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83" r:id="rId3"/>
    <p:sldId id="284" r:id="rId4"/>
    <p:sldId id="282" r:id="rId5"/>
    <p:sldId id="274" r:id="rId6"/>
    <p:sldId id="275" r:id="rId7"/>
    <p:sldId id="276" r:id="rId8"/>
    <p:sldId id="279" r:id="rId9"/>
    <p:sldId id="280" r:id="rId10"/>
  </p:sldIdLst>
  <p:sldSz cx="12192000" cy="6858000"/>
  <p:notesSz cx="6858000" cy="9144000"/>
  <p:custDataLst>
    <p:tags r:id="rId12"/>
  </p:custDataLst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98" userDrawn="1">
          <p15:clr>
            <a:srgbClr val="A4A3A4"/>
          </p15:clr>
        </p15:guide>
        <p15:guide id="2" orient="horz" pos="4042" userDrawn="1">
          <p15:clr>
            <a:srgbClr val="A4A3A4"/>
          </p15:clr>
        </p15:guide>
        <p15:guide id="3" pos="4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6F49"/>
    <a:srgbClr val="884C30"/>
    <a:srgbClr val="734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/>
    <p:restoredTop sz="78311"/>
  </p:normalViewPr>
  <p:slideViewPr>
    <p:cSldViewPr snapToGrid="0" snapToObjects="1">
      <p:cViewPr varScale="1">
        <p:scale>
          <a:sx n="91" d="100"/>
          <a:sy n="91" d="100"/>
        </p:scale>
        <p:origin x="1648" y="200"/>
      </p:cViewPr>
      <p:guideLst>
        <p:guide orient="horz" pos="3498"/>
        <p:guide orient="horz" pos="4042"/>
        <p:guide pos="45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AC052-5163-8E4D-AC90-B1B9DDD3F486}" type="datetimeFigureOut">
              <a:rPr lang="en-CH" smtClean="0"/>
              <a:t>09.10.24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12DD2-95DE-924C-888B-D0BC4A33658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2992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12DD2-95DE-924C-888B-D0BC4A336588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8615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12DD2-95DE-924C-888B-D0BC4A336588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46572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12DD2-95DE-924C-888B-D0BC4A336588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91322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12DD2-95DE-924C-888B-D0BC4A336588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65149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12DD2-95DE-924C-888B-D0BC4A336588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18880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12DD2-95DE-924C-888B-D0BC4A336588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76356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12DD2-95DE-924C-888B-D0BC4A336588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46780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12DD2-95DE-924C-888B-D0BC4A336588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122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E90BB-7CF2-4842-8D30-D7664C05CC4C}" type="datetimeFigureOut">
              <a:rPr lang="en-US" altLang="en-US"/>
              <a:pPr>
                <a:defRPr/>
              </a:pPr>
              <a:t>10/9/24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9D37E-32C4-9F43-BA05-A6B11B0AC1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78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10/9/24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E2DB1A1-95B9-4BFC-DF8E-114451080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539"/>
            <a:ext cx="1631504" cy="9177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21B491-3274-2E1A-3718-032B630F063C}"/>
              </a:ext>
            </a:extLst>
          </p:cNvPr>
          <p:cNvSpPr txBox="1"/>
          <p:nvPr userDrawn="1"/>
        </p:nvSpPr>
        <p:spPr bwMode="auto">
          <a:xfrm>
            <a:off x="1775520" y="274733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ea"/>
                <a:ea typeface="+mj-ea"/>
              </a:rPr>
              <a:t>PHYS-448 Introduction to particle accelerators</a:t>
            </a:r>
          </a:p>
        </p:txBody>
      </p:sp>
    </p:spTree>
    <p:extLst>
      <p:ext uri="{BB962C8B-B14F-4D97-AF65-F5344CB8AC3E}">
        <p14:creationId xmlns:p14="http://schemas.microsoft.com/office/powerpoint/2010/main" val="114990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4E9F38-BAAF-E24E-8FFF-4F0388C8D2E0}" type="datetimeFigureOut">
              <a:rPr lang="en-US" altLang="en-US"/>
              <a:pPr>
                <a:defRPr/>
              </a:pPr>
              <a:t>10/9/24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256786-8D57-8246-AA93-4446B24F3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16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7.png"/><Relationship Id="rId3" Type="http://schemas.openxmlformats.org/officeDocument/2006/relationships/image" Target="../media/image100.png"/><Relationship Id="rId7" Type="http://schemas.openxmlformats.org/officeDocument/2006/relationships/image" Target="../media/image140.png"/><Relationship Id="rId12" Type="http://schemas.openxmlformats.org/officeDocument/2006/relationships/image" Target="../media/image1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80.png"/><Relationship Id="rId5" Type="http://schemas.openxmlformats.org/officeDocument/2006/relationships/image" Target="../media/image120.png"/><Relationship Id="rId10" Type="http://schemas.openxmlformats.org/officeDocument/2006/relationships/image" Target="../media/image170.png"/><Relationship Id="rId4" Type="http://schemas.openxmlformats.org/officeDocument/2006/relationships/image" Target="../media/image110.png"/><Relationship Id="rId9" Type="http://schemas.openxmlformats.org/officeDocument/2006/relationships/image" Target="../media/image1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96752"/>
            <a:ext cx="9144000" cy="11634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600" b="1" dirty="0"/>
              <a:t>Introduction to Particle Accelerators </a:t>
            </a:r>
            <a:br>
              <a:rPr lang="en-GB" sz="3600" b="1" dirty="0"/>
            </a:br>
            <a:r>
              <a:rPr lang="en-GB" sz="3600" b="1" dirty="0"/>
              <a:t>2024-2025</a:t>
            </a:r>
            <a:endParaRPr sz="3600" b="1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938747" y="3645024"/>
            <a:ext cx="10314504" cy="2614109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ct val="80000"/>
              </a:lnSpc>
              <a:defRPr/>
            </a:pPr>
            <a:r>
              <a:rPr lang="de-CH" sz="2000" dirty="0"/>
              <a:t>Tutorial 5 - 10.10.2024, BSP 626</a:t>
            </a:r>
          </a:p>
          <a:p>
            <a:pPr>
              <a:lnSpc>
                <a:spcPct val="80000"/>
              </a:lnSpc>
              <a:defRPr/>
            </a:pPr>
            <a:endParaRPr lang="de-CH" sz="2200" dirty="0"/>
          </a:p>
          <a:p>
            <a:pPr>
              <a:lnSpc>
                <a:spcPct val="80000"/>
              </a:lnSpc>
              <a:defRPr/>
            </a:pPr>
            <a:r>
              <a:rPr sz="1800" dirty="0"/>
              <a:t>Prof. Mike Seidel</a:t>
            </a:r>
          </a:p>
          <a:p>
            <a:pPr>
              <a:lnSpc>
                <a:spcPct val="80000"/>
              </a:lnSpc>
              <a:defRPr/>
            </a:pPr>
            <a:r>
              <a:rPr sz="1800" dirty="0"/>
              <a:t>Teaching Assistants:</a:t>
            </a:r>
          </a:p>
          <a:p>
            <a:pPr>
              <a:lnSpc>
                <a:spcPct val="80000"/>
              </a:lnSpc>
              <a:defRPr/>
            </a:pPr>
            <a:r>
              <a:rPr sz="1800" dirty="0"/>
              <a:t>Werner Herr</a:t>
            </a:r>
            <a:r>
              <a:rPr lang="de-CH" sz="1800" dirty="0"/>
              <a:t>, Tatiana </a:t>
            </a:r>
            <a:r>
              <a:rPr lang="de-CH" sz="1800" dirty="0" err="1"/>
              <a:t>Pieloni</a:t>
            </a:r>
            <a:r>
              <a:rPr lang="de-CH" sz="1800" dirty="0"/>
              <a:t>, Léon Van Riesen-Haupt, Christophe Lannoy, </a:t>
            </a:r>
            <a:r>
              <a:rPr lang="de-CH" sz="1800" dirty="0" err="1"/>
              <a:t>Raziyeh</a:t>
            </a:r>
            <a:r>
              <a:rPr lang="de-CH" sz="1800" dirty="0"/>
              <a:t> </a:t>
            </a:r>
            <a:r>
              <a:rPr lang="de-CH" sz="1800" dirty="0" err="1"/>
              <a:t>Dadashi</a:t>
            </a:r>
            <a:r>
              <a:rPr lang="de-CH" sz="1800" dirty="0"/>
              <a:t>, Yi Wu</a:t>
            </a:r>
            <a:endParaRPr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4" name="TPAnswers" title="Answer Text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941187" y="2798379"/>
                <a:ext cx="5947834" cy="2443655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spcBef>
                    <a:spcPts val="769"/>
                  </a:spcBef>
                  <a:buFont typeface="Arial" charset="0"/>
                  <a:buAutoNum type="alphaUcPeriod"/>
                </a:pPr>
                <a:r>
                  <a:rPr lang="en-US" altLang="en-US" sz="2600" dirty="0">
                    <a:ea typeface="MS PGothic" charset="-128"/>
                  </a:rPr>
                  <a:t>… </a:t>
                </a:r>
                <a:r>
                  <a:rPr lang="en-US" altLang="en-US" sz="2600" i="1" dirty="0">
                    <a:ea typeface="MS PGothic" charset="-128"/>
                  </a:rPr>
                  <a:t>maximize</a:t>
                </a:r>
                <a:r>
                  <a:rPr lang="en-US" altLang="en-US" sz="2600" dirty="0">
                    <a:ea typeface="MS PGothic" charset="-128"/>
                  </a:rPr>
                  <a:t> the beam size</a:t>
                </a:r>
              </a:p>
              <a:p>
                <a:pPr marL="514350" indent="-514350">
                  <a:spcBef>
                    <a:spcPts val="769"/>
                  </a:spcBef>
                  <a:buFont typeface="Arial" charset="0"/>
                  <a:buAutoNum type="alphaUcPeriod"/>
                </a:pPr>
                <a:r>
                  <a:rPr lang="en-US" altLang="en-US" sz="2600" dirty="0">
                    <a:ea typeface="MS PGothic" charset="-128"/>
                  </a:rPr>
                  <a:t>… </a:t>
                </a:r>
                <a:r>
                  <a:rPr lang="en-US" altLang="en-US" sz="2600" i="1" dirty="0">
                    <a:ea typeface="MS PGothic" charset="-128"/>
                  </a:rPr>
                  <a:t>maximize</a:t>
                </a:r>
                <a:r>
                  <a:rPr lang="en-US" altLang="en-US" sz="2600" dirty="0">
                    <a:ea typeface="MS PGothic" charset="-128"/>
                  </a:rPr>
                  <a:t>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ea typeface="MS PGothic" charset="-128"/>
                          </a:rPr>
                        </m:ctrlPr>
                      </m:sSub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MS PGothic" charset="-128"/>
                          </a:rPr>
                          <m:t>𝛽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MS PGothic" charset="-128"/>
                          </a:rPr>
                          <m:t>𝑥</m:t>
                        </m:r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MS PGothic" charset="-128"/>
                          </a:rPr>
                          <m:t>,</m:t>
                        </m:r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ea typeface="MS PGothic" charset="-128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en-US" sz="2600" dirty="0">
                    <a:ea typeface="MS PGothic" charset="-128"/>
                  </a:rPr>
                  <a:t>-functions</a:t>
                </a:r>
              </a:p>
              <a:p>
                <a:pPr marL="514350" indent="-514350">
                  <a:spcBef>
                    <a:spcPts val="769"/>
                  </a:spcBef>
                  <a:buFont typeface="Arial" charset="0"/>
                  <a:buAutoNum type="alphaUcPeriod"/>
                </a:pPr>
                <a:r>
                  <a:rPr lang="en-US" altLang="en-US" sz="2600" dirty="0">
                    <a:ea typeface="MS PGothic" charset="-128"/>
                  </a:rPr>
                  <a:t>… </a:t>
                </a:r>
                <a:r>
                  <a:rPr lang="en-US" altLang="en-US" sz="2600" i="1" dirty="0">
                    <a:ea typeface="MS PGothic" charset="-128"/>
                  </a:rPr>
                  <a:t>minimize</a:t>
                </a:r>
                <a:r>
                  <a:rPr lang="en-US" altLang="en-US" sz="2600" dirty="0">
                    <a:ea typeface="MS PGothic" charset="-128"/>
                  </a:rPr>
                  <a:t>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i="1">
                            <a:latin typeface="Cambria Math" panose="02040503050406030204" pitchFamily="18" charset="0"/>
                            <a:ea typeface="MS PGothic" charset="-128"/>
                          </a:rPr>
                        </m:ctrlPr>
                      </m:sSubPr>
                      <m:e>
                        <m:r>
                          <a:rPr lang="en-US" altLang="en-US" sz="2600" i="1">
                            <a:latin typeface="Cambria Math" panose="02040503050406030204" pitchFamily="18" charset="0"/>
                            <a:ea typeface="MS PGothic" charset="-128"/>
                          </a:rPr>
                          <m:t>𝛽</m:t>
                        </m:r>
                      </m:e>
                      <m:sub>
                        <m:r>
                          <a:rPr lang="en-US" altLang="en-US" sz="2600" i="1">
                            <a:latin typeface="Cambria Math" panose="02040503050406030204" pitchFamily="18" charset="0"/>
                            <a:ea typeface="MS PGothic" charset="-128"/>
                          </a:rPr>
                          <m:t>𝑥</m:t>
                        </m:r>
                        <m:r>
                          <a:rPr lang="en-US" altLang="en-US" sz="2600" i="1">
                            <a:latin typeface="Cambria Math" panose="02040503050406030204" pitchFamily="18" charset="0"/>
                            <a:ea typeface="MS PGothic" charset="-128"/>
                          </a:rPr>
                          <m:t>,</m:t>
                        </m:r>
                        <m:r>
                          <a:rPr lang="en-US" altLang="en-US" sz="2600" i="1">
                            <a:latin typeface="Cambria Math" panose="02040503050406030204" pitchFamily="18" charset="0"/>
                            <a:ea typeface="MS PGothic" charset="-128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en-US" sz="2600" dirty="0">
                    <a:ea typeface="MS PGothic" charset="-128"/>
                  </a:rPr>
                  <a:t>-functions</a:t>
                </a:r>
              </a:p>
              <a:p>
                <a:pPr marL="514350" indent="-514350">
                  <a:spcBef>
                    <a:spcPts val="769"/>
                  </a:spcBef>
                  <a:buFont typeface="Arial" charset="0"/>
                  <a:buAutoNum type="alphaUcPeriod"/>
                </a:pPr>
                <a:r>
                  <a:rPr lang="en-US" altLang="en-US" sz="2600" dirty="0">
                    <a:ea typeface="MS PGothic" charset="-128"/>
                  </a:rPr>
                  <a:t>… </a:t>
                </a:r>
                <a:r>
                  <a:rPr lang="en-US" altLang="en-US" sz="2600" i="1" dirty="0">
                    <a:ea typeface="MS PGothic" charset="-128"/>
                  </a:rPr>
                  <a:t>minimize</a:t>
                </a:r>
                <a:r>
                  <a:rPr lang="en-US" altLang="en-US" sz="2600" dirty="0">
                    <a:ea typeface="MS PGothic" charset="-128"/>
                  </a:rPr>
                  <a:t> the dispersion functions</a:t>
                </a:r>
              </a:p>
            </p:txBody>
          </p:sp>
        </mc:Choice>
        <mc:Fallback xmlns="">
          <p:sp>
            <p:nvSpPr>
              <p:cNvPr id="13314" name="TPAnswers" title="Answer Text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xfrm>
                <a:off x="941187" y="2798379"/>
                <a:ext cx="5947834" cy="2443655"/>
              </a:xfrm>
              <a:blipFill>
                <a:blip r:embed="rId6"/>
                <a:stretch>
                  <a:fillRect l="-1702" t="-310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10D33A8-B6C3-2046-A14F-C5D1AFE2BA15}"/>
              </a:ext>
            </a:extLst>
          </p:cNvPr>
          <p:cNvSpPr txBox="1"/>
          <p:nvPr/>
        </p:nvSpPr>
        <p:spPr>
          <a:xfrm>
            <a:off x="941187" y="1747008"/>
            <a:ext cx="866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At the interaction point, we typically aim to …</a:t>
            </a:r>
            <a:endParaRPr lang="en-CH" sz="2800" b="1" dirty="0"/>
          </a:p>
        </p:txBody>
      </p:sp>
      <p:sp>
        <p:nvSpPr>
          <p:cNvPr id="8" name="TPQuestion" title="Question Text">
            <a:extLst>
              <a:ext uri="{FF2B5EF4-FFF2-40B4-BE49-F238E27FC236}">
                <a16:creationId xmlns:a16="http://schemas.microsoft.com/office/drawing/2014/main" id="{F5812B50-19ED-FF42-8807-7D5CD873B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047" y="75858"/>
            <a:ext cx="9157906" cy="1143000"/>
          </a:xfrm>
        </p:spPr>
        <p:txBody>
          <a:bodyPr/>
          <a:lstStyle/>
          <a:p>
            <a:r>
              <a:rPr lang="en-US" altLang="en-US" sz="3600" b="1" dirty="0">
                <a:ea typeface="MS PGothic" charset="-128"/>
              </a:rPr>
              <a:t>Interaction point</a:t>
            </a:r>
            <a:endParaRPr lang="en-US" altLang="en-US" sz="3600" i="1" dirty="0">
              <a:ea typeface="MS PGothic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265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PQuestion" title="Question Text">
            <a:extLst>
              <a:ext uri="{FF2B5EF4-FFF2-40B4-BE49-F238E27FC236}">
                <a16:creationId xmlns:a16="http://schemas.microsoft.com/office/drawing/2014/main" id="{76111AC4-A070-C647-A438-94A006CA3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047" y="75858"/>
            <a:ext cx="9157906" cy="1143000"/>
          </a:xfrm>
        </p:spPr>
        <p:txBody>
          <a:bodyPr/>
          <a:lstStyle/>
          <a:p>
            <a:r>
              <a:rPr lang="en-US" altLang="en-US" sz="3600" b="1" dirty="0">
                <a:ea typeface="MS PGothic" charset="-128"/>
              </a:rPr>
              <a:t>Interaction point</a:t>
            </a:r>
            <a:endParaRPr lang="en-US" altLang="en-US" sz="3600" i="1" dirty="0">
              <a:ea typeface="MS PGothic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098893-13E7-0C4B-95E8-F2F26059857E}"/>
                  </a:ext>
                </a:extLst>
              </p:cNvPr>
              <p:cNvSpPr txBox="1"/>
              <p:nvPr/>
            </p:nvSpPr>
            <p:spPr>
              <a:xfrm>
                <a:off x="764469" y="2164502"/>
                <a:ext cx="11280385" cy="3456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CH" sz="2200" dirty="0"/>
                  <a:t>We want to </a:t>
                </a:r>
                <a:r>
                  <a:rPr lang="en-CH" sz="2200" b="1" dirty="0"/>
                  <a:t>minimize the beam size</a:t>
                </a:r>
                <a:r>
                  <a:rPr lang="en-CH" sz="2200" dirty="0"/>
                  <a:t>, to </a:t>
                </a:r>
                <a:r>
                  <a:rPr lang="en-CH" sz="2200" b="1" dirty="0"/>
                  <a:t>maximize</a:t>
                </a:r>
                <a:r>
                  <a:rPr lang="en-CH" sz="2200" dirty="0"/>
                  <a:t> the particle flux and hence the </a:t>
                </a:r>
                <a:r>
                  <a:rPr lang="en-CH" sz="2200" b="1" dirty="0"/>
                  <a:t>probability</a:t>
                </a:r>
                <a:r>
                  <a:rPr lang="en-CH" sz="2200" dirty="0"/>
                  <a:t> (and the rate) </a:t>
                </a:r>
                <a:r>
                  <a:rPr lang="en-CH" sz="2200" b="1" dirty="0"/>
                  <a:t>of</a:t>
                </a:r>
                <a:r>
                  <a:rPr lang="en-CH" sz="2200" dirty="0"/>
                  <a:t> </a:t>
                </a:r>
                <a:r>
                  <a:rPr lang="en-CH" sz="2200" b="1" dirty="0"/>
                  <a:t>collisions</a:t>
                </a: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CH" sz="2200" dirty="0"/>
                  <a:t>The beam size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endParaRPr lang="en-CH" sz="2200" dirty="0"/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CH" sz="2200" dirty="0"/>
                  <a:t>To 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CH" sz="2200" dirty="0"/>
                  <a:t>, we want to set up the machine to</a:t>
                </a:r>
              </a:p>
              <a:p>
                <a:pPr marL="800100" lvl="1" indent="-342900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en-GB" sz="2200" dirty="0"/>
                  <a:t>m</a:t>
                </a:r>
                <a:r>
                  <a:rPr lang="en-CH" sz="2200" dirty="0"/>
                  <a:t>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marL="800100" lvl="1" indent="-342900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en-CH" sz="2200" dirty="0"/>
                  <a:t>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CH" sz="2200" dirty="0"/>
                  <a:t> </a:t>
                </a:r>
                <a:r>
                  <a:rPr lang="en-CH" sz="2200" i="1" dirty="0"/>
                  <a:t>(ideally suppress to 0)</a:t>
                </a:r>
              </a:p>
              <a:p>
                <a:pPr marL="363538">
                  <a:spcBef>
                    <a:spcPts val="1200"/>
                  </a:spcBef>
                </a:pPr>
                <a:r>
                  <a:rPr lang="en-CH" sz="2200" dirty="0"/>
                  <a:t>at the interaction point(s)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098893-13E7-0C4B-95E8-F2F260598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69" y="2164502"/>
                <a:ext cx="11280385" cy="3456908"/>
              </a:xfrm>
              <a:prstGeom prst="rect">
                <a:avLst/>
              </a:prstGeom>
              <a:blipFill>
                <a:blip r:embed="rId3"/>
                <a:stretch>
                  <a:fillRect l="-675" t="-1099" b="-293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28A3D96-73E3-3641-92C1-2C1048908B1B}"/>
              </a:ext>
            </a:extLst>
          </p:cNvPr>
          <p:cNvSpPr txBox="1"/>
          <p:nvPr/>
        </p:nvSpPr>
        <p:spPr>
          <a:xfrm>
            <a:off x="486458" y="1304095"/>
            <a:ext cx="411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800" b="1" dirty="0"/>
              <a:t>Answers C &amp; D are correct</a:t>
            </a:r>
          </a:p>
        </p:txBody>
      </p:sp>
    </p:spTree>
    <p:extLst>
      <p:ext uri="{BB962C8B-B14F-4D97-AF65-F5344CB8AC3E}">
        <p14:creationId xmlns:p14="http://schemas.microsoft.com/office/powerpoint/2010/main" val="2461498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PAnswers" title="Answer Text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47658" y="3429000"/>
            <a:ext cx="4114800" cy="2604309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769"/>
              </a:spcBef>
              <a:buFont typeface="Arial" charset="0"/>
              <a:buAutoNum type="alphaUcPeriod"/>
            </a:pPr>
            <a:r>
              <a:rPr lang="en-US" altLang="en-US" sz="2800" dirty="0">
                <a:ea typeface="MS PGothic" charset="-128"/>
              </a:rPr>
              <a:t>We can’t say generally</a:t>
            </a:r>
          </a:p>
          <a:p>
            <a:pPr marL="514350" indent="-514350">
              <a:spcBef>
                <a:spcPts val="769"/>
              </a:spcBef>
              <a:buFont typeface="Arial" charset="0"/>
              <a:buAutoNum type="alphaUcPeriod"/>
            </a:pPr>
            <a:r>
              <a:rPr lang="en-US" altLang="en-US" sz="2800" dirty="0">
                <a:ea typeface="MS PGothic" charset="-128"/>
              </a:rPr>
              <a:t>Linear</a:t>
            </a:r>
          </a:p>
          <a:p>
            <a:pPr marL="514350" indent="-514350">
              <a:spcBef>
                <a:spcPts val="769"/>
              </a:spcBef>
              <a:buFont typeface="Arial" charset="0"/>
              <a:buAutoNum type="alphaUcPeriod"/>
            </a:pPr>
            <a:r>
              <a:rPr lang="en-US" altLang="en-US" sz="2800" dirty="0">
                <a:ea typeface="MS PGothic" charset="-128"/>
              </a:rPr>
              <a:t>Quadratic</a:t>
            </a:r>
          </a:p>
          <a:p>
            <a:pPr marL="514350" indent="-514350">
              <a:spcBef>
                <a:spcPts val="769"/>
              </a:spcBef>
              <a:buFont typeface="Arial" charset="0"/>
              <a:buAutoNum type="alphaUcPeriod"/>
            </a:pPr>
            <a:r>
              <a:rPr lang="en-US" altLang="en-US" sz="2800" dirty="0">
                <a:ea typeface="MS PGothic" charset="-128"/>
              </a:rPr>
              <a:t>Exponential</a:t>
            </a:r>
          </a:p>
        </p:txBody>
      </p:sp>
      <p:sp>
        <p:nvSpPr>
          <p:cNvPr id="7" name="TPQuestion" title="Question Text">
            <a:extLst>
              <a:ext uri="{FF2B5EF4-FFF2-40B4-BE49-F238E27FC236}">
                <a16:creationId xmlns:a16="http://schemas.microsoft.com/office/drawing/2014/main" id="{BF7EEE12-A0F6-E048-AA09-9353B53F9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047" y="75858"/>
            <a:ext cx="9157906" cy="1143000"/>
          </a:xfrm>
        </p:spPr>
        <p:txBody>
          <a:bodyPr/>
          <a:lstStyle/>
          <a:p>
            <a:r>
              <a:rPr lang="en-US" altLang="en-US" sz="3600" b="1" dirty="0">
                <a:ea typeface="MS PGothic" charset="-128"/>
              </a:rPr>
              <a:t>Evolution of the </a:t>
            </a:r>
            <a:r>
              <a:rPr lang="en-CH" sz="3600" b="1" dirty="0"/>
              <a:t>β-functions</a:t>
            </a:r>
            <a:endParaRPr lang="en-US" altLang="en-US" sz="3600" i="1" dirty="0">
              <a:ea typeface="MS PGothic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808AB-0FC9-714F-B9A9-C6C1F29B1F9A}"/>
              </a:ext>
            </a:extLst>
          </p:cNvPr>
          <p:cNvSpPr txBox="1"/>
          <p:nvPr/>
        </p:nvSpPr>
        <p:spPr>
          <a:xfrm>
            <a:off x="390567" y="1665304"/>
            <a:ext cx="11717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800" b="1" dirty="0"/>
              <a:t>What </a:t>
            </a:r>
            <a:r>
              <a:rPr lang="en-GB" sz="2800" b="1" dirty="0"/>
              <a:t>is the typical dependence of the</a:t>
            </a:r>
            <a:r>
              <a:rPr lang="en-CH" sz="2800" b="1" dirty="0"/>
              <a:t> β-function on the s parameter around the interaction point </a:t>
            </a:r>
            <a:r>
              <a:rPr lang="en-CH" sz="2800" dirty="0"/>
              <a:t>(where 𝛽</a:t>
            </a:r>
            <a:r>
              <a:rPr lang="en-CH" sz="2800" i="1" baseline="-25000" dirty="0"/>
              <a:t>x,y</a:t>
            </a:r>
            <a:r>
              <a:rPr lang="en-CH" sz="2800" i="1" dirty="0"/>
              <a:t> </a:t>
            </a:r>
            <a:r>
              <a:rPr lang="en-CH" sz="2800" dirty="0"/>
              <a:t>is minimal)</a:t>
            </a:r>
            <a:r>
              <a:rPr lang="en-CH" sz="2800" b="1" dirty="0"/>
              <a:t>? </a:t>
            </a:r>
          </a:p>
          <a:p>
            <a:r>
              <a:rPr lang="en-CH" sz="2400" b="1" dirty="0"/>
              <a:t>(Hint: </a:t>
            </a:r>
            <a:r>
              <a:rPr lang="en-US" sz="2400" b="1" dirty="0"/>
              <a:t>Region around interaction point is a drift space</a:t>
            </a:r>
            <a:r>
              <a:rPr lang="en-CH" sz="2400" b="1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248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651C62-C387-FA44-8F6E-15247E45875E}"/>
              </a:ext>
            </a:extLst>
          </p:cNvPr>
          <p:cNvSpPr txBox="1"/>
          <p:nvPr/>
        </p:nvSpPr>
        <p:spPr>
          <a:xfrm>
            <a:off x="421046" y="1896012"/>
            <a:ext cx="62027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Region around interaction point is a drift space, since we cannot place any accelerator elements there </a:t>
            </a:r>
            <a:r>
              <a:rPr lang="en-US" sz="2200" i="1" dirty="0"/>
              <a:t>(particle physics detector … lack of space)</a:t>
            </a:r>
            <a:endParaRPr lang="en-CH" sz="22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4C350B-3F95-F442-9309-B1FBFE8AF1FA}"/>
              </a:ext>
            </a:extLst>
          </p:cNvPr>
          <p:cNvSpPr txBox="1"/>
          <p:nvPr/>
        </p:nvSpPr>
        <p:spPr>
          <a:xfrm>
            <a:off x="467045" y="1218858"/>
            <a:ext cx="411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800" b="1" dirty="0"/>
              <a:t>Answer C is correct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7743368A-3ADF-F541-9D57-29ABD6CE4E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H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F295B5-A9A5-DCF6-8DC0-79ACFB12744A}"/>
              </a:ext>
            </a:extLst>
          </p:cNvPr>
          <p:cNvGrpSpPr/>
          <p:nvPr/>
        </p:nvGrpSpPr>
        <p:grpSpPr>
          <a:xfrm>
            <a:off x="7762738" y="3213403"/>
            <a:ext cx="3369945" cy="1987010"/>
            <a:chOff x="7612432" y="3213403"/>
            <a:chExt cx="3369945" cy="198701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7E37B52-359F-B340-B2A1-0567BFBA9114}"/>
                </a:ext>
              </a:extLst>
            </p:cNvPr>
            <p:cNvGrpSpPr/>
            <p:nvPr/>
          </p:nvGrpSpPr>
          <p:grpSpPr>
            <a:xfrm>
              <a:off x="7612432" y="3213403"/>
              <a:ext cx="3369945" cy="1987010"/>
              <a:chOff x="7786805" y="2485048"/>
              <a:chExt cx="3736156" cy="2308842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8AB6B6D9-E4C4-C349-9D35-E1B7313C09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58119" t="11993" r="540" b="20820"/>
              <a:stretch/>
            </p:blipFill>
            <p:spPr>
              <a:xfrm>
                <a:off x="8316079" y="2551033"/>
                <a:ext cx="3072923" cy="1842277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3535B74D-CEDC-6B4B-AE79-53EF2A40C4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 l="50931" t="9395" r="41671" b="20819"/>
              <a:stretch/>
            </p:blipFill>
            <p:spPr>
              <a:xfrm>
                <a:off x="7786805" y="2485048"/>
                <a:ext cx="549872" cy="1913529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01EB1FB-6B03-924B-BF2A-7D3D55ED70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83629" r="50033" b="376"/>
              <a:stretch/>
            </p:blipFill>
            <p:spPr>
              <a:xfrm>
                <a:off x="7808931" y="4355281"/>
                <a:ext cx="3714030" cy="438609"/>
              </a:xfrm>
              <a:prstGeom prst="rect">
                <a:avLst/>
              </a:prstGeom>
            </p:spPr>
          </p:pic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E091384-16CC-FB4C-8B72-78F702DCE5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7243" t="9880" r="50032" b="20820"/>
            <a:stretch/>
          </p:blipFill>
          <p:spPr>
            <a:xfrm>
              <a:off x="8098559" y="3223000"/>
              <a:ext cx="2864440" cy="1635341"/>
            </a:xfrm>
            <a:prstGeom prst="rect">
              <a:avLst/>
            </a:prstGeom>
          </p:spPr>
        </p:pic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2D912038-F317-7844-A665-D02ED6A3D8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413" r="6593" b="-3095"/>
          <a:stretch/>
        </p:blipFill>
        <p:spPr>
          <a:xfrm>
            <a:off x="7836723" y="1076445"/>
            <a:ext cx="3221975" cy="206119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8C0C27E-CB1B-0ED4-5225-2815ECEB672E}"/>
              </a:ext>
            </a:extLst>
          </p:cNvPr>
          <p:cNvGrpSpPr/>
          <p:nvPr/>
        </p:nvGrpSpPr>
        <p:grpSpPr>
          <a:xfrm>
            <a:off x="7285296" y="5441470"/>
            <a:ext cx="4510022" cy="1011704"/>
            <a:chOff x="7192699" y="5441470"/>
            <a:chExt cx="4510022" cy="101170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1A4836C-2B8E-8348-A0EA-6A40241217F9}"/>
                </a:ext>
              </a:extLst>
            </p:cNvPr>
            <p:cNvGrpSpPr/>
            <p:nvPr/>
          </p:nvGrpSpPr>
          <p:grpSpPr>
            <a:xfrm>
              <a:off x="7575811" y="5441470"/>
              <a:ext cx="1273318" cy="966952"/>
              <a:chOff x="6939994" y="5141867"/>
              <a:chExt cx="2034417" cy="1619198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8254728-17DD-A541-92A0-554CD71F32B3}"/>
                  </a:ext>
                </a:extLst>
              </p:cNvPr>
              <p:cNvSpPr/>
              <p:nvPr/>
            </p:nvSpPr>
            <p:spPr>
              <a:xfrm rot="12398642">
                <a:off x="6939994" y="6034334"/>
                <a:ext cx="1777502" cy="304257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669A12B7-DDDC-924F-B795-8CD0595F1D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97109" y="6181878"/>
                <a:ext cx="179140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16DD1C57-0AFA-434E-9784-9013EE5F8E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24431" y="5395326"/>
                <a:ext cx="0" cy="13657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35098BE8-C946-DC48-B18E-5AA282F6DB71}"/>
                      </a:ext>
                    </a:extLst>
                  </p:cNvPr>
                  <p:cNvSpPr txBox="1"/>
                  <p:nvPr/>
                </p:nvSpPr>
                <p:spPr>
                  <a:xfrm>
                    <a:off x="7520561" y="5141867"/>
                    <a:ext cx="263354" cy="31048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CH" sz="140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35098BE8-C946-DC48-B18E-5AA282F6DB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20561" y="5141867"/>
                    <a:ext cx="263354" cy="31048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5000" t="-5556" r="-25000"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E529A18-F445-0E4E-8B4B-4CF9F784AF68}"/>
                      </a:ext>
                    </a:extLst>
                  </p:cNvPr>
                  <p:cNvSpPr txBox="1"/>
                  <p:nvPr/>
                </p:nvSpPr>
                <p:spPr>
                  <a:xfrm>
                    <a:off x="8770197" y="6140656"/>
                    <a:ext cx="204214" cy="31048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CH" sz="14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E529A18-F445-0E4E-8B4B-4CF9F784AF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70197" y="6140656"/>
                    <a:ext cx="204214" cy="31048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5000" r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43908C1-208E-DC46-8BFE-31F8FE8A61E3}"/>
                </a:ext>
              </a:extLst>
            </p:cNvPr>
            <p:cNvGrpSpPr/>
            <p:nvPr/>
          </p:nvGrpSpPr>
          <p:grpSpPr>
            <a:xfrm>
              <a:off x="8935949" y="5441470"/>
              <a:ext cx="1237571" cy="966952"/>
              <a:chOff x="8325837" y="5369945"/>
              <a:chExt cx="1372057" cy="1123567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1038D98E-5AC7-B14B-A2DC-211031508BE9}"/>
                  </a:ext>
                </a:extLst>
              </p:cNvPr>
              <p:cNvGrpSpPr/>
              <p:nvPr/>
            </p:nvGrpSpPr>
            <p:grpSpPr>
              <a:xfrm>
                <a:off x="8325837" y="5369945"/>
                <a:ext cx="1372057" cy="1123567"/>
                <a:chOff x="6997109" y="5141867"/>
                <a:chExt cx="1977302" cy="1619198"/>
              </a:xfrm>
            </p:grpSpPr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9F1FECA4-5920-2D47-B077-BC58267B39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97109" y="6181878"/>
                  <a:ext cx="1791401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stealth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E1699C56-A836-BE47-A704-48375B32E6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24431" y="5395326"/>
                  <a:ext cx="0" cy="136573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stealth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B86D61AC-4288-6145-B28A-046D213A4D4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20561" y="5141867"/>
                      <a:ext cx="263354" cy="31048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oMath>
                        </m:oMathPara>
                      </a14:m>
                      <a:endParaRPr lang="en-CH" sz="1400" dirty="0"/>
                    </a:p>
                  </p:txBody>
                </p:sp>
              </mc:Choice>
              <mc:Fallback xmlns="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B86D61AC-4288-6145-B28A-046D213A4D4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20561" y="5141867"/>
                      <a:ext cx="263354" cy="310481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26667" t="-5556" r="-26667" b="-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H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5F2AD443-1009-3B4C-9E5F-2E54FD89B2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70197" y="6140656"/>
                      <a:ext cx="204214" cy="31048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CH" sz="1400" dirty="0"/>
                    </a:p>
                  </p:txBody>
                </p:sp>
              </mc:Choice>
              <mc:Fallback xmlns="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5F2AD443-1009-3B4C-9E5F-2E54FD89B2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70197" y="6140656"/>
                      <a:ext cx="204214" cy="31048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16667" r="-1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H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0D12C30-B33E-7E4A-813A-B71A4A5C1006}"/>
                  </a:ext>
                </a:extLst>
              </p:cNvPr>
              <p:cNvSpPr/>
              <p:nvPr/>
            </p:nvSpPr>
            <p:spPr>
              <a:xfrm>
                <a:off x="8682940" y="5805488"/>
                <a:ext cx="430548" cy="57626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844CF40-E1B4-9B47-B323-8430003DAA50}"/>
                </a:ext>
              </a:extLst>
            </p:cNvPr>
            <p:cNvGrpSpPr/>
            <p:nvPr/>
          </p:nvGrpSpPr>
          <p:grpSpPr>
            <a:xfrm>
              <a:off x="10257577" y="5445644"/>
              <a:ext cx="1273318" cy="966952"/>
              <a:chOff x="6939994" y="5141867"/>
              <a:chExt cx="2034417" cy="1619198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BEAE413-1843-D444-BB4C-80316CB17A70}"/>
                  </a:ext>
                </a:extLst>
              </p:cNvPr>
              <p:cNvSpPr/>
              <p:nvPr/>
            </p:nvSpPr>
            <p:spPr>
              <a:xfrm rot="9201358" flipH="1">
                <a:off x="6939994" y="6034334"/>
                <a:ext cx="1777502" cy="304257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6828EA14-610C-5544-8E76-E42510DA19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97109" y="6181878"/>
                <a:ext cx="179140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783984F9-3C31-6947-9903-2B2806D7F3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24431" y="5395326"/>
                <a:ext cx="0" cy="13657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2B34301B-86E9-5146-8AFB-A3229C790178}"/>
                      </a:ext>
                    </a:extLst>
                  </p:cNvPr>
                  <p:cNvSpPr txBox="1"/>
                  <p:nvPr/>
                </p:nvSpPr>
                <p:spPr>
                  <a:xfrm>
                    <a:off x="7520561" y="5141867"/>
                    <a:ext cx="263354" cy="31048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CH" sz="1400" dirty="0"/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2B34301B-86E9-5146-8AFB-A3229C7901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20561" y="5141867"/>
                    <a:ext cx="263354" cy="31048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5000" t="-5556" r="-25000"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738FDF25-AA9C-3A43-8C5D-EA52055FEFD5}"/>
                      </a:ext>
                    </a:extLst>
                  </p:cNvPr>
                  <p:cNvSpPr txBox="1"/>
                  <p:nvPr/>
                </p:nvSpPr>
                <p:spPr>
                  <a:xfrm>
                    <a:off x="8770197" y="6140656"/>
                    <a:ext cx="204214" cy="31048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CH" sz="1400" dirty="0"/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738FDF25-AA9C-3A43-8C5D-EA52055FEF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70197" y="6140656"/>
                    <a:ext cx="204214" cy="31048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5000" r="-8333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7D8E9AE-7411-7549-9626-8FDB5FAFC275}"/>
                </a:ext>
              </a:extLst>
            </p:cNvPr>
            <p:cNvSpPr/>
            <p:nvPr/>
          </p:nvSpPr>
          <p:spPr>
            <a:xfrm rot="12307398">
              <a:off x="7237992" y="6017169"/>
              <a:ext cx="1782858" cy="93407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9796156-3A2E-144A-83B3-E172B84C6002}"/>
                </a:ext>
              </a:extLst>
            </p:cNvPr>
            <p:cNvSpPr/>
            <p:nvPr/>
          </p:nvSpPr>
          <p:spPr>
            <a:xfrm>
              <a:off x="9342483" y="5698850"/>
              <a:ext cx="217908" cy="754324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A150177-E58B-3343-9AF0-0ADCA5DA2A59}"/>
                </a:ext>
              </a:extLst>
            </p:cNvPr>
            <p:cNvSpPr/>
            <p:nvPr/>
          </p:nvSpPr>
          <p:spPr>
            <a:xfrm rot="9292602" flipH="1">
              <a:off x="9919863" y="6021289"/>
              <a:ext cx="1782858" cy="93407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A626794-1283-0541-BDAB-C3D8E3AEF416}"/>
                </a:ext>
              </a:extLst>
            </p:cNvPr>
            <p:cNvGrpSpPr/>
            <p:nvPr/>
          </p:nvGrpSpPr>
          <p:grpSpPr>
            <a:xfrm>
              <a:off x="7192699" y="5695257"/>
              <a:ext cx="4446472" cy="738736"/>
              <a:chOff x="7272158" y="5553075"/>
              <a:chExt cx="4929669" cy="858388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BA2C130-296B-264C-ABE9-845AF1E63C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80695" y="5553075"/>
                <a:ext cx="4921132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A8DF52E-4527-7E4D-B89D-F5C5382532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80444" y="6411463"/>
                <a:ext cx="4921383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4DEA785-AB2F-114D-8999-E4BD0CC89B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83569" y="5676720"/>
                <a:ext cx="4918258" cy="0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8F22AE3-89CD-FC43-80AB-2C75E62174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72158" y="6288347"/>
                <a:ext cx="4929669" cy="0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DA3823D-BC0A-1CDB-86F1-A6E2DFE03D2B}"/>
              </a:ext>
            </a:extLst>
          </p:cNvPr>
          <p:cNvSpPr txBox="1"/>
          <p:nvPr/>
        </p:nvSpPr>
        <p:spPr>
          <a:xfrm>
            <a:off x="517298" y="6000626"/>
            <a:ext cx="6106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dirty="0"/>
              <a:t>You will derive it in Ex. 1 today.</a:t>
            </a:r>
          </a:p>
        </p:txBody>
      </p:sp>
      <p:pic>
        <p:nvPicPr>
          <p:cNvPr id="12" name="Picture 11" descr="A black symbols on a white background&#10;&#10;Description automatically generated">
            <a:extLst>
              <a:ext uri="{FF2B5EF4-FFF2-40B4-BE49-F238E27FC236}">
                <a16:creationId xmlns:a16="http://schemas.microsoft.com/office/drawing/2014/main" id="{32A2C7D4-3BE7-EEC0-A446-F7F34A1D142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49335"/>
          <a:stretch/>
        </p:blipFill>
        <p:spPr>
          <a:xfrm>
            <a:off x="486458" y="4705390"/>
            <a:ext cx="2328772" cy="736080"/>
          </a:xfrm>
          <a:prstGeom prst="rect">
            <a:avLst/>
          </a:prstGeom>
        </p:spPr>
      </p:pic>
      <p:pic>
        <p:nvPicPr>
          <p:cNvPr id="13" name="Picture 12" descr="A black symbols on a white background&#10;&#10;Description automatically generated">
            <a:extLst>
              <a:ext uri="{FF2B5EF4-FFF2-40B4-BE49-F238E27FC236}">
                <a16:creationId xmlns:a16="http://schemas.microsoft.com/office/drawing/2014/main" id="{955C94FA-10F5-E10D-DCAF-0691915F3FC5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r="55873"/>
          <a:stretch/>
        </p:blipFill>
        <p:spPr>
          <a:xfrm>
            <a:off x="421047" y="3717107"/>
            <a:ext cx="3149506" cy="1143000"/>
          </a:xfrm>
          <a:prstGeom prst="rect">
            <a:avLst/>
          </a:prstGeom>
        </p:spPr>
      </p:pic>
      <p:sp>
        <p:nvSpPr>
          <p:cNvPr id="17" name="TPQuestion" title="Question Text">
            <a:extLst>
              <a:ext uri="{FF2B5EF4-FFF2-40B4-BE49-F238E27FC236}">
                <a16:creationId xmlns:a16="http://schemas.microsoft.com/office/drawing/2014/main" id="{2BB93211-248A-DECC-F67D-7E8A9D6CA74D}"/>
              </a:ext>
            </a:extLst>
          </p:cNvPr>
          <p:cNvSpPr txBox="1">
            <a:spLocks/>
          </p:cNvSpPr>
          <p:nvPr/>
        </p:nvSpPr>
        <p:spPr bwMode="auto">
          <a:xfrm>
            <a:off x="1517047" y="75858"/>
            <a:ext cx="915790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en-US" sz="3600" b="1">
                <a:ea typeface="MS PGothic" charset="-128"/>
              </a:rPr>
              <a:t>Evolution of the </a:t>
            </a:r>
            <a:r>
              <a:rPr lang="en-CH" sz="3600" b="1"/>
              <a:t>β-functions</a:t>
            </a:r>
            <a:endParaRPr lang="en-US" altLang="en-US" sz="3600" i="1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189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PAnswers" title="Answer Text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82231" y="3428999"/>
            <a:ext cx="3495805" cy="187451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769"/>
              </a:spcBef>
              <a:buFont typeface="Arial" charset="0"/>
              <a:buAutoNum type="alphaUcPeriod"/>
            </a:pPr>
            <a:r>
              <a:rPr lang="en-US" altLang="en-US" sz="2400" dirty="0">
                <a:ea typeface="MS PGothic" charset="-128"/>
              </a:rPr>
              <a:t>smaller area</a:t>
            </a:r>
          </a:p>
          <a:p>
            <a:pPr marL="514350" indent="-514350">
              <a:spcBef>
                <a:spcPts val="769"/>
              </a:spcBef>
              <a:buFont typeface="Arial" charset="0"/>
              <a:buAutoNum type="alphaUcPeriod"/>
            </a:pPr>
            <a:r>
              <a:rPr lang="en-US" altLang="en-US" sz="2400" dirty="0">
                <a:ea typeface="MS PGothic" charset="-128"/>
              </a:rPr>
              <a:t>same area</a:t>
            </a:r>
          </a:p>
          <a:p>
            <a:pPr marL="514350" indent="-514350">
              <a:spcBef>
                <a:spcPts val="769"/>
              </a:spcBef>
              <a:buFont typeface="Arial" charset="0"/>
              <a:buAutoNum type="alphaUcPeriod"/>
            </a:pPr>
            <a:r>
              <a:rPr lang="en-US" altLang="en-US" sz="2400" dirty="0">
                <a:ea typeface="MS PGothic" charset="-128"/>
              </a:rPr>
              <a:t>larger area</a:t>
            </a:r>
          </a:p>
          <a:p>
            <a:pPr marL="514350" indent="-514350">
              <a:spcBef>
                <a:spcPts val="769"/>
              </a:spcBef>
              <a:buFont typeface="Arial" charset="0"/>
              <a:buAutoNum type="alphaUcPeriod"/>
            </a:pPr>
            <a:endParaRPr lang="en-US" altLang="en-US" sz="2400" dirty="0">
              <a:ea typeface="MS PGothic" charset="-128"/>
            </a:endParaRPr>
          </a:p>
        </p:txBody>
      </p:sp>
      <p:sp>
        <p:nvSpPr>
          <p:cNvPr id="7" name="TPQuestion" title="Question Text">
            <a:extLst>
              <a:ext uri="{FF2B5EF4-FFF2-40B4-BE49-F238E27FC236}">
                <a16:creationId xmlns:a16="http://schemas.microsoft.com/office/drawing/2014/main" id="{635B10BE-4BCE-D94F-9819-68EB4127F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047" y="75858"/>
            <a:ext cx="9157906" cy="1143000"/>
          </a:xfrm>
        </p:spPr>
        <p:txBody>
          <a:bodyPr/>
          <a:lstStyle/>
          <a:p>
            <a:r>
              <a:rPr lang="en-US" altLang="en-US" sz="3600" b="1" dirty="0">
                <a:ea typeface="MS PGothic" charset="-128"/>
              </a:rPr>
              <a:t>Normalized coordinates</a:t>
            </a:r>
            <a:endParaRPr lang="en-US" altLang="en-US" sz="3600" i="1" dirty="0">
              <a:ea typeface="MS PGothic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BF2B6D-20CA-744B-992B-C0B92374089B}"/>
              </a:ext>
            </a:extLst>
          </p:cNvPr>
          <p:cNvSpPr txBox="1"/>
          <p:nvPr/>
        </p:nvSpPr>
        <p:spPr>
          <a:xfrm>
            <a:off x="754909" y="1218858"/>
            <a:ext cx="1089055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happens to the phase space ellipse of a particle when transformed to normalized coordinates?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The ellipse is transformed into a circle of …</a:t>
            </a:r>
            <a:endParaRPr lang="en-CH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915514-0335-C89E-2C1E-7DB56986A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045" y="2757741"/>
            <a:ext cx="6748734" cy="15388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47A306-AACA-F150-F175-E986AC22F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1747" y="4521833"/>
            <a:ext cx="3731331" cy="15633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533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651C62-C387-FA44-8F6E-15247E45875E}"/>
              </a:ext>
            </a:extLst>
          </p:cNvPr>
          <p:cNvSpPr txBox="1"/>
          <p:nvPr/>
        </p:nvSpPr>
        <p:spPr>
          <a:xfrm>
            <a:off x="495529" y="2543174"/>
            <a:ext cx="5378419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100" dirty="0"/>
              <a:t>The </a:t>
            </a:r>
            <a:r>
              <a:rPr lang="en-CH" sz="2100" b="1" dirty="0"/>
              <a:t>area is a conserved quantity</a:t>
            </a:r>
            <a:r>
              <a:rPr lang="en-CH" sz="2100" dirty="0"/>
              <a:t>, also known as the </a:t>
            </a:r>
            <a:r>
              <a:rPr lang="en-CH" sz="2100" i="1" dirty="0"/>
              <a:t>Courant-Snyder invariant</a:t>
            </a:r>
            <a:r>
              <a:rPr lang="en-CH" sz="2100" dirty="0"/>
              <a:t>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H" sz="2100" dirty="0"/>
              <a:t>It corresponds to 2J𝜋, where J is the particle action.</a:t>
            </a:r>
          </a:p>
          <a:p>
            <a:endParaRPr lang="en-CH" sz="2100" dirty="0"/>
          </a:p>
          <a:p>
            <a:endParaRPr lang="en-CH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4C350B-3F95-F442-9309-B1FBFE8AF1FA}"/>
              </a:ext>
            </a:extLst>
          </p:cNvPr>
          <p:cNvSpPr txBox="1"/>
          <p:nvPr/>
        </p:nvSpPr>
        <p:spPr>
          <a:xfrm>
            <a:off x="486458" y="1619406"/>
            <a:ext cx="411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800" b="1" dirty="0"/>
              <a:t>Answer B is correct</a:t>
            </a:r>
          </a:p>
        </p:txBody>
      </p:sp>
      <p:sp>
        <p:nvSpPr>
          <p:cNvPr id="7" name="TPQuestion" title="Question Text">
            <a:extLst>
              <a:ext uri="{FF2B5EF4-FFF2-40B4-BE49-F238E27FC236}">
                <a16:creationId xmlns:a16="http://schemas.microsoft.com/office/drawing/2014/main" id="{04FF3C4E-6F74-1647-A5AD-AF18E388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047" y="75858"/>
            <a:ext cx="9157906" cy="1143000"/>
          </a:xfrm>
        </p:spPr>
        <p:txBody>
          <a:bodyPr/>
          <a:lstStyle/>
          <a:p>
            <a:r>
              <a:rPr lang="en-US" altLang="en-US" sz="3600" b="1" dirty="0">
                <a:ea typeface="MS PGothic" charset="-128"/>
              </a:rPr>
              <a:t>Normalized coordinates</a:t>
            </a:r>
            <a:endParaRPr lang="en-US" altLang="en-US" sz="3600" i="1" dirty="0">
              <a:ea typeface="MS PGothic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0864C8-7837-7C43-B73A-AA54B1BC74AF}"/>
              </a:ext>
            </a:extLst>
          </p:cNvPr>
          <p:cNvSpPr/>
          <p:nvPr/>
        </p:nvSpPr>
        <p:spPr>
          <a:xfrm>
            <a:off x="7261389" y="6105775"/>
            <a:ext cx="5073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H" i="1" dirty="0"/>
              <a:t>See also lecture 3, Transverse Dynamics, (slide 56)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9397DD8-28D0-9047-951E-4D7B17617CA0}"/>
              </a:ext>
            </a:extLst>
          </p:cNvPr>
          <p:cNvGrpSpPr/>
          <p:nvPr/>
        </p:nvGrpSpPr>
        <p:grpSpPr>
          <a:xfrm>
            <a:off x="6318053" y="1582075"/>
            <a:ext cx="5717831" cy="2966955"/>
            <a:chOff x="6311589" y="1477418"/>
            <a:chExt cx="5717831" cy="296695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D4040A-F6AC-9C4D-9076-B4876AAF3F52}"/>
                </a:ext>
              </a:extLst>
            </p:cNvPr>
            <p:cNvSpPr txBox="1"/>
            <p:nvPr/>
          </p:nvSpPr>
          <p:spPr>
            <a:xfrm>
              <a:off x="9951451" y="1477418"/>
              <a:ext cx="17199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/>
                <a:t>N</a:t>
              </a:r>
              <a:r>
                <a:rPr lang="en-CH" i="1" dirty="0"/>
                <a:t>ormalized coordinates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E68880A-5CD6-F242-BFC4-5CEEB7972E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423" y="2422903"/>
              <a:ext cx="0" cy="1903971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E5E271B-9BA4-F34A-9F40-9448C1F4A224}"/>
                </a:ext>
              </a:extLst>
            </p:cNvPr>
            <p:cNvCxnSpPr>
              <a:cxnSpLocks/>
            </p:cNvCxnSpPr>
            <p:nvPr/>
          </p:nvCxnSpPr>
          <p:spPr>
            <a:xfrm>
              <a:off x="9891457" y="3426865"/>
              <a:ext cx="1931990" cy="1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6042994-75BE-3F4B-9370-D5A023F6F7BE}"/>
                </a:ext>
              </a:extLst>
            </p:cNvPr>
            <p:cNvSpPr/>
            <p:nvPr/>
          </p:nvSpPr>
          <p:spPr>
            <a:xfrm>
              <a:off x="10049539" y="2650493"/>
              <a:ext cx="1548298" cy="154829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4DC0463-856A-1F47-8649-E8051E521746}"/>
                    </a:ext>
                  </a:extLst>
                </p:cNvPr>
                <p:cNvSpPr txBox="1"/>
                <p:nvPr/>
              </p:nvSpPr>
              <p:spPr>
                <a:xfrm>
                  <a:off x="10857452" y="2253649"/>
                  <a:ext cx="234551" cy="2000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  <m:sup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CH" sz="1300" b="1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4DC0463-856A-1F47-8649-E8051E5217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7452" y="2253649"/>
                  <a:ext cx="234551" cy="200055"/>
                </a:xfrm>
                <a:prstGeom prst="rect">
                  <a:avLst/>
                </a:prstGeom>
                <a:blipFill>
                  <a:blip r:embed="rId3"/>
                  <a:stretch>
                    <a:fillRect l="-10000" r="-5000" b="-17647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1B7A3F3-4384-2D4E-81F6-BB72BD0F1E5E}"/>
                    </a:ext>
                  </a:extLst>
                </p:cNvPr>
                <p:cNvSpPr txBox="1"/>
                <p:nvPr/>
              </p:nvSpPr>
              <p:spPr>
                <a:xfrm>
                  <a:off x="11794869" y="3426865"/>
                  <a:ext cx="234551" cy="2000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oMath>
                    </m:oMathPara>
                  </a14:m>
                  <a:endParaRPr lang="en-CH" sz="1300" b="1" i="1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1B7A3F3-4384-2D4E-81F6-BB72BD0F1E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94869" y="3426865"/>
                  <a:ext cx="234551" cy="200055"/>
                </a:xfrm>
                <a:prstGeom prst="rect">
                  <a:avLst/>
                </a:prstGeom>
                <a:blipFill>
                  <a:blip r:embed="rId4"/>
                  <a:stretch>
                    <a:fillRect l="-10526" r="-5263" b="-17647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B5210CCA-6527-4843-A1FF-1BDD8312D5E8}"/>
                </a:ext>
              </a:extLst>
            </p:cNvPr>
            <p:cNvCxnSpPr>
              <a:cxnSpLocks/>
              <a:endCxn id="22" idx="7"/>
            </p:cNvCxnSpPr>
            <p:nvPr/>
          </p:nvCxnSpPr>
          <p:spPr>
            <a:xfrm flipV="1">
              <a:off x="10811422" y="2877236"/>
              <a:ext cx="559672" cy="543721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06DB33B-133F-8B43-BAC7-59CA4811F165}"/>
                    </a:ext>
                  </a:extLst>
                </p:cNvPr>
                <p:cNvSpPr txBox="1"/>
                <p:nvPr/>
              </p:nvSpPr>
              <p:spPr>
                <a:xfrm rot="18918014">
                  <a:off x="10928900" y="2890286"/>
                  <a:ext cx="300723" cy="1863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rad>
                      </m:oMath>
                    </m:oMathPara>
                  </a14:m>
                  <a:endParaRPr lang="en-CH" sz="10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06DB33B-133F-8B43-BAC7-59CA4811F1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18014">
                  <a:off x="10928900" y="2890286"/>
                  <a:ext cx="300723" cy="186333"/>
                </a:xfrm>
                <a:prstGeom prst="rect">
                  <a:avLst/>
                </a:prstGeom>
                <a:blipFill>
                  <a:blip r:embed="rId5"/>
                  <a:stretch>
                    <a:fillRect r="-7143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832603C-F8C0-6245-A9DF-05714FCCD11B}"/>
                </a:ext>
              </a:extLst>
            </p:cNvPr>
            <p:cNvGrpSpPr/>
            <p:nvPr/>
          </p:nvGrpSpPr>
          <p:grpSpPr>
            <a:xfrm>
              <a:off x="6311589" y="2142626"/>
              <a:ext cx="2776844" cy="2301747"/>
              <a:chOff x="6736526" y="1968042"/>
              <a:chExt cx="2776844" cy="2301747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F9EFAB7B-BFF3-574B-9CA7-98D8CE90CA13}"/>
                  </a:ext>
                </a:extLst>
              </p:cNvPr>
              <p:cNvGrpSpPr/>
              <p:nvPr/>
            </p:nvGrpSpPr>
            <p:grpSpPr>
              <a:xfrm>
                <a:off x="6736526" y="1968042"/>
                <a:ext cx="2776844" cy="2301747"/>
                <a:chOff x="6579963" y="1827008"/>
                <a:chExt cx="3021670" cy="2572681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763495F-D024-5A4F-961B-BB6A3C88AABC}"/>
                    </a:ext>
                  </a:extLst>
                </p:cNvPr>
                <p:cNvGrpSpPr/>
                <p:nvPr/>
              </p:nvGrpSpPr>
              <p:grpSpPr>
                <a:xfrm>
                  <a:off x="6579963" y="1827008"/>
                  <a:ext cx="3021670" cy="2572681"/>
                  <a:chOff x="6579963" y="1827008"/>
                  <a:chExt cx="3021670" cy="2572681"/>
                </a:xfrm>
              </p:grpSpPr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E2EFE190-0991-BE4E-BAC7-F7ADA244404F}"/>
                      </a:ext>
                    </a:extLst>
                  </p:cNvPr>
                  <p:cNvGrpSpPr/>
                  <p:nvPr/>
                </p:nvGrpSpPr>
                <p:grpSpPr>
                  <a:xfrm>
                    <a:off x="6579963" y="1827008"/>
                    <a:ext cx="3021670" cy="2572681"/>
                    <a:chOff x="6579963" y="1827008"/>
                    <a:chExt cx="3021670" cy="2572681"/>
                  </a:xfrm>
                </p:grpSpPr>
                <p:grpSp>
                  <p:nvGrpSpPr>
                    <p:cNvPr id="38" name="Group 37">
                      <a:extLst>
                        <a:ext uri="{FF2B5EF4-FFF2-40B4-BE49-F238E27FC236}">
                          <a16:creationId xmlns:a16="http://schemas.microsoft.com/office/drawing/2014/main" id="{83E9E09A-3324-CE40-AA96-6C92E01379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79963" y="1827008"/>
                      <a:ext cx="3021670" cy="2572681"/>
                      <a:chOff x="6579963" y="1827008"/>
                      <a:chExt cx="3021670" cy="2572681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301A3302-0841-C14D-BC8B-D53C3536617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79963" y="1827008"/>
                        <a:ext cx="3021670" cy="2572681"/>
                        <a:chOff x="6579963" y="1827008"/>
                        <a:chExt cx="3021670" cy="2572681"/>
                      </a:xfrm>
                    </p:grpSpPr>
                    <p:grpSp>
                      <p:nvGrpSpPr>
                        <p:cNvPr id="29" name="Group 28">
                          <a:extLst>
                            <a:ext uri="{FF2B5EF4-FFF2-40B4-BE49-F238E27FC236}">
                              <a16:creationId xmlns:a16="http://schemas.microsoft.com/office/drawing/2014/main" id="{3FAA99CE-89AD-2B46-A52F-EBE83A7C5BE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579963" y="1863318"/>
                          <a:ext cx="3021670" cy="2536371"/>
                          <a:chOff x="6579963" y="1863318"/>
                          <a:chExt cx="3021670" cy="2536371"/>
                        </a:xfrm>
                      </p:grpSpPr>
                      <p:pic>
                        <p:nvPicPr>
                          <p:cNvPr id="12" name="Picture 11">
                            <a:extLst>
                              <a:ext uri="{FF2B5EF4-FFF2-40B4-BE49-F238E27FC236}">
                                <a16:creationId xmlns:a16="http://schemas.microsoft.com/office/drawing/2014/main" id="{7D005E2C-236E-7541-9E88-4384C22985D2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6579963" y="1863318"/>
                            <a:ext cx="3021670" cy="2536371"/>
                          </a:xfrm>
                          <a:prstGeom prst="rect">
                            <a:avLst/>
                          </a:prstGeom>
                        </p:spPr>
                      </p:pic>
                      <p:sp>
                        <p:nvSpPr>
                          <p:cNvPr id="27" name="Rectangle 26">
                            <a:extLst>
                              <a:ext uri="{FF2B5EF4-FFF2-40B4-BE49-F238E27FC236}">
                                <a16:creationId xmlns:a16="http://schemas.microsoft.com/office/drawing/2014/main" id="{4BA740F4-EABF-C148-9FD2-417083D73D8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982309" y="1869068"/>
                            <a:ext cx="161027" cy="167581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CH"/>
                          </a:p>
                        </p:txBody>
                      </p:sp>
                    </p:grp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30" name="TextBox 29">
                              <a:extLst>
                                <a:ext uri="{FF2B5EF4-FFF2-40B4-BE49-F238E27FC236}">
                                  <a16:creationId xmlns:a16="http://schemas.microsoft.com/office/drawing/2014/main" id="{73414D01-E785-2F4B-A03C-97B1BC74DC70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7973855" y="1827008"/>
                              <a:ext cx="177934" cy="20005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lIns="0" tIns="0" rIns="0" bIns="0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sz="13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1300" b="1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oMath>
                                </m:oMathPara>
                              </a14:m>
                              <a:endParaRPr lang="en-CH" sz="1300" b="1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30" name="TextBox 29">
                              <a:extLst>
                                <a:ext uri="{FF2B5EF4-FFF2-40B4-BE49-F238E27FC236}">
                                  <a16:creationId xmlns:a16="http://schemas.microsoft.com/office/drawing/2014/main" id="{73414D01-E785-2F4B-A03C-97B1BC74DC70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7973855" y="1827008"/>
                              <a:ext cx="177934" cy="200055"/>
                            </a:xfrm>
                            <a:prstGeom prst="rect">
                              <a:avLst/>
                            </a:prstGeom>
                            <a:blipFill>
                              <a:blip r:embed="rId7"/>
                              <a:stretch>
                                <a:fillRect l="-28571" t="-6667" r="-28571" b="-20000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CH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sp>
                      <p:nvSpPr>
                        <p:cNvPr id="31" name="Rectangle 30">
                          <a:extLst>
                            <a:ext uri="{FF2B5EF4-FFF2-40B4-BE49-F238E27FC236}">
                              <a16:creationId xmlns:a16="http://schemas.microsoft.com/office/drawing/2014/main" id="{2DF25518-1B7D-3344-BB12-B58D18C965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89057" y="3276909"/>
                          <a:ext cx="112575" cy="15784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CH"/>
                        </a:p>
                      </p:txBody>
                    </p:sp>
                  </p:grpSp>
                  <p:sp>
                    <p:nvSpPr>
                      <p:cNvPr id="34" name="Rectangle 33">
                        <a:extLst>
                          <a:ext uri="{FF2B5EF4-FFF2-40B4-BE49-F238E27FC236}">
                            <a16:creationId xmlns:a16="http://schemas.microsoft.com/office/drawing/2014/main" id="{20F4C6CF-5E7C-5548-8AB7-AD26AD1A78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56453" y="3283788"/>
                        <a:ext cx="327535" cy="2127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H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37" name="TextBox 36">
                            <a:extLst>
                              <a:ext uri="{FF2B5EF4-FFF2-40B4-BE49-F238E27FC236}">
                                <a16:creationId xmlns:a16="http://schemas.microsoft.com/office/drawing/2014/main" id="{6398C96C-6045-7647-8FFD-B53B0AFB355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746477" y="3310240"/>
                            <a:ext cx="433452" cy="186333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ad>
                                    <m:radPr>
                                      <m:degHide m:val="on"/>
                                      <m:ctrlPr>
                                        <a:rPr lang="en-US" sz="1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sz="1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000" b="0" i="1" smtClean="0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sz="1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000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sz="1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rad>
                                </m:oMath>
                              </m:oMathPara>
                            </a14:m>
                            <a:endParaRPr lang="en-CH" sz="1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37" name="TextBox 36">
                            <a:extLst>
                              <a:ext uri="{FF2B5EF4-FFF2-40B4-BE49-F238E27FC236}">
                                <a16:creationId xmlns:a16="http://schemas.microsoft.com/office/drawing/2014/main" id="{6398C96C-6045-7647-8FFD-B53B0AFB355B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8746477" y="3310240"/>
                            <a:ext cx="433452" cy="186333"/>
                          </a:xfrm>
                          <a:prstGeom prst="rect">
                            <a:avLst/>
                          </a:prstGeom>
                          <a:blipFill>
                            <a:blip r:embed="rId8"/>
                            <a:stretch>
                              <a:fillRect r="-6250" b="-35714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CH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25AFE8D7-F128-F441-BA5A-EF79188E0D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06470" y="2220973"/>
                      <a:ext cx="289576" cy="2174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H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1" name="TextBox 40">
                          <a:extLst>
                            <a:ext uri="{FF2B5EF4-FFF2-40B4-BE49-F238E27FC236}">
                              <a16:creationId xmlns:a16="http://schemas.microsoft.com/office/drawing/2014/main" id="{BBC41B58-3698-DD46-8D4C-6C9DB4A0A3C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448364" y="2249728"/>
                          <a:ext cx="419730" cy="18633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1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00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sz="1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00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sz="1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lang="en-CH" sz="1000" dirty="0"/>
                        </a:p>
                      </p:txBody>
                    </p:sp>
                  </mc:Choice>
                  <mc:Fallback xmlns="">
                    <p:sp>
                      <p:nvSpPr>
                        <p:cNvPr id="41" name="TextBox 40">
                          <a:extLst>
                            <a:ext uri="{FF2B5EF4-FFF2-40B4-BE49-F238E27FC236}">
                              <a16:creationId xmlns:a16="http://schemas.microsoft.com/office/drawing/2014/main" id="{BBC41B58-3698-DD46-8D4C-6C9DB4A0A3C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448364" y="2249728"/>
                          <a:ext cx="419730" cy="186333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 r="-6452" b="-35714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CH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E8F82013-62C2-4341-B5D4-83A108810712}"/>
                      </a:ext>
                    </a:extLst>
                  </p:cNvPr>
                  <p:cNvSpPr/>
                  <p:nvPr/>
                </p:nvSpPr>
                <p:spPr>
                  <a:xfrm rot="17946032">
                    <a:off x="8041198" y="2508175"/>
                    <a:ext cx="311873" cy="1406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4" name="TextBox 43">
                        <a:extLst>
                          <a:ext uri="{FF2B5EF4-FFF2-40B4-BE49-F238E27FC236}">
                            <a16:creationId xmlns:a16="http://schemas.microsoft.com/office/drawing/2014/main" id="{F175FFDD-43D2-5B43-8E7C-291B2400B25F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7881416">
                        <a:off x="7918105" y="2549355"/>
                        <a:ext cx="447430" cy="1538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0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000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CH" sz="1000" dirty="0"/>
                      </a:p>
                    </p:txBody>
                  </p:sp>
                </mc:Choice>
                <mc:Fallback xmlns="">
                  <p:sp>
                    <p:nvSpPr>
                      <p:cNvPr id="44" name="TextBox 43">
                        <a:extLst>
                          <a:ext uri="{FF2B5EF4-FFF2-40B4-BE49-F238E27FC236}">
                            <a16:creationId xmlns:a16="http://schemas.microsoft.com/office/drawing/2014/main" id="{F175FFDD-43D2-5B43-8E7C-291B2400B25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17881416">
                        <a:off x="7918105" y="2549355"/>
                        <a:ext cx="447430" cy="153888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r="-7692" b="-285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CH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827257F-F968-9845-BE9D-317C0399608A}"/>
                    </a:ext>
                  </a:extLst>
                </p:cNvPr>
                <p:cNvSpPr/>
                <p:nvPr/>
              </p:nvSpPr>
              <p:spPr>
                <a:xfrm rot="20237144">
                  <a:off x="8425132" y="2777707"/>
                  <a:ext cx="379562" cy="1610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EDF8FDF8-9998-7044-A291-A89DB7976B6D}"/>
                        </a:ext>
                      </a:extLst>
                    </p:cNvPr>
                    <p:cNvSpPr txBox="1"/>
                    <p:nvPr/>
                  </p:nvSpPr>
                  <p:spPr>
                    <a:xfrm rot="20267060">
                      <a:off x="8370464" y="2791983"/>
                      <a:ext cx="461152" cy="153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0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oMath>
                        </m:oMathPara>
                      </a14:m>
                      <a:endParaRPr lang="en-CH" sz="1000" dirty="0"/>
                    </a:p>
                  </p:txBody>
                </p:sp>
              </mc:Choice>
              <mc:Fallback xmlns="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EDF8FDF8-9998-7044-A291-A89DB7976B6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0267060">
                      <a:off x="8370464" y="2791983"/>
                      <a:ext cx="461152" cy="153888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r="-54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H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7F2E85E1-EBBA-424B-B709-2F3A450AF80D}"/>
                      </a:ext>
                    </a:extLst>
                  </p:cNvPr>
                  <p:cNvSpPr txBox="1"/>
                  <p:nvPr/>
                </p:nvSpPr>
                <p:spPr>
                  <a:xfrm>
                    <a:off x="9348296" y="3265251"/>
                    <a:ext cx="134652" cy="20005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3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en-CH" sz="1300" b="1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7F2E85E1-EBBA-424B-B709-2F3A450AF8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48296" y="3265251"/>
                    <a:ext cx="134652" cy="20005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8182" r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EFBD66EB-AFD7-174D-BBFD-F7F2521C9F38}"/>
                </a:ext>
              </a:extLst>
            </p:cNvPr>
            <p:cNvSpPr/>
            <p:nvPr/>
          </p:nvSpPr>
          <p:spPr>
            <a:xfrm>
              <a:off x="8954556" y="3065238"/>
              <a:ext cx="906479" cy="701735"/>
            </a:xfrm>
            <a:prstGeom prst="arc">
              <a:avLst>
                <a:gd name="adj1" fmla="val 12900605"/>
                <a:gd name="adj2" fmla="val 19888255"/>
              </a:avLst>
            </a:prstGeom>
            <a:ln w="22225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0A184D3-9A49-FA45-A2D9-7B89437116D4}"/>
                </a:ext>
              </a:extLst>
            </p:cNvPr>
            <p:cNvSpPr txBox="1"/>
            <p:nvPr/>
          </p:nvSpPr>
          <p:spPr>
            <a:xfrm>
              <a:off x="9263126" y="2673075"/>
              <a:ext cx="484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b="1" dirty="0">
                  <a:solidFill>
                    <a:srgbClr val="C00000"/>
                  </a:solidFill>
                </a:rPr>
                <a:t>T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AF3C410-5A1F-10D4-169A-181E10439012}"/>
              </a:ext>
            </a:extLst>
          </p:cNvPr>
          <p:cNvSpPr txBox="1"/>
          <p:nvPr/>
        </p:nvSpPr>
        <p:spPr>
          <a:xfrm>
            <a:off x="495529" y="61057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i="1" dirty="0"/>
              <a:t>You will prove that in Ex. 2 today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5D6E14-FBB9-50D6-8887-27123888DD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7581" y="4566165"/>
            <a:ext cx="5378420" cy="60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7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PAnswers" title="Answer Text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868993" y="2924259"/>
            <a:ext cx="4114800" cy="204163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769"/>
              </a:spcBef>
              <a:buFont typeface="Arial" charset="0"/>
              <a:buAutoNum type="alphaUcPeriod"/>
            </a:pPr>
            <a:r>
              <a:rPr lang="en-US" altLang="en-US" sz="2400" dirty="0">
                <a:ea typeface="MS PGothic" charset="-128"/>
              </a:rPr>
              <a:t>Dispersion</a:t>
            </a:r>
          </a:p>
          <a:p>
            <a:pPr marL="514350" indent="-514350">
              <a:spcBef>
                <a:spcPts val="769"/>
              </a:spcBef>
              <a:buFont typeface="Arial" charset="0"/>
              <a:buAutoNum type="alphaUcPeriod"/>
            </a:pPr>
            <a:r>
              <a:rPr lang="el-GR" altLang="en-US" sz="2400" dirty="0">
                <a:ea typeface="MS PGothic" charset="-128"/>
              </a:rPr>
              <a:t>β</a:t>
            </a:r>
            <a:r>
              <a:rPr lang="en-US" altLang="en-US" sz="2400" dirty="0">
                <a:ea typeface="MS PGothic" charset="-128"/>
              </a:rPr>
              <a:t>-functions</a:t>
            </a:r>
          </a:p>
          <a:p>
            <a:pPr marL="514350" indent="-514350">
              <a:spcBef>
                <a:spcPts val="769"/>
              </a:spcBef>
              <a:buFont typeface="Arial" charset="0"/>
              <a:buAutoNum type="alphaUcPeriod"/>
            </a:pPr>
            <a:r>
              <a:rPr lang="en-US" altLang="en-US" sz="2400" dirty="0">
                <a:ea typeface="MS PGothic" charset="-128"/>
              </a:rPr>
              <a:t>Chromaticity</a:t>
            </a:r>
          </a:p>
          <a:p>
            <a:pPr marL="514350" indent="-514350">
              <a:spcBef>
                <a:spcPts val="769"/>
              </a:spcBef>
              <a:buFont typeface="Arial" charset="0"/>
              <a:buAutoNum type="alphaUcPeriod"/>
            </a:pPr>
            <a:r>
              <a:rPr lang="en-US" altLang="en-US" sz="2400" dirty="0">
                <a:ea typeface="MS PGothic" charset="-128"/>
              </a:rPr>
              <a:t>Beam energy</a:t>
            </a:r>
          </a:p>
        </p:txBody>
      </p:sp>
      <p:sp>
        <p:nvSpPr>
          <p:cNvPr id="7" name="TPQuestion" title="Question Text">
            <a:extLst>
              <a:ext uri="{FF2B5EF4-FFF2-40B4-BE49-F238E27FC236}">
                <a16:creationId xmlns:a16="http://schemas.microsoft.com/office/drawing/2014/main" id="{392CE7A6-2AD8-2B4E-8A21-EC594550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047" y="75858"/>
            <a:ext cx="9157906" cy="1143000"/>
          </a:xfrm>
        </p:spPr>
        <p:txBody>
          <a:bodyPr/>
          <a:lstStyle/>
          <a:p>
            <a:r>
              <a:rPr lang="en-US" altLang="en-US" sz="3600" b="1" dirty="0">
                <a:ea typeface="MS PGothic" charset="-128"/>
              </a:rPr>
              <a:t>What are we measuring here?</a:t>
            </a:r>
            <a:endParaRPr lang="en-US" altLang="en-US" sz="3600" i="1" dirty="0">
              <a:ea typeface="MS PGothic" charset="-12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FE7ED9-CDF1-2B41-AE94-20DB80382306}"/>
              </a:ext>
            </a:extLst>
          </p:cNvPr>
          <p:cNvGrpSpPr/>
          <p:nvPr/>
        </p:nvGrpSpPr>
        <p:grpSpPr>
          <a:xfrm>
            <a:off x="208208" y="1624171"/>
            <a:ext cx="7128348" cy="5157971"/>
            <a:chOff x="292819" y="1071713"/>
            <a:chExt cx="4767437" cy="337563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55E742-4489-5341-822A-D683919CF67F}"/>
                </a:ext>
              </a:extLst>
            </p:cNvPr>
            <p:cNvGrpSpPr/>
            <p:nvPr/>
          </p:nvGrpSpPr>
          <p:grpSpPr>
            <a:xfrm>
              <a:off x="292819" y="1071713"/>
              <a:ext cx="4767437" cy="3375633"/>
              <a:chOff x="387412" y="1218858"/>
              <a:chExt cx="4767437" cy="3375633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E73AFF07-2F7B-D140-9CFB-927A0AE9FE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852" b="6914"/>
              <a:stretch/>
            </p:blipFill>
            <p:spPr>
              <a:xfrm>
                <a:off x="756744" y="1218858"/>
                <a:ext cx="4398105" cy="3037832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0FA61B-474B-4748-8AD2-B2103381643A}"/>
                  </a:ext>
                </a:extLst>
              </p:cNvPr>
              <p:cNvSpPr txBox="1"/>
              <p:nvPr/>
            </p:nvSpPr>
            <p:spPr>
              <a:xfrm rot="16200000">
                <a:off x="114878" y="2130067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H" dirty="0"/>
                  <a:t>Q</a:t>
                </a:r>
                <a:r>
                  <a:rPr lang="en-CH" baseline="-25000" dirty="0"/>
                  <a:t>x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123ACD-D475-A84A-930C-43613CF53A9D}"/>
                  </a:ext>
                </a:extLst>
              </p:cNvPr>
              <p:cNvSpPr txBox="1"/>
              <p:nvPr/>
            </p:nvSpPr>
            <p:spPr>
              <a:xfrm>
                <a:off x="3008346" y="4225159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H" dirty="0"/>
                  <a:t>𝛿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DB85FD-2073-8645-BCF6-2E00F8D246F5}"/>
                </a:ext>
              </a:extLst>
            </p:cNvPr>
            <p:cNvSpPr txBox="1"/>
            <p:nvPr/>
          </p:nvSpPr>
          <p:spPr>
            <a:xfrm>
              <a:off x="1340068" y="1239878"/>
              <a:ext cx="1707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i="1" dirty="0"/>
                <a:t>LHC Beam 2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751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651C62-C387-FA44-8F6E-15247E45875E}"/>
                  </a:ext>
                </a:extLst>
              </p:cNvPr>
              <p:cNvSpPr txBox="1"/>
              <p:nvPr/>
            </p:nvSpPr>
            <p:spPr>
              <a:xfrm>
                <a:off x="391293" y="2295677"/>
                <a:ext cx="11442898" cy="2308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scan the momentum deviation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and measure how the tune varies with it</a:t>
                </a: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This is the definition of chromaticity: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You have only been introduced to linear dependence (i.e., linear chromaticity), but in reality, higher-order components are often observed. In general: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′′′</m:t>
                            </m:r>
                          </m:sup>
                        </m:sSub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 …</m:t>
                    </m:r>
                  </m:oMath>
                </a14:m>
                <a:endParaRPr lang="en-CH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651C62-C387-FA44-8F6E-15247E458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93" y="2295677"/>
                <a:ext cx="11442898" cy="2308132"/>
              </a:xfrm>
              <a:prstGeom prst="rect">
                <a:avLst/>
              </a:prstGeom>
              <a:blipFill>
                <a:blip r:embed="rId3"/>
                <a:stretch>
                  <a:fillRect l="-443" t="-1093" r="-11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74C350B-3F95-F442-9309-B1FBFE8AF1FA}"/>
              </a:ext>
            </a:extLst>
          </p:cNvPr>
          <p:cNvSpPr txBox="1"/>
          <p:nvPr/>
        </p:nvSpPr>
        <p:spPr>
          <a:xfrm>
            <a:off x="853668" y="1357796"/>
            <a:ext cx="411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800" b="1" dirty="0"/>
              <a:t>Answer C is correct</a:t>
            </a:r>
          </a:p>
        </p:txBody>
      </p:sp>
      <p:sp>
        <p:nvSpPr>
          <p:cNvPr id="7" name="TPQuestion" title="Question Text">
            <a:extLst>
              <a:ext uri="{FF2B5EF4-FFF2-40B4-BE49-F238E27FC236}">
                <a16:creationId xmlns:a16="http://schemas.microsoft.com/office/drawing/2014/main" id="{04FF3C4E-6F74-1647-A5AD-AF18E388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047" y="75858"/>
            <a:ext cx="9157906" cy="1143000"/>
          </a:xfrm>
        </p:spPr>
        <p:txBody>
          <a:bodyPr/>
          <a:lstStyle/>
          <a:p>
            <a:r>
              <a:rPr lang="en-US" altLang="en-US" sz="3600" b="1" dirty="0">
                <a:ea typeface="MS PGothic" charset="-128"/>
              </a:rPr>
              <a:t>What are we measuring here?</a:t>
            </a:r>
            <a:endParaRPr lang="en-US" altLang="en-US" sz="3600" i="1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48972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7"/>
  <p:tag name="TPFULLVERSION" val="8.9.1.1"/>
  <p:tag name="PPTVERSION" val="16"/>
  <p:tag name="TPOS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49B99F5E36740028A3C9712F6DEEF58"/>
  <p:tag name="TYPE" val="MultiChoiceSlide"/>
  <p:tag name="TPSLIDEBULLETSTYLE" val="2"/>
  <p:tag name="TPQUESTIONXML" val="&lt;?xml version=&quot;1.0&quot; encoding=&quot;UTF-8&quot; standalone=&quot;yes&quot;?&gt;&lt;questionlist&gt;&lt;properties&gt;&lt;guid&gt;AAFEEE4E126F40B89214703EF4FDBE3E&lt;/guid&gt;&lt;date&gt;10/13/2020 04:17:36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narrativefont&gt;&lt;/narrativefont&gt;&lt;narrativefontsize&gt;12&lt;/narrativefontsize&gt;&lt;standardfont&gt;&lt;/standardfont&gt;&lt;standardfontsize&gt;12&lt;/standardfontsize&gt;&lt;rationalefont&gt;DefaultRationaleFont&lt;/rationalefont&gt;&lt;rationalefontsize&gt;12&lt;/rationalefontsize&gt;&lt;/questionlisttemplate&gt;&lt;questions&gt;&lt;multichoice&gt;&lt;guid&gt;C49B99F5E36740028A3C9712F6DEEF58&lt;/guid&gt;&lt;narrativeguid&gt;&lt;/narrativeguid&gt;&lt;repollguid&gt;2E038464DCC24E9A8F03FD7AA4AA2096&lt;/repollguid&gt;&lt;sourceid&gt;658C3C4B988D4BDA9FC8CA2D2648C470&lt;/sourceid&gt;&lt;questiontext&gt;Interaction point&lt;/questiontext&gt;&lt;showresults&gt;True&lt;/showresults&gt;&lt;responsegrid&gt;0&lt;/responsegrid&gt;&lt;countdowntime&gt;30&lt;/countdowntime&gt;&lt;correctvalue&gt;1&lt;/correctvalue&gt;&lt;incorrectvalue&gt;0&lt;/incorrectvalue&gt;&lt;responselimit&gt;3&lt;/responselimit&gt;&lt;bulletstyle&gt;2&lt;/bulletstyle&gt;&lt;answers&gt;&lt;answer&gt;&lt;guid&gt;D9980D140AA14A78B4AA461BC6DAE19E&lt;/guid&gt;&lt;answertext&gt;… maximize the beam size&lt;/answertext&gt;&lt;valuetype&gt;0&lt;/valuetype&gt;&lt;/answer&gt;&lt;answer&gt;&lt;guid&gt;904F72271049463D83F58C5E05823B5C&lt;/guid&gt;&lt;answertext&gt;… maximize the  ? ?,? -functions&lt;/answertext&gt;&lt;valuetype&gt;0&lt;/valuetype&gt;&lt;/answer&gt;&lt;answer&gt;&lt;guid&gt;CDF6AB7C29A9489B82E54FB0D2F5B47E&lt;/guid&gt;&lt;answertext&gt;… minimize the  ? ?,? -functions&lt;/answertext&gt;&lt;valuetype&gt;0&lt;/valuetype&gt;&lt;/answer&gt;&lt;answer&gt;&lt;guid&gt;F023096E735E4889AFD6E789BA4FA035&lt;/guid&gt;&lt;answertext&gt;… minimize the dispersion functions&lt;/answertext&gt;&lt;valuetype&gt;0&lt;/valuetype&gt;&lt;/answer&gt;&lt;/answers&gt;&lt;/multichoice&gt;&lt;/questions&gt;&lt;/questionlist&gt;"/>
  <p:tag name="LIVECHARTING" val="False"/>
  <p:tag name="AUTOOPENPOLL" val="True"/>
  <p:tag name="HASRESULTS" val="False"/>
  <p:tag name="RESULTS" val=""/>
  <p:tag name="CHARTTYPE" val="0"/>
  <p:tag name="CHARTDEFINEDCOLORS" val="3,6,10,45,32,50,13,4,9,55,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C999CFEB7D64CC99C4454662F740499"/>
  <p:tag name="TYPE" val="MultiChoiceSlide"/>
  <p:tag name="TPSLIDEBULLETSTYLE" val="2"/>
  <p:tag name="TPQUESTIONXML" val="&lt;?xml version=&quot;1.0&quot; encoding=&quot;UTF-8&quot; standalone=&quot;yes&quot;?&gt;&lt;questionlist&gt;&lt;properties&gt;&lt;guid&gt;6C2474841F1A43BB8DE3FBC983AB34CF&lt;/guid&gt;&lt;date&gt;10/13/2020 04:17:36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narrativefont&gt;&lt;/narrativefont&gt;&lt;narrativefontsize&gt;12&lt;/narrativefontsize&gt;&lt;standardfont&gt;&lt;/standardfont&gt;&lt;standardfontsize&gt;12&lt;/standardfontsize&gt;&lt;rationalefont&gt;DefaultRationaleFont&lt;/rationalefont&gt;&lt;rationalefontsize&gt;12&lt;/rationalefontsize&gt;&lt;/questionlisttemplate&gt;&lt;questions&gt;&lt;multichoice&gt;&lt;guid&gt;BC999CFEB7D64CC99C4454662F740499&lt;/guid&gt;&lt;narrativeguid&gt;&lt;/narrativeguid&gt;&lt;repollguid&gt;1B5C499E390F4A37B32A5E3305B6CF78&lt;/repollguid&gt;&lt;sourceid&gt;9B966C2C5C2A422A9391866F5324BED6&lt;/sourceid&gt;&lt;questiontext&gt;Evolution of the ?-functions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FE74E269781D46FAA07B53237FCBB617&lt;/guid&gt;&lt;answertext&gt;We can’t say generally&lt;/answertext&gt;&lt;valuetype&gt;0&lt;/valuetype&gt;&lt;/answer&gt;&lt;answer&gt;&lt;guid&gt;5821716A22AB4FADB72DC26AAA9558A0&lt;/guid&gt;&lt;answertext&gt;Linear&lt;/answertext&gt;&lt;valuetype&gt;0&lt;/valuetype&gt;&lt;/answer&gt;&lt;answer&gt;&lt;guid&gt;459F0376ECF1442AB390C7BDE9331F80&lt;/guid&gt;&lt;answertext&gt;Quadratic&lt;/answertext&gt;&lt;valuetype&gt;0&lt;/valuetype&gt;&lt;/answer&gt;&lt;answer&gt;&lt;guid&gt;DA2041F4617E4B89AA7AA200F70FFD54&lt;/guid&gt;&lt;answertext&gt;Exponential&lt;/answertext&gt;&lt;valuetype&gt;0&lt;/valuetype&gt;&lt;/answer&gt;&lt;/answers&gt;&lt;/multichoice&gt;&lt;/questions&gt;&lt;/questionlist&gt;"/>
  <p:tag name="LIVECHARTING" val="False"/>
  <p:tag name="AUTOOPENPOLL" val="True"/>
  <p:tag name="HASRESULTS" val="False"/>
  <p:tag name="RESULTS" val=""/>
  <p:tag name="CHARTTYPE" val="0"/>
  <p:tag name="CHARTDEFINEDCOLORS" val="3,6,10,45,32,50,13,4,9,55,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C9035FBD7D8474ABDFFBA6D54C47728"/>
  <p:tag name="TYPE" val="MultiChoiceSlide"/>
  <p:tag name="TPSLIDEBULLETSTYLE" val="2"/>
  <p:tag name="TPQUESTIONXML" val="&lt;?xml version=&quot;1.0&quot; encoding=&quot;UTF-8&quot; standalone=&quot;yes&quot;?&gt;&lt;questionlist&gt;&lt;properties&gt;&lt;guid&gt;3A52E8A0A1CC49AAAA721EEBED764B2C&lt;/guid&gt;&lt;date&gt;10/13/2020 04:17:36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narrativefont&gt;&lt;/narrativefont&gt;&lt;narrativefontsize&gt;12&lt;/narrativefontsize&gt;&lt;standardfont&gt;&lt;/standardfont&gt;&lt;standardfontsize&gt;12&lt;/standardfontsize&gt;&lt;rationalefont&gt;DefaultRationaleFont&lt;/rationalefont&gt;&lt;rationalefontsize&gt;12&lt;/rationalefontsize&gt;&lt;/questionlisttemplate&gt;&lt;questions&gt;&lt;multichoice&gt;&lt;guid&gt;4C9035FBD7D8474ABDFFBA6D54C47728&lt;/guid&gt;&lt;narrativeguid&gt;&lt;/narrativeguid&gt;&lt;repollguid&gt;B1AFE8465EF04B18A3D2F48A1B64A2A7&lt;/repollguid&gt;&lt;sourceid&gt;9F1B85054A6F47F4B27C6DFF51D61208&lt;/sourceid&gt;&lt;questiontext&gt;Floquet transform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718D4990CC12428D9D1C0BFFCF006E65&lt;/guid&gt;&lt;answertext&gt;… smaller area&lt;/answertext&gt;&lt;valuetype&gt;0&lt;/valuetype&gt;&lt;/answer&gt;&lt;answer&gt;&lt;guid&gt;6B13EBE9C58A4FEC998E243DACEDD5E4&lt;/guid&gt;&lt;answertext&gt;… same area&lt;/answertext&gt;&lt;valuetype&gt;0&lt;/valuetype&gt;&lt;/answer&gt;&lt;answer&gt;&lt;guid&gt;317CB58E1CF34457BCA69C79A1E4D418&lt;/guid&gt;&lt;answertext&gt;… larger area&lt;/answertext&gt;&lt;valuetype&gt;0&lt;/valuetype&gt;&lt;/answer&gt;&lt;/answers&gt;&lt;/multichoice&gt;&lt;/questions&gt;&lt;/questionlist&gt;"/>
  <p:tag name="LIVECHARTING" val="False"/>
  <p:tag name="AUTOOPENPOLL" val="True"/>
  <p:tag name="HASRESULTS" val="False"/>
  <p:tag name="RESULTS" val=""/>
  <p:tag name="CHARTTYPE" val="0"/>
  <p:tag name="CHARTDEFINEDCOLORS" val="3,6,10,45,32,50,13,4,9,55,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F8CAB8F97D04D72BE1395931D72CAC8"/>
  <p:tag name="TYPE" val="MultiChoiceSlide"/>
  <p:tag name="TPSLIDEBULLETSTYLE" val="2"/>
  <p:tag name="TPQUESTIONXML" val="&lt;?xml version=&quot;1.0&quot; encoding=&quot;UTF-8&quot; standalone=&quot;yes&quot;?&gt;&lt;questionlist&gt;&lt;properties&gt;&lt;guid&gt;FAA0EDA489B842EC8BCF3E90111B6A20&lt;/guid&gt;&lt;date&gt;10/13/2020 04:17:36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narrativefont&gt;&lt;/narrativefont&gt;&lt;narrativefontsize&gt;12&lt;/narrativefontsize&gt;&lt;standardfont&gt;&lt;/standardfont&gt;&lt;standardfontsize&gt;12&lt;/standardfontsize&gt;&lt;rationalefont&gt;DefaultRationaleFont&lt;/rationalefont&gt;&lt;rationalefontsize&gt;12&lt;/rationalefontsize&gt;&lt;/questionlisttemplate&gt;&lt;questions&gt;&lt;multichoice&gt;&lt;guid&gt;9F8CAB8F97D04D72BE1395931D72CAC8&lt;/guid&gt;&lt;narrativeguid&gt;&lt;/narrativeguid&gt;&lt;repollguid&gt;490697EF9E1B4E4CA87A1E70DFEF245C&lt;/repollguid&gt;&lt;sourceid&gt;1732CC8A0AA7484593426B6E4AAE9570&lt;/sourceid&gt;&lt;questiontext&gt;What are we measuring here?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88DE03801EEB41FA96210621B6600120&lt;/guid&gt;&lt;answertext&gt;Dispersion&lt;/answertext&gt;&lt;valuetype&gt;0&lt;/valuetype&gt;&lt;/answer&gt;&lt;answer&gt;&lt;guid&gt;61BD003889E547EB9086AD0A714D14AF&lt;/guid&gt;&lt;answertext&gt;?-functions&lt;/answertext&gt;&lt;valuetype&gt;0&lt;/valuetype&gt;&lt;/answer&gt;&lt;answer&gt;&lt;guid&gt;8D5E25DBA33F48CA9D34F1FF5AC9798B&lt;/guid&gt;&lt;answertext&gt;Chromaticity&lt;/answertext&gt;&lt;valuetype&gt;0&lt;/valuetype&gt;&lt;/answer&gt;&lt;answer&gt;&lt;guid&gt;9139AF3F5003474D92C189C4E39A8507&lt;/guid&gt;&lt;answertext&gt;Beam energy&lt;/answertext&gt;&lt;valuetype&gt;0&lt;/valuetype&gt;&lt;/answer&gt;&lt;/answers&gt;&lt;/multichoice&gt;&lt;/questions&gt;&lt;/questionlist&gt;"/>
  <p:tag name="LIVECHARTING" val="False"/>
  <p:tag name="AUTOOPENPOLL" val="True"/>
  <p:tag name="HASRESULTS" val="False"/>
  <p:tag name="RESULTS" val=""/>
  <p:tag name="CHARTTYPE" val="0"/>
  <p:tag name="CHARTDEFINEDCOLORS" val="3,6,10,45,32,50,13,4,9,55,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theme1.xml><?xml version="1.0" encoding="utf-8"?>
<a:theme xmlns:a="http://schemas.openxmlformats.org/drawingml/2006/main" name="MCQ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71CDDC8-43BA-D34E-A212-EB6DF23050B7}" vid="{22C246AF-0E15-F649-A8FD-2DE3D96798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15256</TotalTime>
  <Words>458</Words>
  <Application>Microsoft Macintosh PowerPoint</Application>
  <PresentationFormat>Widescreen</PresentationFormat>
  <Paragraphs>82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MS PGothic</vt:lpstr>
      <vt:lpstr>Aptos</vt:lpstr>
      <vt:lpstr>Arial</vt:lpstr>
      <vt:lpstr>Calibri</vt:lpstr>
      <vt:lpstr>Cambria Math</vt:lpstr>
      <vt:lpstr>MCQ</vt:lpstr>
      <vt:lpstr>Introduction to Particle Accelerators  2024-2025</vt:lpstr>
      <vt:lpstr>Interaction point</vt:lpstr>
      <vt:lpstr>Interaction point</vt:lpstr>
      <vt:lpstr>Evolution of the β-functions</vt:lpstr>
      <vt:lpstr>PowerPoint Presentation</vt:lpstr>
      <vt:lpstr>Normalized coordinates</vt:lpstr>
      <vt:lpstr>Normalized coordinates</vt:lpstr>
      <vt:lpstr>What are we measuring here?</vt:lpstr>
      <vt:lpstr>What are we measuring here?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Schenk</dc:creator>
  <cp:lastModifiedBy>Yi Wu</cp:lastModifiedBy>
  <cp:revision>488</cp:revision>
  <dcterms:created xsi:type="dcterms:W3CDTF">2020-09-21T14:18:31Z</dcterms:created>
  <dcterms:modified xsi:type="dcterms:W3CDTF">2024-10-11T11:43:03Z</dcterms:modified>
</cp:coreProperties>
</file>