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12192000"/>
  <p:custDataLst>
    <p:tags r:id="rId14"/>
  </p:custData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876"/>
    <a:srgbClr val="00A1FF"/>
    <a:srgbClr val="70AD47"/>
    <a:srgbClr val="ECC1A5"/>
    <a:srgbClr val="F8CBAD"/>
    <a:srgbClr val="FF5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/>
    <p:restoredTop sz="94830"/>
  </p:normalViewPr>
  <p:slideViewPr>
    <p:cSldViewPr>
      <p:cViewPr varScale="1">
        <p:scale>
          <a:sx n="121" d="100"/>
          <a:sy n="121" d="100"/>
        </p:scale>
        <p:origin x="288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69E8D-134E-3347-820C-7E1F81376DF1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0E82-FF61-AC45-8E7B-4F06C605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0E82-FF61-AC45-8E7B-4F06C605F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0E82-FF61-AC45-8E7B-4F06C605F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0E82-FF61-AC45-8E7B-4F06C605FF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090836" y="716602"/>
            <a:ext cx="10010328" cy="64007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A1D50-4936-6A49-9668-CC2999AC08DE}" type="datetimeFigureOut">
              <a:rPr lang="en-US"/>
              <a:t>10/3/24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5C817D-54A8-5B47-8D24-F8C033C8104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2DC67-91E8-1F9F-7062-CE2EF40F7AEE}"/>
              </a:ext>
            </a:extLst>
          </p:cNvPr>
          <p:cNvSpPr/>
          <p:nvPr/>
        </p:nvSpPr>
        <p:spPr>
          <a:xfrm>
            <a:off x="6028" y="0"/>
            <a:ext cx="12192000" cy="6858000"/>
          </a:xfrm>
          <a:prstGeom prst="rect">
            <a:avLst/>
          </a:prstGeom>
          <a:solidFill>
            <a:srgbClr val="0000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5890F-5382-CE47-A1FE-F5E3F6D39649}"/>
              </a:ext>
            </a:extLst>
          </p:cNvPr>
          <p:cNvSpPr txBox="1"/>
          <p:nvPr/>
        </p:nvSpPr>
        <p:spPr>
          <a:xfrm>
            <a:off x="4475820" y="256490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6000" b="1" dirty="0">
                <a:solidFill>
                  <a:schemeClr val="bg1"/>
                </a:solidFill>
              </a:rPr>
              <a:t>Tutorial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3F85-9E66-0349-8EC0-F87058FCFBF4}"/>
              </a:ext>
            </a:extLst>
          </p:cNvPr>
          <p:cNvSpPr txBox="1"/>
          <p:nvPr/>
        </p:nvSpPr>
        <p:spPr>
          <a:xfrm>
            <a:off x="1790699" y="5339180"/>
            <a:ext cx="861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Werner Herr, Tatiana </a:t>
            </a:r>
            <a:r>
              <a:rPr lang="en-US" sz="2800" b="1" dirty="0" err="1">
                <a:solidFill>
                  <a:schemeClr val="bg1"/>
                </a:solidFill>
              </a:rPr>
              <a:t>Pieloni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de-CH" sz="2800" b="1" dirty="0">
                <a:solidFill>
                  <a:schemeClr val="bg1"/>
                </a:solidFill>
              </a:rPr>
              <a:t>Léon Van Riesen-Haupt, Christophe Lannoy, Yi Wu, Raziyeh Dadashi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3</a:t>
            </a:r>
            <a:r>
              <a:rPr lang="en-GB" sz="2800" b="1" baseline="30000" dirty="0">
                <a:solidFill>
                  <a:schemeClr val="bg1"/>
                </a:solidFill>
              </a:rPr>
              <a:t>rd</a:t>
            </a:r>
            <a:r>
              <a:rPr lang="en-GB" sz="2800" b="1" dirty="0">
                <a:solidFill>
                  <a:schemeClr val="bg1"/>
                </a:solidFill>
              </a:rPr>
              <a:t> October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3051F-01A9-91A4-48A6-4F92FCC8AC77}"/>
              </a:ext>
            </a:extLst>
          </p:cNvPr>
          <p:cNvSpPr txBox="1"/>
          <p:nvPr/>
        </p:nvSpPr>
        <p:spPr bwMode="auto">
          <a:xfrm>
            <a:off x="3647728" y="224667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ea"/>
                <a:ea typeface="+mj-ea"/>
              </a:rPr>
              <a:t>PHYS-448 Introduction to particle accelerators</a:t>
            </a:r>
          </a:p>
        </p:txBody>
      </p:sp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A83E9111-1726-1722-6609-52200E600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60648"/>
            <a:ext cx="1815694" cy="5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2843" y="2687482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no effect on the beam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horizontal beam size will be larger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horizontal beam size will be smaller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the horizontal and the vertical beam sizes will be larger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912" y="1344850"/>
            <a:ext cx="11360174" cy="9116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600" dirty="0"/>
              <a:t>Assuming that the horizontal and the vertical motions are uncoupled, at a location with non-zero dispersion:</a:t>
            </a:r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3CCEA499-7306-E3DC-8868-8260297C17A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Dispersion (beam dynamics)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67684-7EC3-053F-FFE5-7B48A5D03E99}"/>
              </a:ext>
            </a:extLst>
          </p:cNvPr>
          <p:cNvSpPr>
            <a:spLocks noChangeAspect="1"/>
          </p:cNvSpPr>
          <p:nvPr/>
        </p:nvSpPr>
        <p:spPr>
          <a:xfrm>
            <a:off x="548664" y="2656610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4183A-90B8-B4CD-48BD-3FD944AA8F3F}"/>
              </a:ext>
            </a:extLst>
          </p:cNvPr>
          <p:cNvSpPr>
            <a:spLocks noChangeAspect="1"/>
          </p:cNvSpPr>
          <p:nvPr/>
        </p:nvSpPr>
        <p:spPr>
          <a:xfrm>
            <a:off x="567344" y="3690687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DB7C199F-57B9-57C8-D43F-A6AA4511BA08}"/>
              </a:ext>
            </a:extLst>
          </p:cNvPr>
          <p:cNvSpPr>
            <a:spLocks noChangeAspect="1"/>
          </p:cNvSpPr>
          <p:nvPr/>
        </p:nvSpPr>
        <p:spPr>
          <a:xfrm>
            <a:off x="549093" y="4642818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2E99647-6912-172F-248D-54F4C8857522}"/>
              </a:ext>
            </a:extLst>
          </p:cNvPr>
          <p:cNvSpPr>
            <a:spLocks noChangeAspect="1"/>
          </p:cNvSpPr>
          <p:nvPr/>
        </p:nvSpPr>
        <p:spPr>
          <a:xfrm>
            <a:off x="477674" y="5631450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816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02BB4-C5FD-EAB5-5D69-A0E29D1489F0}"/>
              </a:ext>
            </a:extLst>
          </p:cNvPr>
          <p:cNvSpPr txBox="1"/>
          <p:nvPr/>
        </p:nvSpPr>
        <p:spPr>
          <a:xfrm>
            <a:off x="495119" y="3259774"/>
            <a:ext cx="1120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Horizontal plane: </a:t>
            </a:r>
            <a:r>
              <a:rPr lang="en-US" sz="2400" dirty="0"/>
              <a:t>Dispersion is not zero</a:t>
            </a:r>
            <a:r>
              <a:rPr lang="en-GB" sz="2400" dirty="0">
                <a:effectLst/>
              </a:rPr>
              <a:t> → Particles with different momentum will have different bending radius →</a:t>
            </a:r>
            <a:r>
              <a:rPr lang="en-US" sz="2400" dirty="0"/>
              <a:t> There will be a spread in the displacement </a:t>
            </a:r>
            <a:r>
              <a:rPr lang="en-GB" sz="2400" dirty="0">
                <a:effectLst/>
              </a:rPr>
              <a:t>→ </a:t>
            </a:r>
            <a:r>
              <a:rPr lang="en-US" sz="2400" dirty="0">
                <a:effectLst/>
              </a:rPr>
              <a:t>B</a:t>
            </a:r>
            <a:r>
              <a:rPr lang="en-US" sz="2400" dirty="0"/>
              <a:t>eam size increases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Vertical plane: </a:t>
            </a:r>
            <a:r>
              <a:rPr lang="en-GB" sz="2400" dirty="0">
                <a:effectLst/>
              </a:rPr>
              <a:t>No</a:t>
            </a:r>
            <a:r>
              <a:rPr lang="en-GB" sz="2400" b="1" dirty="0">
                <a:effectLst/>
              </a:rPr>
              <a:t> </a:t>
            </a:r>
            <a:r>
              <a:rPr lang="en-US" sz="2400" dirty="0"/>
              <a:t>dipoles → No dispersion → No effect on the vertical beam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FDD92-0420-8851-4FF8-B7B09BFF6E15}"/>
              </a:ext>
            </a:extLst>
          </p:cNvPr>
          <p:cNvSpPr txBox="1"/>
          <p:nvPr/>
        </p:nvSpPr>
        <p:spPr>
          <a:xfrm>
            <a:off x="1110340" y="1675754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horizontal beam size will be larger</a:t>
            </a: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943F127-5821-B4D4-1D15-14184518809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Dispersion (beam dynamics)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49172-423A-C95E-067B-B82B046FDA9B}"/>
              </a:ext>
            </a:extLst>
          </p:cNvPr>
          <p:cNvSpPr>
            <a:spLocks noChangeAspect="1"/>
          </p:cNvSpPr>
          <p:nvPr/>
        </p:nvSpPr>
        <p:spPr>
          <a:xfrm>
            <a:off x="792868" y="1739297"/>
            <a:ext cx="334580" cy="3345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5849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 title="Question Text">
            <a:extLst>
              <a:ext uri="{FF2B5EF4-FFF2-40B4-BE49-F238E27FC236}">
                <a16:creationId xmlns:a16="http://schemas.microsoft.com/office/drawing/2014/main" id="{8E9EA8A4-64FB-D1B6-48DB-A919C48C0BF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Thick and thin lenses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ECD4-04AE-76D3-A69F-1ECAB6AC518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04674" y="2568812"/>
                <a:ext cx="11153614" cy="382808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400" dirty="0"/>
                  <a:t>A t</a:t>
                </a:r>
                <a:r>
                  <a:rPr lang="en-GB" sz="2400" dirty="0">
                    <a:effectLst/>
                  </a:rPr>
                  <a:t>hin quadrupole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err="1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 dirty="0" err="1">
                        <a:effectLst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400" dirty="0">
                  <a:effectLst/>
                </a:endParaRPr>
              </a:p>
              <a:p>
                <a:pPr marL="0" indent="0" algn="just">
                  <a:buNone/>
                </a:pPr>
                <a:endParaRPr lang="en-GB" sz="3200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GB" sz="2400" dirty="0">
                    <a:effectLst/>
                  </a:rPr>
                  <a:t>A drift of length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400" dirty="0"/>
                  <a:t> followed by </a:t>
                </a:r>
                <a:r>
                  <a:rPr lang="en-GB" sz="2400" dirty="0">
                    <a:effectLst/>
                  </a:rPr>
                  <a:t>one thin quadrupole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err="1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 dirty="0" err="1">
                        <a:effectLst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>
                  <a:effectLst/>
                </a:endParaRPr>
              </a:p>
              <a:p>
                <a:pPr marL="0" indent="0" algn="just">
                  <a:buNone/>
                </a:pPr>
                <a:endParaRPr lang="en-GB" sz="3200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en-GB" sz="2400" dirty="0">
                    <a:effectLst/>
                  </a:rPr>
                  <a:t>A thin quadrupole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err="1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 dirty="0" err="1">
                        <a:effectLst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400" dirty="0">
                    <a:effectLst/>
                  </a:rPr>
                  <a:t> in the centre, and drifts of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GB" sz="2400" dirty="0">
                    <a:effectLst/>
                  </a:rPr>
                  <a:t>before and after it</a:t>
                </a:r>
              </a:p>
              <a:p>
                <a:pPr marL="0" indent="0" algn="just">
                  <a:buNone/>
                </a:pPr>
                <a:endParaRPr lang="en-GB" sz="3600" dirty="0"/>
              </a:p>
              <a:p>
                <a:pPr marL="0" indent="0" algn="just">
                  <a:buNone/>
                </a:pPr>
                <a:r>
                  <a:rPr lang="en-GB" sz="2400" dirty="0"/>
                  <a:t>Nothing; the only way is to consider the thick element.</a:t>
                </a:r>
                <a:endParaRPr lang="en-GB" sz="2400" dirty="0">
                  <a:effectLst/>
                </a:endParaRPr>
              </a:p>
              <a:p>
                <a:pPr marL="0" indent="0" algn="just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ECD4-04AE-76D3-A69F-1ECAB6AC5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04674" y="2568812"/>
                <a:ext cx="11153614" cy="3828082"/>
              </a:xfrm>
              <a:blipFill>
                <a:blip r:embed="rId3"/>
                <a:stretch>
                  <a:fillRect l="-910" t="-1987" r="-3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1C60A-9D33-F660-38C4-0D97101A55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752" y="1257688"/>
            <a:ext cx="10910761" cy="75699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800" dirty="0">
                <a:effectLst/>
              </a:rPr>
              <a:t>The best way to approximate a thick quadrupole of length L by using the thin-lens approximation</a:t>
            </a:r>
            <a:r>
              <a:rPr lang="en-GB" sz="2800" dirty="0"/>
              <a:t> is to replace it with …</a:t>
            </a:r>
            <a:endParaRPr lang="en-GB" sz="2800" dirty="0">
              <a:effectLst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FC725CC-F748-93A3-D645-68F64E4A07D3}"/>
              </a:ext>
            </a:extLst>
          </p:cNvPr>
          <p:cNvGrpSpPr>
            <a:grpSpLocks noChangeAspect="1"/>
          </p:cNvGrpSpPr>
          <p:nvPr/>
        </p:nvGrpSpPr>
        <p:grpSpPr>
          <a:xfrm>
            <a:off x="5148803" y="2319702"/>
            <a:ext cx="2721609" cy="1085360"/>
            <a:chOff x="5447932" y="2288834"/>
            <a:chExt cx="3096338" cy="1234800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96A54CD9-EE69-E5BF-9238-D900B4D823D5}"/>
                </a:ext>
              </a:extLst>
            </p:cNvPr>
            <p:cNvSpPr/>
            <p:nvPr/>
          </p:nvSpPr>
          <p:spPr>
            <a:xfrm>
              <a:off x="5447932" y="2325650"/>
              <a:ext cx="3096338" cy="1191038"/>
            </a:xfrm>
            <a:prstGeom prst="wedgeRoundRectCallout">
              <a:avLst>
                <a:gd name="adj1" fmla="val -56475"/>
                <a:gd name="adj2" fmla="val 130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ctr" defTabSz="914400" rtl="0"/>
              <a:endParaRPr lang="en-CH" dirty="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FA9B1B4-91D8-7A3D-1BD7-A146E7445F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4863" y="2288834"/>
              <a:ext cx="2768170" cy="1234800"/>
              <a:chOff x="8123903" y="1844824"/>
              <a:chExt cx="3948761" cy="17614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D74C5A2-6519-1B17-BEF2-3B1DF05FF4EF}"/>
                      </a:ext>
                    </a:extLst>
                  </p:cNvPr>
                  <p:cNvSpPr/>
                  <p:nvPr/>
                </p:nvSpPr>
                <p:spPr>
                  <a:xfrm>
                    <a:off x="8123903" y="2596252"/>
                    <a:ext cx="1440160" cy="43200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D74C5A2-6519-1B17-BEF2-3B1DF05FF4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3903" y="2596252"/>
                    <a:ext cx="1440160" cy="432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043"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3A0B2A-48AB-50D6-2D42-4EC572A818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72464" y="2812276"/>
                <a:ext cx="180020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82CDA84-B4A9-47A6-160C-DC28C3C7A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72564" y="2328549"/>
                <a:ext cx="0" cy="9674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8693315-4F32-A158-B9DD-8611DA9D7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3244" y="3181262"/>
                <a:ext cx="14401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A93DF8D-23C3-9002-1296-F3AC06294C39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728" y="3079978"/>
                    <a:ext cx="314510" cy="5262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A93DF8D-23C3-9002-1296-F3AC06294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728" y="3079978"/>
                    <a:ext cx="314510" cy="5262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0000" b="-3704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43B4500-6F58-195E-0ABB-D3481D52C5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1570" y="1844824"/>
                    <a:ext cx="540111" cy="5268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43B4500-6F58-195E-0ABB-D3481D52C5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41570" y="1844824"/>
                    <a:ext cx="540111" cy="526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704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E9B21AA-0964-E9C9-A045-4279665BD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8408" y="2812252"/>
                <a:ext cx="38704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91E03A-1C3C-DAAE-B86A-069F537C8E0D}"/>
              </a:ext>
            </a:extLst>
          </p:cNvPr>
          <p:cNvGrpSpPr>
            <a:grpSpLocks noChangeAspect="1"/>
          </p:cNvGrpSpPr>
          <p:nvPr/>
        </p:nvGrpSpPr>
        <p:grpSpPr>
          <a:xfrm>
            <a:off x="9128457" y="3344359"/>
            <a:ext cx="3005957" cy="1137522"/>
            <a:chOff x="8819158" y="3067955"/>
            <a:chExt cx="3419837" cy="1294143"/>
          </a:xfrm>
        </p:grpSpPr>
        <p:sp>
          <p:nvSpPr>
            <p:cNvPr id="97" name="Rounded Rectangular Callout 96">
              <a:extLst>
                <a:ext uri="{FF2B5EF4-FFF2-40B4-BE49-F238E27FC236}">
                  <a16:creationId xmlns:a16="http://schemas.microsoft.com/office/drawing/2014/main" id="{85DB9A50-5D13-18C3-47C3-0D503D88BCE2}"/>
                </a:ext>
              </a:extLst>
            </p:cNvPr>
            <p:cNvSpPr/>
            <p:nvPr/>
          </p:nvSpPr>
          <p:spPr>
            <a:xfrm>
              <a:off x="8819158" y="3075113"/>
              <a:ext cx="3419837" cy="1286985"/>
            </a:xfrm>
            <a:prstGeom prst="wedgeRoundRectCallout">
              <a:avLst>
                <a:gd name="adj1" fmla="val -53977"/>
                <a:gd name="adj2" fmla="val 558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ctr" defTabSz="914400" rtl="0"/>
              <a:endParaRPr lang="en-CH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578340A-D3D5-EC87-76BF-5810BB3B5C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41291" y="3067955"/>
              <a:ext cx="2939857" cy="1294142"/>
              <a:chOff x="8123903" y="3036994"/>
              <a:chExt cx="4109813" cy="18091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7CB9E7C-7A56-06EC-5EDB-6D26B245414B}"/>
                      </a:ext>
                    </a:extLst>
                  </p:cNvPr>
                  <p:cNvSpPr/>
                  <p:nvPr/>
                </p:nvSpPr>
                <p:spPr>
                  <a:xfrm>
                    <a:off x="8123903" y="3782763"/>
                    <a:ext cx="1440160" cy="432000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7CB9E7C-7A56-06EC-5EDB-6D26B24541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3903" y="3782763"/>
                    <a:ext cx="1440160" cy="432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696"/>
                    </a:stretch>
                  </a:blipFill>
                  <a:ln w="190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F16C7DB-745D-2D67-1A2E-7A8218F31F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72464" y="3998787"/>
                <a:ext cx="1800200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D7F824A-CB76-E816-845E-775BE2B7E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28648" y="3515060"/>
                <a:ext cx="0" cy="9674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0D987AB-F41F-680B-CBB2-20CBC31CC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3244" y="4367773"/>
                <a:ext cx="14401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8F680D5-D2E0-0008-6AFB-5407323FF6DD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727" y="4286819"/>
                    <a:ext cx="314510" cy="5593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8F680D5-D2E0-0008-6AFB-5407323FF6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6727" y="4286819"/>
                    <a:ext cx="314510" cy="5593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58824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8AAA024-04E7-7415-5E16-741B38005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8408" y="3998763"/>
                <a:ext cx="38704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A7DF330-0FB1-66DC-3FFD-96B741597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2484" y="4041385"/>
                <a:ext cx="14401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AD80BA3-D5DB-CC79-DB7B-C40D50911B9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5968" y="3960431"/>
                    <a:ext cx="314510" cy="5593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AD80BA3-D5DB-CC79-DB7B-C40D50911B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05968" y="3960431"/>
                    <a:ext cx="314510" cy="5593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8824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B3899A5-CDB2-D83F-9407-6E79AA23E1A0}"/>
                      </a:ext>
                    </a:extLst>
                  </p:cNvPr>
                  <p:cNvSpPr txBox="1"/>
                  <p:nvPr/>
                </p:nvSpPr>
                <p:spPr>
                  <a:xfrm>
                    <a:off x="11675274" y="3036994"/>
                    <a:ext cx="558442" cy="5593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B3899A5-CDB2-D83F-9407-6E79AA23E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75274" y="3036994"/>
                    <a:ext cx="558442" cy="5593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85D271-CAA9-597B-0B06-195144DEB3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484" y="3515036"/>
                <a:ext cx="0" cy="96745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357E358-3507-F50F-636E-EA933B253F4A}"/>
              </a:ext>
            </a:extLst>
          </p:cNvPr>
          <p:cNvGrpSpPr>
            <a:grpSpLocks noChangeAspect="1"/>
          </p:cNvGrpSpPr>
          <p:nvPr/>
        </p:nvGrpSpPr>
        <p:grpSpPr>
          <a:xfrm>
            <a:off x="9173497" y="5019079"/>
            <a:ext cx="2915875" cy="1115064"/>
            <a:chOff x="7780200" y="4755432"/>
            <a:chExt cx="3317352" cy="1268593"/>
          </a:xfrm>
        </p:grpSpPr>
        <p:sp>
          <p:nvSpPr>
            <p:cNvPr id="99" name="Rounded Rectangular Callout 98">
              <a:extLst>
                <a:ext uri="{FF2B5EF4-FFF2-40B4-BE49-F238E27FC236}">
                  <a16:creationId xmlns:a16="http://schemas.microsoft.com/office/drawing/2014/main" id="{992D4CBC-B80C-5D9A-D77A-1741F2C9F79D}"/>
                </a:ext>
              </a:extLst>
            </p:cNvPr>
            <p:cNvSpPr/>
            <p:nvPr/>
          </p:nvSpPr>
          <p:spPr>
            <a:xfrm>
              <a:off x="7780200" y="4841817"/>
              <a:ext cx="3317352" cy="1166637"/>
            </a:xfrm>
            <a:prstGeom prst="wedgeRoundRectCallout">
              <a:avLst>
                <a:gd name="adj1" fmla="val 37581"/>
                <a:gd name="adj2" fmla="val -6273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ctr" defTabSz="914400" rtl="0"/>
              <a:endParaRPr lang="en-CH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46DDDF-7F85-E236-0C48-133D76612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0618" y="4755432"/>
              <a:ext cx="2919357" cy="1268593"/>
              <a:chOff x="8116566" y="4281459"/>
              <a:chExt cx="3948761" cy="1715916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A111112-B839-5B8C-6292-4E8B5B316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8488" y="5290910"/>
                <a:ext cx="63456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493DDFE-EC59-B66E-B070-E9AE2365F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5469" y="5290910"/>
                <a:ext cx="63456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9905201-69A1-5D3C-768B-40E98CFBED18}"/>
                  </a:ext>
                </a:extLst>
              </p:cNvPr>
              <p:cNvGrpSpPr/>
              <p:nvPr/>
            </p:nvGrpSpPr>
            <p:grpSpPr>
              <a:xfrm>
                <a:off x="8116566" y="4281459"/>
                <a:ext cx="3948761" cy="1715916"/>
                <a:chOff x="8116566" y="4281459"/>
                <a:chExt cx="3948761" cy="17159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2B87F29-FBDC-5183-69C2-8B922C021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6566" y="4993754"/>
                      <a:ext cx="1440160" cy="4320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2B87F29-FBDC-5183-69C2-8B922C021F0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16566" y="4993754"/>
                      <a:ext cx="1440160" cy="4320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8333"/>
                      </a:stretch>
                    </a:blipFill>
                    <a:ln w="1905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8F5440A-ABDF-40BF-8F84-93D27FAEB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265127" y="5209778"/>
                  <a:ext cx="1800200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4A77440-EB42-6E4C-285E-C42C3C354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65227" y="4726051"/>
                  <a:ext cx="0" cy="96745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C2E34826-BE8D-349B-0391-B53609552F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907" y="5578764"/>
                  <a:ext cx="144016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F4AF48E5-FB04-CC45-92D8-647CB8E88F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79391" y="5497811"/>
                      <a:ext cx="314510" cy="4995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F4AF48E5-FB04-CC45-92D8-647CB8E88F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79391" y="5497811"/>
                      <a:ext cx="314510" cy="49956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50000"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3578F9D3-41EF-23CB-1B8A-65010B072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61071" y="5209754"/>
                  <a:ext cx="387043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16B8417-61ED-83F4-BA56-CBF31321B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52484" y="4717160"/>
                  <a:ext cx="0" cy="96745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3CAA31C-6807-ACB8-1B40-CB0F800DCE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871569" y="4726027"/>
                  <a:ext cx="0" cy="96745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48EFB10B-D1A1-CB67-69B3-2F61A2CC8C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96863" y="5252376"/>
                      <a:ext cx="873722" cy="568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48EFB10B-D1A1-CB67-69B3-2F61A2CC8C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6863" y="5252376"/>
                      <a:ext cx="873722" cy="56834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962F797E-A478-B529-95D3-7524507FDF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69591" y="5252376"/>
                      <a:ext cx="873722" cy="568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962F797E-A478-B529-95D3-7524507FDF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69591" y="5252376"/>
                      <a:ext cx="873722" cy="56834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96E36FA4-70A8-F932-009A-2287C1F1F0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70699" y="4281459"/>
                      <a:ext cx="594781" cy="4995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96E36FA4-70A8-F932-009A-2287C1F1F0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70699" y="4281459"/>
                      <a:ext cx="594781" cy="499563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066C8E1-DE99-D583-7B7B-B8AD6C5F0F1D}"/>
              </a:ext>
            </a:extLst>
          </p:cNvPr>
          <p:cNvSpPr>
            <a:spLocks noChangeAspect="1"/>
          </p:cNvSpPr>
          <p:nvPr/>
        </p:nvSpPr>
        <p:spPr>
          <a:xfrm>
            <a:off x="189939" y="2561413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5A4CD-71BD-3B58-AA2B-EFDD63CF9490}"/>
              </a:ext>
            </a:extLst>
          </p:cNvPr>
          <p:cNvSpPr>
            <a:spLocks noChangeAspect="1"/>
          </p:cNvSpPr>
          <p:nvPr/>
        </p:nvSpPr>
        <p:spPr>
          <a:xfrm>
            <a:off x="208619" y="3595490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A2E90994-149B-D2DE-C926-E7B7471FE55F}"/>
              </a:ext>
            </a:extLst>
          </p:cNvPr>
          <p:cNvSpPr>
            <a:spLocks noChangeAspect="1"/>
          </p:cNvSpPr>
          <p:nvPr/>
        </p:nvSpPr>
        <p:spPr>
          <a:xfrm>
            <a:off x="190368" y="4547621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D8C4DD9E-5F13-6331-2A84-95E148B68242}"/>
              </a:ext>
            </a:extLst>
          </p:cNvPr>
          <p:cNvSpPr>
            <a:spLocks noChangeAspect="1"/>
          </p:cNvSpPr>
          <p:nvPr/>
        </p:nvSpPr>
        <p:spPr>
          <a:xfrm>
            <a:off x="118949" y="5536253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48E23-12AE-5790-C922-D6E00B1BB8F8}"/>
              </a:ext>
            </a:extLst>
          </p:cNvPr>
          <p:cNvSpPr txBox="1"/>
          <p:nvPr/>
        </p:nvSpPr>
        <p:spPr>
          <a:xfrm>
            <a:off x="1153950" y="1602654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is the correct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6FEF6-705A-DAE4-0C12-EB9CC0281783}"/>
              </a:ext>
            </a:extLst>
          </p:cNvPr>
          <p:cNvSpPr txBox="1"/>
          <p:nvPr/>
        </p:nvSpPr>
        <p:spPr>
          <a:xfrm>
            <a:off x="190545" y="6165304"/>
            <a:ext cx="442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Calculations in exercise 3 of this tutorial!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870BFF05-A54E-73FE-7922-94E89EFB8A93}"/>
              </a:ext>
            </a:extLst>
          </p:cNvPr>
          <p:cNvSpPr>
            <a:spLocks noChangeAspect="1"/>
          </p:cNvSpPr>
          <p:nvPr/>
        </p:nvSpPr>
        <p:spPr>
          <a:xfrm>
            <a:off x="801427" y="1631970"/>
            <a:ext cx="352523" cy="352523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6" name="TPQuestion" title="Question Text">
            <a:extLst>
              <a:ext uri="{FF2B5EF4-FFF2-40B4-BE49-F238E27FC236}">
                <a16:creationId xmlns:a16="http://schemas.microsoft.com/office/drawing/2014/main" id="{8E2E15FE-8796-5EED-0740-25456D0565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Thick and thin lenses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158E8A-15CC-DC2B-A4D2-97B9BEE1F5BF}"/>
              </a:ext>
            </a:extLst>
          </p:cNvPr>
          <p:cNvGrpSpPr/>
          <p:nvPr/>
        </p:nvGrpSpPr>
        <p:grpSpPr>
          <a:xfrm>
            <a:off x="1174485" y="2459629"/>
            <a:ext cx="5984382" cy="2984751"/>
            <a:chOff x="2351584" y="2388286"/>
            <a:chExt cx="3821903" cy="215302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87E596-3C6E-DEE4-2F11-316FA7B441F1}"/>
                </a:ext>
              </a:extLst>
            </p:cNvPr>
            <p:cNvGrpSpPr/>
            <p:nvPr/>
          </p:nvGrpSpPr>
          <p:grpSpPr>
            <a:xfrm>
              <a:off x="2351584" y="3219233"/>
              <a:ext cx="1036866" cy="693582"/>
              <a:chOff x="5865657" y="3064723"/>
              <a:chExt cx="1036866" cy="693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FF3ED94-23F1-2069-6AE2-DE62A0921569}"/>
                      </a:ext>
                    </a:extLst>
                  </p:cNvPr>
                  <p:cNvSpPr/>
                  <p:nvPr/>
                </p:nvSpPr>
                <p:spPr>
                  <a:xfrm>
                    <a:off x="5865657" y="3064723"/>
                    <a:ext cx="1030184" cy="309021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FF3ED94-23F1-2069-6AE2-DE62A09215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5657" y="3064723"/>
                    <a:ext cx="1030184" cy="30902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81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CB8273-8B30-15AF-2EEE-4A2CB7CB8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339" y="3483196"/>
                <a:ext cx="1030184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8F9D2A-C22E-E0D0-CBE6-A275E9ACBBCA}"/>
                      </a:ext>
                    </a:extLst>
                  </p:cNvPr>
                  <p:cNvSpPr txBox="1"/>
                  <p:nvPr/>
                </p:nvSpPr>
                <p:spPr>
                  <a:xfrm>
                    <a:off x="6268260" y="3425287"/>
                    <a:ext cx="224977" cy="33301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8F9D2A-C22E-E0D0-CBE6-A275E9ACBB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8260" y="3425287"/>
                    <a:ext cx="224977" cy="3330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71" r="-7143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4A4FCF4-FDC1-0C7F-0508-E83EBB47D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360" y="3069160"/>
              <a:ext cx="760759" cy="3090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EFD08D-C404-FAAF-604B-4109544088F9}"/>
                </a:ext>
              </a:extLst>
            </p:cNvPr>
            <p:cNvGrpSpPr/>
            <p:nvPr/>
          </p:nvGrpSpPr>
          <p:grpSpPr>
            <a:xfrm>
              <a:off x="4827991" y="2388286"/>
              <a:ext cx="1345496" cy="965451"/>
              <a:chOff x="7402579" y="2599821"/>
              <a:chExt cx="1345496" cy="96545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EC5645-EA11-B89A-5C0F-45C82A33E5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2579" y="3219250"/>
                <a:ext cx="128773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B000096-7AEA-59C9-4176-B80C20B76A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7291" y="2873228"/>
                <a:ext cx="0" cy="6920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3DF3F12-AB50-B1B6-B08D-013730855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9246" y="3283887"/>
                <a:ext cx="1030184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0026058-B30E-C38D-6932-0A5BCA35928F}"/>
                      </a:ext>
                    </a:extLst>
                  </p:cNvPr>
                  <p:cNvSpPr txBox="1"/>
                  <p:nvPr/>
                </p:nvSpPr>
                <p:spPr>
                  <a:xfrm>
                    <a:off x="7945168" y="3225978"/>
                    <a:ext cx="224977" cy="33301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0026058-B30E-C38D-6932-0A5BCA3592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5168" y="3225978"/>
                    <a:ext cx="224977" cy="33301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48" r="-3448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08A0C86-6765-1DF1-C014-49FB0977FC56}"/>
                      </a:ext>
                    </a:extLst>
                  </p:cNvPr>
                  <p:cNvSpPr txBox="1"/>
                  <p:nvPr/>
                </p:nvSpPr>
                <p:spPr>
                  <a:xfrm>
                    <a:off x="8466339" y="2599821"/>
                    <a:ext cx="281736" cy="333017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08A0C86-6765-1DF1-C014-49FB0977F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6339" y="2599821"/>
                    <a:ext cx="281736" cy="33301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158D5B1-A778-21E1-DCCB-AFBD3D0388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1352" y="2873211"/>
                <a:ext cx="0" cy="69204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530A0E4-5919-8824-83B3-320B5577235C}"/>
                </a:ext>
              </a:extLst>
            </p:cNvPr>
            <p:cNvGrpSpPr/>
            <p:nvPr/>
          </p:nvGrpSpPr>
          <p:grpSpPr>
            <a:xfrm>
              <a:off x="4824298" y="3528255"/>
              <a:ext cx="1330905" cy="1013052"/>
              <a:chOff x="7983725" y="4852805"/>
              <a:chExt cx="1330905" cy="101305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46A18CC-6C8D-A214-C6E8-E7B8B2AAA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8858" y="5568216"/>
                <a:ext cx="469143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B1B9488-4579-4011-4A8A-5E277E2E9E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8929" y="5568216"/>
                <a:ext cx="469143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830515E-73DC-A5FD-4ED7-0919522659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83725" y="5508234"/>
                <a:ext cx="13309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2203EB9-9938-6C10-F6F3-3BE85D667D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9177" y="5150610"/>
                <a:ext cx="0" cy="71524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0739B86-6FCC-601C-B623-80837EF52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240" y="5144037"/>
                <a:ext cx="0" cy="71524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E61598-CF93-FEA6-585B-D862AD2C22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1383" y="5150593"/>
                <a:ext cx="0" cy="71524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3E08284-C6D0-542F-58DD-E9D4BD8E20E7}"/>
                      </a:ext>
                    </a:extLst>
                  </p:cNvPr>
                  <p:cNvSpPr txBox="1"/>
                  <p:nvPr/>
                </p:nvSpPr>
                <p:spPr>
                  <a:xfrm>
                    <a:off x="8180026" y="5543571"/>
                    <a:ext cx="510553" cy="28861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3E08284-C6D0-542F-58DD-E9D4BD8E2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0026" y="5543571"/>
                    <a:ext cx="510553" cy="288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625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559551-ABAF-31C6-D1CD-27248ECD6EA5}"/>
                      </a:ext>
                    </a:extLst>
                  </p:cNvPr>
                  <p:cNvSpPr txBox="1"/>
                  <p:nvPr/>
                </p:nvSpPr>
                <p:spPr>
                  <a:xfrm>
                    <a:off x="8690579" y="5539728"/>
                    <a:ext cx="525611" cy="28861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559551-ABAF-31C6-D1CD-27248ECD6E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90579" y="5539728"/>
                    <a:ext cx="525611" cy="2886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625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05471D8-1371-D938-E808-A56423C605CC}"/>
                      </a:ext>
                    </a:extLst>
                  </p:cNvPr>
                  <p:cNvSpPr txBox="1"/>
                  <p:nvPr/>
                </p:nvSpPr>
                <p:spPr>
                  <a:xfrm>
                    <a:off x="8435302" y="4852805"/>
                    <a:ext cx="439727" cy="288616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05471D8-1371-D938-E808-A56423C605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5302" y="4852805"/>
                    <a:ext cx="439727" cy="2886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6C9096C-E439-7490-9442-4139E5A070F1}"/>
                </a:ext>
              </a:extLst>
            </p:cNvPr>
            <p:cNvCxnSpPr>
              <a:cxnSpLocks/>
            </p:cNvCxnSpPr>
            <p:nvPr/>
          </p:nvCxnSpPr>
          <p:spPr>
            <a:xfrm>
              <a:off x="3768360" y="3579797"/>
              <a:ext cx="698655" cy="4001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C4D5ECC-E68D-E002-4334-FA19CA359056}"/>
              </a:ext>
            </a:extLst>
          </p:cNvPr>
          <p:cNvSpPr txBox="1"/>
          <p:nvPr/>
        </p:nvSpPr>
        <p:spPr>
          <a:xfrm>
            <a:off x="817451" y="2893749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/>
              <a:t>Thick quadrupole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54C87-EB8A-0D1A-9AD3-02DB4FFBF4FA}"/>
              </a:ext>
            </a:extLst>
          </p:cNvPr>
          <p:cNvSpPr txBox="1"/>
          <p:nvPr/>
        </p:nvSpPr>
        <p:spPr>
          <a:xfrm>
            <a:off x="7793774" y="4761432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/>
              <a:t>Better approximation!</a:t>
            </a:r>
          </a:p>
        </p:txBody>
      </p:sp>
    </p:spTree>
    <p:extLst>
      <p:ext uri="{BB962C8B-B14F-4D97-AF65-F5344CB8AC3E}">
        <p14:creationId xmlns:p14="http://schemas.microsoft.com/office/powerpoint/2010/main" val="235980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2708920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horizontal tune increases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the vertical and horizontal tunes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horizontal tune decreases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maximum of the horizontal beta function will be smaller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1423" y="1407299"/>
            <a:ext cx="10369152" cy="72008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Which of the following is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? </a:t>
            </a:r>
          </a:p>
          <a:p>
            <a:pPr marL="0" indent="0" algn="l">
              <a:buNone/>
            </a:pPr>
            <a:r>
              <a:rPr lang="en-US" dirty="0"/>
              <a:t>If you increase the strength of the horizontally focusing quadrupoles...</a:t>
            </a:r>
          </a:p>
          <a:p>
            <a:pPr algn="l"/>
            <a:endParaRPr lang="en-US" dirty="0"/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015BA7A1-F833-9D85-543B-23312795659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 err="1">
                <a:latin typeface="+mn-lt"/>
                <a:ea typeface="MS PGothic" charset="-128"/>
              </a:rPr>
              <a:t>Betatron</a:t>
            </a:r>
            <a:r>
              <a:rPr lang="en-US" altLang="en-US" sz="3200" b="1" dirty="0">
                <a:latin typeface="+mn-lt"/>
                <a:ea typeface="MS PGothic" charset="-128"/>
              </a:rPr>
              <a:t> Tunes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A256B0-6EB7-294C-1592-A10D7A36B19A}"/>
              </a:ext>
            </a:extLst>
          </p:cNvPr>
          <p:cNvSpPr>
            <a:spLocks noChangeAspect="1"/>
          </p:cNvSpPr>
          <p:nvPr/>
        </p:nvSpPr>
        <p:spPr>
          <a:xfrm>
            <a:off x="335360" y="2691656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106D2-136E-3048-7BCB-76B0F8942AD0}"/>
              </a:ext>
            </a:extLst>
          </p:cNvPr>
          <p:cNvSpPr>
            <a:spLocks noChangeAspect="1"/>
          </p:cNvSpPr>
          <p:nvPr/>
        </p:nvSpPr>
        <p:spPr>
          <a:xfrm>
            <a:off x="354040" y="3725733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6EF44F7-9AC4-FB0C-5920-3C162191D219}"/>
              </a:ext>
            </a:extLst>
          </p:cNvPr>
          <p:cNvSpPr>
            <a:spLocks noChangeAspect="1"/>
          </p:cNvSpPr>
          <p:nvPr/>
        </p:nvSpPr>
        <p:spPr>
          <a:xfrm>
            <a:off x="335789" y="4677864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CB0A5D9-73A7-8612-DEFA-51E3ED8464B1}"/>
              </a:ext>
            </a:extLst>
          </p:cNvPr>
          <p:cNvSpPr>
            <a:spLocks noChangeAspect="1"/>
          </p:cNvSpPr>
          <p:nvPr/>
        </p:nvSpPr>
        <p:spPr>
          <a:xfrm>
            <a:off x="264370" y="5666496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83B3C7-29AC-C84C-18E7-AFA60AEE6C56}"/>
              </a:ext>
            </a:extLst>
          </p:cNvPr>
          <p:cNvGrpSpPr/>
          <p:nvPr/>
        </p:nvGrpSpPr>
        <p:grpSpPr>
          <a:xfrm>
            <a:off x="8328248" y="3212976"/>
            <a:ext cx="3312368" cy="2088232"/>
            <a:chOff x="8328248" y="3212976"/>
            <a:chExt cx="3312368" cy="208823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02E1466-0B9A-677B-1C7D-355C2F04027C}"/>
                </a:ext>
              </a:extLst>
            </p:cNvPr>
            <p:cNvSpPr/>
            <p:nvPr/>
          </p:nvSpPr>
          <p:spPr>
            <a:xfrm>
              <a:off x="8328248" y="3212976"/>
              <a:ext cx="3312368" cy="20882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algn="ctr" defTabSz="914400" rtl="0"/>
              <a:r>
                <a:rPr lang="en-CH" b="1" dirty="0">
                  <a:solidFill>
                    <a:srgbClr val="70AD47"/>
                  </a:solidFill>
                </a:rPr>
                <a:t>Hint:</a:t>
              </a:r>
            </a:p>
          </p:txBody>
        </p:sp>
        <p:pic>
          <p:nvPicPr>
            <p:cNvPr id="16" name="Picture 15" descr="A picture containing text, watch&#10;&#10;Description automatically generated">
              <a:extLst>
                <a:ext uri="{FF2B5EF4-FFF2-40B4-BE49-F238E27FC236}">
                  <a16:creationId xmlns:a16="http://schemas.microsoft.com/office/drawing/2014/main" id="{15211C54-3C49-5885-F421-FF4D6E653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5401"/>
            <a:stretch/>
          </p:blipFill>
          <p:spPr>
            <a:xfrm>
              <a:off x="8544272" y="3776533"/>
              <a:ext cx="2867602" cy="112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7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D735C7-5458-DE30-6F3F-CBD13E316B79}"/>
              </a:ext>
            </a:extLst>
          </p:cNvPr>
          <p:cNvSpPr txBox="1"/>
          <p:nvPr/>
        </p:nvSpPr>
        <p:spPr>
          <a:xfrm>
            <a:off x="839416" y="4149080"/>
            <a:ext cx="10513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Horizontal plane: </a:t>
            </a:r>
            <a:r>
              <a:rPr lang="en-GB" sz="2400" dirty="0">
                <a:effectLst/>
              </a:rPr>
              <a:t>Increasing the strength of the focusing magnets → Smaller beta function → The tune increases. 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Vertical plane: </a:t>
            </a:r>
            <a:r>
              <a:rPr lang="en-GB" sz="2400" dirty="0">
                <a:effectLst/>
              </a:rPr>
              <a:t>Less focusing → The vertical tune decreases. </a:t>
            </a:r>
          </a:p>
        </p:txBody>
      </p:sp>
      <p:pic>
        <p:nvPicPr>
          <p:cNvPr id="7" name="Picture 6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0987EDEC-3944-94E1-61CC-DBFF7E5E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70" y="2798852"/>
            <a:ext cx="4439059" cy="11228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35E5F1-E36F-EA32-4AE3-5A233099CA94}"/>
              </a:ext>
            </a:extLst>
          </p:cNvPr>
          <p:cNvSpPr txBox="1"/>
          <p:nvPr/>
        </p:nvSpPr>
        <p:spPr>
          <a:xfrm>
            <a:off x="1199456" y="1874307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horizontal tune does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decrease!</a:t>
            </a:r>
          </a:p>
        </p:txBody>
      </p:sp>
      <p:sp>
        <p:nvSpPr>
          <p:cNvPr id="3" name="TPQuestion" title="Question Text">
            <a:extLst>
              <a:ext uri="{FF2B5EF4-FFF2-40B4-BE49-F238E27FC236}">
                <a16:creationId xmlns:a16="http://schemas.microsoft.com/office/drawing/2014/main" id="{4FFA833D-1A64-BF46-4871-27FC39B4644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 err="1">
                <a:latin typeface="+mn-lt"/>
                <a:ea typeface="MS PGothic" charset="-128"/>
              </a:rPr>
              <a:t>Betatron</a:t>
            </a:r>
            <a:r>
              <a:rPr lang="en-US" altLang="en-US" sz="3200" b="1" dirty="0">
                <a:latin typeface="+mn-lt"/>
                <a:ea typeface="MS PGothic" charset="-128"/>
              </a:rPr>
              <a:t> Tunes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3F6E2E4-4AF6-3DF3-A056-F06DDB4A57CE}"/>
              </a:ext>
            </a:extLst>
          </p:cNvPr>
          <p:cNvSpPr>
            <a:spLocks noChangeAspect="1"/>
          </p:cNvSpPr>
          <p:nvPr/>
        </p:nvSpPr>
        <p:spPr>
          <a:xfrm>
            <a:off x="764148" y="1846286"/>
            <a:ext cx="352523" cy="352523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48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9496" y="2371386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interaction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horizontally defocusing quadrupoles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l-GR" sz="2800" dirty="0"/>
              <a:t>β-</a:t>
            </a:r>
            <a:r>
              <a:rPr lang="en-US" sz="2800" dirty="0"/>
              <a:t>function is constant everywhere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horizontally focusing quadrupoles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56E1-3CD6-3BA9-3A24-F5EF7063DA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387" y="1397153"/>
            <a:ext cx="11017224" cy="720080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800" dirty="0"/>
              <a:t>Where are the maxima of the horizontal </a:t>
            </a:r>
            <a:r>
              <a:rPr lang="el-GR" sz="2800" dirty="0"/>
              <a:t>β-</a:t>
            </a:r>
            <a:r>
              <a:rPr lang="en-US" sz="2800" dirty="0"/>
              <a:t>function located in a circular collider?</a:t>
            </a:r>
          </a:p>
        </p:txBody>
      </p:sp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7951EDE6-3BBF-E1B8-B4C1-7852B94AC2B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Beta-functions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C45251-536F-3E6E-D903-315E71578D1E}"/>
              </a:ext>
            </a:extLst>
          </p:cNvPr>
          <p:cNvSpPr>
            <a:spLocks noChangeAspect="1"/>
          </p:cNvSpPr>
          <p:nvPr/>
        </p:nvSpPr>
        <p:spPr>
          <a:xfrm>
            <a:off x="897245" y="2326368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BE799-72AF-92B2-5876-8AF64F164320}"/>
              </a:ext>
            </a:extLst>
          </p:cNvPr>
          <p:cNvSpPr>
            <a:spLocks noChangeAspect="1"/>
          </p:cNvSpPr>
          <p:nvPr/>
        </p:nvSpPr>
        <p:spPr>
          <a:xfrm>
            <a:off x="915925" y="3360445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30AB8051-5FA0-C6DF-B124-B5EAF4138017}"/>
              </a:ext>
            </a:extLst>
          </p:cNvPr>
          <p:cNvSpPr>
            <a:spLocks noChangeAspect="1"/>
          </p:cNvSpPr>
          <p:nvPr/>
        </p:nvSpPr>
        <p:spPr>
          <a:xfrm>
            <a:off x="897674" y="4312576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8F920B4-78F4-FF6E-3A4B-7518F5373646}"/>
              </a:ext>
            </a:extLst>
          </p:cNvPr>
          <p:cNvSpPr>
            <a:spLocks noChangeAspect="1"/>
          </p:cNvSpPr>
          <p:nvPr/>
        </p:nvSpPr>
        <p:spPr>
          <a:xfrm>
            <a:off x="826255" y="5301208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49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CDDA52-4111-7AA7-E2E6-67CCC382B199}"/>
              </a:ext>
            </a:extLst>
          </p:cNvPr>
          <p:cNvSpPr/>
          <p:nvPr/>
        </p:nvSpPr>
        <p:spPr>
          <a:xfrm>
            <a:off x="2535412" y="3695321"/>
            <a:ext cx="6807716" cy="2686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2A6D367-1BEE-1B8F-1E99-CBE0B7A3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4" t="4729" r="3563" b="7969"/>
          <a:stretch/>
        </p:blipFill>
        <p:spPr>
          <a:xfrm>
            <a:off x="2823443" y="3889764"/>
            <a:ext cx="6192689" cy="2288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16CCC-3B98-ADBE-DA59-5FB6207A69C2}"/>
              </a:ext>
            </a:extLst>
          </p:cNvPr>
          <p:cNvSpPr txBox="1"/>
          <p:nvPr/>
        </p:nvSpPr>
        <p:spPr>
          <a:xfrm>
            <a:off x="519188" y="2998113"/>
            <a:ext cx="10153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the middle of quadrupole magnets, where </a:t>
            </a:r>
            <a:r>
              <a:rPr lang="el-GR" sz="2200" dirty="0"/>
              <a:t>α=0, </a:t>
            </a:r>
            <a:r>
              <a:rPr lang="en-US" sz="2200" dirty="0"/>
              <a:t>the </a:t>
            </a:r>
            <a:r>
              <a:rPr lang="el-GR" sz="2200" dirty="0"/>
              <a:t>β-</a:t>
            </a:r>
            <a:r>
              <a:rPr lang="en-US" sz="2200" dirty="0"/>
              <a:t>function has an extreme value.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0267563-D7D8-E5EB-F3A1-D06C4750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50" b="14936"/>
          <a:stretch/>
        </p:blipFill>
        <p:spPr>
          <a:xfrm>
            <a:off x="4951868" y="2097035"/>
            <a:ext cx="2223872" cy="6442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361908-ACA4-03B2-2D53-DF2508EBC1D2}"/>
              </a:ext>
            </a:extLst>
          </p:cNvPr>
          <p:cNvSpPr txBox="1"/>
          <p:nvPr/>
        </p:nvSpPr>
        <p:spPr>
          <a:xfrm>
            <a:off x="896829" y="1325091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 the focusing quadrupoles</a:t>
            </a: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4FDAC3A-D6DE-F8FD-5675-E34462CB22E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Beta-functions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F8B64017-A167-C4F9-01EA-422301B0E65C}"/>
              </a:ext>
            </a:extLst>
          </p:cNvPr>
          <p:cNvSpPr>
            <a:spLocks noChangeAspect="1"/>
          </p:cNvSpPr>
          <p:nvPr/>
        </p:nvSpPr>
        <p:spPr>
          <a:xfrm>
            <a:off x="519188" y="1325091"/>
            <a:ext cx="396334" cy="396334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839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4ED3-76E1-7A07-F2F8-41DF6068FD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3517" y="2715099"/>
            <a:ext cx="9866312" cy="382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will move on a smaller orbit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will move on a larger orbit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Its orbit stays the same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cannot be determined based on this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AC56E1-3CD6-3BA9-3A24-F5EF7063DA3B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259707" y="1338065"/>
                <a:ext cx="11672583" cy="129012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500" dirty="0"/>
                  <a:t>Consider a particle with a momentum slightly higher than that of the design particle. How does its orbit differ compared to the orbit of the design particle? Assume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9AC56E1-3CD6-3BA9-3A24-F5EF7063D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259707" y="1338065"/>
                <a:ext cx="11672583" cy="1290124"/>
              </a:xfrm>
              <a:blipFill>
                <a:blip r:embed="rId2"/>
                <a:stretch>
                  <a:fillRect l="-870" t="-6863" r="-8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PQuestion" title="Question Text">
            <a:extLst>
              <a:ext uri="{FF2B5EF4-FFF2-40B4-BE49-F238E27FC236}">
                <a16:creationId xmlns:a16="http://schemas.microsoft.com/office/drawing/2014/main" id="{20F378DA-F87E-021B-967F-D51F8C1A225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Dispersion (single particle dynamics)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A2AF64-6DD7-69C1-7C2B-00A960D74D2A}"/>
              </a:ext>
            </a:extLst>
          </p:cNvPr>
          <p:cNvSpPr>
            <a:spLocks noChangeAspect="1"/>
          </p:cNvSpPr>
          <p:nvPr/>
        </p:nvSpPr>
        <p:spPr>
          <a:xfrm>
            <a:off x="659258" y="2642932"/>
            <a:ext cx="557353" cy="60193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3EB3E-E294-60FC-049E-2171E2611411}"/>
              </a:ext>
            </a:extLst>
          </p:cNvPr>
          <p:cNvSpPr>
            <a:spLocks noChangeAspect="1"/>
          </p:cNvSpPr>
          <p:nvPr/>
        </p:nvSpPr>
        <p:spPr>
          <a:xfrm>
            <a:off x="677938" y="3677009"/>
            <a:ext cx="519993" cy="519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EDDEEBE-B3E2-37B2-97E3-77438964E8DB}"/>
              </a:ext>
            </a:extLst>
          </p:cNvPr>
          <p:cNvSpPr>
            <a:spLocks noChangeAspect="1"/>
          </p:cNvSpPr>
          <p:nvPr/>
        </p:nvSpPr>
        <p:spPr>
          <a:xfrm>
            <a:off x="659687" y="4629140"/>
            <a:ext cx="556494" cy="556494"/>
          </a:xfrm>
          <a:prstGeom prst="triangl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8FED857-D16C-442E-877F-F6AFF0FD22AC}"/>
              </a:ext>
            </a:extLst>
          </p:cNvPr>
          <p:cNvSpPr>
            <a:spLocks noChangeAspect="1"/>
          </p:cNvSpPr>
          <p:nvPr/>
        </p:nvSpPr>
        <p:spPr>
          <a:xfrm>
            <a:off x="588268" y="5617772"/>
            <a:ext cx="699333" cy="699333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 dirty="0">
              <a:highlight>
                <a:srgbClr val="FF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94830E-35F4-5020-BA92-09B6F99558BB}"/>
              </a:ext>
            </a:extLst>
          </p:cNvPr>
          <p:cNvGrpSpPr/>
          <p:nvPr/>
        </p:nvGrpSpPr>
        <p:grpSpPr>
          <a:xfrm>
            <a:off x="7032104" y="3002590"/>
            <a:ext cx="4606615" cy="2088232"/>
            <a:chOff x="7068107" y="2642932"/>
            <a:chExt cx="4606615" cy="208823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B23C0A9-8FAE-9885-C66A-B9EAB2C5CDB2}"/>
                </a:ext>
              </a:extLst>
            </p:cNvPr>
            <p:cNvSpPr/>
            <p:nvPr/>
          </p:nvSpPr>
          <p:spPr>
            <a:xfrm>
              <a:off x="7068107" y="2642932"/>
              <a:ext cx="4606615" cy="20882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algn="ctr" defTabSz="914400" rtl="0"/>
              <a:r>
                <a:rPr lang="en-CH" b="1" dirty="0">
                  <a:solidFill>
                    <a:srgbClr val="70AD47"/>
                  </a:solidFill>
                </a:rPr>
                <a:t>Hint:</a:t>
              </a:r>
            </a:p>
          </p:txBody>
        </p:sp>
        <p:pic>
          <p:nvPicPr>
            <p:cNvPr id="19" name="Picture 1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C904603-C5EF-1B6C-4363-11ED347CB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035" t="4221" r="38265" b="83671"/>
            <a:stretch/>
          </p:blipFill>
          <p:spPr>
            <a:xfrm>
              <a:off x="7142013" y="3433317"/>
              <a:ext cx="4461719" cy="643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2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252D35-EDC4-7C93-2642-4E1051403C9D}"/>
              </a:ext>
            </a:extLst>
          </p:cNvPr>
          <p:cNvSpPr txBox="1"/>
          <p:nvPr/>
        </p:nvSpPr>
        <p:spPr>
          <a:xfrm>
            <a:off x="1127448" y="1253951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will move on a larger orbit </a:t>
            </a: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DE9AC25-F5BC-3F2B-1832-4DA5E8088BE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D8E4B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200" b="1" dirty="0">
                <a:latin typeface="+mn-lt"/>
                <a:ea typeface="MS PGothic" charset="-128"/>
              </a:rPr>
              <a:t>Dispersion (single particle dynamics)</a:t>
            </a:r>
            <a:endParaRPr lang="en-US" altLang="en-US" sz="2800" i="1" dirty="0">
              <a:latin typeface="+mn-lt"/>
              <a:ea typeface="MS P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E16A0-BA5A-40F4-5838-74B47BDFCC93}"/>
              </a:ext>
            </a:extLst>
          </p:cNvPr>
          <p:cNvSpPr>
            <a:spLocks noChangeAspect="1"/>
          </p:cNvSpPr>
          <p:nvPr/>
        </p:nvSpPr>
        <p:spPr>
          <a:xfrm>
            <a:off x="792868" y="1317494"/>
            <a:ext cx="334580" cy="3345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/>
            <a:r>
              <a:rPr lang="en-CH" dirty="0"/>
              <a:t>   </a:t>
            </a:r>
          </a:p>
        </p:txBody>
      </p:sp>
      <p:pic>
        <p:nvPicPr>
          <p:cNvPr id="7" name="Picture 6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F9B555CD-FA6E-E9CC-DC29-BDFDC128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90" y="2260279"/>
            <a:ext cx="2797288" cy="79922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C34D6C-A6A2-040D-F0E9-32C92D9996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79" t="4221" r="36586" b="83586"/>
          <a:stretch/>
        </p:blipFill>
        <p:spPr>
          <a:xfrm>
            <a:off x="400629" y="3145401"/>
            <a:ext cx="4680521" cy="64831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F7BEFA-F7F1-2AE4-9574-35926CDEC33D}"/>
              </a:ext>
            </a:extLst>
          </p:cNvPr>
          <p:cNvSpPr/>
          <p:nvPr/>
        </p:nvSpPr>
        <p:spPr>
          <a:xfrm>
            <a:off x="4001029" y="3096847"/>
            <a:ext cx="1080121" cy="69687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>
              <a:solidFill>
                <a:srgbClr val="FFC000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1E51672-B448-B3A1-8796-E9288B90B1C9}"/>
              </a:ext>
            </a:extLst>
          </p:cNvPr>
          <p:cNvSpPr/>
          <p:nvPr/>
        </p:nvSpPr>
        <p:spPr>
          <a:xfrm>
            <a:off x="4433077" y="3868918"/>
            <a:ext cx="216024" cy="28803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AA26D1-D0F6-694D-4525-BC260A7F7605}"/>
              </a:ext>
            </a:extLst>
          </p:cNvPr>
          <p:cNvSpPr txBox="1"/>
          <p:nvPr/>
        </p:nvSpPr>
        <p:spPr>
          <a:xfrm>
            <a:off x="3945924" y="4524843"/>
            <a:ext cx="1258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Particular solution </a:t>
            </a:r>
          </a:p>
          <a:p>
            <a:pPr algn="ctr"/>
            <a:endParaRPr lang="en-US" sz="2000" dirty="0"/>
          </a:p>
        </p:txBody>
      </p:sp>
      <p:pic>
        <p:nvPicPr>
          <p:cNvPr id="20" name="Picture 19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1F1B497F-DEF8-ED5A-E216-4B373DC6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248" y="4280345"/>
            <a:ext cx="563470" cy="33325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CD10424-BA93-D878-F364-9F5F1DEBD7D3}"/>
              </a:ext>
            </a:extLst>
          </p:cNvPr>
          <p:cNvGrpSpPr/>
          <p:nvPr/>
        </p:nvGrpSpPr>
        <p:grpSpPr>
          <a:xfrm>
            <a:off x="1264725" y="3109323"/>
            <a:ext cx="2664248" cy="2123406"/>
            <a:chOff x="1264725" y="3109323"/>
            <a:chExt cx="2664248" cy="212340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CCBFF6D-ADDD-72B9-BE75-FD93454D400B}"/>
                </a:ext>
              </a:extLst>
            </p:cNvPr>
            <p:cNvSpPr/>
            <p:nvPr/>
          </p:nvSpPr>
          <p:spPr>
            <a:xfrm>
              <a:off x="1264725" y="3109323"/>
              <a:ext cx="2520280" cy="68439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ctr" defTabSz="914400" rtl="0"/>
              <a:endParaRPr lang="en-CH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D4FAAA8-7027-A918-69F8-C6032E9E6827}"/>
                </a:ext>
              </a:extLst>
            </p:cNvPr>
            <p:cNvSpPr/>
            <p:nvPr/>
          </p:nvSpPr>
          <p:spPr>
            <a:xfrm>
              <a:off x="2488861" y="3881394"/>
              <a:ext cx="216024" cy="288032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ctr" defTabSz="914400" rtl="0"/>
              <a:endParaRPr lang="en-CH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B4C5CF-889E-76B6-F26C-E75B0814AE60}"/>
                </a:ext>
              </a:extLst>
            </p:cNvPr>
            <p:cNvSpPr txBox="1"/>
            <p:nvPr/>
          </p:nvSpPr>
          <p:spPr>
            <a:xfrm>
              <a:off x="1267668" y="4524843"/>
              <a:ext cx="26613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Homogeneous solution 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dirty="0" err="1"/>
                <a:t>betatron</a:t>
              </a:r>
              <a:r>
                <a:rPr lang="en-US" sz="2000" dirty="0"/>
                <a:t> oscillation)</a:t>
              </a:r>
            </a:p>
          </p:txBody>
        </p:sp>
        <p:pic>
          <p:nvPicPr>
            <p:cNvPr id="22" name="Picture 21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6B7B90C5-BA1A-2C91-D1EC-D653667F9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5061" y="4253431"/>
              <a:ext cx="563470" cy="377645"/>
            </a:xfrm>
            <a:prstGeom prst="rect">
              <a:avLst/>
            </a:prstGeom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638B3B4-047D-CBA2-05D2-7D9A69F9D4F2}"/>
              </a:ext>
            </a:extLst>
          </p:cNvPr>
          <p:cNvSpPr/>
          <p:nvPr/>
        </p:nvSpPr>
        <p:spPr>
          <a:xfrm>
            <a:off x="5322666" y="3219239"/>
            <a:ext cx="792088" cy="48915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/>
            <a:endParaRPr lang="en-C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A932C2-65E8-E8F5-412A-32B8DCFA49CB}"/>
              </a:ext>
            </a:extLst>
          </p:cNvPr>
          <p:cNvGrpSpPr/>
          <p:nvPr/>
        </p:nvGrpSpPr>
        <p:grpSpPr>
          <a:xfrm>
            <a:off x="9603516" y="2374969"/>
            <a:ext cx="2423458" cy="2545348"/>
            <a:chOff x="9603516" y="2374969"/>
            <a:chExt cx="2423458" cy="2545348"/>
          </a:xfrm>
        </p:grpSpPr>
        <p:pic>
          <p:nvPicPr>
            <p:cNvPr id="9" name="Picture 8" descr="A math symbols and symbols&#10;&#10;Description automatically generated with medium confidence">
              <a:extLst>
                <a:ext uri="{FF2B5EF4-FFF2-40B4-BE49-F238E27FC236}">
                  <a16:creationId xmlns:a16="http://schemas.microsoft.com/office/drawing/2014/main" id="{CF4CEB79-47F7-5921-0B40-CEF989BF9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41136" y="4407814"/>
              <a:ext cx="785838" cy="512503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B378B5B-F851-C857-6839-316498BC354F}"/>
                </a:ext>
              </a:extLst>
            </p:cNvPr>
            <p:cNvGrpSpPr/>
            <p:nvPr/>
          </p:nvGrpSpPr>
          <p:grpSpPr>
            <a:xfrm>
              <a:off x="9603516" y="2374969"/>
              <a:ext cx="2160000" cy="2160000"/>
              <a:chOff x="7932216" y="4383891"/>
              <a:chExt cx="2160000" cy="2160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023EEC1-9475-015E-A42C-A4607AC92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216" y="4383891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51876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/>
                <a:r>
                  <a:rPr lang="en-CH" dirty="0"/>
                  <a:t>4.32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9613BE3-410D-D82E-68DA-3491C9413D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40216" y="4491892"/>
                <a:ext cx="1944000" cy="1944000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/>
                <a:r>
                  <a:rPr lang="en-CH" dirty="0"/>
                  <a:t>4.32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879F6CC-F7A6-F341-4AB4-D03E00ED8C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8216" y="4599891"/>
                <a:ext cx="1728000" cy="1728000"/>
              </a:xfrm>
              <a:prstGeom prst="ellipse">
                <a:avLst/>
              </a:prstGeom>
              <a:noFill/>
              <a:ln>
                <a:solidFill>
                  <a:srgbClr val="00A1FF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/>
                <a:r>
                  <a:rPr lang="en-CH" dirty="0"/>
                  <a:t>4.32</a:t>
                </a:r>
              </a:p>
            </p:txBody>
          </p:sp>
          <p:pic>
            <p:nvPicPr>
              <p:cNvPr id="34" name="Picture 33" descr="A math equations and symbols&#10;&#10;Description automatically generated with medium confidence">
                <a:extLst>
                  <a:ext uri="{FF2B5EF4-FFF2-40B4-BE49-F238E27FC236}">
                    <a16:creationId xmlns:a16="http://schemas.microsoft.com/office/drawing/2014/main" id="{6E3C113F-40C8-5D36-C6B3-9123A34F4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64669" t="4929" r="6276" b="60888"/>
              <a:stretch/>
            </p:blipFill>
            <p:spPr>
              <a:xfrm>
                <a:off x="9019228" y="5175858"/>
                <a:ext cx="792088" cy="576065"/>
              </a:xfrm>
              <a:prstGeom prst="rect">
                <a:avLst/>
              </a:prstGeom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6C2BC6A-CB24-261A-68EF-E6C1ADF9F455}"/>
              </a:ext>
            </a:extLst>
          </p:cNvPr>
          <p:cNvSpPr txBox="1"/>
          <p:nvPr/>
        </p:nvSpPr>
        <p:spPr>
          <a:xfrm>
            <a:off x="3056913" y="5963854"/>
            <a:ext cx="598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Larger momentum</a:t>
            </a:r>
            <a:r>
              <a:rPr lang="en-GB" sz="2000" dirty="0">
                <a:effectLst/>
              </a:rPr>
              <a:t> →Less bent by dipoles →Larger orbit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421FD2-364E-A174-1FAA-F1F5E0F7D8A4}"/>
              </a:ext>
            </a:extLst>
          </p:cNvPr>
          <p:cNvGrpSpPr/>
          <p:nvPr/>
        </p:nvGrpSpPr>
        <p:grpSpPr>
          <a:xfrm>
            <a:off x="6377293" y="2640707"/>
            <a:ext cx="2928552" cy="1657703"/>
            <a:chOff x="6377293" y="2640707"/>
            <a:chExt cx="2928552" cy="165770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84627F0-44B1-5619-5392-9BBA85146568}"/>
                </a:ext>
              </a:extLst>
            </p:cNvPr>
            <p:cNvGrpSpPr/>
            <p:nvPr/>
          </p:nvGrpSpPr>
          <p:grpSpPr>
            <a:xfrm>
              <a:off x="6377293" y="2640707"/>
              <a:ext cx="2928552" cy="1657703"/>
              <a:chOff x="7157735" y="2399453"/>
              <a:chExt cx="2928552" cy="1657703"/>
            </a:xfrm>
          </p:grpSpPr>
          <p:pic>
            <p:nvPicPr>
              <p:cNvPr id="25" name="Picture 24" descr="A math equations and symbols&#10;&#10;Description automatically generated with medium confidence">
                <a:extLst>
                  <a:ext uri="{FF2B5EF4-FFF2-40B4-BE49-F238E27FC236}">
                    <a16:creationId xmlns:a16="http://schemas.microsoft.com/office/drawing/2014/main" id="{8EB44356-E5B3-4D8C-4EB0-A18C8E5DE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5610" t="66605" r="43707" b="10689"/>
              <a:stretch/>
            </p:blipFill>
            <p:spPr>
              <a:xfrm>
                <a:off x="8544354" y="3362197"/>
                <a:ext cx="1381695" cy="382650"/>
              </a:xfrm>
              <a:prstGeom prst="rect">
                <a:avLst/>
              </a:prstGeom>
            </p:spPr>
          </p:pic>
          <p:pic>
            <p:nvPicPr>
              <p:cNvPr id="26" name="Picture 25" descr="A math equations and symbols&#10;&#10;Description automatically generated with medium confidence">
                <a:extLst>
                  <a:ext uri="{FF2B5EF4-FFF2-40B4-BE49-F238E27FC236}">
                    <a16:creationId xmlns:a16="http://schemas.microsoft.com/office/drawing/2014/main" id="{55174319-3B31-F83F-2A75-965F04B1F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4631" t="44068" r="43047" b="33158"/>
              <a:stretch/>
            </p:blipFill>
            <p:spPr>
              <a:xfrm>
                <a:off x="8518757" y="2708126"/>
                <a:ext cx="1426376" cy="383794"/>
              </a:xfrm>
              <a:prstGeom prst="rect">
                <a:avLst/>
              </a:prstGeom>
            </p:spPr>
          </p:pic>
          <p:pic>
            <p:nvPicPr>
              <p:cNvPr id="27" name="Picture 26" descr="A math equations and symbols&#10;&#10;Description automatically generated with medium confidence">
                <a:extLst>
                  <a:ext uri="{FF2B5EF4-FFF2-40B4-BE49-F238E27FC236}">
                    <a16:creationId xmlns:a16="http://schemas.microsoft.com/office/drawing/2014/main" id="{62FDF2B0-3318-C51D-A3C1-86BDC13D7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63158" b="56648"/>
              <a:stretch/>
            </p:blipFill>
            <p:spPr>
              <a:xfrm>
                <a:off x="7212585" y="3227214"/>
                <a:ext cx="1004356" cy="730593"/>
              </a:xfrm>
              <a:prstGeom prst="rect">
                <a:avLst/>
              </a:prstGeom>
            </p:spPr>
          </p:pic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06B6652-7E2D-C74C-E41D-CE20907110CB}"/>
                  </a:ext>
                </a:extLst>
              </p:cNvPr>
              <p:cNvSpPr/>
              <p:nvPr/>
            </p:nvSpPr>
            <p:spPr>
              <a:xfrm>
                <a:off x="7157735" y="2399453"/>
                <a:ext cx="2928552" cy="1657703"/>
              </a:xfrm>
              <a:prstGeom prst="roundRect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algn="ctr" defTabSz="914400" rtl="0"/>
                <a:endParaRPr lang="en-CH"/>
              </a:p>
            </p:txBody>
          </p:sp>
        </p:grpSp>
        <p:pic>
          <p:nvPicPr>
            <p:cNvPr id="6" name="Picture 5" descr="A math symbols and symbols&#10;&#10;Description automatically generated with medium confidence">
              <a:extLst>
                <a:ext uri="{FF2B5EF4-FFF2-40B4-BE49-F238E27FC236}">
                  <a16:creationId xmlns:a16="http://schemas.microsoft.com/office/drawing/2014/main" id="{19AD8DB3-1431-306D-EF9D-B120E3103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7929" y="2908547"/>
              <a:ext cx="785838" cy="512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2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/>
      <p:bldP spid="23" grpId="1" animBg="1"/>
      <p:bldP spid="3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9.0.1.1"/>
  <p:tag name="PPTVERSION" val="16"/>
  <p:tag name="TPOS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546</Words>
  <Application>Microsoft Macintosh PowerPoint</Application>
  <DocSecurity>0</DocSecurity>
  <PresentationFormat>Widescreen</PresentationFormat>
  <Paragraphs>115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Tutorials</dc:title>
  <dc:subject/>
  <dc:creator>Microsoft Office User</dc:creator>
  <cp:keywords/>
  <dc:description/>
  <cp:lastModifiedBy>Dadashi Motlagh Raziyeh (PSI)</cp:lastModifiedBy>
  <cp:revision>120</cp:revision>
  <dcterms:created xsi:type="dcterms:W3CDTF">2020-09-11T11:44:55Z</dcterms:created>
  <dcterms:modified xsi:type="dcterms:W3CDTF">2024-10-03T09:06:58Z</dcterms:modified>
  <cp:category/>
  <dc:identifier/>
  <cp:contentStatus/>
  <dc:language/>
  <cp:version/>
</cp:coreProperties>
</file>