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7" r:id="rId2"/>
    <p:sldId id="257" r:id="rId3"/>
    <p:sldId id="278" r:id="rId4"/>
    <p:sldId id="260" r:id="rId5"/>
    <p:sldId id="279" r:id="rId6"/>
    <p:sldId id="262" r:id="rId7"/>
    <p:sldId id="280" r:id="rId8"/>
    <p:sldId id="264" r:id="rId9"/>
    <p:sldId id="281" r:id="rId10"/>
    <p:sldId id="266" r:id="rId11"/>
    <p:sldId id="282" r:id="rId12"/>
  </p:sldIdLst>
  <p:sldSz cx="12192000" cy="6858000"/>
  <p:notesSz cx="6858000" cy="12192000"/>
  <p:custDataLst>
    <p:tags r:id="rId14"/>
  </p:custDataLst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1876"/>
    <a:srgbClr val="00A1FF"/>
    <a:srgbClr val="70AD47"/>
    <a:srgbClr val="ECC1A5"/>
    <a:srgbClr val="F8CBAD"/>
    <a:srgbClr val="FF5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43"/>
    <p:restoredTop sz="94830"/>
  </p:normalViewPr>
  <p:slideViewPr>
    <p:cSldViewPr>
      <p:cViewPr varScale="1">
        <p:scale>
          <a:sx n="121" d="100"/>
          <a:sy n="121" d="100"/>
        </p:scale>
        <p:origin x="12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69E8D-134E-3347-820C-7E1F81376DF1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70E82-FF61-AC45-8E7B-4F06C605F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31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70E82-FF61-AC45-8E7B-4F06C605FF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80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30D87-1FE3-BA59-2F29-EFBBBE0A2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A73E4B-7C67-9006-5BDF-15AFF7EF45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49F8E6-6980-4894-B58A-02143A240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35E70-1BE2-0357-EC0E-627FF72CB8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70E82-FF61-AC45-8E7B-4F06C605FF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11/21/24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11/21/24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11/21/24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090836" y="716602"/>
            <a:ext cx="10010328" cy="64007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11/21/24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11/21/24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11/21/24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11/21/24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11/21/24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11/21/24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11/21/24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11/21/24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DA1D50-4936-6A49-9668-CC2999AC08DE}" type="datetimeFigureOut">
              <a:rPr lang="en-US"/>
              <a:t>11/21/24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12DC67-91E8-1F9F-7062-CE2EF40F7AEE}"/>
              </a:ext>
            </a:extLst>
          </p:cNvPr>
          <p:cNvSpPr/>
          <p:nvPr/>
        </p:nvSpPr>
        <p:spPr>
          <a:xfrm>
            <a:off x="-3583" y="0"/>
            <a:ext cx="12192000" cy="6858000"/>
          </a:xfrm>
          <a:prstGeom prst="rect">
            <a:avLst/>
          </a:prstGeom>
          <a:solidFill>
            <a:srgbClr val="000000">
              <a:alpha val="5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C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A5890F-5382-CE47-A1FE-F5E3F6D39649}"/>
              </a:ext>
            </a:extLst>
          </p:cNvPr>
          <p:cNvSpPr txBox="1"/>
          <p:nvPr/>
        </p:nvSpPr>
        <p:spPr>
          <a:xfrm>
            <a:off x="4277797" y="2555611"/>
            <a:ext cx="3636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6000" b="1" dirty="0">
                <a:solidFill>
                  <a:schemeClr val="bg1"/>
                </a:solidFill>
              </a:rPr>
              <a:t>Tutorial 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13F85-9E66-0349-8EC0-F87058FCFBF4}"/>
              </a:ext>
            </a:extLst>
          </p:cNvPr>
          <p:cNvSpPr txBox="1"/>
          <p:nvPr/>
        </p:nvSpPr>
        <p:spPr>
          <a:xfrm>
            <a:off x="1790699" y="5339180"/>
            <a:ext cx="8610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Werner Herr, Tatiana </a:t>
            </a:r>
            <a:r>
              <a:rPr lang="en-US" sz="2800" b="1" dirty="0" err="1">
                <a:solidFill>
                  <a:schemeClr val="bg1"/>
                </a:solidFill>
              </a:rPr>
              <a:t>Pieloni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de-CH" sz="2800" b="1" dirty="0">
                <a:solidFill>
                  <a:schemeClr val="bg1"/>
                </a:solidFill>
              </a:rPr>
              <a:t>Léon Van Riesen-Haupt, Christophe Lannoy, Yi Wu, Raziyeh Dadashi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</a:rPr>
              <a:t>21</a:t>
            </a:r>
            <a:r>
              <a:rPr lang="en-GB" sz="2800" b="1" baseline="30000" dirty="0">
                <a:solidFill>
                  <a:schemeClr val="bg1"/>
                </a:solidFill>
              </a:rPr>
              <a:t>st</a:t>
            </a:r>
            <a:r>
              <a:rPr lang="en-GB" sz="2800" b="1" dirty="0">
                <a:solidFill>
                  <a:schemeClr val="bg1"/>
                </a:solidFill>
              </a:rPr>
              <a:t> November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23051F-01A9-91A4-48A6-4F92FCC8AC77}"/>
              </a:ext>
            </a:extLst>
          </p:cNvPr>
          <p:cNvSpPr txBox="1"/>
          <p:nvPr/>
        </p:nvSpPr>
        <p:spPr bwMode="auto">
          <a:xfrm>
            <a:off x="3647728" y="224667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ea"/>
                <a:ea typeface="+mj-ea"/>
              </a:rPr>
              <a:t>PHYS-448 Introduction to particle accelerators</a:t>
            </a:r>
          </a:p>
        </p:txBody>
      </p:sp>
      <p:pic>
        <p:nvPicPr>
          <p:cNvPr id="10" name="Picture 9" descr="A red and black logo&#10;&#10;Description automatically generated">
            <a:extLst>
              <a:ext uri="{FF2B5EF4-FFF2-40B4-BE49-F238E27FC236}">
                <a16:creationId xmlns:a16="http://schemas.microsoft.com/office/drawing/2014/main" id="{A83E9111-1726-1722-6609-52200E600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260648"/>
            <a:ext cx="1815694" cy="52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A4ED3-76E1-7A07-F2F8-41DF6068FD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62843" y="2687482"/>
            <a:ext cx="9866312" cy="3828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Increases with larger beam size and increases with lower intensity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Increases with higher energy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Decreases with higher revolution frequency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GB" dirty="0" err="1"/>
              <a:t>ncreases</a:t>
            </a:r>
            <a:r>
              <a:rPr lang="en-GB" dirty="0"/>
              <a:t> with higher intensity and smaller beam size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C56E1-3CD6-3BA9-3A24-F5EF7063DA3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9989" y="1615920"/>
            <a:ext cx="11360174" cy="91162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dirty="0"/>
              <a:t>Luminosity...</a:t>
            </a:r>
          </a:p>
        </p:txBody>
      </p:sp>
      <p:sp>
        <p:nvSpPr>
          <p:cNvPr id="9" name="TPQuestion" title="Question Text">
            <a:extLst>
              <a:ext uri="{FF2B5EF4-FFF2-40B4-BE49-F238E27FC236}">
                <a16:creationId xmlns:a16="http://schemas.microsoft.com/office/drawing/2014/main" id="{3CCEA499-7306-E3DC-8868-8260297C17A2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1998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en-US" sz="3200" b="1" dirty="0">
                <a:latin typeface="+mn-lt"/>
                <a:ea typeface="MS PGothic" charset="-128"/>
              </a:rPr>
              <a:t>Luminosity and Beam Quality</a:t>
            </a:r>
            <a:endParaRPr lang="en-US" altLang="en-US" sz="2800" i="1" dirty="0">
              <a:latin typeface="+mn-lt"/>
              <a:ea typeface="MS PGothic" charset="-12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267684-7EC3-053F-FFE5-7B48A5D03E99}"/>
              </a:ext>
            </a:extLst>
          </p:cNvPr>
          <p:cNvSpPr>
            <a:spLocks noChangeAspect="1"/>
          </p:cNvSpPr>
          <p:nvPr/>
        </p:nvSpPr>
        <p:spPr>
          <a:xfrm>
            <a:off x="548664" y="2656610"/>
            <a:ext cx="557353" cy="601939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4183A-90B8-B4CD-48BD-3FD944AA8F3F}"/>
              </a:ext>
            </a:extLst>
          </p:cNvPr>
          <p:cNvSpPr>
            <a:spLocks noChangeAspect="1"/>
          </p:cNvSpPr>
          <p:nvPr/>
        </p:nvSpPr>
        <p:spPr>
          <a:xfrm>
            <a:off x="567344" y="3690687"/>
            <a:ext cx="519993" cy="51999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  </a:t>
            </a: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DB7C199F-57B9-57C8-D43F-A6AA4511BA08}"/>
              </a:ext>
            </a:extLst>
          </p:cNvPr>
          <p:cNvSpPr>
            <a:spLocks noChangeAspect="1"/>
          </p:cNvSpPr>
          <p:nvPr/>
        </p:nvSpPr>
        <p:spPr>
          <a:xfrm>
            <a:off x="549093" y="4642818"/>
            <a:ext cx="556494" cy="556494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</a:t>
            </a:r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62E99647-6912-172F-248D-54F4C8857522}"/>
              </a:ext>
            </a:extLst>
          </p:cNvPr>
          <p:cNvSpPr>
            <a:spLocks noChangeAspect="1"/>
          </p:cNvSpPr>
          <p:nvPr/>
        </p:nvSpPr>
        <p:spPr>
          <a:xfrm>
            <a:off x="477674" y="5631450"/>
            <a:ext cx="699333" cy="699333"/>
          </a:xfrm>
          <a:prstGeom prst="star5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/>
            <a:endParaRPr lang="en-CH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8168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C4AAA-DC07-F5D2-BE4A-70B9D4A63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6CFAE-C953-D314-59B5-676B4B8037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62843" y="2687482"/>
            <a:ext cx="9866312" cy="3828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Increases with larger beam size and increases with lower intensity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Increases with higher energy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Decreases with higher revolution frequency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Increases with higher intensity and smaller beam size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2E191-E126-08A6-9FBA-2053915283D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9989" y="1615920"/>
            <a:ext cx="11360174" cy="91162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dirty="0"/>
              <a:t>Luminosity...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46588A-8B65-6820-A30E-ADBDDC5B19E1}"/>
              </a:ext>
            </a:extLst>
          </p:cNvPr>
          <p:cNvSpPr>
            <a:spLocks noChangeAspect="1"/>
          </p:cNvSpPr>
          <p:nvPr/>
        </p:nvSpPr>
        <p:spPr>
          <a:xfrm>
            <a:off x="548664" y="2656610"/>
            <a:ext cx="557353" cy="601939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C4BAF7-854B-B742-93FE-BFA95D2A84FB}"/>
              </a:ext>
            </a:extLst>
          </p:cNvPr>
          <p:cNvSpPr>
            <a:spLocks noChangeAspect="1"/>
          </p:cNvSpPr>
          <p:nvPr/>
        </p:nvSpPr>
        <p:spPr>
          <a:xfrm>
            <a:off x="567344" y="3690687"/>
            <a:ext cx="519993" cy="51999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  </a:t>
            </a: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7CD395-2211-C8A9-2A4D-BE73EA21F77D}"/>
              </a:ext>
            </a:extLst>
          </p:cNvPr>
          <p:cNvSpPr>
            <a:spLocks noChangeAspect="1"/>
          </p:cNvSpPr>
          <p:nvPr/>
        </p:nvSpPr>
        <p:spPr>
          <a:xfrm>
            <a:off x="549093" y="4642818"/>
            <a:ext cx="556494" cy="556494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</a:t>
            </a:r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C650EC68-559E-BF1D-3810-11CBC3A33020}"/>
              </a:ext>
            </a:extLst>
          </p:cNvPr>
          <p:cNvSpPr>
            <a:spLocks noChangeAspect="1"/>
          </p:cNvSpPr>
          <p:nvPr/>
        </p:nvSpPr>
        <p:spPr>
          <a:xfrm>
            <a:off x="477674" y="5631450"/>
            <a:ext cx="699333" cy="699333"/>
          </a:xfrm>
          <a:prstGeom prst="star5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/>
            <a:endParaRPr lang="en-CH" dirty="0">
              <a:highlight>
                <a:srgbClr val="FFFF00"/>
              </a:highlight>
            </a:endParaRPr>
          </a:p>
        </p:txBody>
      </p:sp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F3B5E9AA-755C-52DD-BAC3-C5A9F27C5687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143000"/>
          </a:xfrm>
          <a:prstGeom prst="rect">
            <a:avLst/>
          </a:prstGeom>
          <a:solidFill>
            <a:srgbClr val="D8E4BE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en-US" sz="3200" b="1" dirty="0">
                <a:latin typeface="+mn-lt"/>
                <a:ea typeface="MS PGothic" charset="-128"/>
              </a:rPr>
              <a:t>Luminosity and Beam Quality</a:t>
            </a:r>
            <a:endParaRPr lang="en-US" altLang="en-US" sz="2800" i="1" dirty="0">
              <a:latin typeface="+mn-lt"/>
              <a:ea typeface="MS PGothic" charset="-128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5011904-E0A3-589A-52BD-13B925F7B129}"/>
              </a:ext>
            </a:extLst>
          </p:cNvPr>
          <p:cNvSpPr/>
          <p:nvPr/>
        </p:nvSpPr>
        <p:spPr>
          <a:xfrm>
            <a:off x="1233834" y="5617772"/>
            <a:ext cx="7742486" cy="782181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CH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EF0BE7-49EF-A8D3-86A2-E46C318EF664}"/>
                  </a:ext>
                </a:extLst>
              </p:cNvPr>
              <p:cNvSpPr txBox="1"/>
              <p:nvPr/>
            </p:nvSpPr>
            <p:spPr>
              <a:xfrm>
                <a:off x="9386130" y="5467427"/>
                <a:ext cx="2343001" cy="1390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EF0BE7-49EF-A8D3-86A2-E46C318EF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130" y="5467427"/>
                <a:ext cx="2343001" cy="1390573"/>
              </a:xfrm>
              <a:prstGeom prst="rect">
                <a:avLst/>
              </a:prstGeom>
              <a:blipFill>
                <a:blip r:embed="rId2"/>
                <a:stretch>
                  <a:fillRect t="-545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1723DE5-E933-BC6E-0090-CC3D9D8E414D}"/>
              </a:ext>
            </a:extLst>
          </p:cNvPr>
          <p:cNvSpPr/>
          <p:nvPr/>
        </p:nvSpPr>
        <p:spPr>
          <a:xfrm>
            <a:off x="9386130" y="5307494"/>
            <a:ext cx="2343002" cy="122735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358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PQuestion" title="Question Text">
            <a:extLst>
              <a:ext uri="{FF2B5EF4-FFF2-40B4-BE49-F238E27FC236}">
                <a16:creationId xmlns:a16="http://schemas.microsoft.com/office/drawing/2014/main" id="{8E9EA8A4-64FB-D1B6-48DB-A919C48C0BF2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1998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en-US" sz="3200" b="1" dirty="0">
                <a:latin typeface="+mn-lt"/>
                <a:ea typeface="MS PGothic" charset="-128"/>
              </a:rPr>
              <a:t>Luminosity</a:t>
            </a:r>
            <a:endParaRPr lang="en-US" altLang="en-US" sz="2800" i="1" dirty="0">
              <a:latin typeface="+mn-lt"/>
              <a:ea typeface="MS P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7ECD4-04AE-76D3-A69F-1ECAB6AC518D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343472" y="2685603"/>
                <a:ext cx="8568952" cy="382808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fa-IR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a-IR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 marL="0" indent="0" algn="just">
                  <a:buNone/>
                </a:pPr>
                <a:endParaRPr lang="en-GB" dirty="0">
                  <a:effectLst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>
                  <a:effectLst/>
                </a:endParaRPr>
              </a:p>
              <a:p>
                <a:pPr marL="0" indent="0" algn="just">
                  <a:buNone/>
                </a:pPr>
                <a:endParaRPr lang="en-US" dirty="0">
                  <a:effectLst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a-I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GB" dirty="0"/>
              </a:p>
              <a:p>
                <a:pPr marL="0" indent="0" algn="just">
                  <a:buNone/>
                </a:pPr>
                <a:endParaRPr lang="en-GB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a-I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7ECD4-04AE-76D3-A69F-1ECAB6AC51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343472" y="2685603"/>
                <a:ext cx="8568952" cy="3828082"/>
              </a:xfrm>
              <a:blipFill>
                <a:blip r:embed="rId3"/>
                <a:stretch>
                  <a:fillRect l="-888" t="-66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1C60A-9D33-F660-38C4-0D97101A551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3653" y="1535805"/>
            <a:ext cx="10910761" cy="75699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GB" sz="2800" dirty="0">
                <a:effectLst/>
              </a:rPr>
              <a:t>What is the SI unit of luminosity 𝐿?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066C8E1-DE99-D583-7B7B-B8AD6C5F0F1D}"/>
              </a:ext>
            </a:extLst>
          </p:cNvPr>
          <p:cNvSpPr>
            <a:spLocks noChangeAspect="1"/>
          </p:cNvSpPr>
          <p:nvPr/>
        </p:nvSpPr>
        <p:spPr>
          <a:xfrm>
            <a:off x="523653" y="2605994"/>
            <a:ext cx="557353" cy="601939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C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25A4CD-71BD-3B58-AA2B-EFDD63CF9490}"/>
              </a:ext>
            </a:extLst>
          </p:cNvPr>
          <p:cNvSpPr>
            <a:spLocks noChangeAspect="1"/>
          </p:cNvSpPr>
          <p:nvPr/>
        </p:nvSpPr>
        <p:spPr>
          <a:xfrm>
            <a:off x="542333" y="3640071"/>
            <a:ext cx="519993" cy="51999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  </a:t>
            </a: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A2E90994-149B-D2DE-C926-E7B7471FE55F}"/>
              </a:ext>
            </a:extLst>
          </p:cNvPr>
          <p:cNvSpPr>
            <a:spLocks noChangeAspect="1"/>
          </p:cNvSpPr>
          <p:nvPr/>
        </p:nvSpPr>
        <p:spPr>
          <a:xfrm>
            <a:off x="524082" y="4592202"/>
            <a:ext cx="556494" cy="556494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</a:t>
            </a:r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D8C4DD9E-5F13-6331-2A84-95E148B68242}"/>
              </a:ext>
            </a:extLst>
          </p:cNvPr>
          <p:cNvSpPr>
            <a:spLocks noChangeAspect="1"/>
          </p:cNvSpPr>
          <p:nvPr/>
        </p:nvSpPr>
        <p:spPr>
          <a:xfrm>
            <a:off x="452663" y="5580834"/>
            <a:ext cx="699333" cy="699333"/>
          </a:xfrm>
          <a:prstGeom prst="star5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/>
            <a:endParaRPr lang="en-CH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871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CD9A7-0182-CAED-5C69-EB103BB89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4CBAC-C55B-AC48-161C-34A1447DC6B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3653" y="1535805"/>
            <a:ext cx="10910761" cy="75699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GB" sz="2800" dirty="0">
                <a:effectLst/>
              </a:rPr>
              <a:t>What is the SI unit of luminosity 𝐿?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1CF536-BF89-DC52-6BDE-E05004A91CB3}"/>
              </a:ext>
            </a:extLst>
          </p:cNvPr>
          <p:cNvSpPr>
            <a:spLocks noChangeAspect="1"/>
          </p:cNvSpPr>
          <p:nvPr/>
        </p:nvSpPr>
        <p:spPr>
          <a:xfrm>
            <a:off x="523653" y="2605994"/>
            <a:ext cx="557353" cy="601939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C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98FAC8-4044-9D9C-1C25-3A684973ECF0}"/>
              </a:ext>
            </a:extLst>
          </p:cNvPr>
          <p:cNvSpPr>
            <a:spLocks noChangeAspect="1"/>
          </p:cNvSpPr>
          <p:nvPr/>
        </p:nvSpPr>
        <p:spPr>
          <a:xfrm>
            <a:off x="542333" y="3640071"/>
            <a:ext cx="519993" cy="51999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  </a:t>
            </a: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430FF5F5-E052-01F8-ED6C-375D886162BC}"/>
              </a:ext>
            </a:extLst>
          </p:cNvPr>
          <p:cNvSpPr>
            <a:spLocks noChangeAspect="1"/>
          </p:cNvSpPr>
          <p:nvPr/>
        </p:nvSpPr>
        <p:spPr>
          <a:xfrm>
            <a:off x="524082" y="4592202"/>
            <a:ext cx="556494" cy="556494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</a:t>
            </a:r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CF9A530D-D008-E5D2-C2A9-2021D578855C}"/>
              </a:ext>
            </a:extLst>
          </p:cNvPr>
          <p:cNvSpPr>
            <a:spLocks noChangeAspect="1"/>
          </p:cNvSpPr>
          <p:nvPr/>
        </p:nvSpPr>
        <p:spPr>
          <a:xfrm>
            <a:off x="452663" y="5580834"/>
            <a:ext cx="699333" cy="699333"/>
          </a:xfrm>
          <a:prstGeom prst="star5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/>
            <a:endParaRPr lang="en-CH" dirty="0">
              <a:highlight>
                <a:srgbClr val="FFFF00"/>
              </a:highlight>
            </a:endParaRPr>
          </a:p>
        </p:txBody>
      </p:sp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2701E585-C81C-A5F8-3723-1DAC39D2A75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143000"/>
          </a:xfrm>
          <a:prstGeom prst="rect">
            <a:avLst/>
          </a:prstGeom>
          <a:solidFill>
            <a:srgbClr val="D8E4BE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en-US" sz="3200" b="1" dirty="0">
                <a:latin typeface="+mn-lt"/>
                <a:ea typeface="MS PGothic" charset="-128"/>
              </a:rPr>
              <a:t>Luminosity</a:t>
            </a:r>
            <a:endParaRPr lang="en-US" altLang="en-US" sz="2800" i="1" dirty="0">
              <a:latin typeface="+mn-lt"/>
              <a:ea typeface="MS P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8385C8-E60E-28B3-A275-054528EF318A}"/>
                  </a:ext>
                </a:extLst>
              </p:cNvPr>
              <p:cNvSpPr txBox="1"/>
              <p:nvPr/>
            </p:nvSpPr>
            <p:spPr>
              <a:xfrm>
                <a:off x="5335694" y="3375234"/>
                <a:ext cx="6098720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800" dirty="0"/>
                  <a:t>Reaction rate depends on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800" dirty="0"/>
                  <a:t> and cross section: 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𝑑𝑁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8385C8-E60E-28B3-A275-054528EF3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694" y="3375234"/>
                <a:ext cx="6098720" cy="1384995"/>
              </a:xfrm>
              <a:prstGeom prst="rect">
                <a:avLst/>
              </a:prstGeom>
              <a:blipFill>
                <a:blip r:embed="rId3"/>
                <a:stretch>
                  <a:fillRect l="-2287" t="-4545" b="-818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0731324-4812-CC7B-BBAE-340BAA170E56}"/>
              </a:ext>
            </a:extLst>
          </p:cNvPr>
          <p:cNvSpPr/>
          <p:nvPr/>
        </p:nvSpPr>
        <p:spPr>
          <a:xfrm>
            <a:off x="5231904" y="3207933"/>
            <a:ext cx="5760640" cy="173323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CH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B955FB1-51F3-7235-4A3C-FBCA336E4D13}"/>
              </a:ext>
            </a:extLst>
          </p:cNvPr>
          <p:cNvSpPr/>
          <p:nvPr/>
        </p:nvSpPr>
        <p:spPr>
          <a:xfrm>
            <a:off x="1254076" y="5580834"/>
            <a:ext cx="1574370" cy="782181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CH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751F2C5-3A88-1706-B053-2DDF3F56D9A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343472" y="2685603"/>
                <a:ext cx="8568952" cy="38280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fa-IR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a-IR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 marL="0" indent="0" algn="just">
                  <a:buFont typeface="Arial"/>
                  <a:buNone/>
                </a:pPr>
                <a:endParaRPr lang="en-GB" dirty="0"/>
              </a:p>
              <a:p>
                <a:pPr marL="0" indent="0" algn="just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 marL="0" indent="0" algn="just">
                  <a:buFont typeface="Arial"/>
                  <a:buNone/>
                </a:pPr>
                <a:endParaRPr lang="en-US" dirty="0"/>
              </a:p>
              <a:p>
                <a:pPr marL="0" indent="0" algn="just">
                  <a:buFont typeface="Arial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a-I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GB" dirty="0"/>
              </a:p>
              <a:p>
                <a:pPr marL="0" indent="0" algn="just">
                  <a:buFont typeface="Arial"/>
                  <a:buNone/>
                </a:pPr>
                <a:endParaRPr lang="en-GB" dirty="0"/>
              </a:p>
              <a:p>
                <a:pPr marL="0" indent="0" algn="just">
                  <a:buFont typeface="Arial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a-I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 algn="just">
                  <a:buFont typeface="Arial"/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751F2C5-3A88-1706-B053-2DDF3F56D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3472" y="2685603"/>
                <a:ext cx="8568952" cy="3828082"/>
              </a:xfrm>
              <a:prstGeom prst="rect">
                <a:avLst/>
              </a:prstGeom>
              <a:blipFill>
                <a:blip r:embed="rId4"/>
                <a:stretch>
                  <a:fillRect l="-888" t="-66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005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A4ED3-76E1-7A07-F2F8-41DF6068FD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55440" y="2708920"/>
            <a:ext cx="9866312" cy="3828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Synchrotron radiation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Accelerating gradient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Beam-beam effects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Beam degradation when the beam is being re-used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C56E1-3CD6-3BA9-3A24-F5EF7063DA3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15677" y="1568951"/>
            <a:ext cx="10369152" cy="72008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dirty="0"/>
              <a:t>What are the main challenges of linear lepton colliders?</a:t>
            </a:r>
          </a:p>
          <a:p>
            <a:pPr marL="0" indent="0" algn="l">
              <a:buNone/>
            </a:pPr>
            <a:endParaRPr lang="en-US" dirty="0"/>
          </a:p>
        </p:txBody>
      </p:sp>
      <p:sp>
        <p:nvSpPr>
          <p:cNvPr id="9" name="TPQuestion" title="Question Text">
            <a:extLst>
              <a:ext uri="{FF2B5EF4-FFF2-40B4-BE49-F238E27FC236}">
                <a16:creationId xmlns:a16="http://schemas.microsoft.com/office/drawing/2014/main" id="{015BA7A1-F833-9D85-543B-23312795659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1998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en-US" sz="3200" b="1" dirty="0">
                <a:latin typeface="+mn-lt"/>
                <a:ea typeface="MS PGothic" charset="-128"/>
              </a:rPr>
              <a:t>Linear Lepton Colliders</a:t>
            </a:r>
            <a:endParaRPr lang="en-US" altLang="en-US" sz="2800" i="1" dirty="0">
              <a:latin typeface="+mn-lt"/>
              <a:ea typeface="MS PGothic" charset="-12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AA256B0-6EB7-294C-1592-A10D7A36B19A}"/>
              </a:ext>
            </a:extLst>
          </p:cNvPr>
          <p:cNvSpPr>
            <a:spLocks noChangeAspect="1"/>
          </p:cNvSpPr>
          <p:nvPr/>
        </p:nvSpPr>
        <p:spPr>
          <a:xfrm>
            <a:off x="335360" y="2691656"/>
            <a:ext cx="557353" cy="601939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B106D2-136E-3048-7BCB-76B0F8942AD0}"/>
              </a:ext>
            </a:extLst>
          </p:cNvPr>
          <p:cNvSpPr>
            <a:spLocks noChangeAspect="1"/>
          </p:cNvSpPr>
          <p:nvPr/>
        </p:nvSpPr>
        <p:spPr>
          <a:xfrm>
            <a:off x="354040" y="3725733"/>
            <a:ext cx="519993" cy="51999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  </a:t>
            </a: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36EF44F7-9AC4-FB0C-5920-3C162191D219}"/>
              </a:ext>
            </a:extLst>
          </p:cNvPr>
          <p:cNvSpPr>
            <a:spLocks noChangeAspect="1"/>
          </p:cNvSpPr>
          <p:nvPr/>
        </p:nvSpPr>
        <p:spPr>
          <a:xfrm>
            <a:off x="335789" y="4677864"/>
            <a:ext cx="556494" cy="556494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</a:t>
            </a:r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6CB0A5D9-73A7-8612-DEFA-51E3ED8464B1}"/>
              </a:ext>
            </a:extLst>
          </p:cNvPr>
          <p:cNvSpPr>
            <a:spLocks noChangeAspect="1"/>
          </p:cNvSpPr>
          <p:nvPr/>
        </p:nvSpPr>
        <p:spPr>
          <a:xfrm>
            <a:off x="264370" y="5666496"/>
            <a:ext cx="699333" cy="699333"/>
          </a:xfrm>
          <a:prstGeom prst="star5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/>
            <a:endParaRPr lang="en-CH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87725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E289B-0CA0-A7CF-44E6-8AB9E66D9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39550-52FD-3F6F-25CA-1D8AF2FB441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55440" y="2708920"/>
            <a:ext cx="9866312" cy="3828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Synchrotron radiation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Accelerating gradient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Beam-beam effects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Beam degradation when the beam is being re-used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B61EF-ABB6-9E34-FBD3-292D83E2220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15677" y="1568951"/>
            <a:ext cx="10369152" cy="72008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dirty="0"/>
              <a:t>What are the main challenges of linear lepton colliders?</a:t>
            </a:r>
          </a:p>
          <a:p>
            <a:pPr marL="0" indent="0" algn="l">
              <a:buNone/>
            </a:pP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1F918E-9C90-4F95-163E-39FE941768C7}"/>
              </a:ext>
            </a:extLst>
          </p:cNvPr>
          <p:cNvSpPr>
            <a:spLocks noChangeAspect="1"/>
          </p:cNvSpPr>
          <p:nvPr/>
        </p:nvSpPr>
        <p:spPr>
          <a:xfrm>
            <a:off x="335360" y="2691656"/>
            <a:ext cx="557353" cy="601939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40A926-4693-7BF0-40F7-432E0FF80947}"/>
              </a:ext>
            </a:extLst>
          </p:cNvPr>
          <p:cNvSpPr>
            <a:spLocks noChangeAspect="1"/>
          </p:cNvSpPr>
          <p:nvPr/>
        </p:nvSpPr>
        <p:spPr>
          <a:xfrm>
            <a:off x="354040" y="3725733"/>
            <a:ext cx="519993" cy="51999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  </a:t>
            </a: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ACB5265E-10DA-F150-B075-418450AA7897}"/>
              </a:ext>
            </a:extLst>
          </p:cNvPr>
          <p:cNvSpPr>
            <a:spLocks noChangeAspect="1"/>
          </p:cNvSpPr>
          <p:nvPr/>
        </p:nvSpPr>
        <p:spPr>
          <a:xfrm>
            <a:off x="335789" y="4677864"/>
            <a:ext cx="556494" cy="556494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</a:t>
            </a:r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B3A95098-DFEE-1920-6D05-41D240102EEE}"/>
              </a:ext>
            </a:extLst>
          </p:cNvPr>
          <p:cNvSpPr>
            <a:spLocks noChangeAspect="1"/>
          </p:cNvSpPr>
          <p:nvPr/>
        </p:nvSpPr>
        <p:spPr>
          <a:xfrm>
            <a:off x="264370" y="5666496"/>
            <a:ext cx="699333" cy="699333"/>
          </a:xfrm>
          <a:prstGeom prst="star5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/>
            <a:endParaRPr lang="en-CH" dirty="0">
              <a:highlight>
                <a:srgbClr val="FFFF00"/>
              </a:highlight>
            </a:endParaRPr>
          </a:p>
        </p:txBody>
      </p:sp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DFF9FA24-C5E5-8FF5-424F-E79CFCD54912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143000"/>
          </a:xfrm>
          <a:prstGeom prst="rect">
            <a:avLst/>
          </a:prstGeom>
          <a:solidFill>
            <a:srgbClr val="D8E4BE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en-US" sz="3200" b="1" dirty="0">
                <a:latin typeface="+mn-lt"/>
                <a:ea typeface="MS PGothic" charset="-128"/>
              </a:rPr>
              <a:t>Linear Lepton Colliders</a:t>
            </a:r>
            <a:endParaRPr lang="en-US" altLang="en-US" sz="2800" i="1" dirty="0">
              <a:latin typeface="+mn-lt"/>
              <a:ea typeface="MS PGothic" charset="-128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D75E9F2-9618-B176-3BBD-85ECAB8BF4A2}"/>
              </a:ext>
            </a:extLst>
          </p:cNvPr>
          <p:cNvSpPr/>
          <p:nvPr/>
        </p:nvSpPr>
        <p:spPr>
          <a:xfrm>
            <a:off x="1029746" y="3586673"/>
            <a:ext cx="3266054" cy="782181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CH">
              <a:solidFill>
                <a:srgbClr val="92D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886C375-EFEE-7B7F-6583-F35C938EDAC3}"/>
              </a:ext>
            </a:extLst>
          </p:cNvPr>
          <p:cNvSpPr/>
          <p:nvPr/>
        </p:nvSpPr>
        <p:spPr>
          <a:xfrm>
            <a:off x="1025868" y="4622961"/>
            <a:ext cx="3266054" cy="782181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CH">
              <a:solidFill>
                <a:srgbClr val="92D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94D616-60CB-9772-80C9-71EE7D90A121}"/>
              </a:ext>
            </a:extLst>
          </p:cNvPr>
          <p:cNvSpPr txBox="1"/>
          <p:nvPr/>
        </p:nvSpPr>
        <p:spPr>
          <a:xfrm>
            <a:off x="5841421" y="3000640"/>
            <a:ext cx="556699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One pass to accelerate particles – ultra-high accelerating gradient needed. At these electric field, vacuum should be high.</a:t>
            </a:r>
          </a:p>
          <a:p>
            <a:endParaRPr lang="en-GB" sz="2400" dirty="0"/>
          </a:p>
          <a:p>
            <a:r>
              <a:rPr lang="en-GB" sz="2400" dirty="0"/>
              <a:t>Small beam sizes at collisions – beam-beam effects can distort beams.</a:t>
            </a:r>
          </a:p>
          <a:p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FC14DAF-ADCC-3A1F-914C-5FE5AF890CE2}"/>
              </a:ext>
            </a:extLst>
          </p:cNvPr>
          <p:cNvSpPr/>
          <p:nvPr/>
        </p:nvSpPr>
        <p:spPr>
          <a:xfrm>
            <a:off x="5663952" y="2691656"/>
            <a:ext cx="5760640" cy="288536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904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A4ED3-76E1-7A07-F2F8-41DF6068FD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59496" y="2371386"/>
            <a:ext cx="9866312" cy="3828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Beam-beam forces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Superconducting dipole magnet fields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Synchrotron radiation losses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RF power limitations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C56E1-3CD6-3BA9-3A24-F5EF7063DA3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7387" y="1397153"/>
            <a:ext cx="11017224" cy="72008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dirty="0"/>
              <a:t>In many cases, the ultimate limiting factor for circular lepton colliders is...</a:t>
            </a:r>
          </a:p>
          <a:p>
            <a:pPr marL="0" indent="0" algn="l">
              <a:buNone/>
            </a:pPr>
            <a:endParaRPr lang="en-US" sz="2800" dirty="0"/>
          </a:p>
        </p:txBody>
      </p:sp>
      <p:sp>
        <p:nvSpPr>
          <p:cNvPr id="9" name="TPQuestion" title="Question Text">
            <a:extLst>
              <a:ext uri="{FF2B5EF4-FFF2-40B4-BE49-F238E27FC236}">
                <a16:creationId xmlns:a16="http://schemas.microsoft.com/office/drawing/2014/main" id="{7951EDE6-3BBF-E1B8-B4C1-7852B94AC2BC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1998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en-US" sz="3200" b="1" dirty="0">
                <a:latin typeface="+mn-lt"/>
                <a:ea typeface="MS PGothic" charset="-128"/>
              </a:rPr>
              <a:t>Circular Lepton Colliders</a:t>
            </a:r>
            <a:endParaRPr lang="en-US" altLang="en-US" sz="2800" i="1" dirty="0">
              <a:latin typeface="+mn-lt"/>
              <a:ea typeface="MS PGothic" charset="-12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C45251-536F-3E6E-D903-315E71578D1E}"/>
              </a:ext>
            </a:extLst>
          </p:cNvPr>
          <p:cNvSpPr>
            <a:spLocks noChangeAspect="1"/>
          </p:cNvSpPr>
          <p:nvPr/>
        </p:nvSpPr>
        <p:spPr>
          <a:xfrm>
            <a:off x="897245" y="2326368"/>
            <a:ext cx="557353" cy="601939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5BE799-72AF-92B2-5876-8AF64F164320}"/>
              </a:ext>
            </a:extLst>
          </p:cNvPr>
          <p:cNvSpPr>
            <a:spLocks noChangeAspect="1"/>
          </p:cNvSpPr>
          <p:nvPr/>
        </p:nvSpPr>
        <p:spPr>
          <a:xfrm>
            <a:off x="915925" y="3360445"/>
            <a:ext cx="519993" cy="51999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  </a:t>
            </a: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30AB8051-5FA0-C6DF-B124-B5EAF4138017}"/>
              </a:ext>
            </a:extLst>
          </p:cNvPr>
          <p:cNvSpPr>
            <a:spLocks noChangeAspect="1"/>
          </p:cNvSpPr>
          <p:nvPr/>
        </p:nvSpPr>
        <p:spPr>
          <a:xfrm>
            <a:off x="897674" y="4312576"/>
            <a:ext cx="556494" cy="556494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</a:t>
            </a:r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B8F920B4-78F4-FF6E-3A4B-7518F5373646}"/>
              </a:ext>
            </a:extLst>
          </p:cNvPr>
          <p:cNvSpPr>
            <a:spLocks noChangeAspect="1"/>
          </p:cNvSpPr>
          <p:nvPr/>
        </p:nvSpPr>
        <p:spPr>
          <a:xfrm>
            <a:off x="826255" y="5301208"/>
            <a:ext cx="699333" cy="699333"/>
          </a:xfrm>
          <a:prstGeom prst="star5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/>
            <a:endParaRPr lang="en-CH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9490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313E8-BBC5-E83A-11CC-726103625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B9F43-C4B6-50D9-0123-C3629013AA1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59496" y="2371386"/>
            <a:ext cx="9866312" cy="3828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Beam-beam forces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Superconducting dipole magnet fields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Synchrotron radiation losses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RF power limitations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34647-8A0E-D590-3110-5EDD256C40F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7387" y="1397153"/>
            <a:ext cx="11017224" cy="72008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dirty="0"/>
              <a:t>In many cases, the ultimate limiting factor for circular lepton colliders is...</a:t>
            </a:r>
          </a:p>
          <a:p>
            <a:pPr marL="0" indent="0" algn="l">
              <a:buNone/>
            </a:pPr>
            <a:endParaRPr lang="en-US" sz="28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54D5B71-6F55-6A50-48DE-824F3E6005BA}"/>
              </a:ext>
            </a:extLst>
          </p:cNvPr>
          <p:cNvSpPr>
            <a:spLocks noChangeAspect="1"/>
          </p:cNvSpPr>
          <p:nvPr/>
        </p:nvSpPr>
        <p:spPr>
          <a:xfrm>
            <a:off x="897245" y="2326368"/>
            <a:ext cx="557353" cy="601939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32AA18-D3FC-C797-3C65-4294FB56C94D}"/>
              </a:ext>
            </a:extLst>
          </p:cNvPr>
          <p:cNvSpPr>
            <a:spLocks noChangeAspect="1"/>
          </p:cNvSpPr>
          <p:nvPr/>
        </p:nvSpPr>
        <p:spPr>
          <a:xfrm>
            <a:off x="915925" y="3360445"/>
            <a:ext cx="519993" cy="51999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  </a:t>
            </a: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CE8CE5EB-E486-22B5-97F7-E4F04014BCFD}"/>
              </a:ext>
            </a:extLst>
          </p:cNvPr>
          <p:cNvSpPr>
            <a:spLocks noChangeAspect="1"/>
          </p:cNvSpPr>
          <p:nvPr/>
        </p:nvSpPr>
        <p:spPr>
          <a:xfrm>
            <a:off x="897674" y="4312576"/>
            <a:ext cx="556494" cy="556494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</a:t>
            </a:r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FFFAA139-0FCC-7D4A-591F-D7CAC1EB5F58}"/>
              </a:ext>
            </a:extLst>
          </p:cNvPr>
          <p:cNvSpPr>
            <a:spLocks noChangeAspect="1"/>
          </p:cNvSpPr>
          <p:nvPr/>
        </p:nvSpPr>
        <p:spPr>
          <a:xfrm>
            <a:off x="826255" y="5301208"/>
            <a:ext cx="699333" cy="699333"/>
          </a:xfrm>
          <a:prstGeom prst="star5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/>
            <a:endParaRPr lang="en-CH" dirty="0">
              <a:highlight>
                <a:srgbClr val="FFFF00"/>
              </a:highlight>
            </a:endParaRPr>
          </a:p>
        </p:txBody>
      </p:sp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9EC3565A-7365-6EF3-2476-C51E989DAEFC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143000"/>
          </a:xfrm>
          <a:prstGeom prst="rect">
            <a:avLst/>
          </a:prstGeom>
          <a:solidFill>
            <a:srgbClr val="D8E4BE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en-US" sz="3200" b="1" dirty="0">
                <a:latin typeface="+mn-lt"/>
                <a:ea typeface="MS PGothic" charset="-128"/>
              </a:rPr>
              <a:t>Circular Lepton Colliders</a:t>
            </a:r>
            <a:endParaRPr lang="en-US" altLang="en-US" sz="2800" i="1" dirty="0">
              <a:latin typeface="+mn-lt"/>
              <a:ea typeface="MS PGothic" charset="-128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3F3E48D-A1AB-5BF4-1A04-5D09A7F5005F}"/>
              </a:ext>
            </a:extLst>
          </p:cNvPr>
          <p:cNvSpPr/>
          <p:nvPr/>
        </p:nvSpPr>
        <p:spPr>
          <a:xfrm>
            <a:off x="1525588" y="4285427"/>
            <a:ext cx="4426396" cy="782181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CH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1F6EC6-7147-CB10-305B-BE541E86566D}"/>
                  </a:ext>
                </a:extLst>
              </p:cNvPr>
              <p:cNvSpPr txBox="1"/>
              <p:nvPr/>
            </p:nvSpPr>
            <p:spPr>
              <a:xfrm>
                <a:off x="6273469" y="5187971"/>
                <a:ext cx="5566999" cy="2120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Synchrotron radiation losses scale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a-IR" sz="2400" i="1" dirty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fa-IR" sz="2400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a-IR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a-IR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a-IR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sz="2400" dirty="0"/>
                  <a:t>, so light particles at high energies lose a lot of energy per turn.</a:t>
                </a:r>
              </a:p>
              <a:p>
                <a:endParaRPr lang="en-GB" sz="2400" dirty="0"/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1F6EC6-7147-CB10-305B-BE541E865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469" y="5187971"/>
                <a:ext cx="5566999" cy="2120581"/>
              </a:xfrm>
              <a:prstGeom prst="rect">
                <a:avLst/>
              </a:prstGeom>
              <a:blipFill>
                <a:blip r:embed="rId2"/>
                <a:stretch>
                  <a:fillRect l="-1591" t="-238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FE2052D-8AA4-73FA-2C68-53E9F66FA970}"/>
              </a:ext>
            </a:extLst>
          </p:cNvPr>
          <p:cNvSpPr/>
          <p:nvPr/>
        </p:nvSpPr>
        <p:spPr>
          <a:xfrm>
            <a:off x="6096000" y="5067608"/>
            <a:ext cx="5760640" cy="151216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27946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A4ED3-76E1-7A07-F2F8-41DF6068FD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93517" y="2715099"/>
            <a:ext cx="9866312" cy="3828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Protons for lower energies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Protons for higher energies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Electrons for lower energies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Electrons for intermediate energies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C56E1-3CD6-3BA9-3A24-F5EF7063DA3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5517" y="1664870"/>
            <a:ext cx="11672583" cy="595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Linear accelerators are more cost efficient than circular accelerators for..</a:t>
            </a:r>
          </a:p>
        </p:txBody>
      </p:sp>
      <p:sp>
        <p:nvSpPr>
          <p:cNvPr id="9" name="TPQuestion" title="Question Text">
            <a:extLst>
              <a:ext uri="{FF2B5EF4-FFF2-40B4-BE49-F238E27FC236}">
                <a16:creationId xmlns:a16="http://schemas.microsoft.com/office/drawing/2014/main" id="{20F378DA-F87E-021B-967F-D51F8C1A2252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1998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en-US" sz="3200" b="1" dirty="0">
                <a:latin typeface="+mn-lt"/>
                <a:ea typeface="MS PGothic" charset="-128"/>
              </a:rPr>
              <a:t>Linear vs Circular Accelerator</a:t>
            </a:r>
            <a:endParaRPr lang="en-US" altLang="en-US" sz="2800" i="1" dirty="0">
              <a:latin typeface="+mn-lt"/>
              <a:ea typeface="MS PGothic" charset="-12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A2AF64-6DD7-69C1-7C2B-00A960D74D2A}"/>
              </a:ext>
            </a:extLst>
          </p:cNvPr>
          <p:cNvSpPr>
            <a:spLocks noChangeAspect="1"/>
          </p:cNvSpPr>
          <p:nvPr/>
        </p:nvSpPr>
        <p:spPr>
          <a:xfrm>
            <a:off x="659258" y="2642932"/>
            <a:ext cx="557353" cy="601939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D3EB3E-E294-60FC-049E-2171E2611411}"/>
              </a:ext>
            </a:extLst>
          </p:cNvPr>
          <p:cNvSpPr>
            <a:spLocks noChangeAspect="1"/>
          </p:cNvSpPr>
          <p:nvPr/>
        </p:nvSpPr>
        <p:spPr>
          <a:xfrm>
            <a:off x="677938" y="3677009"/>
            <a:ext cx="519993" cy="51999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  </a:t>
            </a: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7EDDEEBE-B3E2-37B2-97E3-77438964E8DB}"/>
              </a:ext>
            </a:extLst>
          </p:cNvPr>
          <p:cNvSpPr>
            <a:spLocks noChangeAspect="1"/>
          </p:cNvSpPr>
          <p:nvPr/>
        </p:nvSpPr>
        <p:spPr>
          <a:xfrm>
            <a:off x="659687" y="4629140"/>
            <a:ext cx="556494" cy="556494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</a:t>
            </a:r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A8FED857-D16C-442E-877F-F6AFF0FD22AC}"/>
              </a:ext>
            </a:extLst>
          </p:cNvPr>
          <p:cNvSpPr>
            <a:spLocks noChangeAspect="1"/>
          </p:cNvSpPr>
          <p:nvPr/>
        </p:nvSpPr>
        <p:spPr>
          <a:xfrm>
            <a:off x="588268" y="5617772"/>
            <a:ext cx="699333" cy="699333"/>
          </a:xfrm>
          <a:prstGeom prst="star5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/>
            <a:endParaRPr lang="en-CH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45260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A36F6E5-C0D9-2155-1F5A-69465BCED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A6A4C-DCEA-B89F-67FC-8869225DF7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93517" y="2715099"/>
            <a:ext cx="9866312" cy="3828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Protons for lower energies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Protons for higher energies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Electrons for lower energies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Electrons for intermediate energies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E51201-4333-0786-F7C7-C9309A42665B}"/>
              </a:ext>
            </a:extLst>
          </p:cNvPr>
          <p:cNvSpPr>
            <a:spLocks noChangeAspect="1"/>
          </p:cNvSpPr>
          <p:nvPr/>
        </p:nvSpPr>
        <p:spPr>
          <a:xfrm>
            <a:off x="659258" y="2642932"/>
            <a:ext cx="557353" cy="601939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E3E654-7CF1-73BE-BAE7-9492B145E8C5}"/>
              </a:ext>
            </a:extLst>
          </p:cNvPr>
          <p:cNvSpPr>
            <a:spLocks noChangeAspect="1"/>
          </p:cNvSpPr>
          <p:nvPr/>
        </p:nvSpPr>
        <p:spPr>
          <a:xfrm>
            <a:off x="677938" y="3677009"/>
            <a:ext cx="519993" cy="51999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  </a:t>
            </a: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78EDC184-7CAA-B3D4-704A-AEC565CCF0FE}"/>
              </a:ext>
            </a:extLst>
          </p:cNvPr>
          <p:cNvSpPr>
            <a:spLocks noChangeAspect="1"/>
          </p:cNvSpPr>
          <p:nvPr/>
        </p:nvSpPr>
        <p:spPr>
          <a:xfrm>
            <a:off x="659687" y="4629140"/>
            <a:ext cx="556494" cy="556494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</a:t>
            </a:r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C83F818B-D9D6-ADE9-9A1E-13E40B4B1A1F}"/>
              </a:ext>
            </a:extLst>
          </p:cNvPr>
          <p:cNvSpPr>
            <a:spLocks noChangeAspect="1"/>
          </p:cNvSpPr>
          <p:nvPr/>
        </p:nvSpPr>
        <p:spPr>
          <a:xfrm>
            <a:off x="588268" y="5617772"/>
            <a:ext cx="699333" cy="699333"/>
          </a:xfrm>
          <a:prstGeom prst="star5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/>
            <a:endParaRPr lang="en-CH" dirty="0">
              <a:highlight>
                <a:srgbClr val="FFFF00"/>
              </a:highlight>
            </a:endParaRPr>
          </a:p>
        </p:txBody>
      </p:sp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EB9C5461-FD64-B802-8C29-4B834C79488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143000"/>
          </a:xfrm>
          <a:prstGeom prst="rect">
            <a:avLst/>
          </a:prstGeom>
          <a:solidFill>
            <a:srgbClr val="D8E4BE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en-US" sz="3200" b="1" dirty="0">
                <a:latin typeface="+mn-lt"/>
                <a:ea typeface="MS PGothic" charset="-128"/>
              </a:rPr>
              <a:t>Linear vs Circular Accelerator</a:t>
            </a:r>
            <a:endParaRPr lang="en-US" altLang="en-US" sz="2800" i="1" dirty="0">
              <a:latin typeface="+mn-lt"/>
              <a:ea typeface="MS PGothic" charset="-128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A968412-CFCB-65FA-189F-2A4F404A242A}"/>
              </a:ext>
            </a:extLst>
          </p:cNvPr>
          <p:cNvSpPr/>
          <p:nvPr/>
        </p:nvSpPr>
        <p:spPr>
          <a:xfrm>
            <a:off x="1393516" y="5617772"/>
            <a:ext cx="5350555" cy="782181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CH">
              <a:solidFill>
                <a:srgbClr val="92D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597B4B5-954D-1E1B-7E4C-30C162D98E0B}"/>
              </a:ext>
            </a:extLst>
          </p:cNvPr>
          <p:cNvSpPr/>
          <p:nvPr/>
        </p:nvSpPr>
        <p:spPr>
          <a:xfrm>
            <a:off x="1393515" y="3555729"/>
            <a:ext cx="4198429" cy="782181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CH">
              <a:solidFill>
                <a:srgbClr val="92D050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D1FEB8A-8150-DC36-B590-10A2B40FFE69}"/>
              </a:ext>
            </a:extLst>
          </p:cNvPr>
          <p:cNvSpPr txBox="1">
            <a:spLocks/>
          </p:cNvSpPr>
          <p:nvPr/>
        </p:nvSpPr>
        <p:spPr bwMode="auto">
          <a:xfrm>
            <a:off x="685517" y="1664870"/>
            <a:ext cx="11672583" cy="595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n-US"/>
              <a:t>Linear accelerators are more cost efficient than circular accelerators for..</a:t>
            </a:r>
            <a:endParaRPr lang="en-US" dirty="0"/>
          </a:p>
        </p:txBody>
      </p:sp>
      <p:pic>
        <p:nvPicPr>
          <p:cNvPr id="8" name="Picture 7" descr="A graph of a cost scaling company&#10;&#10;Description automatically generated">
            <a:extLst>
              <a:ext uri="{FF2B5EF4-FFF2-40B4-BE49-F238E27FC236}">
                <a16:creationId xmlns:a16="http://schemas.microsoft.com/office/drawing/2014/main" id="{6B048F8D-2874-48CC-10AA-5A67CF5A6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235" y="3173373"/>
            <a:ext cx="3873500" cy="251083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72CEBB4-A27F-3060-18E8-21B8782FB782}"/>
              </a:ext>
            </a:extLst>
          </p:cNvPr>
          <p:cNvSpPr/>
          <p:nvPr/>
        </p:nvSpPr>
        <p:spPr>
          <a:xfrm>
            <a:off x="7398855" y="3068960"/>
            <a:ext cx="4198429" cy="269471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650011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7"/>
  <p:tag name="TPFULLVERSION" val="9.0.1.1"/>
  <p:tag name="PPTVERSION" val="16"/>
  <p:tag name="TPOS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2202</TotalTime>
  <Words>395</Words>
  <Application>Microsoft Macintosh PowerPoint</Application>
  <DocSecurity>0</DocSecurity>
  <PresentationFormat>Widescreen</PresentationFormat>
  <Paragraphs>123</Paragraphs>
  <Slides>11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Tutorials</dc:title>
  <dc:subject/>
  <dc:creator>Microsoft Office User</dc:creator>
  <cp:keywords/>
  <dc:description/>
  <cp:lastModifiedBy>Dadashi Motlagh Raziyeh (PSI)</cp:lastModifiedBy>
  <cp:revision>125</cp:revision>
  <dcterms:created xsi:type="dcterms:W3CDTF">2020-09-11T11:44:55Z</dcterms:created>
  <dcterms:modified xsi:type="dcterms:W3CDTF">2024-11-21T07:44:55Z</dcterms:modified>
  <cp:category/>
  <dc:identifier/>
  <cp:contentStatus/>
  <dc:language/>
  <cp:version/>
</cp:coreProperties>
</file>