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303" r:id="rId2"/>
    <p:sldId id="272" r:id="rId3"/>
    <p:sldId id="269" r:id="rId4"/>
    <p:sldId id="280" r:id="rId5"/>
    <p:sldId id="281" r:id="rId6"/>
    <p:sldId id="273" r:id="rId7"/>
    <p:sldId id="332" r:id="rId8"/>
    <p:sldId id="333" r:id="rId9"/>
    <p:sldId id="325" r:id="rId10"/>
    <p:sldId id="268" r:id="rId11"/>
    <p:sldId id="274" r:id="rId12"/>
    <p:sldId id="275" r:id="rId13"/>
    <p:sldId id="317" r:id="rId14"/>
    <p:sldId id="318" r:id="rId15"/>
    <p:sldId id="276" r:id="rId16"/>
    <p:sldId id="305" r:id="rId17"/>
    <p:sldId id="357" r:id="rId18"/>
    <p:sldId id="282" r:id="rId19"/>
    <p:sldId id="287" r:id="rId20"/>
    <p:sldId id="288" r:id="rId21"/>
    <p:sldId id="290" r:id="rId22"/>
    <p:sldId id="293" r:id="rId23"/>
    <p:sldId id="374" r:id="rId24"/>
    <p:sldId id="375" r:id="rId25"/>
    <p:sldId id="283" r:id="rId26"/>
    <p:sldId id="284" r:id="rId27"/>
    <p:sldId id="285" r:id="rId28"/>
    <p:sldId id="265" r:id="rId29"/>
    <p:sldId id="326" r:id="rId30"/>
    <p:sldId id="327" r:id="rId31"/>
    <p:sldId id="306" r:id="rId32"/>
    <p:sldId id="297" r:id="rId33"/>
    <p:sldId id="310" r:id="rId34"/>
    <p:sldId id="328" r:id="rId35"/>
    <p:sldId id="295" r:id="rId36"/>
    <p:sldId id="331" r:id="rId37"/>
    <p:sldId id="308" r:id="rId38"/>
    <p:sldId id="376" r:id="rId39"/>
    <p:sldId id="334" r:id="rId40"/>
    <p:sldId id="316" r:id="rId41"/>
    <p:sldId id="289" r:id="rId42"/>
    <p:sldId id="294" r:id="rId43"/>
    <p:sldId id="329" r:id="rId44"/>
    <p:sldId id="323" r:id="rId45"/>
    <p:sldId id="330" r:id="rId46"/>
    <p:sldId id="322" r:id="rId47"/>
    <p:sldId id="324" r:id="rId48"/>
    <p:sldId id="320" r:id="rId49"/>
    <p:sldId id="291" r:id="rId50"/>
    <p:sldId id="312" r:id="rId51"/>
    <p:sldId id="300" r:id="rId52"/>
    <p:sldId id="313" r:id="rId53"/>
    <p:sldId id="307" r:id="rId54"/>
    <p:sldId id="314" r:id="rId55"/>
    <p:sldId id="311" r:id="rId56"/>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asTappy" initials="N" lastIdx="5" clrIdx="0">
    <p:extLst>
      <p:ext uri="{19B8F6BF-5375-455C-9EA6-DF929625EA0E}">
        <p15:presenceInfo xmlns:p15="http://schemas.microsoft.com/office/powerpoint/2012/main" userId="NicolasTapp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461" autoAdjust="0"/>
    <p:restoredTop sz="96617"/>
  </p:normalViewPr>
  <p:slideViewPr>
    <p:cSldViewPr>
      <p:cViewPr varScale="1">
        <p:scale>
          <a:sx n="148" d="100"/>
          <a:sy n="148" d="100"/>
        </p:scale>
        <p:origin x="208" y="232"/>
      </p:cViewPr>
      <p:guideLst>
        <p:guide orient="horz" pos="2160"/>
        <p:guide pos="3840"/>
      </p:guideLst>
    </p:cSldViewPr>
  </p:slideViewPr>
  <p:outlineViewPr>
    <p:cViewPr>
      <p:scale>
        <a:sx n="33" d="100"/>
        <a:sy n="33" d="100"/>
      </p:scale>
      <p:origin x="0" y="-400"/>
    </p:cViewPr>
  </p:outlineViewPr>
  <p:notesTextViewPr>
    <p:cViewPr>
      <p:scale>
        <a:sx n="100" d="100"/>
        <a:sy n="100" d="100"/>
      </p:scale>
      <p:origin x="0" y="0"/>
    </p:cViewPr>
  </p:notesTextViewPr>
  <p:sorterViewPr>
    <p:cViewPr varScale="1">
      <p:scale>
        <a:sx n="1" d="1"/>
        <a:sy n="1" d="1"/>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Users\bdwir\Documents\Work\Courses\Optique%202020\Antirefle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bdwir\Documents\Work\Courses\Optique%202020\Antirefle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bdwir\Documents\Work\Courses\Optique%202020\Reseau.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fr-CH" sz="1400" b="0" i="0" u="none" strike="noStrike" kern="1200" spc="0" baseline="0" noProof="0">
                <a:solidFill>
                  <a:schemeClr val="tx1">
                    <a:lumMod val="65000"/>
                    <a:lumOff val="35000"/>
                  </a:schemeClr>
                </a:solidFill>
                <a:latin typeface="+mn-lt"/>
                <a:ea typeface="+mn-ea"/>
                <a:cs typeface="+mn-cs"/>
              </a:defRPr>
            </a:pPr>
            <a:r>
              <a:rPr lang="en-GB"/>
              <a:t>Effet d'une couche anti-réflet sur verre (n=1.5)</a:t>
            </a:r>
          </a:p>
        </c:rich>
      </c:tx>
      <c:layout>
        <c:manualLayout>
          <c:xMode val="edge"/>
          <c:yMode val="edge"/>
          <c:x val="0.1685569091721365"/>
          <c:y val="5.3694451384557803E-3"/>
        </c:manualLayout>
      </c:layout>
      <c:overlay val="1"/>
      <c:spPr>
        <a:noFill/>
        <a:ln>
          <a:noFill/>
        </a:ln>
        <a:effectLst/>
      </c:spPr>
      <c:txPr>
        <a:bodyPr rot="0" spcFirstLastPara="1" vertOverflow="ellipsis" vert="horz" wrap="square" anchor="ctr" anchorCtr="1"/>
        <a:lstStyle/>
        <a:p>
          <a:pPr>
            <a:defRPr lang="fr-CH" sz="1400" b="0" i="0" u="none" strike="noStrike" kern="1200" spc="0" baseline="0" noProof="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3161470325440736"/>
          <c:y val="0.10072744276084634"/>
          <c:w val="0.83154017320182827"/>
          <c:h val="0.76084980972201854"/>
        </c:manualLayout>
      </c:layout>
      <c:scatterChart>
        <c:scatterStyle val="lineMarker"/>
        <c:varyColors val="0"/>
        <c:ser>
          <c:idx val="0"/>
          <c:order val="0"/>
          <c:tx>
            <c:strRef>
              <c:f>Sheet1!$C$6</c:f>
              <c:strCache>
                <c:ptCount val="1"/>
                <c:pt idx="0">
                  <c:v>Couche idéale</c:v>
                </c:pt>
              </c:strCache>
            </c:strRef>
          </c:tx>
          <c:spPr>
            <a:ln w="38100" cap="rnd">
              <a:solidFill>
                <a:srgbClr val="FF0000"/>
              </a:solidFill>
              <a:round/>
            </a:ln>
            <a:effectLst/>
          </c:spPr>
          <c:marker>
            <c:symbol val="none"/>
          </c:marker>
          <c:xVal>
            <c:numRef>
              <c:f>Sheet1!$A$7:$A$37</c:f>
              <c:numCache>
                <c:formatCode>General</c:formatCode>
                <c:ptCount val="31"/>
                <c:pt idx="0">
                  <c:v>400</c:v>
                </c:pt>
                <c:pt idx="1">
                  <c:v>410</c:v>
                </c:pt>
                <c:pt idx="2">
                  <c:v>420</c:v>
                </c:pt>
                <c:pt idx="3">
                  <c:v>430</c:v>
                </c:pt>
                <c:pt idx="4">
                  <c:v>440</c:v>
                </c:pt>
                <c:pt idx="5">
                  <c:v>450</c:v>
                </c:pt>
                <c:pt idx="6">
                  <c:v>460</c:v>
                </c:pt>
                <c:pt idx="7">
                  <c:v>470</c:v>
                </c:pt>
                <c:pt idx="8">
                  <c:v>480</c:v>
                </c:pt>
                <c:pt idx="9">
                  <c:v>490</c:v>
                </c:pt>
                <c:pt idx="10">
                  <c:v>500</c:v>
                </c:pt>
                <c:pt idx="11">
                  <c:v>510</c:v>
                </c:pt>
                <c:pt idx="12">
                  <c:v>520</c:v>
                </c:pt>
                <c:pt idx="13">
                  <c:v>530</c:v>
                </c:pt>
                <c:pt idx="14">
                  <c:v>540</c:v>
                </c:pt>
                <c:pt idx="15">
                  <c:v>550</c:v>
                </c:pt>
                <c:pt idx="16">
                  <c:v>560</c:v>
                </c:pt>
                <c:pt idx="17">
                  <c:v>570</c:v>
                </c:pt>
                <c:pt idx="18">
                  <c:v>580</c:v>
                </c:pt>
                <c:pt idx="19">
                  <c:v>590</c:v>
                </c:pt>
                <c:pt idx="20">
                  <c:v>600</c:v>
                </c:pt>
                <c:pt idx="21">
                  <c:v>610</c:v>
                </c:pt>
                <c:pt idx="22">
                  <c:v>620</c:v>
                </c:pt>
                <c:pt idx="23">
                  <c:v>630</c:v>
                </c:pt>
                <c:pt idx="24">
                  <c:v>640</c:v>
                </c:pt>
                <c:pt idx="25">
                  <c:v>650</c:v>
                </c:pt>
                <c:pt idx="26">
                  <c:v>660</c:v>
                </c:pt>
                <c:pt idx="27">
                  <c:v>670</c:v>
                </c:pt>
                <c:pt idx="28">
                  <c:v>680</c:v>
                </c:pt>
                <c:pt idx="29">
                  <c:v>690</c:v>
                </c:pt>
                <c:pt idx="30">
                  <c:v>700</c:v>
                </c:pt>
              </c:numCache>
            </c:numRef>
          </c:xVal>
          <c:yVal>
            <c:numRef>
              <c:f>Sheet1!$C$7:$C$37</c:f>
              <c:numCache>
                <c:formatCode>General</c:formatCode>
                <c:ptCount val="31"/>
                <c:pt idx="0">
                  <c:v>5.9180912492542469E-3</c:v>
                </c:pt>
                <c:pt idx="1">
                  <c:v>4.6174381137219032E-3</c:v>
                </c:pt>
                <c:pt idx="2">
                  <c:v>3.5113868752291505E-3</c:v>
                </c:pt>
                <c:pt idx="3">
                  <c:v>2.5859205087724116E-3</c:v>
                </c:pt>
                <c:pt idx="4">
                  <c:v>1.8266771296331463E-3</c:v>
                </c:pt>
                <c:pt idx="5">
                  <c:v>1.2193924128145073E-3</c:v>
                </c:pt>
                <c:pt idx="6">
                  <c:v>7.5020772840280348E-4</c:v>
                </c:pt>
                <c:pt idx="7">
                  <c:v>4.0587642388292524E-4</c:v>
                </c:pt>
                <c:pt idx="8">
                  <c:v>1.7389371413021958E-4</c:v>
                </c:pt>
                <c:pt idx="9">
                  <c:v>4.2569987510680736E-5</c:v>
                </c:pt>
                <c:pt idx="10">
                  <c:v>1.0628144602294504E-6</c:v>
                </c:pt>
                <c:pt idx="11">
                  <c:v>3.9379364907629487E-5</c:v>
                </c:pt>
                <c:pt idx="12">
                  <c:v>1.4835813067905822E-4</c:v>
                </c:pt>
                <c:pt idx="13">
                  <c:v>3.1963665875181404E-4</c:v>
                </c:pt>
                <c:pt idx="14">
                  <c:v>5.4561030480113602E-4</c:v>
                </c:pt>
                <c:pt idx="15">
                  <c:v>8.1938571009758984E-4</c:v>
                </c:pt>
                <c:pt idx="16">
                  <c:v>1.1347317043597137E-3</c:v>
                </c:pt>
                <c:pt idx="17">
                  <c:v>1.4860295753093204E-3</c:v>
                </c:pt>
                <c:pt idx="18">
                  <c:v>1.8682240689827066E-3</c:v>
                </c:pt>
                <c:pt idx="19">
                  <c:v>2.2767760512195233E-3</c:v>
                </c:pt>
                <c:pt idx="20">
                  <c:v>2.7076174371960557E-3</c:v>
                </c:pt>
                <c:pt idx="21">
                  <c:v>3.1571087566667007E-3</c:v>
                </c:pt>
                <c:pt idx="22">
                  <c:v>3.62199954774341E-3</c:v>
                </c:pt>
                <c:pt idx="23">
                  <c:v>4.0993916461081678E-3</c:v>
                </c:pt>
                <c:pt idx="24">
                  <c:v>4.5867053475812563E-3</c:v>
                </c:pt>
                <c:pt idx="25">
                  <c:v>5.0816483607730731E-3</c:v>
                </c:pt>
                <c:pt idx="26">
                  <c:v>5.582187426085905E-3</c:v>
                </c:pt>
                <c:pt idx="27">
                  <c:v>6.0865224522168079E-3</c:v>
                </c:pt>
                <c:pt idx="28">
                  <c:v>6.5930630074391141E-3</c:v>
                </c:pt>
                <c:pt idx="29">
                  <c:v>7.1004069971916869E-3</c:v>
                </c:pt>
                <c:pt idx="30">
                  <c:v>7.607321359526565E-3</c:v>
                </c:pt>
              </c:numCache>
            </c:numRef>
          </c:yVal>
          <c:smooth val="0"/>
          <c:extLst>
            <c:ext xmlns:c16="http://schemas.microsoft.com/office/drawing/2014/chart" uri="{C3380CC4-5D6E-409C-BE32-E72D297353CC}">
              <c16:uniqueId val="{00000000-0529-1A4E-A416-A982300F417A}"/>
            </c:ext>
          </c:extLst>
        </c:ser>
        <c:ser>
          <c:idx val="1"/>
          <c:order val="1"/>
          <c:tx>
            <c:strRef>
              <c:f>Sheet1!$D$6</c:f>
              <c:strCache>
                <c:ptCount val="1"/>
                <c:pt idx="0">
                  <c:v>Sans couche</c:v>
                </c:pt>
              </c:strCache>
            </c:strRef>
          </c:tx>
          <c:spPr>
            <a:ln w="38100" cap="rnd">
              <a:solidFill>
                <a:schemeClr val="tx1"/>
              </a:solidFill>
              <a:round/>
            </a:ln>
            <a:effectLst/>
          </c:spPr>
          <c:marker>
            <c:symbol val="none"/>
          </c:marker>
          <c:xVal>
            <c:numRef>
              <c:f>Sheet1!$A$7:$A$37</c:f>
              <c:numCache>
                <c:formatCode>General</c:formatCode>
                <c:ptCount val="31"/>
                <c:pt idx="0">
                  <c:v>400</c:v>
                </c:pt>
                <c:pt idx="1">
                  <c:v>410</c:v>
                </c:pt>
                <c:pt idx="2">
                  <c:v>420</c:v>
                </c:pt>
                <c:pt idx="3">
                  <c:v>430</c:v>
                </c:pt>
                <c:pt idx="4">
                  <c:v>440</c:v>
                </c:pt>
                <c:pt idx="5">
                  <c:v>450</c:v>
                </c:pt>
                <c:pt idx="6">
                  <c:v>460</c:v>
                </c:pt>
                <c:pt idx="7">
                  <c:v>470</c:v>
                </c:pt>
                <c:pt idx="8">
                  <c:v>480</c:v>
                </c:pt>
                <c:pt idx="9">
                  <c:v>490</c:v>
                </c:pt>
                <c:pt idx="10">
                  <c:v>500</c:v>
                </c:pt>
                <c:pt idx="11">
                  <c:v>510</c:v>
                </c:pt>
                <c:pt idx="12">
                  <c:v>520</c:v>
                </c:pt>
                <c:pt idx="13">
                  <c:v>530</c:v>
                </c:pt>
                <c:pt idx="14">
                  <c:v>540</c:v>
                </c:pt>
                <c:pt idx="15">
                  <c:v>550</c:v>
                </c:pt>
                <c:pt idx="16">
                  <c:v>560</c:v>
                </c:pt>
                <c:pt idx="17">
                  <c:v>570</c:v>
                </c:pt>
                <c:pt idx="18">
                  <c:v>580</c:v>
                </c:pt>
                <c:pt idx="19">
                  <c:v>590</c:v>
                </c:pt>
                <c:pt idx="20">
                  <c:v>600</c:v>
                </c:pt>
                <c:pt idx="21">
                  <c:v>610</c:v>
                </c:pt>
                <c:pt idx="22">
                  <c:v>620</c:v>
                </c:pt>
                <c:pt idx="23">
                  <c:v>630</c:v>
                </c:pt>
                <c:pt idx="24">
                  <c:v>640</c:v>
                </c:pt>
                <c:pt idx="25">
                  <c:v>650</c:v>
                </c:pt>
                <c:pt idx="26">
                  <c:v>660</c:v>
                </c:pt>
                <c:pt idx="27">
                  <c:v>670</c:v>
                </c:pt>
                <c:pt idx="28">
                  <c:v>680</c:v>
                </c:pt>
                <c:pt idx="29">
                  <c:v>690</c:v>
                </c:pt>
                <c:pt idx="30">
                  <c:v>700</c:v>
                </c:pt>
              </c:numCache>
            </c:numRef>
          </c:xVal>
          <c:yVal>
            <c:numRef>
              <c:f>Sheet1!$D$7:$D$37</c:f>
              <c:numCache>
                <c:formatCode>General</c:formatCode>
                <c:ptCount val="31"/>
                <c:pt idx="0">
                  <c:v>4.0000000000000008E-2</c:v>
                </c:pt>
                <c:pt idx="1">
                  <c:v>4.0000000000000008E-2</c:v>
                </c:pt>
                <c:pt idx="2">
                  <c:v>4.0000000000000008E-2</c:v>
                </c:pt>
                <c:pt idx="3">
                  <c:v>4.0000000000000008E-2</c:v>
                </c:pt>
                <c:pt idx="4">
                  <c:v>4.0000000000000008E-2</c:v>
                </c:pt>
                <c:pt idx="5">
                  <c:v>4.0000000000000008E-2</c:v>
                </c:pt>
                <c:pt idx="6">
                  <c:v>4.0000000000000008E-2</c:v>
                </c:pt>
                <c:pt idx="7">
                  <c:v>4.0000000000000008E-2</c:v>
                </c:pt>
                <c:pt idx="8">
                  <c:v>4.0000000000000008E-2</c:v>
                </c:pt>
                <c:pt idx="9">
                  <c:v>4.0000000000000008E-2</c:v>
                </c:pt>
                <c:pt idx="10">
                  <c:v>4.0000000000000008E-2</c:v>
                </c:pt>
                <c:pt idx="11">
                  <c:v>4.0000000000000008E-2</c:v>
                </c:pt>
                <c:pt idx="12">
                  <c:v>4.0000000000000008E-2</c:v>
                </c:pt>
                <c:pt idx="13">
                  <c:v>4.0000000000000008E-2</c:v>
                </c:pt>
                <c:pt idx="14">
                  <c:v>4.0000000000000008E-2</c:v>
                </c:pt>
                <c:pt idx="15">
                  <c:v>4.0000000000000008E-2</c:v>
                </c:pt>
                <c:pt idx="16">
                  <c:v>4.0000000000000008E-2</c:v>
                </c:pt>
                <c:pt idx="17">
                  <c:v>4.0000000000000008E-2</c:v>
                </c:pt>
                <c:pt idx="18">
                  <c:v>4.0000000000000008E-2</c:v>
                </c:pt>
                <c:pt idx="19">
                  <c:v>4.0000000000000008E-2</c:v>
                </c:pt>
                <c:pt idx="20">
                  <c:v>4.0000000000000008E-2</c:v>
                </c:pt>
                <c:pt idx="21">
                  <c:v>4.0000000000000008E-2</c:v>
                </c:pt>
                <c:pt idx="22">
                  <c:v>4.0000000000000008E-2</c:v>
                </c:pt>
                <c:pt idx="23">
                  <c:v>4.0000000000000008E-2</c:v>
                </c:pt>
                <c:pt idx="24">
                  <c:v>4.0000000000000008E-2</c:v>
                </c:pt>
                <c:pt idx="25">
                  <c:v>4.0000000000000008E-2</c:v>
                </c:pt>
                <c:pt idx="26">
                  <c:v>4.0000000000000008E-2</c:v>
                </c:pt>
                <c:pt idx="27">
                  <c:v>4.0000000000000008E-2</c:v>
                </c:pt>
                <c:pt idx="28">
                  <c:v>4.0000000000000008E-2</c:v>
                </c:pt>
                <c:pt idx="29">
                  <c:v>4.0000000000000008E-2</c:v>
                </c:pt>
                <c:pt idx="30">
                  <c:v>4.0000000000000008E-2</c:v>
                </c:pt>
              </c:numCache>
            </c:numRef>
          </c:yVal>
          <c:smooth val="0"/>
          <c:extLst>
            <c:ext xmlns:c16="http://schemas.microsoft.com/office/drawing/2014/chart" uri="{C3380CC4-5D6E-409C-BE32-E72D297353CC}">
              <c16:uniqueId val="{00000001-0529-1A4E-A416-A982300F417A}"/>
            </c:ext>
          </c:extLst>
        </c:ser>
        <c:ser>
          <c:idx val="2"/>
          <c:order val="2"/>
          <c:tx>
            <c:strRef>
              <c:f>Sheet1!$E$6</c:f>
              <c:strCache>
                <c:ptCount val="1"/>
                <c:pt idx="0">
                  <c:v>MgF2</c:v>
                </c:pt>
              </c:strCache>
            </c:strRef>
          </c:tx>
          <c:spPr>
            <a:ln w="38100" cap="rnd">
              <a:solidFill>
                <a:srgbClr val="00B050"/>
              </a:solidFill>
              <a:round/>
            </a:ln>
            <a:effectLst/>
          </c:spPr>
          <c:marker>
            <c:symbol val="none"/>
          </c:marker>
          <c:xVal>
            <c:numRef>
              <c:f>Sheet1!$A$7:$A$37</c:f>
              <c:numCache>
                <c:formatCode>General</c:formatCode>
                <c:ptCount val="31"/>
                <c:pt idx="0">
                  <c:v>400</c:v>
                </c:pt>
                <c:pt idx="1">
                  <c:v>410</c:v>
                </c:pt>
                <c:pt idx="2">
                  <c:v>420</c:v>
                </c:pt>
                <c:pt idx="3">
                  <c:v>430</c:v>
                </c:pt>
                <c:pt idx="4">
                  <c:v>440</c:v>
                </c:pt>
                <c:pt idx="5">
                  <c:v>450</c:v>
                </c:pt>
                <c:pt idx="6">
                  <c:v>460</c:v>
                </c:pt>
                <c:pt idx="7">
                  <c:v>470</c:v>
                </c:pt>
                <c:pt idx="8">
                  <c:v>480</c:v>
                </c:pt>
                <c:pt idx="9">
                  <c:v>490</c:v>
                </c:pt>
                <c:pt idx="10">
                  <c:v>500</c:v>
                </c:pt>
                <c:pt idx="11">
                  <c:v>510</c:v>
                </c:pt>
                <c:pt idx="12">
                  <c:v>520</c:v>
                </c:pt>
                <c:pt idx="13">
                  <c:v>530</c:v>
                </c:pt>
                <c:pt idx="14">
                  <c:v>540</c:v>
                </c:pt>
                <c:pt idx="15">
                  <c:v>550</c:v>
                </c:pt>
                <c:pt idx="16">
                  <c:v>560</c:v>
                </c:pt>
                <c:pt idx="17">
                  <c:v>570</c:v>
                </c:pt>
                <c:pt idx="18">
                  <c:v>580</c:v>
                </c:pt>
                <c:pt idx="19">
                  <c:v>590</c:v>
                </c:pt>
                <c:pt idx="20">
                  <c:v>600</c:v>
                </c:pt>
                <c:pt idx="21">
                  <c:v>610</c:v>
                </c:pt>
                <c:pt idx="22">
                  <c:v>620</c:v>
                </c:pt>
                <c:pt idx="23">
                  <c:v>630</c:v>
                </c:pt>
                <c:pt idx="24">
                  <c:v>640</c:v>
                </c:pt>
                <c:pt idx="25">
                  <c:v>650</c:v>
                </c:pt>
                <c:pt idx="26">
                  <c:v>660</c:v>
                </c:pt>
                <c:pt idx="27">
                  <c:v>670</c:v>
                </c:pt>
                <c:pt idx="28">
                  <c:v>680</c:v>
                </c:pt>
                <c:pt idx="29">
                  <c:v>690</c:v>
                </c:pt>
                <c:pt idx="30">
                  <c:v>700</c:v>
                </c:pt>
              </c:numCache>
            </c:numRef>
          </c:xVal>
          <c:yVal>
            <c:numRef>
              <c:f>Sheet1!$E$7:$E$37</c:f>
              <c:numCache>
                <c:formatCode>General</c:formatCode>
                <c:ptCount val="31"/>
                <c:pt idx="0">
                  <c:v>1.797283115457456E-2</c:v>
                </c:pt>
                <c:pt idx="1">
                  <c:v>1.7138040247494941E-2</c:v>
                </c:pt>
                <c:pt idx="2">
                  <c:v>1.642814958453968E-2</c:v>
                </c:pt>
                <c:pt idx="3">
                  <c:v>1.5834162697167201E-2</c:v>
                </c:pt>
                <c:pt idx="4">
                  <c:v>1.5346861777459314E-2</c:v>
                </c:pt>
                <c:pt idx="5">
                  <c:v>1.495709163370678E-2</c:v>
                </c:pt>
                <c:pt idx="6">
                  <c:v>1.4655957459200212E-2</c:v>
                </c:pt>
                <c:pt idx="7">
                  <c:v>1.4434957229251581E-2</c:v>
                </c:pt>
                <c:pt idx="8">
                  <c:v>1.4286065067759203E-2</c:v>
                </c:pt>
                <c:pt idx="9">
                  <c:v>1.4201778296850884E-2</c:v>
                </c:pt>
                <c:pt idx="10">
                  <c:v>1.4175137980770828E-2</c:v>
                </c:pt>
                <c:pt idx="11">
                  <c:v>1.4199730477440628E-2</c:v>
                </c:pt>
                <c:pt idx="12">
                  <c:v>1.4269675707452712E-2</c:v>
                </c:pt>
                <c:pt idx="13">
                  <c:v>1.4379606444485531E-2</c:v>
                </c:pt>
                <c:pt idx="14">
                  <c:v>1.4524641842323863E-2</c:v>
                </c:pt>
                <c:pt idx="15">
                  <c:v>1.4700357575196776E-2</c:v>
                </c:pt>
                <c:pt idx="16">
                  <c:v>1.4902754326030932E-2</c:v>
                </c:pt>
                <c:pt idx="17">
                  <c:v>1.5128225868238173E-2</c:v>
                </c:pt>
                <c:pt idx="18">
                  <c:v>1.5373527616520092E-2</c:v>
                </c:pt>
                <c:pt idx="19">
                  <c:v>1.563574624385693E-2</c:v>
                </c:pt>
                <c:pt idx="20">
                  <c:v>1.5912270754182726E-2</c:v>
                </c:pt>
                <c:pt idx="21">
                  <c:v>1.6200765246722232E-2</c:v>
                </c:pt>
                <c:pt idx="22">
                  <c:v>1.6499143495752513E-2</c:v>
                </c:pt>
                <c:pt idx="23">
                  <c:v>1.6805545388724117E-2</c:v>
                </c:pt>
                <c:pt idx="24">
                  <c:v>1.7118315208572005E-2</c:v>
                </c:pt>
                <c:pt idx="25">
                  <c:v>1.7435981706770243E-2</c:v>
                </c:pt>
                <c:pt idx="26">
                  <c:v>1.7757239887715055E-2</c:v>
                </c:pt>
                <c:pt idx="27">
                  <c:v>1.8080934408901538E-2</c:v>
                </c:pt>
                <c:pt idx="28">
                  <c:v>1.840604449245473E-2</c:v>
                </c:pt>
                <c:pt idx="29">
                  <c:v>1.8731670239886311E-2</c:v>
                </c:pt>
                <c:pt idx="30">
                  <c:v>1.9057020241962014E-2</c:v>
                </c:pt>
              </c:numCache>
            </c:numRef>
          </c:yVal>
          <c:smooth val="0"/>
          <c:extLst>
            <c:ext xmlns:c16="http://schemas.microsoft.com/office/drawing/2014/chart" uri="{C3380CC4-5D6E-409C-BE32-E72D297353CC}">
              <c16:uniqueId val="{00000002-0529-1A4E-A416-A982300F417A}"/>
            </c:ext>
          </c:extLst>
        </c:ser>
        <c:dLbls>
          <c:showLegendKey val="0"/>
          <c:showVal val="0"/>
          <c:showCatName val="0"/>
          <c:showSerName val="0"/>
          <c:showPercent val="0"/>
          <c:showBubbleSize val="0"/>
        </c:dLbls>
        <c:axId val="1035509488"/>
        <c:axId val="1035511120"/>
      </c:scatterChart>
      <c:valAx>
        <c:axId val="1035509488"/>
        <c:scaling>
          <c:orientation val="minMax"/>
          <c:max val="700"/>
          <c:min val="400"/>
        </c:scaling>
        <c:delete val="0"/>
        <c:axPos val="b"/>
        <c:title>
          <c:tx>
            <c:rich>
              <a:bodyPr rot="0" spcFirstLastPara="1" vertOverflow="ellipsis" vert="horz" wrap="square" anchor="ctr" anchorCtr="1"/>
              <a:lstStyle/>
              <a:p>
                <a:pPr>
                  <a:defRPr lang="fr-CH" sz="1200" b="0" i="0" u="none" strike="noStrike" kern="1200" baseline="0" noProof="0">
                    <a:solidFill>
                      <a:schemeClr val="tx1">
                        <a:lumMod val="65000"/>
                        <a:lumOff val="35000"/>
                      </a:schemeClr>
                    </a:solidFill>
                    <a:latin typeface="+mn-lt"/>
                    <a:ea typeface="+mn-ea"/>
                    <a:cs typeface="+mn-cs"/>
                  </a:defRPr>
                </a:pPr>
                <a:r>
                  <a:rPr lang="en-GB" sz="1200" dirty="0">
                    <a:latin typeface="Symbol" pitchFamily="2" charset="2"/>
                  </a:rPr>
                  <a:t>l </a:t>
                </a:r>
                <a:r>
                  <a:rPr lang="en-GB" sz="1200" dirty="0"/>
                  <a:t> (nm)</a:t>
                </a:r>
              </a:p>
            </c:rich>
          </c:tx>
          <c:layout>
            <c:manualLayout>
              <c:xMode val="edge"/>
              <c:yMode val="edge"/>
              <c:x val="0.49648484484002886"/>
              <c:y val="0.9429547266563465"/>
            </c:manualLayout>
          </c:layout>
          <c:overlay val="0"/>
          <c:spPr>
            <a:noFill/>
            <a:ln>
              <a:noFill/>
            </a:ln>
            <a:effectLst/>
          </c:spPr>
          <c:txPr>
            <a:bodyPr rot="0" spcFirstLastPara="1" vertOverflow="ellipsis" vert="horz" wrap="square" anchor="ctr" anchorCtr="1"/>
            <a:lstStyle/>
            <a:p>
              <a:pPr>
                <a:defRPr lang="fr-CH" sz="1200" b="0" i="0" u="none" strike="noStrike" kern="1200" baseline="0" noProof="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fr-CH" sz="900" b="0" i="0" u="none" strike="noStrike" kern="1200" baseline="0" noProof="0">
                <a:solidFill>
                  <a:schemeClr val="tx1">
                    <a:lumMod val="65000"/>
                    <a:lumOff val="35000"/>
                  </a:schemeClr>
                </a:solidFill>
                <a:latin typeface="+mn-lt"/>
                <a:ea typeface="+mn-ea"/>
                <a:cs typeface="+mn-cs"/>
              </a:defRPr>
            </a:pPr>
            <a:endParaRPr lang="fr-FR"/>
          </a:p>
        </c:txPr>
        <c:crossAx val="1035511120"/>
        <c:crosses val="autoZero"/>
        <c:crossBetween val="midCat"/>
      </c:valAx>
      <c:valAx>
        <c:axId val="1035511120"/>
        <c:scaling>
          <c:orientation val="minMax"/>
        </c:scaling>
        <c:delete val="0"/>
        <c:axPos val="l"/>
        <c:title>
          <c:tx>
            <c:rich>
              <a:bodyPr rot="-5400000" spcFirstLastPara="1" vertOverflow="ellipsis" vert="horz" wrap="square" anchor="ctr" anchorCtr="1"/>
              <a:lstStyle/>
              <a:p>
                <a:pPr>
                  <a:defRPr lang="fr-CH" sz="1200" b="0" i="0" u="none" strike="noStrike" kern="1200" baseline="0" noProof="0">
                    <a:solidFill>
                      <a:schemeClr val="tx1">
                        <a:lumMod val="65000"/>
                        <a:lumOff val="35000"/>
                      </a:schemeClr>
                    </a:solidFill>
                    <a:latin typeface="+mn-lt"/>
                    <a:ea typeface="+mn-ea"/>
                    <a:cs typeface="+mn-cs"/>
                  </a:defRPr>
                </a:pPr>
                <a:r>
                  <a:rPr lang="en-GB" sz="1200"/>
                  <a:t>R</a:t>
                </a:r>
              </a:p>
            </c:rich>
          </c:tx>
          <c:overlay val="0"/>
          <c:spPr>
            <a:noFill/>
            <a:ln>
              <a:noFill/>
            </a:ln>
            <a:effectLst/>
          </c:spPr>
          <c:txPr>
            <a:bodyPr rot="-5400000" spcFirstLastPara="1" vertOverflow="ellipsis" vert="horz" wrap="square" anchor="ctr" anchorCtr="1"/>
            <a:lstStyle/>
            <a:p>
              <a:pPr>
                <a:defRPr lang="fr-CH" sz="1200" b="0" i="0" u="none" strike="noStrike" kern="1200" baseline="0" noProof="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fr-CH" sz="900" b="0" i="0" u="none" strike="noStrike" kern="1200" baseline="0" noProof="0">
                <a:solidFill>
                  <a:schemeClr val="tx1">
                    <a:lumMod val="65000"/>
                    <a:lumOff val="35000"/>
                  </a:schemeClr>
                </a:solidFill>
                <a:latin typeface="+mn-lt"/>
                <a:ea typeface="+mn-ea"/>
                <a:cs typeface="+mn-cs"/>
              </a:defRPr>
            </a:pPr>
            <a:endParaRPr lang="fr-FR"/>
          </a:p>
        </c:txPr>
        <c:crossAx val="1035509488"/>
        <c:crosses val="autoZero"/>
        <c:crossBetween val="midCat"/>
      </c:valAx>
      <c:spPr>
        <a:noFill/>
        <a:ln>
          <a:noFill/>
        </a:ln>
        <a:effectLst/>
      </c:spPr>
    </c:plotArea>
    <c:legend>
      <c:legendPos val="t"/>
      <c:layout>
        <c:manualLayout>
          <c:xMode val="edge"/>
          <c:yMode val="edge"/>
          <c:x val="0.65893974019725765"/>
          <c:y val="0.33625574026681154"/>
          <c:w val="0.25429224371971543"/>
          <c:h val="0.17055093402193275"/>
        </c:manualLayout>
      </c:layout>
      <c:overlay val="0"/>
      <c:spPr>
        <a:noFill/>
        <a:ln>
          <a:noFill/>
        </a:ln>
        <a:effectLst/>
      </c:spPr>
      <c:txPr>
        <a:bodyPr rot="0" spcFirstLastPara="1" vertOverflow="ellipsis" vert="horz" wrap="square" anchor="ctr" anchorCtr="1"/>
        <a:lstStyle/>
        <a:p>
          <a:pPr>
            <a:defRPr lang="fr-CH" sz="900" b="0" i="0" u="none" strike="noStrike" kern="1200" baseline="0" noProof="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fr-CH" noProof="0"/>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fr-CH" sz="1400" b="0" i="0" u="none" strike="noStrike" kern="1200" spc="0" baseline="0" noProof="0">
                <a:solidFill>
                  <a:schemeClr val="tx1">
                    <a:lumMod val="65000"/>
                    <a:lumOff val="35000"/>
                  </a:schemeClr>
                </a:solidFill>
                <a:latin typeface="+mn-lt"/>
                <a:ea typeface="+mn-ea"/>
                <a:cs typeface="+mn-cs"/>
              </a:defRPr>
            </a:pPr>
            <a:r>
              <a:rPr lang="en-GB"/>
              <a:t>Effet de couche anti-réflet sur GaAs (n=3.5)</a:t>
            </a:r>
          </a:p>
        </c:rich>
      </c:tx>
      <c:layout>
        <c:manualLayout>
          <c:xMode val="edge"/>
          <c:yMode val="edge"/>
          <c:x val="0.17815615084553091"/>
          <c:y val="4.3116076966610841E-3"/>
        </c:manualLayout>
      </c:layout>
      <c:overlay val="1"/>
      <c:spPr>
        <a:noFill/>
        <a:ln>
          <a:noFill/>
        </a:ln>
        <a:effectLst/>
      </c:spPr>
      <c:txPr>
        <a:bodyPr rot="0" spcFirstLastPara="1" vertOverflow="ellipsis" vert="horz" wrap="square" anchor="ctr" anchorCtr="1"/>
        <a:lstStyle/>
        <a:p>
          <a:pPr>
            <a:defRPr lang="fr-CH" sz="1400" b="0" i="0" u="none" strike="noStrike" kern="1200" spc="0" baseline="0" noProof="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9755644728650616E-2"/>
          <c:y val="0.10326096735501882"/>
          <c:w val="0.84942946633959004"/>
          <c:h val="0.76967595382437903"/>
        </c:manualLayout>
      </c:layout>
      <c:scatterChart>
        <c:scatterStyle val="lineMarker"/>
        <c:varyColors val="0"/>
        <c:ser>
          <c:idx val="0"/>
          <c:order val="0"/>
          <c:tx>
            <c:strRef>
              <c:f>Sheet1!$K$6</c:f>
              <c:strCache>
                <c:ptCount val="1"/>
                <c:pt idx="0">
                  <c:v>Couche idéale</c:v>
                </c:pt>
              </c:strCache>
            </c:strRef>
          </c:tx>
          <c:spPr>
            <a:ln w="38100" cap="rnd">
              <a:solidFill>
                <a:srgbClr val="FF0000"/>
              </a:solidFill>
              <a:round/>
            </a:ln>
            <a:effectLst/>
          </c:spPr>
          <c:marker>
            <c:symbol val="none"/>
          </c:marker>
          <c:xVal>
            <c:numRef>
              <c:f>Sheet1!$I$7:$I$42</c:f>
              <c:numCache>
                <c:formatCode>General</c:formatCode>
                <c:ptCount val="36"/>
                <c:pt idx="0">
                  <c:v>650</c:v>
                </c:pt>
                <c:pt idx="1">
                  <c:v>660</c:v>
                </c:pt>
                <c:pt idx="2">
                  <c:v>670</c:v>
                </c:pt>
                <c:pt idx="3">
                  <c:v>680</c:v>
                </c:pt>
                <c:pt idx="4">
                  <c:v>690</c:v>
                </c:pt>
                <c:pt idx="5">
                  <c:v>700</c:v>
                </c:pt>
                <c:pt idx="6">
                  <c:v>710</c:v>
                </c:pt>
                <c:pt idx="7">
                  <c:v>720</c:v>
                </c:pt>
                <c:pt idx="8">
                  <c:v>730</c:v>
                </c:pt>
                <c:pt idx="9">
                  <c:v>740</c:v>
                </c:pt>
                <c:pt idx="10">
                  <c:v>750</c:v>
                </c:pt>
                <c:pt idx="11">
                  <c:v>760</c:v>
                </c:pt>
                <c:pt idx="12">
                  <c:v>770</c:v>
                </c:pt>
                <c:pt idx="13">
                  <c:v>780</c:v>
                </c:pt>
                <c:pt idx="14">
                  <c:v>790</c:v>
                </c:pt>
                <c:pt idx="15">
                  <c:v>800</c:v>
                </c:pt>
                <c:pt idx="16">
                  <c:v>810</c:v>
                </c:pt>
                <c:pt idx="17">
                  <c:v>820</c:v>
                </c:pt>
                <c:pt idx="18">
                  <c:v>830</c:v>
                </c:pt>
                <c:pt idx="19">
                  <c:v>840</c:v>
                </c:pt>
                <c:pt idx="20">
                  <c:v>850</c:v>
                </c:pt>
                <c:pt idx="21">
                  <c:v>860</c:v>
                </c:pt>
                <c:pt idx="22">
                  <c:v>870</c:v>
                </c:pt>
                <c:pt idx="23">
                  <c:v>880</c:v>
                </c:pt>
                <c:pt idx="24">
                  <c:v>890</c:v>
                </c:pt>
                <c:pt idx="25">
                  <c:v>900</c:v>
                </c:pt>
                <c:pt idx="26">
                  <c:v>910</c:v>
                </c:pt>
                <c:pt idx="27">
                  <c:v>920</c:v>
                </c:pt>
                <c:pt idx="28">
                  <c:v>930</c:v>
                </c:pt>
                <c:pt idx="29">
                  <c:v>940</c:v>
                </c:pt>
                <c:pt idx="30">
                  <c:v>950</c:v>
                </c:pt>
                <c:pt idx="31">
                  <c:v>960</c:v>
                </c:pt>
                <c:pt idx="32">
                  <c:v>970</c:v>
                </c:pt>
                <c:pt idx="33">
                  <c:v>980</c:v>
                </c:pt>
                <c:pt idx="34">
                  <c:v>990</c:v>
                </c:pt>
                <c:pt idx="35">
                  <c:v>1000</c:v>
                </c:pt>
              </c:numCache>
            </c:numRef>
          </c:xVal>
          <c:yVal>
            <c:numRef>
              <c:f>Sheet1!$K$7:$K$42</c:f>
              <c:numCache>
                <c:formatCode>General</c:formatCode>
                <c:ptCount val="36"/>
                <c:pt idx="0">
                  <c:v>4.28013241563883E-2</c:v>
                </c:pt>
                <c:pt idx="1">
                  <c:v>3.6528230501470575E-2</c:v>
                </c:pt>
                <c:pt idx="2">
                  <c:v>3.0872885602931228E-2</c:v>
                </c:pt>
                <c:pt idx="3">
                  <c:v>2.580681654776994E-2</c:v>
                </c:pt>
                <c:pt idx="4">
                  <c:v>2.1301054033294072E-2</c:v>
                </c:pt>
                <c:pt idx="5">
                  <c:v>1.7326516349662084E-2</c:v>
                </c:pt>
                <c:pt idx="6">
                  <c:v>1.385431834453602E-2</c:v>
                </c:pt>
                <c:pt idx="7">
                  <c:v>1.0856017015152675E-2</c:v>
                </c:pt>
                <c:pt idx="8">
                  <c:v>8.3038037875691646E-3</c:v>
                </c:pt>
                <c:pt idx="9">
                  <c:v>6.1706521378561471E-3</c:v>
                </c:pt>
                <c:pt idx="10">
                  <c:v>4.4304279739744547E-3</c:v>
                </c:pt>
                <c:pt idx="11">
                  <c:v>3.0579691161517217E-3</c:v>
                </c:pt>
                <c:pt idx="12">
                  <c:v>2.0291392730527975E-3</c:v>
                </c:pt>
                <c:pt idx="13">
                  <c:v>1.3208610961971761E-3</c:v>
                </c:pt>
                <c:pt idx="14">
                  <c:v>9.1113219175068655E-4</c:v>
                </c:pt>
                <c:pt idx="15">
                  <c:v>7.7902736373992767E-4</c:v>
                </c:pt>
                <c:pt idx="16">
                  <c:v>9.0468984370513145E-4</c:v>
                </c:pt>
                <c:pt idx="17">
                  <c:v>1.2693138177685367E-3</c:v>
                </c:pt>
                <c:pt idx="18">
                  <c:v>1.8551201831470483E-3</c:v>
                </c:pt>
                <c:pt idx="19">
                  <c:v>2.645327143484171E-3</c:v>
                </c:pt>
                <c:pt idx="20">
                  <c:v>3.6241169782603951E-3</c:v>
                </c:pt>
                <c:pt idx="21">
                  <c:v>4.7766000891639442E-3</c:v>
                </c:pt>
                <c:pt idx="22">
                  <c:v>6.0887772297310693E-3</c:v>
                </c:pt>
                <c:pt idx="23">
                  <c:v>7.5475006586437233E-3</c:v>
                </c:pt>
                <c:pt idx="24">
                  <c:v>9.1404348173354331E-3</c:v>
                </c:pt>
                <c:pt idx="25">
                  <c:v>1.0856017015152743E-2</c:v>
                </c:pt>
                <c:pt idx="26">
                  <c:v>1.2683418506927179E-2</c:v>
                </c:pt>
                <c:pt idx="27">
                  <c:v>1.4612506265581313E-2</c:v>
                </c:pt>
                <c:pt idx="28">
                  <c:v>1.6633805683874545E-2</c:v>
                </c:pt>
                <c:pt idx="29">
                  <c:v>1.8738464382496978E-2</c:v>
                </c:pt>
                <c:pt idx="30">
                  <c:v>2.0918217254651664E-2</c:v>
                </c:pt>
                <c:pt idx="31">
                  <c:v>2.3165352838499735E-2</c:v>
                </c:pt>
                <c:pt idx="32">
                  <c:v>2.547268107707747E-2</c:v>
                </c:pt>
                <c:pt idx="33">
                  <c:v>2.7833502499418093E-2</c:v>
                </c:pt>
                <c:pt idx="34">
                  <c:v>3.0241578835685297E-2</c:v>
                </c:pt>
                <c:pt idx="35">
                  <c:v>3.2691105062345571E-2</c:v>
                </c:pt>
              </c:numCache>
            </c:numRef>
          </c:yVal>
          <c:smooth val="0"/>
          <c:extLst>
            <c:ext xmlns:c16="http://schemas.microsoft.com/office/drawing/2014/chart" uri="{C3380CC4-5D6E-409C-BE32-E72D297353CC}">
              <c16:uniqueId val="{00000000-B9CF-024C-8077-0AE487E191E4}"/>
            </c:ext>
          </c:extLst>
        </c:ser>
        <c:ser>
          <c:idx val="1"/>
          <c:order val="1"/>
          <c:tx>
            <c:strRef>
              <c:f>Sheet1!$L$6</c:f>
              <c:strCache>
                <c:ptCount val="1"/>
                <c:pt idx="0">
                  <c:v>Sans couche</c:v>
                </c:pt>
              </c:strCache>
            </c:strRef>
          </c:tx>
          <c:spPr>
            <a:ln w="19050" cap="rnd">
              <a:solidFill>
                <a:schemeClr val="tx1"/>
              </a:solidFill>
              <a:round/>
            </a:ln>
            <a:effectLst/>
          </c:spPr>
          <c:marker>
            <c:symbol val="none"/>
          </c:marker>
          <c:xVal>
            <c:numRef>
              <c:f>Sheet1!$I$7:$I$42</c:f>
              <c:numCache>
                <c:formatCode>General</c:formatCode>
                <c:ptCount val="36"/>
                <c:pt idx="0">
                  <c:v>650</c:v>
                </c:pt>
                <c:pt idx="1">
                  <c:v>660</c:v>
                </c:pt>
                <c:pt idx="2">
                  <c:v>670</c:v>
                </c:pt>
                <c:pt idx="3">
                  <c:v>680</c:v>
                </c:pt>
                <c:pt idx="4">
                  <c:v>690</c:v>
                </c:pt>
                <c:pt idx="5">
                  <c:v>700</c:v>
                </c:pt>
                <c:pt idx="6">
                  <c:v>710</c:v>
                </c:pt>
                <c:pt idx="7">
                  <c:v>720</c:v>
                </c:pt>
                <c:pt idx="8">
                  <c:v>730</c:v>
                </c:pt>
                <c:pt idx="9">
                  <c:v>740</c:v>
                </c:pt>
                <c:pt idx="10">
                  <c:v>750</c:v>
                </c:pt>
                <c:pt idx="11">
                  <c:v>760</c:v>
                </c:pt>
                <c:pt idx="12">
                  <c:v>770</c:v>
                </c:pt>
                <c:pt idx="13">
                  <c:v>780</c:v>
                </c:pt>
                <c:pt idx="14">
                  <c:v>790</c:v>
                </c:pt>
                <c:pt idx="15">
                  <c:v>800</c:v>
                </c:pt>
                <c:pt idx="16">
                  <c:v>810</c:v>
                </c:pt>
                <c:pt idx="17">
                  <c:v>820</c:v>
                </c:pt>
                <c:pt idx="18">
                  <c:v>830</c:v>
                </c:pt>
                <c:pt idx="19">
                  <c:v>840</c:v>
                </c:pt>
                <c:pt idx="20">
                  <c:v>850</c:v>
                </c:pt>
                <c:pt idx="21">
                  <c:v>860</c:v>
                </c:pt>
                <c:pt idx="22">
                  <c:v>870</c:v>
                </c:pt>
                <c:pt idx="23">
                  <c:v>880</c:v>
                </c:pt>
                <c:pt idx="24">
                  <c:v>890</c:v>
                </c:pt>
                <c:pt idx="25">
                  <c:v>900</c:v>
                </c:pt>
                <c:pt idx="26">
                  <c:v>910</c:v>
                </c:pt>
                <c:pt idx="27">
                  <c:v>920</c:v>
                </c:pt>
                <c:pt idx="28">
                  <c:v>930</c:v>
                </c:pt>
                <c:pt idx="29">
                  <c:v>940</c:v>
                </c:pt>
                <c:pt idx="30">
                  <c:v>950</c:v>
                </c:pt>
                <c:pt idx="31">
                  <c:v>960</c:v>
                </c:pt>
                <c:pt idx="32">
                  <c:v>970</c:v>
                </c:pt>
                <c:pt idx="33">
                  <c:v>980</c:v>
                </c:pt>
                <c:pt idx="34">
                  <c:v>990</c:v>
                </c:pt>
                <c:pt idx="35">
                  <c:v>1000</c:v>
                </c:pt>
              </c:numCache>
            </c:numRef>
          </c:xVal>
          <c:yVal>
            <c:numRef>
              <c:f>Sheet1!$L$7:$L$42</c:f>
              <c:numCache>
                <c:formatCode>General</c:formatCode>
                <c:ptCount val="36"/>
                <c:pt idx="0">
                  <c:v>0.30864197530864201</c:v>
                </c:pt>
                <c:pt idx="1">
                  <c:v>0.30864197530864201</c:v>
                </c:pt>
                <c:pt idx="2">
                  <c:v>0.30864197530864201</c:v>
                </c:pt>
                <c:pt idx="3">
                  <c:v>0.30864197530864201</c:v>
                </c:pt>
                <c:pt idx="4">
                  <c:v>0.30864197530864201</c:v>
                </c:pt>
                <c:pt idx="5">
                  <c:v>0.30864197530864201</c:v>
                </c:pt>
                <c:pt idx="6">
                  <c:v>0.30864197530864201</c:v>
                </c:pt>
                <c:pt idx="7">
                  <c:v>0.30864197530864201</c:v>
                </c:pt>
                <c:pt idx="8">
                  <c:v>0.30864197530864201</c:v>
                </c:pt>
                <c:pt idx="9">
                  <c:v>0.30864197530864201</c:v>
                </c:pt>
                <c:pt idx="10">
                  <c:v>0.30864197530864201</c:v>
                </c:pt>
                <c:pt idx="11">
                  <c:v>0.30864197530864201</c:v>
                </c:pt>
                <c:pt idx="12">
                  <c:v>0.30864197530864201</c:v>
                </c:pt>
                <c:pt idx="13">
                  <c:v>0.30864197530864201</c:v>
                </c:pt>
                <c:pt idx="14">
                  <c:v>0.30864197530864201</c:v>
                </c:pt>
                <c:pt idx="15">
                  <c:v>0.30864197530864201</c:v>
                </c:pt>
                <c:pt idx="16">
                  <c:v>0.30864197530864201</c:v>
                </c:pt>
                <c:pt idx="17">
                  <c:v>0.30864197530864201</c:v>
                </c:pt>
                <c:pt idx="18">
                  <c:v>0.30864197530864201</c:v>
                </c:pt>
                <c:pt idx="19">
                  <c:v>0.30864197530864201</c:v>
                </c:pt>
                <c:pt idx="20">
                  <c:v>0.30864197530864201</c:v>
                </c:pt>
                <c:pt idx="21">
                  <c:v>0.30864197530864201</c:v>
                </c:pt>
                <c:pt idx="22">
                  <c:v>0.30864197530864201</c:v>
                </c:pt>
                <c:pt idx="23">
                  <c:v>0.30864197530864201</c:v>
                </c:pt>
                <c:pt idx="24">
                  <c:v>0.30864197530864201</c:v>
                </c:pt>
                <c:pt idx="25">
                  <c:v>0.30864197530864201</c:v>
                </c:pt>
                <c:pt idx="26">
                  <c:v>0.30864197530864201</c:v>
                </c:pt>
                <c:pt idx="27">
                  <c:v>0.30864197530864201</c:v>
                </c:pt>
                <c:pt idx="28">
                  <c:v>0.30864197530864201</c:v>
                </c:pt>
                <c:pt idx="29">
                  <c:v>0.30864197530864201</c:v>
                </c:pt>
                <c:pt idx="30">
                  <c:v>0.30864197530864201</c:v>
                </c:pt>
                <c:pt idx="31">
                  <c:v>0.30864197530864201</c:v>
                </c:pt>
                <c:pt idx="32">
                  <c:v>0.30864197530864201</c:v>
                </c:pt>
                <c:pt idx="33">
                  <c:v>0.30864197530864201</c:v>
                </c:pt>
                <c:pt idx="34">
                  <c:v>0.30864197530864201</c:v>
                </c:pt>
                <c:pt idx="35">
                  <c:v>0.30864197530864201</c:v>
                </c:pt>
              </c:numCache>
            </c:numRef>
          </c:yVal>
          <c:smooth val="0"/>
          <c:extLst>
            <c:ext xmlns:c16="http://schemas.microsoft.com/office/drawing/2014/chart" uri="{C3380CC4-5D6E-409C-BE32-E72D297353CC}">
              <c16:uniqueId val="{00000001-B9CF-024C-8077-0AE487E191E4}"/>
            </c:ext>
          </c:extLst>
        </c:ser>
        <c:ser>
          <c:idx val="2"/>
          <c:order val="2"/>
          <c:tx>
            <c:strRef>
              <c:f>Sheet1!$M$6</c:f>
              <c:strCache>
                <c:ptCount val="1"/>
                <c:pt idx="0">
                  <c:v>Al2O3</c:v>
                </c:pt>
              </c:strCache>
            </c:strRef>
          </c:tx>
          <c:spPr>
            <a:ln w="25400" cap="rnd">
              <a:solidFill>
                <a:srgbClr val="00B050"/>
              </a:solidFill>
              <a:round/>
            </a:ln>
            <a:effectLst/>
          </c:spPr>
          <c:marker>
            <c:symbol val="none"/>
          </c:marker>
          <c:xVal>
            <c:numRef>
              <c:f>Sheet1!$I$7:$I$42</c:f>
              <c:numCache>
                <c:formatCode>General</c:formatCode>
                <c:ptCount val="36"/>
                <c:pt idx="0">
                  <c:v>650</c:v>
                </c:pt>
                <c:pt idx="1">
                  <c:v>660</c:v>
                </c:pt>
                <c:pt idx="2">
                  <c:v>670</c:v>
                </c:pt>
                <c:pt idx="3">
                  <c:v>680</c:v>
                </c:pt>
                <c:pt idx="4">
                  <c:v>690</c:v>
                </c:pt>
                <c:pt idx="5">
                  <c:v>700</c:v>
                </c:pt>
                <c:pt idx="6">
                  <c:v>710</c:v>
                </c:pt>
                <c:pt idx="7">
                  <c:v>720</c:v>
                </c:pt>
                <c:pt idx="8">
                  <c:v>730</c:v>
                </c:pt>
                <c:pt idx="9">
                  <c:v>740</c:v>
                </c:pt>
                <c:pt idx="10">
                  <c:v>750</c:v>
                </c:pt>
                <c:pt idx="11">
                  <c:v>760</c:v>
                </c:pt>
                <c:pt idx="12">
                  <c:v>770</c:v>
                </c:pt>
                <c:pt idx="13">
                  <c:v>780</c:v>
                </c:pt>
                <c:pt idx="14">
                  <c:v>790</c:v>
                </c:pt>
                <c:pt idx="15">
                  <c:v>800</c:v>
                </c:pt>
                <c:pt idx="16">
                  <c:v>810</c:v>
                </c:pt>
                <c:pt idx="17">
                  <c:v>820</c:v>
                </c:pt>
                <c:pt idx="18">
                  <c:v>830</c:v>
                </c:pt>
                <c:pt idx="19">
                  <c:v>840</c:v>
                </c:pt>
                <c:pt idx="20">
                  <c:v>850</c:v>
                </c:pt>
                <c:pt idx="21">
                  <c:v>860</c:v>
                </c:pt>
                <c:pt idx="22">
                  <c:v>870</c:v>
                </c:pt>
                <c:pt idx="23">
                  <c:v>880</c:v>
                </c:pt>
                <c:pt idx="24">
                  <c:v>890</c:v>
                </c:pt>
                <c:pt idx="25">
                  <c:v>900</c:v>
                </c:pt>
                <c:pt idx="26">
                  <c:v>910</c:v>
                </c:pt>
                <c:pt idx="27">
                  <c:v>920</c:v>
                </c:pt>
                <c:pt idx="28">
                  <c:v>930</c:v>
                </c:pt>
                <c:pt idx="29">
                  <c:v>940</c:v>
                </c:pt>
                <c:pt idx="30">
                  <c:v>950</c:v>
                </c:pt>
                <c:pt idx="31">
                  <c:v>960</c:v>
                </c:pt>
                <c:pt idx="32">
                  <c:v>970</c:v>
                </c:pt>
                <c:pt idx="33">
                  <c:v>980</c:v>
                </c:pt>
                <c:pt idx="34">
                  <c:v>990</c:v>
                </c:pt>
                <c:pt idx="35">
                  <c:v>1000</c:v>
                </c:pt>
              </c:numCache>
            </c:numRef>
          </c:xVal>
          <c:yVal>
            <c:numRef>
              <c:f>Sheet1!$M$7:$M$42</c:f>
              <c:numCache>
                <c:formatCode>General</c:formatCode>
                <c:ptCount val="36"/>
                <c:pt idx="0">
                  <c:v>4.3606809253752037E-2</c:v>
                </c:pt>
                <c:pt idx="1">
                  <c:v>3.7288638230417885E-2</c:v>
                </c:pt>
                <c:pt idx="2">
                  <c:v>3.159265499941661E-2</c:v>
                </c:pt>
                <c:pt idx="3">
                  <c:v>2.6490182046308822E-2</c:v>
                </c:pt>
                <c:pt idx="4">
                  <c:v>2.1952041899992138E-2</c:v>
                </c:pt>
                <c:pt idx="5">
                  <c:v>1.7948943874476913E-2</c:v>
                </c:pt>
                <c:pt idx="6">
                  <c:v>1.4451795253705395E-2</c:v>
                </c:pt>
                <c:pt idx="7">
                  <c:v>1.14319486484051E-2</c:v>
                </c:pt>
                <c:pt idx="8">
                  <c:v>8.86139565701991E-3</c:v>
                </c:pt>
                <c:pt idx="9">
                  <c:v>6.7129155476836544E-3</c:v>
                </c:pt>
                <c:pt idx="10">
                  <c:v>4.9601864332819044E-3</c:v>
                </c:pt>
                <c:pt idx="11">
                  <c:v>3.5778653229608407E-3</c:v>
                </c:pt>
                <c:pt idx="12">
                  <c:v>2.5416424861611454E-3</c:v>
                </c:pt>
                <c:pt idx="13">
                  <c:v>1.828274744558728E-3</c:v>
                </c:pt>
                <c:pt idx="14">
                  <c:v>1.4156015989144153E-3</c:v>
                </c:pt>
                <c:pt idx="15">
                  <c:v>1.2825474884077459E-3</c:v>
                </c:pt>
                <c:pt idx="16">
                  <c:v>1.4091129572676039E-3</c:v>
                </c:pt>
                <c:pt idx="17">
                  <c:v>1.7763570562831388E-3</c:v>
                </c:pt>
                <c:pt idx="18">
                  <c:v>2.366372925106915E-3</c:v>
                </c:pt>
                <c:pt idx="19">
                  <c:v>3.1622581762899616E-3</c:v>
                </c:pt>
                <c:pt idx="20">
                  <c:v>4.1480814259028803E-3</c:v>
                </c:pt>
                <c:pt idx="21">
                  <c:v>5.3088460815500079E-3</c:v>
                </c:pt>
                <c:pt idx="22">
                  <c:v>6.6304523005984656E-3</c:v>
                </c:pt>
                <c:pt idx="23">
                  <c:v>8.0996578643300638E-3</c:v>
                </c:pt>
                <c:pt idx="24">
                  <c:v>9.7040385729833169E-3</c:v>
                </c:pt>
                <c:pt idx="25">
                  <c:v>1.1431948648405167E-2</c:v>
                </c:pt>
                <c:pt idx="26">
                  <c:v>1.3272481531933155E-2</c:v>
                </c:pt>
                <c:pt idx="27">
                  <c:v>1.5215431382305985E-2</c:v>
                </c:pt>
                <c:pt idx="28">
                  <c:v>1.7251255509390526E-2</c:v>
                </c:pt>
                <c:pt idx="29">
                  <c:v>1.9371037922206874E-2</c:v>
                </c:pt>
                <c:pt idx="30">
                  <c:v>2.1566454122326991E-2</c:v>
                </c:pt>
                <c:pt idx="31">
                  <c:v>2.3829737234678062E-2</c:v>
                </c:pt>
                <c:pt idx="32">
                  <c:v>2.6153645535787848E-2</c:v>
                </c:pt>
                <c:pt idx="33">
                  <c:v>2.853143141344738E-2</c:v>
                </c:pt>
                <c:pt idx="34">
                  <c:v>3.0956811770689891E-2</c:v>
                </c:pt>
                <c:pt idx="35">
                  <c:v>3.3423939870084567E-2</c:v>
                </c:pt>
              </c:numCache>
            </c:numRef>
          </c:yVal>
          <c:smooth val="0"/>
          <c:extLst>
            <c:ext xmlns:c16="http://schemas.microsoft.com/office/drawing/2014/chart" uri="{C3380CC4-5D6E-409C-BE32-E72D297353CC}">
              <c16:uniqueId val="{00000002-B9CF-024C-8077-0AE487E191E4}"/>
            </c:ext>
          </c:extLst>
        </c:ser>
        <c:dLbls>
          <c:showLegendKey val="0"/>
          <c:showVal val="0"/>
          <c:showCatName val="0"/>
          <c:showSerName val="0"/>
          <c:showPercent val="0"/>
          <c:showBubbleSize val="0"/>
        </c:dLbls>
        <c:axId val="1035509488"/>
        <c:axId val="1035511120"/>
      </c:scatterChart>
      <c:valAx>
        <c:axId val="1035509488"/>
        <c:scaling>
          <c:orientation val="minMax"/>
          <c:max val="1000"/>
          <c:min val="650"/>
        </c:scaling>
        <c:delete val="0"/>
        <c:axPos val="b"/>
        <c:title>
          <c:tx>
            <c:rich>
              <a:bodyPr rot="0" spcFirstLastPara="1" vertOverflow="ellipsis" vert="horz" wrap="square" anchor="ctr" anchorCtr="1"/>
              <a:lstStyle/>
              <a:p>
                <a:pPr>
                  <a:defRPr lang="fr-CH" sz="1200" b="0" i="0" u="none" strike="noStrike" kern="1200" baseline="0" noProof="0">
                    <a:solidFill>
                      <a:schemeClr val="tx1">
                        <a:lumMod val="65000"/>
                        <a:lumOff val="35000"/>
                      </a:schemeClr>
                    </a:solidFill>
                    <a:latin typeface="+mn-lt"/>
                    <a:ea typeface="+mn-ea"/>
                    <a:cs typeface="+mn-cs"/>
                  </a:defRPr>
                </a:pPr>
                <a:r>
                  <a:rPr lang="en-GB" sz="1200" dirty="0">
                    <a:latin typeface="Symbol" pitchFamily="2" charset="2"/>
                  </a:rPr>
                  <a:t>l</a:t>
                </a:r>
                <a:r>
                  <a:rPr lang="en-GB" sz="1200" dirty="0"/>
                  <a:t>  (nm)</a:t>
                </a:r>
              </a:p>
            </c:rich>
          </c:tx>
          <c:layout>
            <c:manualLayout>
              <c:xMode val="edge"/>
              <c:yMode val="edge"/>
              <c:x val="0.47900051057320747"/>
              <c:y val="0.93321319677871983"/>
            </c:manualLayout>
          </c:layout>
          <c:overlay val="0"/>
          <c:spPr>
            <a:noFill/>
            <a:ln>
              <a:noFill/>
            </a:ln>
            <a:effectLst/>
          </c:spPr>
          <c:txPr>
            <a:bodyPr rot="0" spcFirstLastPara="1" vertOverflow="ellipsis" vert="horz" wrap="square" anchor="ctr" anchorCtr="1"/>
            <a:lstStyle/>
            <a:p>
              <a:pPr>
                <a:defRPr lang="fr-CH" sz="1200" b="0" i="0" u="none" strike="noStrike" kern="1200" baseline="0" noProof="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fr-CH" sz="900" b="0" i="0" u="none" strike="noStrike" kern="1200" baseline="0" noProof="0">
                <a:solidFill>
                  <a:schemeClr val="tx1">
                    <a:lumMod val="65000"/>
                    <a:lumOff val="35000"/>
                  </a:schemeClr>
                </a:solidFill>
                <a:latin typeface="+mn-lt"/>
                <a:ea typeface="+mn-ea"/>
                <a:cs typeface="+mn-cs"/>
              </a:defRPr>
            </a:pPr>
            <a:endParaRPr lang="fr-FR"/>
          </a:p>
        </c:txPr>
        <c:crossAx val="1035511120"/>
        <c:crosses val="autoZero"/>
        <c:crossBetween val="midCat"/>
      </c:valAx>
      <c:valAx>
        <c:axId val="1035511120"/>
        <c:scaling>
          <c:orientation val="minMax"/>
          <c:min val="0"/>
        </c:scaling>
        <c:delete val="0"/>
        <c:axPos val="l"/>
        <c:title>
          <c:tx>
            <c:rich>
              <a:bodyPr rot="-5400000" spcFirstLastPara="1" vertOverflow="ellipsis" vert="horz" wrap="square" anchor="ctr" anchorCtr="1"/>
              <a:lstStyle/>
              <a:p>
                <a:pPr>
                  <a:defRPr lang="fr-CH" sz="1200" b="0" i="0" u="none" strike="noStrike" kern="1200" baseline="0" noProof="0">
                    <a:solidFill>
                      <a:schemeClr val="tx1">
                        <a:lumMod val="65000"/>
                        <a:lumOff val="35000"/>
                      </a:schemeClr>
                    </a:solidFill>
                    <a:latin typeface="+mn-lt"/>
                    <a:ea typeface="+mn-ea"/>
                    <a:cs typeface="+mn-cs"/>
                  </a:defRPr>
                </a:pPr>
                <a:r>
                  <a:rPr lang="en-GB" sz="1200"/>
                  <a:t>R</a:t>
                </a:r>
              </a:p>
            </c:rich>
          </c:tx>
          <c:layout>
            <c:manualLayout>
              <c:xMode val="edge"/>
              <c:yMode val="edge"/>
              <c:x val="0"/>
              <c:y val="0.44666422455396076"/>
            </c:manualLayout>
          </c:layout>
          <c:overlay val="0"/>
          <c:spPr>
            <a:noFill/>
            <a:ln>
              <a:noFill/>
            </a:ln>
            <a:effectLst/>
          </c:spPr>
          <c:txPr>
            <a:bodyPr rot="-5400000" spcFirstLastPara="1" vertOverflow="ellipsis" vert="horz" wrap="square" anchor="ctr" anchorCtr="1"/>
            <a:lstStyle/>
            <a:p>
              <a:pPr>
                <a:defRPr lang="fr-CH" sz="1200" b="0" i="0" u="none" strike="noStrike" kern="1200" baseline="0" noProof="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fr-CH" sz="900" b="0" i="0" u="none" strike="noStrike" kern="1200" baseline="0" noProof="0">
                <a:solidFill>
                  <a:schemeClr val="tx1">
                    <a:lumMod val="65000"/>
                    <a:lumOff val="35000"/>
                  </a:schemeClr>
                </a:solidFill>
                <a:latin typeface="+mn-lt"/>
                <a:ea typeface="+mn-ea"/>
                <a:cs typeface="+mn-cs"/>
              </a:defRPr>
            </a:pPr>
            <a:endParaRPr lang="fr-FR"/>
          </a:p>
        </c:txPr>
        <c:crossAx val="1035509488"/>
        <c:crosses val="autoZero"/>
        <c:crossBetween val="midCat"/>
      </c:valAx>
      <c:spPr>
        <a:noFill/>
        <a:ln>
          <a:noFill/>
        </a:ln>
        <a:effectLst/>
      </c:spPr>
    </c:plotArea>
    <c:legend>
      <c:legendPos val="t"/>
      <c:layout>
        <c:manualLayout>
          <c:xMode val="edge"/>
          <c:yMode val="edge"/>
          <c:x val="0.69515418207161028"/>
          <c:y val="0.46926859177121183"/>
          <c:w val="0.21557615834511054"/>
          <c:h val="0.17055093402193275"/>
        </c:manualLayout>
      </c:layout>
      <c:overlay val="0"/>
      <c:spPr>
        <a:noFill/>
        <a:ln>
          <a:noFill/>
        </a:ln>
        <a:effectLst/>
      </c:spPr>
      <c:txPr>
        <a:bodyPr rot="0" spcFirstLastPara="1" vertOverflow="ellipsis" vert="horz" wrap="square" anchor="ctr" anchorCtr="1"/>
        <a:lstStyle/>
        <a:p>
          <a:pPr>
            <a:defRPr lang="fr-CH" sz="900" b="0" i="0" u="none" strike="noStrike" kern="1200" baseline="0" noProof="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fr-CH" noProof="0"/>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fr-CH" sz="1680" b="0" i="0" u="none" strike="noStrike" kern="1200" spc="0" baseline="0" noProof="0">
                <a:solidFill>
                  <a:schemeClr val="tx1">
                    <a:lumMod val="65000"/>
                    <a:lumOff val="35000"/>
                  </a:schemeClr>
                </a:solidFill>
                <a:latin typeface="+mn-lt"/>
                <a:ea typeface="+mn-ea"/>
                <a:cs typeface="+mn-cs"/>
              </a:defRPr>
            </a:pPr>
            <a:r>
              <a:rPr lang="fr-CH" noProof="0" dirty="0"/>
              <a:t>Réseaux de diffraction,  N=20</a:t>
            </a:r>
          </a:p>
        </c:rich>
      </c:tx>
      <c:layout>
        <c:manualLayout>
          <c:xMode val="edge"/>
          <c:yMode val="edge"/>
          <c:x val="0.3203792884358268"/>
          <c:y val="2.5551361136564449E-2"/>
        </c:manualLayout>
      </c:layout>
      <c:overlay val="0"/>
      <c:spPr>
        <a:noFill/>
        <a:ln>
          <a:noFill/>
        </a:ln>
        <a:effectLst/>
      </c:spPr>
      <c:txPr>
        <a:bodyPr rot="0" spcFirstLastPara="1" vertOverflow="ellipsis" vert="horz" wrap="square" anchor="ctr" anchorCtr="1"/>
        <a:lstStyle/>
        <a:p>
          <a:pPr>
            <a:defRPr lang="fr-CH" sz="1680" b="0" i="0" u="none" strike="noStrike" kern="1200" spc="0" baseline="0" noProof="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8.6758982592179235E-2"/>
          <c:y val="0.13344410310593785"/>
          <c:w val="0.89168667931139989"/>
          <c:h val="0.76903574630975124"/>
        </c:manualLayout>
      </c:layout>
      <c:scatterChart>
        <c:scatterStyle val="lineMarker"/>
        <c:varyColors val="0"/>
        <c:ser>
          <c:idx val="0"/>
          <c:order val="0"/>
          <c:spPr>
            <a:ln w="19050" cap="rnd">
              <a:solidFill>
                <a:srgbClr val="FF0000"/>
              </a:solidFill>
              <a:round/>
            </a:ln>
            <a:effectLst/>
          </c:spPr>
          <c:marker>
            <c:symbol val="none"/>
          </c:marker>
          <c:xVal>
            <c:numRef>
              <c:f>Sheet1!$A$3:$A$703</c:f>
              <c:numCache>
                <c:formatCode>General</c:formatCode>
                <c:ptCount val="701"/>
                <c:pt idx="0">
                  <c:v>0</c:v>
                </c:pt>
                <c:pt idx="1">
                  <c:v>0.02</c:v>
                </c:pt>
                <c:pt idx="2">
                  <c:v>0.04</c:v>
                </c:pt>
                <c:pt idx="3">
                  <c:v>0.06</c:v>
                </c:pt>
                <c:pt idx="4">
                  <c:v>0.08</c:v>
                </c:pt>
                <c:pt idx="5">
                  <c:v>0.1</c:v>
                </c:pt>
                <c:pt idx="6">
                  <c:v>0.12</c:v>
                </c:pt>
                <c:pt idx="7">
                  <c:v>0.14000000000000001</c:v>
                </c:pt>
                <c:pt idx="8">
                  <c:v>0.16</c:v>
                </c:pt>
                <c:pt idx="9">
                  <c:v>0.18</c:v>
                </c:pt>
                <c:pt idx="10">
                  <c:v>0.2</c:v>
                </c:pt>
                <c:pt idx="11">
                  <c:v>0.22</c:v>
                </c:pt>
                <c:pt idx="12">
                  <c:v>0.24</c:v>
                </c:pt>
                <c:pt idx="13">
                  <c:v>0.26</c:v>
                </c:pt>
                <c:pt idx="14">
                  <c:v>0.28000000000000003</c:v>
                </c:pt>
                <c:pt idx="15">
                  <c:v>0.3</c:v>
                </c:pt>
                <c:pt idx="16">
                  <c:v>0.32</c:v>
                </c:pt>
                <c:pt idx="17">
                  <c:v>0.34</c:v>
                </c:pt>
                <c:pt idx="18">
                  <c:v>0.36</c:v>
                </c:pt>
                <c:pt idx="19">
                  <c:v>0.38</c:v>
                </c:pt>
                <c:pt idx="20">
                  <c:v>0.4</c:v>
                </c:pt>
                <c:pt idx="21">
                  <c:v>0.42</c:v>
                </c:pt>
                <c:pt idx="22">
                  <c:v>0.44</c:v>
                </c:pt>
                <c:pt idx="23">
                  <c:v>0.46</c:v>
                </c:pt>
                <c:pt idx="24">
                  <c:v>0.48</c:v>
                </c:pt>
                <c:pt idx="25">
                  <c:v>0.5</c:v>
                </c:pt>
                <c:pt idx="26">
                  <c:v>0.52</c:v>
                </c:pt>
                <c:pt idx="27">
                  <c:v>0.54</c:v>
                </c:pt>
                <c:pt idx="28">
                  <c:v>0.56000000000000005</c:v>
                </c:pt>
                <c:pt idx="29">
                  <c:v>0.57999999999999996</c:v>
                </c:pt>
                <c:pt idx="30">
                  <c:v>0.6</c:v>
                </c:pt>
                <c:pt idx="31">
                  <c:v>0.62</c:v>
                </c:pt>
                <c:pt idx="32">
                  <c:v>0.64</c:v>
                </c:pt>
                <c:pt idx="33">
                  <c:v>0.66</c:v>
                </c:pt>
                <c:pt idx="34">
                  <c:v>0.68</c:v>
                </c:pt>
                <c:pt idx="35">
                  <c:v>0.7</c:v>
                </c:pt>
                <c:pt idx="36">
                  <c:v>0.72</c:v>
                </c:pt>
                <c:pt idx="37">
                  <c:v>0.74</c:v>
                </c:pt>
                <c:pt idx="38">
                  <c:v>0.76</c:v>
                </c:pt>
                <c:pt idx="39">
                  <c:v>0.78</c:v>
                </c:pt>
                <c:pt idx="40">
                  <c:v>0.8</c:v>
                </c:pt>
                <c:pt idx="41">
                  <c:v>0.82</c:v>
                </c:pt>
                <c:pt idx="42">
                  <c:v>0.84</c:v>
                </c:pt>
                <c:pt idx="43">
                  <c:v>0.86</c:v>
                </c:pt>
                <c:pt idx="44">
                  <c:v>0.88</c:v>
                </c:pt>
                <c:pt idx="45">
                  <c:v>0.9</c:v>
                </c:pt>
                <c:pt idx="46">
                  <c:v>0.92</c:v>
                </c:pt>
                <c:pt idx="47">
                  <c:v>0.94</c:v>
                </c:pt>
                <c:pt idx="48">
                  <c:v>0.96</c:v>
                </c:pt>
                <c:pt idx="49">
                  <c:v>0.98</c:v>
                </c:pt>
                <c:pt idx="50">
                  <c:v>1</c:v>
                </c:pt>
                <c:pt idx="51">
                  <c:v>1.02</c:v>
                </c:pt>
                <c:pt idx="52">
                  <c:v>1.04</c:v>
                </c:pt>
                <c:pt idx="53">
                  <c:v>1.06</c:v>
                </c:pt>
                <c:pt idx="54">
                  <c:v>1.08</c:v>
                </c:pt>
                <c:pt idx="55">
                  <c:v>1.1000000000000001</c:v>
                </c:pt>
                <c:pt idx="56">
                  <c:v>1.1200000000000001</c:v>
                </c:pt>
                <c:pt idx="57">
                  <c:v>1.1399999999999999</c:v>
                </c:pt>
                <c:pt idx="58">
                  <c:v>1.1599999999999999</c:v>
                </c:pt>
                <c:pt idx="59">
                  <c:v>1.18</c:v>
                </c:pt>
                <c:pt idx="60">
                  <c:v>1.2</c:v>
                </c:pt>
                <c:pt idx="61">
                  <c:v>1.22</c:v>
                </c:pt>
                <c:pt idx="62">
                  <c:v>1.24</c:v>
                </c:pt>
                <c:pt idx="63">
                  <c:v>1.26</c:v>
                </c:pt>
                <c:pt idx="64">
                  <c:v>1.28</c:v>
                </c:pt>
                <c:pt idx="65">
                  <c:v>1.3</c:v>
                </c:pt>
                <c:pt idx="66">
                  <c:v>1.32</c:v>
                </c:pt>
                <c:pt idx="67">
                  <c:v>1.34</c:v>
                </c:pt>
                <c:pt idx="68">
                  <c:v>1.36</c:v>
                </c:pt>
                <c:pt idx="69">
                  <c:v>1.38</c:v>
                </c:pt>
                <c:pt idx="70">
                  <c:v>1.4</c:v>
                </c:pt>
                <c:pt idx="71">
                  <c:v>1.42</c:v>
                </c:pt>
                <c:pt idx="72">
                  <c:v>1.44</c:v>
                </c:pt>
                <c:pt idx="73">
                  <c:v>1.46</c:v>
                </c:pt>
                <c:pt idx="74">
                  <c:v>1.48</c:v>
                </c:pt>
                <c:pt idx="75">
                  <c:v>1.5</c:v>
                </c:pt>
                <c:pt idx="76">
                  <c:v>1.52</c:v>
                </c:pt>
                <c:pt idx="77">
                  <c:v>1.54</c:v>
                </c:pt>
                <c:pt idx="78">
                  <c:v>1.56</c:v>
                </c:pt>
                <c:pt idx="79">
                  <c:v>1.58</c:v>
                </c:pt>
                <c:pt idx="80">
                  <c:v>1.6</c:v>
                </c:pt>
                <c:pt idx="81">
                  <c:v>1.62</c:v>
                </c:pt>
                <c:pt idx="82">
                  <c:v>1.64</c:v>
                </c:pt>
                <c:pt idx="83">
                  <c:v>1.66</c:v>
                </c:pt>
                <c:pt idx="84">
                  <c:v>1.68</c:v>
                </c:pt>
                <c:pt idx="85">
                  <c:v>1.7</c:v>
                </c:pt>
                <c:pt idx="86">
                  <c:v>1.72</c:v>
                </c:pt>
                <c:pt idx="87">
                  <c:v>1.74</c:v>
                </c:pt>
                <c:pt idx="88">
                  <c:v>1.76</c:v>
                </c:pt>
                <c:pt idx="89">
                  <c:v>1.78</c:v>
                </c:pt>
                <c:pt idx="90">
                  <c:v>1.8</c:v>
                </c:pt>
                <c:pt idx="91">
                  <c:v>1.82</c:v>
                </c:pt>
                <c:pt idx="92">
                  <c:v>1.84</c:v>
                </c:pt>
                <c:pt idx="93">
                  <c:v>1.86</c:v>
                </c:pt>
                <c:pt idx="94">
                  <c:v>1.88</c:v>
                </c:pt>
                <c:pt idx="95">
                  <c:v>1.9</c:v>
                </c:pt>
                <c:pt idx="96">
                  <c:v>1.92</c:v>
                </c:pt>
                <c:pt idx="97">
                  <c:v>1.94</c:v>
                </c:pt>
                <c:pt idx="98">
                  <c:v>1.96</c:v>
                </c:pt>
                <c:pt idx="99">
                  <c:v>1.98</c:v>
                </c:pt>
                <c:pt idx="100">
                  <c:v>2</c:v>
                </c:pt>
                <c:pt idx="101">
                  <c:v>2.02</c:v>
                </c:pt>
                <c:pt idx="102">
                  <c:v>2.04</c:v>
                </c:pt>
                <c:pt idx="103">
                  <c:v>2.06</c:v>
                </c:pt>
                <c:pt idx="104">
                  <c:v>2.08</c:v>
                </c:pt>
                <c:pt idx="105">
                  <c:v>2.1</c:v>
                </c:pt>
                <c:pt idx="106">
                  <c:v>2.12</c:v>
                </c:pt>
                <c:pt idx="107">
                  <c:v>2.14</c:v>
                </c:pt>
                <c:pt idx="108">
                  <c:v>2.16</c:v>
                </c:pt>
                <c:pt idx="109">
                  <c:v>2.1800000000000002</c:v>
                </c:pt>
                <c:pt idx="110">
                  <c:v>2.2000000000000002</c:v>
                </c:pt>
                <c:pt idx="111">
                  <c:v>2.2200000000000002</c:v>
                </c:pt>
                <c:pt idx="112">
                  <c:v>2.2400000000000002</c:v>
                </c:pt>
                <c:pt idx="113">
                  <c:v>2.2599999999999998</c:v>
                </c:pt>
                <c:pt idx="114">
                  <c:v>2.2799999999999998</c:v>
                </c:pt>
                <c:pt idx="115">
                  <c:v>2.2999999999999998</c:v>
                </c:pt>
                <c:pt idx="116">
                  <c:v>2.3199999999999998</c:v>
                </c:pt>
                <c:pt idx="117">
                  <c:v>2.34</c:v>
                </c:pt>
                <c:pt idx="118">
                  <c:v>2.36</c:v>
                </c:pt>
                <c:pt idx="119">
                  <c:v>2.38</c:v>
                </c:pt>
                <c:pt idx="120">
                  <c:v>2.4</c:v>
                </c:pt>
                <c:pt idx="121">
                  <c:v>2.42</c:v>
                </c:pt>
                <c:pt idx="122">
                  <c:v>2.44</c:v>
                </c:pt>
                <c:pt idx="123">
                  <c:v>2.46</c:v>
                </c:pt>
                <c:pt idx="124">
                  <c:v>2.48</c:v>
                </c:pt>
                <c:pt idx="125">
                  <c:v>2.5</c:v>
                </c:pt>
                <c:pt idx="126">
                  <c:v>2.52</c:v>
                </c:pt>
                <c:pt idx="127">
                  <c:v>2.54</c:v>
                </c:pt>
                <c:pt idx="128">
                  <c:v>2.56</c:v>
                </c:pt>
                <c:pt idx="129">
                  <c:v>2.58</c:v>
                </c:pt>
                <c:pt idx="130">
                  <c:v>2.6</c:v>
                </c:pt>
                <c:pt idx="131">
                  <c:v>2.62</c:v>
                </c:pt>
                <c:pt idx="132">
                  <c:v>2.64</c:v>
                </c:pt>
                <c:pt idx="133">
                  <c:v>2.66</c:v>
                </c:pt>
                <c:pt idx="134">
                  <c:v>2.68</c:v>
                </c:pt>
                <c:pt idx="135">
                  <c:v>2.7</c:v>
                </c:pt>
                <c:pt idx="136">
                  <c:v>2.72</c:v>
                </c:pt>
                <c:pt idx="137">
                  <c:v>2.74</c:v>
                </c:pt>
                <c:pt idx="138">
                  <c:v>2.76</c:v>
                </c:pt>
                <c:pt idx="139">
                  <c:v>2.78</c:v>
                </c:pt>
                <c:pt idx="140">
                  <c:v>2.8</c:v>
                </c:pt>
                <c:pt idx="141">
                  <c:v>2.82</c:v>
                </c:pt>
                <c:pt idx="142">
                  <c:v>2.84</c:v>
                </c:pt>
                <c:pt idx="143">
                  <c:v>2.86</c:v>
                </c:pt>
                <c:pt idx="144">
                  <c:v>2.88</c:v>
                </c:pt>
                <c:pt idx="145">
                  <c:v>2.9</c:v>
                </c:pt>
                <c:pt idx="146">
                  <c:v>2.92</c:v>
                </c:pt>
                <c:pt idx="147">
                  <c:v>2.94</c:v>
                </c:pt>
                <c:pt idx="148">
                  <c:v>2.96</c:v>
                </c:pt>
                <c:pt idx="149">
                  <c:v>2.98</c:v>
                </c:pt>
                <c:pt idx="150">
                  <c:v>3</c:v>
                </c:pt>
                <c:pt idx="151">
                  <c:v>3.02</c:v>
                </c:pt>
                <c:pt idx="152">
                  <c:v>3.04</c:v>
                </c:pt>
                <c:pt idx="153">
                  <c:v>3.06</c:v>
                </c:pt>
                <c:pt idx="154">
                  <c:v>3.08</c:v>
                </c:pt>
                <c:pt idx="155">
                  <c:v>3.1</c:v>
                </c:pt>
                <c:pt idx="156">
                  <c:v>3.12</c:v>
                </c:pt>
                <c:pt idx="157">
                  <c:v>3.14</c:v>
                </c:pt>
                <c:pt idx="158">
                  <c:v>3.16</c:v>
                </c:pt>
                <c:pt idx="159">
                  <c:v>3.18</c:v>
                </c:pt>
                <c:pt idx="160">
                  <c:v>3.2</c:v>
                </c:pt>
                <c:pt idx="161">
                  <c:v>3.22</c:v>
                </c:pt>
                <c:pt idx="162">
                  <c:v>3.24</c:v>
                </c:pt>
                <c:pt idx="163">
                  <c:v>3.26</c:v>
                </c:pt>
                <c:pt idx="164">
                  <c:v>3.28</c:v>
                </c:pt>
                <c:pt idx="165">
                  <c:v>3.3</c:v>
                </c:pt>
                <c:pt idx="166">
                  <c:v>3.32</c:v>
                </c:pt>
                <c:pt idx="167">
                  <c:v>3.34</c:v>
                </c:pt>
                <c:pt idx="168">
                  <c:v>3.36</c:v>
                </c:pt>
                <c:pt idx="169">
                  <c:v>3.38</c:v>
                </c:pt>
                <c:pt idx="170">
                  <c:v>3.4</c:v>
                </c:pt>
                <c:pt idx="171">
                  <c:v>3.42</c:v>
                </c:pt>
                <c:pt idx="172">
                  <c:v>3.44</c:v>
                </c:pt>
                <c:pt idx="173">
                  <c:v>3.46</c:v>
                </c:pt>
                <c:pt idx="174">
                  <c:v>3.48</c:v>
                </c:pt>
                <c:pt idx="175">
                  <c:v>3.5</c:v>
                </c:pt>
                <c:pt idx="176">
                  <c:v>3.52</c:v>
                </c:pt>
                <c:pt idx="177">
                  <c:v>3.54</c:v>
                </c:pt>
                <c:pt idx="178">
                  <c:v>3.56</c:v>
                </c:pt>
                <c:pt idx="179">
                  <c:v>3.58</c:v>
                </c:pt>
                <c:pt idx="180">
                  <c:v>3.6</c:v>
                </c:pt>
                <c:pt idx="181">
                  <c:v>3.62</c:v>
                </c:pt>
                <c:pt idx="182">
                  <c:v>3.64</c:v>
                </c:pt>
                <c:pt idx="183">
                  <c:v>3.66</c:v>
                </c:pt>
                <c:pt idx="184">
                  <c:v>3.68</c:v>
                </c:pt>
                <c:pt idx="185">
                  <c:v>3.7</c:v>
                </c:pt>
                <c:pt idx="186">
                  <c:v>3.72</c:v>
                </c:pt>
                <c:pt idx="187">
                  <c:v>3.74</c:v>
                </c:pt>
                <c:pt idx="188">
                  <c:v>3.76</c:v>
                </c:pt>
                <c:pt idx="189">
                  <c:v>3.78</c:v>
                </c:pt>
                <c:pt idx="190">
                  <c:v>3.8</c:v>
                </c:pt>
                <c:pt idx="191">
                  <c:v>3.82</c:v>
                </c:pt>
                <c:pt idx="192">
                  <c:v>3.84</c:v>
                </c:pt>
                <c:pt idx="193">
                  <c:v>3.86</c:v>
                </c:pt>
                <c:pt idx="194">
                  <c:v>3.88</c:v>
                </c:pt>
                <c:pt idx="195">
                  <c:v>3.9</c:v>
                </c:pt>
                <c:pt idx="196">
                  <c:v>3.92</c:v>
                </c:pt>
                <c:pt idx="197">
                  <c:v>3.94</c:v>
                </c:pt>
                <c:pt idx="198">
                  <c:v>3.96</c:v>
                </c:pt>
                <c:pt idx="199">
                  <c:v>3.98</c:v>
                </c:pt>
                <c:pt idx="200">
                  <c:v>4</c:v>
                </c:pt>
                <c:pt idx="201">
                  <c:v>4.0199999999999996</c:v>
                </c:pt>
                <c:pt idx="202">
                  <c:v>4.04</c:v>
                </c:pt>
                <c:pt idx="203">
                  <c:v>4.0599999999999996</c:v>
                </c:pt>
                <c:pt idx="204">
                  <c:v>4.08</c:v>
                </c:pt>
                <c:pt idx="205">
                  <c:v>4.0999999999999996</c:v>
                </c:pt>
                <c:pt idx="206">
                  <c:v>4.12</c:v>
                </c:pt>
                <c:pt idx="207">
                  <c:v>4.1399999999999997</c:v>
                </c:pt>
                <c:pt idx="208">
                  <c:v>4.16</c:v>
                </c:pt>
                <c:pt idx="209">
                  <c:v>4.18</c:v>
                </c:pt>
                <c:pt idx="210">
                  <c:v>4.2</c:v>
                </c:pt>
                <c:pt idx="211">
                  <c:v>4.22</c:v>
                </c:pt>
                <c:pt idx="212">
                  <c:v>4.24</c:v>
                </c:pt>
                <c:pt idx="213">
                  <c:v>4.26</c:v>
                </c:pt>
                <c:pt idx="214">
                  <c:v>4.28</c:v>
                </c:pt>
                <c:pt idx="215">
                  <c:v>4.3</c:v>
                </c:pt>
                <c:pt idx="216">
                  <c:v>4.32</c:v>
                </c:pt>
                <c:pt idx="217">
                  <c:v>4.34</c:v>
                </c:pt>
                <c:pt idx="218">
                  <c:v>4.3600000000000003</c:v>
                </c:pt>
                <c:pt idx="219">
                  <c:v>4.38</c:v>
                </c:pt>
                <c:pt idx="220">
                  <c:v>4.4000000000000004</c:v>
                </c:pt>
                <c:pt idx="221">
                  <c:v>4.42</c:v>
                </c:pt>
                <c:pt idx="222">
                  <c:v>4.4400000000000004</c:v>
                </c:pt>
                <c:pt idx="223">
                  <c:v>4.46</c:v>
                </c:pt>
                <c:pt idx="224">
                  <c:v>4.4800000000000004</c:v>
                </c:pt>
                <c:pt idx="225">
                  <c:v>4.5</c:v>
                </c:pt>
                <c:pt idx="226">
                  <c:v>4.5199999999999996</c:v>
                </c:pt>
                <c:pt idx="227">
                  <c:v>4.54</c:v>
                </c:pt>
                <c:pt idx="228">
                  <c:v>4.5599999999999996</c:v>
                </c:pt>
                <c:pt idx="229">
                  <c:v>4.58</c:v>
                </c:pt>
                <c:pt idx="230">
                  <c:v>4.5999999999999996</c:v>
                </c:pt>
                <c:pt idx="231">
                  <c:v>4.62</c:v>
                </c:pt>
                <c:pt idx="232">
                  <c:v>4.6399999999999997</c:v>
                </c:pt>
                <c:pt idx="233">
                  <c:v>4.66</c:v>
                </c:pt>
                <c:pt idx="234">
                  <c:v>4.68</c:v>
                </c:pt>
                <c:pt idx="235">
                  <c:v>4.7</c:v>
                </c:pt>
                <c:pt idx="236">
                  <c:v>4.72</c:v>
                </c:pt>
                <c:pt idx="237">
                  <c:v>4.74</c:v>
                </c:pt>
                <c:pt idx="238">
                  <c:v>4.76</c:v>
                </c:pt>
                <c:pt idx="239">
                  <c:v>4.78</c:v>
                </c:pt>
                <c:pt idx="240">
                  <c:v>4.8</c:v>
                </c:pt>
                <c:pt idx="241">
                  <c:v>4.82</c:v>
                </c:pt>
                <c:pt idx="242">
                  <c:v>4.84</c:v>
                </c:pt>
                <c:pt idx="243">
                  <c:v>4.8600000000000003</c:v>
                </c:pt>
                <c:pt idx="244">
                  <c:v>4.88</c:v>
                </c:pt>
                <c:pt idx="245">
                  <c:v>4.9000000000000004</c:v>
                </c:pt>
                <c:pt idx="246">
                  <c:v>4.92</c:v>
                </c:pt>
                <c:pt idx="247">
                  <c:v>4.9400000000000004</c:v>
                </c:pt>
                <c:pt idx="248">
                  <c:v>4.96</c:v>
                </c:pt>
                <c:pt idx="249">
                  <c:v>4.9800000000000004</c:v>
                </c:pt>
                <c:pt idx="250">
                  <c:v>5</c:v>
                </c:pt>
                <c:pt idx="251">
                  <c:v>5.0199999999999996</c:v>
                </c:pt>
                <c:pt idx="252">
                  <c:v>5.04</c:v>
                </c:pt>
                <c:pt idx="253">
                  <c:v>5.0599999999999996</c:v>
                </c:pt>
                <c:pt idx="254">
                  <c:v>5.08</c:v>
                </c:pt>
                <c:pt idx="255">
                  <c:v>5.0999999999999996</c:v>
                </c:pt>
                <c:pt idx="256">
                  <c:v>5.12</c:v>
                </c:pt>
                <c:pt idx="257">
                  <c:v>5.14</c:v>
                </c:pt>
                <c:pt idx="258">
                  <c:v>5.16</c:v>
                </c:pt>
                <c:pt idx="259">
                  <c:v>5.18</c:v>
                </c:pt>
                <c:pt idx="260">
                  <c:v>5.2</c:v>
                </c:pt>
                <c:pt idx="261">
                  <c:v>5.22</c:v>
                </c:pt>
                <c:pt idx="262">
                  <c:v>5.24</c:v>
                </c:pt>
                <c:pt idx="263">
                  <c:v>5.26</c:v>
                </c:pt>
                <c:pt idx="264">
                  <c:v>5.28</c:v>
                </c:pt>
                <c:pt idx="265">
                  <c:v>5.3</c:v>
                </c:pt>
                <c:pt idx="266">
                  <c:v>5.32</c:v>
                </c:pt>
                <c:pt idx="267">
                  <c:v>5.34</c:v>
                </c:pt>
                <c:pt idx="268">
                  <c:v>5.36</c:v>
                </c:pt>
                <c:pt idx="269">
                  <c:v>5.38</c:v>
                </c:pt>
                <c:pt idx="270">
                  <c:v>5.4</c:v>
                </c:pt>
                <c:pt idx="271">
                  <c:v>5.42</c:v>
                </c:pt>
                <c:pt idx="272">
                  <c:v>5.44</c:v>
                </c:pt>
                <c:pt idx="273">
                  <c:v>5.46</c:v>
                </c:pt>
                <c:pt idx="274">
                  <c:v>5.48</c:v>
                </c:pt>
                <c:pt idx="275">
                  <c:v>5.5</c:v>
                </c:pt>
                <c:pt idx="276">
                  <c:v>5.52</c:v>
                </c:pt>
                <c:pt idx="277">
                  <c:v>5.54</c:v>
                </c:pt>
                <c:pt idx="278">
                  <c:v>5.56</c:v>
                </c:pt>
                <c:pt idx="279">
                  <c:v>5.58</c:v>
                </c:pt>
                <c:pt idx="280">
                  <c:v>5.6</c:v>
                </c:pt>
                <c:pt idx="281">
                  <c:v>5.62</c:v>
                </c:pt>
                <c:pt idx="282">
                  <c:v>5.64</c:v>
                </c:pt>
                <c:pt idx="283">
                  <c:v>5.66</c:v>
                </c:pt>
                <c:pt idx="284">
                  <c:v>5.68</c:v>
                </c:pt>
                <c:pt idx="285">
                  <c:v>5.7</c:v>
                </c:pt>
                <c:pt idx="286">
                  <c:v>5.72</c:v>
                </c:pt>
                <c:pt idx="287">
                  <c:v>5.74</c:v>
                </c:pt>
                <c:pt idx="288">
                  <c:v>5.76</c:v>
                </c:pt>
                <c:pt idx="289">
                  <c:v>5.78</c:v>
                </c:pt>
                <c:pt idx="290">
                  <c:v>5.8</c:v>
                </c:pt>
                <c:pt idx="291">
                  <c:v>5.82</c:v>
                </c:pt>
                <c:pt idx="292">
                  <c:v>5.84</c:v>
                </c:pt>
                <c:pt idx="293">
                  <c:v>5.86</c:v>
                </c:pt>
                <c:pt idx="294">
                  <c:v>5.88</c:v>
                </c:pt>
                <c:pt idx="295">
                  <c:v>5.9</c:v>
                </c:pt>
                <c:pt idx="296">
                  <c:v>5.92</c:v>
                </c:pt>
                <c:pt idx="297">
                  <c:v>5.94</c:v>
                </c:pt>
                <c:pt idx="298">
                  <c:v>5.96</c:v>
                </c:pt>
                <c:pt idx="299">
                  <c:v>5.98</c:v>
                </c:pt>
                <c:pt idx="300">
                  <c:v>6</c:v>
                </c:pt>
                <c:pt idx="301">
                  <c:v>6.02</c:v>
                </c:pt>
                <c:pt idx="302">
                  <c:v>6.04</c:v>
                </c:pt>
                <c:pt idx="303">
                  <c:v>6.06</c:v>
                </c:pt>
                <c:pt idx="304">
                  <c:v>6.08</c:v>
                </c:pt>
                <c:pt idx="305">
                  <c:v>6.1</c:v>
                </c:pt>
                <c:pt idx="306">
                  <c:v>6.12</c:v>
                </c:pt>
                <c:pt idx="307">
                  <c:v>6.14</c:v>
                </c:pt>
                <c:pt idx="308">
                  <c:v>6.16</c:v>
                </c:pt>
                <c:pt idx="309">
                  <c:v>6.18</c:v>
                </c:pt>
                <c:pt idx="310">
                  <c:v>6.2</c:v>
                </c:pt>
                <c:pt idx="311">
                  <c:v>6.22</c:v>
                </c:pt>
                <c:pt idx="312">
                  <c:v>6.24</c:v>
                </c:pt>
                <c:pt idx="313">
                  <c:v>6.26</c:v>
                </c:pt>
                <c:pt idx="314">
                  <c:v>6.28</c:v>
                </c:pt>
                <c:pt idx="315">
                  <c:v>6.3</c:v>
                </c:pt>
                <c:pt idx="316">
                  <c:v>6.32</c:v>
                </c:pt>
                <c:pt idx="317">
                  <c:v>6.34</c:v>
                </c:pt>
                <c:pt idx="318">
                  <c:v>6.36</c:v>
                </c:pt>
                <c:pt idx="319">
                  <c:v>6.38</c:v>
                </c:pt>
                <c:pt idx="320">
                  <c:v>6.4</c:v>
                </c:pt>
                <c:pt idx="321">
                  <c:v>6.42</c:v>
                </c:pt>
                <c:pt idx="322">
                  <c:v>6.44</c:v>
                </c:pt>
                <c:pt idx="323">
                  <c:v>6.46</c:v>
                </c:pt>
                <c:pt idx="324">
                  <c:v>6.48</c:v>
                </c:pt>
                <c:pt idx="325">
                  <c:v>6.5</c:v>
                </c:pt>
                <c:pt idx="326">
                  <c:v>6.52</c:v>
                </c:pt>
                <c:pt idx="327">
                  <c:v>6.54</c:v>
                </c:pt>
                <c:pt idx="328">
                  <c:v>6.56</c:v>
                </c:pt>
                <c:pt idx="329">
                  <c:v>6.58</c:v>
                </c:pt>
                <c:pt idx="330">
                  <c:v>6.6</c:v>
                </c:pt>
                <c:pt idx="331">
                  <c:v>6.62</c:v>
                </c:pt>
                <c:pt idx="332">
                  <c:v>6.64</c:v>
                </c:pt>
                <c:pt idx="333">
                  <c:v>6.66</c:v>
                </c:pt>
                <c:pt idx="334">
                  <c:v>6.68</c:v>
                </c:pt>
                <c:pt idx="335">
                  <c:v>6.7</c:v>
                </c:pt>
                <c:pt idx="336">
                  <c:v>6.72</c:v>
                </c:pt>
                <c:pt idx="337">
                  <c:v>6.74</c:v>
                </c:pt>
                <c:pt idx="338">
                  <c:v>6.76</c:v>
                </c:pt>
                <c:pt idx="339">
                  <c:v>6.78</c:v>
                </c:pt>
                <c:pt idx="340">
                  <c:v>6.8</c:v>
                </c:pt>
                <c:pt idx="341">
                  <c:v>6.82</c:v>
                </c:pt>
                <c:pt idx="342">
                  <c:v>6.84</c:v>
                </c:pt>
                <c:pt idx="343">
                  <c:v>6.86</c:v>
                </c:pt>
                <c:pt idx="344">
                  <c:v>6.88</c:v>
                </c:pt>
                <c:pt idx="345">
                  <c:v>6.9</c:v>
                </c:pt>
                <c:pt idx="346">
                  <c:v>6.92</c:v>
                </c:pt>
                <c:pt idx="347">
                  <c:v>6.94</c:v>
                </c:pt>
                <c:pt idx="348">
                  <c:v>6.96</c:v>
                </c:pt>
                <c:pt idx="349">
                  <c:v>6.98</c:v>
                </c:pt>
                <c:pt idx="350">
                  <c:v>7</c:v>
                </c:pt>
                <c:pt idx="351">
                  <c:v>7.02</c:v>
                </c:pt>
                <c:pt idx="352">
                  <c:v>7.04</c:v>
                </c:pt>
                <c:pt idx="353">
                  <c:v>7.06</c:v>
                </c:pt>
                <c:pt idx="354">
                  <c:v>7.08</c:v>
                </c:pt>
                <c:pt idx="355">
                  <c:v>7.1</c:v>
                </c:pt>
                <c:pt idx="356">
                  <c:v>7.12</c:v>
                </c:pt>
                <c:pt idx="357">
                  <c:v>7.14</c:v>
                </c:pt>
                <c:pt idx="358">
                  <c:v>7.16</c:v>
                </c:pt>
                <c:pt idx="359">
                  <c:v>7.18</c:v>
                </c:pt>
                <c:pt idx="360">
                  <c:v>7.2</c:v>
                </c:pt>
                <c:pt idx="361">
                  <c:v>7.22</c:v>
                </c:pt>
                <c:pt idx="362">
                  <c:v>7.24</c:v>
                </c:pt>
                <c:pt idx="363">
                  <c:v>7.26</c:v>
                </c:pt>
                <c:pt idx="364">
                  <c:v>7.28</c:v>
                </c:pt>
                <c:pt idx="365">
                  <c:v>7.3</c:v>
                </c:pt>
                <c:pt idx="366">
                  <c:v>7.32</c:v>
                </c:pt>
                <c:pt idx="367">
                  <c:v>7.34</c:v>
                </c:pt>
                <c:pt idx="368">
                  <c:v>7.36</c:v>
                </c:pt>
                <c:pt idx="369">
                  <c:v>7.38</c:v>
                </c:pt>
                <c:pt idx="370">
                  <c:v>7.4</c:v>
                </c:pt>
                <c:pt idx="371">
                  <c:v>7.42</c:v>
                </c:pt>
                <c:pt idx="372">
                  <c:v>7.44</c:v>
                </c:pt>
                <c:pt idx="373">
                  <c:v>7.46</c:v>
                </c:pt>
                <c:pt idx="374">
                  <c:v>7.48</c:v>
                </c:pt>
                <c:pt idx="375">
                  <c:v>7.5</c:v>
                </c:pt>
                <c:pt idx="376">
                  <c:v>7.52</c:v>
                </c:pt>
                <c:pt idx="377">
                  <c:v>7.54</c:v>
                </c:pt>
                <c:pt idx="378">
                  <c:v>7.56</c:v>
                </c:pt>
                <c:pt idx="379">
                  <c:v>7.58</c:v>
                </c:pt>
                <c:pt idx="380">
                  <c:v>7.6</c:v>
                </c:pt>
                <c:pt idx="381">
                  <c:v>7.62</c:v>
                </c:pt>
                <c:pt idx="382">
                  <c:v>7.64</c:v>
                </c:pt>
                <c:pt idx="383">
                  <c:v>7.66</c:v>
                </c:pt>
                <c:pt idx="384">
                  <c:v>7.68</c:v>
                </c:pt>
                <c:pt idx="385">
                  <c:v>7.7</c:v>
                </c:pt>
                <c:pt idx="386">
                  <c:v>7.72</c:v>
                </c:pt>
                <c:pt idx="387">
                  <c:v>7.74</c:v>
                </c:pt>
                <c:pt idx="388">
                  <c:v>7.76</c:v>
                </c:pt>
                <c:pt idx="389">
                  <c:v>7.78</c:v>
                </c:pt>
                <c:pt idx="390">
                  <c:v>7.8</c:v>
                </c:pt>
                <c:pt idx="391">
                  <c:v>7.82</c:v>
                </c:pt>
                <c:pt idx="392">
                  <c:v>7.84</c:v>
                </c:pt>
                <c:pt idx="393">
                  <c:v>7.86</c:v>
                </c:pt>
                <c:pt idx="394">
                  <c:v>7.88</c:v>
                </c:pt>
                <c:pt idx="395">
                  <c:v>7.9</c:v>
                </c:pt>
                <c:pt idx="396">
                  <c:v>7.92</c:v>
                </c:pt>
                <c:pt idx="397">
                  <c:v>7.94</c:v>
                </c:pt>
                <c:pt idx="398">
                  <c:v>7.96</c:v>
                </c:pt>
                <c:pt idx="399">
                  <c:v>7.98</c:v>
                </c:pt>
                <c:pt idx="400">
                  <c:v>8</c:v>
                </c:pt>
                <c:pt idx="401">
                  <c:v>8.02</c:v>
                </c:pt>
                <c:pt idx="402">
                  <c:v>8.0399999999999991</c:v>
                </c:pt>
                <c:pt idx="403">
                  <c:v>8.06</c:v>
                </c:pt>
                <c:pt idx="404">
                  <c:v>8.08</c:v>
                </c:pt>
                <c:pt idx="405">
                  <c:v>8.1</c:v>
                </c:pt>
                <c:pt idx="406">
                  <c:v>8.1199999999999992</c:v>
                </c:pt>
                <c:pt idx="407">
                  <c:v>8.14</c:v>
                </c:pt>
                <c:pt idx="408">
                  <c:v>8.16</c:v>
                </c:pt>
                <c:pt idx="409">
                  <c:v>8.18</c:v>
                </c:pt>
                <c:pt idx="410">
                  <c:v>8.1999999999999993</c:v>
                </c:pt>
                <c:pt idx="411">
                  <c:v>8.2200000000000006</c:v>
                </c:pt>
                <c:pt idx="412">
                  <c:v>8.24</c:v>
                </c:pt>
                <c:pt idx="413">
                  <c:v>8.26</c:v>
                </c:pt>
                <c:pt idx="414">
                  <c:v>8.2799999999999994</c:v>
                </c:pt>
                <c:pt idx="415">
                  <c:v>8.3000000000000007</c:v>
                </c:pt>
                <c:pt idx="416">
                  <c:v>8.32</c:v>
                </c:pt>
                <c:pt idx="417">
                  <c:v>8.34</c:v>
                </c:pt>
                <c:pt idx="418">
                  <c:v>8.36</c:v>
                </c:pt>
                <c:pt idx="419">
                  <c:v>8.3800000000000008</c:v>
                </c:pt>
                <c:pt idx="420">
                  <c:v>8.4</c:v>
                </c:pt>
                <c:pt idx="421">
                  <c:v>8.42</c:v>
                </c:pt>
                <c:pt idx="422">
                  <c:v>8.44</c:v>
                </c:pt>
                <c:pt idx="423">
                  <c:v>8.4600000000000009</c:v>
                </c:pt>
                <c:pt idx="424">
                  <c:v>8.48</c:v>
                </c:pt>
                <c:pt idx="425">
                  <c:v>8.5</c:v>
                </c:pt>
                <c:pt idx="426">
                  <c:v>8.52</c:v>
                </c:pt>
                <c:pt idx="427">
                  <c:v>8.5399999999999991</c:v>
                </c:pt>
                <c:pt idx="428">
                  <c:v>8.56</c:v>
                </c:pt>
                <c:pt idx="429">
                  <c:v>8.58</c:v>
                </c:pt>
                <c:pt idx="430">
                  <c:v>8.6</c:v>
                </c:pt>
                <c:pt idx="431">
                  <c:v>8.6199999999999992</c:v>
                </c:pt>
                <c:pt idx="432">
                  <c:v>8.64</c:v>
                </c:pt>
                <c:pt idx="433">
                  <c:v>8.66</c:v>
                </c:pt>
                <c:pt idx="434">
                  <c:v>8.68</c:v>
                </c:pt>
                <c:pt idx="435">
                  <c:v>8.6999999999999993</c:v>
                </c:pt>
                <c:pt idx="436">
                  <c:v>8.7200000000000006</c:v>
                </c:pt>
                <c:pt idx="437">
                  <c:v>8.74</c:v>
                </c:pt>
                <c:pt idx="438">
                  <c:v>8.76</c:v>
                </c:pt>
                <c:pt idx="439">
                  <c:v>8.7799999999999994</c:v>
                </c:pt>
                <c:pt idx="440">
                  <c:v>8.8000000000000007</c:v>
                </c:pt>
                <c:pt idx="441">
                  <c:v>8.82</c:v>
                </c:pt>
                <c:pt idx="442">
                  <c:v>8.84</c:v>
                </c:pt>
                <c:pt idx="443">
                  <c:v>8.86</c:v>
                </c:pt>
                <c:pt idx="444">
                  <c:v>8.8800000000000008</c:v>
                </c:pt>
                <c:pt idx="445">
                  <c:v>8.9</c:v>
                </c:pt>
                <c:pt idx="446">
                  <c:v>8.92</c:v>
                </c:pt>
                <c:pt idx="447">
                  <c:v>8.94</c:v>
                </c:pt>
                <c:pt idx="448">
                  <c:v>8.9600000000000009</c:v>
                </c:pt>
                <c:pt idx="449">
                  <c:v>8.98</c:v>
                </c:pt>
                <c:pt idx="450">
                  <c:v>9</c:v>
                </c:pt>
                <c:pt idx="451">
                  <c:v>9.02</c:v>
                </c:pt>
                <c:pt idx="452">
                  <c:v>9.0399999999999991</c:v>
                </c:pt>
                <c:pt idx="453">
                  <c:v>9.06</c:v>
                </c:pt>
                <c:pt idx="454">
                  <c:v>9.08</c:v>
                </c:pt>
                <c:pt idx="455">
                  <c:v>9.1</c:v>
                </c:pt>
                <c:pt idx="456">
                  <c:v>9.1199999999999992</c:v>
                </c:pt>
                <c:pt idx="457">
                  <c:v>9.14</c:v>
                </c:pt>
                <c:pt idx="458">
                  <c:v>9.16</c:v>
                </c:pt>
                <c:pt idx="459">
                  <c:v>9.18</c:v>
                </c:pt>
                <c:pt idx="460">
                  <c:v>9.1999999999999993</c:v>
                </c:pt>
                <c:pt idx="461">
                  <c:v>9.2200000000000006</c:v>
                </c:pt>
                <c:pt idx="462">
                  <c:v>9.24</c:v>
                </c:pt>
                <c:pt idx="463">
                  <c:v>9.26</c:v>
                </c:pt>
                <c:pt idx="464">
                  <c:v>9.2799999999999994</c:v>
                </c:pt>
                <c:pt idx="465">
                  <c:v>9.3000000000000007</c:v>
                </c:pt>
                <c:pt idx="466">
                  <c:v>9.32</c:v>
                </c:pt>
                <c:pt idx="467">
                  <c:v>9.34</c:v>
                </c:pt>
                <c:pt idx="468">
                  <c:v>9.36</c:v>
                </c:pt>
                <c:pt idx="469">
                  <c:v>9.3800000000000008</c:v>
                </c:pt>
                <c:pt idx="470">
                  <c:v>9.4</c:v>
                </c:pt>
                <c:pt idx="471">
                  <c:v>9.42</c:v>
                </c:pt>
                <c:pt idx="472">
                  <c:v>9.44</c:v>
                </c:pt>
                <c:pt idx="473">
                  <c:v>9.4600000000000009</c:v>
                </c:pt>
                <c:pt idx="474">
                  <c:v>9.48</c:v>
                </c:pt>
                <c:pt idx="475">
                  <c:v>9.5</c:v>
                </c:pt>
                <c:pt idx="476">
                  <c:v>9.52</c:v>
                </c:pt>
                <c:pt idx="477">
                  <c:v>9.5399999999999991</c:v>
                </c:pt>
                <c:pt idx="478">
                  <c:v>9.56</c:v>
                </c:pt>
                <c:pt idx="479">
                  <c:v>9.58</c:v>
                </c:pt>
                <c:pt idx="480">
                  <c:v>9.6</c:v>
                </c:pt>
                <c:pt idx="481">
                  <c:v>9.6199999999999992</c:v>
                </c:pt>
                <c:pt idx="482">
                  <c:v>9.64</c:v>
                </c:pt>
                <c:pt idx="483">
                  <c:v>9.66</c:v>
                </c:pt>
                <c:pt idx="484">
                  <c:v>9.68</c:v>
                </c:pt>
                <c:pt idx="485">
                  <c:v>9.6999999999999993</c:v>
                </c:pt>
                <c:pt idx="486">
                  <c:v>9.7200000000000006</c:v>
                </c:pt>
                <c:pt idx="487">
                  <c:v>9.74</c:v>
                </c:pt>
                <c:pt idx="488">
                  <c:v>9.76</c:v>
                </c:pt>
                <c:pt idx="489">
                  <c:v>9.7799999999999994</c:v>
                </c:pt>
                <c:pt idx="490">
                  <c:v>9.8000000000000007</c:v>
                </c:pt>
                <c:pt idx="491">
                  <c:v>9.82</c:v>
                </c:pt>
                <c:pt idx="492">
                  <c:v>9.84</c:v>
                </c:pt>
                <c:pt idx="493">
                  <c:v>9.86</c:v>
                </c:pt>
                <c:pt idx="494">
                  <c:v>9.8800000000000008</c:v>
                </c:pt>
                <c:pt idx="495">
                  <c:v>9.9</c:v>
                </c:pt>
                <c:pt idx="496">
                  <c:v>9.92</c:v>
                </c:pt>
                <c:pt idx="497">
                  <c:v>9.94</c:v>
                </c:pt>
                <c:pt idx="498">
                  <c:v>9.9600000000000009</c:v>
                </c:pt>
                <c:pt idx="499">
                  <c:v>9.98</c:v>
                </c:pt>
                <c:pt idx="500">
                  <c:v>10</c:v>
                </c:pt>
                <c:pt idx="501">
                  <c:v>10.02</c:v>
                </c:pt>
                <c:pt idx="502">
                  <c:v>10.039999999999999</c:v>
                </c:pt>
                <c:pt idx="503">
                  <c:v>10.06</c:v>
                </c:pt>
                <c:pt idx="504">
                  <c:v>10.08</c:v>
                </c:pt>
                <c:pt idx="505">
                  <c:v>10.1</c:v>
                </c:pt>
                <c:pt idx="506">
                  <c:v>10.119999999999999</c:v>
                </c:pt>
                <c:pt idx="507">
                  <c:v>10.14</c:v>
                </c:pt>
                <c:pt idx="508">
                  <c:v>10.16</c:v>
                </c:pt>
                <c:pt idx="509">
                  <c:v>10.18</c:v>
                </c:pt>
                <c:pt idx="510">
                  <c:v>10.199999999999999</c:v>
                </c:pt>
                <c:pt idx="511">
                  <c:v>10.220000000000001</c:v>
                </c:pt>
                <c:pt idx="512">
                  <c:v>10.24</c:v>
                </c:pt>
                <c:pt idx="513">
                  <c:v>10.26</c:v>
                </c:pt>
                <c:pt idx="514">
                  <c:v>10.28</c:v>
                </c:pt>
                <c:pt idx="515">
                  <c:v>10.3</c:v>
                </c:pt>
                <c:pt idx="516">
                  <c:v>10.32</c:v>
                </c:pt>
                <c:pt idx="517">
                  <c:v>10.34</c:v>
                </c:pt>
                <c:pt idx="518">
                  <c:v>10.36</c:v>
                </c:pt>
                <c:pt idx="519">
                  <c:v>10.38</c:v>
                </c:pt>
                <c:pt idx="520">
                  <c:v>10.4</c:v>
                </c:pt>
                <c:pt idx="521">
                  <c:v>10.42</c:v>
                </c:pt>
                <c:pt idx="522">
                  <c:v>10.44</c:v>
                </c:pt>
                <c:pt idx="523">
                  <c:v>10.46</c:v>
                </c:pt>
                <c:pt idx="524">
                  <c:v>10.48</c:v>
                </c:pt>
                <c:pt idx="525">
                  <c:v>10.5</c:v>
                </c:pt>
                <c:pt idx="526">
                  <c:v>10.52</c:v>
                </c:pt>
                <c:pt idx="527">
                  <c:v>10.54</c:v>
                </c:pt>
                <c:pt idx="528">
                  <c:v>10.56</c:v>
                </c:pt>
                <c:pt idx="529">
                  <c:v>10.58</c:v>
                </c:pt>
                <c:pt idx="530">
                  <c:v>10.6</c:v>
                </c:pt>
                <c:pt idx="531">
                  <c:v>10.62</c:v>
                </c:pt>
                <c:pt idx="532">
                  <c:v>10.64</c:v>
                </c:pt>
                <c:pt idx="533">
                  <c:v>10.66</c:v>
                </c:pt>
                <c:pt idx="534">
                  <c:v>10.68</c:v>
                </c:pt>
                <c:pt idx="535">
                  <c:v>10.7</c:v>
                </c:pt>
                <c:pt idx="536">
                  <c:v>10.72</c:v>
                </c:pt>
                <c:pt idx="537">
                  <c:v>10.74</c:v>
                </c:pt>
                <c:pt idx="538">
                  <c:v>10.76</c:v>
                </c:pt>
                <c:pt idx="539">
                  <c:v>10.78</c:v>
                </c:pt>
                <c:pt idx="540">
                  <c:v>10.8</c:v>
                </c:pt>
                <c:pt idx="541">
                  <c:v>10.82</c:v>
                </c:pt>
                <c:pt idx="542">
                  <c:v>10.84</c:v>
                </c:pt>
                <c:pt idx="543">
                  <c:v>10.86</c:v>
                </c:pt>
                <c:pt idx="544">
                  <c:v>10.88</c:v>
                </c:pt>
                <c:pt idx="545">
                  <c:v>10.9</c:v>
                </c:pt>
                <c:pt idx="546">
                  <c:v>10.92</c:v>
                </c:pt>
                <c:pt idx="547">
                  <c:v>10.94</c:v>
                </c:pt>
                <c:pt idx="548">
                  <c:v>10.96</c:v>
                </c:pt>
                <c:pt idx="549">
                  <c:v>10.98</c:v>
                </c:pt>
                <c:pt idx="550">
                  <c:v>11</c:v>
                </c:pt>
                <c:pt idx="551">
                  <c:v>11.02</c:v>
                </c:pt>
                <c:pt idx="552">
                  <c:v>11.04</c:v>
                </c:pt>
                <c:pt idx="553">
                  <c:v>11.06</c:v>
                </c:pt>
                <c:pt idx="554">
                  <c:v>11.08</c:v>
                </c:pt>
                <c:pt idx="555">
                  <c:v>11.1</c:v>
                </c:pt>
                <c:pt idx="556">
                  <c:v>11.12</c:v>
                </c:pt>
                <c:pt idx="557">
                  <c:v>11.14</c:v>
                </c:pt>
                <c:pt idx="558">
                  <c:v>11.16</c:v>
                </c:pt>
                <c:pt idx="559">
                  <c:v>11.18</c:v>
                </c:pt>
                <c:pt idx="560">
                  <c:v>11.2</c:v>
                </c:pt>
                <c:pt idx="561">
                  <c:v>11.22</c:v>
                </c:pt>
                <c:pt idx="562">
                  <c:v>11.24</c:v>
                </c:pt>
                <c:pt idx="563">
                  <c:v>11.26</c:v>
                </c:pt>
                <c:pt idx="564">
                  <c:v>11.28</c:v>
                </c:pt>
                <c:pt idx="565">
                  <c:v>11.3</c:v>
                </c:pt>
                <c:pt idx="566">
                  <c:v>11.32</c:v>
                </c:pt>
                <c:pt idx="567">
                  <c:v>11.34</c:v>
                </c:pt>
                <c:pt idx="568">
                  <c:v>11.36</c:v>
                </c:pt>
                <c:pt idx="569">
                  <c:v>11.38</c:v>
                </c:pt>
                <c:pt idx="570">
                  <c:v>11.4</c:v>
                </c:pt>
                <c:pt idx="571">
                  <c:v>11.42</c:v>
                </c:pt>
                <c:pt idx="572">
                  <c:v>11.44</c:v>
                </c:pt>
                <c:pt idx="573">
                  <c:v>11.46</c:v>
                </c:pt>
                <c:pt idx="574">
                  <c:v>11.48</c:v>
                </c:pt>
                <c:pt idx="575">
                  <c:v>11.5</c:v>
                </c:pt>
                <c:pt idx="576">
                  <c:v>11.52</c:v>
                </c:pt>
                <c:pt idx="577">
                  <c:v>11.54</c:v>
                </c:pt>
                <c:pt idx="578">
                  <c:v>11.56</c:v>
                </c:pt>
                <c:pt idx="579">
                  <c:v>11.58</c:v>
                </c:pt>
                <c:pt idx="580">
                  <c:v>11.6</c:v>
                </c:pt>
                <c:pt idx="581">
                  <c:v>11.62</c:v>
                </c:pt>
                <c:pt idx="582">
                  <c:v>11.64</c:v>
                </c:pt>
                <c:pt idx="583">
                  <c:v>11.66</c:v>
                </c:pt>
                <c:pt idx="584">
                  <c:v>11.68</c:v>
                </c:pt>
                <c:pt idx="585">
                  <c:v>11.7</c:v>
                </c:pt>
                <c:pt idx="586">
                  <c:v>11.72</c:v>
                </c:pt>
                <c:pt idx="587">
                  <c:v>11.74</c:v>
                </c:pt>
                <c:pt idx="588">
                  <c:v>11.76</c:v>
                </c:pt>
                <c:pt idx="589">
                  <c:v>11.78</c:v>
                </c:pt>
                <c:pt idx="590">
                  <c:v>11.8</c:v>
                </c:pt>
                <c:pt idx="591">
                  <c:v>11.82</c:v>
                </c:pt>
                <c:pt idx="592">
                  <c:v>11.84</c:v>
                </c:pt>
                <c:pt idx="593">
                  <c:v>11.86</c:v>
                </c:pt>
                <c:pt idx="594">
                  <c:v>11.88</c:v>
                </c:pt>
                <c:pt idx="595">
                  <c:v>11.9</c:v>
                </c:pt>
                <c:pt idx="596">
                  <c:v>11.92</c:v>
                </c:pt>
                <c:pt idx="597">
                  <c:v>11.94</c:v>
                </c:pt>
                <c:pt idx="598">
                  <c:v>11.96</c:v>
                </c:pt>
                <c:pt idx="599">
                  <c:v>11.98</c:v>
                </c:pt>
                <c:pt idx="600">
                  <c:v>12</c:v>
                </c:pt>
                <c:pt idx="601">
                  <c:v>12.02</c:v>
                </c:pt>
                <c:pt idx="602">
                  <c:v>12.04</c:v>
                </c:pt>
                <c:pt idx="603">
                  <c:v>12.06</c:v>
                </c:pt>
                <c:pt idx="604">
                  <c:v>12.08</c:v>
                </c:pt>
                <c:pt idx="605">
                  <c:v>12.1</c:v>
                </c:pt>
                <c:pt idx="606">
                  <c:v>12.12</c:v>
                </c:pt>
                <c:pt idx="607">
                  <c:v>12.14</c:v>
                </c:pt>
                <c:pt idx="608">
                  <c:v>12.16</c:v>
                </c:pt>
                <c:pt idx="609">
                  <c:v>12.18</c:v>
                </c:pt>
                <c:pt idx="610">
                  <c:v>12.2</c:v>
                </c:pt>
                <c:pt idx="611">
                  <c:v>12.22</c:v>
                </c:pt>
                <c:pt idx="612">
                  <c:v>12.24</c:v>
                </c:pt>
                <c:pt idx="613">
                  <c:v>12.26</c:v>
                </c:pt>
                <c:pt idx="614">
                  <c:v>12.28</c:v>
                </c:pt>
                <c:pt idx="615">
                  <c:v>12.3</c:v>
                </c:pt>
                <c:pt idx="616">
                  <c:v>12.32</c:v>
                </c:pt>
                <c:pt idx="617">
                  <c:v>12.34</c:v>
                </c:pt>
                <c:pt idx="618">
                  <c:v>12.36</c:v>
                </c:pt>
                <c:pt idx="619">
                  <c:v>12.38</c:v>
                </c:pt>
                <c:pt idx="620">
                  <c:v>12.4</c:v>
                </c:pt>
                <c:pt idx="621">
                  <c:v>12.42</c:v>
                </c:pt>
                <c:pt idx="622">
                  <c:v>12.44</c:v>
                </c:pt>
                <c:pt idx="623">
                  <c:v>12.46</c:v>
                </c:pt>
                <c:pt idx="624">
                  <c:v>12.48</c:v>
                </c:pt>
                <c:pt idx="625">
                  <c:v>12.5</c:v>
                </c:pt>
                <c:pt idx="626">
                  <c:v>12.52</c:v>
                </c:pt>
                <c:pt idx="627">
                  <c:v>12.54</c:v>
                </c:pt>
                <c:pt idx="628">
                  <c:v>12.56</c:v>
                </c:pt>
                <c:pt idx="629">
                  <c:v>12.58</c:v>
                </c:pt>
                <c:pt idx="630">
                  <c:v>12.6</c:v>
                </c:pt>
                <c:pt idx="631">
                  <c:v>12.62</c:v>
                </c:pt>
                <c:pt idx="632">
                  <c:v>12.64</c:v>
                </c:pt>
                <c:pt idx="633">
                  <c:v>12.66</c:v>
                </c:pt>
                <c:pt idx="634">
                  <c:v>12.68</c:v>
                </c:pt>
                <c:pt idx="635">
                  <c:v>12.7</c:v>
                </c:pt>
                <c:pt idx="636">
                  <c:v>12.72</c:v>
                </c:pt>
                <c:pt idx="637">
                  <c:v>12.74</c:v>
                </c:pt>
                <c:pt idx="638">
                  <c:v>12.76</c:v>
                </c:pt>
                <c:pt idx="639">
                  <c:v>12.78</c:v>
                </c:pt>
                <c:pt idx="640">
                  <c:v>12.8</c:v>
                </c:pt>
                <c:pt idx="641">
                  <c:v>12.82</c:v>
                </c:pt>
                <c:pt idx="642">
                  <c:v>12.84</c:v>
                </c:pt>
                <c:pt idx="643">
                  <c:v>12.86</c:v>
                </c:pt>
                <c:pt idx="644">
                  <c:v>12.88</c:v>
                </c:pt>
                <c:pt idx="645">
                  <c:v>12.9</c:v>
                </c:pt>
                <c:pt idx="646">
                  <c:v>12.92</c:v>
                </c:pt>
                <c:pt idx="647">
                  <c:v>12.94</c:v>
                </c:pt>
                <c:pt idx="648">
                  <c:v>12.96</c:v>
                </c:pt>
                <c:pt idx="649">
                  <c:v>12.98</c:v>
                </c:pt>
                <c:pt idx="650">
                  <c:v>13</c:v>
                </c:pt>
                <c:pt idx="651">
                  <c:v>13.02</c:v>
                </c:pt>
                <c:pt idx="652">
                  <c:v>13.04</c:v>
                </c:pt>
                <c:pt idx="653">
                  <c:v>13.06</c:v>
                </c:pt>
                <c:pt idx="654">
                  <c:v>13.08</c:v>
                </c:pt>
                <c:pt idx="655">
                  <c:v>13.1</c:v>
                </c:pt>
                <c:pt idx="656">
                  <c:v>13.12</c:v>
                </c:pt>
                <c:pt idx="657">
                  <c:v>13.14</c:v>
                </c:pt>
                <c:pt idx="658">
                  <c:v>13.16</c:v>
                </c:pt>
                <c:pt idx="659">
                  <c:v>13.18</c:v>
                </c:pt>
                <c:pt idx="660">
                  <c:v>13.2</c:v>
                </c:pt>
                <c:pt idx="661">
                  <c:v>13.22</c:v>
                </c:pt>
                <c:pt idx="662">
                  <c:v>13.24</c:v>
                </c:pt>
                <c:pt idx="663">
                  <c:v>13.26</c:v>
                </c:pt>
                <c:pt idx="664">
                  <c:v>13.28</c:v>
                </c:pt>
                <c:pt idx="665">
                  <c:v>13.3</c:v>
                </c:pt>
                <c:pt idx="666">
                  <c:v>13.32</c:v>
                </c:pt>
                <c:pt idx="667">
                  <c:v>13.34</c:v>
                </c:pt>
                <c:pt idx="668">
                  <c:v>13.36</c:v>
                </c:pt>
                <c:pt idx="669">
                  <c:v>13.38</c:v>
                </c:pt>
                <c:pt idx="670">
                  <c:v>13.4</c:v>
                </c:pt>
                <c:pt idx="671">
                  <c:v>13.42</c:v>
                </c:pt>
                <c:pt idx="672">
                  <c:v>13.44</c:v>
                </c:pt>
                <c:pt idx="673">
                  <c:v>13.46</c:v>
                </c:pt>
                <c:pt idx="674">
                  <c:v>13.48</c:v>
                </c:pt>
                <c:pt idx="675">
                  <c:v>13.5</c:v>
                </c:pt>
                <c:pt idx="676">
                  <c:v>13.52</c:v>
                </c:pt>
                <c:pt idx="677">
                  <c:v>13.54</c:v>
                </c:pt>
                <c:pt idx="678">
                  <c:v>13.56</c:v>
                </c:pt>
                <c:pt idx="679">
                  <c:v>13.58</c:v>
                </c:pt>
                <c:pt idx="680">
                  <c:v>13.6</c:v>
                </c:pt>
                <c:pt idx="681">
                  <c:v>13.62</c:v>
                </c:pt>
                <c:pt idx="682">
                  <c:v>13.64</c:v>
                </c:pt>
                <c:pt idx="683">
                  <c:v>13.66</c:v>
                </c:pt>
                <c:pt idx="684">
                  <c:v>13.68</c:v>
                </c:pt>
                <c:pt idx="685">
                  <c:v>13.7</c:v>
                </c:pt>
                <c:pt idx="686">
                  <c:v>13.72</c:v>
                </c:pt>
                <c:pt idx="687">
                  <c:v>13.74</c:v>
                </c:pt>
                <c:pt idx="688">
                  <c:v>13.76</c:v>
                </c:pt>
                <c:pt idx="689">
                  <c:v>13.78</c:v>
                </c:pt>
                <c:pt idx="690">
                  <c:v>13.8</c:v>
                </c:pt>
                <c:pt idx="691">
                  <c:v>13.82</c:v>
                </c:pt>
                <c:pt idx="692">
                  <c:v>13.84</c:v>
                </c:pt>
                <c:pt idx="693">
                  <c:v>13.86</c:v>
                </c:pt>
                <c:pt idx="694">
                  <c:v>13.88</c:v>
                </c:pt>
                <c:pt idx="695">
                  <c:v>13.9</c:v>
                </c:pt>
                <c:pt idx="696">
                  <c:v>13.92</c:v>
                </c:pt>
                <c:pt idx="697">
                  <c:v>13.94</c:v>
                </c:pt>
                <c:pt idx="698">
                  <c:v>13.96</c:v>
                </c:pt>
                <c:pt idx="699">
                  <c:v>13.98</c:v>
                </c:pt>
                <c:pt idx="700">
                  <c:v>14</c:v>
                </c:pt>
              </c:numCache>
            </c:numRef>
          </c:xVal>
          <c:yVal>
            <c:numRef>
              <c:f>Sheet1!$B$3:$B$703</c:f>
              <c:numCache>
                <c:formatCode>General</c:formatCode>
                <c:ptCount val="701"/>
                <c:pt idx="0">
                  <c:v>1</c:v>
                </c:pt>
                <c:pt idx="1">
                  <c:v>0.98677046687427072</c:v>
                </c:pt>
                <c:pt idx="2">
                  <c:v>0.94791791560496497</c:v>
                </c:pt>
                <c:pt idx="3">
                  <c:v>0.88587996199247809</c:v>
                </c:pt>
                <c:pt idx="4">
                  <c:v>0.80449109719363587</c:v>
                </c:pt>
                <c:pt idx="5">
                  <c:v>0.70866377460317342</c:v>
                </c:pt>
                <c:pt idx="6">
                  <c:v>0.60398614234940073</c:v>
                </c:pt>
                <c:pt idx="7">
                  <c:v>0.49627493582363064</c:v>
                </c:pt>
                <c:pt idx="8">
                  <c:v>0.39112563806151901</c:v>
                </c:pt>
                <c:pt idx="9">
                  <c:v>0.29350123011705231</c:v>
                </c:pt>
                <c:pt idx="10">
                  <c:v>0.20739585101008762</c:v>
                </c:pt>
                <c:pt idx="11">
                  <c:v>0.13560109134408693</c:v>
                </c:pt>
                <c:pt idx="12">
                  <c:v>7.9591463953583297E-2</c:v>
                </c:pt>
                <c:pt idx="13">
                  <c:v>3.9533098998470816E-2</c:v>
                </c:pt>
                <c:pt idx="14">
                  <c:v>1.4407282541828033E-2</c:v>
                </c:pt>
                <c:pt idx="15">
                  <c:v>2.2294325149251051E-3</c:v>
                </c:pt>
                <c:pt idx="16">
                  <c:v>3.3562185407509925E-4</c:v>
                </c:pt>
                <c:pt idx="17">
                  <c:v>5.7036311716741608E-3</c:v>
                </c:pt>
                <c:pt idx="18">
                  <c:v>1.5274152855547903E-2</c:v>
                </c:pt>
                <c:pt idx="19">
                  <c:v>2.6240146225817634E-2</c:v>
                </c:pt>
                <c:pt idx="20">
                  <c:v>3.6278010450577478E-2</c:v>
                </c:pt>
                <c:pt idx="21">
                  <c:v>4.3702397012996212E-2</c:v>
                </c:pt>
                <c:pt idx="22">
                  <c:v>4.7536079770194188E-2</c:v>
                </c:pt>
                <c:pt idx="23">
                  <c:v>4.7496177743402368E-2</c:v>
                </c:pt>
                <c:pt idx="24">
                  <c:v>4.3907050563704642E-2</c:v>
                </c:pt>
                <c:pt idx="25">
                  <c:v>3.7557384745903741E-2</c:v>
                </c:pt>
                <c:pt idx="26">
                  <c:v>2.952365278147857E-2</c:v>
                </c:pt>
                <c:pt idx="27">
                  <c:v>2.0983885698415521E-2</c:v>
                </c:pt>
                <c:pt idx="28">
                  <c:v>1.3044546718863542E-2</c:v>
                </c:pt>
                <c:pt idx="29">
                  <c:v>6.5995683861841724E-3</c:v>
                </c:pt>
                <c:pt idx="30">
                  <c:v>2.2349439066636613E-3</c:v>
                </c:pt>
                <c:pt idx="31">
                  <c:v>1.8546614047924777E-4</c:v>
                </c:pt>
                <c:pt idx="32">
                  <c:v>3.4318913546432285E-4</c:v>
                </c:pt>
                <c:pt idx="33">
                  <c:v>2.3108197823300375E-3</c:v>
                </c:pt>
                <c:pt idx="34">
                  <c:v>5.4882657019943411E-3</c:v>
                </c:pt>
                <c:pt idx="35">
                  <c:v>9.1774835356684646E-3</c:v>
                </c:pt>
                <c:pt idx="36">
                  <c:v>1.2689831153767126E-2</c:v>
                </c:pt>
                <c:pt idx="37">
                  <c:v>1.5441283800410413E-2</c:v>
                </c:pt>
                <c:pt idx="38">
                  <c:v>1.7023820850034694E-2</c:v>
                </c:pt>
                <c:pt idx="39">
                  <c:v>1.7245512047434675E-2</c:v>
                </c:pt>
                <c:pt idx="40">
                  <c:v>1.6136686341705335E-2</c:v>
                </c:pt>
                <c:pt idx="41">
                  <c:v>1.3924371301139712E-2</c:v>
                </c:pt>
                <c:pt idx="42">
                  <c:v>1.0981318036899418E-2</c:v>
                </c:pt>
                <c:pt idx="43">
                  <c:v>7.7588785896589643E-3</c:v>
                </c:pt>
                <c:pt idx="44">
                  <c:v>4.7144715639894216E-3</c:v>
                </c:pt>
                <c:pt idx="45">
                  <c:v>2.2442669155651618E-3</c:v>
                </c:pt>
                <c:pt idx="46">
                  <c:v>6.3016811545433746E-4</c:v>
                </c:pt>
                <c:pt idx="47">
                  <c:v>7.4817624039560259E-6</c:v>
                </c:pt>
                <c:pt idx="48">
                  <c:v>3.5628664484999375E-4</c:v>
                </c:pt>
                <c:pt idx="49">
                  <c:v>1.5159569770063523E-3</c:v>
                </c:pt>
                <c:pt idx="50">
                  <c:v>3.2190608401051787E-3</c:v>
                </c:pt>
                <c:pt idx="51">
                  <c:v>5.1383716671149129E-3</c:v>
                </c:pt>
                <c:pt idx="52">
                  <c:v>6.9392950293820001E-3</c:v>
                </c:pt>
                <c:pt idx="53">
                  <c:v>8.3297590340226744E-3</c:v>
                </c:pt>
                <c:pt idx="54">
                  <c:v>9.1005060821277434E-3</c:v>
                </c:pt>
                <c:pt idx="55">
                  <c:v>9.1505610813587667E-3</c:v>
                </c:pt>
                <c:pt idx="56">
                  <c:v>8.4951196267064061E-3</c:v>
                </c:pt>
                <c:pt idx="57">
                  <c:v>7.2558118342375549E-3</c:v>
                </c:pt>
                <c:pt idx="58">
                  <c:v>5.6358536131814038E-3</c:v>
                </c:pt>
                <c:pt idx="59">
                  <c:v>3.8846416569944752E-3</c:v>
                </c:pt>
                <c:pt idx="60">
                  <c:v>2.2576177970705753E-3</c:v>
                </c:pt>
                <c:pt idx="61">
                  <c:v>9.7758350716582645E-4</c:v>
                </c:pt>
                <c:pt idx="62">
                  <c:v>2.0308495268808778E-4</c:v>
                </c:pt>
                <c:pt idx="63">
                  <c:v>8.1427314931695995E-6</c:v>
                </c:pt>
                <c:pt idx="64">
                  <c:v>3.7570406548897512E-4</c:v>
                </c:pt>
                <c:pt idx="65">
                  <c:v>1.2050515803557777E-3</c:v>
                </c:pt>
                <c:pt idx="66">
                  <c:v>2.3313354664210757E-3</c:v>
                </c:pt>
                <c:pt idx="67">
                  <c:v>3.5537014848978847E-3</c:v>
                </c:pt>
                <c:pt idx="68">
                  <c:v>4.6673945239092277E-3</c:v>
                </c:pt>
                <c:pt idx="69">
                  <c:v>5.4948567926604635E-3</c:v>
                </c:pt>
                <c:pt idx="70">
                  <c:v>5.9112294456967716E-3</c:v>
                </c:pt>
                <c:pt idx="71">
                  <c:v>5.8607146029000705E-3</c:v>
                </c:pt>
                <c:pt idx="72">
                  <c:v>5.361777631131933E-3</c:v>
                </c:pt>
                <c:pt idx="73">
                  <c:v>4.5009221835222027E-3</c:v>
                </c:pt>
                <c:pt idx="74">
                  <c:v>3.4164848389088517E-3</c:v>
                </c:pt>
                <c:pt idx="75">
                  <c:v>2.2753212321375608E-3</c:v>
                </c:pt>
                <c:pt idx="76">
                  <c:v>1.2461932426149583E-3</c:v>
                </c:pt>
                <c:pt idx="77">
                  <c:v>4.7399880581547934E-4</c:v>
                </c:pt>
                <c:pt idx="78">
                  <c:v>5.8687848804941585E-5</c:v>
                </c:pt>
                <c:pt idx="79">
                  <c:v>4.1849184810697906E-5</c:v>
                </c:pt>
                <c:pt idx="80">
                  <c:v>4.0268343479895263E-4</c:v>
                </c:pt>
                <c:pt idx="81">
                  <c:v>1.0636007178679752E-3</c:v>
                </c:pt>
                <c:pt idx="82">
                  <c:v>1.9042263895612372E-3</c:v>
                </c:pt>
                <c:pt idx="83">
                  <c:v>2.7813794434179157E-3</c:v>
                </c:pt>
                <c:pt idx="84">
                  <c:v>3.5517793044396876E-3</c:v>
                </c:pt>
                <c:pt idx="85">
                  <c:v>4.09394359481338E-3</c:v>
                </c:pt>
                <c:pt idx="86">
                  <c:v>4.3259876193822693E-3</c:v>
                </c:pt>
                <c:pt idx="87">
                  <c:v>4.2167699328939622E-3</c:v>
                </c:pt>
                <c:pt idx="88">
                  <c:v>3.788921102394583E-3</c:v>
                </c:pt>
                <c:pt idx="89">
                  <c:v>3.1135689768354829E-3</c:v>
                </c:pt>
                <c:pt idx="90">
                  <c:v>2.2978360583500688E-3</c:v>
                </c:pt>
                <c:pt idx="91">
                  <c:v>1.4672439505001164E-3</c:v>
                </c:pt>
                <c:pt idx="92">
                  <c:v>7.4586362030231129E-4</c:v>
                </c:pt>
                <c:pt idx="93">
                  <c:v>2.3730356694534377E-4</c:v>
                </c:pt>
                <c:pt idx="94">
                  <c:v>9.4064992540676912E-6</c:v>
                </c:pt>
                <c:pt idx="95">
                  <c:v>8.4876275529003833E-5</c:v>
                </c:pt>
                <c:pt idx="96">
                  <c:v>4.3909090260367024E-4</c:v>
                </c:pt>
                <c:pt idx="97">
                  <c:v>1.0052290653771671E-3</c:v>
                </c:pt>
                <c:pt idx="98">
                  <c:v>1.6857217880607042E-3</c:v>
                </c:pt>
                <c:pt idx="99">
                  <c:v>2.3681055759638089E-3</c:v>
                </c:pt>
                <c:pt idx="100">
                  <c:v>2.9427352069588352E-3</c:v>
                </c:pt>
                <c:pt idx="101">
                  <c:v>3.3195983299271182E-3</c:v>
                </c:pt>
                <c:pt idx="102">
                  <c:v>3.4416824529815357E-3</c:v>
                </c:pt>
                <c:pt idx="103">
                  <c:v>3.2929354422503777E-3</c:v>
                </c:pt>
                <c:pt idx="104">
                  <c:v>2.8997343413100286E-3</c:v>
                </c:pt>
                <c:pt idx="105">
                  <c:v>2.325794828303408E-3</c:v>
                </c:pt>
                <c:pt idx="106">
                  <c:v>1.6614571893272553E-3</c:v>
                </c:pt>
                <c:pt idx="107">
                  <c:v>1.0091223175167374E-3</c:v>
                </c:pt>
                <c:pt idx="108">
                  <c:v>4.6715953318302559E-4</c:v>
                </c:pt>
                <c:pt idx="109">
                  <c:v>1.147901108696331E-4</c:v>
                </c:pt>
                <c:pt idx="110">
                  <c:v>2.4660252140633582E-7</c:v>
                </c:pt>
                <c:pt idx="111">
                  <c:v>1.3395759080407109E-4</c:v>
                </c:pt>
                <c:pt idx="112">
                  <c:v>4.8770138717935433E-4</c:v>
                </c:pt>
                <c:pt idx="113">
                  <c:v>9.997383484555884E-4</c:v>
                </c:pt>
                <c:pt idx="114">
                  <c:v>1.5850147152040759E-3</c:v>
                </c:pt>
                <c:pt idx="115">
                  <c:v>2.1487705617115574E-3</c:v>
                </c:pt>
                <c:pt idx="116">
                  <c:v>2.601393551576394E-3</c:v>
                </c:pt>
                <c:pt idx="117">
                  <c:v>2.8722086154471384E-3</c:v>
                </c:pt>
                <c:pt idx="118">
                  <c:v>2.9200984199663229E-3</c:v>
                </c:pt>
                <c:pt idx="119">
                  <c:v>2.7393730532307499E-3</c:v>
                </c:pt>
                <c:pt idx="120">
                  <c:v>2.3600642801885731E-3</c:v>
                </c:pt>
                <c:pt idx="121">
                  <c:v>1.8426904625157342E-3</c:v>
                </c:pt>
                <c:pt idx="122">
                  <c:v>1.2683878313075995E-3</c:v>
                </c:pt>
                <c:pt idx="123">
                  <c:v>7.260026493783947E-4</c:v>
                </c:pt>
                <c:pt idx="124">
                  <c:v>2.9818229774424373E-4</c:v>
                </c:pt>
                <c:pt idx="125">
                  <c:v>4.8627398733621161E-5</c:v>
                </c:pt>
                <c:pt idx="126">
                  <c:v>1.2457375926544228E-5</c:v>
                </c:pt>
                <c:pt idx="127">
                  <c:v>1.9113516264422073E-4</c:v>
                </c:pt>
                <c:pt idx="128">
                  <c:v>5.5267479159533124E-4</c:v>
                </c:pt>
                <c:pt idx="129">
                  <c:v>1.0370318370963923E-3</c:v>
                </c:pt>
                <c:pt idx="130">
                  <c:v>1.5657787504578487E-3</c:v>
                </c:pt>
                <c:pt idx="131">
                  <c:v>2.0545171024028172E-3</c:v>
                </c:pt>
                <c:pt idx="132">
                  <c:v>2.4260745974123959E-3</c:v>
                </c:pt>
                <c:pt idx="133">
                  <c:v>2.6224356526075706E-3</c:v>
                </c:pt>
                <c:pt idx="134">
                  <c:v>2.6135721594126057E-3</c:v>
                </c:pt>
                <c:pt idx="135">
                  <c:v>2.4018389226120491E-3</c:v>
                </c:pt>
                <c:pt idx="136">
                  <c:v>2.0212968233442132E-3</c:v>
                </c:pt>
                <c:pt idx="137">
                  <c:v>1.532116639053548E-3</c:v>
                </c:pt>
                <c:pt idx="138">
                  <c:v>1.010975377553205E-3</c:v>
                </c:pt>
                <c:pt idx="139">
                  <c:v>5.3896851884434761E-4</c:v>
                </c:pt>
                <c:pt idx="140">
                  <c:v>1.889329161805482E-4</c:v>
                </c:pt>
                <c:pt idx="141">
                  <c:v>1.4151132526796043E-5</c:v>
                </c:pt>
                <c:pt idx="142">
                  <c:v>4.0179302027770872E-5</c:v>
                </c:pt>
                <c:pt idx="143">
                  <c:v>2.6104469057123972E-4</c:v>
                </c:pt>
                <c:pt idx="144">
                  <c:v>6.4037424257428475E-4</c:v>
                </c:pt>
                <c:pt idx="145">
                  <c:v>1.1172483010114132E-3</c:v>
                </c:pt>
                <c:pt idx="146">
                  <c:v>1.6158430827332795E-3</c:v>
                </c:pt>
                <c:pt idx="147">
                  <c:v>2.057343764926339E-3</c:v>
                </c:pt>
                <c:pt idx="148">
                  <c:v>2.372266050462798E-3</c:v>
                </c:pt>
                <c:pt idx="149">
                  <c:v>2.5112696595808331E-3</c:v>
                </c:pt>
                <c:pt idx="150">
                  <c:v>2.4527893745208999E-3</c:v>
                </c:pt>
                <c:pt idx="151">
                  <c:v>2.2063094032476909E-3</c:v>
                </c:pt>
                <c:pt idx="152">
                  <c:v>1.8107867431039653E-3</c:v>
                </c:pt>
                <c:pt idx="153">
                  <c:v>1.3284833422549079E-3</c:v>
                </c:pt>
                <c:pt idx="154">
                  <c:v>8.3517852586047041E-4</c:v>
                </c:pt>
                <c:pt idx="155">
                  <c:v>4.0829260296856699E-4</c:v>
                </c:pt>
                <c:pt idx="156">
                  <c:v>1.147737551443775E-4</c:v>
                </c:pt>
                <c:pt idx="157">
                  <c:v>6.3408315098811927E-7</c:v>
                </c:pt>
                <c:pt idx="158">
                  <c:v>8.3762290310920217E-5</c:v>
                </c:pt>
                <c:pt idx="159">
                  <c:v>3.5113019319683235E-4</c:v>
                </c:pt>
                <c:pt idx="160">
                  <c:v>7.6082715240120466E-4</c:v>
                </c:pt>
                <c:pt idx="161">
                  <c:v>1.2486062906666353E-3</c:v>
                </c:pt>
                <c:pt idx="162">
                  <c:v>1.7379250255700335E-3</c:v>
                </c:pt>
                <c:pt idx="163">
                  <c:v>2.1519184791261147E-3</c:v>
                </c:pt>
                <c:pt idx="164">
                  <c:v>2.4254420025093446E-3</c:v>
                </c:pt>
                <c:pt idx="165">
                  <c:v>2.5153054212698257E-3</c:v>
                </c:pt>
                <c:pt idx="166">
                  <c:v>2.4070992148191857E-3</c:v>
                </c:pt>
                <c:pt idx="167">
                  <c:v>2.117539283479678E-3</c:v>
                </c:pt>
                <c:pt idx="168">
                  <c:v>1.6919513049817657E-3</c:v>
                </c:pt>
                <c:pt idx="169">
                  <c:v>1.1972708854116308E-3</c:v>
                </c:pt>
                <c:pt idx="170">
                  <c:v>7.1163500609295553E-4</c:v>
                </c:pt>
                <c:pt idx="171">
                  <c:v>3.1217515393658124E-4</c:v>
                </c:pt>
                <c:pt idx="172">
                  <c:v>6.2909503511003836E-5</c:v>
                </c:pt>
                <c:pt idx="173">
                  <c:v>4.6250741226098916E-6</c:v>
                </c:pt>
                <c:pt idx="174">
                  <c:v>1.4834054543566333E-4</c:v>
                </c:pt>
                <c:pt idx="175">
                  <c:v>4.7339142584529699E-4</c:v>
                </c:pt>
                <c:pt idx="176">
                  <c:v>9.3046526688344081E-4</c:v>
                </c:pt>
                <c:pt idx="177">
                  <c:v>1.4491453264694808E-3</c:v>
                </c:pt>
                <c:pt idx="178">
                  <c:v>1.9488154339210564E-3</c:v>
                </c:pt>
                <c:pt idx="179">
                  <c:v>2.3512466471640701E-3</c:v>
                </c:pt>
                <c:pt idx="180">
                  <c:v>2.5929113736001962E-3</c:v>
                </c:pt>
                <c:pt idx="181">
                  <c:v>2.6350975114367492E-3</c:v>
                </c:pt>
                <c:pt idx="182">
                  <c:v>2.4702220604962523E-3</c:v>
                </c:pt>
                <c:pt idx="183">
                  <c:v>2.1233223153585791E-3</c:v>
                </c:pt>
                <c:pt idx="184">
                  <c:v>1.6484455855457663E-3</c:v>
                </c:pt>
                <c:pt idx="185">
                  <c:v>1.1204516042925593E-3</c:v>
                </c:pt>
                <c:pt idx="186">
                  <c:v>6.2346276012660508E-4</c:v>
                </c:pt>
                <c:pt idx="187">
                  <c:v>2.3773339006631679E-4</c:v>
                </c:pt>
                <c:pt idx="188">
                  <c:v>2.6975478177945406E-5</c:v>
                </c:pt>
                <c:pt idx="189">
                  <c:v>2.8129993306711742E-5</c:v>
                </c:pt>
                <c:pt idx="190">
                  <c:v>2.4521473464290565E-4</c:v>
                </c:pt>
                <c:pt idx="191">
                  <c:v>6.4826298276255724E-4</c:v>
                </c:pt>
                <c:pt idx="192">
                  <c:v>1.1775851222675584E-3</c:v>
                </c:pt>
                <c:pt idx="193">
                  <c:v>1.7527571188583316E-3</c:v>
                </c:pt>
                <c:pt idx="194">
                  <c:v>2.2849933518747068E-3</c:v>
                </c:pt>
                <c:pt idx="195">
                  <c:v>2.6910138490425354E-3</c:v>
                </c:pt>
                <c:pt idx="196">
                  <c:v>2.9062552207281662E-3</c:v>
                </c:pt>
                <c:pt idx="197">
                  <c:v>2.8953451221153687E-3</c:v>
                </c:pt>
                <c:pt idx="198">
                  <c:v>2.6581557721782308E-3</c:v>
                </c:pt>
                <c:pt idx="199">
                  <c:v>2.2304163497590531E-3</c:v>
                </c:pt>
                <c:pt idx="200">
                  <c:v>1.678697921712948E-3</c:v>
                </c:pt>
                <c:pt idx="201">
                  <c:v>1.0904610771334826E-3</c:v>
                </c:pt>
                <c:pt idx="202">
                  <c:v>5.6064014019939913E-4</c:v>
                </c:pt>
                <c:pt idx="203">
                  <c:v>1.7680535685653077E-4</c:v>
                </c:pt>
                <c:pt idx="204">
                  <c:v>5.2038490350591663E-6</c:v>
                </c:pt>
                <c:pt idx="205">
                  <c:v>7.9885599638349335E-5</c:v>
                </c:pt>
                <c:pt idx="206">
                  <c:v>3.9668048908788088E-4</c:v>
                </c:pt>
                <c:pt idx="207">
                  <c:v>9.1306838279991596E-4</c:v>
                </c:pt>
                <c:pt idx="208">
                  <c:v>1.5540835336911613E-3</c:v>
                </c:pt>
                <c:pt idx="209">
                  <c:v>2.2234536208604072E-3</c:v>
                </c:pt>
                <c:pt idx="210">
                  <c:v>2.8183380243397959E-3</c:v>
                </c:pt>
                <c:pt idx="211">
                  <c:v>3.2454315038307892E-3</c:v>
                </c:pt>
                <c:pt idx="212">
                  <c:v>3.4359363473775561E-3</c:v>
                </c:pt>
                <c:pt idx="213">
                  <c:v>3.3570264558191111E-3</c:v>
                </c:pt>
                <c:pt idx="214">
                  <c:v>3.0179205417170162E-3</c:v>
                </c:pt>
                <c:pt idx="215">
                  <c:v>2.4694804089853196E-3</c:v>
                </c:pt>
                <c:pt idx="216">
                  <c:v>1.7972371045283173E-3</c:v>
                </c:pt>
                <c:pt idx="217">
                  <c:v>1.1087737217226293E-3</c:v>
                </c:pt>
                <c:pt idx="218">
                  <c:v>5.1730031699477098E-4</c:v>
                </c:pt>
                <c:pt idx="219">
                  <c:v>1.2389993519475463E-4</c:v>
                </c:pt>
                <c:pt idx="220">
                  <c:v>1.198463526901317E-6</c:v>
                </c:pt>
                <c:pt idx="221">
                  <c:v>1.8106283084618228E-4</c:v>
                </c:pt>
                <c:pt idx="222">
                  <c:v>6.4837378034565782E-4</c:v>
                </c:pt>
                <c:pt idx="223">
                  <c:v>1.3420266855774469E-3</c:v>
                </c:pt>
                <c:pt idx="224">
                  <c:v>2.163216059004621E-3</c:v>
                </c:pt>
                <c:pt idx="225">
                  <c:v>2.9899212088651526E-3</c:v>
                </c:pt>
                <c:pt idx="226">
                  <c:v>3.6955074917707663E-3</c:v>
                </c:pt>
                <c:pt idx="227">
                  <c:v>4.1686494660078399E-3</c:v>
                </c:pt>
                <c:pt idx="228">
                  <c:v>4.3314877316936087E-3</c:v>
                </c:pt>
                <c:pt idx="229">
                  <c:v>4.1531087103851118E-3</c:v>
                </c:pt>
                <c:pt idx="230">
                  <c:v>3.6560732645022284E-3</c:v>
                </c:pt>
                <c:pt idx="231">
                  <c:v>2.9147317419284573E-3</c:v>
                </c:pt>
                <c:pt idx="232">
                  <c:v>2.0453050216871238E-3</c:v>
                </c:pt>
                <c:pt idx="233">
                  <c:v>1.1889984731270026E-3</c:v>
                </c:pt>
                <c:pt idx="234">
                  <c:v>4.905503852915881E-4</c:v>
                </c:pt>
                <c:pt idx="235">
                  <c:v>7.5417264219325875E-5</c:v>
                </c:pt>
                <c:pt idx="236">
                  <c:v>2.9129630198380763E-5</c:v>
                </c:pt>
                <c:pt idx="237">
                  <c:v>3.8214545816637503E-4</c:v>
                </c:pt>
                <c:pt idx="238">
                  <c:v>1.1027965447780454E-3</c:v>
                </c:pt>
                <c:pt idx="239">
                  <c:v>2.0997596002958379E-3</c:v>
                </c:pt>
                <c:pt idx="240">
                  <c:v>3.2340524225946176E-3</c:v>
                </c:pt>
                <c:pt idx="241">
                  <c:v>4.3390671720824024E-3</c:v>
                </c:pt>
                <c:pt idx="242">
                  <c:v>5.245835408688589E-3</c:v>
                </c:pt>
                <c:pt idx="243">
                  <c:v>5.8097836331466035E-3</c:v>
                </c:pt>
                <c:pt idx="244">
                  <c:v>5.9348437756367471E-3</c:v>
                </c:pt>
                <c:pt idx="245">
                  <c:v>5.5910138547530961E-3</c:v>
                </c:pt>
                <c:pt idx="246">
                  <c:v>4.8223108303207772E-3</c:v>
                </c:pt>
                <c:pt idx="247">
                  <c:v>3.7434165586738228E-3</c:v>
                </c:pt>
                <c:pt idx="248">
                  <c:v>2.5250018580691919E-3</c:v>
                </c:pt>
                <c:pt idx="249">
                  <c:v>1.3694781977115044E-3</c:v>
                </c:pt>
                <c:pt idx="250">
                  <c:v>4.805034891301555E-4</c:v>
                </c:pt>
                <c:pt idx="251">
                  <c:v>3.0706543397261135E-5</c:v>
                </c:pt>
                <c:pt idx="252">
                  <c:v>1.3259814970829708E-4</c:v>
                </c:pt>
                <c:pt idx="253">
                  <c:v>8.1739735872717425E-4</c:v>
                </c:pt>
                <c:pt idx="254">
                  <c:v>2.0255194792755801E-3</c:v>
                </c:pt>
                <c:pt idx="255">
                  <c:v>3.6108607279659749E-3</c:v>
                </c:pt>
                <c:pt idx="256">
                  <c:v>5.3589879876743416E-3</c:v>
                </c:pt>
                <c:pt idx="257">
                  <c:v>7.0171891416003383E-3</c:v>
                </c:pt>
                <c:pt idx="258">
                  <c:v>8.3323822978349331E-3</c:v>
                </c:pt>
                <c:pt idx="259">
                  <c:v>9.0914303157649864E-3</c:v>
                </c:pt>
                <c:pt idx="260">
                  <c:v>9.1577096854317287E-3</c:v>
                </c:pt>
                <c:pt idx="261">
                  <c:v>8.4979886592453976E-3</c:v>
                </c:pt>
                <c:pt idx="262">
                  <c:v>7.1947990973330401E-3</c:v>
                </c:pt>
                <c:pt idx="263">
                  <c:v>5.4414222492927596E-3</c:v>
                </c:pt>
                <c:pt idx="264">
                  <c:v>3.5191052397525358E-3</c:v>
                </c:pt>
                <c:pt idx="265">
                  <c:v>1.7588386090969267E-3</c:v>
                </c:pt>
                <c:pt idx="266">
                  <c:v>4.9255946140715115E-4</c:v>
                </c:pt>
                <c:pt idx="267">
                  <c:v>6.0632149813323635E-7</c:v>
                </c:pt>
                <c:pt idx="268">
                  <c:v>4.6330896056535084E-4</c:v>
                </c:pt>
                <c:pt idx="269">
                  <c:v>1.9245315286919012E-3</c:v>
                </c:pt>
                <c:pt idx="270">
                  <c:v>4.273735448250676E-3</c:v>
                </c:pt>
                <c:pt idx="271">
                  <c:v>7.2507962286371746E-3</c:v>
                </c:pt>
                <c:pt idx="272">
                  <c:v>1.0474668425439298E-2</c:v>
                </c:pt>
                <c:pt idx="273">
                  <c:v>1.3493454769902238E-2</c:v>
                </c:pt>
                <c:pt idx="274">
                  <c:v>1.5849994029027904E-2</c:v>
                </c:pt>
                <c:pt idx="275">
                  <c:v>1.7154251746892089E-2</c:v>
                </c:pt>
                <c:pt idx="276">
                  <c:v>1.7152039405916551E-2</c:v>
                </c:pt>
                <c:pt idx="277">
                  <c:v>1.5779238336697001E-2</c:v>
                </c:pt>
                <c:pt idx="278">
                  <c:v>1.3191923186839939E-2</c:v>
                </c:pt>
                <c:pt idx="279">
                  <c:v>9.7655107604323731E-3</c:v>
                </c:pt>
                <c:pt idx="280">
                  <c:v>6.0600287953604332E-3</c:v>
                </c:pt>
                <c:pt idx="281">
                  <c:v>2.7533356758172685E-3</c:v>
                </c:pt>
                <c:pt idx="282">
                  <c:v>5.4901375392646347E-4</c:v>
                </c:pt>
                <c:pt idx="283">
                  <c:v>7.0026986711894818E-5</c:v>
                </c:pt>
                <c:pt idx="284">
                  <c:v>1.7524222208745598E-3</c:v>
                </c:pt>
                <c:pt idx="285">
                  <c:v>5.7548217971751074E-3</c:v>
                </c:pt>
                <c:pt idx="286">
                  <c:v>1.1898858707125311E-2</c:v>
                </c:pt>
                <c:pt idx="287">
                  <c:v>1.9652955867270432E-2</c:v>
                </c:pt>
                <c:pt idx="288">
                  <c:v>2.8167144358094628E-2</c:v>
                </c:pt>
                <c:pt idx="289">
                  <c:v>3.6360424567617469E-2</c:v>
                </c:pt>
                <c:pt idx="290">
                  <c:v>4.3055203340166548E-2</c:v>
                </c:pt>
                <c:pt idx="291">
                  <c:v>4.7146446598690168E-2</c:v>
                </c:pt>
                <c:pt idx="292">
                  <c:v>4.7787277505223935E-2</c:v>
                </c:pt>
                <c:pt idx="293">
                  <c:v>4.4568666808941976E-2</c:v>
                </c:pt>
                <c:pt idx="294">
                  <c:v>3.7669268309220232E-2</c:v>
                </c:pt>
                <c:pt idx="295">
                  <c:v>2.7952738329788562E-2</c:v>
                </c:pt>
                <c:pt idx="296">
                  <c:v>1.6994094711092624E-2</c:v>
                </c:pt>
                <c:pt idx="297">
                  <c:v>7.0235047298947955E-3</c:v>
                </c:pt>
                <c:pt idx="298">
                  <c:v>7.8468468516454458E-4</c:v>
                </c:pt>
                <c:pt idx="299">
                  <c:v>1.3149084764469716E-3</c:v>
                </c:pt>
                <c:pt idx="300">
                  <c:v>1.1663342128668985E-2</c:v>
                </c:pt>
                <c:pt idx="301">
                  <c:v>3.457288051599864E-2</c:v>
                </c:pt>
                <c:pt idx="302">
                  <c:v>7.2156787305903386E-2</c:v>
                </c:pt>
                <c:pt idx="303">
                  <c:v>0.12560438096322124</c:v>
                </c:pt>
                <c:pt idx="304">
                  <c:v>0.19494925783739839</c:v>
                </c:pt>
                <c:pt idx="305">
                  <c:v>0.27892899964029727</c:v>
                </c:pt>
                <c:pt idx="306">
                  <c:v>0.37495731823576578</c:v>
                </c:pt>
                <c:pt idx="307">
                  <c:v>0.47921890108587123</c:v>
                </c:pt>
                <c:pt idx="308">
                  <c:v>0.58688492980455975</c:v>
                </c:pt>
                <c:pt idx="309">
                  <c:v>0.6924346658263868</c:v>
                </c:pt>
                <c:pt idx="310">
                  <c:v>0.79005701716829324</c:v>
                </c:pt>
                <c:pt idx="311">
                  <c:v>0.87409691715389237</c:v>
                </c:pt>
                <c:pt idx="312">
                  <c:v>0.93950571829858043</c:v>
                </c:pt>
                <c:pt idx="313">
                  <c:v>0.98225332388218278</c:v>
                </c:pt>
                <c:pt idx="314">
                  <c:v>0.99966268491862642</c:v>
                </c:pt>
                <c:pt idx="315">
                  <c:v>0.99063433365935849</c:v>
                </c:pt>
                <c:pt idx="316">
                  <c:v>0.95573909517661182</c:v>
                </c:pt>
                <c:pt idx="317">
                  <c:v>0.89716991829416015</c:v>
                </c:pt>
                <c:pt idx="318">
                  <c:v>0.81855753472859571</c:v>
                </c:pt>
                <c:pt idx="319">
                  <c:v>0.72466791961340715</c:v>
                </c:pt>
                <c:pt idx="320">
                  <c:v>0.62101087347830475</c:v>
                </c:pt>
                <c:pt idx="321">
                  <c:v>0.51339727843417304</c:v>
                </c:pt>
                <c:pt idx="322">
                  <c:v>0.40748685463082346</c:v>
                </c:pt>
                <c:pt idx="323">
                  <c:v>0.3083681565381462</c:v>
                </c:pt>
                <c:pt idx="324">
                  <c:v>0.22020818714315832</c:v>
                </c:pt>
                <c:pt idx="325">
                  <c:v>0.14600092610975376</c:v>
                </c:pt>
                <c:pt idx="326">
                  <c:v>8.7433219031974901E-2</c:v>
                </c:pt>
                <c:pt idx="327">
                  <c:v>4.4874096879078895E-2</c:v>
                </c:pt>
                <c:pt idx="328">
                  <c:v>1.748106305990246E-2</c:v>
                </c:pt>
                <c:pt idx="329">
                  <c:v>3.4055539638274072E-3</c:v>
                </c:pt>
                <c:pt idx="330">
                  <c:v>7.0825848456581509E-5</c:v>
                </c:pt>
                <c:pt idx="331">
                  <c:v>4.4898202912701602E-3</c:v>
                </c:pt>
                <c:pt idx="332">
                  <c:v>1.3588590533679739E-2</c:v>
                </c:pt>
                <c:pt idx="333">
                  <c:v>2.4502673169588166E-2</c:v>
                </c:pt>
                <c:pt idx="334">
                  <c:v>3.4818978456248262E-2</c:v>
                </c:pt>
                <c:pt idx="335">
                  <c:v>4.2743596578253953E-2</c:v>
                </c:pt>
                <c:pt idx="336">
                  <c:v>4.7185360337090844E-2</c:v>
                </c:pt>
                <c:pt idx="337">
                  <c:v>4.7754915330693481E-2</c:v>
                </c:pt>
                <c:pt idx="338">
                  <c:v>4.4688279990839415E-2</c:v>
                </c:pt>
                <c:pt idx="339">
                  <c:v>3.8711422336797231E-2</c:v>
                </c:pt>
                <c:pt idx="340">
                  <c:v>3.0867481869517467E-2</c:v>
                </c:pt>
                <c:pt idx="341">
                  <c:v>2.2330496249259639E-2</c:v>
                </c:pt>
                <c:pt idx="342">
                  <c:v>1.4228788822815136E-2</c:v>
                </c:pt>
                <c:pt idx="343">
                  <c:v>7.4978220308994526E-3</c:v>
                </c:pt>
                <c:pt idx="344">
                  <c:v>2.7769089272242334E-3</c:v>
                </c:pt>
                <c:pt idx="345">
                  <c:v>3.5749723603713561E-4</c:v>
                </c:pt>
                <c:pt idx="346">
                  <c:v>1.8369648425366309E-4</c:v>
                </c:pt>
                <c:pt idx="347">
                  <c:v>1.899193829303935E-3</c:v>
                </c:pt>
                <c:pt idx="348">
                  <c:v>4.9294611222077357E-3</c:v>
                </c:pt>
                <c:pt idx="349">
                  <c:v>8.5847476938427231E-3</c:v>
                </c:pt>
                <c:pt idx="350">
                  <c:v>1.2168067314147706E-2</c:v>
                </c:pt>
                <c:pt idx="351">
                  <c:v>1.5073224532752663E-2</c:v>
                </c:pt>
                <c:pt idx="352">
                  <c:v>1.6860617083676911E-2</c:v>
                </c:pt>
                <c:pt idx="353">
                  <c:v>1.7302610880795526E-2</c:v>
                </c:pt>
                <c:pt idx="354">
                  <c:v>1.6395083458037311E-2</c:v>
                </c:pt>
                <c:pt idx="355">
                  <c:v>1.433658892231689E-2</c:v>
                </c:pt>
                <c:pt idx="356">
                  <c:v>1.1480869887649101E-2</c:v>
                </c:pt>
                <c:pt idx="357">
                  <c:v>8.2716070302373667E-3</c:v>
                </c:pt>
                <c:pt idx="358">
                  <c:v>5.170013790935072E-3</c:v>
                </c:pt>
                <c:pt idx="359">
                  <c:v>2.5860264593393373E-3</c:v>
                </c:pt>
                <c:pt idx="360">
                  <c:v>8.2250115823680138E-4</c:v>
                </c:pt>
                <c:pt idx="361">
                  <c:v>3.9294794942625954E-5</c:v>
                </c:pt>
                <c:pt idx="362">
                  <c:v>2.4080548090840907E-4</c:v>
                </c:pt>
                <c:pt idx="363">
                  <c:v>1.2869844595207042E-3</c:v>
                </c:pt>
                <c:pt idx="364">
                  <c:v>2.9245150746510084E-3</c:v>
                </c:pt>
                <c:pt idx="365">
                  <c:v>4.8322278265641311E-3</c:v>
                </c:pt>
                <c:pt idx="366">
                  <c:v>6.6732047045397558E-3</c:v>
                </c:pt>
                <c:pt idx="367">
                  <c:v>8.1455820057914612E-3</c:v>
                </c:pt>
                <c:pt idx="368">
                  <c:v>9.0247775407878757E-3</c:v>
                </c:pt>
                <c:pt idx="369">
                  <c:v>9.1915731189576265E-3</c:v>
                </c:pt>
                <c:pt idx="370">
                  <c:v>8.6428759019146085E-3</c:v>
                </c:pt>
                <c:pt idx="371">
                  <c:v>7.4846827086723694E-3</c:v>
                </c:pt>
                <c:pt idx="372">
                  <c:v>5.9093778953899353E-3</c:v>
                </c:pt>
                <c:pt idx="373">
                  <c:v>4.1616419089106436E-3</c:v>
                </c:pt>
                <c:pt idx="374">
                  <c:v>2.4986532218245791E-3</c:v>
                </c:pt>
                <c:pt idx="375">
                  <c:v>1.1507707782928722E-3</c:v>
                </c:pt>
                <c:pt idx="376">
                  <c:v>2.8846399442508636E-4</c:v>
                </c:pt>
                <c:pt idx="377">
                  <c:v>2.2826294322143736E-8</c:v>
                </c:pt>
                <c:pt idx="378">
                  <c:v>2.8275257705430662E-4</c:v>
                </c:pt>
                <c:pt idx="379">
                  <c:v>1.0482321653318364E-3</c:v>
                </c:pt>
                <c:pt idx="380">
                  <c:v>2.1401139860035443E-3</c:v>
                </c:pt>
                <c:pt idx="381">
                  <c:v>3.3611722655812878E-3</c:v>
                </c:pt>
                <c:pt idx="382">
                  <c:v>4.5051067118666464E-3</c:v>
                </c:pt>
                <c:pt idx="383">
                  <c:v>5.3881268533896957E-3</c:v>
                </c:pt>
                <c:pt idx="384">
                  <c:v>5.8756161111955234E-3</c:v>
                </c:pt>
                <c:pt idx="385">
                  <c:v>5.9001281829898534E-3</c:v>
                </c:pt>
                <c:pt idx="386">
                  <c:v>5.4684308600371073E-3</c:v>
                </c:pt>
                <c:pt idx="387">
                  <c:v>4.6570462692378696E-3</c:v>
                </c:pt>
                <c:pt idx="388">
                  <c:v>3.597474684198544E-3</c:v>
                </c:pt>
                <c:pt idx="389">
                  <c:v>2.4537751799620015E-3</c:v>
                </c:pt>
                <c:pt idx="390">
                  <c:v>1.3962019283300857E-3</c:v>
                </c:pt>
                <c:pt idx="391">
                  <c:v>5.7502752730383784E-4</c:v>
                </c:pt>
                <c:pt idx="392">
                  <c:v>9.848472102998084E-5</c:v>
                </c:pt>
                <c:pt idx="393">
                  <c:v>1.7980298314881993E-5</c:v>
                </c:pt>
                <c:pt idx="394">
                  <c:v>3.2251803721478252E-4</c:v>
                </c:pt>
                <c:pt idx="395">
                  <c:v>9.4280909030616377E-4</c:v>
                </c:pt>
                <c:pt idx="396">
                  <c:v>1.7640742640882079E-3</c:v>
                </c:pt>
                <c:pt idx="397">
                  <c:v>2.6452732419187672E-3</c:v>
                </c:pt>
                <c:pt idx="398">
                  <c:v>3.4416126020164885E-3</c:v>
                </c:pt>
                <c:pt idx="399">
                  <c:v>4.0268053251074345E-3</c:v>
                </c:pt>
                <c:pt idx="400">
                  <c:v>4.3117181459754531E-3</c:v>
                </c:pt>
                <c:pt idx="401">
                  <c:v>4.2567062428972768E-3</c:v>
                </c:pt>
                <c:pt idx="402">
                  <c:v>3.8759811026620136E-3</c:v>
                </c:pt>
                <c:pt idx="403">
                  <c:v>3.2336173903415558E-3</c:v>
                </c:pt>
                <c:pt idx="404">
                  <c:v>2.4320823749375549E-3</c:v>
                </c:pt>
                <c:pt idx="405">
                  <c:v>1.5952746194784154E-3</c:v>
                </c:pt>
                <c:pt idx="406">
                  <c:v>8.4882708909862065E-4</c:v>
                </c:pt>
                <c:pt idx="407">
                  <c:v>3.0075845316514959E-4</c:v>
                </c:pt>
                <c:pt idx="408">
                  <c:v>2.5409118577212631E-5</c:v>
                </c:pt>
                <c:pt idx="409">
                  <c:v>5.3011811948136077E-5</c:v>
                </c:pt>
                <c:pt idx="410">
                  <c:v>3.663215995513507E-4</c:v>
                </c:pt>
                <c:pt idx="411">
                  <c:v>9.0461626688864889E-4</c:v>
                </c:pt>
                <c:pt idx="412">
                  <c:v>1.5742483785820428E-3</c:v>
                </c:pt>
                <c:pt idx="413">
                  <c:v>2.2639560950634264E-3</c:v>
                </c:pt>
                <c:pt idx="414">
                  <c:v>2.8624639344621916E-3</c:v>
                </c:pt>
                <c:pt idx="415">
                  <c:v>3.2756214159000855E-3</c:v>
                </c:pt>
                <c:pt idx="416">
                  <c:v>3.4404695569423792E-3</c:v>
                </c:pt>
                <c:pt idx="417">
                  <c:v>3.3341601950477645E-3</c:v>
                </c:pt>
                <c:pt idx="418">
                  <c:v>2.9764902196256116E-3</c:v>
                </c:pt>
                <c:pt idx="419">
                  <c:v>2.4258177740463412E-3</c:v>
                </c:pt>
                <c:pt idx="420">
                  <c:v>1.7691438818837183E-3</c:v>
                </c:pt>
                <c:pt idx="421">
                  <c:v>1.1080162575749319E-3</c:v>
                </c:pt>
                <c:pt idx="422">
                  <c:v>5.4251294911205001E-4</c:v>
                </c:pt>
                <c:pt idx="423">
                  <c:v>1.5580673836235182E-4</c:v>
                </c:pt>
                <c:pt idx="424">
                  <c:v>1.6677433853014303E-6</c:v>
                </c:pt>
                <c:pt idx="425">
                  <c:v>9.6761528077044093E-5</c:v>
                </c:pt>
                <c:pt idx="426">
                  <c:v>4.1882679447595986E-4</c:v>
                </c:pt>
                <c:pt idx="427">
                  <c:v>9.1089371375384386E-4</c:v>
                </c:pt>
                <c:pt idx="428">
                  <c:v>1.4907747263087658E-3</c:v>
                </c:pt>
                <c:pt idx="429">
                  <c:v>2.064265935621258E-3</c:v>
                </c:pt>
                <c:pt idx="430">
                  <c:v>2.539957465524286E-3</c:v>
                </c:pt>
                <c:pt idx="431">
                  <c:v>2.8433429607369262E-3</c:v>
                </c:pt>
                <c:pt idx="432">
                  <c:v>2.9280675512940706E-3</c:v>
                </c:pt>
                <c:pt idx="433">
                  <c:v>2.782630995306862E-3</c:v>
                </c:pt>
                <c:pt idx="434">
                  <c:v>2.4315898001259321E-3</c:v>
                </c:pt>
                <c:pt idx="435">
                  <c:v>1.931163618175788E-3</c:v>
                </c:pt>
                <c:pt idx="436">
                  <c:v>1.3600132380828336E-3</c:v>
                </c:pt>
                <c:pt idx="437">
                  <c:v>8.0668821117231559E-4</c:v>
                </c:pt>
                <c:pt idx="438">
                  <c:v>3.5573180413155027E-4</c:v>
                </c:pt>
                <c:pt idx="439">
                  <c:v>7.4608225662347967E-5</c:v>
                </c:pt>
                <c:pt idx="440">
                  <c:v>3.4593469984563459E-6</c:v>
                </c:pt>
                <c:pt idx="441">
                  <c:v>1.4923431295556434E-4</c:v>
                </c:pt>
                <c:pt idx="442">
                  <c:v>4.850407802185637E-4</c:v>
                </c:pt>
                <c:pt idx="443">
                  <c:v>9.5475055873898366E-4</c:v>
                </c:pt>
                <c:pt idx="444">
                  <c:v>1.4820818374597612E-3</c:v>
                </c:pt>
                <c:pt idx="445">
                  <c:v>1.982699209144647E-3</c:v>
                </c:pt>
                <c:pt idx="446">
                  <c:v>2.3774242959774643E-3</c:v>
                </c:pt>
                <c:pt idx="447">
                  <c:v>2.6045000454952218E-3</c:v>
                </c:pt>
                <c:pt idx="448">
                  <c:v>2.6290203651796809E-3</c:v>
                </c:pt>
                <c:pt idx="449">
                  <c:v>2.4480943723594641E-3</c:v>
                </c:pt>
                <c:pt idx="450">
                  <c:v>2.0909878579934205E-3</c:v>
                </c:pt>
                <c:pt idx="451">
                  <c:v>1.6142679773196798E-3</c:v>
                </c:pt>
                <c:pt idx="452">
                  <c:v>1.092749206228664E-3</c:v>
                </c:pt>
                <c:pt idx="453">
                  <c:v>6.0768062825066512E-4</c:v>
                </c:pt>
                <c:pt idx="454">
                  <c:v>2.3402902439736514E-4</c:v>
                </c:pt>
                <c:pt idx="455">
                  <c:v>2.8837161930407734E-5</c:v>
                </c:pt>
                <c:pt idx="456">
                  <c:v>2.2455187605875816E-5</c:v>
                </c:pt>
                <c:pt idx="457">
                  <c:v>2.1398537322222754E-4</c:v>
                </c:pt>
                <c:pt idx="458">
                  <c:v>5.7161908006490966E-4</c:v>
                </c:pt>
                <c:pt idx="459">
                  <c:v>1.0377829486128824E-3</c:v>
                </c:pt>
                <c:pt idx="460">
                  <c:v>1.5382669976935052E-3</c:v>
                </c:pt>
                <c:pt idx="461">
                  <c:v>1.9938951365447454E-3</c:v>
                </c:pt>
                <c:pt idx="462">
                  <c:v>2.3329121878117934E-3</c:v>
                </c:pt>
                <c:pt idx="463">
                  <c:v>2.5021593040401428E-3</c:v>
                </c:pt>
                <c:pt idx="464">
                  <c:v>2.4753060448900774E-3</c:v>
                </c:pt>
                <c:pt idx="465">
                  <c:v>2.2568707664812528E-3</c:v>
                </c:pt>
                <c:pt idx="466">
                  <c:v>1.8814187950174919E-3</c:v>
                </c:pt>
                <c:pt idx="467">
                  <c:v>1.408077891102962E-3</c:v>
                </c:pt>
                <c:pt idx="468">
                  <c:v>9.1123668087454517E-4</c:v>
                </c:pt>
                <c:pt idx="469">
                  <c:v>4.6888197842801421E-4</c:v>
                </c:pt>
                <c:pt idx="470">
                  <c:v>1.5039442332261601E-4</c:v>
                </c:pt>
                <c:pt idx="471">
                  <c:v>5.7029181555208617E-6</c:v>
                </c:pt>
                <c:pt idx="472">
                  <c:v>5.7484914926287138E-5</c:v>
                </c:pt>
                <c:pt idx="473">
                  <c:v>2.9762501933285534E-4</c:v>
                </c:pt>
                <c:pt idx="474">
                  <c:v>6.8848224133398299E-4</c:v>
                </c:pt>
                <c:pt idx="475">
                  <c:v>1.1687689751124291E-3</c:v>
                </c:pt>
                <c:pt idx="476">
                  <c:v>1.6631279963135463E-3</c:v>
                </c:pt>
                <c:pt idx="477">
                  <c:v>2.093918287509404E-3</c:v>
                </c:pt>
                <c:pt idx="478">
                  <c:v>2.3933754609786603E-3</c:v>
                </c:pt>
                <c:pt idx="479">
                  <c:v>2.5142515725932084E-3</c:v>
                </c:pt>
                <c:pt idx="480">
                  <c:v>2.4372720630708874E-3</c:v>
                </c:pt>
                <c:pt idx="481">
                  <c:v>2.1742389141787325E-3</c:v>
                </c:pt>
                <c:pt idx="482">
                  <c:v>1.7662833855463579E-3</c:v>
                </c:pt>
                <c:pt idx="483">
                  <c:v>1.2775249874913998E-3</c:v>
                </c:pt>
                <c:pt idx="484">
                  <c:v>7.8510923602747044E-4</c:v>
                </c:pt>
                <c:pt idx="485">
                  <c:v>3.6716422366357888E-4</c:v>
                </c:pt>
                <c:pt idx="486">
                  <c:v>9.0546652110688904E-5</c:v>
                </c:pt>
                <c:pt idx="487">
                  <c:v>2.8949346871791401E-7</c:v>
                </c:pt>
                <c:pt idx="488">
                  <c:v>1.1240811176913647E-4</c:v>
                </c:pt>
                <c:pt idx="489">
                  <c:v>4.1120757508370778E-4</c:v>
                </c:pt>
                <c:pt idx="490">
                  <c:v>8.5153930993900535E-4</c:v>
                </c:pt>
                <c:pt idx="491">
                  <c:v>1.3656868241317692E-3</c:v>
                </c:pt>
                <c:pt idx="492">
                  <c:v>1.8738366332916535E-3</c:v>
                </c:pt>
                <c:pt idx="493">
                  <c:v>2.2965242691936833E-3</c:v>
                </c:pt>
                <c:pt idx="494">
                  <c:v>2.5671252417777879E-3</c:v>
                </c:pt>
                <c:pt idx="495">
                  <c:v>2.6424385274545783E-3</c:v>
                </c:pt>
                <c:pt idx="496">
                  <c:v>2.509691344498684E-3</c:v>
                </c:pt>
                <c:pt idx="497">
                  <c:v>2.1888375176775891E-3</c:v>
                </c:pt>
                <c:pt idx="498">
                  <c:v>1.7297455512466629E-3</c:v>
                </c:pt>
                <c:pt idx="499">
                  <c:v>1.2046659264413229E-3</c:v>
                </c:pt>
                <c:pt idx="500">
                  <c:v>6.9710763948713694E-4</c:v>
                </c:pt>
                <c:pt idx="501">
                  <c:v>2.8882614130638641E-4</c:v>
                </c:pt>
                <c:pt idx="502">
                  <c:v>4.6938087509002286E-5</c:v>
                </c:pt>
                <c:pt idx="503">
                  <c:v>1.3181260279780835E-5</c:v>
                </c:pt>
                <c:pt idx="504">
                  <c:v>1.9702677843217581E-4</c:v>
                </c:pt>
                <c:pt idx="505">
                  <c:v>5.7376997564561932E-4</c:v>
                </c:pt>
                <c:pt idx="506">
                  <c:v>1.087963061646413E-3</c:v>
                </c:pt>
                <c:pt idx="507">
                  <c:v>1.661723165196517E-3</c:v>
                </c:pt>
                <c:pt idx="508">
                  <c:v>2.2066815800183379E-3</c:v>
                </c:pt>
                <c:pt idx="509">
                  <c:v>2.6377540705441425E-3</c:v>
                </c:pt>
                <c:pt idx="510">
                  <c:v>2.886601454197365E-3</c:v>
                </c:pt>
                <c:pt idx="511">
                  <c:v>2.9126665058275244E-3</c:v>
                </c:pt>
                <c:pt idx="512">
                  <c:v>2.7100196811289936E-3</c:v>
                </c:pt>
                <c:pt idx="513">
                  <c:v>2.308873347096496E-3</c:v>
                </c:pt>
                <c:pt idx="514">
                  <c:v>1.7714390249632993E-3</c:v>
                </c:pt>
                <c:pt idx="515">
                  <c:v>1.1826809671777526E-3</c:v>
                </c:pt>
                <c:pt idx="516">
                  <c:v>6.3732668944425864E-4</c:v>
                </c:pt>
                <c:pt idx="517">
                  <c:v>2.251042046280777E-4</c:v>
                </c:pt>
                <c:pt idx="518">
                  <c:v>1.6488571272113086E-5</c:v>
                </c:pt>
                <c:pt idx="519">
                  <c:v>5.1203095182184824E-5</c:v>
                </c:pt>
                <c:pt idx="520">
                  <c:v>3.3133252216947459E-4</c:v>
                </c:pt>
                <c:pt idx="521">
                  <c:v>8.202205796572266E-4</c:v>
                </c:pt>
                <c:pt idx="522">
                  <c:v>1.4474430302996726E-3</c:v>
                </c:pt>
                <c:pt idx="523">
                  <c:v>2.1192030914874327E-3</c:v>
                </c:pt>
                <c:pt idx="524">
                  <c:v>2.7326341449605352E-3</c:v>
                </c:pt>
                <c:pt idx="525">
                  <c:v>3.1918507721473452E-3</c:v>
                </c:pt>
                <c:pt idx="526">
                  <c:v>3.423267983391425E-3</c:v>
                </c:pt>
                <c:pt idx="527">
                  <c:v>3.3877669594526284E-3</c:v>
                </c:pt>
                <c:pt idx="528">
                  <c:v>3.0877230131544078E-3</c:v>
                </c:pt>
                <c:pt idx="529">
                  <c:v>2.5676684189410381E-3</c:v>
                </c:pt>
                <c:pt idx="530">
                  <c:v>1.9083290237211017E-3</c:v>
                </c:pt>
                <c:pt idx="531">
                  <c:v>1.2148039518701309E-3</c:v>
                </c:pt>
                <c:pt idx="532">
                  <c:v>6.0059369480297271E-4</c:v>
                </c:pt>
                <c:pt idx="533">
                  <c:v>1.6987566430350079E-4</c:v>
                </c:pt>
                <c:pt idx="534">
                  <c:v>7.639696198231656E-7</c:v>
                </c:pt>
                <c:pt idx="535">
                  <c:v>1.3221008493684663E-4</c:v>
                </c:pt>
                <c:pt idx="536">
                  <c:v>5.567046149339166E-4</c:v>
                </c:pt>
                <c:pt idx="537">
                  <c:v>1.2200934236977173E-3</c:v>
                </c:pt>
                <c:pt idx="538">
                  <c:v>2.0287458495257199E-3</c:v>
                </c:pt>
                <c:pt idx="539">
                  <c:v>2.8631691762360609E-3</c:v>
                </c:pt>
                <c:pt idx="540">
                  <c:v>3.5961275747262763E-3</c:v>
                </c:pt>
                <c:pt idx="541">
                  <c:v>4.112559345383471E-3</c:v>
                </c:pt>
                <c:pt idx="542">
                  <c:v>4.328220248256855E-3</c:v>
                </c:pt>
                <c:pt idx="543">
                  <c:v>4.2040819603710875E-3</c:v>
                </c:pt>
                <c:pt idx="544">
                  <c:v>3.75408207670319E-3</c:v>
                </c:pt>
                <c:pt idx="545">
                  <c:v>3.0447823465921588E-3</c:v>
                </c:pt>
                <c:pt idx="546">
                  <c:v>2.1867087874131164E-3</c:v>
                </c:pt>
                <c:pt idx="547">
                  <c:v>1.3184407053238143E-3</c:v>
                </c:pt>
                <c:pt idx="548">
                  <c:v>5.8568753637531687E-4</c:v>
                </c:pt>
                <c:pt idx="549">
                  <c:v>1.1845699706047202E-4</c:v>
                </c:pt>
                <c:pt idx="550">
                  <c:v>9.8305799988182339E-6</c:v>
                </c:pt>
                <c:pt idx="551">
                  <c:v>2.9974291240242675E-4</c:v>
                </c:pt>
                <c:pt idx="552">
                  <c:v>9.6650906414590121E-4</c:v>
                </c:pt>
                <c:pt idx="553">
                  <c:v>1.9277397841633483E-3</c:v>
                </c:pt>
                <c:pt idx="554">
                  <c:v>3.0508826426437624E-3</c:v>
                </c:pt>
                <c:pt idx="555">
                  <c:v>4.172132557862065E-3</c:v>
                </c:pt>
                <c:pt idx="556">
                  <c:v>5.1210956457108311E-3</c:v>
                </c:pt>
                <c:pt idx="557">
                  <c:v>5.7475812769122647E-3</c:v>
                </c:pt>
                <c:pt idx="558">
                  <c:v>5.9464088425118756E-3</c:v>
                </c:pt>
                <c:pt idx="559">
                  <c:v>5.6762450660837486E-3</c:v>
                </c:pt>
                <c:pt idx="560">
                  <c:v>4.9692409641766628E-3</c:v>
                </c:pt>
                <c:pt idx="561">
                  <c:v>3.9295254860340001E-3</c:v>
                </c:pt>
                <c:pt idx="562">
                  <c:v>2.7202604325569546E-3</c:v>
                </c:pt>
                <c:pt idx="563">
                  <c:v>1.5407307558817189E-3</c:v>
                </c:pt>
                <c:pt idx="564">
                  <c:v>5.9656891404094646E-4</c:v>
                </c:pt>
                <c:pt idx="565">
                  <c:v>6.7434916300546864E-5</c:v>
                </c:pt>
                <c:pt idx="566">
                  <c:v>7.7087990957532777E-5</c:v>
                </c:pt>
                <c:pt idx="567">
                  <c:v>6.7066767004139824E-4</c:v>
                </c:pt>
                <c:pt idx="568">
                  <c:v>1.803133591629354E-3</c:v>
                </c:pt>
                <c:pt idx="569">
                  <c:v>3.341290011950188E-3</c:v>
                </c:pt>
                <c:pt idx="570">
                  <c:v>5.0798427956379941E-3</c:v>
                </c:pt>
                <c:pt idx="571">
                  <c:v>6.7697825709793534E-3</c:v>
                </c:pt>
                <c:pt idx="572">
                  <c:v>8.1553777681803684E-3</c:v>
                </c:pt>
                <c:pt idx="573">
                  <c:v>9.0145101077364776E-3</c:v>
                </c:pt>
                <c:pt idx="574">
                  <c:v>9.196254608457818E-3</c:v>
                </c:pt>
                <c:pt idx="575">
                  <c:v>8.6496632779635534E-3</c:v>
                </c:pt>
                <c:pt idx="576">
                  <c:v>7.4386984073954131E-3</c:v>
                </c:pt>
                <c:pt idx="577">
                  <c:v>5.740082132838201E-3</c:v>
                </c:pt>
                <c:pt idx="578">
                  <c:v>3.8232570997620207E-3</c:v>
                </c:pt>
                <c:pt idx="579">
                  <c:v>2.0143578910629257E-3</c:v>
                </c:pt>
                <c:pt idx="580">
                  <c:v>6.4868276246205338E-4</c:v>
                </c:pt>
                <c:pt idx="581">
                  <c:v>1.8232459963893594E-5</c:v>
                </c:pt>
                <c:pt idx="582">
                  <c:v>3.2210216478088739E-4</c:v>
                </c:pt>
                <c:pt idx="583">
                  <c:v>1.6276350329678874E-3</c:v>
                </c:pt>
                <c:pt idx="584">
                  <c:v>3.8491803218554696E-3</c:v>
                </c:pt>
                <c:pt idx="585">
                  <c:v>6.7491246815297489E-3</c:v>
                </c:pt>
                <c:pt idx="586">
                  <c:v>9.9628294992359975E-3</c:v>
                </c:pt>
                <c:pt idx="587">
                  <c:v>1.3045600762096128E-2</c:v>
                </c:pt>
                <c:pt idx="588">
                  <c:v>1.5536326240737634E-2</c:v>
                </c:pt>
                <c:pt idx="589">
                  <c:v>1.7029453963306417E-2</c:v>
                </c:pt>
                <c:pt idx="590">
                  <c:v>1.7245030088076346E-2</c:v>
                </c:pt>
                <c:pt idx="591">
                  <c:v>1.6085924829430043E-2</c:v>
                </c:pt>
                <c:pt idx="592">
                  <c:v>1.3672341838933552E-2</c:v>
                </c:pt>
                <c:pt idx="593">
                  <c:v>1.0346209399171144E-2</c:v>
                </c:pt>
                <c:pt idx="594">
                  <c:v>6.641850323908783E-3</c:v>
                </c:pt>
                <c:pt idx="595">
                  <c:v>3.2239797484125169E-3</c:v>
                </c:pt>
                <c:pt idx="596">
                  <c:v>7.9899169958729953E-4</c:v>
                </c:pt>
                <c:pt idx="597">
                  <c:v>9.9923792525792299E-6</c:v>
                </c:pt>
                <c:pt idx="598">
                  <c:v>1.3294547957047394E-3</c:v>
                </c:pt>
                <c:pt idx="599">
                  <c:v>4.9651406930573128E-3</c:v>
                </c:pt>
                <c:pt idx="600">
                  <c:v>1.0794681200239123E-2</c:v>
                </c:pt>
                <c:pt idx="601">
                  <c:v>1.8341795218946036E-2</c:v>
                </c:pt>
                <c:pt idx="602">
                  <c:v>2.6802704690170293E-2</c:v>
                </c:pt>
                <c:pt idx="603">
                  <c:v>3.5125309407807254E-2</c:v>
                </c:pt>
                <c:pt idx="604">
                  <c:v>4.213678286716472E-2</c:v>
                </c:pt>
                <c:pt idx="605">
                  <c:v>4.6708283930812319E-2</c:v>
                </c:pt>
                <c:pt idx="606">
                  <c:v>4.793935350119554E-2</c:v>
                </c:pt>
                <c:pt idx="607">
                  <c:v>4.534014085432473E-2</c:v>
                </c:pt>
                <c:pt idx="608">
                  <c:v>3.8987579891494074E-2</c:v>
                </c:pt>
                <c:pt idx="609">
                  <c:v>2.9632450192291288E-2</c:v>
                </c:pt>
                <c:pt idx="610">
                  <c:v>1.8738019166593952E-2</c:v>
                </c:pt>
                <c:pt idx="611">
                  <c:v>8.4374143377857654E-3</c:v>
                </c:pt>
                <c:pt idx="612">
                  <c:v>1.405412653700281E-3</c:v>
                </c:pt>
                <c:pt idx="613">
                  <c:v>6.5005721380122228E-4</c:v>
                </c:pt>
                <c:pt idx="614">
                  <c:v>9.2393249549177388E-3</c:v>
                </c:pt>
                <c:pt idx="615">
                  <c:v>2.9986804814208901E-2</c:v>
                </c:pt>
                <c:pt idx="616">
                  <c:v>6.5126906597728948E-2</c:v>
                </c:pt>
                <c:pt idx="617">
                  <c:v>0.11601361357471669</c:v>
                </c:pt>
                <c:pt idx="618">
                  <c:v>0.1828766461029683</c:v>
                </c:pt>
                <c:pt idx="619">
                  <c:v>0.26466495228951803</c:v>
                </c:pt>
                <c:pt idx="620">
                  <c:v>0.3589999563587139</c:v>
                </c:pt>
                <c:pt idx="621">
                  <c:v>0.46225066937517945</c:v>
                </c:pt>
                <c:pt idx="622">
                  <c:v>0.56973064719403987</c:v>
                </c:pt>
                <c:pt idx="623">
                  <c:v>0.67600415505748224</c:v>
                </c:pt>
                <c:pt idx="624">
                  <c:v>0.77527715219041171</c:v>
                </c:pt>
                <c:pt idx="625">
                  <c:v>0.86183916613170497</c:v>
                </c:pt>
                <c:pt idx="626">
                  <c:v>0.93051589147546732</c:v>
                </c:pt>
                <c:pt idx="627">
                  <c:v>0.97709017816128441</c:v>
                </c:pt>
                <c:pt idx="628">
                  <c:v>0.99865128509191359</c:v>
                </c:pt>
                <c:pt idx="629">
                  <c:v>0.99383869548060255</c:v>
                </c:pt>
                <c:pt idx="630">
                  <c:v>0.96295677969325355</c:v>
                </c:pt>
                <c:pt idx="631">
                  <c:v>0.90794910612604396</c:v>
                </c:pt>
                <c:pt idx="632">
                  <c:v>0.83223491173409525</c:v>
                </c:pt>
                <c:pt idx="633">
                  <c:v>0.74042368642791767</c:v>
                </c:pt>
                <c:pt idx="634">
                  <c:v>0.63793556536002272</c:v>
                </c:pt>
                <c:pt idx="635">
                  <c:v>0.53056401881939508</c:v>
                </c:pt>
                <c:pt idx="636">
                  <c:v>0.42402227244616886</c:v>
                </c:pt>
                <c:pt idx="637">
                  <c:v>0.32351550530823231</c:v>
                </c:pt>
                <c:pt idx="638">
                  <c:v>0.23337716723449939</c:v>
                </c:pt>
                <c:pt idx="639">
                  <c:v>0.15680021262489899</c:v>
                </c:pt>
                <c:pt idx="640">
                  <c:v>9.5683562565291563E-2</c:v>
                </c:pt>
                <c:pt idx="641">
                  <c:v>5.0601882175854165E-2</c:v>
                </c:pt>
                <c:pt idx="642">
                  <c:v>2.0894159820222111E-2</c:v>
                </c:pt>
                <c:pt idx="643">
                  <c:v>4.8549669589473743E-3</c:v>
                </c:pt>
                <c:pt idx="644">
                  <c:v>2.8779274823901713E-6</c:v>
                </c:pt>
                <c:pt idx="645">
                  <c:v>3.3942672589611952E-3</c:v>
                </c:pt>
                <c:pt idx="646">
                  <c:v>1.1948123885788807E-2</c:v>
                </c:pt>
                <c:pt idx="647">
                  <c:v>2.2748738166127026E-2</c:v>
                </c:pt>
                <c:pt idx="648">
                  <c:v>3.3297808986239207E-2</c:v>
                </c:pt>
                <c:pt idx="649">
                  <c:v>4.1694985158922497E-2</c:v>
                </c:pt>
                <c:pt idx="650">
                  <c:v>4.6735115867812961E-2</c:v>
                </c:pt>
                <c:pt idx="651">
                  <c:v>4.7920399623491074E-2</c:v>
                </c:pt>
                <c:pt idx="652">
                  <c:v>4.5395033228284892E-2</c:v>
                </c:pt>
                <c:pt idx="653">
                  <c:v>3.9817833639028744E-2</c:v>
                </c:pt>
                <c:pt idx="654">
                  <c:v>3.2193834017262432E-2</c:v>
                </c:pt>
                <c:pt idx="655">
                  <c:v>2.3688557425964679E-2</c:v>
                </c:pt>
                <c:pt idx="656">
                  <c:v>1.5448424896099884E-2</c:v>
                </c:pt>
                <c:pt idx="657">
                  <c:v>8.4477928141759445E-3</c:v>
                </c:pt>
                <c:pt idx="658">
                  <c:v>3.3779810486888576E-3</c:v>
                </c:pt>
                <c:pt idx="659">
                  <c:v>5.8711797921352283E-4</c:v>
                </c:pt>
                <c:pt idx="660">
                  <c:v>7.2582028513485685E-5</c:v>
                </c:pt>
                <c:pt idx="661">
                  <c:v>1.5211563161067526E-3</c:v>
                </c:pt>
                <c:pt idx="662">
                  <c:v>4.3865225066828314E-3</c:v>
                </c:pt>
                <c:pt idx="663">
                  <c:v>7.9899930845024631E-3</c:v>
                </c:pt>
                <c:pt idx="664">
                  <c:v>1.1628749846087564E-2</c:v>
                </c:pt>
                <c:pt idx="665">
                  <c:v>1.4676366513744337E-2</c:v>
                </c:pt>
                <c:pt idx="666">
                  <c:v>1.6662817165597959E-2</c:v>
                </c:pt>
                <c:pt idx="667">
                  <c:v>1.7325053530598118E-2</c:v>
                </c:pt>
                <c:pt idx="668">
                  <c:v>1.6623961131257959E-2</c:v>
                </c:pt>
                <c:pt idx="669">
                  <c:v>1.4728397335541155E-2</c:v>
                </c:pt>
                <c:pt idx="670">
                  <c:v>1.1971418860340166E-2</c:v>
                </c:pt>
                <c:pt idx="671">
                  <c:v>8.7871758638004612E-3</c:v>
                </c:pt>
                <c:pt idx="672">
                  <c:v>5.6389115061715993E-3</c:v>
                </c:pt>
                <c:pt idx="673">
                  <c:v>2.9488985614026797E-3</c:v>
                </c:pt>
                <c:pt idx="674">
                  <c:v>1.0400272632449937E-3</c:v>
                </c:pt>
                <c:pt idx="675">
                  <c:v>9.6388830241933104E-5</c:v>
                </c:pt>
                <c:pt idx="676">
                  <c:v>1.4698702103648465E-4</c:v>
                </c:pt>
                <c:pt idx="677">
                  <c:v>1.0731534786841449E-3</c:v>
                </c:pt>
                <c:pt idx="678">
                  <c:v>2.6368546585505818E-3</c:v>
                </c:pt>
                <c:pt idx="679">
                  <c:v>4.5243165646950689E-3</c:v>
                </c:pt>
                <c:pt idx="680">
                  <c:v>6.3976015023047483E-3</c:v>
                </c:pt>
                <c:pt idx="681">
                  <c:v>7.9461367354993241E-3</c:v>
                </c:pt>
                <c:pt idx="682">
                  <c:v>8.9307344380647434E-3</c:v>
                </c:pt>
                <c:pt idx="683">
                  <c:v>9.2142072410105972E-3</c:v>
                </c:pt>
                <c:pt idx="684">
                  <c:v>8.7749908901121731E-3</c:v>
                </c:pt>
                <c:pt idx="685">
                  <c:v>7.7028640385373498E-3</c:v>
                </c:pt>
                <c:pt idx="686">
                  <c:v>6.1785027848602859E-3</c:v>
                </c:pt>
                <c:pt idx="687">
                  <c:v>4.4408488284354165E-3</c:v>
                </c:pt>
                <c:pt idx="688">
                  <c:v>2.7478078670442434E-3</c:v>
                </c:pt>
                <c:pt idx="689">
                  <c:v>1.3364479766758072E-3</c:v>
                </c:pt>
                <c:pt idx="690">
                  <c:v>3.8859077518080395E-4</c:v>
                </c:pt>
                <c:pt idx="691">
                  <c:v>6.5710446761158751E-6</c:v>
                </c:pt>
                <c:pt idx="692">
                  <c:v>2.0218877594663451E-4</c:v>
                </c:pt>
                <c:pt idx="693">
                  <c:v>8.9977762659613515E-4</c:v>
                </c:pt>
                <c:pt idx="694">
                  <c:v>1.9521877478056227E-3</c:v>
                </c:pt>
                <c:pt idx="695">
                  <c:v>3.1666390050459361E-3</c:v>
                </c:pt>
                <c:pt idx="696">
                  <c:v>4.336096951566038E-3</c:v>
                </c:pt>
                <c:pt idx="697">
                  <c:v>5.2712226437665946E-3</c:v>
                </c:pt>
                <c:pt idx="698">
                  <c:v>5.828103038264993E-3</c:v>
                </c:pt>
                <c:pt idx="699">
                  <c:v>5.9278232160500013E-3</c:v>
                </c:pt>
                <c:pt idx="700">
                  <c:v>5.5653377523403455E-3</c:v>
                </c:pt>
              </c:numCache>
            </c:numRef>
          </c:yVal>
          <c:smooth val="0"/>
          <c:extLst>
            <c:ext xmlns:c16="http://schemas.microsoft.com/office/drawing/2014/chart" uri="{C3380CC4-5D6E-409C-BE32-E72D297353CC}">
              <c16:uniqueId val="{00000000-663C-474A-917E-520C0BFA05E0}"/>
            </c:ext>
          </c:extLst>
        </c:ser>
        <c:dLbls>
          <c:showLegendKey val="0"/>
          <c:showVal val="0"/>
          <c:showCatName val="0"/>
          <c:showSerName val="0"/>
          <c:showPercent val="0"/>
          <c:showBubbleSize val="0"/>
        </c:dLbls>
        <c:axId val="1856195007"/>
        <c:axId val="1856169167"/>
      </c:scatterChart>
      <c:valAx>
        <c:axId val="1856195007"/>
        <c:scaling>
          <c:orientation val="minMax"/>
          <c:max val="14"/>
          <c:min val="0"/>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dirty="0" err="1">
                    <a:latin typeface="Symbol" pitchFamily="2" charset="2"/>
                  </a:rPr>
                  <a:t>Dj</a:t>
                </a:r>
                <a:r>
                  <a:rPr lang="en-GB" dirty="0"/>
                  <a:t> (rad)</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856169167"/>
        <c:crosses val="autoZero"/>
        <c:crossBetween val="midCat"/>
      </c:valAx>
      <c:valAx>
        <c:axId val="1856169167"/>
        <c:scaling>
          <c:orientation val="minMax"/>
          <c:max val="1"/>
          <c:min val="0"/>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dirty="0"/>
                  <a:t>I/</a:t>
                </a:r>
                <a:r>
                  <a:rPr lang="en-GB" dirty="0" err="1"/>
                  <a:t>NI</a:t>
                </a:r>
                <a:r>
                  <a:rPr lang="en-GB" baseline="-25000" dirty="0" err="1"/>
                  <a:t>in</a:t>
                </a:r>
                <a:endParaRPr lang="en-GB" baseline="-25000" dirty="0"/>
              </a:p>
            </c:rich>
          </c:tx>
          <c:layout>
            <c:manualLayout>
              <c:xMode val="edge"/>
              <c:yMode val="edge"/>
              <c:x val="5.5472304716235705E-4"/>
              <c:y val="0.4368822762185401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85619500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979282513516062E-2"/>
          <c:y val="1.4229325608910286E-2"/>
          <c:w val="0.95103921585427498"/>
          <c:h val="0.85952504528604579"/>
        </c:manualLayout>
      </c:layout>
      <c:scatterChart>
        <c:scatterStyle val="lineMarker"/>
        <c:varyColors val="0"/>
        <c:ser>
          <c:idx val="0"/>
          <c:order val="0"/>
          <c:tx>
            <c:strRef>
              <c:f>Sheet1!$B$6</c:f>
              <c:strCache>
                <c:ptCount val="1"/>
                <c:pt idx="0">
                  <c:v>Laser</c:v>
                </c:pt>
              </c:strCache>
            </c:strRef>
          </c:tx>
          <c:spPr>
            <a:ln w="25400" cap="rnd">
              <a:solidFill>
                <a:schemeClr val="tx1"/>
              </a:solidFill>
              <a:round/>
            </a:ln>
            <a:effectLst/>
          </c:spPr>
          <c:marker>
            <c:symbol val="none"/>
          </c:marker>
          <c:xVal>
            <c:numRef>
              <c:f>Sheet1!$A$7:$A$307</c:f>
              <c:numCache>
                <c:formatCode>General</c:formatCode>
                <c:ptCount val="301"/>
                <c:pt idx="0">
                  <c:v>-15</c:v>
                </c:pt>
                <c:pt idx="1">
                  <c:v>-14.9</c:v>
                </c:pt>
                <c:pt idx="2">
                  <c:v>-14.8</c:v>
                </c:pt>
                <c:pt idx="3">
                  <c:v>-14.7</c:v>
                </c:pt>
                <c:pt idx="4">
                  <c:v>-14.6</c:v>
                </c:pt>
                <c:pt idx="5">
                  <c:v>-14.5</c:v>
                </c:pt>
                <c:pt idx="6">
                  <c:v>-14.4</c:v>
                </c:pt>
                <c:pt idx="7">
                  <c:v>-14.3</c:v>
                </c:pt>
                <c:pt idx="8">
                  <c:v>-14.2</c:v>
                </c:pt>
                <c:pt idx="9">
                  <c:v>-14.1</c:v>
                </c:pt>
                <c:pt idx="10">
                  <c:v>-14</c:v>
                </c:pt>
                <c:pt idx="11">
                  <c:v>-13.9</c:v>
                </c:pt>
                <c:pt idx="12">
                  <c:v>-13.8</c:v>
                </c:pt>
                <c:pt idx="13">
                  <c:v>-13.7</c:v>
                </c:pt>
                <c:pt idx="14">
                  <c:v>-13.6</c:v>
                </c:pt>
                <c:pt idx="15">
                  <c:v>-13.5</c:v>
                </c:pt>
                <c:pt idx="16">
                  <c:v>-13.4</c:v>
                </c:pt>
                <c:pt idx="17">
                  <c:v>-13.3</c:v>
                </c:pt>
                <c:pt idx="18">
                  <c:v>-13.2</c:v>
                </c:pt>
                <c:pt idx="19">
                  <c:v>-13.1</c:v>
                </c:pt>
                <c:pt idx="20">
                  <c:v>-13</c:v>
                </c:pt>
                <c:pt idx="21">
                  <c:v>-12.9</c:v>
                </c:pt>
                <c:pt idx="22">
                  <c:v>-12.8</c:v>
                </c:pt>
                <c:pt idx="23">
                  <c:v>-12.7</c:v>
                </c:pt>
                <c:pt idx="24">
                  <c:v>-12.6</c:v>
                </c:pt>
                <c:pt idx="25">
                  <c:v>-12.5</c:v>
                </c:pt>
                <c:pt idx="26">
                  <c:v>-12.4</c:v>
                </c:pt>
                <c:pt idx="27">
                  <c:v>-12.3</c:v>
                </c:pt>
                <c:pt idx="28">
                  <c:v>-12.2</c:v>
                </c:pt>
                <c:pt idx="29">
                  <c:v>-12.1</c:v>
                </c:pt>
                <c:pt idx="30">
                  <c:v>-12</c:v>
                </c:pt>
                <c:pt idx="31">
                  <c:v>-11.9</c:v>
                </c:pt>
                <c:pt idx="32">
                  <c:v>-11.8</c:v>
                </c:pt>
                <c:pt idx="33">
                  <c:v>-11.7</c:v>
                </c:pt>
                <c:pt idx="34">
                  <c:v>-11.6</c:v>
                </c:pt>
                <c:pt idx="35">
                  <c:v>-11.5</c:v>
                </c:pt>
                <c:pt idx="36">
                  <c:v>-11.4</c:v>
                </c:pt>
                <c:pt idx="37">
                  <c:v>-11.3</c:v>
                </c:pt>
                <c:pt idx="38">
                  <c:v>-11.2</c:v>
                </c:pt>
                <c:pt idx="39">
                  <c:v>-11.1</c:v>
                </c:pt>
                <c:pt idx="40">
                  <c:v>-11</c:v>
                </c:pt>
                <c:pt idx="41">
                  <c:v>-10.9</c:v>
                </c:pt>
                <c:pt idx="42">
                  <c:v>-10.8</c:v>
                </c:pt>
                <c:pt idx="43">
                  <c:v>-10.7</c:v>
                </c:pt>
                <c:pt idx="44">
                  <c:v>-10.6</c:v>
                </c:pt>
                <c:pt idx="45">
                  <c:v>-10.5</c:v>
                </c:pt>
                <c:pt idx="46">
                  <c:v>-10.4</c:v>
                </c:pt>
                <c:pt idx="47">
                  <c:v>-10.3</c:v>
                </c:pt>
                <c:pt idx="48">
                  <c:v>-10.199999999999999</c:v>
                </c:pt>
                <c:pt idx="49">
                  <c:v>-10.1</c:v>
                </c:pt>
                <c:pt idx="50">
                  <c:v>-10</c:v>
                </c:pt>
                <c:pt idx="51">
                  <c:v>-9.9000000000000199</c:v>
                </c:pt>
                <c:pt idx="52">
                  <c:v>-9.8000000000000203</c:v>
                </c:pt>
                <c:pt idx="53">
                  <c:v>-9.7000000000000206</c:v>
                </c:pt>
                <c:pt idx="54">
                  <c:v>-9.6000000000000192</c:v>
                </c:pt>
                <c:pt idx="55">
                  <c:v>-9.5000000000000195</c:v>
                </c:pt>
                <c:pt idx="56">
                  <c:v>-9.4000000000000199</c:v>
                </c:pt>
                <c:pt idx="57">
                  <c:v>-9.3000000000000203</c:v>
                </c:pt>
                <c:pt idx="58">
                  <c:v>-9.2000000000000206</c:v>
                </c:pt>
                <c:pt idx="59">
                  <c:v>-9.1000000000000192</c:v>
                </c:pt>
                <c:pt idx="60">
                  <c:v>-9.0000000000000195</c:v>
                </c:pt>
                <c:pt idx="61">
                  <c:v>-8.9000000000000199</c:v>
                </c:pt>
                <c:pt idx="62">
                  <c:v>-8.8000000000000203</c:v>
                </c:pt>
                <c:pt idx="63">
                  <c:v>-8.7000000000000206</c:v>
                </c:pt>
                <c:pt idx="64">
                  <c:v>-8.6000000000000192</c:v>
                </c:pt>
                <c:pt idx="65">
                  <c:v>-8.5000000000000195</c:v>
                </c:pt>
                <c:pt idx="66">
                  <c:v>-8.4000000000000199</c:v>
                </c:pt>
                <c:pt idx="67">
                  <c:v>-8.3000000000000203</c:v>
                </c:pt>
                <c:pt idx="68">
                  <c:v>-8.2000000000000206</c:v>
                </c:pt>
                <c:pt idx="69">
                  <c:v>-8.1000000000000192</c:v>
                </c:pt>
                <c:pt idx="70">
                  <c:v>-8.0000000000000195</c:v>
                </c:pt>
                <c:pt idx="71">
                  <c:v>-7.9000000000000297</c:v>
                </c:pt>
                <c:pt idx="72">
                  <c:v>-7.80000000000003</c:v>
                </c:pt>
                <c:pt idx="73">
                  <c:v>-7.7000000000000304</c:v>
                </c:pt>
                <c:pt idx="74">
                  <c:v>-7.6000000000000298</c:v>
                </c:pt>
                <c:pt idx="75">
                  <c:v>-7.5000000000000302</c:v>
                </c:pt>
                <c:pt idx="76">
                  <c:v>-7.4000000000000297</c:v>
                </c:pt>
                <c:pt idx="77">
                  <c:v>-7.30000000000003</c:v>
                </c:pt>
                <c:pt idx="78">
                  <c:v>-7.2000000000000304</c:v>
                </c:pt>
                <c:pt idx="79">
                  <c:v>-7.1000000000000298</c:v>
                </c:pt>
                <c:pt idx="80">
                  <c:v>-7.0000000000000302</c:v>
                </c:pt>
                <c:pt idx="81">
                  <c:v>-6.9000000000000297</c:v>
                </c:pt>
                <c:pt idx="82">
                  <c:v>-6.80000000000003</c:v>
                </c:pt>
                <c:pt idx="83">
                  <c:v>-6.7000000000000304</c:v>
                </c:pt>
                <c:pt idx="84">
                  <c:v>-6.6000000000000298</c:v>
                </c:pt>
                <c:pt idx="85">
                  <c:v>-6.5000000000000302</c:v>
                </c:pt>
                <c:pt idx="86">
                  <c:v>-6.4000000000000297</c:v>
                </c:pt>
                <c:pt idx="87">
                  <c:v>-6.30000000000003</c:v>
                </c:pt>
                <c:pt idx="88">
                  <c:v>-6.2000000000000304</c:v>
                </c:pt>
                <c:pt idx="89">
                  <c:v>-6.1000000000000298</c:v>
                </c:pt>
                <c:pt idx="90">
                  <c:v>-6.0000000000000302</c:v>
                </c:pt>
                <c:pt idx="91">
                  <c:v>-5.9000000000000297</c:v>
                </c:pt>
                <c:pt idx="92">
                  <c:v>-5.80000000000003</c:v>
                </c:pt>
                <c:pt idx="93">
                  <c:v>-5.7000000000000304</c:v>
                </c:pt>
                <c:pt idx="94">
                  <c:v>-5.6000000000000298</c:v>
                </c:pt>
                <c:pt idx="95">
                  <c:v>-5.5000000000000302</c:v>
                </c:pt>
                <c:pt idx="96">
                  <c:v>-5.4000000000000297</c:v>
                </c:pt>
                <c:pt idx="97">
                  <c:v>-5.30000000000003</c:v>
                </c:pt>
                <c:pt idx="98">
                  <c:v>-5.2000000000000304</c:v>
                </c:pt>
                <c:pt idx="99">
                  <c:v>-5.1000000000000396</c:v>
                </c:pt>
                <c:pt idx="100">
                  <c:v>-5.00000000000004</c:v>
                </c:pt>
                <c:pt idx="101">
                  <c:v>-4.9000000000000004</c:v>
                </c:pt>
                <c:pt idx="102">
                  <c:v>-4.8</c:v>
                </c:pt>
                <c:pt idx="103">
                  <c:v>-4.7</c:v>
                </c:pt>
                <c:pt idx="104">
                  <c:v>-4.5999999999999996</c:v>
                </c:pt>
                <c:pt idx="105">
                  <c:v>-4.5</c:v>
                </c:pt>
                <c:pt idx="106">
                  <c:v>-4.4000000000000004</c:v>
                </c:pt>
                <c:pt idx="107">
                  <c:v>-4.3</c:v>
                </c:pt>
                <c:pt idx="108">
                  <c:v>-4.2</c:v>
                </c:pt>
                <c:pt idx="109">
                  <c:v>-4.0999999999999996</c:v>
                </c:pt>
                <c:pt idx="110">
                  <c:v>-4</c:v>
                </c:pt>
                <c:pt idx="111">
                  <c:v>-3.9</c:v>
                </c:pt>
                <c:pt idx="112">
                  <c:v>-3.8</c:v>
                </c:pt>
                <c:pt idx="113">
                  <c:v>-3.7</c:v>
                </c:pt>
                <c:pt idx="114">
                  <c:v>-3.6</c:v>
                </c:pt>
                <c:pt idx="115">
                  <c:v>-3.5</c:v>
                </c:pt>
                <c:pt idx="116">
                  <c:v>-3.4</c:v>
                </c:pt>
                <c:pt idx="117">
                  <c:v>-3.3</c:v>
                </c:pt>
                <c:pt idx="118">
                  <c:v>-3.2</c:v>
                </c:pt>
                <c:pt idx="119">
                  <c:v>-3.1</c:v>
                </c:pt>
                <c:pt idx="120">
                  <c:v>-3</c:v>
                </c:pt>
                <c:pt idx="121">
                  <c:v>-2.9</c:v>
                </c:pt>
                <c:pt idx="122">
                  <c:v>-2.8</c:v>
                </c:pt>
                <c:pt idx="123">
                  <c:v>-2.7</c:v>
                </c:pt>
                <c:pt idx="124">
                  <c:v>-2.6</c:v>
                </c:pt>
                <c:pt idx="125">
                  <c:v>-2.5</c:v>
                </c:pt>
                <c:pt idx="126">
                  <c:v>-2.4</c:v>
                </c:pt>
                <c:pt idx="127">
                  <c:v>-2.2999999999999998</c:v>
                </c:pt>
                <c:pt idx="128">
                  <c:v>-2.2000000000000002</c:v>
                </c:pt>
                <c:pt idx="129">
                  <c:v>-2.1</c:v>
                </c:pt>
                <c:pt idx="130">
                  <c:v>-2</c:v>
                </c:pt>
                <c:pt idx="131">
                  <c:v>-1.9</c:v>
                </c:pt>
                <c:pt idx="132">
                  <c:v>-1.8</c:v>
                </c:pt>
                <c:pt idx="133">
                  <c:v>-1.7</c:v>
                </c:pt>
                <c:pt idx="134">
                  <c:v>-1.6</c:v>
                </c:pt>
                <c:pt idx="135">
                  <c:v>-1.5</c:v>
                </c:pt>
                <c:pt idx="136">
                  <c:v>-1.4</c:v>
                </c:pt>
                <c:pt idx="137">
                  <c:v>-1.3</c:v>
                </c:pt>
                <c:pt idx="138">
                  <c:v>-1.2</c:v>
                </c:pt>
                <c:pt idx="139">
                  <c:v>-1.1000000000000001</c:v>
                </c:pt>
                <c:pt idx="140">
                  <c:v>-1</c:v>
                </c:pt>
                <c:pt idx="141">
                  <c:v>-0.90000000000010005</c:v>
                </c:pt>
                <c:pt idx="142">
                  <c:v>-0.80000000000009996</c:v>
                </c:pt>
                <c:pt idx="143">
                  <c:v>-0.70000000000010099</c:v>
                </c:pt>
                <c:pt idx="144">
                  <c:v>-0.60000000000009901</c:v>
                </c:pt>
                <c:pt idx="145">
                  <c:v>-0.50000000000009903</c:v>
                </c:pt>
                <c:pt idx="146">
                  <c:v>-0.4000000000001</c:v>
                </c:pt>
                <c:pt idx="147">
                  <c:v>-0.30000000000010002</c:v>
                </c:pt>
                <c:pt idx="148">
                  <c:v>-0.20000000000010101</c:v>
                </c:pt>
                <c:pt idx="149">
                  <c:v>-0.100000000000099</c:v>
                </c:pt>
                <c:pt idx="150">
                  <c:v>0</c:v>
                </c:pt>
                <c:pt idx="151">
                  <c:v>9.9999999999900197E-2</c:v>
                </c:pt>
                <c:pt idx="152">
                  <c:v>0.19999999999990001</c:v>
                </c:pt>
                <c:pt idx="153">
                  <c:v>0.29999999999989901</c:v>
                </c:pt>
                <c:pt idx="154">
                  <c:v>0.39999999999990099</c:v>
                </c:pt>
                <c:pt idx="155">
                  <c:v>0.49999999999990102</c:v>
                </c:pt>
                <c:pt idx="156">
                  <c:v>0.59999999999989995</c:v>
                </c:pt>
                <c:pt idx="157">
                  <c:v>0.69999999999990004</c:v>
                </c:pt>
                <c:pt idx="158">
                  <c:v>0.79999999999989901</c:v>
                </c:pt>
                <c:pt idx="159">
                  <c:v>0.89999999999990099</c:v>
                </c:pt>
                <c:pt idx="160">
                  <c:v>0.99999999999990097</c:v>
                </c:pt>
                <c:pt idx="161">
                  <c:v>1.0999999999998999</c:v>
                </c:pt>
                <c:pt idx="162">
                  <c:v>1.1999999999999</c:v>
                </c:pt>
                <c:pt idx="163">
                  <c:v>1.2999999999998999</c:v>
                </c:pt>
                <c:pt idx="164">
                  <c:v>1.3999999999999</c:v>
                </c:pt>
                <c:pt idx="165">
                  <c:v>1.4999999999999001</c:v>
                </c:pt>
                <c:pt idx="166">
                  <c:v>1.5999999999998999</c:v>
                </c:pt>
                <c:pt idx="167">
                  <c:v>1.6999999999999</c:v>
                </c:pt>
                <c:pt idx="168">
                  <c:v>1.7999999999998999</c:v>
                </c:pt>
                <c:pt idx="169">
                  <c:v>1.8999999999999</c:v>
                </c:pt>
                <c:pt idx="170">
                  <c:v>1.9999999999999001</c:v>
                </c:pt>
                <c:pt idx="171">
                  <c:v>2.0999999999999002</c:v>
                </c:pt>
                <c:pt idx="172">
                  <c:v>2.1999999999998998</c:v>
                </c:pt>
                <c:pt idx="173">
                  <c:v>2.2999999999998999</c:v>
                </c:pt>
                <c:pt idx="174">
                  <c:v>2.3999999999999</c:v>
                </c:pt>
                <c:pt idx="175">
                  <c:v>2.4999999999999001</c:v>
                </c:pt>
                <c:pt idx="176">
                  <c:v>2.5999999999999002</c:v>
                </c:pt>
                <c:pt idx="177">
                  <c:v>2.6999999999998998</c:v>
                </c:pt>
                <c:pt idx="178">
                  <c:v>2.7999999999998999</c:v>
                </c:pt>
                <c:pt idx="179">
                  <c:v>2.8999999999999</c:v>
                </c:pt>
                <c:pt idx="180">
                  <c:v>2.9999999999999001</c:v>
                </c:pt>
                <c:pt idx="181">
                  <c:v>3.0999999999999002</c:v>
                </c:pt>
                <c:pt idx="182">
                  <c:v>3.1999999999998998</c:v>
                </c:pt>
                <c:pt idx="183">
                  <c:v>3.2999999999998999</c:v>
                </c:pt>
                <c:pt idx="184">
                  <c:v>3.3999999999999</c:v>
                </c:pt>
                <c:pt idx="185">
                  <c:v>3.4999999999999001</c:v>
                </c:pt>
                <c:pt idx="186">
                  <c:v>3.5999999999999002</c:v>
                </c:pt>
                <c:pt idx="187">
                  <c:v>3.6999999999998998</c:v>
                </c:pt>
                <c:pt idx="188">
                  <c:v>3.7999999999998999</c:v>
                </c:pt>
                <c:pt idx="189">
                  <c:v>3.8999999999999</c:v>
                </c:pt>
                <c:pt idx="190">
                  <c:v>3.9999999999999001</c:v>
                </c:pt>
                <c:pt idx="191">
                  <c:v>4.0999999999999002</c:v>
                </c:pt>
                <c:pt idx="192">
                  <c:v>4.1999999999998998</c:v>
                </c:pt>
                <c:pt idx="193">
                  <c:v>4.2999999999999003</c:v>
                </c:pt>
                <c:pt idx="194">
                  <c:v>4.3999999999999</c:v>
                </c:pt>
                <c:pt idx="195">
                  <c:v>4.4999999999998996</c:v>
                </c:pt>
                <c:pt idx="196">
                  <c:v>4.5999999999999002</c:v>
                </c:pt>
                <c:pt idx="197">
                  <c:v>4.6999999999998998</c:v>
                </c:pt>
                <c:pt idx="198">
                  <c:v>4.7999999999999003</c:v>
                </c:pt>
                <c:pt idx="199">
                  <c:v>4.8999999999999</c:v>
                </c:pt>
                <c:pt idx="200">
                  <c:v>4.9999999999998996</c:v>
                </c:pt>
                <c:pt idx="201">
                  <c:v>5.0999999999999002</c:v>
                </c:pt>
                <c:pt idx="202">
                  <c:v>5.1999999999998998</c:v>
                </c:pt>
                <c:pt idx="203">
                  <c:v>5.2999999999999003</c:v>
                </c:pt>
                <c:pt idx="204">
                  <c:v>5.3999999999999</c:v>
                </c:pt>
                <c:pt idx="205">
                  <c:v>5.4999999999998996</c:v>
                </c:pt>
                <c:pt idx="206">
                  <c:v>5.5999999999999002</c:v>
                </c:pt>
                <c:pt idx="207">
                  <c:v>5.6999999999998998</c:v>
                </c:pt>
                <c:pt idx="208">
                  <c:v>5.7999999999999003</c:v>
                </c:pt>
                <c:pt idx="209">
                  <c:v>5.8999999999999</c:v>
                </c:pt>
                <c:pt idx="210">
                  <c:v>5.9999999999998996</c:v>
                </c:pt>
                <c:pt idx="211">
                  <c:v>6.0999999999999002</c:v>
                </c:pt>
                <c:pt idx="212">
                  <c:v>6.1999999999998998</c:v>
                </c:pt>
                <c:pt idx="213">
                  <c:v>6.2999999999999003</c:v>
                </c:pt>
                <c:pt idx="214">
                  <c:v>6.3999999999999</c:v>
                </c:pt>
                <c:pt idx="215">
                  <c:v>6.4999999999998996</c:v>
                </c:pt>
                <c:pt idx="216">
                  <c:v>6.5999999999999002</c:v>
                </c:pt>
                <c:pt idx="217">
                  <c:v>6.6999999999998998</c:v>
                </c:pt>
                <c:pt idx="218">
                  <c:v>6.7999999999999003</c:v>
                </c:pt>
                <c:pt idx="219">
                  <c:v>6.8999999999999</c:v>
                </c:pt>
                <c:pt idx="220">
                  <c:v>6.9999999999998996</c:v>
                </c:pt>
                <c:pt idx="221">
                  <c:v>7.0999999999999002</c:v>
                </c:pt>
                <c:pt idx="222">
                  <c:v>7.1999999999998998</c:v>
                </c:pt>
                <c:pt idx="223">
                  <c:v>7.2999999999999003</c:v>
                </c:pt>
                <c:pt idx="224">
                  <c:v>7.3999999999999</c:v>
                </c:pt>
                <c:pt idx="225">
                  <c:v>7.4999999999998996</c:v>
                </c:pt>
                <c:pt idx="226">
                  <c:v>7.5999999999999002</c:v>
                </c:pt>
                <c:pt idx="227">
                  <c:v>7.6999999999998998</c:v>
                </c:pt>
                <c:pt idx="228">
                  <c:v>7.7999999999999003</c:v>
                </c:pt>
                <c:pt idx="229">
                  <c:v>7.8999999999999</c:v>
                </c:pt>
                <c:pt idx="230">
                  <c:v>7.9999999999998996</c:v>
                </c:pt>
                <c:pt idx="231">
                  <c:v>8.0999999999999002</c:v>
                </c:pt>
                <c:pt idx="232">
                  <c:v>8.1999999999998998</c:v>
                </c:pt>
                <c:pt idx="233">
                  <c:v>8.2999999999998995</c:v>
                </c:pt>
                <c:pt idx="234">
                  <c:v>8.3999999999999009</c:v>
                </c:pt>
                <c:pt idx="235">
                  <c:v>8.4999999999999005</c:v>
                </c:pt>
                <c:pt idx="236">
                  <c:v>8.5999999999999002</c:v>
                </c:pt>
                <c:pt idx="237">
                  <c:v>8.6999999999998998</c:v>
                </c:pt>
                <c:pt idx="238">
                  <c:v>8.7999999999998995</c:v>
                </c:pt>
                <c:pt idx="239">
                  <c:v>8.8999999999999009</c:v>
                </c:pt>
                <c:pt idx="240">
                  <c:v>8.9999999999999005</c:v>
                </c:pt>
                <c:pt idx="241">
                  <c:v>9.0999999999999002</c:v>
                </c:pt>
                <c:pt idx="242">
                  <c:v>9.1999999999998998</c:v>
                </c:pt>
                <c:pt idx="243">
                  <c:v>9.2999999999998995</c:v>
                </c:pt>
                <c:pt idx="244">
                  <c:v>9.3999999999999009</c:v>
                </c:pt>
                <c:pt idx="245">
                  <c:v>9.4999999999999005</c:v>
                </c:pt>
                <c:pt idx="246">
                  <c:v>9.5999999999999002</c:v>
                </c:pt>
                <c:pt idx="247">
                  <c:v>9.6999999999998998</c:v>
                </c:pt>
                <c:pt idx="248">
                  <c:v>9.7999999999998995</c:v>
                </c:pt>
                <c:pt idx="249">
                  <c:v>9.8999999999999009</c:v>
                </c:pt>
                <c:pt idx="250">
                  <c:v>9.9999999999999005</c:v>
                </c:pt>
                <c:pt idx="251">
                  <c:v>10.0999999999999</c:v>
                </c:pt>
                <c:pt idx="252">
                  <c:v>10.1999999999999</c:v>
                </c:pt>
                <c:pt idx="253">
                  <c:v>10.299999999999899</c:v>
                </c:pt>
                <c:pt idx="254">
                  <c:v>10.399999999999901</c:v>
                </c:pt>
                <c:pt idx="255">
                  <c:v>10.499999999999901</c:v>
                </c:pt>
                <c:pt idx="256">
                  <c:v>10.5999999999999</c:v>
                </c:pt>
                <c:pt idx="257">
                  <c:v>10.6999999999999</c:v>
                </c:pt>
                <c:pt idx="258">
                  <c:v>10.799999999999899</c:v>
                </c:pt>
                <c:pt idx="259">
                  <c:v>10.899999999999901</c:v>
                </c:pt>
                <c:pt idx="260">
                  <c:v>10.999999999999901</c:v>
                </c:pt>
                <c:pt idx="261">
                  <c:v>11.0999999999999</c:v>
                </c:pt>
                <c:pt idx="262">
                  <c:v>11.1999999999999</c:v>
                </c:pt>
                <c:pt idx="263">
                  <c:v>11.299999999999899</c:v>
                </c:pt>
                <c:pt idx="264">
                  <c:v>11.399999999999901</c:v>
                </c:pt>
                <c:pt idx="265">
                  <c:v>11.499999999999901</c:v>
                </c:pt>
                <c:pt idx="266">
                  <c:v>11.5999999999999</c:v>
                </c:pt>
                <c:pt idx="267">
                  <c:v>11.6999999999999</c:v>
                </c:pt>
                <c:pt idx="268">
                  <c:v>11.799999999999899</c:v>
                </c:pt>
                <c:pt idx="269">
                  <c:v>11.899999999999901</c:v>
                </c:pt>
                <c:pt idx="270">
                  <c:v>11.999999999999901</c:v>
                </c:pt>
                <c:pt idx="271">
                  <c:v>12.0999999999999</c:v>
                </c:pt>
                <c:pt idx="272">
                  <c:v>12.1999999999999</c:v>
                </c:pt>
                <c:pt idx="273">
                  <c:v>12.299999999999899</c:v>
                </c:pt>
                <c:pt idx="274">
                  <c:v>12.399999999999901</c:v>
                </c:pt>
                <c:pt idx="275">
                  <c:v>12.499999999999901</c:v>
                </c:pt>
                <c:pt idx="276">
                  <c:v>12.5999999999999</c:v>
                </c:pt>
                <c:pt idx="277">
                  <c:v>12.6999999999999</c:v>
                </c:pt>
                <c:pt idx="278">
                  <c:v>12.799999999999899</c:v>
                </c:pt>
                <c:pt idx="279">
                  <c:v>12.899999999999901</c:v>
                </c:pt>
                <c:pt idx="280">
                  <c:v>12.999999999999901</c:v>
                </c:pt>
                <c:pt idx="281">
                  <c:v>13.0999999999999</c:v>
                </c:pt>
                <c:pt idx="282">
                  <c:v>13.1999999999999</c:v>
                </c:pt>
                <c:pt idx="283">
                  <c:v>13.299999999999899</c:v>
                </c:pt>
                <c:pt idx="284">
                  <c:v>13.399999999999901</c:v>
                </c:pt>
                <c:pt idx="285">
                  <c:v>13.499999999999901</c:v>
                </c:pt>
                <c:pt idx="286">
                  <c:v>13.5999999999999</c:v>
                </c:pt>
                <c:pt idx="287">
                  <c:v>13.6999999999999</c:v>
                </c:pt>
                <c:pt idx="288">
                  <c:v>13.799999999999899</c:v>
                </c:pt>
                <c:pt idx="289">
                  <c:v>13.899999999999901</c:v>
                </c:pt>
                <c:pt idx="290">
                  <c:v>13.999999999999901</c:v>
                </c:pt>
                <c:pt idx="291">
                  <c:v>14.0999999999999</c:v>
                </c:pt>
                <c:pt idx="292">
                  <c:v>14.1999999999999</c:v>
                </c:pt>
                <c:pt idx="293">
                  <c:v>14.299999999999899</c:v>
                </c:pt>
                <c:pt idx="294">
                  <c:v>14.399999999999901</c:v>
                </c:pt>
                <c:pt idx="295">
                  <c:v>14.499999999999901</c:v>
                </c:pt>
                <c:pt idx="296">
                  <c:v>14.5999999999999</c:v>
                </c:pt>
                <c:pt idx="297">
                  <c:v>14.6999999999999</c:v>
                </c:pt>
                <c:pt idx="298">
                  <c:v>14.799999999999899</c:v>
                </c:pt>
                <c:pt idx="299">
                  <c:v>14.899999999999901</c:v>
                </c:pt>
                <c:pt idx="300">
                  <c:v>14.999999999999901</c:v>
                </c:pt>
              </c:numCache>
            </c:numRef>
          </c:xVal>
          <c:yVal>
            <c:numRef>
              <c:f>Sheet1!$B$7:$B$307</c:f>
              <c:numCache>
                <c:formatCode>General</c:formatCode>
                <c:ptCount val="301"/>
                <c:pt idx="0">
                  <c:v>1.3887943864964021E-11</c:v>
                </c:pt>
                <c:pt idx="1">
                  <c:v>1.9360663213372819E-11</c:v>
                </c:pt>
                <c:pt idx="2">
                  <c:v>2.6930065475722705E-11</c:v>
                </c:pt>
                <c:pt idx="3">
                  <c:v>3.7375713279442696E-11</c:v>
                </c:pt>
                <c:pt idx="4">
                  <c:v>5.1757878985504391E-11</c:v>
                </c:pt>
                <c:pt idx="5">
                  <c:v>7.1515199306187434E-11</c:v>
                </c:pt>
                <c:pt idx="6">
                  <c:v>9.8595055759914811E-11</c:v>
                </c:pt>
                <c:pt idx="7">
                  <c:v>1.3562720806386679E-10</c:v>
                </c:pt>
                <c:pt idx="8">
                  <c:v>1.8615444367047281E-10</c:v>
                </c:pt>
                <c:pt idx="9">
                  <c:v>2.549381880391969E-10</c:v>
                </c:pt>
                <c:pt idx="10">
                  <c:v>3.4836240728956334E-10</c:v>
                </c:pt>
                <c:pt idx="11">
                  <c:v>4.7496605491813245E-10</c:v>
                </c:pt>
                <c:pt idx="12">
                  <c:v>6.4614317731060846E-10</c:v>
                </c:pt>
                <c:pt idx="13">
                  <c:v>8.7706111071020409E-10</c:v>
                </c:pt>
                <c:pt idx="14">
                  <c:v>1.1878616118760072E-9</c:v>
                </c:pt>
                <c:pt idx="15">
                  <c:v>1.6052280551856116E-9</c:v>
                </c:pt>
                <c:pt idx="16">
                  <c:v>2.1644249752614422E-9</c:v>
                </c:pt>
                <c:pt idx="17">
                  <c:v>2.9119454359430385E-9</c:v>
                </c:pt>
                <c:pt idx="18">
                  <c:v>3.908938434264864E-9</c:v>
                </c:pt>
                <c:pt idx="19">
                  <c:v>5.2356345981800908E-9</c:v>
                </c:pt>
                <c:pt idx="20">
                  <c:v>6.9970459942650653E-9</c:v>
                </c:pt>
                <c:pt idx="21">
                  <c:v>9.3302875745050053E-9</c:v>
                </c:pt>
                <c:pt idx="22">
                  <c:v>1.2413956855348349E-8</c:v>
                </c:pt>
                <c:pt idx="23">
                  <c:v>1.6480118678740849E-8</c:v>
                </c:pt>
                <c:pt idx="24">
                  <c:v>2.1829577951254781E-8</c:v>
                </c:pt>
                <c:pt idx="25">
                  <c:v>2.8851290572487683E-8</c:v>
                </c:pt>
                <c:pt idx="26">
                  <c:v>3.80469678476124E-8</c:v>
                </c:pt>
                <c:pt idx="27">
                  <c:v>5.006218020767031E-8</c:v>
                </c:pt>
                <c:pt idx="28">
                  <c:v>6.5725571057606361E-8</c:v>
                </c:pt>
                <c:pt idx="29">
                  <c:v>8.609816158960629E-8</c:v>
                </c:pt>
                <c:pt idx="30">
                  <c:v>1.1253517471925912E-7</c:v>
                </c:pt>
                <c:pt idx="31">
                  <c:v>1.4676334514098719E-7</c:v>
                </c:pt>
                <c:pt idx="32">
                  <c:v>1.9097732922319814E-7</c:v>
                </c:pt>
                <c:pt idx="33">
                  <c:v>2.479596018045032E-7</c:v>
                </c:pt>
                <c:pt idx="34">
                  <c:v>3.2122914821906687E-7</c:v>
                </c:pt>
                <c:pt idx="35">
                  <c:v>4.1522535315603165E-7</c:v>
                </c:pt>
                <c:pt idx="36">
                  <c:v>5.3553478027930992E-7</c:v>
                </c:pt>
                <c:pt idx="37">
                  <c:v>6.8917005802206661E-7</c:v>
                </c:pt>
                <c:pt idx="38">
                  <c:v>8.8491187092050221E-7</c:v>
                </c:pt>
                <c:pt idx="39">
                  <c:v>1.1337271387479661E-6</c:v>
                </c:pt>
                <c:pt idx="40">
                  <c:v>1.4492788871477611E-6</c:v>
                </c:pt>
                <c:pt idx="41">
                  <c:v>1.8485461159524835E-6</c:v>
                </c:pt>
                <c:pt idx="42">
                  <c:v>2.3525752000097709E-6</c:v>
                </c:pt>
                <c:pt idx="43">
                  <c:v>2.9873880592639113E-6</c:v>
                </c:pt>
                <c:pt idx="44">
                  <c:v>3.7850765585703914E-6</c:v>
                </c:pt>
                <c:pt idx="45">
                  <c:v>4.7851173921290088E-6</c:v>
                </c:pt>
                <c:pt idx="46">
                  <c:v>6.0359471205311006E-6</c:v>
                </c:pt>
                <c:pt idx="47">
                  <c:v>7.5968431058342366E-6</c:v>
                </c:pt>
                <c:pt idx="48">
                  <c:v>9.5401628730792476E-6</c:v>
                </c:pt>
                <c:pt idx="49">
                  <c:v>1.1954001949909961E-5</c:v>
                </c:pt>
                <c:pt idx="50">
                  <c:v>1.4945338524781451E-5</c:v>
                </c:pt>
                <c:pt idx="51">
                  <c:v>1.8643742331516025E-5</c:v>
                </c:pt>
                <c:pt idx="52">
                  <c:v>2.320573501052272E-5</c:v>
                </c:pt>
                <c:pt idx="53">
                  <c:v>2.8819899791547369E-5</c:v>
                </c:pt>
                <c:pt idx="54">
                  <c:v>3.5712849641633748E-5</c:v>
                </c:pt>
                <c:pt idx="55">
                  <c:v>4.4156174947758681E-5</c:v>
                </c:pt>
                <c:pt idx="56">
                  <c:v>5.4474504244661529E-5</c:v>
                </c:pt>
                <c:pt idx="57">
                  <c:v>6.7054824302808274E-5</c:v>
                </c:pt>
                <c:pt idx="58">
                  <c:v>8.2357218861783891E-5</c:v>
                </c:pt>
                <c:pt idx="59">
                  <c:v>1.009271981819558E-4</c:v>
                </c:pt>
                <c:pt idx="60">
                  <c:v>1.2340980408667474E-4</c:v>
                </c:pt>
                <c:pt idx="61">
                  <c:v>1.5056568691157682E-4</c:v>
                </c:pt>
                <c:pt idx="62">
                  <c:v>1.8328936133371233E-4</c:v>
                </c:pt>
                <c:pt idx="63">
                  <c:v>2.2262985691888027E-4</c:v>
                </c:pt>
                <c:pt idx="64">
                  <c:v>2.6981398582665874E-4</c:v>
                </c:pt>
                <c:pt idx="65">
                  <c:v>3.2627245380318682E-4</c:v>
                </c:pt>
                <c:pt idx="66">
                  <c:v>3.9366904065506393E-4</c:v>
                </c:pt>
                <c:pt idx="67">
                  <c:v>4.7393307205041284E-4</c:v>
                </c:pt>
                <c:pt idx="68">
                  <c:v>5.6929539489176939E-4</c:v>
                </c:pt>
                <c:pt idx="69">
                  <c:v>6.8232805275635295E-4</c:v>
                </c:pt>
                <c:pt idx="70">
                  <c:v>8.1598783507211932E-4</c:v>
                </c:pt>
                <c:pt idx="71">
                  <c:v>9.7366384284283745E-4</c:v>
                </c:pt>
                <c:pt idx="72">
                  <c:v>1.1592291739045317E-3</c:v>
                </c:pt>
                <c:pt idx="73">
                  <c:v>1.3770967809682902E-3</c:v>
                </c:pt>
                <c:pt idx="74">
                  <c:v>1.6322794952193759E-3</c:v>
                </c:pt>
                <c:pt idx="75">
                  <c:v>1.9304541362276115E-3</c:v>
                </c:pt>
                <c:pt idx="76">
                  <c:v>2.2780295447414147E-3</c:v>
                </c:pt>
                <c:pt idx="77">
                  <c:v>2.6822182781187616E-3</c:v>
                </c:pt>
                <c:pt idx="78">
                  <c:v>3.1511115984442875E-3</c:v>
                </c:pt>
                <c:pt idx="79">
                  <c:v>3.693757260806738E-3</c:v>
                </c:pt>
                <c:pt idx="80">
                  <c:v>4.3202394740938623E-3</c:v>
                </c:pt>
                <c:pt idx="81">
                  <c:v>5.0417602596907508E-3</c:v>
                </c:pt>
                <c:pt idx="82">
                  <c:v>5.8707212757382089E-3</c:v>
                </c:pt>
                <c:pt idx="83">
                  <c:v>6.8208050076661248E-3</c:v>
                </c:pt>
                <c:pt idx="84">
                  <c:v>7.907054051593098E-3</c:v>
                </c:pt>
                <c:pt idx="85">
                  <c:v>9.1459470384274728E-3</c:v>
                </c:pt>
                <c:pt idx="86">
                  <c:v>1.0555469566198359E-2</c:v>
                </c:pt>
                <c:pt idx="87">
                  <c:v>1.2155178329914418E-2</c:v>
                </c:pt>
                <c:pt idx="88">
                  <c:v>1.3966256466257565E-2</c:v>
                </c:pt>
                <c:pt idx="89">
                  <c:v>1.6011557969339594E-2</c:v>
                </c:pt>
                <c:pt idx="90">
                  <c:v>1.8315638888733447E-2</c:v>
                </c:pt>
                <c:pt idx="91">
                  <c:v>2.090477289758761E-2</c:v>
                </c:pt>
                <c:pt idx="92">
                  <c:v>2.3806948722728066E-2</c:v>
                </c:pt>
                <c:pt idx="93">
                  <c:v>2.7051846866349382E-2</c:v>
                </c:pt>
                <c:pt idx="94">
                  <c:v>3.0670793026392928E-2</c:v>
                </c:pt>
                <c:pt idx="95">
                  <c:v>3.4696685646155231E-2</c:v>
                </c:pt>
                <c:pt idx="96">
                  <c:v>3.9163895098985671E-2</c:v>
                </c:pt>
                <c:pt idx="97">
                  <c:v>4.4108132146643782E-2</c:v>
                </c:pt>
                <c:pt idx="98">
                  <c:v>4.9566283504910019E-2</c:v>
                </c:pt>
                <c:pt idx="99">
                  <c:v>5.5576212611480567E-2</c:v>
                </c:pt>
                <c:pt idx="100">
                  <c:v>6.217652402211353E-2</c:v>
                </c:pt>
                <c:pt idx="101">
                  <c:v>6.9406290263247628E-2</c:v>
                </c:pt>
                <c:pt idx="102">
                  <c:v>7.7304740443299741E-2</c:v>
                </c:pt>
                <c:pt idx="103">
                  <c:v>8.5910910469359142E-2</c:v>
                </c:pt>
                <c:pt idx="104">
                  <c:v>9.5263255327810201E-2</c:v>
                </c:pt>
                <c:pt idx="105">
                  <c:v>0.10539922456186433</c:v>
                </c:pt>
                <c:pt idx="106">
                  <c:v>0.11635480280870379</c:v>
                </c:pt>
                <c:pt idx="107">
                  <c:v>0.12816401803503805</c:v>
                </c:pt>
                <c:pt idx="108">
                  <c:v>0.140858420921045</c:v>
                </c:pt>
                <c:pt idx="109">
                  <c:v>0.15446653967568594</c:v>
                </c:pt>
                <c:pt idx="110">
                  <c:v>0.16901331540606609</c:v>
                </c:pt>
                <c:pt idx="111">
                  <c:v>0.18451952399298926</c:v>
                </c:pt>
                <c:pt idx="112">
                  <c:v>0.2010011912257319</c:v>
                </c:pt>
                <c:pt idx="113">
                  <c:v>0.21846900870183883</c:v>
                </c:pt>
                <c:pt idx="114">
                  <c:v>0.23692775868212171</c:v>
                </c:pt>
                <c:pt idx="115">
                  <c:v>0.25637575668641227</c:v>
                </c:pt>
                <c:pt idx="116">
                  <c:v>0.27680432110155639</c:v>
                </c:pt>
                <c:pt idx="117">
                  <c:v>0.29819727942988739</c:v>
                </c:pt>
                <c:pt idx="118">
                  <c:v>0.32053052101554119</c:v>
                </c:pt>
                <c:pt idx="119">
                  <c:v>0.34377160613084451</c:v>
                </c:pt>
                <c:pt idx="120">
                  <c:v>0.36787944117144233</c:v>
                </c:pt>
                <c:pt idx="121">
                  <c:v>0.39280402938560638</c:v>
                </c:pt>
                <c:pt idx="122">
                  <c:v>0.41848630604256459</c:v>
                </c:pt>
                <c:pt idx="123">
                  <c:v>0.44485806622294111</c:v>
                </c:pt>
                <c:pt idx="124">
                  <c:v>0.47184199249207454</c:v>
                </c:pt>
                <c:pt idx="125">
                  <c:v>0.4993517885992762</c:v>
                </c:pt>
                <c:pt idx="126">
                  <c:v>0.52729242404304855</c:v>
                </c:pt>
                <c:pt idx="127">
                  <c:v>0.5555604928687955</c:v>
                </c:pt>
                <c:pt idx="128">
                  <c:v>0.5840446884413828</c:v>
                </c:pt>
                <c:pt idx="129">
                  <c:v>0.61262639418441611</c:v>
                </c:pt>
                <c:pt idx="130">
                  <c:v>0.64118038842995462</c:v>
                </c:pt>
                <c:pt idx="131">
                  <c:v>0.66957565960908627</c:v>
                </c:pt>
                <c:pt idx="132">
                  <c:v>0.69767632607103103</c:v>
                </c:pt>
                <c:pt idx="133">
                  <c:v>0.72534265288445332</c:v>
                </c:pt>
                <c:pt idx="134">
                  <c:v>0.75243215608930314</c:v>
                </c:pt>
                <c:pt idx="135">
                  <c:v>0.77880078307140488</c:v>
                </c:pt>
                <c:pt idx="136">
                  <c:v>0.80430415606557226</c:v>
                </c:pt>
                <c:pt idx="137">
                  <c:v>0.82879886429542593</c:v>
                </c:pt>
                <c:pt idx="138">
                  <c:v>0.85214378896621135</c:v>
                </c:pt>
                <c:pt idx="139">
                  <c:v>0.87420144427442492</c:v>
                </c:pt>
                <c:pt idx="140">
                  <c:v>0.89483931681436979</c:v>
                </c:pt>
                <c:pt idx="141">
                  <c:v>0.91393118527120987</c:v>
                </c:pt>
                <c:pt idx="142">
                  <c:v>0.93135840211133536</c:v>
                </c:pt>
                <c:pt idx="143">
                  <c:v>0.94701111912524061</c:v>
                </c:pt>
                <c:pt idx="144">
                  <c:v>0.96078943915231052</c:v>
                </c:pt>
                <c:pt idx="145">
                  <c:v>0.97260447711633768</c:v>
                </c:pt>
                <c:pt idx="146">
                  <c:v>0.98237931461816885</c:v>
                </c:pt>
                <c:pt idx="147">
                  <c:v>0.99004983374916145</c:v>
                </c:pt>
                <c:pt idx="148">
                  <c:v>0.99556541748308836</c:v>
                </c:pt>
                <c:pt idx="149">
                  <c:v>0.99888950594427717</c:v>
                </c:pt>
                <c:pt idx="150">
                  <c:v>1</c:v>
                </c:pt>
                <c:pt idx="151">
                  <c:v>0.9988895059442815</c:v>
                </c:pt>
                <c:pt idx="152">
                  <c:v>0.99556541748309724</c:v>
                </c:pt>
                <c:pt idx="153">
                  <c:v>0.99004983374917477</c:v>
                </c:pt>
                <c:pt idx="154">
                  <c:v>0.98237931461818628</c:v>
                </c:pt>
                <c:pt idx="155">
                  <c:v>0.97260447711635911</c:v>
                </c:pt>
                <c:pt idx="156">
                  <c:v>0.96078943915233606</c:v>
                </c:pt>
                <c:pt idx="157">
                  <c:v>0.94701111912527014</c:v>
                </c:pt>
                <c:pt idx="158">
                  <c:v>0.93135840211136867</c:v>
                </c:pt>
                <c:pt idx="159">
                  <c:v>0.91393118527124628</c:v>
                </c:pt>
                <c:pt idx="160">
                  <c:v>0.89483931681438944</c:v>
                </c:pt>
                <c:pt idx="161">
                  <c:v>0.87420144427444624</c:v>
                </c:pt>
                <c:pt idx="162">
                  <c:v>0.85214378896623399</c:v>
                </c:pt>
                <c:pt idx="163">
                  <c:v>0.82879886429544991</c:v>
                </c:pt>
                <c:pt idx="164">
                  <c:v>0.80430415606559724</c:v>
                </c:pt>
                <c:pt idx="165">
                  <c:v>0.77880078307143086</c:v>
                </c:pt>
                <c:pt idx="166">
                  <c:v>0.75243215608933001</c:v>
                </c:pt>
                <c:pt idx="167">
                  <c:v>0.72534265288448074</c:v>
                </c:pt>
                <c:pt idx="168">
                  <c:v>0.69767632607105901</c:v>
                </c:pt>
                <c:pt idx="169">
                  <c:v>0.66957565960911458</c:v>
                </c:pt>
                <c:pt idx="170">
                  <c:v>0.64118038842998304</c:v>
                </c:pt>
                <c:pt idx="171">
                  <c:v>0.61262639418444464</c:v>
                </c:pt>
                <c:pt idx="172">
                  <c:v>0.58404468844141144</c:v>
                </c:pt>
                <c:pt idx="173">
                  <c:v>0.55556049286882381</c:v>
                </c:pt>
                <c:pt idx="174">
                  <c:v>0.52729242404307664</c:v>
                </c:pt>
                <c:pt idx="175">
                  <c:v>0.49935178859930385</c:v>
                </c:pt>
                <c:pt idx="176">
                  <c:v>0.47184199249210174</c:v>
                </c:pt>
                <c:pt idx="177">
                  <c:v>0.44485806622296786</c:v>
                </c:pt>
                <c:pt idx="178">
                  <c:v>0.41848630604259057</c:v>
                </c:pt>
                <c:pt idx="179">
                  <c:v>0.39280402938563169</c:v>
                </c:pt>
                <c:pt idx="180">
                  <c:v>0.36787944117146676</c:v>
                </c:pt>
                <c:pt idx="181">
                  <c:v>0.34377160613086821</c:v>
                </c:pt>
                <c:pt idx="182">
                  <c:v>0.32053052101556412</c:v>
                </c:pt>
                <c:pt idx="183">
                  <c:v>0.29819727942990926</c:v>
                </c:pt>
                <c:pt idx="184">
                  <c:v>0.27680432110157721</c:v>
                </c:pt>
                <c:pt idx="185">
                  <c:v>0.2563757566864322</c:v>
                </c:pt>
                <c:pt idx="186">
                  <c:v>0.23692775868214067</c:v>
                </c:pt>
                <c:pt idx="187">
                  <c:v>0.21846900870185687</c:v>
                </c:pt>
                <c:pt idx="188">
                  <c:v>0.20100119122574886</c:v>
                </c:pt>
                <c:pt idx="189">
                  <c:v>0.18451952399300525</c:v>
                </c:pt>
                <c:pt idx="190">
                  <c:v>0.16901331540608111</c:v>
                </c:pt>
                <c:pt idx="191">
                  <c:v>0.15446653967569993</c:v>
                </c:pt>
                <c:pt idx="192">
                  <c:v>0.14085842092105816</c:v>
                </c:pt>
                <c:pt idx="193">
                  <c:v>0.12816401803505023</c:v>
                </c:pt>
                <c:pt idx="194">
                  <c:v>0.11635480280871527</c:v>
                </c:pt>
                <c:pt idx="195">
                  <c:v>0.10539922456187492</c:v>
                </c:pt>
                <c:pt idx="196">
                  <c:v>9.5263255327819943E-2</c:v>
                </c:pt>
                <c:pt idx="197">
                  <c:v>8.591091046936819E-2</c:v>
                </c:pt>
                <c:pt idx="198">
                  <c:v>7.7304740443307943E-2</c:v>
                </c:pt>
                <c:pt idx="199">
                  <c:v>6.9406290263255205E-2</c:v>
                </c:pt>
                <c:pt idx="200">
                  <c:v>6.2176524022123224E-2</c:v>
                </c:pt>
                <c:pt idx="201">
                  <c:v>5.5576212611489352E-2</c:v>
                </c:pt>
                <c:pt idx="202">
                  <c:v>4.9566283504917485E-2</c:v>
                </c:pt>
                <c:pt idx="203">
                  <c:v>4.4108132146650519E-2</c:v>
                </c:pt>
                <c:pt idx="204">
                  <c:v>3.9163895098991777E-2</c:v>
                </c:pt>
                <c:pt idx="205">
                  <c:v>3.4696685646160776E-2</c:v>
                </c:pt>
                <c:pt idx="206">
                  <c:v>3.0670793026397886E-2</c:v>
                </c:pt>
                <c:pt idx="207">
                  <c:v>2.7051846866353837E-2</c:v>
                </c:pt>
                <c:pt idx="208">
                  <c:v>2.3806948722732053E-2</c:v>
                </c:pt>
                <c:pt idx="209">
                  <c:v>2.0904772897591156E-2</c:v>
                </c:pt>
                <c:pt idx="210">
                  <c:v>1.8315638888736621E-2</c:v>
                </c:pt>
                <c:pt idx="211">
                  <c:v>1.6011557969342411E-2</c:v>
                </c:pt>
                <c:pt idx="212">
                  <c:v>1.3966256466260082E-2</c:v>
                </c:pt>
                <c:pt idx="213">
                  <c:v>1.215517832991663E-2</c:v>
                </c:pt>
                <c:pt idx="214">
                  <c:v>1.05554695662003E-2</c:v>
                </c:pt>
                <c:pt idx="215">
                  <c:v>9.1459470384292023E-3</c:v>
                </c:pt>
                <c:pt idx="216">
                  <c:v>7.9070540515946003E-3</c:v>
                </c:pt>
                <c:pt idx="217">
                  <c:v>6.820805007667451E-3</c:v>
                </c:pt>
                <c:pt idx="218">
                  <c:v>5.8707212757393617E-3</c:v>
                </c:pt>
                <c:pt idx="219">
                  <c:v>5.0417602596917535E-3</c:v>
                </c:pt>
                <c:pt idx="220">
                  <c:v>4.3202394740947409E-3</c:v>
                </c:pt>
                <c:pt idx="221">
                  <c:v>3.6937572608074926E-3</c:v>
                </c:pt>
                <c:pt idx="222">
                  <c:v>3.151111598444948E-3</c:v>
                </c:pt>
                <c:pt idx="223">
                  <c:v>2.6822182781193263E-3</c:v>
                </c:pt>
                <c:pt idx="224">
                  <c:v>2.2780295447419005E-3</c:v>
                </c:pt>
                <c:pt idx="225">
                  <c:v>1.9304541362280315E-3</c:v>
                </c:pt>
                <c:pt idx="226">
                  <c:v>1.6322794952197326E-3</c:v>
                </c:pt>
                <c:pt idx="227">
                  <c:v>1.3770967809685973E-3</c:v>
                </c:pt>
                <c:pt idx="228">
                  <c:v>1.1592291739047911E-3</c:v>
                </c:pt>
                <c:pt idx="229">
                  <c:v>9.7366384284305885E-4</c:v>
                </c:pt>
                <c:pt idx="230">
                  <c:v>8.1598783507229322E-4</c:v>
                </c:pt>
                <c:pt idx="231">
                  <c:v>6.8232805275649964E-4</c:v>
                </c:pt>
                <c:pt idx="232">
                  <c:v>5.6929539489189429E-4</c:v>
                </c:pt>
                <c:pt idx="233">
                  <c:v>4.739330720505185E-4</c:v>
                </c:pt>
                <c:pt idx="234">
                  <c:v>3.9366904065515099E-4</c:v>
                </c:pt>
                <c:pt idx="235">
                  <c:v>3.2627245380325984E-4</c:v>
                </c:pt>
                <c:pt idx="236">
                  <c:v>2.6981398582672005E-4</c:v>
                </c:pt>
                <c:pt idx="237">
                  <c:v>2.2262985691893247E-4</c:v>
                </c:pt>
                <c:pt idx="238">
                  <c:v>1.8328936133375564E-4</c:v>
                </c:pt>
                <c:pt idx="239">
                  <c:v>1.5056568691161214E-4</c:v>
                </c:pt>
                <c:pt idx="240">
                  <c:v>1.2340980408670409E-4</c:v>
                </c:pt>
                <c:pt idx="241">
                  <c:v>1.0092719818198E-4</c:v>
                </c:pt>
                <c:pt idx="242">
                  <c:v>8.235721886180422E-5</c:v>
                </c:pt>
                <c:pt idx="243">
                  <c:v>6.7054824302824944E-5</c:v>
                </c:pt>
                <c:pt idx="244">
                  <c:v>5.447450424467498E-5</c:v>
                </c:pt>
                <c:pt idx="245">
                  <c:v>4.4156174947769822E-5</c:v>
                </c:pt>
                <c:pt idx="246">
                  <c:v>3.5712849641642821E-5</c:v>
                </c:pt>
                <c:pt idx="247">
                  <c:v>2.8819899791554894E-5</c:v>
                </c:pt>
                <c:pt idx="248">
                  <c:v>2.3205735010528782E-5</c:v>
                </c:pt>
                <c:pt idx="249">
                  <c:v>1.8643742331520893E-5</c:v>
                </c:pt>
                <c:pt idx="250">
                  <c:v>1.4945338524784744E-5</c:v>
                </c:pt>
                <c:pt idx="251">
                  <c:v>1.1954001949912614E-5</c:v>
                </c:pt>
                <c:pt idx="252">
                  <c:v>9.5401628730813991E-6</c:v>
                </c:pt>
                <c:pt idx="253">
                  <c:v>7.5968431058360044E-6</c:v>
                </c:pt>
                <c:pt idx="254">
                  <c:v>6.0359471205324948E-6</c:v>
                </c:pt>
                <c:pt idx="255">
                  <c:v>4.7851173921301226E-6</c:v>
                </c:pt>
                <c:pt idx="256">
                  <c:v>3.7850765585712787E-6</c:v>
                </c:pt>
                <c:pt idx="257">
                  <c:v>2.9873880592646169E-6</c:v>
                </c:pt>
                <c:pt idx="258">
                  <c:v>2.3525752000103393E-6</c:v>
                </c:pt>
                <c:pt idx="259">
                  <c:v>1.8485461159529267E-6</c:v>
                </c:pt>
                <c:pt idx="260">
                  <c:v>1.4492788871481137E-6</c:v>
                </c:pt>
                <c:pt idx="261">
                  <c:v>1.1337271387482461E-6</c:v>
                </c:pt>
                <c:pt idx="262">
                  <c:v>8.8491187092072075E-7</c:v>
                </c:pt>
                <c:pt idx="263">
                  <c:v>6.8917005802224173E-7</c:v>
                </c:pt>
                <c:pt idx="264">
                  <c:v>5.3553478027944502E-7</c:v>
                </c:pt>
                <c:pt idx="265">
                  <c:v>4.1522535315613636E-7</c:v>
                </c:pt>
                <c:pt idx="266">
                  <c:v>3.2122914821914956E-7</c:v>
                </c:pt>
                <c:pt idx="267">
                  <c:v>2.4795960180456752E-7</c:v>
                </c:pt>
                <c:pt idx="268">
                  <c:v>1.9097732922324869E-7</c:v>
                </c:pt>
                <c:pt idx="269">
                  <c:v>1.4676334514102552E-7</c:v>
                </c:pt>
                <c:pt idx="270">
                  <c:v>1.1253517471928889E-7</c:v>
                </c:pt>
                <c:pt idx="271">
                  <c:v>8.6098161589629239E-8</c:v>
                </c:pt>
                <c:pt idx="272">
                  <c:v>6.5725571057624109E-8</c:v>
                </c:pt>
                <c:pt idx="273">
                  <c:v>5.006218020768418E-8</c:v>
                </c:pt>
                <c:pt idx="274">
                  <c:v>3.8046967847622809E-8</c:v>
                </c:pt>
                <c:pt idx="275">
                  <c:v>2.8851290572495574E-8</c:v>
                </c:pt>
                <c:pt idx="276">
                  <c:v>2.1829577951260906E-8</c:v>
                </c:pt>
                <c:pt idx="277">
                  <c:v>1.6480118678745474E-8</c:v>
                </c:pt>
                <c:pt idx="278">
                  <c:v>1.2413956855351966E-8</c:v>
                </c:pt>
                <c:pt idx="279">
                  <c:v>9.3302875745076572E-9</c:v>
                </c:pt>
                <c:pt idx="280">
                  <c:v>6.9970459942670787E-9</c:v>
                </c:pt>
                <c:pt idx="281">
                  <c:v>5.2356345981816162E-9</c:v>
                </c:pt>
                <c:pt idx="282">
                  <c:v>3.908938434266003E-9</c:v>
                </c:pt>
                <c:pt idx="283">
                  <c:v>2.9119454359439178E-9</c:v>
                </c:pt>
                <c:pt idx="284">
                  <c:v>2.1644249752620804E-9</c:v>
                </c:pt>
                <c:pt idx="285">
                  <c:v>1.6052280551860906E-9</c:v>
                </c:pt>
                <c:pt idx="286">
                  <c:v>1.1878616118763618E-9</c:v>
                </c:pt>
                <c:pt idx="287">
                  <c:v>8.77061110710469E-10</c:v>
                </c:pt>
                <c:pt idx="288">
                  <c:v>6.461431773108105E-10</c:v>
                </c:pt>
                <c:pt idx="289">
                  <c:v>4.7496605491827928E-10</c:v>
                </c:pt>
                <c:pt idx="290">
                  <c:v>3.4836240728967102E-10</c:v>
                </c:pt>
                <c:pt idx="291">
                  <c:v>2.5493818803927662E-10</c:v>
                </c:pt>
                <c:pt idx="292">
                  <c:v>1.8615444367053167E-10</c:v>
                </c:pt>
                <c:pt idx="293">
                  <c:v>1.3562720806391014E-10</c:v>
                </c:pt>
                <c:pt idx="294">
                  <c:v>9.8595055759946347E-11</c:v>
                </c:pt>
                <c:pt idx="295">
                  <c:v>7.1515199306210298E-11</c:v>
                </c:pt>
                <c:pt idx="296">
                  <c:v>5.1757878985521129E-11</c:v>
                </c:pt>
                <c:pt idx="297">
                  <c:v>3.737571327945491E-11</c:v>
                </c:pt>
                <c:pt idx="298">
                  <c:v>2.6930065475731697E-11</c:v>
                </c:pt>
                <c:pt idx="299">
                  <c:v>1.9360663213379217E-11</c:v>
                </c:pt>
                <c:pt idx="300">
                  <c:v>1.3887943864968609E-11</c:v>
                </c:pt>
              </c:numCache>
            </c:numRef>
          </c:yVal>
          <c:smooth val="0"/>
          <c:extLst>
            <c:ext xmlns:c16="http://schemas.microsoft.com/office/drawing/2014/chart" uri="{C3380CC4-5D6E-409C-BE32-E72D297353CC}">
              <c16:uniqueId val="{00000000-37C6-E840-A88E-8E51B9DE2B42}"/>
            </c:ext>
          </c:extLst>
        </c:ser>
        <c:ser>
          <c:idx val="1"/>
          <c:order val="1"/>
          <c:tx>
            <c:strRef>
              <c:f>Sheet1!$C$6</c:f>
              <c:strCache>
                <c:ptCount val="1"/>
                <c:pt idx="0">
                  <c:v>FP1</c:v>
                </c:pt>
              </c:strCache>
            </c:strRef>
          </c:tx>
          <c:spPr>
            <a:ln w="12700" cap="rnd">
              <a:solidFill>
                <a:srgbClr val="FF0000"/>
              </a:solidFill>
              <a:round/>
            </a:ln>
            <a:effectLst/>
          </c:spPr>
          <c:marker>
            <c:symbol val="none"/>
          </c:marker>
          <c:xVal>
            <c:numRef>
              <c:f>Sheet1!$A$7:$A$307</c:f>
              <c:numCache>
                <c:formatCode>General</c:formatCode>
                <c:ptCount val="301"/>
                <c:pt idx="0">
                  <c:v>-15</c:v>
                </c:pt>
                <c:pt idx="1">
                  <c:v>-14.9</c:v>
                </c:pt>
                <c:pt idx="2">
                  <c:v>-14.8</c:v>
                </c:pt>
                <c:pt idx="3">
                  <c:v>-14.7</c:v>
                </c:pt>
                <c:pt idx="4">
                  <c:v>-14.6</c:v>
                </c:pt>
                <c:pt idx="5">
                  <c:v>-14.5</c:v>
                </c:pt>
                <c:pt idx="6">
                  <c:v>-14.4</c:v>
                </c:pt>
                <c:pt idx="7">
                  <c:v>-14.3</c:v>
                </c:pt>
                <c:pt idx="8">
                  <c:v>-14.2</c:v>
                </c:pt>
                <c:pt idx="9">
                  <c:v>-14.1</c:v>
                </c:pt>
                <c:pt idx="10">
                  <c:v>-14</c:v>
                </c:pt>
                <c:pt idx="11">
                  <c:v>-13.9</c:v>
                </c:pt>
                <c:pt idx="12">
                  <c:v>-13.8</c:v>
                </c:pt>
                <c:pt idx="13">
                  <c:v>-13.7</c:v>
                </c:pt>
                <c:pt idx="14">
                  <c:v>-13.6</c:v>
                </c:pt>
                <c:pt idx="15">
                  <c:v>-13.5</c:v>
                </c:pt>
                <c:pt idx="16">
                  <c:v>-13.4</c:v>
                </c:pt>
                <c:pt idx="17">
                  <c:v>-13.3</c:v>
                </c:pt>
                <c:pt idx="18">
                  <c:v>-13.2</c:v>
                </c:pt>
                <c:pt idx="19">
                  <c:v>-13.1</c:v>
                </c:pt>
                <c:pt idx="20">
                  <c:v>-13</c:v>
                </c:pt>
                <c:pt idx="21">
                  <c:v>-12.9</c:v>
                </c:pt>
                <c:pt idx="22">
                  <c:v>-12.8</c:v>
                </c:pt>
                <c:pt idx="23">
                  <c:v>-12.7</c:v>
                </c:pt>
                <c:pt idx="24">
                  <c:v>-12.6</c:v>
                </c:pt>
                <c:pt idx="25">
                  <c:v>-12.5</c:v>
                </c:pt>
                <c:pt idx="26">
                  <c:v>-12.4</c:v>
                </c:pt>
                <c:pt idx="27">
                  <c:v>-12.3</c:v>
                </c:pt>
                <c:pt idx="28">
                  <c:v>-12.2</c:v>
                </c:pt>
                <c:pt idx="29">
                  <c:v>-12.1</c:v>
                </c:pt>
                <c:pt idx="30">
                  <c:v>-12</c:v>
                </c:pt>
                <c:pt idx="31">
                  <c:v>-11.9</c:v>
                </c:pt>
                <c:pt idx="32">
                  <c:v>-11.8</c:v>
                </c:pt>
                <c:pt idx="33">
                  <c:v>-11.7</c:v>
                </c:pt>
                <c:pt idx="34">
                  <c:v>-11.6</c:v>
                </c:pt>
                <c:pt idx="35">
                  <c:v>-11.5</c:v>
                </c:pt>
                <c:pt idx="36">
                  <c:v>-11.4</c:v>
                </c:pt>
                <c:pt idx="37">
                  <c:v>-11.3</c:v>
                </c:pt>
                <c:pt idx="38">
                  <c:v>-11.2</c:v>
                </c:pt>
                <c:pt idx="39">
                  <c:v>-11.1</c:v>
                </c:pt>
                <c:pt idx="40">
                  <c:v>-11</c:v>
                </c:pt>
                <c:pt idx="41">
                  <c:v>-10.9</c:v>
                </c:pt>
                <c:pt idx="42">
                  <c:v>-10.8</c:v>
                </c:pt>
                <c:pt idx="43">
                  <c:v>-10.7</c:v>
                </c:pt>
                <c:pt idx="44">
                  <c:v>-10.6</c:v>
                </c:pt>
                <c:pt idx="45">
                  <c:v>-10.5</c:v>
                </c:pt>
                <c:pt idx="46">
                  <c:v>-10.4</c:v>
                </c:pt>
                <c:pt idx="47">
                  <c:v>-10.3</c:v>
                </c:pt>
                <c:pt idx="48">
                  <c:v>-10.199999999999999</c:v>
                </c:pt>
                <c:pt idx="49">
                  <c:v>-10.1</c:v>
                </c:pt>
                <c:pt idx="50">
                  <c:v>-10</c:v>
                </c:pt>
                <c:pt idx="51">
                  <c:v>-9.9000000000000199</c:v>
                </c:pt>
                <c:pt idx="52">
                  <c:v>-9.8000000000000203</c:v>
                </c:pt>
                <c:pt idx="53">
                  <c:v>-9.7000000000000206</c:v>
                </c:pt>
                <c:pt idx="54">
                  <c:v>-9.6000000000000192</c:v>
                </c:pt>
                <c:pt idx="55">
                  <c:v>-9.5000000000000195</c:v>
                </c:pt>
                <c:pt idx="56">
                  <c:v>-9.4000000000000199</c:v>
                </c:pt>
                <c:pt idx="57">
                  <c:v>-9.3000000000000203</c:v>
                </c:pt>
                <c:pt idx="58">
                  <c:v>-9.2000000000000206</c:v>
                </c:pt>
                <c:pt idx="59">
                  <c:v>-9.1000000000000192</c:v>
                </c:pt>
                <c:pt idx="60">
                  <c:v>-9.0000000000000195</c:v>
                </c:pt>
                <c:pt idx="61">
                  <c:v>-8.9000000000000199</c:v>
                </c:pt>
                <c:pt idx="62">
                  <c:v>-8.8000000000000203</c:v>
                </c:pt>
                <c:pt idx="63">
                  <c:v>-8.7000000000000206</c:v>
                </c:pt>
                <c:pt idx="64">
                  <c:v>-8.6000000000000192</c:v>
                </c:pt>
                <c:pt idx="65">
                  <c:v>-8.5000000000000195</c:v>
                </c:pt>
                <c:pt idx="66">
                  <c:v>-8.4000000000000199</c:v>
                </c:pt>
                <c:pt idx="67">
                  <c:v>-8.3000000000000203</c:v>
                </c:pt>
                <c:pt idx="68">
                  <c:v>-8.2000000000000206</c:v>
                </c:pt>
                <c:pt idx="69">
                  <c:v>-8.1000000000000192</c:v>
                </c:pt>
                <c:pt idx="70">
                  <c:v>-8.0000000000000195</c:v>
                </c:pt>
                <c:pt idx="71">
                  <c:v>-7.9000000000000297</c:v>
                </c:pt>
                <c:pt idx="72">
                  <c:v>-7.80000000000003</c:v>
                </c:pt>
                <c:pt idx="73">
                  <c:v>-7.7000000000000304</c:v>
                </c:pt>
                <c:pt idx="74">
                  <c:v>-7.6000000000000298</c:v>
                </c:pt>
                <c:pt idx="75">
                  <c:v>-7.5000000000000302</c:v>
                </c:pt>
                <c:pt idx="76">
                  <c:v>-7.4000000000000297</c:v>
                </c:pt>
                <c:pt idx="77">
                  <c:v>-7.30000000000003</c:v>
                </c:pt>
                <c:pt idx="78">
                  <c:v>-7.2000000000000304</c:v>
                </c:pt>
                <c:pt idx="79">
                  <c:v>-7.1000000000000298</c:v>
                </c:pt>
                <c:pt idx="80">
                  <c:v>-7.0000000000000302</c:v>
                </c:pt>
                <c:pt idx="81">
                  <c:v>-6.9000000000000297</c:v>
                </c:pt>
                <c:pt idx="82">
                  <c:v>-6.80000000000003</c:v>
                </c:pt>
                <c:pt idx="83">
                  <c:v>-6.7000000000000304</c:v>
                </c:pt>
                <c:pt idx="84">
                  <c:v>-6.6000000000000298</c:v>
                </c:pt>
                <c:pt idx="85">
                  <c:v>-6.5000000000000302</c:v>
                </c:pt>
                <c:pt idx="86">
                  <c:v>-6.4000000000000297</c:v>
                </c:pt>
                <c:pt idx="87">
                  <c:v>-6.30000000000003</c:v>
                </c:pt>
                <c:pt idx="88">
                  <c:v>-6.2000000000000304</c:v>
                </c:pt>
                <c:pt idx="89">
                  <c:v>-6.1000000000000298</c:v>
                </c:pt>
                <c:pt idx="90">
                  <c:v>-6.0000000000000302</c:v>
                </c:pt>
                <c:pt idx="91">
                  <c:v>-5.9000000000000297</c:v>
                </c:pt>
                <c:pt idx="92">
                  <c:v>-5.80000000000003</c:v>
                </c:pt>
                <c:pt idx="93">
                  <c:v>-5.7000000000000304</c:v>
                </c:pt>
                <c:pt idx="94">
                  <c:v>-5.6000000000000298</c:v>
                </c:pt>
                <c:pt idx="95">
                  <c:v>-5.5000000000000302</c:v>
                </c:pt>
                <c:pt idx="96">
                  <c:v>-5.4000000000000297</c:v>
                </c:pt>
                <c:pt idx="97">
                  <c:v>-5.30000000000003</c:v>
                </c:pt>
                <c:pt idx="98">
                  <c:v>-5.2000000000000304</c:v>
                </c:pt>
                <c:pt idx="99">
                  <c:v>-5.1000000000000396</c:v>
                </c:pt>
                <c:pt idx="100">
                  <c:v>-5.00000000000004</c:v>
                </c:pt>
                <c:pt idx="101">
                  <c:v>-4.9000000000000004</c:v>
                </c:pt>
                <c:pt idx="102">
                  <c:v>-4.8</c:v>
                </c:pt>
                <c:pt idx="103">
                  <c:v>-4.7</c:v>
                </c:pt>
                <c:pt idx="104">
                  <c:v>-4.5999999999999996</c:v>
                </c:pt>
                <c:pt idx="105">
                  <c:v>-4.5</c:v>
                </c:pt>
                <c:pt idx="106">
                  <c:v>-4.4000000000000004</c:v>
                </c:pt>
                <c:pt idx="107">
                  <c:v>-4.3</c:v>
                </c:pt>
                <c:pt idx="108">
                  <c:v>-4.2</c:v>
                </c:pt>
                <c:pt idx="109">
                  <c:v>-4.0999999999999996</c:v>
                </c:pt>
                <c:pt idx="110">
                  <c:v>-4</c:v>
                </c:pt>
                <c:pt idx="111">
                  <c:v>-3.9</c:v>
                </c:pt>
                <c:pt idx="112">
                  <c:v>-3.8</c:v>
                </c:pt>
                <c:pt idx="113">
                  <c:v>-3.7</c:v>
                </c:pt>
                <c:pt idx="114">
                  <c:v>-3.6</c:v>
                </c:pt>
                <c:pt idx="115">
                  <c:v>-3.5</c:v>
                </c:pt>
                <c:pt idx="116">
                  <c:v>-3.4</c:v>
                </c:pt>
                <c:pt idx="117">
                  <c:v>-3.3</c:v>
                </c:pt>
                <c:pt idx="118">
                  <c:v>-3.2</c:v>
                </c:pt>
                <c:pt idx="119">
                  <c:v>-3.1</c:v>
                </c:pt>
                <c:pt idx="120">
                  <c:v>-3</c:v>
                </c:pt>
                <c:pt idx="121">
                  <c:v>-2.9</c:v>
                </c:pt>
                <c:pt idx="122">
                  <c:v>-2.8</c:v>
                </c:pt>
                <c:pt idx="123">
                  <c:v>-2.7</c:v>
                </c:pt>
                <c:pt idx="124">
                  <c:v>-2.6</c:v>
                </c:pt>
                <c:pt idx="125">
                  <c:v>-2.5</c:v>
                </c:pt>
                <c:pt idx="126">
                  <c:v>-2.4</c:v>
                </c:pt>
                <c:pt idx="127">
                  <c:v>-2.2999999999999998</c:v>
                </c:pt>
                <c:pt idx="128">
                  <c:v>-2.2000000000000002</c:v>
                </c:pt>
                <c:pt idx="129">
                  <c:v>-2.1</c:v>
                </c:pt>
                <c:pt idx="130">
                  <c:v>-2</c:v>
                </c:pt>
                <c:pt idx="131">
                  <c:v>-1.9</c:v>
                </c:pt>
                <c:pt idx="132">
                  <c:v>-1.8</c:v>
                </c:pt>
                <c:pt idx="133">
                  <c:v>-1.7</c:v>
                </c:pt>
                <c:pt idx="134">
                  <c:v>-1.6</c:v>
                </c:pt>
                <c:pt idx="135">
                  <c:v>-1.5</c:v>
                </c:pt>
                <c:pt idx="136">
                  <c:v>-1.4</c:v>
                </c:pt>
                <c:pt idx="137">
                  <c:v>-1.3</c:v>
                </c:pt>
                <c:pt idx="138">
                  <c:v>-1.2</c:v>
                </c:pt>
                <c:pt idx="139">
                  <c:v>-1.1000000000000001</c:v>
                </c:pt>
                <c:pt idx="140">
                  <c:v>-1</c:v>
                </c:pt>
                <c:pt idx="141">
                  <c:v>-0.90000000000010005</c:v>
                </c:pt>
                <c:pt idx="142">
                  <c:v>-0.80000000000009996</c:v>
                </c:pt>
                <c:pt idx="143">
                  <c:v>-0.70000000000010099</c:v>
                </c:pt>
                <c:pt idx="144">
                  <c:v>-0.60000000000009901</c:v>
                </c:pt>
                <c:pt idx="145">
                  <c:v>-0.50000000000009903</c:v>
                </c:pt>
                <c:pt idx="146">
                  <c:v>-0.4000000000001</c:v>
                </c:pt>
                <c:pt idx="147">
                  <c:v>-0.30000000000010002</c:v>
                </c:pt>
                <c:pt idx="148">
                  <c:v>-0.20000000000010101</c:v>
                </c:pt>
                <c:pt idx="149">
                  <c:v>-0.100000000000099</c:v>
                </c:pt>
                <c:pt idx="150">
                  <c:v>0</c:v>
                </c:pt>
                <c:pt idx="151">
                  <c:v>9.9999999999900197E-2</c:v>
                </c:pt>
                <c:pt idx="152">
                  <c:v>0.19999999999990001</c:v>
                </c:pt>
                <c:pt idx="153">
                  <c:v>0.29999999999989901</c:v>
                </c:pt>
                <c:pt idx="154">
                  <c:v>0.39999999999990099</c:v>
                </c:pt>
                <c:pt idx="155">
                  <c:v>0.49999999999990102</c:v>
                </c:pt>
                <c:pt idx="156">
                  <c:v>0.59999999999989995</c:v>
                </c:pt>
                <c:pt idx="157">
                  <c:v>0.69999999999990004</c:v>
                </c:pt>
                <c:pt idx="158">
                  <c:v>0.79999999999989901</c:v>
                </c:pt>
                <c:pt idx="159">
                  <c:v>0.89999999999990099</c:v>
                </c:pt>
                <c:pt idx="160">
                  <c:v>0.99999999999990097</c:v>
                </c:pt>
                <c:pt idx="161">
                  <c:v>1.0999999999998999</c:v>
                </c:pt>
                <c:pt idx="162">
                  <c:v>1.1999999999999</c:v>
                </c:pt>
                <c:pt idx="163">
                  <c:v>1.2999999999998999</c:v>
                </c:pt>
                <c:pt idx="164">
                  <c:v>1.3999999999999</c:v>
                </c:pt>
                <c:pt idx="165">
                  <c:v>1.4999999999999001</c:v>
                </c:pt>
                <c:pt idx="166">
                  <c:v>1.5999999999998999</c:v>
                </c:pt>
                <c:pt idx="167">
                  <c:v>1.6999999999999</c:v>
                </c:pt>
                <c:pt idx="168">
                  <c:v>1.7999999999998999</c:v>
                </c:pt>
                <c:pt idx="169">
                  <c:v>1.8999999999999</c:v>
                </c:pt>
                <c:pt idx="170">
                  <c:v>1.9999999999999001</c:v>
                </c:pt>
                <c:pt idx="171">
                  <c:v>2.0999999999999002</c:v>
                </c:pt>
                <c:pt idx="172">
                  <c:v>2.1999999999998998</c:v>
                </c:pt>
                <c:pt idx="173">
                  <c:v>2.2999999999998999</c:v>
                </c:pt>
                <c:pt idx="174">
                  <c:v>2.3999999999999</c:v>
                </c:pt>
                <c:pt idx="175">
                  <c:v>2.4999999999999001</c:v>
                </c:pt>
                <c:pt idx="176">
                  <c:v>2.5999999999999002</c:v>
                </c:pt>
                <c:pt idx="177">
                  <c:v>2.6999999999998998</c:v>
                </c:pt>
                <c:pt idx="178">
                  <c:v>2.7999999999998999</c:v>
                </c:pt>
                <c:pt idx="179">
                  <c:v>2.8999999999999</c:v>
                </c:pt>
                <c:pt idx="180">
                  <c:v>2.9999999999999001</c:v>
                </c:pt>
                <c:pt idx="181">
                  <c:v>3.0999999999999002</c:v>
                </c:pt>
                <c:pt idx="182">
                  <c:v>3.1999999999998998</c:v>
                </c:pt>
                <c:pt idx="183">
                  <c:v>3.2999999999998999</c:v>
                </c:pt>
                <c:pt idx="184">
                  <c:v>3.3999999999999</c:v>
                </c:pt>
                <c:pt idx="185">
                  <c:v>3.4999999999999001</c:v>
                </c:pt>
                <c:pt idx="186">
                  <c:v>3.5999999999999002</c:v>
                </c:pt>
                <c:pt idx="187">
                  <c:v>3.6999999999998998</c:v>
                </c:pt>
                <c:pt idx="188">
                  <c:v>3.7999999999998999</c:v>
                </c:pt>
                <c:pt idx="189">
                  <c:v>3.8999999999999</c:v>
                </c:pt>
                <c:pt idx="190">
                  <c:v>3.9999999999999001</c:v>
                </c:pt>
                <c:pt idx="191">
                  <c:v>4.0999999999999002</c:v>
                </c:pt>
                <c:pt idx="192">
                  <c:v>4.1999999999998998</c:v>
                </c:pt>
                <c:pt idx="193">
                  <c:v>4.2999999999999003</c:v>
                </c:pt>
                <c:pt idx="194">
                  <c:v>4.3999999999999</c:v>
                </c:pt>
                <c:pt idx="195">
                  <c:v>4.4999999999998996</c:v>
                </c:pt>
                <c:pt idx="196">
                  <c:v>4.5999999999999002</c:v>
                </c:pt>
                <c:pt idx="197">
                  <c:v>4.6999999999998998</c:v>
                </c:pt>
                <c:pt idx="198">
                  <c:v>4.7999999999999003</c:v>
                </c:pt>
                <c:pt idx="199">
                  <c:v>4.8999999999999</c:v>
                </c:pt>
                <c:pt idx="200">
                  <c:v>4.9999999999998996</c:v>
                </c:pt>
                <c:pt idx="201">
                  <c:v>5.0999999999999002</c:v>
                </c:pt>
                <c:pt idx="202">
                  <c:v>5.1999999999998998</c:v>
                </c:pt>
                <c:pt idx="203">
                  <c:v>5.2999999999999003</c:v>
                </c:pt>
                <c:pt idx="204">
                  <c:v>5.3999999999999</c:v>
                </c:pt>
                <c:pt idx="205">
                  <c:v>5.4999999999998996</c:v>
                </c:pt>
                <c:pt idx="206">
                  <c:v>5.5999999999999002</c:v>
                </c:pt>
                <c:pt idx="207">
                  <c:v>5.6999999999998998</c:v>
                </c:pt>
                <c:pt idx="208">
                  <c:v>5.7999999999999003</c:v>
                </c:pt>
                <c:pt idx="209">
                  <c:v>5.8999999999999</c:v>
                </c:pt>
                <c:pt idx="210">
                  <c:v>5.9999999999998996</c:v>
                </c:pt>
                <c:pt idx="211">
                  <c:v>6.0999999999999002</c:v>
                </c:pt>
                <c:pt idx="212">
                  <c:v>6.1999999999998998</c:v>
                </c:pt>
                <c:pt idx="213">
                  <c:v>6.2999999999999003</c:v>
                </c:pt>
                <c:pt idx="214">
                  <c:v>6.3999999999999</c:v>
                </c:pt>
                <c:pt idx="215">
                  <c:v>6.4999999999998996</c:v>
                </c:pt>
                <c:pt idx="216">
                  <c:v>6.5999999999999002</c:v>
                </c:pt>
                <c:pt idx="217">
                  <c:v>6.6999999999998998</c:v>
                </c:pt>
                <c:pt idx="218">
                  <c:v>6.7999999999999003</c:v>
                </c:pt>
                <c:pt idx="219">
                  <c:v>6.8999999999999</c:v>
                </c:pt>
                <c:pt idx="220">
                  <c:v>6.9999999999998996</c:v>
                </c:pt>
                <c:pt idx="221">
                  <c:v>7.0999999999999002</c:v>
                </c:pt>
                <c:pt idx="222">
                  <c:v>7.1999999999998998</c:v>
                </c:pt>
                <c:pt idx="223">
                  <c:v>7.2999999999999003</c:v>
                </c:pt>
                <c:pt idx="224">
                  <c:v>7.3999999999999</c:v>
                </c:pt>
                <c:pt idx="225">
                  <c:v>7.4999999999998996</c:v>
                </c:pt>
                <c:pt idx="226">
                  <c:v>7.5999999999999002</c:v>
                </c:pt>
                <c:pt idx="227">
                  <c:v>7.6999999999998998</c:v>
                </c:pt>
                <c:pt idx="228">
                  <c:v>7.7999999999999003</c:v>
                </c:pt>
                <c:pt idx="229">
                  <c:v>7.8999999999999</c:v>
                </c:pt>
                <c:pt idx="230">
                  <c:v>7.9999999999998996</c:v>
                </c:pt>
                <c:pt idx="231">
                  <c:v>8.0999999999999002</c:v>
                </c:pt>
                <c:pt idx="232">
                  <c:v>8.1999999999998998</c:v>
                </c:pt>
                <c:pt idx="233">
                  <c:v>8.2999999999998995</c:v>
                </c:pt>
                <c:pt idx="234">
                  <c:v>8.3999999999999009</c:v>
                </c:pt>
                <c:pt idx="235">
                  <c:v>8.4999999999999005</c:v>
                </c:pt>
                <c:pt idx="236">
                  <c:v>8.5999999999999002</c:v>
                </c:pt>
                <c:pt idx="237">
                  <c:v>8.6999999999998998</c:v>
                </c:pt>
                <c:pt idx="238">
                  <c:v>8.7999999999998995</c:v>
                </c:pt>
                <c:pt idx="239">
                  <c:v>8.8999999999999009</c:v>
                </c:pt>
                <c:pt idx="240">
                  <c:v>8.9999999999999005</c:v>
                </c:pt>
                <c:pt idx="241">
                  <c:v>9.0999999999999002</c:v>
                </c:pt>
                <c:pt idx="242">
                  <c:v>9.1999999999998998</c:v>
                </c:pt>
                <c:pt idx="243">
                  <c:v>9.2999999999998995</c:v>
                </c:pt>
                <c:pt idx="244">
                  <c:v>9.3999999999999009</c:v>
                </c:pt>
                <c:pt idx="245">
                  <c:v>9.4999999999999005</c:v>
                </c:pt>
                <c:pt idx="246">
                  <c:v>9.5999999999999002</c:v>
                </c:pt>
                <c:pt idx="247">
                  <c:v>9.6999999999998998</c:v>
                </c:pt>
                <c:pt idx="248">
                  <c:v>9.7999999999998995</c:v>
                </c:pt>
                <c:pt idx="249">
                  <c:v>9.8999999999999009</c:v>
                </c:pt>
                <c:pt idx="250">
                  <c:v>9.9999999999999005</c:v>
                </c:pt>
                <c:pt idx="251">
                  <c:v>10.0999999999999</c:v>
                </c:pt>
                <c:pt idx="252">
                  <c:v>10.1999999999999</c:v>
                </c:pt>
                <c:pt idx="253">
                  <c:v>10.299999999999899</c:v>
                </c:pt>
                <c:pt idx="254">
                  <c:v>10.399999999999901</c:v>
                </c:pt>
                <c:pt idx="255">
                  <c:v>10.499999999999901</c:v>
                </c:pt>
                <c:pt idx="256">
                  <c:v>10.5999999999999</c:v>
                </c:pt>
                <c:pt idx="257">
                  <c:v>10.6999999999999</c:v>
                </c:pt>
                <c:pt idx="258">
                  <c:v>10.799999999999899</c:v>
                </c:pt>
                <c:pt idx="259">
                  <c:v>10.899999999999901</c:v>
                </c:pt>
                <c:pt idx="260">
                  <c:v>10.999999999999901</c:v>
                </c:pt>
                <c:pt idx="261">
                  <c:v>11.0999999999999</c:v>
                </c:pt>
                <c:pt idx="262">
                  <c:v>11.1999999999999</c:v>
                </c:pt>
                <c:pt idx="263">
                  <c:v>11.299999999999899</c:v>
                </c:pt>
                <c:pt idx="264">
                  <c:v>11.399999999999901</c:v>
                </c:pt>
                <c:pt idx="265">
                  <c:v>11.499999999999901</c:v>
                </c:pt>
                <c:pt idx="266">
                  <c:v>11.5999999999999</c:v>
                </c:pt>
                <c:pt idx="267">
                  <c:v>11.6999999999999</c:v>
                </c:pt>
                <c:pt idx="268">
                  <c:v>11.799999999999899</c:v>
                </c:pt>
                <c:pt idx="269">
                  <c:v>11.899999999999901</c:v>
                </c:pt>
                <c:pt idx="270">
                  <c:v>11.999999999999901</c:v>
                </c:pt>
                <c:pt idx="271">
                  <c:v>12.0999999999999</c:v>
                </c:pt>
                <c:pt idx="272">
                  <c:v>12.1999999999999</c:v>
                </c:pt>
                <c:pt idx="273">
                  <c:v>12.299999999999899</c:v>
                </c:pt>
                <c:pt idx="274">
                  <c:v>12.399999999999901</c:v>
                </c:pt>
                <c:pt idx="275">
                  <c:v>12.499999999999901</c:v>
                </c:pt>
                <c:pt idx="276">
                  <c:v>12.5999999999999</c:v>
                </c:pt>
                <c:pt idx="277">
                  <c:v>12.6999999999999</c:v>
                </c:pt>
                <c:pt idx="278">
                  <c:v>12.799999999999899</c:v>
                </c:pt>
                <c:pt idx="279">
                  <c:v>12.899999999999901</c:v>
                </c:pt>
                <c:pt idx="280">
                  <c:v>12.999999999999901</c:v>
                </c:pt>
                <c:pt idx="281">
                  <c:v>13.0999999999999</c:v>
                </c:pt>
                <c:pt idx="282">
                  <c:v>13.1999999999999</c:v>
                </c:pt>
                <c:pt idx="283">
                  <c:v>13.299999999999899</c:v>
                </c:pt>
                <c:pt idx="284">
                  <c:v>13.399999999999901</c:v>
                </c:pt>
                <c:pt idx="285">
                  <c:v>13.499999999999901</c:v>
                </c:pt>
                <c:pt idx="286">
                  <c:v>13.5999999999999</c:v>
                </c:pt>
                <c:pt idx="287">
                  <c:v>13.6999999999999</c:v>
                </c:pt>
                <c:pt idx="288">
                  <c:v>13.799999999999899</c:v>
                </c:pt>
                <c:pt idx="289">
                  <c:v>13.899999999999901</c:v>
                </c:pt>
                <c:pt idx="290">
                  <c:v>13.999999999999901</c:v>
                </c:pt>
                <c:pt idx="291">
                  <c:v>14.0999999999999</c:v>
                </c:pt>
                <c:pt idx="292">
                  <c:v>14.1999999999999</c:v>
                </c:pt>
                <c:pt idx="293">
                  <c:v>14.299999999999899</c:v>
                </c:pt>
                <c:pt idx="294">
                  <c:v>14.399999999999901</c:v>
                </c:pt>
                <c:pt idx="295">
                  <c:v>14.499999999999901</c:v>
                </c:pt>
                <c:pt idx="296">
                  <c:v>14.5999999999999</c:v>
                </c:pt>
                <c:pt idx="297">
                  <c:v>14.6999999999999</c:v>
                </c:pt>
                <c:pt idx="298">
                  <c:v>14.799999999999899</c:v>
                </c:pt>
                <c:pt idx="299">
                  <c:v>14.899999999999901</c:v>
                </c:pt>
                <c:pt idx="300">
                  <c:v>14.999999999999901</c:v>
                </c:pt>
              </c:numCache>
            </c:numRef>
          </c:xVal>
          <c:yVal>
            <c:numRef>
              <c:f>Sheet1!$C$7:$C$307</c:f>
              <c:numCache>
                <c:formatCode>General</c:formatCode>
                <c:ptCount val="301"/>
                <c:pt idx="0">
                  <c:v>2.5034327475370447E-3</c:v>
                </c:pt>
                <c:pt idx="1">
                  <c:v>2.4960701800414188E-3</c:v>
                </c:pt>
                <c:pt idx="2">
                  <c:v>2.4937704802116736E-3</c:v>
                </c:pt>
                <c:pt idx="3">
                  <c:v>2.4965150376701209E-3</c:v>
                </c:pt>
                <c:pt idx="4">
                  <c:v>2.5043260657798389E-3</c:v>
                </c:pt>
                <c:pt idx="5">
                  <c:v>2.5172669840751631E-3</c:v>
                </c:pt>
                <c:pt idx="6">
                  <c:v>2.5354435147856573E-3</c:v>
                </c:pt>
                <c:pt idx="7">
                  <c:v>2.5590055260875282E-3</c:v>
                </c:pt>
                <c:pt idx="8">
                  <c:v>2.5881496775197717E-3</c:v>
                </c:pt>
                <c:pt idx="9">
                  <c:v>2.6231229483683312E-3</c:v>
                </c:pt>
                <c:pt idx="10">
                  <c:v>2.6642271589925113E-3</c:v>
                </c:pt>
                <c:pt idx="11">
                  <c:v>2.7118246295424089E-3</c:v>
                </c:pt>
                <c:pt idx="12">
                  <c:v>2.7663451621607296E-3</c:v>
                </c:pt>
                <c:pt idx="13">
                  <c:v>2.8282945839561567E-3</c:v>
                </c:pt>
                <c:pt idx="14">
                  <c:v>2.8982651518668833E-3</c:v>
                </c:pt>
                <c:pt idx="15">
                  <c:v>2.9769482010677806E-3</c:v>
                </c:pt>
                <c:pt idx="16">
                  <c:v>3.0651495212273313E-3</c:v>
                </c:pt>
                <c:pt idx="17">
                  <c:v>3.1638080769779723E-3</c:v>
                </c:pt>
                <c:pt idx="18">
                  <c:v>3.274018860324419E-3</c:v>
                </c:pt>
                <c:pt idx="19">
                  <c:v>3.3970608869536047E-3</c:v>
                </c:pt>
                <c:pt idx="20">
                  <c:v>3.5344316443138598E-3</c:v>
                </c:pt>
                <c:pt idx="21">
                  <c:v>3.6878896931505931E-3</c:v>
                </c:pt>
                <c:pt idx="22">
                  <c:v>3.859507652964461E-3</c:v>
                </c:pt>
                <c:pt idx="23">
                  <c:v>4.0517385184103815E-3</c:v>
                </c:pt>
                <c:pt idx="24">
                  <c:v>4.2674992341120172E-3</c:v>
                </c:pt>
                <c:pt idx="25">
                  <c:v>4.5102768107324123E-3</c:v>
                </c:pt>
                <c:pt idx="26">
                  <c:v>4.7842641592790785E-3</c:v>
                </c:pt>
                <c:pt idx="27">
                  <c:v>5.0945354985923504E-3</c:v>
                </c:pt>
                <c:pt idx="28">
                  <c:v>5.4472750244197957E-3</c:v>
                </c:pt>
                <c:pt idx="29">
                  <c:v>5.8500780895410073E-3</c:v>
                </c:pt>
                <c:pt idx="30">
                  <c:v>6.3123523280595624E-3</c:v>
                </c:pt>
                <c:pt idx="31">
                  <c:v>6.8458583876768739E-3</c:v>
                </c:pt>
                <c:pt idx="32">
                  <c:v>7.4654485213757858E-3</c:v>
                </c:pt>
                <c:pt idx="33">
                  <c:v>8.190090056584819E-3</c:v>
                </c:pt>
                <c:pt idx="34">
                  <c:v>9.0443061703779602E-3</c:v>
                </c:pt>
                <c:pt idx="35">
                  <c:v>1.0060239653152796E-2</c:v>
                </c:pt>
                <c:pt idx="36">
                  <c:v>1.1280666357125265E-2</c:v>
                </c:pt>
                <c:pt idx="37">
                  <c:v>1.2763490251125931E-2</c:v>
                </c:pt>
                <c:pt idx="38">
                  <c:v>1.4588610299982622E-2</c:v>
                </c:pt>
                <c:pt idx="39">
                  <c:v>1.6868695482817858E-2</c:v>
                </c:pt>
                <c:pt idx="40">
                  <c:v>1.9766612233754848E-2</c:v>
                </c:pt>
                <c:pt idx="41">
                  <c:v>2.3524600741589064E-2</c:v>
                </c:pt>
                <c:pt idx="42">
                  <c:v>2.8515091710705046E-2</c:v>
                </c:pt>
                <c:pt idx="43">
                  <c:v>3.5333352263208932E-2</c:v>
                </c:pt>
                <c:pt idx="44">
                  <c:v>4.4975602204722291E-2</c:v>
                </c:pt>
                <c:pt idx="45">
                  <c:v>5.9203308189639495E-2</c:v>
                </c:pt>
                <c:pt idx="46">
                  <c:v>8.1343582175786466E-2</c:v>
                </c:pt>
                <c:pt idx="47">
                  <c:v>0.11819411753099429</c:v>
                </c:pt>
                <c:pt idx="48">
                  <c:v>0.18491630001609802</c:v>
                </c:pt>
                <c:pt idx="49">
                  <c:v>0.31771411920679238</c:v>
                </c:pt>
                <c:pt idx="50">
                  <c:v>0.59216781178518596</c:v>
                </c:pt>
                <c:pt idx="51">
                  <c:v>0.96390858150647263</c:v>
                </c:pt>
                <c:pt idx="52">
                  <c:v>0.83589736929886016</c:v>
                </c:pt>
                <c:pt idx="53">
                  <c:v>0.46195867128673207</c:v>
                </c:pt>
                <c:pt idx="54">
                  <c:v>0.25389413222699297</c:v>
                </c:pt>
                <c:pt idx="55">
                  <c:v>0.15358640179157165</c:v>
                </c:pt>
                <c:pt idx="56">
                  <c:v>0.10130373107081928</c:v>
                </c:pt>
                <c:pt idx="57">
                  <c:v>7.1398124078860203E-2</c:v>
                </c:pt>
                <c:pt idx="58">
                  <c:v>5.2914985895386145E-2</c:v>
                </c:pt>
                <c:pt idx="59">
                  <c:v>4.0769255021873882E-2</c:v>
                </c:pt>
                <c:pt idx="60">
                  <c:v>3.2390439090183472E-2</c:v>
                </c:pt>
                <c:pt idx="61">
                  <c:v>2.6379939072300393E-2</c:v>
                </c:pt>
                <c:pt idx="62">
                  <c:v>2.1928553107154986E-2</c:v>
                </c:pt>
                <c:pt idx="63">
                  <c:v>1.8543489121292701E-2</c:v>
                </c:pt>
                <c:pt idx="64">
                  <c:v>1.5911459584574742E-2</c:v>
                </c:pt>
                <c:pt idx="65">
                  <c:v>1.3825902662865028E-2</c:v>
                </c:pt>
                <c:pt idx="66">
                  <c:v>1.2146308233792587E-2</c:v>
                </c:pt>
                <c:pt idx="67">
                  <c:v>1.0774484174122502E-2</c:v>
                </c:pt>
                <c:pt idx="68">
                  <c:v>9.6401788896432264E-3</c:v>
                </c:pt>
                <c:pt idx="69">
                  <c:v>8.6920816817196885E-3</c:v>
                </c:pt>
                <c:pt idx="70">
                  <c:v>7.8920245260772296E-3</c:v>
                </c:pt>
                <c:pt idx="71">
                  <c:v>7.211149674222558E-3</c:v>
                </c:pt>
                <c:pt idx="72">
                  <c:v>6.6273181427234096E-3</c:v>
                </c:pt>
                <c:pt idx="73">
                  <c:v>6.1233210769758963E-3</c:v>
                </c:pt>
                <c:pt idx="74">
                  <c:v>5.6856222620508727E-3</c:v>
                </c:pt>
                <c:pt idx="75">
                  <c:v>5.3034591507288599E-3</c:v>
                </c:pt>
                <c:pt idx="76">
                  <c:v>4.9681903445257343E-3</c:v>
                </c:pt>
                <c:pt idx="77">
                  <c:v>4.6728153377428973E-3</c:v>
                </c:pt>
                <c:pt idx="78">
                  <c:v>4.4116165192178564E-3</c:v>
                </c:pt>
                <c:pt idx="79">
                  <c:v>4.1798891680350425E-3</c:v>
                </c:pt>
                <c:pt idx="80">
                  <c:v>3.9737356073400966E-3</c:v>
                </c:pt>
                <c:pt idx="81">
                  <c:v>3.7899067012104699E-3</c:v>
                </c:pt>
                <c:pt idx="82">
                  <c:v>3.6256786778962064E-3</c:v>
                </c:pt>
                <c:pt idx="83">
                  <c:v>3.4787565881342344E-3</c:v>
                </c:pt>
                <c:pt idx="84">
                  <c:v>3.3471980418578328E-3</c:v>
                </c:pt>
                <c:pt idx="85">
                  <c:v>3.2293525255876854E-3</c:v>
                </c:pt>
                <c:pt idx="86">
                  <c:v>3.1238127950502883E-3</c:v>
                </c:pt>
                <c:pt idx="87">
                  <c:v>3.0293757035689643E-3</c:v>
                </c:pt>
                <c:pt idx="88">
                  <c:v>2.9450104621235418E-3</c:v>
                </c:pt>
                <c:pt idx="89">
                  <c:v>2.8698327975505812E-3</c:v>
                </c:pt>
                <c:pt idx="90">
                  <c:v>2.8030838270561766E-3</c:v>
                </c:pt>
                <c:pt idx="91">
                  <c:v>2.7441127323630508E-3</c:v>
                </c:pt>
                <c:pt idx="92">
                  <c:v>2.692362518410275E-3</c:v>
                </c:pt>
                <c:pt idx="93">
                  <c:v>2.6473582960881742E-3</c:v>
                </c:pt>
                <c:pt idx="94">
                  <c:v>2.6086976480036049E-3</c:v>
                </c:pt>
                <c:pt idx="95">
                  <c:v>2.5760427295001974E-3</c:v>
                </c:pt>
                <c:pt idx="96">
                  <c:v>2.5491138305828135E-3</c:v>
                </c:pt>
                <c:pt idx="97">
                  <c:v>2.5276841828484439E-3</c:v>
                </c:pt>
                <c:pt idx="98">
                  <c:v>2.511575842651556E-3</c:v>
                </c:pt>
                <c:pt idx="99">
                  <c:v>2.5006565203138237E-3</c:v>
                </c:pt>
                <c:pt idx="100">
                  <c:v>2.4948372573839069E-3</c:v>
                </c:pt>
                <c:pt idx="101">
                  <c:v>2.4940708814697914E-3</c:v>
                </c:pt>
                <c:pt idx="102">
                  <c:v>2.498351192390428E-3</c:v>
                </c:pt>
                <c:pt idx="103">
                  <c:v>2.5077128554916624E-3</c:v>
                </c:pt>
                <c:pt idx="104">
                  <c:v>2.5222319989707761E-3</c:v>
                </c:pt>
                <c:pt idx="105">
                  <c:v>2.5420275329102889E-3</c:v>
                </c:pt>
                <c:pt idx="106">
                  <c:v>2.5672632293817894E-3</c:v>
                </c:pt>
                <c:pt idx="107">
                  <c:v>2.5981506264430251E-3</c:v>
                </c:pt>
                <c:pt idx="108">
                  <c:v>2.6349528452327036E-3</c:v>
                </c:pt>
                <c:pt idx="109">
                  <c:v>2.6779894399774152E-3</c:v>
                </c:pt>
                <c:pt idx="110">
                  <c:v>2.7276424371612726E-3</c:v>
                </c:pt>
                <c:pt idx="111">
                  <c:v>2.7843637643760045E-3</c:v>
                </c:pt>
                <c:pt idx="112">
                  <c:v>2.8486843240387275E-3</c:v>
                </c:pt>
                <c:pt idx="113">
                  <c:v>2.921225035589487E-3</c:v>
                </c:pt>
                <c:pt idx="114">
                  <c:v>3.0027102563912381E-3</c:v>
                </c:pt>
                <c:pt idx="115">
                  <c:v>3.0939841022713734E-3</c:v>
                </c:pt>
                <c:pt idx="116">
                  <c:v>3.1960303314560084E-3</c:v>
                </c:pt>
                <c:pt idx="117">
                  <c:v>3.30999664144137E-3</c:v>
                </c:pt>
                <c:pt idx="118">
                  <c:v>3.4372244720899631E-3</c:v>
                </c:pt>
                <c:pt idx="119">
                  <c:v>3.5792857307090321E-3</c:v>
                </c:pt>
                <c:pt idx="120">
                  <c:v>3.738028285181993E-3</c:v>
                </c:pt>
                <c:pt idx="121">
                  <c:v>3.9156326505940297E-3</c:v>
                </c:pt>
                <c:pt idx="122">
                  <c:v>4.114683082175094E-3</c:v>
                </c:pt>
                <c:pt idx="123">
                  <c:v>4.3382573680464959E-3</c:v>
                </c:pt>
                <c:pt idx="124">
                  <c:v>4.5900411139911928E-3</c:v>
                </c:pt>
                <c:pt idx="125">
                  <c:v>4.8744744141947577E-3</c:v>
                </c:pt>
                <c:pt idx="126">
                  <c:v>5.1969417843323309E-3</c:v>
                </c:pt>
                <c:pt idx="127">
                  <c:v>5.5640205195399374E-3</c:v>
                </c:pt>
                <c:pt idx="128">
                  <c:v>5.9838088840340094E-3</c:v>
                </c:pt>
                <c:pt idx="129">
                  <c:v>6.4663647702599969E-3</c:v>
                </c:pt>
                <c:pt idx="130">
                  <c:v>7.0242993300060706E-3</c:v>
                </c:pt>
                <c:pt idx="131">
                  <c:v>7.6735912639106152E-3</c:v>
                </c:pt>
                <c:pt idx="132">
                  <c:v>8.4347204326081088E-3</c:v>
                </c:pt>
                <c:pt idx="133">
                  <c:v>9.3342718423383205E-3</c:v>
                </c:pt>
                <c:pt idx="134">
                  <c:v>1.0407246163000185E-2</c:v>
                </c:pt>
                <c:pt idx="135">
                  <c:v>1.1700454614981433E-2</c:v>
                </c:pt>
                <c:pt idx="136">
                  <c:v>1.3277618384686043E-2</c:v>
                </c:pt>
                <c:pt idx="137">
                  <c:v>1.5227219814654745E-2</c:v>
                </c:pt>
                <c:pt idx="138">
                  <c:v>1.7674930928398322E-2</c:v>
                </c:pt>
                <c:pt idx="139">
                  <c:v>2.080391736139206E-2</c:v>
                </c:pt>
                <c:pt idx="140">
                  <c:v>2.4889221587676508E-2</c:v>
                </c:pt>
                <c:pt idx="141">
                  <c:v>3.035844342976585E-2</c:v>
                </c:pt>
                <c:pt idx="142">
                  <c:v>3.7904073604199499E-2</c:v>
                </c:pt>
                <c:pt idx="143">
                  <c:v>4.8703342847742408E-2</c:v>
                </c:pt>
                <c:pt idx="144">
                  <c:v>6.4877287167332875E-2</c:v>
                </c:pt>
                <c:pt idx="145">
                  <c:v>9.0523486174311371E-2</c:v>
                </c:pt>
                <c:pt idx="146">
                  <c:v>0.13423557198787112</c:v>
                </c:pt>
                <c:pt idx="147">
                  <c:v>0.21568045095967175</c:v>
                </c:pt>
                <c:pt idx="148">
                  <c:v>0.38183240716438682</c:v>
                </c:pt>
                <c:pt idx="149">
                  <c:v>0.71166887058904393</c:v>
                </c:pt>
                <c:pt idx="150">
                  <c:v>1</c:v>
                </c:pt>
                <c:pt idx="151">
                  <c:v>0.7116688705898595</c:v>
                </c:pt>
                <c:pt idx="152">
                  <c:v>0.38183240716486055</c:v>
                </c:pt>
                <c:pt idx="153">
                  <c:v>0.2156804509598978</c:v>
                </c:pt>
                <c:pt idx="154">
                  <c:v>0.13423557198798611</c:v>
                </c:pt>
                <c:pt idx="155">
                  <c:v>9.0523486174376055E-2</c:v>
                </c:pt>
                <c:pt idx="156">
                  <c:v>6.4877287167372635E-2</c:v>
                </c:pt>
                <c:pt idx="157">
                  <c:v>4.8703342847768574E-2</c:v>
                </c:pt>
                <c:pt idx="158">
                  <c:v>3.7904073604217423E-2</c:v>
                </c:pt>
                <c:pt idx="159">
                  <c:v>3.0358443429778531E-2</c:v>
                </c:pt>
                <c:pt idx="160">
                  <c:v>2.4889221587681153E-2</c:v>
                </c:pt>
                <c:pt idx="161">
                  <c:v>2.0803917361395606E-2</c:v>
                </c:pt>
                <c:pt idx="162">
                  <c:v>1.7674930928401077E-2</c:v>
                </c:pt>
                <c:pt idx="163">
                  <c:v>1.5227219814656918E-2</c:v>
                </c:pt>
                <c:pt idx="164">
                  <c:v>1.3277618384687787E-2</c:v>
                </c:pt>
                <c:pt idx="165">
                  <c:v>1.1700454614982854E-2</c:v>
                </c:pt>
                <c:pt idx="166">
                  <c:v>1.0407246163001359E-2</c:v>
                </c:pt>
                <c:pt idx="167">
                  <c:v>9.3342718423392989E-3</c:v>
                </c:pt>
                <c:pt idx="168">
                  <c:v>8.4347204326089345E-3</c:v>
                </c:pt>
                <c:pt idx="169">
                  <c:v>7.673591263911316E-3</c:v>
                </c:pt>
                <c:pt idx="170">
                  <c:v>7.0242993300066725E-3</c:v>
                </c:pt>
                <c:pt idx="171">
                  <c:v>6.4663647702605156E-3</c:v>
                </c:pt>
                <c:pt idx="172">
                  <c:v>5.9838088840344587E-3</c:v>
                </c:pt>
                <c:pt idx="173">
                  <c:v>5.5640205195403303E-3</c:v>
                </c:pt>
                <c:pt idx="174">
                  <c:v>5.1969417843326753E-3</c:v>
                </c:pt>
                <c:pt idx="175">
                  <c:v>4.8744744141950612E-3</c:v>
                </c:pt>
                <c:pt idx="176">
                  <c:v>4.5900411139914591E-3</c:v>
                </c:pt>
                <c:pt idx="177">
                  <c:v>4.3382573680467327E-3</c:v>
                </c:pt>
                <c:pt idx="178">
                  <c:v>4.1146830821753039E-3</c:v>
                </c:pt>
                <c:pt idx="179">
                  <c:v>3.915632650594217E-3</c:v>
                </c:pt>
                <c:pt idx="180">
                  <c:v>3.7380282851821596E-3</c:v>
                </c:pt>
                <c:pt idx="181">
                  <c:v>3.5792857307091826E-3</c:v>
                </c:pt>
                <c:pt idx="182">
                  <c:v>3.4372244720900975E-3</c:v>
                </c:pt>
                <c:pt idx="183">
                  <c:v>3.3099966414414901E-3</c:v>
                </c:pt>
                <c:pt idx="184">
                  <c:v>3.1960303314561163E-3</c:v>
                </c:pt>
                <c:pt idx="185">
                  <c:v>3.0939841022714696E-3</c:v>
                </c:pt>
                <c:pt idx="186">
                  <c:v>3.0027102563913231E-3</c:v>
                </c:pt>
                <c:pt idx="187">
                  <c:v>2.9212250355895655E-3</c:v>
                </c:pt>
                <c:pt idx="188">
                  <c:v>2.848684324038796E-3</c:v>
                </c:pt>
                <c:pt idx="189">
                  <c:v>2.7843637643760639E-3</c:v>
                </c:pt>
                <c:pt idx="190">
                  <c:v>2.7276424371613264E-3</c:v>
                </c:pt>
                <c:pt idx="191">
                  <c:v>2.6779894399774611E-3</c:v>
                </c:pt>
                <c:pt idx="192">
                  <c:v>2.6349528452327439E-3</c:v>
                </c:pt>
                <c:pt idx="193">
                  <c:v>2.5981506264430589E-3</c:v>
                </c:pt>
                <c:pt idx="194">
                  <c:v>2.5672632293818171E-3</c:v>
                </c:pt>
                <c:pt idx="195">
                  <c:v>2.5420275329103115E-3</c:v>
                </c:pt>
                <c:pt idx="196">
                  <c:v>2.5222319989707935E-3</c:v>
                </c:pt>
                <c:pt idx="197">
                  <c:v>2.5077128554916749E-3</c:v>
                </c:pt>
                <c:pt idx="198">
                  <c:v>2.498351192390435E-3</c:v>
                </c:pt>
                <c:pt idx="199">
                  <c:v>2.4940708814697931E-3</c:v>
                </c:pt>
                <c:pt idx="200">
                  <c:v>2.4948372573839034E-3</c:v>
                </c:pt>
                <c:pt idx="201">
                  <c:v>2.5006565203138124E-3</c:v>
                </c:pt>
                <c:pt idx="202">
                  <c:v>2.5115758426515391E-3</c:v>
                </c:pt>
                <c:pt idx="203">
                  <c:v>2.5276841828484197E-3</c:v>
                </c:pt>
                <c:pt idx="204">
                  <c:v>2.5491138305827822E-3</c:v>
                </c:pt>
                <c:pt idx="205">
                  <c:v>2.5760427295001584E-3</c:v>
                </c:pt>
                <c:pt idx="206">
                  <c:v>2.6086976480035585E-3</c:v>
                </c:pt>
                <c:pt idx="207">
                  <c:v>2.6473582960881191E-3</c:v>
                </c:pt>
                <c:pt idx="208">
                  <c:v>2.6923625184102126E-3</c:v>
                </c:pt>
                <c:pt idx="209">
                  <c:v>2.7441127323629797E-3</c:v>
                </c:pt>
                <c:pt idx="210">
                  <c:v>2.8030838270560947E-3</c:v>
                </c:pt>
                <c:pt idx="211">
                  <c:v>2.8698327975504902E-3</c:v>
                </c:pt>
                <c:pt idx="212">
                  <c:v>2.9450104621234381E-3</c:v>
                </c:pt>
                <c:pt idx="213">
                  <c:v>3.0293757035688485E-3</c:v>
                </c:pt>
                <c:pt idx="214">
                  <c:v>3.1238127950501586E-3</c:v>
                </c:pt>
                <c:pt idx="215">
                  <c:v>3.2293525255875396E-3</c:v>
                </c:pt>
                <c:pt idx="216">
                  <c:v>3.347198041857671E-3</c:v>
                </c:pt>
                <c:pt idx="217">
                  <c:v>3.478756588134051E-3</c:v>
                </c:pt>
                <c:pt idx="218">
                  <c:v>3.6256786778960048E-3</c:v>
                </c:pt>
                <c:pt idx="219">
                  <c:v>3.7899067012102453E-3</c:v>
                </c:pt>
                <c:pt idx="220">
                  <c:v>3.9737356073398442E-3</c:v>
                </c:pt>
                <c:pt idx="221">
                  <c:v>4.1798891680347597E-3</c:v>
                </c:pt>
                <c:pt idx="222">
                  <c:v>4.4116165192175346E-3</c:v>
                </c:pt>
                <c:pt idx="223">
                  <c:v>4.6728153377425374E-3</c:v>
                </c:pt>
                <c:pt idx="224">
                  <c:v>4.9681903445253275E-3</c:v>
                </c:pt>
                <c:pt idx="225">
                  <c:v>5.3034591507283976E-3</c:v>
                </c:pt>
                <c:pt idx="226">
                  <c:v>5.685622262050341E-3</c:v>
                </c:pt>
                <c:pt idx="227">
                  <c:v>6.1233210769752796E-3</c:v>
                </c:pt>
                <c:pt idx="228">
                  <c:v>6.6273181427227096E-3</c:v>
                </c:pt>
                <c:pt idx="229">
                  <c:v>7.211149674221741E-3</c:v>
                </c:pt>
                <c:pt idx="230">
                  <c:v>7.8920245260763466E-3</c:v>
                </c:pt>
                <c:pt idx="231">
                  <c:v>8.692081681718658E-3</c:v>
                </c:pt>
                <c:pt idx="232">
                  <c:v>9.6401788896419826E-3</c:v>
                </c:pt>
                <c:pt idx="233">
                  <c:v>1.0774484174121012E-2</c:v>
                </c:pt>
                <c:pt idx="234">
                  <c:v>1.2146308233790797E-2</c:v>
                </c:pt>
                <c:pt idx="235">
                  <c:v>1.3825902662862814E-2</c:v>
                </c:pt>
                <c:pt idx="236">
                  <c:v>1.5911459584571973E-2</c:v>
                </c:pt>
                <c:pt idx="237">
                  <c:v>1.8543489121289135E-2</c:v>
                </c:pt>
                <c:pt idx="238">
                  <c:v>2.1928553107150365E-2</c:v>
                </c:pt>
                <c:pt idx="239">
                  <c:v>2.6379939072294311E-2</c:v>
                </c:pt>
                <c:pt idx="240">
                  <c:v>3.2390439090175145E-2</c:v>
                </c:pt>
                <c:pt idx="241">
                  <c:v>4.0769255021862079E-2</c:v>
                </c:pt>
                <c:pt idx="242">
                  <c:v>5.2914985895368478E-2</c:v>
                </c:pt>
                <c:pt idx="243">
                  <c:v>7.1398124078832559E-2</c:v>
                </c:pt>
                <c:pt idx="244">
                  <c:v>0.10130373107077366</c:v>
                </c:pt>
                <c:pt idx="245">
                  <c:v>0.15358640179148858</c:v>
                </c:pt>
                <c:pt idx="246">
                  <c:v>0.25389413222682672</c:v>
                </c:pt>
                <c:pt idx="247">
                  <c:v>0.46195867128637658</c:v>
                </c:pt>
                <c:pt idx="248">
                  <c:v>0.83589736929838165</c:v>
                </c:pt>
                <c:pt idx="249">
                  <c:v>0.96390858150674719</c:v>
                </c:pt>
                <c:pt idx="250">
                  <c:v>0.59216781178555777</c:v>
                </c:pt>
                <c:pt idx="251">
                  <c:v>0.317714119206981</c:v>
                </c:pt>
                <c:pt idx="252">
                  <c:v>0.18491630001618931</c:v>
                </c:pt>
                <c:pt idx="253">
                  <c:v>0.11819411753104335</c:v>
                </c:pt>
                <c:pt idx="254">
                  <c:v>8.1343582175814513E-2</c:v>
                </c:pt>
                <c:pt idx="255">
                  <c:v>5.9203308189657002E-2</c:v>
                </c:pt>
                <c:pt idx="256">
                  <c:v>4.49756022047339E-2</c:v>
                </c:pt>
                <c:pt idx="257">
                  <c:v>3.5333352263216974E-2</c:v>
                </c:pt>
                <c:pt idx="258">
                  <c:v>2.8515091710710937E-2</c:v>
                </c:pt>
                <c:pt idx="259">
                  <c:v>2.3524600741593318E-2</c:v>
                </c:pt>
                <c:pt idx="260">
                  <c:v>1.9766612233758096E-2</c:v>
                </c:pt>
                <c:pt idx="261">
                  <c:v>1.6868695482820394E-2</c:v>
                </c:pt>
                <c:pt idx="262">
                  <c:v>1.4588610299984636E-2</c:v>
                </c:pt>
                <c:pt idx="263">
                  <c:v>1.2763490251127581E-2</c:v>
                </c:pt>
                <c:pt idx="264">
                  <c:v>1.1280666357126589E-2</c:v>
                </c:pt>
                <c:pt idx="265">
                  <c:v>1.0060239653153894E-2</c:v>
                </c:pt>
                <c:pt idx="266">
                  <c:v>9.0443061703788831E-3</c:v>
                </c:pt>
                <c:pt idx="267">
                  <c:v>8.1900900565855979E-3</c:v>
                </c:pt>
                <c:pt idx="268">
                  <c:v>7.4654485213764554E-3</c:v>
                </c:pt>
                <c:pt idx="269">
                  <c:v>6.8458583876774446E-3</c:v>
                </c:pt>
                <c:pt idx="270">
                  <c:v>6.3123523280600516E-3</c:v>
                </c:pt>
                <c:pt idx="271">
                  <c:v>5.8500780895414332E-3</c:v>
                </c:pt>
                <c:pt idx="272">
                  <c:v>5.4472750244201696E-3</c:v>
                </c:pt>
                <c:pt idx="273">
                  <c:v>5.0945354985926852E-3</c:v>
                </c:pt>
                <c:pt idx="274">
                  <c:v>4.7842641592793691E-3</c:v>
                </c:pt>
                <c:pt idx="275">
                  <c:v>4.5102768107326673E-3</c:v>
                </c:pt>
                <c:pt idx="276">
                  <c:v>4.2674992341122479E-3</c:v>
                </c:pt>
                <c:pt idx="277">
                  <c:v>4.0517385184105801E-3</c:v>
                </c:pt>
                <c:pt idx="278">
                  <c:v>3.8595076529646432E-3</c:v>
                </c:pt>
                <c:pt idx="279">
                  <c:v>3.687889693150757E-3</c:v>
                </c:pt>
                <c:pt idx="280">
                  <c:v>3.5344316443140012E-3</c:v>
                </c:pt>
                <c:pt idx="281">
                  <c:v>3.3970608869537356E-3</c:v>
                </c:pt>
                <c:pt idx="282">
                  <c:v>3.2740188603245322E-3</c:v>
                </c:pt>
                <c:pt idx="283">
                  <c:v>3.1638080769780768E-3</c:v>
                </c:pt>
                <c:pt idx="284">
                  <c:v>3.065149521227425E-3</c:v>
                </c:pt>
                <c:pt idx="285">
                  <c:v>2.9769482010678625E-3</c:v>
                </c:pt>
                <c:pt idx="286">
                  <c:v>2.8982651518669575E-3</c:v>
                </c:pt>
                <c:pt idx="287">
                  <c:v>2.8282945839562209E-3</c:v>
                </c:pt>
                <c:pt idx="288">
                  <c:v>2.7663451621607891E-3</c:v>
                </c:pt>
                <c:pt idx="289">
                  <c:v>2.7118246295424601E-3</c:v>
                </c:pt>
                <c:pt idx="290">
                  <c:v>2.6642271589925556E-3</c:v>
                </c:pt>
                <c:pt idx="291">
                  <c:v>2.6231229483683698E-3</c:v>
                </c:pt>
                <c:pt idx="292">
                  <c:v>2.5881496775198025E-3</c:v>
                </c:pt>
                <c:pt idx="293">
                  <c:v>2.5590055260875555E-3</c:v>
                </c:pt>
                <c:pt idx="294">
                  <c:v>2.5354435147856781E-3</c:v>
                </c:pt>
                <c:pt idx="295">
                  <c:v>2.5172669840751779E-3</c:v>
                </c:pt>
                <c:pt idx="296">
                  <c:v>2.5043260657798497E-3</c:v>
                </c:pt>
                <c:pt idx="297">
                  <c:v>2.4965150376701261E-3</c:v>
                </c:pt>
                <c:pt idx="298">
                  <c:v>2.4937704802116736E-3</c:v>
                </c:pt>
                <c:pt idx="299">
                  <c:v>2.4960701800414145E-3</c:v>
                </c:pt>
                <c:pt idx="300">
                  <c:v>2.5034327475370339E-3</c:v>
                </c:pt>
              </c:numCache>
            </c:numRef>
          </c:yVal>
          <c:smooth val="0"/>
          <c:extLst>
            <c:ext xmlns:c16="http://schemas.microsoft.com/office/drawing/2014/chart" uri="{C3380CC4-5D6E-409C-BE32-E72D297353CC}">
              <c16:uniqueId val="{00000001-37C6-E840-A88E-8E51B9DE2B42}"/>
            </c:ext>
          </c:extLst>
        </c:ser>
        <c:ser>
          <c:idx val="2"/>
          <c:order val="2"/>
          <c:tx>
            <c:strRef>
              <c:f>Sheet1!$D$6</c:f>
              <c:strCache>
                <c:ptCount val="1"/>
                <c:pt idx="0">
                  <c:v>FP2</c:v>
                </c:pt>
              </c:strCache>
            </c:strRef>
          </c:tx>
          <c:spPr>
            <a:ln w="12700" cap="rnd">
              <a:solidFill>
                <a:srgbClr val="0070C0"/>
              </a:solidFill>
              <a:round/>
            </a:ln>
            <a:effectLst/>
          </c:spPr>
          <c:marker>
            <c:symbol val="none"/>
          </c:marker>
          <c:xVal>
            <c:numRef>
              <c:f>Sheet1!$A$7:$A$307</c:f>
              <c:numCache>
                <c:formatCode>General</c:formatCode>
                <c:ptCount val="301"/>
                <c:pt idx="0">
                  <c:v>-15</c:v>
                </c:pt>
                <c:pt idx="1">
                  <c:v>-14.9</c:v>
                </c:pt>
                <c:pt idx="2">
                  <c:v>-14.8</c:v>
                </c:pt>
                <c:pt idx="3">
                  <c:v>-14.7</c:v>
                </c:pt>
                <c:pt idx="4">
                  <c:v>-14.6</c:v>
                </c:pt>
                <c:pt idx="5">
                  <c:v>-14.5</c:v>
                </c:pt>
                <c:pt idx="6">
                  <c:v>-14.4</c:v>
                </c:pt>
                <c:pt idx="7">
                  <c:v>-14.3</c:v>
                </c:pt>
                <c:pt idx="8">
                  <c:v>-14.2</c:v>
                </c:pt>
                <c:pt idx="9">
                  <c:v>-14.1</c:v>
                </c:pt>
                <c:pt idx="10">
                  <c:v>-14</c:v>
                </c:pt>
                <c:pt idx="11">
                  <c:v>-13.9</c:v>
                </c:pt>
                <c:pt idx="12">
                  <c:v>-13.8</c:v>
                </c:pt>
                <c:pt idx="13">
                  <c:v>-13.7</c:v>
                </c:pt>
                <c:pt idx="14">
                  <c:v>-13.6</c:v>
                </c:pt>
                <c:pt idx="15">
                  <c:v>-13.5</c:v>
                </c:pt>
                <c:pt idx="16">
                  <c:v>-13.4</c:v>
                </c:pt>
                <c:pt idx="17">
                  <c:v>-13.3</c:v>
                </c:pt>
                <c:pt idx="18">
                  <c:v>-13.2</c:v>
                </c:pt>
                <c:pt idx="19">
                  <c:v>-13.1</c:v>
                </c:pt>
                <c:pt idx="20">
                  <c:v>-13</c:v>
                </c:pt>
                <c:pt idx="21">
                  <c:v>-12.9</c:v>
                </c:pt>
                <c:pt idx="22">
                  <c:v>-12.8</c:v>
                </c:pt>
                <c:pt idx="23">
                  <c:v>-12.7</c:v>
                </c:pt>
                <c:pt idx="24">
                  <c:v>-12.6</c:v>
                </c:pt>
                <c:pt idx="25">
                  <c:v>-12.5</c:v>
                </c:pt>
                <c:pt idx="26">
                  <c:v>-12.4</c:v>
                </c:pt>
                <c:pt idx="27">
                  <c:v>-12.3</c:v>
                </c:pt>
                <c:pt idx="28">
                  <c:v>-12.2</c:v>
                </c:pt>
                <c:pt idx="29">
                  <c:v>-12.1</c:v>
                </c:pt>
                <c:pt idx="30">
                  <c:v>-12</c:v>
                </c:pt>
                <c:pt idx="31">
                  <c:v>-11.9</c:v>
                </c:pt>
                <c:pt idx="32">
                  <c:v>-11.8</c:v>
                </c:pt>
                <c:pt idx="33">
                  <c:v>-11.7</c:v>
                </c:pt>
                <c:pt idx="34">
                  <c:v>-11.6</c:v>
                </c:pt>
                <c:pt idx="35">
                  <c:v>-11.5</c:v>
                </c:pt>
                <c:pt idx="36">
                  <c:v>-11.4</c:v>
                </c:pt>
                <c:pt idx="37">
                  <c:v>-11.3</c:v>
                </c:pt>
                <c:pt idx="38">
                  <c:v>-11.2</c:v>
                </c:pt>
                <c:pt idx="39">
                  <c:v>-11.1</c:v>
                </c:pt>
                <c:pt idx="40">
                  <c:v>-11</c:v>
                </c:pt>
                <c:pt idx="41">
                  <c:v>-10.9</c:v>
                </c:pt>
                <c:pt idx="42">
                  <c:v>-10.8</c:v>
                </c:pt>
                <c:pt idx="43">
                  <c:v>-10.7</c:v>
                </c:pt>
                <c:pt idx="44">
                  <c:v>-10.6</c:v>
                </c:pt>
                <c:pt idx="45">
                  <c:v>-10.5</c:v>
                </c:pt>
                <c:pt idx="46">
                  <c:v>-10.4</c:v>
                </c:pt>
                <c:pt idx="47">
                  <c:v>-10.3</c:v>
                </c:pt>
                <c:pt idx="48">
                  <c:v>-10.199999999999999</c:v>
                </c:pt>
                <c:pt idx="49">
                  <c:v>-10.1</c:v>
                </c:pt>
                <c:pt idx="50">
                  <c:v>-10</c:v>
                </c:pt>
                <c:pt idx="51">
                  <c:v>-9.9000000000000199</c:v>
                </c:pt>
                <c:pt idx="52">
                  <c:v>-9.8000000000000203</c:v>
                </c:pt>
                <c:pt idx="53">
                  <c:v>-9.7000000000000206</c:v>
                </c:pt>
                <c:pt idx="54">
                  <c:v>-9.6000000000000192</c:v>
                </c:pt>
                <c:pt idx="55">
                  <c:v>-9.5000000000000195</c:v>
                </c:pt>
                <c:pt idx="56">
                  <c:v>-9.4000000000000199</c:v>
                </c:pt>
                <c:pt idx="57">
                  <c:v>-9.3000000000000203</c:v>
                </c:pt>
                <c:pt idx="58">
                  <c:v>-9.2000000000000206</c:v>
                </c:pt>
                <c:pt idx="59">
                  <c:v>-9.1000000000000192</c:v>
                </c:pt>
                <c:pt idx="60">
                  <c:v>-9.0000000000000195</c:v>
                </c:pt>
                <c:pt idx="61">
                  <c:v>-8.9000000000000199</c:v>
                </c:pt>
                <c:pt idx="62">
                  <c:v>-8.8000000000000203</c:v>
                </c:pt>
                <c:pt idx="63">
                  <c:v>-8.7000000000000206</c:v>
                </c:pt>
                <c:pt idx="64">
                  <c:v>-8.6000000000000192</c:v>
                </c:pt>
                <c:pt idx="65">
                  <c:v>-8.5000000000000195</c:v>
                </c:pt>
                <c:pt idx="66">
                  <c:v>-8.4000000000000199</c:v>
                </c:pt>
                <c:pt idx="67">
                  <c:v>-8.3000000000000203</c:v>
                </c:pt>
                <c:pt idx="68">
                  <c:v>-8.2000000000000206</c:v>
                </c:pt>
                <c:pt idx="69">
                  <c:v>-8.1000000000000192</c:v>
                </c:pt>
                <c:pt idx="70">
                  <c:v>-8.0000000000000195</c:v>
                </c:pt>
                <c:pt idx="71">
                  <c:v>-7.9000000000000297</c:v>
                </c:pt>
                <c:pt idx="72">
                  <c:v>-7.80000000000003</c:v>
                </c:pt>
                <c:pt idx="73">
                  <c:v>-7.7000000000000304</c:v>
                </c:pt>
                <c:pt idx="74">
                  <c:v>-7.6000000000000298</c:v>
                </c:pt>
                <c:pt idx="75">
                  <c:v>-7.5000000000000302</c:v>
                </c:pt>
                <c:pt idx="76">
                  <c:v>-7.4000000000000297</c:v>
                </c:pt>
                <c:pt idx="77">
                  <c:v>-7.30000000000003</c:v>
                </c:pt>
                <c:pt idx="78">
                  <c:v>-7.2000000000000304</c:v>
                </c:pt>
                <c:pt idx="79">
                  <c:v>-7.1000000000000298</c:v>
                </c:pt>
                <c:pt idx="80">
                  <c:v>-7.0000000000000302</c:v>
                </c:pt>
                <c:pt idx="81">
                  <c:v>-6.9000000000000297</c:v>
                </c:pt>
                <c:pt idx="82">
                  <c:v>-6.80000000000003</c:v>
                </c:pt>
                <c:pt idx="83">
                  <c:v>-6.7000000000000304</c:v>
                </c:pt>
                <c:pt idx="84">
                  <c:v>-6.6000000000000298</c:v>
                </c:pt>
                <c:pt idx="85">
                  <c:v>-6.5000000000000302</c:v>
                </c:pt>
                <c:pt idx="86">
                  <c:v>-6.4000000000000297</c:v>
                </c:pt>
                <c:pt idx="87">
                  <c:v>-6.30000000000003</c:v>
                </c:pt>
                <c:pt idx="88">
                  <c:v>-6.2000000000000304</c:v>
                </c:pt>
                <c:pt idx="89">
                  <c:v>-6.1000000000000298</c:v>
                </c:pt>
                <c:pt idx="90">
                  <c:v>-6.0000000000000302</c:v>
                </c:pt>
                <c:pt idx="91">
                  <c:v>-5.9000000000000297</c:v>
                </c:pt>
                <c:pt idx="92">
                  <c:v>-5.80000000000003</c:v>
                </c:pt>
                <c:pt idx="93">
                  <c:v>-5.7000000000000304</c:v>
                </c:pt>
                <c:pt idx="94">
                  <c:v>-5.6000000000000298</c:v>
                </c:pt>
                <c:pt idx="95">
                  <c:v>-5.5000000000000302</c:v>
                </c:pt>
                <c:pt idx="96">
                  <c:v>-5.4000000000000297</c:v>
                </c:pt>
                <c:pt idx="97">
                  <c:v>-5.30000000000003</c:v>
                </c:pt>
                <c:pt idx="98">
                  <c:v>-5.2000000000000304</c:v>
                </c:pt>
                <c:pt idx="99">
                  <c:v>-5.1000000000000396</c:v>
                </c:pt>
                <c:pt idx="100">
                  <c:v>-5.00000000000004</c:v>
                </c:pt>
                <c:pt idx="101">
                  <c:v>-4.9000000000000004</c:v>
                </c:pt>
                <c:pt idx="102">
                  <c:v>-4.8</c:v>
                </c:pt>
                <c:pt idx="103">
                  <c:v>-4.7</c:v>
                </c:pt>
                <c:pt idx="104">
                  <c:v>-4.5999999999999996</c:v>
                </c:pt>
                <c:pt idx="105">
                  <c:v>-4.5</c:v>
                </c:pt>
                <c:pt idx="106">
                  <c:v>-4.4000000000000004</c:v>
                </c:pt>
                <c:pt idx="107">
                  <c:v>-4.3</c:v>
                </c:pt>
                <c:pt idx="108">
                  <c:v>-4.2</c:v>
                </c:pt>
                <c:pt idx="109">
                  <c:v>-4.0999999999999996</c:v>
                </c:pt>
                <c:pt idx="110">
                  <c:v>-4</c:v>
                </c:pt>
                <c:pt idx="111">
                  <c:v>-3.9</c:v>
                </c:pt>
                <c:pt idx="112">
                  <c:v>-3.8</c:v>
                </c:pt>
                <c:pt idx="113">
                  <c:v>-3.7</c:v>
                </c:pt>
                <c:pt idx="114">
                  <c:v>-3.6</c:v>
                </c:pt>
                <c:pt idx="115">
                  <c:v>-3.5</c:v>
                </c:pt>
                <c:pt idx="116">
                  <c:v>-3.4</c:v>
                </c:pt>
                <c:pt idx="117">
                  <c:v>-3.3</c:v>
                </c:pt>
                <c:pt idx="118">
                  <c:v>-3.2</c:v>
                </c:pt>
                <c:pt idx="119">
                  <c:v>-3.1</c:v>
                </c:pt>
                <c:pt idx="120">
                  <c:v>-3</c:v>
                </c:pt>
                <c:pt idx="121">
                  <c:v>-2.9</c:v>
                </c:pt>
                <c:pt idx="122">
                  <c:v>-2.8</c:v>
                </c:pt>
                <c:pt idx="123">
                  <c:v>-2.7</c:v>
                </c:pt>
                <c:pt idx="124">
                  <c:v>-2.6</c:v>
                </c:pt>
                <c:pt idx="125">
                  <c:v>-2.5</c:v>
                </c:pt>
                <c:pt idx="126">
                  <c:v>-2.4</c:v>
                </c:pt>
                <c:pt idx="127">
                  <c:v>-2.2999999999999998</c:v>
                </c:pt>
                <c:pt idx="128">
                  <c:v>-2.2000000000000002</c:v>
                </c:pt>
                <c:pt idx="129">
                  <c:v>-2.1</c:v>
                </c:pt>
                <c:pt idx="130">
                  <c:v>-2</c:v>
                </c:pt>
                <c:pt idx="131">
                  <c:v>-1.9</c:v>
                </c:pt>
                <c:pt idx="132">
                  <c:v>-1.8</c:v>
                </c:pt>
                <c:pt idx="133">
                  <c:v>-1.7</c:v>
                </c:pt>
                <c:pt idx="134">
                  <c:v>-1.6</c:v>
                </c:pt>
                <c:pt idx="135">
                  <c:v>-1.5</c:v>
                </c:pt>
                <c:pt idx="136">
                  <c:v>-1.4</c:v>
                </c:pt>
                <c:pt idx="137">
                  <c:v>-1.3</c:v>
                </c:pt>
                <c:pt idx="138">
                  <c:v>-1.2</c:v>
                </c:pt>
                <c:pt idx="139">
                  <c:v>-1.1000000000000001</c:v>
                </c:pt>
                <c:pt idx="140">
                  <c:v>-1</c:v>
                </c:pt>
                <c:pt idx="141">
                  <c:v>-0.90000000000010005</c:v>
                </c:pt>
                <c:pt idx="142">
                  <c:v>-0.80000000000009996</c:v>
                </c:pt>
                <c:pt idx="143">
                  <c:v>-0.70000000000010099</c:v>
                </c:pt>
                <c:pt idx="144">
                  <c:v>-0.60000000000009901</c:v>
                </c:pt>
                <c:pt idx="145">
                  <c:v>-0.50000000000009903</c:v>
                </c:pt>
                <c:pt idx="146">
                  <c:v>-0.4000000000001</c:v>
                </c:pt>
                <c:pt idx="147">
                  <c:v>-0.30000000000010002</c:v>
                </c:pt>
                <c:pt idx="148">
                  <c:v>-0.20000000000010101</c:v>
                </c:pt>
                <c:pt idx="149">
                  <c:v>-0.100000000000099</c:v>
                </c:pt>
                <c:pt idx="150">
                  <c:v>0</c:v>
                </c:pt>
                <c:pt idx="151">
                  <c:v>9.9999999999900197E-2</c:v>
                </c:pt>
                <c:pt idx="152">
                  <c:v>0.19999999999990001</c:v>
                </c:pt>
                <c:pt idx="153">
                  <c:v>0.29999999999989901</c:v>
                </c:pt>
                <c:pt idx="154">
                  <c:v>0.39999999999990099</c:v>
                </c:pt>
                <c:pt idx="155">
                  <c:v>0.49999999999990102</c:v>
                </c:pt>
                <c:pt idx="156">
                  <c:v>0.59999999999989995</c:v>
                </c:pt>
                <c:pt idx="157">
                  <c:v>0.69999999999990004</c:v>
                </c:pt>
                <c:pt idx="158">
                  <c:v>0.79999999999989901</c:v>
                </c:pt>
                <c:pt idx="159">
                  <c:v>0.89999999999990099</c:v>
                </c:pt>
                <c:pt idx="160">
                  <c:v>0.99999999999990097</c:v>
                </c:pt>
                <c:pt idx="161">
                  <c:v>1.0999999999998999</c:v>
                </c:pt>
                <c:pt idx="162">
                  <c:v>1.1999999999999</c:v>
                </c:pt>
                <c:pt idx="163">
                  <c:v>1.2999999999998999</c:v>
                </c:pt>
                <c:pt idx="164">
                  <c:v>1.3999999999999</c:v>
                </c:pt>
                <c:pt idx="165">
                  <c:v>1.4999999999999001</c:v>
                </c:pt>
                <c:pt idx="166">
                  <c:v>1.5999999999998999</c:v>
                </c:pt>
                <c:pt idx="167">
                  <c:v>1.6999999999999</c:v>
                </c:pt>
                <c:pt idx="168">
                  <c:v>1.7999999999998999</c:v>
                </c:pt>
                <c:pt idx="169">
                  <c:v>1.8999999999999</c:v>
                </c:pt>
                <c:pt idx="170">
                  <c:v>1.9999999999999001</c:v>
                </c:pt>
                <c:pt idx="171">
                  <c:v>2.0999999999999002</c:v>
                </c:pt>
                <c:pt idx="172">
                  <c:v>2.1999999999998998</c:v>
                </c:pt>
                <c:pt idx="173">
                  <c:v>2.2999999999998999</c:v>
                </c:pt>
                <c:pt idx="174">
                  <c:v>2.3999999999999</c:v>
                </c:pt>
                <c:pt idx="175">
                  <c:v>2.4999999999999001</c:v>
                </c:pt>
                <c:pt idx="176">
                  <c:v>2.5999999999999002</c:v>
                </c:pt>
                <c:pt idx="177">
                  <c:v>2.6999999999998998</c:v>
                </c:pt>
                <c:pt idx="178">
                  <c:v>2.7999999999998999</c:v>
                </c:pt>
                <c:pt idx="179">
                  <c:v>2.8999999999999</c:v>
                </c:pt>
                <c:pt idx="180">
                  <c:v>2.9999999999999001</c:v>
                </c:pt>
                <c:pt idx="181">
                  <c:v>3.0999999999999002</c:v>
                </c:pt>
                <c:pt idx="182">
                  <c:v>3.1999999999998998</c:v>
                </c:pt>
                <c:pt idx="183">
                  <c:v>3.2999999999998999</c:v>
                </c:pt>
                <c:pt idx="184">
                  <c:v>3.3999999999999</c:v>
                </c:pt>
                <c:pt idx="185">
                  <c:v>3.4999999999999001</c:v>
                </c:pt>
                <c:pt idx="186">
                  <c:v>3.5999999999999002</c:v>
                </c:pt>
                <c:pt idx="187">
                  <c:v>3.6999999999998998</c:v>
                </c:pt>
                <c:pt idx="188">
                  <c:v>3.7999999999998999</c:v>
                </c:pt>
                <c:pt idx="189">
                  <c:v>3.8999999999999</c:v>
                </c:pt>
                <c:pt idx="190">
                  <c:v>3.9999999999999001</c:v>
                </c:pt>
                <c:pt idx="191">
                  <c:v>4.0999999999999002</c:v>
                </c:pt>
                <c:pt idx="192">
                  <c:v>4.1999999999998998</c:v>
                </c:pt>
                <c:pt idx="193">
                  <c:v>4.2999999999999003</c:v>
                </c:pt>
                <c:pt idx="194">
                  <c:v>4.3999999999999</c:v>
                </c:pt>
                <c:pt idx="195">
                  <c:v>4.4999999999998996</c:v>
                </c:pt>
                <c:pt idx="196">
                  <c:v>4.5999999999999002</c:v>
                </c:pt>
                <c:pt idx="197">
                  <c:v>4.6999999999998998</c:v>
                </c:pt>
                <c:pt idx="198">
                  <c:v>4.7999999999999003</c:v>
                </c:pt>
                <c:pt idx="199">
                  <c:v>4.8999999999999</c:v>
                </c:pt>
                <c:pt idx="200">
                  <c:v>4.9999999999998996</c:v>
                </c:pt>
                <c:pt idx="201">
                  <c:v>5.0999999999999002</c:v>
                </c:pt>
                <c:pt idx="202">
                  <c:v>5.1999999999998998</c:v>
                </c:pt>
                <c:pt idx="203">
                  <c:v>5.2999999999999003</c:v>
                </c:pt>
                <c:pt idx="204">
                  <c:v>5.3999999999999</c:v>
                </c:pt>
                <c:pt idx="205">
                  <c:v>5.4999999999998996</c:v>
                </c:pt>
                <c:pt idx="206">
                  <c:v>5.5999999999999002</c:v>
                </c:pt>
                <c:pt idx="207">
                  <c:v>5.6999999999998998</c:v>
                </c:pt>
                <c:pt idx="208">
                  <c:v>5.7999999999999003</c:v>
                </c:pt>
                <c:pt idx="209">
                  <c:v>5.8999999999999</c:v>
                </c:pt>
                <c:pt idx="210">
                  <c:v>5.9999999999998996</c:v>
                </c:pt>
                <c:pt idx="211">
                  <c:v>6.0999999999999002</c:v>
                </c:pt>
                <c:pt idx="212">
                  <c:v>6.1999999999998998</c:v>
                </c:pt>
                <c:pt idx="213">
                  <c:v>6.2999999999999003</c:v>
                </c:pt>
                <c:pt idx="214">
                  <c:v>6.3999999999999</c:v>
                </c:pt>
                <c:pt idx="215">
                  <c:v>6.4999999999998996</c:v>
                </c:pt>
                <c:pt idx="216">
                  <c:v>6.5999999999999002</c:v>
                </c:pt>
                <c:pt idx="217">
                  <c:v>6.6999999999998998</c:v>
                </c:pt>
                <c:pt idx="218">
                  <c:v>6.7999999999999003</c:v>
                </c:pt>
                <c:pt idx="219">
                  <c:v>6.8999999999999</c:v>
                </c:pt>
                <c:pt idx="220">
                  <c:v>6.9999999999998996</c:v>
                </c:pt>
                <c:pt idx="221">
                  <c:v>7.0999999999999002</c:v>
                </c:pt>
                <c:pt idx="222">
                  <c:v>7.1999999999998998</c:v>
                </c:pt>
                <c:pt idx="223">
                  <c:v>7.2999999999999003</c:v>
                </c:pt>
                <c:pt idx="224">
                  <c:v>7.3999999999999</c:v>
                </c:pt>
                <c:pt idx="225">
                  <c:v>7.4999999999998996</c:v>
                </c:pt>
                <c:pt idx="226">
                  <c:v>7.5999999999999002</c:v>
                </c:pt>
                <c:pt idx="227">
                  <c:v>7.6999999999998998</c:v>
                </c:pt>
                <c:pt idx="228">
                  <c:v>7.7999999999999003</c:v>
                </c:pt>
                <c:pt idx="229">
                  <c:v>7.8999999999999</c:v>
                </c:pt>
                <c:pt idx="230">
                  <c:v>7.9999999999998996</c:v>
                </c:pt>
                <c:pt idx="231">
                  <c:v>8.0999999999999002</c:v>
                </c:pt>
                <c:pt idx="232">
                  <c:v>8.1999999999998998</c:v>
                </c:pt>
                <c:pt idx="233">
                  <c:v>8.2999999999998995</c:v>
                </c:pt>
                <c:pt idx="234">
                  <c:v>8.3999999999999009</c:v>
                </c:pt>
                <c:pt idx="235">
                  <c:v>8.4999999999999005</c:v>
                </c:pt>
                <c:pt idx="236">
                  <c:v>8.5999999999999002</c:v>
                </c:pt>
                <c:pt idx="237">
                  <c:v>8.6999999999998998</c:v>
                </c:pt>
                <c:pt idx="238">
                  <c:v>8.7999999999998995</c:v>
                </c:pt>
                <c:pt idx="239">
                  <c:v>8.8999999999999009</c:v>
                </c:pt>
                <c:pt idx="240">
                  <c:v>8.9999999999999005</c:v>
                </c:pt>
                <c:pt idx="241">
                  <c:v>9.0999999999999002</c:v>
                </c:pt>
                <c:pt idx="242">
                  <c:v>9.1999999999998998</c:v>
                </c:pt>
                <c:pt idx="243">
                  <c:v>9.2999999999998995</c:v>
                </c:pt>
                <c:pt idx="244">
                  <c:v>9.3999999999999009</c:v>
                </c:pt>
                <c:pt idx="245">
                  <c:v>9.4999999999999005</c:v>
                </c:pt>
                <c:pt idx="246">
                  <c:v>9.5999999999999002</c:v>
                </c:pt>
                <c:pt idx="247">
                  <c:v>9.6999999999998998</c:v>
                </c:pt>
                <c:pt idx="248">
                  <c:v>9.7999999999998995</c:v>
                </c:pt>
                <c:pt idx="249">
                  <c:v>9.8999999999999009</c:v>
                </c:pt>
                <c:pt idx="250">
                  <c:v>9.9999999999999005</c:v>
                </c:pt>
                <c:pt idx="251">
                  <c:v>10.0999999999999</c:v>
                </c:pt>
                <c:pt idx="252">
                  <c:v>10.1999999999999</c:v>
                </c:pt>
                <c:pt idx="253">
                  <c:v>10.299999999999899</c:v>
                </c:pt>
                <c:pt idx="254">
                  <c:v>10.399999999999901</c:v>
                </c:pt>
                <c:pt idx="255">
                  <c:v>10.499999999999901</c:v>
                </c:pt>
                <c:pt idx="256">
                  <c:v>10.5999999999999</c:v>
                </c:pt>
                <c:pt idx="257">
                  <c:v>10.6999999999999</c:v>
                </c:pt>
                <c:pt idx="258">
                  <c:v>10.799999999999899</c:v>
                </c:pt>
                <c:pt idx="259">
                  <c:v>10.899999999999901</c:v>
                </c:pt>
                <c:pt idx="260">
                  <c:v>10.999999999999901</c:v>
                </c:pt>
                <c:pt idx="261">
                  <c:v>11.0999999999999</c:v>
                </c:pt>
                <c:pt idx="262">
                  <c:v>11.1999999999999</c:v>
                </c:pt>
                <c:pt idx="263">
                  <c:v>11.299999999999899</c:v>
                </c:pt>
                <c:pt idx="264">
                  <c:v>11.399999999999901</c:v>
                </c:pt>
                <c:pt idx="265">
                  <c:v>11.499999999999901</c:v>
                </c:pt>
                <c:pt idx="266">
                  <c:v>11.5999999999999</c:v>
                </c:pt>
                <c:pt idx="267">
                  <c:v>11.6999999999999</c:v>
                </c:pt>
                <c:pt idx="268">
                  <c:v>11.799999999999899</c:v>
                </c:pt>
                <c:pt idx="269">
                  <c:v>11.899999999999901</c:v>
                </c:pt>
                <c:pt idx="270">
                  <c:v>11.999999999999901</c:v>
                </c:pt>
                <c:pt idx="271">
                  <c:v>12.0999999999999</c:v>
                </c:pt>
                <c:pt idx="272">
                  <c:v>12.1999999999999</c:v>
                </c:pt>
                <c:pt idx="273">
                  <c:v>12.299999999999899</c:v>
                </c:pt>
                <c:pt idx="274">
                  <c:v>12.399999999999901</c:v>
                </c:pt>
                <c:pt idx="275">
                  <c:v>12.499999999999901</c:v>
                </c:pt>
                <c:pt idx="276">
                  <c:v>12.5999999999999</c:v>
                </c:pt>
                <c:pt idx="277">
                  <c:v>12.6999999999999</c:v>
                </c:pt>
                <c:pt idx="278">
                  <c:v>12.799999999999899</c:v>
                </c:pt>
                <c:pt idx="279">
                  <c:v>12.899999999999901</c:v>
                </c:pt>
                <c:pt idx="280">
                  <c:v>12.999999999999901</c:v>
                </c:pt>
                <c:pt idx="281">
                  <c:v>13.0999999999999</c:v>
                </c:pt>
                <c:pt idx="282">
                  <c:v>13.1999999999999</c:v>
                </c:pt>
                <c:pt idx="283">
                  <c:v>13.299999999999899</c:v>
                </c:pt>
                <c:pt idx="284">
                  <c:v>13.399999999999901</c:v>
                </c:pt>
                <c:pt idx="285">
                  <c:v>13.499999999999901</c:v>
                </c:pt>
                <c:pt idx="286">
                  <c:v>13.5999999999999</c:v>
                </c:pt>
                <c:pt idx="287">
                  <c:v>13.6999999999999</c:v>
                </c:pt>
                <c:pt idx="288">
                  <c:v>13.799999999999899</c:v>
                </c:pt>
                <c:pt idx="289">
                  <c:v>13.899999999999901</c:v>
                </c:pt>
                <c:pt idx="290">
                  <c:v>13.999999999999901</c:v>
                </c:pt>
                <c:pt idx="291">
                  <c:v>14.0999999999999</c:v>
                </c:pt>
                <c:pt idx="292">
                  <c:v>14.1999999999999</c:v>
                </c:pt>
                <c:pt idx="293">
                  <c:v>14.299999999999899</c:v>
                </c:pt>
                <c:pt idx="294">
                  <c:v>14.399999999999901</c:v>
                </c:pt>
                <c:pt idx="295">
                  <c:v>14.499999999999901</c:v>
                </c:pt>
                <c:pt idx="296">
                  <c:v>14.5999999999999</c:v>
                </c:pt>
                <c:pt idx="297">
                  <c:v>14.6999999999999</c:v>
                </c:pt>
                <c:pt idx="298">
                  <c:v>14.799999999999899</c:v>
                </c:pt>
                <c:pt idx="299">
                  <c:v>14.899999999999901</c:v>
                </c:pt>
                <c:pt idx="300">
                  <c:v>14.999999999999901</c:v>
                </c:pt>
              </c:numCache>
            </c:numRef>
          </c:xVal>
          <c:yVal>
            <c:numRef>
              <c:f>Sheet1!$D$7:$D$307</c:f>
              <c:numCache>
                <c:formatCode>General</c:formatCode>
                <c:ptCount val="301"/>
                <c:pt idx="0">
                  <c:v>2.9769482010677806E-3</c:v>
                </c:pt>
                <c:pt idx="1">
                  <c:v>3.0651495212273313E-3</c:v>
                </c:pt>
                <c:pt idx="2">
                  <c:v>3.1638080769779723E-3</c:v>
                </c:pt>
                <c:pt idx="3">
                  <c:v>3.274018860324419E-3</c:v>
                </c:pt>
                <c:pt idx="4">
                  <c:v>3.3970608869536047E-3</c:v>
                </c:pt>
                <c:pt idx="5">
                  <c:v>3.5344316443138598E-3</c:v>
                </c:pt>
                <c:pt idx="6">
                  <c:v>3.6878896931505931E-3</c:v>
                </c:pt>
                <c:pt idx="7">
                  <c:v>3.859507652964461E-3</c:v>
                </c:pt>
                <c:pt idx="8">
                  <c:v>4.0517385184103815E-3</c:v>
                </c:pt>
                <c:pt idx="9">
                  <c:v>4.2674992341120172E-3</c:v>
                </c:pt>
                <c:pt idx="10">
                  <c:v>4.5102768107324123E-3</c:v>
                </c:pt>
                <c:pt idx="11">
                  <c:v>4.7842641592790785E-3</c:v>
                </c:pt>
                <c:pt idx="12">
                  <c:v>5.0945354985923504E-3</c:v>
                </c:pt>
                <c:pt idx="13">
                  <c:v>5.4472750244197957E-3</c:v>
                </c:pt>
                <c:pt idx="14">
                  <c:v>5.8500780895410073E-3</c:v>
                </c:pt>
                <c:pt idx="15">
                  <c:v>6.3123523280595624E-3</c:v>
                </c:pt>
                <c:pt idx="16">
                  <c:v>6.8458583876768739E-3</c:v>
                </c:pt>
                <c:pt idx="17">
                  <c:v>7.4654485213757858E-3</c:v>
                </c:pt>
                <c:pt idx="18">
                  <c:v>8.190090056584819E-3</c:v>
                </c:pt>
                <c:pt idx="19">
                  <c:v>9.0443061703779602E-3</c:v>
                </c:pt>
                <c:pt idx="20">
                  <c:v>1.0060239653152796E-2</c:v>
                </c:pt>
                <c:pt idx="21">
                  <c:v>1.1280666357125265E-2</c:v>
                </c:pt>
                <c:pt idx="22">
                  <c:v>1.2763490251125931E-2</c:v>
                </c:pt>
                <c:pt idx="23">
                  <c:v>1.4588610299982622E-2</c:v>
                </c:pt>
                <c:pt idx="24">
                  <c:v>1.6868695482817858E-2</c:v>
                </c:pt>
                <c:pt idx="25">
                  <c:v>1.9766612233754848E-2</c:v>
                </c:pt>
                <c:pt idx="26">
                  <c:v>2.3524600741589064E-2</c:v>
                </c:pt>
                <c:pt idx="27">
                  <c:v>2.8515091710705046E-2</c:v>
                </c:pt>
                <c:pt idx="28">
                  <c:v>3.5333352263208932E-2</c:v>
                </c:pt>
                <c:pt idx="29">
                  <c:v>4.4975602204722291E-2</c:v>
                </c:pt>
                <c:pt idx="30">
                  <c:v>5.9203308189639495E-2</c:v>
                </c:pt>
                <c:pt idx="31">
                  <c:v>8.1343582175786466E-2</c:v>
                </c:pt>
                <c:pt idx="32">
                  <c:v>0.11819411753099429</c:v>
                </c:pt>
                <c:pt idx="33">
                  <c:v>0.18491630001609802</c:v>
                </c:pt>
                <c:pt idx="34">
                  <c:v>0.31771411920679238</c:v>
                </c:pt>
                <c:pt idx="35">
                  <c:v>0.59216781178518596</c:v>
                </c:pt>
                <c:pt idx="36">
                  <c:v>0.96390858150651737</c:v>
                </c:pt>
                <c:pt idx="37">
                  <c:v>0.83589736929878311</c:v>
                </c:pt>
                <c:pt idx="38">
                  <c:v>0.46195867128666679</c:v>
                </c:pt>
                <c:pt idx="39">
                  <c:v>0.2538941322269655</c:v>
                </c:pt>
                <c:pt idx="40">
                  <c:v>0.15358640179155794</c:v>
                </c:pt>
                <c:pt idx="41">
                  <c:v>0.10130373107081178</c:v>
                </c:pt>
                <c:pt idx="42">
                  <c:v>7.1398124078855693E-2</c:v>
                </c:pt>
                <c:pt idx="43">
                  <c:v>5.2914985895383078E-2</c:v>
                </c:pt>
                <c:pt idx="44">
                  <c:v>4.0769255021871946E-2</c:v>
                </c:pt>
                <c:pt idx="45">
                  <c:v>3.2390439090182091E-2</c:v>
                </c:pt>
                <c:pt idx="46">
                  <c:v>2.6379939072299394E-2</c:v>
                </c:pt>
                <c:pt idx="47">
                  <c:v>2.1928553107154237E-2</c:v>
                </c:pt>
                <c:pt idx="48">
                  <c:v>1.8543489121292084E-2</c:v>
                </c:pt>
                <c:pt idx="49">
                  <c:v>1.5911459584574284E-2</c:v>
                </c:pt>
                <c:pt idx="50">
                  <c:v>1.3825902662864662E-2</c:v>
                </c:pt>
                <c:pt idx="51">
                  <c:v>1.2146308233792587E-2</c:v>
                </c:pt>
                <c:pt idx="52">
                  <c:v>1.0774484174122502E-2</c:v>
                </c:pt>
                <c:pt idx="53">
                  <c:v>9.6401788896432264E-3</c:v>
                </c:pt>
                <c:pt idx="54">
                  <c:v>8.6920816817196885E-3</c:v>
                </c:pt>
                <c:pt idx="55">
                  <c:v>7.8920245260772296E-3</c:v>
                </c:pt>
                <c:pt idx="56">
                  <c:v>7.2111496742224964E-3</c:v>
                </c:pt>
                <c:pt idx="57">
                  <c:v>6.6273181427233584E-3</c:v>
                </c:pt>
                <c:pt idx="58">
                  <c:v>6.1233210769758486E-3</c:v>
                </c:pt>
                <c:pt idx="59">
                  <c:v>5.685622262050832E-3</c:v>
                </c:pt>
                <c:pt idx="60">
                  <c:v>5.3034591507288252E-3</c:v>
                </c:pt>
                <c:pt idx="61">
                  <c:v>4.9681903445257048E-3</c:v>
                </c:pt>
                <c:pt idx="62">
                  <c:v>4.6728153377428704E-3</c:v>
                </c:pt>
                <c:pt idx="63">
                  <c:v>4.4116165192178338E-3</c:v>
                </c:pt>
                <c:pt idx="64">
                  <c:v>4.1798891680350191E-3</c:v>
                </c:pt>
                <c:pt idx="65">
                  <c:v>3.9737356073400775E-3</c:v>
                </c:pt>
                <c:pt idx="66">
                  <c:v>3.7899067012104517E-3</c:v>
                </c:pt>
                <c:pt idx="67">
                  <c:v>3.6256786778961908E-3</c:v>
                </c:pt>
                <c:pt idx="68">
                  <c:v>3.4787565881342214E-3</c:v>
                </c:pt>
                <c:pt idx="69">
                  <c:v>3.3471980418578193E-3</c:v>
                </c:pt>
                <c:pt idx="70">
                  <c:v>3.2293525255876736E-3</c:v>
                </c:pt>
                <c:pt idx="71">
                  <c:v>3.1238127950502883E-3</c:v>
                </c:pt>
                <c:pt idx="72">
                  <c:v>3.0293757035689643E-3</c:v>
                </c:pt>
                <c:pt idx="73">
                  <c:v>2.9450104621235418E-3</c:v>
                </c:pt>
                <c:pt idx="74">
                  <c:v>2.8698327975505812E-3</c:v>
                </c:pt>
                <c:pt idx="75">
                  <c:v>2.8030838270561766E-3</c:v>
                </c:pt>
                <c:pt idx="76">
                  <c:v>2.7441127323630508E-3</c:v>
                </c:pt>
                <c:pt idx="77">
                  <c:v>2.692362518410275E-3</c:v>
                </c:pt>
                <c:pt idx="78">
                  <c:v>2.6473582960881742E-3</c:v>
                </c:pt>
                <c:pt idx="79">
                  <c:v>2.6086976480036049E-3</c:v>
                </c:pt>
                <c:pt idx="80">
                  <c:v>2.5760427295001974E-3</c:v>
                </c:pt>
                <c:pt idx="81">
                  <c:v>2.5491138305828135E-3</c:v>
                </c:pt>
                <c:pt idx="82">
                  <c:v>2.5276841828484439E-3</c:v>
                </c:pt>
                <c:pt idx="83">
                  <c:v>2.511575842651556E-3</c:v>
                </c:pt>
                <c:pt idx="84">
                  <c:v>2.5006565203138237E-3</c:v>
                </c:pt>
                <c:pt idx="85">
                  <c:v>2.4948372573839069E-3</c:v>
                </c:pt>
                <c:pt idx="86">
                  <c:v>2.4940708814697914E-3</c:v>
                </c:pt>
                <c:pt idx="87">
                  <c:v>2.4983511923904263E-3</c:v>
                </c:pt>
                <c:pt idx="88">
                  <c:v>2.5077128554916589E-3</c:v>
                </c:pt>
                <c:pt idx="89">
                  <c:v>2.5222319989707718E-3</c:v>
                </c:pt>
                <c:pt idx="90">
                  <c:v>2.5420275329102824E-3</c:v>
                </c:pt>
                <c:pt idx="91">
                  <c:v>2.5672632293817798E-3</c:v>
                </c:pt>
                <c:pt idx="92">
                  <c:v>2.5981506264430147E-3</c:v>
                </c:pt>
                <c:pt idx="93">
                  <c:v>2.6349528452326919E-3</c:v>
                </c:pt>
                <c:pt idx="94">
                  <c:v>2.6779894399774013E-3</c:v>
                </c:pt>
                <c:pt idx="95">
                  <c:v>2.7276424371612575E-3</c:v>
                </c:pt>
                <c:pt idx="96">
                  <c:v>2.7843637643759855E-3</c:v>
                </c:pt>
                <c:pt idx="97">
                  <c:v>2.8486843240387067E-3</c:v>
                </c:pt>
                <c:pt idx="98">
                  <c:v>2.9212250355894649E-3</c:v>
                </c:pt>
                <c:pt idx="99">
                  <c:v>3.0027102563912034E-3</c:v>
                </c:pt>
                <c:pt idx="100">
                  <c:v>3.0939841022713343E-3</c:v>
                </c:pt>
                <c:pt idx="101">
                  <c:v>3.1960303314560084E-3</c:v>
                </c:pt>
                <c:pt idx="102">
                  <c:v>3.30999664144137E-3</c:v>
                </c:pt>
                <c:pt idx="103">
                  <c:v>3.4372244720899631E-3</c:v>
                </c:pt>
                <c:pt idx="104">
                  <c:v>3.5792857307090334E-3</c:v>
                </c:pt>
                <c:pt idx="105">
                  <c:v>3.738028285181993E-3</c:v>
                </c:pt>
                <c:pt idx="106">
                  <c:v>3.9156326505940297E-3</c:v>
                </c:pt>
                <c:pt idx="107">
                  <c:v>4.114683082175094E-3</c:v>
                </c:pt>
                <c:pt idx="108">
                  <c:v>4.3382573680464959E-3</c:v>
                </c:pt>
                <c:pt idx="109">
                  <c:v>4.5900411139911928E-3</c:v>
                </c:pt>
                <c:pt idx="110">
                  <c:v>4.8744744141947577E-3</c:v>
                </c:pt>
                <c:pt idx="111">
                  <c:v>5.1969417843323309E-3</c:v>
                </c:pt>
                <c:pt idx="112">
                  <c:v>5.5640205195399374E-3</c:v>
                </c:pt>
                <c:pt idx="113">
                  <c:v>5.9838088840340094E-3</c:v>
                </c:pt>
                <c:pt idx="114">
                  <c:v>6.4663647702599969E-3</c:v>
                </c:pt>
                <c:pt idx="115">
                  <c:v>7.0242993300060706E-3</c:v>
                </c:pt>
                <c:pt idx="116">
                  <c:v>7.6735912639106152E-3</c:v>
                </c:pt>
                <c:pt idx="117">
                  <c:v>8.4347204326081105E-3</c:v>
                </c:pt>
                <c:pt idx="118">
                  <c:v>9.3342718423383136E-3</c:v>
                </c:pt>
                <c:pt idx="119">
                  <c:v>1.0407246163000185E-2</c:v>
                </c:pt>
                <c:pt idx="120">
                  <c:v>1.1700454614981433E-2</c:v>
                </c:pt>
                <c:pt idx="121">
                  <c:v>1.3277618384686043E-2</c:v>
                </c:pt>
                <c:pt idx="122">
                  <c:v>1.5227219814654745E-2</c:v>
                </c:pt>
                <c:pt idx="123">
                  <c:v>1.7674930928398312E-2</c:v>
                </c:pt>
                <c:pt idx="124">
                  <c:v>2.080391736139206E-2</c:v>
                </c:pt>
                <c:pt idx="125">
                  <c:v>2.4889221587676508E-2</c:v>
                </c:pt>
                <c:pt idx="126">
                  <c:v>3.0358443429772231E-2</c:v>
                </c:pt>
                <c:pt idx="127">
                  <c:v>3.790407360420843E-2</c:v>
                </c:pt>
                <c:pt idx="128">
                  <c:v>4.8703342847755536E-2</c:v>
                </c:pt>
                <c:pt idx="129">
                  <c:v>6.4877287167352624E-2</c:v>
                </c:pt>
                <c:pt idx="130">
                  <c:v>9.0523486174343748E-2</c:v>
                </c:pt>
                <c:pt idx="131">
                  <c:v>0.13423557198792899</c:v>
                </c:pt>
                <c:pt idx="132">
                  <c:v>0.21568045095978419</c:v>
                </c:pt>
                <c:pt idx="133">
                  <c:v>0.38183240716462502</c:v>
                </c:pt>
                <c:pt idx="134">
                  <c:v>0.71166887058944972</c:v>
                </c:pt>
                <c:pt idx="135">
                  <c:v>1</c:v>
                </c:pt>
                <c:pt idx="136">
                  <c:v>0.71166887058944972</c:v>
                </c:pt>
                <c:pt idx="137">
                  <c:v>0.38183240716462502</c:v>
                </c:pt>
                <c:pt idx="138">
                  <c:v>0.21568045095978419</c:v>
                </c:pt>
                <c:pt idx="139">
                  <c:v>0.13423557198792899</c:v>
                </c:pt>
                <c:pt idx="140">
                  <c:v>9.0523486174343748E-2</c:v>
                </c:pt>
                <c:pt idx="141">
                  <c:v>6.4877287167372635E-2</c:v>
                </c:pt>
                <c:pt idx="142">
                  <c:v>4.8703342847768574E-2</c:v>
                </c:pt>
                <c:pt idx="143">
                  <c:v>3.7904073604217423E-2</c:v>
                </c:pt>
                <c:pt idx="144">
                  <c:v>3.0358443429778531E-2</c:v>
                </c:pt>
                <c:pt idx="145">
                  <c:v>2.4889221587681153E-2</c:v>
                </c:pt>
                <c:pt idx="146">
                  <c:v>2.0803917361395606E-2</c:v>
                </c:pt>
                <c:pt idx="147">
                  <c:v>1.7674930928401077E-2</c:v>
                </c:pt>
                <c:pt idx="148">
                  <c:v>1.5227219814656939E-2</c:v>
                </c:pt>
                <c:pt idx="149">
                  <c:v>1.3277618384687771E-2</c:v>
                </c:pt>
                <c:pt idx="150">
                  <c:v>1.1700454614981433E-2</c:v>
                </c:pt>
                <c:pt idx="151">
                  <c:v>1.0407246163001356E-2</c:v>
                </c:pt>
                <c:pt idx="152">
                  <c:v>9.3342718423392989E-3</c:v>
                </c:pt>
                <c:pt idx="153">
                  <c:v>8.4347204326089414E-3</c:v>
                </c:pt>
                <c:pt idx="154">
                  <c:v>7.6735912639113064E-3</c:v>
                </c:pt>
                <c:pt idx="155">
                  <c:v>7.0242993300066664E-3</c:v>
                </c:pt>
                <c:pt idx="156">
                  <c:v>6.4663647702605156E-3</c:v>
                </c:pt>
                <c:pt idx="157">
                  <c:v>5.9838088840344587E-3</c:v>
                </c:pt>
                <c:pt idx="158">
                  <c:v>5.5640205195403337E-3</c:v>
                </c:pt>
                <c:pt idx="159">
                  <c:v>5.1969417843326709E-3</c:v>
                </c:pt>
                <c:pt idx="160">
                  <c:v>4.8744744141950578E-3</c:v>
                </c:pt>
                <c:pt idx="161">
                  <c:v>4.5900411139914591E-3</c:v>
                </c:pt>
                <c:pt idx="162">
                  <c:v>4.3382573680467327E-3</c:v>
                </c:pt>
                <c:pt idx="163">
                  <c:v>4.1146830821753039E-3</c:v>
                </c:pt>
                <c:pt idx="164">
                  <c:v>3.915632650594217E-3</c:v>
                </c:pt>
                <c:pt idx="165">
                  <c:v>3.7380282851821596E-3</c:v>
                </c:pt>
                <c:pt idx="166">
                  <c:v>3.5792857307091826E-3</c:v>
                </c:pt>
                <c:pt idx="167">
                  <c:v>3.4372244720900975E-3</c:v>
                </c:pt>
                <c:pt idx="168">
                  <c:v>3.3099966414414901E-3</c:v>
                </c:pt>
                <c:pt idx="169">
                  <c:v>3.1960303314561163E-3</c:v>
                </c:pt>
                <c:pt idx="170">
                  <c:v>3.0939841022714696E-3</c:v>
                </c:pt>
                <c:pt idx="171">
                  <c:v>3.0027102563913231E-3</c:v>
                </c:pt>
                <c:pt idx="172">
                  <c:v>2.9212250355895655E-3</c:v>
                </c:pt>
                <c:pt idx="173">
                  <c:v>2.848684324038796E-3</c:v>
                </c:pt>
                <c:pt idx="174">
                  <c:v>2.7843637643760639E-3</c:v>
                </c:pt>
                <c:pt idx="175">
                  <c:v>2.7276424371613264E-3</c:v>
                </c:pt>
                <c:pt idx="176">
                  <c:v>2.6779894399774611E-3</c:v>
                </c:pt>
                <c:pt idx="177">
                  <c:v>2.6349528452327439E-3</c:v>
                </c:pt>
                <c:pt idx="178">
                  <c:v>2.5981506264430589E-3</c:v>
                </c:pt>
                <c:pt idx="179">
                  <c:v>2.5672632293818171E-3</c:v>
                </c:pt>
                <c:pt idx="180">
                  <c:v>2.5420275329103102E-3</c:v>
                </c:pt>
                <c:pt idx="181">
                  <c:v>2.5222319989707935E-3</c:v>
                </c:pt>
                <c:pt idx="182">
                  <c:v>2.5077128554916749E-3</c:v>
                </c:pt>
                <c:pt idx="183">
                  <c:v>2.498351192390435E-3</c:v>
                </c:pt>
                <c:pt idx="184">
                  <c:v>2.4940708814697931E-3</c:v>
                </c:pt>
                <c:pt idx="185">
                  <c:v>2.4948372573839034E-3</c:v>
                </c:pt>
                <c:pt idx="186">
                  <c:v>2.5006565203138124E-3</c:v>
                </c:pt>
                <c:pt idx="187">
                  <c:v>2.5115758426515391E-3</c:v>
                </c:pt>
                <c:pt idx="188">
                  <c:v>2.5276841828484197E-3</c:v>
                </c:pt>
                <c:pt idx="189">
                  <c:v>2.5491138305827822E-3</c:v>
                </c:pt>
                <c:pt idx="190">
                  <c:v>2.5760427295001584E-3</c:v>
                </c:pt>
                <c:pt idx="191">
                  <c:v>2.6086976480035585E-3</c:v>
                </c:pt>
                <c:pt idx="192">
                  <c:v>2.6473582960881191E-3</c:v>
                </c:pt>
                <c:pt idx="193">
                  <c:v>2.6923625184102126E-3</c:v>
                </c:pt>
                <c:pt idx="194">
                  <c:v>2.7441127323629797E-3</c:v>
                </c:pt>
                <c:pt idx="195">
                  <c:v>2.8030838270560947E-3</c:v>
                </c:pt>
                <c:pt idx="196">
                  <c:v>2.8698327975504902E-3</c:v>
                </c:pt>
                <c:pt idx="197">
                  <c:v>2.9450104621234381E-3</c:v>
                </c:pt>
                <c:pt idx="198">
                  <c:v>3.0293757035688485E-3</c:v>
                </c:pt>
                <c:pt idx="199">
                  <c:v>3.1238127950501586E-3</c:v>
                </c:pt>
                <c:pt idx="200">
                  <c:v>3.2293525255875396E-3</c:v>
                </c:pt>
                <c:pt idx="201">
                  <c:v>3.347198041857671E-3</c:v>
                </c:pt>
                <c:pt idx="202">
                  <c:v>3.478756588134051E-3</c:v>
                </c:pt>
                <c:pt idx="203">
                  <c:v>3.6256786778960048E-3</c:v>
                </c:pt>
                <c:pt idx="204">
                  <c:v>3.7899067012102453E-3</c:v>
                </c:pt>
                <c:pt idx="205">
                  <c:v>3.9737356073398442E-3</c:v>
                </c:pt>
                <c:pt idx="206">
                  <c:v>4.1798891680347597E-3</c:v>
                </c:pt>
                <c:pt idx="207">
                  <c:v>4.4116165192175346E-3</c:v>
                </c:pt>
                <c:pt idx="208">
                  <c:v>4.6728153377425374E-3</c:v>
                </c:pt>
                <c:pt idx="209">
                  <c:v>4.9681903445253275E-3</c:v>
                </c:pt>
                <c:pt idx="210">
                  <c:v>5.3034591507283976E-3</c:v>
                </c:pt>
                <c:pt idx="211">
                  <c:v>5.685622262050341E-3</c:v>
                </c:pt>
                <c:pt idx="212">
                  <c:v>6.1233210769752796E-3</c:v>
                </c:pt>
                <c:pt idx="213">
                  <c:v>6.6273181427227096E-3</c:v>
                </c:pt>
                <c:pt idx="214">
                  <c:v>7.211149674221741E-3</c:v>
                </c:pt>
                <c:pt idx="215">
                  <c:v>7.8920245260763466E-3</c:v>
                </c:pt>
                <c:pt idx="216">
                  <c:v>8.692081681718658E-3</c:v>
                </c:pt>
                <c:pt idx="217">
                  <c:v>9.6401788896419826E-3</c:v>
                </c:pt>
                <c:pt idx="218">
                  <c:v>1.0774484174121027E-2</c:v>
                </c:pt>
                <c:pt idx="219">
                  <c:v>1.2146308233790749E-2</c:v>
                </c:pt>
                <c:pt idx="220">
                  <c:v>1.3825902662862814E-2</c:v>
                </c:pt>
                <c:pt idx="221">
                  <c:v>1.5911459584571973E-2</c:v>
                </c:pt>
                <c:pt idx="222">
                  <c:v>1.8543489121289135E-2</c:v>
                </c:pt>
                <c:pt idx="223">
                  <c:v>2.1928553107150417E-2</c:v>
                </c:pt>
                <c:pt idx="224">
                  <c:v>2.6379939072294238E-2</c:v>
                </c:pt>
                <c:pt idx="225">
                  <c:v>3.2390439090175145E-2</c:v>
                </c:pt>
                <c:pt idx="226">
                  <c:v>4.0769255021862079E-2</c:v>
                </c:pt>
                <c:pt idx="227">
                  <c:v>5.2914985895368478E-2</c:v>
                </c:pt>
                <c:pt idx="228">
                  <c:v>7.1398124078832878E-2</c:v>
                </c:pt>
                <c:pt idx="229">
                  <c:v>0.10130373107077312</c:v>
                </c:pt>
                <c:pt idx="230">
                  <c:v>0.15358640179148858</c:v>
                </c:pt>
                <c:pt idx="231">
                  <c:v>0.25389413222682672</c:v>
                </c:pt>
                <c:pt idx="232">
                  <c:v>0.46195867128637658</c:v>
                </c:pt>
                <c:pt idx="233">
                  <c:v>0.83589736929838165</c:v>
                </c:pt>
                <c:pt idx="234">
                  <c:v>0.96390858150674719</c:v>
                </c:pt>
                <c:pt idx="235">
                  <c:v>0.59216781178555777</c:v>
                </c:pt>
                <c:pt idx="236">
                  <c:v>0.317714119206981</c:v>
                </c:pt>
                <c:pt idx="237">
                  <c:v>0.18491630001618931</c:v>
                </c:pt>
                <c:pt idx="238">
                  <c:v>0.11819411753104335</c:v>
                </c:pt>
                <c:pt idx="239">
                  <c:v>8.1343582175814513E-2</c:v>
                </c:pt>
                <c:pt idx="240">
                  <c:v>5.9203308189657002E-2</c:v>
                </c:pt>
                <c:pt idx="241">
                  <c:v>4.49756022047339E-2</c:v>
                </c:pt>
                <c:pt idx="242">
                  <c:v>3.5333352263216974E-2</c:v>
                </c:pt>
                <c:pt idx="243">
                  <c:v>2.8515091710710937E-2</c:v>
                </c:pt>
                <c:pt idx="244">
                  <c:v>2.3524600741593318E-2</c:v>
                </c:pt>
                <c:pt idx="245">
                  <c:v>1.9766612233758096E-2</c:v>
                </c:pt>
                <c:pt idx="246">
                  <c:v>1.6868695482820394E-2</c:v>
                </c:pt>
                <c:pt idx="247">
                  <c:v>1.4588610299984636E-2</c:v>
                </c:pt>
                <c:pt idx="248">
                  <c:v>1.2763490251127581E-2</c:v>
                </c:pt>
                <c:pt idx="249">
                  <c:v>1.1280666357126589E-2</c:v>
                </c:pt>
                <c:pt idx="250">
                  <c:v>1.0060239653153894E-2</c:v>
                </c:pt>
                <c:pt idx="251">
                  <c:v>9.0443061703788831E-3</c:v>
                </c:pt>
                <c:pt idx="252">
                  <c:v>8.1900900565855979E-3</c:v>
                </c:pt>
                <c:pt idx="253">
                  <c:v>7.4654485213764554E-3</c:v>
                </c:pt>
                <c:pt idx="254">
                  <c:v>6.8458583876774446E-3</c:v>
                </c:pt>
                <c:pt idx="255">
                  <c:v>6.3123523280600516E-3</c:v>
                </c:pt>
                <c:pt idx="256">
                  <c:v>5.8500780895414332E-3</c:v>
                </c:pt>
                <c:pt idx="257">
                  <c:v>5.4472750244201696E-3</c:v>
                </c:pt>
                <c:pt idx="258">
                  <c:v>5.0945354985926852E-3</c:v>
                </c:pt>
                <c:pt idx="259">
                  <c:v>4.7842641592793691E-3</c:v>
                </c:pt>
                <c:pt idx="260">
                  <c:v>4.5102768107326673E-3</c:v>
                </c:pt>
                <c:pt idx="261">
                  <c:v>4.2674992341122479E-3</c:v>
                </c:pt>
                <c:pt idx="262">
                  <c:v>4.0517385184105801E-3</c:v>
                </c:pt>
                <c:pt idx="263">
                  <c:v>3.8595076529646432E-3</c:v>
                </c:pt>
                <c:pt idx="264">
                  <c:v>3.687889693150757E-3</c:v>
                </c:pt>
                <c:pt idx="265">
                  <c:v>3.5344316443140012E-3</c:v>
                </c:pt>
                <c:pt idx="266">
                  <c:v>3.3970608869537356E-3</c:v>
                </c:pt>
                <c:pt idx="267">
                  <c:v>3.2740188603245322E-3</c:v>
                </c:pt>
                <c:pt idx="268">
                  <c:v>3.1638080769780768E-3</c:v>
                </c:pt>
                <c:pt idx="269">
                  <c:v>3.065149521227425E-3</c:v>
                </c:pt>
                <c:pt idx="270">
                  <c:v>2.9769482010678625E-3</c:v>
                </c:pt>
                <c:pt idx="271">
                  <c:v>2.8982651518669575E-3</c:v>
                </c:pt>
                <c:pt idx="272">
                  <c:v>2.8282945839562209E-3</c:v>
                </c:pt>
                <c:pt idx="273">
                  <c:v>2.7663451621607891E-3</c:v>
                </c:pt>
                <c:pt idx="274">
                  <c:v>2.7118246295424601E-3</c:v>
                </c:pt>
                <c:pt idx="275">
                  <c:v>2.6642271589925556E-3</c:v>
                </c:pt>
                <c:pt idx="276">
                  <c:v>2.6231229483683698E-3</c:v>
                </c:pt>
                <c:pt idx="277">
                  <c:v>2.5881496775198025E-3</c:v>
                </c:pt>
                <c:pt idx="278">
                  <c:v>2.5590055260875555E-3</c:v>
                </c:pt>
                <c:pt idx="279">
                  <c:v>2.5354435147856781E-3</c:v>
                </c:pt>
                <c:pt idx="280">
                  <c:v>2.5172669840751779E-3</c:v>
                </c:pt>
                <c:pt idx="281">
                  <c:v>2.5043260657798497E-3</c:v>
                </c:pt>
                <c:pt idx="282">
                  <c:v>2.4965150376701261E-3</c:v>
                </c:pt>
                <c:pt idx="283">
                  <c:v>2.4937704802116736E-3</c:v>
                </c:pt>
                <c:pt idx="284">
                  <c:v>2.4960701800414145E-3</c:v>
                </c:pt>
                <c:pt idx="285">
                  <c:v>2.5034327475370339E-3</c:v>
                </c:pt>
                <c:pt idx="286">
                  <c:v>2.5159179371597503E-3</c:v>
                </c:pt>
                <c:pt idx="287">
                  <c:v>2.5336276800505381E-3</c:v>
                </c:pt>
                <c:pt idx="288">
                  <c:v>2.5567078595902298E-3</c:v>
                </c:pt>
                <c:pt idx="289">
                  <c:v>2.5853508832646612E-3</c:v>
                </c:pt>
                <c:pt idx="290">
                  <c:v>2.6197991292693495E-3</c:v>
                </c:pt>
                <c:pt idx="291">
                  <c:v>2.6603493750679314E-3</c:v>
                </c:pt>
                <c:pt idx="292">
                  <c:v>2.7073583490570259E-3</c:v>
                </c:pt>
                <c:pt idx="293">
                  <c:v>2.761249587415924E-3</c:v>
                </c:pt>
                <c:pt idx="294">
                  <c:v>2.8225218284595095E-3</c:v>
                </c:pt>
                <c:pt idx="295">
                  <c:v>2.8917592393837284E-3</c:v>
                </c:pt>
                <c:pt idx="296">
                  <c:v>2.9696438491607197E-3</c:v>
                </c:pt>
                <c:pt idx="297">
                  <c:v>3.0569706617831075E-3</c:v>
                </c:pt>
                <c:pt idx="298">
                  <c:v>3.1546660531695235E-3</c:v>
                </c:pt>
                <c:pt idx="299">
                  <c:v>3.2638102224576263E-3</c:v>
                </c:pt>
                <c:pt idx="300">
                  <c:v>3.3856646873239235E-3</c:v>
                </c:pt>
              </c:numCache>
            </c:numRef>
          </c:yVal>
          <c:smooth val="0"/>
          <c:extLst>
            <c:ext xmlns:c16="http://schemas.microsoft.com/office/drawing/2014/chart" uri="{C3380CC4-5D6E-409C-BE32-E72D297353CC}">
              <c16:uniqueId val="{00000002-37C6-E840-A88E-8E51B9DE2B42}"/>
            </c:ext>
          </c:extLst>
        </c:ser>
        <c:ser>
          <c:idx val="3"/>
          <c:order val="3"/>
          <c:tx>
            <c:strRef>
              <c:f>Sheet1!$E$6</c:f>
              <c:strCache>
                <c:ptCount val="1"/>
                <c:pt idx="0">
                  <c:v>FP3</c:v>
                </c:pt>
              </c:strCache>
            </c:strRef>
          </c:tx>
          <c:spPr>
            <a:ln w="12700" cap="rnd">
              <a:solidFill>
                <a:srgbClr val="FFC000"/>
              </a:solidFill>
              <a:round/>
            </a:ln>
            <a:effectLst/>
          </c:spPr>
          <c:marker>
            <c:symbol val="none"/>
          </c:marker>
          <c:xVal>
            <c:numRef>
              <c:f>Sheet1!$A$7:$A$307</c:f>
              <c:numCache>
                <c:formatCode>General</c:formatCode>
                <c:ptCount val="301"/>
                <c:pt idx="0">
                  <c:v>-15</c:v>
                </c:pt>
                <c:pt idx="1">
                  <c:v>-14.9</c:v>
                </c:pt>
                <c:pt idx="2">
                  <c:v>-14.8</c:v>
                </c:pt>
                <c:pt idx="3">
                  <c:v>-14.7</c:v>
                </c:pt>
                <c:pt idx="4">
                  <c:v>-14.6</c:v>
                </c:pt>
                <c:pt idx="5">
                  <c:v>-14.5</c:v>
                </c:pt>
                <c:pt idx="6">
                  <c:v>-14.4</c:v>
                </c:pt>
                <c:pt idx="7">
                  <c:v>-14.3</c:v>
                </c:pt>
                <c:pt idx="8">
                  <c:v>-14.2</c:v>
                </c:pt>
                <c:pt idx="9">
                  <c:v>-14.1</c:v>
                </c:pt>
                <c:pt idx="10">
                  <c:v>-14</c:v>
                </c:pt>
                <c:pt idx="11">
                  <c:v>-13.9</c:v>
                </c:pt>
                <c:pt idx="12">
                  <c:v>-13.8</c:v>
                </c:pt>
                <c:pt idx="13">
                  <c:v>-13.7</c:v>
                </c:pt>
                <c:pt idx="14">
                  <c:v>-13.6</c:v>
                </c:pt>
                <c:pt idx="15">
                  <c:v>-13.5</c:v>
                </c:pt>
                <c:pt idx="16">
                  <c:v>-13.4</c:v>
                </c:pt>
                <c:pt idx="17">
                  <c:v>-13.3</c:v>
                </c:pt>
                <c:pt idx="18">
                  <c:v>-13.2</c:v>
                </c:pt>
                <c:pt idx="19">
                  <c:v>-13.1</c:v>
                </c:pt>
                <c:pt idx="20">
                  <c:v>-13</c:v>
                </c:pt>
                <c:pt idx="21">
                  <c:v>-12.9</c:v>
                </c:pt>
                <c:pt idx="22">
                  <c:v>-12.8</c:v>
                </c:pt>
                <c:pt idx="23">
                  <c:v>-12.7</c:v>
                </c:pt>
                <c:pt idx="24">
                  <c:v>-12.6</c:v>
                </c:pt>
                <c:pt idx="25">
                  <c:v>-12.5</c:v>
                </c:pt>
                <c:pt idx="26">
                  <c:v>-12.4</c:v>
                </c:pt>
                <c:pt idx="27">
                  <c:v>-12.3</c:v>
                </c:pt>
                <c:pt idx="28">
                  <c:v>-12.2</c:v>
                </c:pt>
                <c:pt idx="29">
                  <c:v>-12.1</c:v>
                </c:pt>
                <c:pt idx="30">
                  <c:v>-12</c:v>
                </c:pt>
                <c:pt idx="31">
                  <c:v>-11.9</c:v>
                </c:pt>
                <c:pt idx="32">
                  <c:v>-11.8</c:v>
                </c:pt>
                <c:pt idx="33">
                  <c:v>-11.7</c:v>
                </c:pt>
                <c:pt idx="34">
                  <c:v>-11.6</c:v>
                </c:pt>
                <c:pt idx="35">
                  <c:v>-11.5</c:v>
                </c:pt>
                <c:pt idx="36">
                  <c:v>-11.4</c:v>
                </c:pt>
                <c:pt idx="37">
                  <c:v>-11.3</c:v>
                </c:pt>
                <c:pt idx="38">
                  <c:v>-11.2</c:v>
                </c:pt>
                <c:pt idx="39">
                  <c:v>-11.1</c:v>
                </c:pt>
                <c:pt idx="40">
                  <c:v>-11</c:v>
                </c:pt>
                <c:pt idx="41">
                  <c:v>-10.9</c:v>
                </c:pt>
                <c:pt idx="42">
                  <c:v>-10.8</c:v>
                </c:pt>
                <c:pt idx="43">
                  <c:v>-10.7</c:v>
                </c:pt>
                <c:pt idx="44">
                  <c:v>-10.6</c:v>
                </c:pt>
                <c:pt idx="45">
                  <c:v>-10.5</c:v>
                </c:pt>
                <c:pt idx="46">
                  <c:v>-10.4</c:v>
                </c:pt>
                <c:pt idx="47">
                  <c:v>-10.3</c:v>
                </c:pt>
                <c:pt idx="48">
                  <c:v>-10.199999999999999</c:v>
                </c:pt>
                <c:pt idx="49">
                  <c:v>-10.1</c:v>
                </c:pt>
                <c:pt idx="50">
                  <c:v>-10</c:v>
                </c:pt>
                <c:pt idx="51">
                  <c:v>-9.9000000000000199</c:v>
                </c:pt>
                <c:pt idx="52">
                  <c:v>-9.8000000000000203</c:v>
                </c:pt>
                <c:pt idx="53">
                  <c:v>-9.7000000000000206</c:v>
                </c:pt>
                <c:pt idx="54">
                  <c:v>-9.6000000000000192</c:v>
                </c:pt>
                <c:pt idx="55">
                  <c:v>-9.5000000000000195</c:v>
                </c:pt>
                <c:pt idx="56">
                  <c:v>-9.4000000000000199</c:v>
                </c:pt>
                <c:pt idx="57">
                  <c:v>-9.3000000000000203</c:v>
                </c:pt>
                <c:pt idx="58">
                  <c:v>-9.2000000000000206</c:v>
                </c:pt>
                <c:pt idx="59">
                  <c:v>-9.1000000000000192</c:v>
                </c:pt>
                <c:pt idx="60">
                  <c:v>-9.0000000000000195</c:v>
                </c:pt>
                <c:pt idx="61">
                  <c:v>-8.9000000000000199</c:v>
                </c:pt>
                <c:pt idx="62">
                  <c:v>-8.8000000000000203</c:v>
                </c:pt>
                <c:pt idx="63">
                  <c:v>-8.7000000000000206</c:v>
                </c:pt>
                <c:pt idx="64">
                  <c:v>-8.6000000000000192</c:v>
                </c:pt>
                <c:pt idx="65">
                  <c:v>-8.5000000000000195</c:v>
                </c:pt>
                <c:pt idx="66">
                  <c:v>-8.4000000000000199</c:v>
                </c:pt>
                <c:pt idx="67">
                  <c:v>-8.3000000000000203</c:v>
                </c:pt>
                <c:pt idx="68">
                  <c:v>-8.2000000000000206</c:v>
                </c:pt>
                <c:pt idx="69">
                  <c:v>-8.1000000000000192</c:v>
                </c:pt>
                <c:pt idx="70">
                  <c:v>-8.0000000000000195</c:v>
                </c:pt>
                <c:pt idx="71">
                  <c:v>-7.9000000000000297</c:v>
                </c:pt>
                <c:pt idx="72">
                  <c:v>-7.80000000000003</c:v>
                </c:pt>
                <c:pt idx="73">
                  <c:v>-7.7000000000000304</c:v>
                </c:pt>
                <c:pt idx="74">
                  <c:v>-7.6000000000000298</c:v>
                </c:pt>
                <c:pt idx="75">
                  <c:v>-7.5000000000000302</c:v>
                </c:pt>
                <c:pt idx="76">
                  <c:v>-7.4000000000000297</c:v>
                </c:pt>
                <c:pt idx="77">
                  <c:v>-7.30000000000003</c:v>
                </c:pt>
                <c:pt idx="78">
                  <c:v>-7.2000000000000304</c:v>
                </c:pt>
                <c:pt idx="79">
                  <c:v>-7.1000000000000298</c:v>
                </c:pt>
                <c:pt idx="80">
                  <c:v>-7.0000000000000302</c:v>
                </c:pt>
                <c:pt idx="81">
                  <c:v>-6.9000000000000297</c:v>
                </c:pt>
                <c:pt idx="82">
                  <c:v>-6.80000000000003</c:v>
                </c:pt>
                <c:pt idx="83">
                  <c:v>-6.7000000000000304</c:v>
                </c:pt>
                <c:pt idx="84">
                  <c:v>-6.6000000000000298</c:v>
                </c:pt>
                <c:pt idx="85">
                  <c:v>-6.5000000000000302</c:v>
                </c:pt>
                <c:pt idx="86">
                  <c:v>-6.4000000000000297</c:v>
                </c:pt>
                <c:pt idx="87">
                  <c:v>-6.30000000000003</c:v>
                </c:pt>
                <c:pt idx="88">
                  <c:v>-6.2000000000000304</c:v>
                </c:pt>
                <c:pt idx="89">
                  <c:v>-6.1000000000000298</c:v>
                </c:pt>
                <c:pt idx="90">
                  <c:v>-6.0000000000000302</c:v>
                </c:pt>
                <c:pt idx="91">
                  <c:v>-5.9000000000000297</c:v>
                </c:pt>
                <c:pt idx="92">
                  <c:v>-5.80000000000003</c:v>
                </c:pt>
                <c:pt idx="93">
                  <c:v>-5.7000000000000304</c:v>
                </c:pt>
                <c:pt idx="94">
                  <c:v>-5.6000000000000298</c:v>
                </c:pt>
                <c:pt idx="95">
                  <c:v>-5.5000000000000302</c:v>
                </c:pt>
                <c:pt idx="96">
                  <c:v>-5.4000000000000297</c:v>
                </c:pt>
                <c:pt idx="97">
                  <c:v>-5.30000000000003</c:v>
                </c:pt>
                <c:pt idx="98">
                  <c:v>-5.2000000000000304</c:v>
                </c:pt>
                <c:pt idx="99">
                  <c:v>-5.1000000000000396</c:v>
                </c:pt>
                <c:pt idx="100">
                  <c:v>-5.00000000000004</c:v>
                </c:pt>
                <c:pt idx="101">
                  <c:v>-4.9000000000000004</c:v>
                </c:pt>
                <c:pt idx="102">
                  <c:v>-4.8</c:v>
                </c:pt>
                <c:pt idx="103">
                  <c:v>-4.7</c:v>
                </c:pt>
                <c:pt idx="104">
                  <c:v>-4.5999999999999996</c:v>
                </c:pt>
                <c:pt idx="105">
                  <c:v>-4.5</c:v>
                </c:pt>
                <c:pt idx="106">
                  <c:v>-4.4000000000000004</c:v>
                </c:pt>
                <c:pt idx="107">
                  <c:v>-4.3</c:v>
                </c:pt>
                <c:pt idx="108">
                  <c:v>-4.2</c:v>
                </c:pt>
                <c:pt idx="109">
                  <c:v>-4.0999999999999996</c:v>
                </c:pt>
                <c:pt idx="110">
                  <c:v>-4</c:v>
                </c:pt>
                <c:pt idx="111">
                  <c:v>-3.9</c:v>
                </c:pt>
                <c:pt idx="112">
                  <c:v>-3.8</c:v>
                </c:pt>
                <c:pt idx="113">
                  <c:v>-3.7</c:v>
                </c:pt>
                <c:pt idx="114">
                  <c:v>-3.6</c:v>
                </c:pt>
                <c:pt idx="115">
                  <c:v>-3.5</c:v>
                </c:pt>
                <c:pt idx="116">
                  <c:v>-3.4</c:v>
                </c:pt>
                <c:pt idx="117">
                  <c:v>-3.3</c:v>
                </c:pt>
                <c:pt idx="118">
                  <c:v>-3.2</c:v>
                </c:pt>
                <c:pt idx="119">
                  <c:v>-3.1</c:v>
                </c:pt>
                <c:pt idx="120">
                  <c:v>-3</c:v>
                </c:pt>
                <c:pt idx="121">
                  <c:v>-2.9</c:v>
                </c:pt>
                <c:pt idx="122">
                  <c:v>-2.8</c:v>
                </c:pt>
                <c:pt idx="123">
                  <c:v>-2.7</c:v>
                </c:pt>
                <c:pt idx="124">
                  <c:v>-2.6</c:v>
                </c:pt>
                <c:pt idx="125">
                  <c:v>-2.5</c:v>
                </c:pt>
                <c:pt idx="126">
                  <c:v>-2.4</c:v>
                </c:pt>
                <c:pt idx="127">
                  <c:v>-2.2999999999999998</c:v>
                </c:pt>
                <c:pt idx="128">
                  <c:v>-2.2000000000000002</c:v>
                </c:pt>
                <c:pt idx="129">
                  <c:v>-2.1</c:v>
                </c:pt>
                <c:pt idx="130">
                  <c:v>-2</c:v>
                </c:pt>
                <c:pt idx="131">
                  <c:v>-1.9</c:v>
                </c:pt>
                <c:pt idx="132">
                  <c:v>-1.8</c:v>
                </c:pt>
                <c:pt idx="133">
                  <c:v>-1.7</c:v>
                </c:pt>
                <c:pt idx="134">
                  <c:v>-1.6</c:v>
                </c:pt>
                <c:pt idx="135">
                  <c:v>-1.5</c:v>
                </c:pt>
                <c:pt idx="136">
                  <c:v>-1.4</c:v>
                </c:pt>
                <c:pt idx="137">
                  <c:v>-1.3</c:v>
                </c:pt>
                <c:pt idx="138">
                  <c:v>-1.2</c:v>
                </c:pt>
                <c:pt idx="139">
                  <c:v>-1.1000000000000001</c:v>
                </c:pt>
                <c:pt idx="140">
                  <c:v>-1</c:v>
                </c:pt>
                <c:pt idx="141">
                  <c:v>-0.90000000000010005</c:v>
                </c:pt>
                <c:pt idx="142">
                  <c:v>-0.80000000000009996</c:v>
                </c:pt>
                <c:pt idx="143">
                  <c:v>-0.70000000000010099</c:v>
                </c:pt>
                <c:pt idx="144">
                  <c:v>-0.60000000000009901</c:v>
                </c:pt>
                <c:pt idx="145">
                  <c:v>-0.50000000000009903</c:v>
                </c:pt>
                <c:pt idx="146">
                  <c:v>-0.4000000000001</c:v>
                </c:pt>
                <c:pt idx="147">
                  <c:v>-0.30000000000010002</c:v>
                </c:pt>
                <c:pt idx="148">
                  <c:v>-0.20000000000010101</c:v>
                </c:pt>
                <c:pt idx="149">
                  <c:v>-0.100000000000099</c:v>
                </c:pt>
                <c:pt idx="150">
                  <c:v>0</c:v>
                </c:pt>
                <c:pt idx="151">
                  <c:v>9.9999999999900197E-2</c:v>
                </c:pt>
                <c:pt idx="152">
                  <c:v>0.19999999999990001</c:v>
                </c:pt>
                <c:pt idx="153">
                  <c:v>0.29999999999989901</c:v>
                </c:pt>
                <c:pt idx="154">
                  <c:v>0.39999999999990099</c:v>
                </c:pt>
                <c:pt idx="155">
                  <c:v>0.49999999999990102</c:v>
                </c:pt>
                <c:pt idx="156">
                  <c:v>0.59999999999989995</c:v>
                </c:pt>
                <c:pt idx="157">
                  <c:v>0.69999999999990004</c:v>
                </c:pt>
                <c:pt idx="158">
                  <c:v>0.79999999999989901</c:v>
                </c:pt>
                <c:pt idx="159">
                  <c:v>0.89999999999990099</c:v>
                </c:pt>
                <c:pt idx="160">
                  <c:v>0.99999999999990097</c:v>
                </c:pt>
                <c:pt idx="161">
                  <c:v>1.0999999999998999</c:v>
                </c:pt>
                <c:pt idx="162">
                  <c:v>1.1999999999999</c:v>
                </c:pt>
                <c:pt idx="163">
                  <c:v>1.2999999999998999</c:v>
                </c:pt>
                <c:pt idx="164">
                  <c:v>1.3999999999999</c:v>
                </c:pt>
                <c:pt idx="165">
                  <c:v>1.4999999999999001</c:v>
                </c:pt>
                <c:pt idx="166">
                  <c:v>1.5999999999998999</c:v>
                </c:pt>
                <c:pt idx="167">
                  <c:v>1.6999999999999</c:v>
                </c:pt>
                <c:pt idx="168">
                  <c:v>1.7999999999998999</c:v>
                </c:pt>
                <c:pt idx="169">
                  <c:v>1.8999999999999</c:v>
                </c:pt>
                <c:pt idx="170">
                  <c:v>1.9999999999999001</c:v>
                </c:pt>
                <c:pt idx="171">
                  <c:v>2.0999999999999002</c:v>
                </c:pt>
                <c:pt idx="172">
                  <c:v>2.1999999999998998</c:v>
                </c:pt>
                <c:pt idx="173">
                  <c:v>2.2999999999998999</c:v>
                </c:pt>
                <c:pt idx="174">
                  <c:v>2.3999999999999</c:v>
                </c:pt>
                <c:pt idx="175">
                  <c:v>2.4999999999999001</c:v>
                </c:pt>
                <c:pt idx="176">
                  <c:v>2.5999999999999002</c:v>
                </c:pt>
                <c:pt idx="177">
                  <c:v>2.6999999999998998</c:v>
                </c:pt>
                <c:pt idx="178">
                  <c:v>2.7999999999998999</c:v>
                </c:pt>
                <c:pt idx="179">
                  <c:v>2.8999999999999</c:v>
                </c:pt>
                <c:pt idx="180">
                  <c:v>2.9999999999999001</c:v>
                </c:pt>
                <c:pt idx="181">
                  <c:v>3.0999999999999002</c:v>
                </c:pt>
                <c:pt idx="182">
                  <c:v>3.1999999999998998</c:v>
                </c:pt>
                <c:pt idx="183">
                  <c:v>3.2999999999998999</c:v>
                </c:pt>
                <c:pt idx="184">
                  <c:v>3.3999999999999</c:v>
                </c:pt>
                <c:pt idx="185">
                  <c:v>3.4999999999999001</c:v>
                </c:pt>
                <c:pt idx="186">
                  <c:v>3.5999999999999002</c:v>
                </c:pt>
                <c:pt idx="187">
                  <c:v>3.6999999999998998</c:v>
                </c:pt>
                <c:pt idx="188">
                  <c:v>3.7999999999998999</c:v>
                </c:pt>
                <c:pt idx="189">
                  <c:v>3.8999999999999</c:v>
                </c:pt>
                <c:pt idx="190">
                  <c:v>3.9999999999999001</c:v>
                </c:pt>
                <c:pt idx="191">
                  <c:v>4.0999999999999002</c:v>
                </c:pt>
                <c:pt idx="192">
                  <c:v>4.1999999999998998</c:v>
                </c:pt>
                <c:pt idx="193">
                  <c:v>4.2999999999999003</c:v>
                </c:pt>
                <c:pt idx="194">
                  <c:v>4.3999999999999</c:v>
                </c:pt>
                <c:pt idx="195">
                  <c:v>4.4999999999998996</c:v>
                </c:pt>
                <c:pt idx="196">
                  <c:v>4.5999999999999002</c:v>
                </c:pt>
                <c:pt idx="197">
                  <c:v>4.6999999999998998</c:v>
                </c:pt>
                <c:pt idx="198">
                  <c:v>4.7999999999999003</c:v>
                </c:pt>
                <c:pt idx="199">
                  <c:v>4.8999999999999</c:v>
                </c:pt>
                <c:pt idx="200">
                  <c:v>4.9999999999998996</c:v>
                </c:pt>
                <c:pt idx="201">
                  <c:v>5.0999999999999002</c:v>
                </c:pt>
                <c:pt idx="202">
                  <c:v>5.1999999999998998</c:v>
                </c:pt>
                <c:pt idx="203">
                  <c:v>5.2999999999999003</c:v>
                </c:pt>
                <c:pt idx="204">
                  <c:v>5.3999999999999</c:v>
                </c:pt>
                <c:pt idx="205">
                  <c:v>5.4999999999998996</c:v>
                </c:pt>
                <c:pt idx="206">
                  <c:v>5.5999999999999002</c:v>
                </c:pt>
                <c:pt idx="207">
                  <c:v>5.6999999999998998</c:v>
                </c:pt>
                <c:pt idx="208">
                  <c:v>5.7999999999999003</c:v>
                </c:pt>
                <c:pt idx="209">
                  <c:v>5.8999999999999</c:v>
                </c:pt>
                <c:pt idx="210">
                  <c:v>5.9999999999998996</c:v>
                </c:pt>
                <c:pt idx="211">
                  <c:v>6.0999999999999002</c:v>
                </c:pt>
                <c:pt idx="212">
                  <c:v>6.1999999999998998</c:v>
                </c:pt>
                <c:pt idx="213">
                  <c:v>6.2999999999999003</c:v>
                </c:pt>
                <c:pt idx="214">
                  <c:v>6.3999999999999</c:v>
                </c:pt>
                <c:pt idx="215">
                  <c:v>6.4999999999998996</c:v>
                </c:pt>
                <c:pt idx="216">
                  <c:v>6.5999999999999002</c:v>
                </c:pt>
                <c:pt idx="217">
                  <c:v>6.6999999999998998</c:v>
                </c:pt>
                <c:pt idx="218">
                  <c:v>6.7999999999999003</c:v>
                </c:pt>
                <c:pt idx="219">
                  <c:v>6.8999999999999</c:v>
                </c:pt>
                <c:pt idx="220">
                  <c:v>6.9999999999998996</c:v>
                </c:pt>
                <c:pt idx="221">
                  <c:v>7.0999999999999002</c:v>
                </c:pt>
                <c:pt idx="222">
                  <c:v>7.1999999999998998</c:v>
                </c:pt>
                <c:pt idx="223">
                  <c:v>7.2999999999999003</c:v>
                </c:pt>
                <c:pt idx="224">
                  <c:v>7.3999999999999</c:v>
                </c:pt>
                <c:pt idx="225">
                  <c:v>7.4999999999998996</c:v>
                </c:pt>
                <c:pt idx="226">
                  <c:v>7.5999999999999002</c:v>
                </c:pt>
                <c:pt idx="227">
                  <c:v>7.6999999999998998</c:v>
                </c:pt>
                <c:pt idx="228">
                  <c:v>7.7999999999999003</c:v>
                </c:pt>
                <c:pt idx="229">
                  <c:v>7.8999999999999</c:v>
                </c:pt>
                <c:pt idx="230">
                  <c:v>7.9999999999998996</c:v>
                </c:pt>
                <c:pt idx="231">
                  <c:v>8.0999999999999002</c:v>
                </c:pt>
                <c:pt idx="232">
                  <c:v>8.1999999999998998</c:v>
                </c:pt>
                <c:pt idx="233">
                  <c:v>8.2999999999998995</c:v>
                </c:pt>
                <c:pt idx="234">
                  <c:v>8.3999999999999009</c:v>
                </c:pt>
                <c:pt idx="235">
                  <c:v>8.4999999999999005</c:v>
                </c:pt>
                <c:pt idx="236">
                  <c:v>8.5999999999999002</c:v>
                </c:pt>
                <c:pt idx="237">
                  <c:v>8.6999999999998998</c:v>
                </c:pt>
                <c:pt idx="238">
                  <c:v>8.7999999999998995</c:v>
                </c:pt>
                <c:pt idx="239">
                  <c:v>8.8999999999999009</c:v>
                </c:pt>
                <c:pt idx="240">
                  <c:v>8.9999999999999005</c:v>
                </c:pt>
                <c:pt idx="241">
                  <c:v>9.0999999999999002</c:v>
                </c:pt>
                <c:pt idx="242">
                  <c:v>9.1999999999998998</c:v>
                </c:pt>
                <c:pt idx="243">
                  <c:v>9.2999999999998995</c:v>
                </c:pt>
                <c:pt idx="244">
                  <c:v>9.3999999999999009</c:v>
                </c:pt>
                <c:pt idx="245">
                  <c:v>9.4999999999999005</c:v>
                </c:pt>
                <c:pt idx="246">
                  <c:v>9.5999999999999002</c:v>
                </c:pt>
                <c:pt idx="247">
                  <c:v>9.6999999999998998</c:v>
                </c:pt>
                <c:pt idx="248">
                  <c:v>9.7999999999998995</c:v>
                </c:pt>
                <c:pt idx="249">
                  <c:v>9.8999999999999009</c:v>
                </c:pt>
                <c:pt idx="250">
                  <c:v>9.9999999999999005</c:v>
                </c:pt>
                <c:pt idx="251">
                  <c:v>10.0999999999999</c:v>
                </c:pt>
                <c:pt idx="252">
                  <c:v>10.1999999999999</c:v>
                </c:pt>
                <c:pt idx="253">
                  <c:v>10.299999999999899</c:v>
                </c:pt>
                <c:pt idx="254">
                  <c:v>10.399999999999901</c:v>
                </c:pt>
                <c:pt idx="255">
                  <c:v>10.499999999999901</c:v>
                </c:pt>
                <c:pt idx="256">
                  <c:v>10.5999999999999</c:v>
                </c:pt>
                <c:pt idx="257">
                  <c:v>10.6999999999999</c:v>
                </c:pt>
                <c:pt idx="258">
                  <c:v>10.799999999999899</c:v>
                </c:pt>
                <c:pt idx="259">
                  <c:v>10.899999999999901</c:v>
                </c:pt>
                <c:pt idx="260">
                  <c:v>10.999999999999901</c:v>
                </c:pt>
                <c:pt idx="261">
                  <c:v>11.0999999999999</c:v>
                </c:pt>
                <c:pt idx="262">
                  <c:v>11.1999999999999</c:v>
                </c:pt>
                <c:pt idx="263">
                  <c:v>11.299999999999899</c:v>
                </c:pt>
                <c:pt idx="264">
                  <c:v>11.399999999999901</c:v>
                </c:pt>
                <c:pt idx="265">
                  <c:v>11.499999999999901</c:v>
                </c:pt>
                <c:pt idx="266">
                  <c:v>11.5999999999999</c:v>
                </c:pt>
                <c:pt idx="267">
                  <c:v>11.6999999999999</c:v>
                </c:pt>
                <c:pt idx="268">
                  <c:v>11.799999999999899</c:v>
                </c:pt>
                <c:pt idx="269">
                  <c:v>11.899999999999901</c:v>
                </c:pt>
                <c:pt idx="270">
                  <c:v>11.999999999999901</c:v>
                </c:pt>
                <c:pt idx="271">
                  <c:v>12.0999999999999</c:v>
                </c:pt>
                <c:pt idx="272">
                  <c:v>12.1999999999999</c:v>
                </c:pt>
                <c:pt idx="273">
                  <c:v>12.299999999999899</c:v>
                </c:pt>
                <c:pt idx="274">
                  <c:v>12.399999999999901</c:v>
                </c:pt>
                <c:pt idx="275">
                  <c:v>12.499999999999901</c:v>
                </c:pt>
                <c:pt idx="276">
                  <c:v>12.5999999999999</c:v>
                </c:pt>
                <c:pt idx="277">
                  <c:v>12.6999999999999</c:v>
                </c:pt>
                <c:pt idx="278">
                  <c:v>12.799999999999899</c:v>
                </c:pt>
                <c:pt idx="279">
                  <c:v>12.899999999999901</c:v>
                </c:pt>
                <c:pt idx="280">
                  <c:v>12.999999999999901</c:v>
                </c:pt>
                <c:pt idx="281">
                  <c:v>13.0999999999999</c:v>
                </c:pt>
                <c:pt idx="282">
                  <c:v>13.1999999999999</c:v>
                </c:pt>
                <c:pt idx="283">
                  <c:v>13.299999999999899</c:v>
                </c:pt>
                <c:pt idx="284">
                  <c:v>13.399999999999901</c:v>
                </c:pt>
                <c:pt idx="285">
                  <c:v>13.499999999999901</c:v>
                </c:pt>
                <c:pt idx="286">
                  <c:v>13.5999999999999</c:v>
                </c:pt>
                <c:pt idx="287">
                  <c:v>13.6999999999999</c:v>
                </c:pt>
                <c:pt idx="288">
                  <c:v>13.799999999999899</c:v>
                </c:pt>
                <c:pt idx="289">
                  <c:v>13.899999999999901</c:v>
                </c:pt>
                <c:pt idx="290">
                  <c:v>13.999999999999901</c:v>
                </c:pt>
                <c:pt idx="291">
                  <c:v>14.0999999999999</c:v>
                </c:pt>
                <c:pt idx="292">
                  <c:v>14.1999999999999</c:v>
                </c:pt>
                <c:pt idx="293">
                  <c:v>14.299999999999899</c:v>
                </c:pt>
                <c:pt idx="294">
                  <c:v>14.399999999999901</c:v>
                </c:pt>
                <c:pt idx="295">
                  <c:v>14.499999999999901</c:v>
                </c:pt>
                <c:pt idx="296">
                  <c:v>14.5999999999999</c:v>
                </c:pt>
                <c:pt idx="297">
                  <c:v>14.6999999999999</c:v>
                </c:pt>
                <c:pt idx="298">
                  <c:v>14.799999999999899</c:v>
                </c:pt>
                <c:pt idx="299">
                  <c:v>14.899999999999901</c:v>
                </c:pt>
                <c:pt idx="300">
                  <c:v>14.999999999999901</c:v>
                </c:pt>
              </c:numCache>
            </c:numRef>
          </c:xVal>
          <c:yVal>
            <c:numRef>
              <c:f>Sheet1!$E$7:$E$307</c:f>
              <c:numCache>
                <c:formatCode>General</c:formatCode>
                <c:ptCount val="301"/>
                <c:pt idx="0">
                  <c:v>6.3123523280595624E-3</c:v>
                </c:pt>
                <c:pt idx="1">
                  <c:v>6.8458583876768739E-3</c:v>
                </c:pt>
                <c:pt idx="2">
                  <c:v>7.4654485213757858E-3</c:v>
                </c:pt>
                <c:pt idx="3">
                  <c:v>8.190090056584819E-3</c:v>
                </c:pt>
                <c:pt idx="4">
                  <c:v>9.0443061703779602E-3</c:v>
                </c:pt>
                <c:pt idx="5">
                  <c:v>1.0060239653152796E-2</c:v>
                </c:pt>
                <c:pt idx="6">
                  <c:v>1.1280666357125265E-2</c:v>
                </c:pt>
                <c:pt idx="7">
                  <c:v>1.2763490251125931E-2</c:v>
                </c:pt>
                <c:pt idx="8">
                  <c:v>1.4588610299982622E-2</c:v>
                </c:pt>
                <c:pt idx="9">
                  <c:v>1.6868695482817858E-2</c:v>
                </c:pt>
                <c:pt idx="10">
                  <c:v>1.9766612233754848E-2</c:v>
                </c:pt>
                <c:pt idx="11">
                  <c:v>2.3524600741589064E-2</c:v>
                </c:pt>
                <c:pt idx="12">
                  <c:v>2.8515091710705046E-2</c:v>
                </c:pt>
                <c:pt idx="13">
                  <c:v>3.5333352263208932E-2</c:v>
                </c:pt>
                <c:pt idx="14">
                  <c:v>4.4975602204722291E-2</c:v>
                </c:pt>
                <c:pt idx="15">
                  <c:v>5.9203308189639495E-2</c:v>
                </c:pt>
                <c:pt idx="16">
                  <c:v>8.1343582175786466E-2</c:v>
                </c:pt>
                <c:pt idx="17">
                  <c:v>0.11819411753099429</c:v>
                </c:pt>
                <c:pt idx="18">
                  <c:v>0.18491630001609802</c:v>
                </c:pt>
                <c:pt idx="19">
                  <c:v>0.31771411920679238</c:v>
                </c:pt>
                <c:pt idx="20">
                  <c:v>0.59216781178518596</c:v>
                </c:pt>
                <c:pt idx="21">
                  <c:v>0.96390858150651737</c:v>
                </c:pt>
                <c:pt idx="22">
                  <c:v>0.83589736929878311</c:v>
                </c:pt>
                <c:pt idx="23">
                  <c:v>0.46195867128666679</c:v>
                </c:pt>
                <c:pt idx="24">
                  <c:v>0.2538941322269655</c:v>
                </c:pt>
                <c:pt idx="25">
                  <c:v>0.15358640179155794</c:v>
                </c:pt>
                <c:pt idx="26">
                  <c:v>0.10130373107081178</c:v>
                </c:pt>
                <c:pt idx="27">
                  <c:v>7.1398124078855693E-2</c:v>
                </c:pt>
                <c:pt idx="28">
                  <c:v>5.2914985895383078E-2</c:v>
                </c:pt>
                <c:pt idx="29">
                  <c:v>4.0769255021871946E-2</c:v>
                </c:pt>
                <c:pt idx="30">
                  <c:v>3.2390439090182091E-2</c:v>
                </c:pt>
                <c:pt idx="31">
                  <c:v>2.6379939072299394E-2</c:v>
                </c:pt>
                <c:pt idx="32">
                  <c:v>2.1928553107154237E-2</c:v>
                </c:pt>
                <c:pt idx="33">
                  <c:v>1.8543489121292084E-2</c:v>
                </c:pt>
                <c:pt idx="34">
                  <c:v>1.5911459584574284E-2</c:v>
                </c:pt>
                <c:pt idx="35">
                  <c:v>1.3825902662864662E-2</c:v>
                </c:pt>
                <c:pt idx="36">
                  <c:v>1.2146308233792289E-2</c:v>
                </c:pt>
                <c:pt idx="37">
                  <c:v>1.0774484174122261E-2</c:v>
                </c:pt>
                <c:pt idx="38">
                  <c:v>9.6401788896430095E-3</c:v>
                </c:pt>
                <c:pt idx="39">
                  <c:v>8.6920816817195167E-3</c:v>
                </c:pt>
                <c:pt idx="40">
                  <c:v>7.8920245260770856E-3</c:v>
                </c:pt>
                <c:pt idx="41">
                  <c:v>7.2111496742223733E-3</c:v>
                </c:pt>
                <c:pt idx="42">
                  <c:v>6.62731814272325E-3</c:v>
                </c:pt>
                <c:pt idx="43">
                  <c:v>6.1233210769757506E-3</c:v>
                </c:pt>
                <c:pt idx="44">
                  <c:v>5.6856222620507513E-3</c:v>
                </c:pt>
                <c:pt idx="45">
                  <c:v>5.3034591507287558E-3</c:v>
                </c:pt>
                <c:pt idx="46">
                  <c:v>4.9681903445256423E-3</c:v>
                </c:pt>
                <c:pt idx="47">
                  <c:v>4.6728153377428167E-3</c:v>
                </c:pt>
                <c:pt idx="48">
                  <c:v>4.4116165192177766E-3</c:v>
                </c:pt>
                <c:pt idx="49">
                  <c:v>4.1798891680349757E-3</c:v>
                </c:pt>
                <c:pt idx="50">
                  <c:v>3.9737356073400393E-3</c:v>
                </c:pt>
                <c:pt idx="51">
                  <c:v>3.7899067012104517E-3</c:v>
                </c:pt>
                <c:pt idx="52">
                  <c:v>3.6256786778961908E-3</c:v>
                </c:pt>
                <c:pt idx="53">
                  <c:v>3.4787565881342214E-3</c:v>
                </c:pt>
                <c:pt idx="54">
                  <c:v>3.3471980418578193E-3</c:v>
                </c:pt>
                <c:pt idx="55">
                  <c:v>3.2293525255876736E-3</c:v>
                </c:pt>
                <c:pt idx="56">
                  <c:v>3.1238127950502783E-3</c:v>
                </c:pt>
                <c:pt idx="57">
                  <c:v>3.0293757035689548E-3</c:v>
                </c:pt>
                <c:pt idx="58">
                  <c:v>2.945010462123534E-3</c:v>
                </c:pt>
                <c:pt idx="59">
                  <c:v>2.8698327975505739E-3</c:v>
                </c:pt>
                <c:pt idx="60">
                  <c:v>2.8030838270561693E-3</c:v>
                </c:pt>
                <c:pt idx="61">
                  <c:v>2.744112732363046E-3</c:v>
                </c:pt>
                <c:pt idx="62">
                  <c:v>2.6923625184102698E-3</c:v>
                </c:pt>
                <c:pt idx="63">
                  <c:v>2.647358296088169E-3</c:v>
                </c:pt>
                <c:pt idx="64">
                  <c:v>2.6086976480036023E-3</c:v>
                </c:pt>
                <c:pt idx="65">
                  <c:v>2.5760427295001935E-3</c:v>
                </c:pt>
                <c:pt idx="66">
                  <c:v>2.5491138305828108E-3</c:v>
                </c:pt>
                <c:pt idx="67">
                  <c:v>2.5276841828484422E-3</c:v>
                </c:pt>
                <c:pt idx="68">
                  <c:v>2.5115758426515551E-3</c:v>
                </c:pt>
                <c:pt idx="69">
                  <c:v>2.5006565203138232E-3</c:v>
                </c:pt>
                <c:pt idx="70">
                  <c:v>2.4948372573839069E-3</c:v>
                </c:pt>
                <c:pt idx="71">
                  <c:v>2.4940708814697914E-3</c:v>
                </c:pt>
                <c:pt idx="72">
                  <c:v>2.4983511923904263E-3</c:v>
                </c:pt>
                <c:pt idx="73">
                  <c:v>2.5077128554916589E-3</c:v>
                </c:pt>
                <c:pt idx="74">
                  <c:v>2.5222319989707718E-3</c:v>
                </c:pt>
                <c:pt idx="75">
                  <c:v>2.5420275329102824E-3</c:v>
                </c:pt>
                <c:pt idx="76">
                  <c:v>2.5672632293817798E-3</c:v>
                </c:pt>
                <c:pt idx="77">
                  <c:v>2.5981506264430147E-3</c:v>
                </c:pt>
                <c:pt idx="78">
                  <c:v>2.6349528452326919E-3</c:v>
                </c:pt>
                <c:pt idx="79">
                  <c:v>2.6779894399774013E-3</c:v>
                </c:pt>
                <c:pt idx="80">
                  <c:v>2.7276424371612575E-3</c:v>
                </c:pt>
                <c:pt idx="81">
                  <c:v>2.7843637643759855E-3</c:v>
                </c:pt>
                <c:pt idx="82">
                  <c:v>2.8486843240387067E-3</c:v>
                </c:pt>
                <c:pt idx="83">
                  <c:v>2.9212250355894649E-3</c:v>
                </c:pt>
                <c:pt idx="84">
                  <c:v>3.0027102563912117E-3</c:v>
                </c:pt>
                <c:pt idx="85">
                  <c:v>3.0939841022713439E-3</c:v>
                </c:pt>
                <c:pt idx="86">
                  <c:v>3.1960303314559763E-3</c:v>
                </c:pt>
                <c:pt idx="87">
                  <c:v>3.3099966414413332E-3</c:v>
                </c:pt>
                <c:pt idx="88">
                  <c:v>3.4372244720899214E-3</c:v>
                </c:pt>
                <c:pt idx="89">
                  <c:v>3.5792857307089883E-3</c:v>
                </c:pt>
                <c:pt idx="90">
                  <c:v>3.7380282851819427E-3</c:v>
                </c:pt>
                <c:pt idx="91">
                  <c:v>3.9156326505939741E-3</c:v>
                </c:pt>
                <c:pt idx="92">
                  <c:v>4.1146830821750299E-3</c:v>
                </c:pt>
                <c:pt idx="93">
                  <c:v>4.3382573680464231E-3</c:v>
                </c:pt>
                <c:pt idx="94">
                  <c:v>4.5900411139911113E-3</c:v>
                </c:pt>
                <c:pt idx="95">
                  <c:v>4.8744744141946674E-3</c:v>
                </c:pt>
                <c:pt idx="96">
                  <c:v>5.1969417843322277E-3</c:v>
                </c:pt>
                <c:pt idx="97">
                  <c:v>5.5640205195398185E-3</c:v>
                </c:pt>
                <c:pt idx="98">
                  <c:v>5.9838088840338732E-3</c:v>
                </c:pt>
                <c:pt idx="99">
                  <c:v>6.4663647702597931E-3</c:v>
                </c:pt>
                <c:pt idx="100">
                  <c:v>7.0242993300058338E-3</c:v>
                </c:pt>
                <c:pt idx="101">
                  <c:v>7.6735912639106117E-3</c:v>
                </c:pt>
                <c:pt idx="102">
                  <c:v>8.4347204326081105E-3</c:v>
                </c:pt>
                <c:pt idx="103">
                  <c:v>9.3342718423383136E-3</c:v>
                </c:pt>
                <c:pt idx="104">
                  <c:v>1.0407246163000192E-2</c:v>
                </c:pt>
                <c:pt idx="105">
                  <c:v>1.1700454614981433E-2</c:v>
                </c:pt>
                <c:pt idx="106">
                  <c:v>1.3277618384686038E-2</c:v>
                </c:pt>
                <c:pt idx="107">
                  <c:v>1.5227219814654745E-2</c:v>
                </c:pt>
                <c:pt idx="108">
                  <c:v>1.7674930928398312E-2</c:v>
                </c:pt>
                <c:pt idx="109">
                  <c:v>2.0803917361392071E-2</c:v>
                </c:pt>
                <c:pt idx="110">
                  <c:v>2.4889221587676508E-2</c:v>
                </c:pt>
                <c:pt idx="111">
                  <c:v>3.0358443429772231E-2</c:v>
                </c:pt>
                <c:pt idx="112">
                  <c:v>3.790407360420843E-2</c:v>
                </c:pt>
                <c:pt idx="113">
                  <c:v>4.8703342847755536E-2</c:v>
                </c:pt>
                <c:pt idx="114">
                  <c:v>6.4877287167352624E-2</c:v>
                </c:pt>
                <c:pt idx="115">
                  <c:v>9.0523486174343748E-2</c:v>
                </c:pt>
                <c:pt idx="116">
                  <c:v>0.13423557198792899</c:v>
                </c:pt>
                <c:pt idx="117">
                  <c:v>0.21568045095978444</c:v>
                </c:pt>
                <c:pt idx="118">
                  <c:v>0.38183240716462447</c:v>
                </c:pt>
                <c:pt idx="119">
                  <c:v>0.71166887058944972</c:v>
                </c:pt>
                <c:pt idx="120">
                  <c:v>1</c:v>
                </c:pt>
                <c:pt idx="121">
                  <c:v>0.71166887058944972</c:v>
                </c:pt>
                <c:pt idx="122">
                  <c:v>0.38183240716462447</c:v>
                </c:pt>
                <c:pt idx="123">
                  <c:v>0.21568045095978444</c:v>
                </c:pt>
                <c:pt idx="124">
                  <c:v>0.13423557198792899</c:v>
                </c:pt>
                <c:pt idx="125">
                  <c:v>9.0523486174343748E-2</c:v>
                </c:pt>
                <c:pt idx="126">
                  <c:v>6.4877287167352624E-2</c:v>
                </c:pt>
                <c:pt idx="127">
                  <c:v>4.8703342847755536E-2</c:v>
                </c:pt>
                <c:pt idx="128">
                  <c:v>3.790407360420843E-2</c:v>
                </c:pt>
                <c:pt idx="129">
                  <c:v>3.0358443429772231E-2</c:v>
                </c:pt>
                <c:pt idx="130">
                  <c:v>2.4889221587676508E-2</c:v>
                </c:pt>
                <c:pt idx="131">
                  <c:v>2.080391736139206E-2</c:v>
                </c:pt>
                <c:pt idx="132">
                  <c:v>1.7674930928398322E-2</c:v>
                </c:pt>
                <c:pt idx="133">
                  <c:v>1.5227219814654745E-2</c:v>
                </c:pt>
                <c:pt idx="134">
                  <c:v>1.3277618384686043E-2</c:v>
                </c:pt>
                <c:pt idx="135">
                  <c:v>1.1700454614981433E-2</c:v>
                </c:pt>
                <c:pt idx="136">
                  <c:v>1.0407246163000185E-2</c:v>
                </c:pt>
                <c:pt idx="137">
                  <c:v>9.3342718423383205E-3</c:v>
                </c:pt>
                <c:pt idx="138">
                  <c:v>8.4347204326081088E-3</c:v>
                </c:pt>
                <c:pt idx="139">
                  <c:v>7.6735912639106152E-3</c:v>
                </c:pt>
                <c:pt idx="140">
                  <c:v>7.0242993300060706E-3</c:v>
                </c:pt>
                <c:pt idx="141">
                  <c:v>6.4663647702605156E-3</c:v>
                </c:pt>
                <c:pt idx="142">
                  <c:v>5.9838088840344587E-3</c:v>
                </c:pt>
                <c:pt idx="143">
                  <c:v>5.5640205195403337E-3</c:v>
                </c:pt>
                <c:pt idx="144">
                  <c:v>5.1969417843326709E-3</c:v>
                </c:pt>
                <c:pt idx="145">
                  <c:v>4.8744744141950578E-3</c:v>
                </c:pt>
                <c:pt idx="146">
                  <c:v>4.5900411139914591E-3</c:v>
                </c:pt>
                <c:pt idx="147">
                  <c:v>4.3382573680467327E-3</c:v>
                </c:pt>
                <c:pt idx="148">
                  <c:v>4.1146830821753048E-3</c:v>
                </c:pt>
                <c:pt idx="149">
                  <c:v>3.9156326505942153E-3</c:v>
                </c:pt>
                <c:pt idx="150">
                  <c:v>3.738028285181993E-3</c:v>
                </c:pt>
                <c:pt idx="151">
                  <c:v>3.5792857307091826E-3</c:v>
                </c:pt>
                <c:pt idx="152">
                  <c:v>3.4372244720900975E-3</c:v>
                </c:pt>
                <c:pt idx="153">
                  <c:v>3.3099966414414914E-3</c:v>
                </c:pt>
                <c:pt idx="154">
                  <c:v>3.1960303314561163E-3</c:v>
                </c:pt>
                <c:pt idx="155">
                  <c:v>3.0939841022714688E-3</c:v>
                </c:pt>
                <c:pt idx="156">
                  <c:v>3.0027102563913231E-3</c:v>
                </c:pt>
                <c:pt idx="157">
                  <c:v>2.9212250355895655E-3</c:v>
                </c:pt>
                <c:pt idx="158">
                  <c:v>2.8486843240387969E-3</c:v>
                </c:pt>
                <c:pt idx="159">
                  <c:v>2.7843637643760639E-3</c:v>
                </c:pt>
                <c:pt idx="160">
                  <c:v>2.7276424371613251E-3</c:v>
                </c:pt>
                <c:pt idx="161">
                  <c:v>2.6779894399774611E-3</c:v>
                </c:pt>
                <c:pt idx="162">
                  <c:v>2.6349528452327439E-3</c:v>
                </c:pt>
                <c:pt idx="163">
                  <c:v>2.5981506264430589E-3</c:v>
                </c:pt>
                <c:pt idx="164">
                  <c:v>2.5672632293818171E-3</c:v>
                </c:pt>
                <c:pt idx="165">
                  <c:v>2.5420275329103102E-3</c:v>
                </c:pt>
                <c:pt idx="166">
                  <c:v>2.5222319989707935E-3</c:v>
                </c:pt>
                <c:pt idx="167">
                  <c:v>2.5077128554916749E-3</c:v>
                </c:pt>
                <c:pt idx="168">
                  <c:v>2.498351192390435E-3</c:v>
                </c:pt>
                <c:pt idx="169">
                  <c:v>2.4940708814697931E-3</c:v>
                </c:pt>
                <c:pt idx="170">
                  <c:v>2.4948372573839034E-3</c:v>
                </c:pt>
                <c:pt idx="171">
                  <c:v>2.5006565203138124E-3</c:v>
                </c:pt>
                <c:pt idx="172">
                  <c:v>2.5115758426515391E-3</c:v>
                </c:pt>
                <c:pt idx="173">
                  <c:v>2.5276841828484197E-3</c:v>
                </c:pt>
                <c:pt idx="174">
                  <c:v>2.5491138305827822E-3</c:v>
                </c:pt>
                <c:pt idx="175">
                  <c:v>2.5760427295001584E-3</c:v>
                </c:pt>
                <c:pt idx="176">
                  <c:v>2.6086976480035585E-3</c:v>
                </c:pt>
                <c:pt idx="177">
                  <c:v>2.6473582960881191E-3</c:v>
                </c:pt>
                <c:pt idx="178">
                  <c:v>2.6923625184102113E-3</c:v>
                </c:pt>
                <c:pt idx="179">
                  <c:v>2.7441127323629797E-3</c:v>
                </c:pt>
                <c:pt idx="180">
                  <c:v>2.8030838270560947E-3</c:v>
                </c:pt>
                <c:pt idx="181">
                  <c:v>2.8698327975504902E-3</c:v>
                </c:pt>
                <c:pt idx="182">
                  <c:v>2.9450104621234381E-3</c:v>
                </c:pt>
                <c:pt idx="183">
                  <c:v>3.0293757035688485E-3</c:v>
                </c:pt>
                <c:pt idx="184">
                  <c:v>3.1238127950501586E-3</c:v>
                </c:pt>
                <c:pt idx="185">
                  <c:v>3.2293525255875409E-3</c:v>
                </c:pt>
                <c:pt idx="186">
                  <c:v>3.347198041857671E-3</c:v>
                </c:pt>
                <c:pt idx="187">
                  <c:v>3.478756588134051E-3</c:v>
                </c:pt>
                <c:pt idx="188">
                  <c:v>3.6256786778960017E-3</c:v>
                </c:pt>
                <c:pt idx="189">
                  <c:v>3.7899067012102453E-3</c:v>
                </c:pt>
                <c:pt idx="190">
                  <c:v>3.9737356073398442E-3</c:v>
                </c:pt>
                <c:pt idx="191">
                  <c:v>4.1798891680347597E-3</c:v>
                </c:pt>
                <c:pt idx="192">
                  <c:v>4.4116165192175346E-3</c:v>
                </c:pt>
                <c:pt idx="193">
                  <c:v>4.6728153377425374E-3</c:v>
                </c:pt>
                <c:pt idx="194">
                  <c:v>4.9681903445253275E-3</c:v>
                </c:pt>
                <c:pt idx="195">
                  <c:v>5.3034591507283976E-3</c:v>
                </c:pt>
                <c:pt idx="196">
                  <c:v>5.685622262050341E-3</c:v>
                </c:pt>
                <c:pt idx="197">
                  <c:v>6.1233210769752796E-3</c:v>
                </c:pt>
                <c:pt idx="198">
                  <c:v>6.6273181427227096E-3</c:v>
                </c:pt>
                <c:pt idx="199">
                  <c:v>7.211149674221741E-3</c:v>
                </c:pt>
                <c:pt idx="200">
                  <c:v>7.8920245260763466E-3</c:v>
                </c:pt>
                <c:pt idx="201">
                  <c:v>8.692081681718658E-3</c:v>
                </c:pt>
                <c:pt idx="202">
                  <c:v>9.6401788896419826E-3</c:v>
                </c:pt>
                <c:pt idx="203">
                  <c:v>1.0774484174121027E-2</c:v>
                </c:pt>
                <c:pt idx="204">
                  <c:v>1.2146308233790749E-2</c:v>
                </c:pt>
                <c:pt idx="205">
                  <c:v>1.3825902662862814E-2</c:v>
                </c:pt>
                <c:pt idx="206">
                  <c:v>1.5911459584571973E-2</c:v>
                </c:pt>
                <c:pt idx="207">
                  <c:v>1.8543489121289135E-2</c:v>
                </c:pt>
                <c:pt idx="208">
                  <c:v>2.1928553107150417E-2</c:v>
                </c:pt>
                <c:pt idx="209">
                  <c:v>2.6379939072294238E-2</c:v>
                </c:pt>
                <c:pt idx="210">
                  <c:v>3.2390439090175145E-2</c:v>
                </c:pt>
                <c:pt idx="211">
                  <c:v>4.0769255021862079E-2</c:v>
                </c:pt>
                <c:pt idx="212">
                  <c:v>5.2914985895368478E-2</c:v>
                </c:pt>
                <c:pt idx="213">
                  <c:v>7.1398124078832878E-2</c:v>
                </c:pt>
                <c:pt idx="214">
                  <c:v>0.10130373107077312</c:v>
                </c:pt>
                <c:pt idx="215">
                  <c:v>0.15358640179148858</c:v>
                </c:pt>
                <c:pt idx="216">
                  <c:v>0.25389413222682672</c:v>
                </c:pt>
                <c:pt idx="217">
                  <c:v>0.46195867128637658</c:v>
                </c:pt>
                <c:pt idx="218">
                  <c:v>0.83589736929838721</c:v>
                </c:pt>
                <c:pt idx="219">
                  <c:v>0.96390858150675052</c:v>
                </c:pt>
                <c:pt idx="220">
                  <c:v>0.59216781178555777</c:v>
                </c:pt>
                <c:pt idx="221">
                  <c:v>0.317714119206981</c:v>
                </c:pt>
                <c:pt idx="222">
                  <c:v>0.18491630001618931</c:v>
                </c:pt>
                <c:pt idx="223">
                  <c:v>0.11819411753104196</c:v>
                </c:pt>
                <c:pt idx="224">
                  <c:v>8.1343582175814888E-2</c:v>
                </c:pt>
                <c:pt idx="225">
                  <c:v>5.9203308189657002E-2</c:v>
                </c:pt>
                <c:pt idx="226">
                  <c:v>4.49756022047339E-2</c:v>
                </c:pt>
                <c:pt idx="227">
                  <c:v>3.5333352263216974E-2</c:v>
                </c:pt>
                <c:pt idx="228">
                  <c:v>2.8515091710710771E-2</c:v>
                </c:pt>
                <c:pt idx="229">
                  <c:v>2.3524600741593439E-2</c:v>
                </c:pt>
                <c:pt idx="230">
                  <c:v>1.9766612233758096E-2</c:v>
                </c:pt>
                <c:pt idx="231">
                  <c:v>1.6868695482820394E-2</c:v>
                </c:pt>
                <c:pt idx="232">
                  <c:v>1.4588610299984636E-2</c:v>
                </c:pt>
                <c:pt idx="233">
                  <c:v>1.2763490251127581E-2</c:v>
                </c:pt>
                <c:pt idx="234">
                  <c:v>1.1280666357126589E-2</c:v>
                </c:pt>
                <c:pt idx="235">
                  <c:v>1.0060239653153894E-2</c:v>
                </c:pt>
                <c:pt idx="236">
                  <c:v>9.0443061703788831E-3</c:v>
                </c:pt>
                <c:pt idx="237">
                  <c:v>8.1900900565855979E-3</c:v>
                </c:pt>
                <c:pt idx="238">
                  <c:v>7.4654485213764554E-3</c:v>
                </c:pt>
                <c:pt idx="239">
                  <c:v>6.8458583876774446E-3</c:v>
                </c:pt>
                <c:pt idx="240">
                  <c:v>6.3123523280600516E-3</c:v>
                </c:pt>
                <c:pt idx="241">
                  <c:v>5.8500780895414332E-3</c:v>
                </c:pt>
                <c:pt idx="242">
                  <c:v>5.4472750244201696E-3</c:v>
                </c:pt>
                <c:pt idx="243">
                  <c:v>5.0945354985926852E-3</c:v>
                </c:pt>
                <c:pt idx="244">
                  <c:v>4.7842641592793691E-3</c:v>
                </c:pt>
                <c:pt idx="245">
                  <c:v>4.5102768107326673E-3</c:v>
                </c:pt>
                <c:pt idx="246">
                  <c:v>4.2674992341122479E-3</c:v>
                </c:pt>
                <c:pt idx="247">
                  <c:v>4.0517385184105801E-3</c:v>
                </c:pt>
                <c:pt idx="248">
                  <c:v>3.8595076529646432E-3</c:v>
                </c:pt>
                <c:pt idx="249">
                  <c:v>3.687889693150757E-3</c:v>
                </c:pt>
                <c:pt idx="250">
                  <c:v>3.5344316443140012E-3</c:v>
                </c:pt>
                <c:pt idx="251">
                  <c:v>3.3970608869537356E-3</c:v>
                </c:pt>
                <c:pt idx="252">
                  <c:v>3.2740188603245322E-3</c:v>
                </c:pt>
                <c:pt idx="253">
                  <c:v>3.1638080769780768E-3</c:v>
                </c:pt>
                <c:pt idx="254">
                  <c:v>3.065149521227425E-3</c:v>
                </c:pt>
                <c:pt idx="255">
                  <c:v>2.9769482010678625E-3</c:v>
                </c:pt>
                <c:pt idx="256">
                  <c:v>2.8982651518669575E-3</c:v>
                </c:pt>
                <c:pt idx="257">
                  <c:v>2.8282945839562209E-3</c:v>
                </c:pt>
                <c:pt idx="258">
                  <c:v>2.7663451621607891E-3</c:v>
                </c:pt>
                <c:pt idx="259">
                  <c:v>2.7118246295424601E-3</c:v>
                </c:pt>
                <c:pt idx="260">
                  <c:v>2.6642271589925556E-3</c:v>
                </c:pt>
                <c:pt idx="261">
                  <c:v>2.6231229483683698E-3</c:v>
                </c:pt>
                <c:pt idx="262">
                  <c:v>2.5881496775198025E-3</c:v>
                </c:pt>
                <c:pt idx="263">
                  <c:v>2.5590055260875555E-3</c:v>
                </c:pt>
                <c:pt idx="264">
                  <c:v>2.5354435147856781E-3</c:v>
                </c:pt>
                <c:pt idx="265">
                  <c:v>2.5172669840751779E-3</c:v>
                </c:pt>
                <c:pt idx="266">
                  <c:v>2.5043260657798497E-3</c:v>
                </c:pt>
                <c:pt idx="267">
                  <c:v>2.4965150376701261E-3</c:v>
                </c:pt>
                <c:pt idx="268">
                  <c:v>2.4937704802116736E-3</c:v>
                </c:pt>
                <c:pt idx="269">
                  <c:v>2.4960701800414145E-3</c:v>
                </c:pt>
                <c:pt idx="270">
                  <c:v>2.5034327475370339E-3</c:v>
                </c:pt>
                <c:pt idx="271">
                  <c:v>2.5159179371597503E-3</c:v>
                </c:pt>
                <c:pt idx="272">
                  <c:v>2.5336276800505381E-3</c:v>
                </c:pt>
                <c:pt idx="273">
                  <c:v>2.5567078595902298E-3</c:v>
                </c:pt>
                <c:pt idx="274">
                  <c:v>2.5853508832646612E-3</c:v>
                </c:pt>
                <c:pt idx="275">
                  <c:v>2.6197991292693495E-3</c:v>
                </c:pt>
                <c:pt idx="276">
                  <c:v>2.6603493750679314E-3</c:v>
                </c:pt>
                <c:pt idx="277">
                  <c:v>2.7073583490570259E-3</c:v>
                </c:pt>
                <c:pt idx="278">
                  <c:v>2.761249587415924E-3</c:v>
                </c:pt>
                <c:pt idx="279">
                  <c:v>2.8225218284595095E-3</c:v>
                </c:pt>
                <c:pt idx="280">
                  <c:v>2.8917592393837284E-3</c:v>
                </c:pt>
                <c:pt idx="281">
                  <c:v>2.9696438491607197E-3</c:v>
                </c:pt>
                <c:pt idx="282">
                  <c:v>3.0569706617831075E-3</c:v>
                </c:pt>
                <c:pt idx="283">
                  <c:v>3.1546660531695235E-3</c:v>
                </c:pt>
                <c:pt idx="284">
                  <c:v>3.2638102224576263E-3</c:v>
                </c:pt>
                <c:pt idx="285">
                  <c:v>3.3856646873239235E-3</c:v>
                </c:pt>
                <c:pt idx="286">
                  <c:v>3.5217061016311387E-3</c:v>
                </c:pt>
                <c:pt idx="287">
                  <c:v>3.6736680575916712E-3</c:v>
                </c:pt>
                <c:pt idx="288">
                  <c:v>3.8435930496711732E-3</c:v>
                </c:pt>
                <c:pt idx="289">
                  <c:v>4.0338974748068872E-3</c:v>
                </c:pt>
                <c:pt idx="290">
                  <c:v>4.2474534968630993E-3</c:v>
                </c:pt>
                <c:pt idx="291">
                  <c:v>4.4876929199167657E-3</c:v>
                </c:pt>
                <c:pt idx="292">
                  <c:v>4.7587400532113607E-3</c:v>
                </c:pt>
                <c:pt idx="293">
                  <c:v>5.065583146828494E-3</c:v>
                </c:pt>
                <c:pt idx="294">
                  <c:v>5.414297689351674E-3</c:v>
                </c:pt>
                <c:pt idx="295">
                  <c:v>5.8123402374703958E-3</c:v>
                </c:pt>
                <c:pt idx="296">
                  <c:v>6.268939352389355E-3</c:v>
                </c:pt>
                <c:pt idx="297">
                  <c:v>6.7956220153626038E-3</c:v>
                </c:pt>
                <c:pt idx="298">
                  <c:v>7.4069317964493859E-3</c:v>
                </c:pt>
                <c:pt idx="299">
                  <c:v>8.1214227097425023E-3</c:v>
                </c:pt>
                <c:pt idx="300">
                  <c:v>8.9630562713033397E-3</c:v>
                </c:pt>
              </c:numCache>
            </c:numRef>
          </c:yVal>
          <c:smooth val="0"/>
          <c:extLst>
            <c:ext xmlns:c16="http://schemas.microsoft.com/office/drawing/2014/chart" uri="{C3380CC4-5D6E-409C-BE32-E72D297353CC}">
              <c16:uniqueId val="{00000003-37C6-E840-A88E-8E51B9DE2B42}"/>
            </c:ext>
          </c:extLst>
        </c:ser>
        <c:dLbls>
          <c:showLegendKey val="0"/>
          <c:showVal val="0"/>
          <c:showCatName val="0"/>
          <c:showSerName val="0"/>
          <c:showPercent val="0"/>
          <c:showBubbleSize val="0"/>
        </c:dLbls>
        <c:axId val="845039968"/>
        <c:axId val="839558560"/>
      </c:scatterChart>
      <c:valAx>
        <c:axId val="845039968"/>
        <c:scaling>
          <c:orientation val="minMax"/>
          <c:max val="15"/>
          <c:min val="-15"/>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a:latin typeface="Symbol" pitchFamily="2" charset="2"/>
                  </a:rPr>
                  <a:t>D</a:t>
                </a:r>
                <a:r>
                  <a:rPr lang="en-GB" sz="1400"/>
                  <a:t>f  (GHz)</a:t>
                </a:r>
              </a:p>
            </c:rich>
          </c:tx>
          <c:layout>
            <c:manualLayout>
              <c:xMode val="edge"/>
              <c:yMode val="edge"/>
              <c:x val="0.44797370397998104"/>
              <c:y val="0.9343775450962853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839558560"/>
        <c:crosses val="autoZero"/>
        <c:crossBetween val="midCat"/>
      </c:valAx>
      <c:valAx>
        <c:axId val="839558560"/>
        <c:scaling>
          <c:orientation val="minMax"/>
          <c:max val="1.2"/>
          <c:min val="0"/>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a:t>I  (u.a.)</a:t>
                </a:r>
              </a:p>
            </c:rich>
          </c:tx>
          <c:layout>
            <c:manualLayout>
              <c:xMode val="edge"/>
              <c:yMode val="edge"/>
              <c:x val="0.45919477693144722"/>
              <c:y val="1.3366726436423169E-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4503996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250720819379857E-2"/>
          <c:y val="1.2024137513667863E-3"/>
          <c:w val="0.95103921585427498"/>
          <c:h val="0.8725518353413737"/>
        </c:manualLayout>
      </c:layout>
      <c:scatterChart>
        <c:scatterStyle val="lineMarker"/>
        <c:varyColors val="0"/>
        <c:ser>
          <c:idx val="0"/>
          <c:order val="0"/>
          <c:tx>
            <c:strRef>
              <c:f>Sheet1!$G$6</c:f>
              <c:strCache>
                <c:ptCount val="1"/>
                <c:pt idx="0">
                  <c:v>FP1</c:v>
                </c:pt>
              </c:strCache>
            </c:strRef>
          </c:tx>
          <c:spPr>
            <a:ln w="12700" cap="rnd">
              <a:solidFill>
                <a:srgbClr val="FF0000"/>
              </a:solidFill>
              <a:round/>
            </a:ln>
            <a:effectLst/>
          </c:spPr>
          <c:marker>
            <c:symbol val="none"/>
          </c:marker>
          <c:xVal>
            <c:numRef>
              <c:f>Sheet1!$A$7:$A$307</c:f>
              <c:numCache>
                <c:formatCode>General</c:formatCode>
                <c:ptCount val="301"/>
                <c:pt idx="0">
                  <c:v>-15</c:v>
                </c:pt>
                <c:pt idx="1">
                  <c:v>-14.9</c:v>
                </c:pt>
                <c:pt idx="2">
                  <c:v>-14.8</c:v>
                </c:pt>
                <c:pt idx="3">
                  <c:v>-14.7</c:v>
                </c:pt>
                <c:pt idx="4">
                  <c:v>-14.6</c:v>
                </c:pt>
                <c:pt idx="5">
                  <c:v>-14.5</c:v>
                </c:pt>
                <c:pt idx="6">
                  <c:v>-14.4</c:v>
                </c:pt>
                <c:pt idx="7">
                  <c:v>-14.3</c:v>
                </c:pt>
                <c:pt idx="8">
                  <c:v>-14.2</c:v>
                </c:pt>
                <c:pt idx="9">
                  <c:v>-14.1</c:v>
                </c:pt>
                <c:pt idx="10">
                  <c:v>-14</c:v>
                </c:pt>
                <c:pt idx="11">
                  <c:v>-13.9</c:v>
                </c:pt>
                <c:pt idx="12">
                  <c:v>-13.8</c:v>
                </c:pt>
                <c:pt idx="13">
                  <c:v>-13.7</c:v>
                </c:pt>
                <c:pt idx="14">
                  <c:v>-13.6</c:v>
                </c:pt>
                <c:pt idx="15">
                  <c:v>-13.5</c:v>
                </c:pt>
                <c:pt idx="16">
                  <c:v>-13.4</c:v>
                </c:pt>
                <c:pt idx="17">
                  <c:v>-13.3</c:v>
                </c:pt>
                <c:pt idx="18">
                  <c:v>-13.2</c:v>
                </c:pt>
                <c:pt idx="19">
                  <c:v>-13.1</c:v>
                </c:pt>
                <c:pt idx="20">
                  <c:v>-13</c:v>
                </c:pt>
                <c:pt idx="21">
                  <c:v>-12.9</c:v>
                </c:pt>
                <c:pt idx="22">
                  <c:v>-12.8</c:v>
                </c:pt>
                <c:pt idx="23">
                  <c:v>-12.7</c:v>
                </c:pt>
                <c:pt idx="24">
                  <c:v>-12.6</c:v>
                </c:pt>
                <c:pt idx="25">
                  <c:v>-12.5</c:v>
                </c:pt>
                <c:pt idx="26">
                  <c:v>-12.4</c:v>
                </c:pt>
                <c:pt idx="27">
                  <c:v>-12.3</c:v>
                </c:pt>
                <c:pt idx="28">
                  <c:v>-12.2</c:v>
                </c:pt>
                <c:pt idx="29">
                  <c:v>-12.1</c:v>
                </c:pt>
                <c:pt idx="30">
                  <c:v>-12</c:v>
                </c:pt>
                <c:pt idx="31">
                  <c:v>-11.9</c:v>
                </c:pt>
                <c:pt idx="32">
                  <c:v>-11.8</c:v>
                </c:pt>
                <c:pt idx="33">
                  <c:v>-11.7</c:v>
                </c:pt>
                <c:pt idx="34">
                  <c:v>-11.6</c:v>
                </c:pt>
                <c:pt idx="35">
                  <c:v>-11.5</c:v>
                </c:pt>
                <c:pt idx="36">
                  <c:v>-11.4</c:v>
                </c:pt>
                <c:pt idx="37">
                  <c:v>-11.3</c:v>
                </c:pt>
                <c:pt idx="38">
                  <c:v>-11.2</c:v>
                </c:pt>
                <c:pt idx="39">
                  <c:v>-11.1</c:v>
                </c:pt>
                <c:pt idx="40">
                  <c:v>-11</c:v>
                </c:pt>
                <c:pt idx="41">
                  <c:v>-10.9</c:v>
                </c:pt>
                <c:pt idx="42">
                  <c:v>-10.8</c:v>
                </c:pt>
                <c:pt idx="43">
                  <c:v>-10.7</c:v>
                </c:pt>
                <c:pt idx="44">
                  <c:v>-10.6</c:v>
                </c:pt>
                <c:pt idx="45">
                  <c:v>-10.5</c:v>
                </c:pt>
                <c:pt idx="46">
                  <c:v>-10.4</c:v>
                </c:pt>
                <c:pt idx="47">
                  <c:v>-10.3</c:v>
                </c:pt>
                <c:pt idx="48">
                  <c:v>-10.199999999999999</c:v>
                </c:pt>
                <c:pt idx="49">
                  <c:v>-10.1</c:v>
                </c:pt>
                <c:pt idx="50">
                  <c:v>-10</c:v>
                </c:pt>
                <c:pt idx="51">
                  <c:v>-9.9000000000000199</c:v>
                </c:pt>
                <c:pt idx="52">
                  <c:v>-9.8000000000000203</c:v>
                </c:pt>
                <c:pt idx="53">
                  <c:v>-9.7000000000000206</c:v>
                </c:pt>
                <c:pt idx="54">
                  <c:v>-9.6000000000000192</c:v>
                </c:pt>
                <c:pt idx="55">
                  <c:v>-9.5000000000000195</c:v>
                </c:pt>
                <c:pt idx="56">
                  <c:v>-9.4000000000000199</c:v>
                </c:pt>
                <c:pt idx="57">
                  <c:v>-9.3000000000000203</c:v>
                </c:pt>
                <c:pt idx="58">
                  <c:v>-9.2000000000000206</c:v>
                </c:pt>
                <c:pt idx="59">
                  <c:v>-9.1000000000000192</c:v>
                </c:pt>
                <c:pt idx="60">
                  <c:v>-9.0000000000000195</c:v>
                </c:pt>
                <c:pt idx="61">
                  <c:v>-8.9000000000000199</c:v>
                </c:pt>
                <c:pt idx="62">
                  <c:v>-8.8000000000000203</c:v>
                </c:pt>
                <c:pt idx="63">
                  <c:v>-8.7000000000000206</c:v>
                </c:pt>
                <c:pt idx="64">
                  <c:v>-8.6000000000000192</c:v>
                </c:pt>
                <c:pt idx="65">
                  <c:v>-8.5000000000000195</c:v>
                </c:pt>
                <c:pt idx="66">
                  <c:v>-8.4000000000000199</c:v>
                </c:pt>
                <c:pt idx="67">
                  <c:v>-8.3000000000000203</c:v>
                </c:pt>
                <c:pt idx="68">
                  <c:v>-8.2000000000000206</c:v>
                </c:pt>
                <c:pt idx="69">
                  <c:v>-8.1000000000000192</c:v>
                </c:pt>
                <c:pt idx="70">
                  <c:v>-8.0000000000000195</c:v>
                </c:pt>
                <c:pt idx="71">
                  <c:v>-7.9000000000000297</c:v>
                </c:pt>
                <c:pt idx="72">
                  <c:v>-7.80000000000003</c:v>
                </c:pt>
                <c:pt idx="73">
                  <c:v>-7.7000000000000304</c:v>
                </c:pt>
                <c:pt idx="74">
                  <c:v>-7.6000000000000298</c:v>
                </c:pt>
                <c:pt idx="75">
                  <c:v>-7.5000000000000302</c:v>
                </c:pt>
                <c:pt idx="76">
                  <c:v>-7.4000000000000297</c:v>
                </c:pt>
                <c:pt idx="77">
                  <c:v>-7.30000000000003</c:v>
                </c:pt>
                <c:pt idx="78">
                  <c:v>-7.2000000000000304</c:v>
                </c:pt>
                <c:pt idx="79">
                  <c:v>-7.1000000000000298</c:v>
                </c:pt>
                <c:pt idx="80">
                  <c:v>-7.0000000000000302</c:v>
                </c:pt>
                <c:pt idx="81">
                  <c:v>-6.9000000000000297</c:v>
                </c:pt>
                <c:pt idx="82">
                  <c:v>-6.80000000000003</c:v>
                </c:pt>
                <c:pt idx="83">
                  <c:v>-6.7000000000000304</c:v>
                </c:pt>
                <c:pt idx="84">
                  <c:v>-6.6000000000000298</c:v>
                </c:pt>
                <c:pt idx="85">
                  <c:v>-6.5000000000000302</c:v>
                </c:pt>
                <c:pt idx="86">
                  <c:v>-6.4000000000000297</c:v>
                </c:pt>
                <c:pt idx="87">
                  <c:v>-6.30000000000003</c:v>
                </c:pt>
                <c:pt idx="88">
                  <c:v>-6.2000000000000304</c:v>
                </c:pt>
                <c:pt idx="89">
                  <c:v>-6.1000000000000298</c:v>
                </c:pt>
                <c:pt idx="90">
                  <c:v>-6.0000000000000302</c:v>
                </c:pt>
                <c:pt idx="91">
                  <c:v>-5.9000000000000297</c:v>
                </c:pt>
                <c:pt idx="92">
                  <c:v>-5.80000000000003</c:v>
                </c:pt>
                <c:pt idx="93">
                  <c:v>-5.7000000000000304</c:v>
                </c:pt>
                <c:pt idx="94">
                  <c:v>-5.6000000000000298</c:v>
                </c:pt>
                <c:pt idx="95">
                  <c:v>-5.5000000000000302</c:v>
                </c:pt>
                <c:pt idx="96">
                  <c:v>-5.4000000000000297</c:v>
                </c:pt>
                <c:pt idx="97">
                  <c:v>-5.30000000000003</c:v>
                </c:pt>
                <c:pt idx="98">
                  <c:v>-5.2000000000000304</c:v>
                </c:pt>
                <c:pt idx="99">
                  <c:v>-5.1000000000000396</c:v>
                </c:pt>
                <c:pt idx="100">
                  <c:v>-5.00000000000004</c:v>
                </c:pt>
                <c:pt idx="101">
                  <c:v>-4.9000000000000004</c:v>
                </c:pt>
                <c:pt idx="102">
                  <c:v>-4.8</c:v>
                </c:pt>
                <c:pt idx="103">
                  <c:v>-4.7</c:v>
                </c:pt>
                <c:pt idx="104">
                  <c:v>-4.5999999999999996</c:v>
                </c:pt>
                <c:pt idx="105">
                  <c:v>-4.5</c:v>
                </c:pt>
                <c:pt idx="106">
                  <c:v>-4.4000000000000004</c:v>
                </c:pt>
                <c:pt idx="107">
                  <c:v>-4.3</c:v>
                </c:pt>
                <c:pt idx="108">
                  <c:v>-4.2</c:v>
                </c:pt>
                <c:pt idx="109">
                  <c:v>-4.0999999999999996</c:v>
                </c:pt>
                <c:pt idx="110">
                  <c:v>-4</c:v>
                </c:pt>
                <c:pt idx="111">
                  <c:v>-3.9</c:v>
                </c:pt>
                <c:pt idx="112">
                  <c:v>-3.8</c:v>
                </c:pt>
                <c:pt idx="113">
                  <c:v>-3.7</c:v>
                </c:pt>
                <c:pt idx="114">
                  <c:v>-3.6</c:v>
                </c:pt>
                <c:pt idx="115">
                  <c:v>-3.5</c:v>
                </c:pt>
                <c:pt idx="116">
                  <c:v>-3.4</c:v>
                </c:pt>
                <c:pt idx="117">
                  <c:v>-3.3</c:v>
                </c:pt>
                <c:pt idx="118">
                  <c:v>-3.2</c:v>
                </c:pt>
                <c:pt idx="119">
                  <c:v>-3.1</c:v>
                </c:pt>
                <c:pt idx="120">
                  <c:v>-3</c:v>
                </c:pt>
                <c:pt idx="121">
                  <c:v>-2.9</c:v>
                </c:pt>
                <c:pt idx="122">
                  <c:v>-2.8</c:v>
                </c:pt>
                <c:pt idx="123">
                  <c:v>-2.7</c:v>
                </c:pt>
                <c:pt idx="124">
                  <c:v>-2.6</c:v>
                </c:pt>
                <c:pt idx="125">
                  <c:v>-2.5</c:v>
                </c:pt>
                <c:pt idx="126">
                  <c:v>-2.4</c:v>
                </c:pt>
                <c:pt idx="127">
                  <c:v>-2.2999999999999998</c:v>
                </c:pt>
                <c:pt idx="128">
                  <c:v>-2.2000000000000002</c:v>
                </c:pt>
                <c:pt idx="129">
                  <c:v>-2.1</c:v>
                </c:pt>
                <c:pt idx="130">
                  <c:v>-2</c:v>
                </c:pt>
                <c:pt idx="131">
                  <c:v>-1.9</c:v>
                </c:pt>
                <c:pt idx="132">
                  <c:v>-1.8</c:v>
                </c:pt>
                <c:pt idx="133">
                  <c:v>-1.7</c:v>
                </c:pt>
                <c:pt idx="134">
                  <c:v>-1.6</c:v>
                </c:pt>
                <c:pt idx="135">
                  <c:v>-1.5</c:v>
                </c:pt>
                <c:pt idx="136">
                  <c:v>-1.4</c:v>
                </c:pt>
                <c:pt idx="137">
                  <c:v>-1.3</c:v>
                </c:pt>
                <c:pt idx="138">
                  <c:v>-1.2</c:v>
                </c:pt>
                <c:pt idx="139">
                  <c:v>-1.1000000000000001</c:v>
                </c:pt>
                <c:pt idx="140">
                  <c:v>-1</c:v>
                </c:pt>
                <c:pt idx="141">
                  <c:v>-0.90000000000010005</c:v>
                </c:pt>
                <c:pt idx="142">
                  <c:v>-0.80000000000009996</c:v>
                </c:pt>
                <c:pt idx="143">
                  <c:v>-0.70000000000010099</c:v>
                </c:pt>
                <c:pt idx="144">
                  <c:v>-0.60000000000009901</c:v>
                </c:pt>
                <c:pt idx="145">
                  <c:v>-0.50000000000009903</c:v>
                </c:pt>
                <c:pt idx="146">
                  <c:v>-0.4000000000001</c:v>
                </c:pt>
                <c:pt idx="147">
                  <c:v>-0.30000000000010002</c:v>
                </c:pt>
                <c:pt idx="148">
                  <c:v>-0.20000000000010101</c:v>
                </c:pt>
                <c:pt idx="149">
                  <c:v>-0.100000000000099</c:v>
                </c:pt>
                <c:pt idx="150">
                  <c:v>0</c:v>
                </c:pt>
                <c:pt idx="151">
                  <c:v>9.9999999999900197E-2</c:v>
                </c:pt>
                <c:pt idx="152">
                  <c:v>0.19999999999990001</c:v>
                </c:pt>
                <c:pt idx="153">
                  <c:v>0.29999999999989901</c:v>
                </c:pt>
                <c:pt idx="154">
                  <c:v>0.39999999999990099</c:v>
                </c:pt>
                <c:pt idx="155">
                  <c:v>0.49999999999990102</c:v>
                </c:pt>
                <c:pt idx="156">
                  <c:v>0.59999999999989995</c:v>
                </c:pt>
                <c:pt idx="157">
                  <c:v>0.69999999999990004</c:v>
                </c:pt>
                <c:pt idx="158">
                  <c:v>0.79999999999989901</c:v>
                </c:pt>
                <c:pt idx="159">
                  <c:v>0.89999999999990099</c:v>
                </c:pt>
                <c:pt idx="160">
                  <c:v>0.99999999999990097</c:v>
                </c:pt>
                <c:pt idx="161">
                  <c:v>1.0999999999998999</c:v>
                </c:pt>
                <c:pt idx="162">
                  <c:v>1.1999999999999</c:v>
                </c:pt>
                <c:pt idx="163">
                  <c:v>1.2999999999998999</c:v>
                </c:pt>
                <c:pt idx="164">
                  <c:v>1.3999999999999</c:v>
                </c:pt>
                <c:pt idx="165">
                  <c:v>1.4999999999999001</c:v>
                </c:pt>
                <c:pt idx="166">
                  <c:v>1.5999999999998999</c:v>
                </c:pt>
                <c:pt idx="167">
                  <c:v>1.6999999999999</c:v>
                </c:pt>
                <c:pt idx="168">
                  <c:v>1.7999999999998999</c:v>
                </c:pt>
                <c:pt idx="169">
                  <c:v>1.8999999999999</c:v>
                </c:pt>
                <c:pt idx="170">
                  <c:v>1.9999999999999001</c:v>
                </c:pt>
                <c:pt idx="171">
                  <c:v>2.0999999999999002</c:v>
                </c:pt>
                <c:pt idx="172">
                  <c:v>2.1999999999998998</c:v>
                </c:pt>
                <c:pt idx="173">
                  <c:v>2.2999999999998999</c:v>
                </c:pt>
                <c:pt idx="174">
                  <c:v>2.3999999999999</c:v>
                </c:pt>
                <c:pt idx="175">
                  <c:v>2.4999999999999001</c:v>
                </c:pt>
                <c:pt idx="176">
                  <c:v>2.5999999999999002</c:v>
                </c:pt>
                <c:pt idx="177">
                  <c:v>2.6999999999998998</c:v>
                </c:pt>
                <c:pt idx="178">
                  <c:v>2.7999999999998999</c:v>
                </c:pt>
                <c:pt idx="179">
                  <c:v>2.8999999999999</c:v>
                </c:pt>
                <c:pt idx="180">
                  <c:v>2.9999999999999001</c:v>
                </c:pt>
                <c:pt idx="181">
                  <c:v>3.0999999999999002</c:v>
                </c:pt>
                <c:pt idx="182">
                  <c:v>3.1999999999998998</c:v>
                </c:pt>
                <c:pt idx="183">
                  <c:v>3.2999999999998999</c:v>
                </c:pt>
                <c:pt idx="184">
                  <c:v>3.3999999999999</c:v>
                </c:pt>
                <c:pt idx="185">
                  <c:v>3.4999999999999001</c:v>
                </c:pt>
                <c:pt idx="186">
                  <c:v>3.5999999999999002</c:v>
                </c:pt>
                <c:pt idx="187">
                  <c:v>3.6999999999998998</c:v>
                </c:pt>
                <c:pt idx="188">
                  <c:v>3.7999999999998999</c:v>
                </c:pt>
                <c:pt idx="189">
                  <c:v>3.8999999999999</c:v>
                </c:pt>
                <c:pt idx="190">
                  <c:v>3.9999999999999001</c:v>
                </c:pt>
                <c:pt idx="191">
                  <c:v>4.0999999999999002</c:v>
                </c:pt>
                <c:pt idx="192">
                  <c:v>4.1999999999998998</c:v>
                </c:pt>
                <c:pt idx="193">
                  <c:v>4.2999999999999003</c:v>
                </c:pt>
                <c:pt idx="194">
                  <c:v>4.3999999999999</c:v>
                </c:pt>
                <c:pt idx="195">
                  <c:v>4.4999999999998996</c:v>
                </c:pt>
                <c:pt idx="196">
                  <c:v>4.5999999999999002</c:v>
                </c:pt>
                <c:pt idx="197">
                  <c:v>4.6999999999998998</c:v>
                </c:pt>
                <c:pt idx="198">
                  <c:v>4.7999999999999003</c:v>
                </c:pt>
                <c:pt idx="199">
                  <c:v>4.8999999999999</c:v>
                </c:pt>
                <c:pt idx="200">
                  <c:v>4.9999999999998996</c:v>
                </c:pt>
                <c:pt idx="201">
                  <c:v>5.0999999999999002</c:v>
                </c:pt>
                <c:pt idx="202">
                  <c:v>5.1999999999998998</c:v>
                </c:pt>
                <c:pt idx="203">
                  <c:v>5.2999999999999003</c:v>
                </c:pt>
                <c:pt idx="204">
                  <c:v>5.3999999999999</c:v>
                </c:pt>
                <c:pt idx="205">
                  <c:v>5.4999999999998996</c:v>
                </c:pt>
                <c:pt idx="206">
                  <c:v>5.5999999999999002</c:v>
                </c:pt>
                <c:pt idx="207">
                  <c:v>5.6999999999998998</c:v>
                </c:pt>
                <c:pt idx="208">
                  <c:v>5.7999999999999003</c:v>
                </c:pt>
                <c:pt idx="209">
                  <c:v>5.8999999999999</c:v>
                </c:pt>
                <c:pt idx="210">
                  <c:v>5.9999999999998996</c:v>
                </c:pt>
                <c:pt idx="211">
                  <c:v>6.0999999999999002</c:v>
                </c:pt>
                <c:pt idx="212">
                  <c:v>6.1999999999998998</c:v>
                </c:pt>
                <c:pt idx="213">
                  <c:v>6.2999999999999003</c:v>
                </c:pt>
                <c:pt idx="214">
                  <c:v>6.3999999999999</c:v>
                </c:pt>
                <c:pt idx="215">
                  <c:v>6.4999999999998996</c:v>
                </c:pt>
                <c:pt idx="216">
                  <c:v>6.5999999999999002</c:v>
                </c:pt>
                <c:pt idx="217">
                  <c:v>6.6999999999998998</c:v>
                </c:pt>
                <c:pt idx="218">
                  <c:v>6.7999999999999003</c:v>
                </c:pt>
                <c:pt idx="219">
                  <c:v>6.8999999999999</c:v>
                </c:pt>
                <c:pt idx="220">
                  <c:v>6.9999999999998996</c:v>
                </c:pt>
                <c:pt idx="221">
                  <c:v>7.0999999999999002</c:v>
                </c:pt>
                <c:pt idx="222">
                  <c:v>7.1999999999998998</c:v>
                </c:pt>
                <c:pt idx="223">
                  <c:v>7.2999999999999003</c:v>
                </c:pt>
                <c:pt idx="224">
                  <c:v>7.3999999999999</c:v>
                </c:pt>
                <c:pt idx="225">
                  <c:v>7.4999999999998996</c:v>
                </c:pt>
                <c:pt idx="226">
                  <c:v>7.5999999999999002</c:v>
                </c:pt>
                <c:pt idx="227">
                  <c:v>7.6999999999998998</c:v>
                </c:pt>
                <c:pt idx="228">
                  <c:v>7.7999999999999003</c:v>
                </c:pt>
                <c:pt idx="229">
                  <c:v>7.8999999999999</c:v>
                </c:pt>
                <c:pt idx="230">
                  <c:v>7.9999999999998996</c:v>
                </c:pt>
                <c:pt idx="231">
                  <c:v>8.0999999999999002</c:v>
                </c:pt>
                <c:pt idx="232">
                  <c:v>8.1999999999998998</c:v>
                </c:pt>
                <c:pt idx="233">
                  <c:v>8.2999999999998995</c:v>
                </c:pt>
                <c:pt idx="234">
                  <c:v>8.3999999999999009</c:v>
                </c:pt>
                <c:pt idx="235">
                  <c:v>8.4999999999999005</c:v>
                </c:pt>
                <c:pt idx="236">
                  <c:v>8.5999999999999002</c:v>
                </c:pt>
                <c:pt idx="237">
                  <c:v>8.6999999999998998</c:v>
                </c:pt>
                <c:pt idx="238">
                  <c:v>8.7999999999998995</c:v>
                </c:pt>
                <c:pt idx="239">
                  <c:v>8.8999999999999009</c:v>
                </c:pt>
                <c:pt idx="240">
                  <c:v>8.9999999999999005</c:v>
                </c:pt>
                <c:pt idx="241">
                  <c:v>9.0999999999999002</c:v>
                </c:pt>
                <c:pt idx="242">
                  <c:v>9.1999999999998998</c:v>
                </c:pt>
                <c:pt idx="243">
                  <c:v>9.2999999999998995</c:v>
                </c:pt>
                <c:pt idx="244">
                  <c:v>9.3999999999999009</c:v>
                </c:pt>
                <c:pt idx="245">
                  <c:v>9.4999999999999005</c:v>
                </c:pt>
                <c:pt idx="246">
                  <c:v>9.5999999999999002</c:v>
                </c:pt>
                <c:pt idx="247">
                  <c:v>9.6999999999998998</c:v>
                </c:pt>
                <c:pt idx="248">
                  <c:v>9.7999999999998995</c:v>
                </c:pt>
                <c:pt idx="249">
                  <c:v>9.8999999999999009</c:v>
                </c:pt>
                <c:pt idx="250">
                  <c:v>9.9999999999999005</c:v>
                </c:pt>
                <c:pt idx="251">
                  <c:v>10.0999999999999</c:v>
                </c:pt>
                <c:pt idx="252">
                  <c:v>10.1999999999999</c:v>
                </c:pt>
                <c:pt idx="253">
                  <c:v>10.299999999999899</c:v>
                </c:pt>
                <c:pt idx="254">
                  <c:v>10.399999999999901</c:v>
                </c:pt>
                <c:pt idx="255">
                  <c:v>10.499999999999901</c:v>
                </c:pt>
                <c:pt idx="256">
                  <c:v>10.5999999999999</c:v>
                </c:pt>
                <c:pt idx="257">
                  <c:v>10.6999999999999</c:v>
                </c:pt>
                <c:pt idx="258">
                  <c:v>10.799999999999899</c:v>
                </c:pt>
                <c:pt idx="259">
                  <c:v>10.899999999999901</c:v>
                </c:pt>
                <c:pt idx="260">
                  <c:v>10.999999999999901</c:v>
                </c:pt>
                <c:pt idx="261">
                  <c:v>11.0999999999999</c:v>
                </c:pt>
                <c:pt idx="262">
                  <c:v>11.1999999999999</c:v>
                </c:pt>
                <c:pt idx="263">
                  <c:v>11.299999999999899</c:v>
                </c:pt>
                <c:pt idx="264">
                  <c:v>11.399999999999901</c:v>
                </c:pt>
                <c:pt idx="265">
                  <c:v>11.499999999999901</c:v>
                </c:pt>
                <c:pt idx="266">
                  <c:v>11.5999999999999</c:v>
                </c:pt>
                <c:pt idx="267">
                  <c:v>11.6999999999999</c:v>
                </c:pt>
                <c:pt idx="268">
                  <c:v>11.799999999999899</c:v>
                </c:pt>
                <c:pt idx="269">
                  <c:v>11.899999999999901</c:v>
                </c:pt>
                <c:pt idx="270">
                  <c:v>11.999999999999901</c:v>
                </c:pt>
                <c:pt idx="271">
                  <c:v>12.0999999999999</c:v>
                </c:pt>
                <c:pt idx="272">
                  <c:v>12.1999999999999</c:v>
                </c:pt>
                <c:pt idx="273">
                  <c:v>12.299999999999899</c:v>
                </c:pt>
                <c:pt idx="274">
                  <c:v>12.399999999999901</c:v>
                </c:pt>
                <c:pt idx="275">
                  <c:v>12.499999999999901</c:v>
                </c:pt>
                <c:pt idx="276">
                  <c:v>12.5999999999999</c:v>
                </c:pt>
                <c:pt idx="277">
                  <c:v>12.6999999999999</c:v>
                </c:pt>
                <c:pt idx="278">
                  <c:v>12.799999999999899</c:v>
                </c:pt>
                <c:pt idx="279">
                  <c:v>12.899999999999901</c:v>
                </c:pt>
                <c:pt idx="280">
                  <c:v>12.999999999999901</c:v>
                </c:pt>
                <c:pt idx="281">
                  <c:v>13.0999999999999</c:v>
                </c:pt>
                <c:pt idx="282">
                  <c:v>13.1999999999999</c:v>
                </c:pt>
                <c:pt idx="283">
                  <c:v>13.299999999999899</c:v>
                </c:pt>
                <c:pt idx="284">
                  <c:v>13.399999999999901</c:v>
                </c:pt>
                <c:pt idx="285">
                  <c:v>13.499999999999901</c:v>
                </c:pt>
                <c:pt idx="286">
                  <c:v>13.5999999999999</c:v>
                </c:pt>
                <c:pt idx="287">
                  <c:v>13.6999999999999</c:v>
                </c:pt>
                <c:pt idx="288">
                  <c:v>13.799999999999899</c:v>
                </c:pt>
                <c:pt idx="289">
                  <c:v>13.899999999999901</c:v>
                </c:pt>
                <c:pt idx="290">
                  <c:v>13.999999999999901</c:v>
                </c:pt>
                <c:pt idx="291">
                  <c:v>14.0999999999999</c:v>
                </c:pt>
                <c:pt idx="292">
                  <c:v>14.1999999999999</c:v>
                </c:pt>
                <c:pt idx="293">
                  <c:v>14.299999999999899</c:v>
                </c:pt>
                <c:pt idx="294">
                  <c:v>14.399999999999901</c:v>
                </c:pt>
                <c:pt idx="295">
                  <c:v>14.499999999999901</c:v>
                </c:pt>
                <c:pt idx="296">
                  <c:v>14.5999999999999</c:v>
                </c:pt>
                <c:pt idx="297">
                  <c:v>14.6999999999999</c:v>
                </c:pt>
                <c:pt idx="298">
                  <c:v>14.799999999999899</c:v>
                </c:pt>
                <c:pt idx="299">
                  <c:v>14.899999999999901</c:v>
                </c:pt>
                <c:pt idx="300">
                  <c:v>14.999999999999901</c:v>
                </c:pt>
              </c:numCache>
            </c:numRef>
          </c:xVal>
          <c:yVal>
            <c:numRef>
              <c:f>Sheet1!$G$7:$G$307</c:f>
              <c:numCache>
                <c:formatCode>General</c:formatCode>
                <c:ptCount val="301"/>
                <c:pt idx="0">
                  <c:v>3.4767533467507121E-14</c:v>
                </c:pt>
                <c:pt idx="1">
                  <c:v>4.8325574112724767E-14</c:v>
                </c:pt>
                <c:pt idx="2">
                  <c:v>6.7157402313524817E-14</c:v>
                </c:pt>
                <c:pt idx="3">
                  <c:v>9.3309030245775516E-14</c:v>
                </c:pt>
                <c:pt idx="4">
                  <c:v>1.2961860545287722E-13</c:v>
                </c:pt>
                <c:pt idx="5">
                  <c:v>1.8002285007302063E-13</c:v>
                </c:pt>
                <c:pt idx="6">
                  <c:v>2.4998219471640627E-13</c:v>
                </c:pt>
                <c:pt idx="7">
                  <c:v>3.4707077492325809E-13</c:v>
                </c:pt>
                <c:pt idx="8">
                  <c:v>4.8179556335460671E-13</c:v>
                </c:pt>
                <c:pt idx="9">
                  <c:v>6.6873421146105825E-13</c:v>
                </c:pt>
                <c:pt idx="10">
                  <c:v>9.2811658667286537E-13</c:v>
                </c:pt>
                <c:pt idx="11">
                  <c:v>1.2880246459235839E-12</c:v>
                </c:pt>
                <c:pt idx="12">
                  <c:v>1.7874550526163643E-12</c:v>
                </c:pt>
                <c:pt idx="13">
                  <c:v>2.4805871892202413E-12</c:v>
                </c:pt>
                <c:pt idx="14">
                  <c:v>3.4427379149406569E-12</c:v>
                </c:pt>
                <c:pt idx="15">
                  <c:v>4.7786807711883384E-12</c:v>
                </c:pt>
                <c:pt idx="16">
                  <c:v>6.634286176655088E-12</c:v>
                </c:pt>
                <c:pt idx="17">
                  <c:v>9.2128364899557273E-12</c:v>
                </c:pt>
                <c:pt idx="18">
                  <c:v>1.2797938157630168E-11</c:v>
                </c:pt>
                <c:pt idx="19">
                  <c:v>1.778576951185864E-11</c:v>
                </c:pt>
                <c:pt idx="20">
                  <c:v>2.4730580778849981E-11</c:v>
                </c:pt>
                <c:pt idx="21">
                  <c:v>3.4409071380148054E-11</c:v>
                </c:pt>
                <c:pt idx="22">
                  <c:v>4.7911761486787591E-11</c:v>
                </c:pt>
                <c:pt idx="23">
                  <c:v>6.6773131638628705E-11</c:v>
                </c:pt>
                <c:pt idx="24">
                  <c:v>9.315770718796836E-11</c:v>
                </c:pt>
                <c:pt idx="25">
                  <c:v>1.3012730682879385E-10</c:v>
                </c:pt>
                <c:pt idx="26">
                  <c:v>1.8202674464257546E-10</c:v>
                </c:pt>
                <c:pt idx="27">
                  <c:v>2.5504355420490375E-10</c:v>
                </c:pt>
                <c:pt idx="28">
                  <c:v>3.5802526168782769E-10</c:v>
                </c:pt>
                <c:pt idx="29">
                  <c:v>5.0368096866511686E-10</c:v>
                </c:pt>
                <c:pt idx="30">
                  <c:v>7.103616721277049E-10</c:v>
                </c:pt>
                <c:pt idx="31">
                  <c:v>1.0047210773369432E-9</c:v>
                </c:pt>
                <c:pt idx="32">
                  <c:v>1.4257314200656212E-9</c:v>
                </c:pt>
                <c:pt idx="33">
                  <c:v>2.0308114691737926E-9</c:v>
                </c:pt>
                <c:pt idx="34">
                  <c:v>2.9052947673429626E-9</c:v>
                </c:pt>
                <c:pt idx="35">
                  <c:v>4.1772665628146834E-9</c:v>
                </c:pt>
                <c:pt idx="36">
                  <c:v>6.0411891789672819E-9</c:v>
                </c:pt>
                <c:pt idx="37">
                  <c:v>8.79621531693254E-9</c:v>
                </c:pt>
                <c:pt idx="38">
                  <c:v>1.2909634434687732E-8</c:v>
                </c:pt>
                <c:pt idx="39">
                  <c:v>1.9124497864145831E-8</c:v>
                </c:pt>
                <c:pt idx="40">
                  <c:v>2.8647333780817545E-8</c:v>
                </c:pt>
                <c:pt idx="41">
                  <c:v>4.3486309330197377E-8</c:v>
                </c:pt>
                <c:pt idx="42">
                  <c:v>6.7083897584608883E-8</c:v>
                </c:pt>
                <c:pt idx="43">
                  <c:v>1.0555443464487586E-7</c:v>
                </c:pt>
                <c:pt idx="44">
                  <c:v>1.7023609761268116E-7</c:v>
                </c:pt>
                <c:pt idx="45">
                  <c:v>2.8329477968981772E-7</c:v>
                </c:pt>
                <c:pt idx="46">
                  <c:v>4.9098556060762329E-7</c:v>
                </c:pt>
                <c:pt idx="47">
                  <c:v>8.9790216691549548E-7</c:v>
                </c:pt>
                <c:pt idx="48">
                  <c:v>1.7641316200407619E-6</c:v>
                </c:pt>
                <c:pt idx="49">
                  <c:v>3.7979552005119217E-6</c:v>
                </c:pt>
                <c:pt idx="50">
                  <c:v>8.8501484106086705E-6</c:v>
                </c:pt>
                <c:pt idx="51">
                  <c:v>1.7970863224743787E-5</c:v>
                </c:pt>
                <c:pt idx="52">
                  <c:v>1.9397612847942398E-5</c:v>
                </c:pt>
                <c:pt idx="53">
                  <c:v>1.3313602614319989E-5</c:v>
                </c:pt>
                <c:pt idx="54">
                  <c:v>9.0672829691156767E-6</c:v>
                </c:pt>
                <c:pt idx="55">
                  <c:v>6.7817880271053954E-6</c:v>
                </c:pt>
                <c:pt idx="56">
                  <c:v>5.5184705282173948E-6</c:v>
                </c:pt>
                <c:pt idx="57">
                  <c:v>4.7875886656580755E-6</c:v>
                </c:pt>
                <c:pt idx="58">
                  <c:v>4.3579310744545247E-6</c:v>
                </c:pt>
                <c:pt idx="59">
                  <c:v>4.1147266813233619E-6</c:v>
                </c:pt>
                <c:pt idx="60">
                  <c:v>3.9972977424009137E-6</c:v>
                </c:pt>
                <c:pt idx="61">
                  <c:v>3.9719136471064535E-6</c:v>
                </c:pt>
                <c:pt idx="62">
                  <c:v>4.0192704939828303E-6</c:v>
                </c:pt>
                <c:pt idx="63">
                  <c:v>4.128334329850207E-6</c:v>
                </c:pt>
                <c:pt idx="64">
                  <c:v>4.2931343308339025E-6</c:v>
                </c:pt>
                <c:pt idx="65">
                  <c:v>4.5110111878569878E-6</c:v>
                </c:pt>
                <c:pt idx="66">
                  <c:v>4.7816255098978314E-6</c:v>
                </c:pt>
                <c:pt idx="67">
                  <c:v>5.1063843844004323E-6</c:v>
                </c:pt>
                <c:pt idx="68">
                  <c:v>5.4881094478067397E-6</c:v>
                </c:pt>
                <c:pt idx="69">
                  <c:v>5.9308511682869605E-6</c:v>
                </c:pt>
                <c:pt idx="70">
                  <c:v>6.4397960073698266E-6</c:v>
                </c:pt>
                <c:pt idx="71">
                  <c:v>7.0212357031184112E-6</c:v>
                </c:pt>
                <c:pt idx="72">
                  <c:v>7.6825805357917735E-6</c:v>
                </c:pt>
                <c:pt idx="73">
                  <c:v>8.4324057439387913E-6</c:v>
                </c:pt>
                <c:pt idx="74">
                  <c:v>9.2805246359084446E-6</c:v>
                </c:pt>
                <c:pt idx="75">
                  <c:v>1.0238084653838704E-5</c:v>
                </c:pt>
                <c:pt idx="76">
                  <c:v>1.1317684388728651E-5</c:v>
                </c:pt>
                <c:pt idx="77">
                  <c:v>1.2533510709167693E-5</c:v>
                </c:pt>
                <c:pt idx="78">
                  <c:v>1.3901495981595803E-5</c:v>
                </c:pt>
                <c:pt idx="79">
                  <c:v>1.5439495963796873E-5</c:v>
                </c:pt>
                <c:pt idx="80">
                  <c:v>1.7167489430443032E-5</c:v>
                </c:pt>
                <c:pt idx="81">
                  <c:v>1.9107800994098616E-5</c:v>
                </c:pt>
                <c:pt idx="82">
                  <c:v>2.1285348953315639E-5</c:v>
                </c:pt>
                <c:pt idx="83">
                  <c:v>2.3727920356797509E-5</c:v>
                </c:pt>
                <c:pt idx="84">
                  <c:v>2.646647583835646E-5</c:v>
                </c:pt>
                <c:pt idx="85">
                  <c:v>2.953548716743697E-5</c:v>
                </c:pt>
                <c:pt idx="86">
                  <c:v>3.2973310888654349E-5</c:v>
                </c:pt>
                <c:pt idx="87">
                  <c:v>3.6822601905190715E-5</c:v>
                </c:pt>
                <c:pt idx="88">
                  <c:v>4.1130771409829095E-5</c:v>
                </c:pt>
                <c:pt idx="89">
                  <c:v>4.5950494200293148E-5</c:v>
                </c:pt>
                <c:pt idx="90">
                  <c:v>5.134027115120989E-5</c:v>
                </c:pt>
                <c:pt idx="91">
                  <c:v>5.7365053475428191E-5</c:v>
                </c:pt>
                <c:pt idx="92">
                  <c:v>6.4096936418788422E-5</c:v>
                </c:pt>
                <c:pt idx="93">
                  <c:v>7.1615931226136917E-5</c:v>
                </c:pt>
                <c:pt idx="94">
                  <c:v>8.0010825630356591E-5</c:v>
                </c:pt>
                <c:pt idx="95">
                  <c:v>8.9380144796532039E-5</c:v>
                </c:pt>
                <c:pt idx="96">
                  <c:v>9.983322665631884E-5</c:v>
                </c:pt>
                <c:pt idx="97">
                  <c:v>1.1149142796206046E-4</c:v>
                </c:pt>
                <c:pt idx="98">
                  <c:v>1.2448948026095029E-4</c:v>
                </c:pt>
                <c:pt idx="99">
                  <c:v>1.3897701844124623E-4</c:v>
                </c:pt>
                <c:pt idx="100">
                  <c:v>1.5512030866499433E-4</c:v>
                </c:pt>
                <c:pt idx="101">
                  <c:v>1.7310420753640621E-4</c:v>
                </c:pt>
                <c:pt idx="102">
                  <c:v>1.9313439046395045E-4</c:v>
                </c:pt>
                <c:pt idx="103">
                  <c:v>2.1543989461100517E-4</c:v>
                </c:pt>
                <c:pt idx="104">
                  <c:v>2.4027603091392616E-4</c:v>
                </c:pt>
                <c:pt idx="105">
                  <c:v>2.6792773078365353E-4</c:v>
                </c:pt>
                <c:pt idx="106">
                  <c:v>2.987134068127542E-4</c:v>
                </c:pt>
                <c:pt idx="107">
                  <c:v>3.3298942374518928E-4</c:v>
                </c:pt>
                <c:pt idx="108">
                  <c:v>3.7115529698089329E-4</c:v>
                </c:pt>
                <c:pt idx="109">
                  <c:v>4.1365976208133936E-4</c:v>
                </c:pt>
                <c:pt idx="110">
                  <c:v>4.6100789154690898E-4</c:v>
                </c:pt>
                <c:pt idx="111">
                  <c:v>5.1376947642598804E-4</c:v>
                </c:pt>
                <c:pt idx="112">
                  <c:v>5.7258894255785312E-4</c:v>
                </c:pt>
                <c:pt idx="113">
                  <c:v>6.3819713772022906E-4</c:v>
                </c:pt>
                <c:pt idx="114">
                  <c:v>7.1142541101859504E-4</c:v>
                </c:pt>
                <c:pt idx="115">
                  <c:v>7.9322251539555328E-4</c:v>
                </c:pt>
                <c:pt idx="116">
                  <c:v>8.8467500611866267E-4</c:v>
                </c:pt>
                <c:pt idx="117">
                  <c:v>9.8703199339988099E-4</c:v>
                </c:pt>
                <c:pt idx="118">
                  <c:v>1.1017353508863644E-3</c:v>
                </c:pt>
                <c:pt idx="119">
                  <c:v>1.2304568044470574E-3</c:v>
                </c:pt>
                <c:pt idx="120">
                  <c:v>1.3751437566357964E-3</c:v>
                </c:pt>
                <c:pt idx="121">
                  <c:v>1.538076282747177E-3</c:v>
                </c:pt>
                <c:pt idx="122">
                  <c:v>1.7219385235952894E-3</c:v>
                </c:pt>
                <c:pt idx="123">
                  <c:v>1.9299087835265903E-3</c:v>
                </c:pt>
                <c:pt idx="124">
                  <c:v>2.165774144846146E-3</c:v>
                </c:pt>
                <c:pt idx="125">
                  <c:v>2.4340775172095614E-3</c:v>
                </c:pt>
                <c:pt idx="126">
                  <c:v>2.7403080310712006E-3</c:v>
                </c:pt>
                <c:pt idx="127">
                  <c:v>3.0911499821676992E-3</c:v>
                </c:pt>
                <c:pt idx="128">
                  <c:v>3.4948117953684213E-3</c:v>
                </c:pt>
                <c:pt idx="129">
                  <c:v>3.9614657326855224E-3</c:v>
                </c:pt>
                <c:pt idx="130">
                  <c:v>4.5038429728615622E-3</c:v>
                </c:pt>
                <c:pt idx="131">
                  <c:v>5.1380499321034721E-3</c:v>
                </c:pt>
                <c:pt idx="132">
                  <c:v>5.8847047628582828E-3</c:v>
                </c:pt>
                <c:pt idx="133">
                  <c:v>6.7705455008663313E-3</c:v>
                </c:pt>
                <c:pt idx="134">
                  <c:v>7.8307466693783561E-3</c:v>
                </c:pt>
                <c:pt idx="135">
                  <c:v>9.1123232164389729E-3</c:v>
                </c:pt>
                <c:pt idx="136">
                  <c:v>1.0679243649455635E-2</c:v>
                </c:pt>
                <c:pt idx="137">
                  <c:v>1.2620302488762659E-2</c:v>
                </c:pt>
                <c:pt idx="138">
                  <c:v>1.5061582611041421E-2</c:v>
                </c:pt>
                <c:pt idx="139">
                  <c:v>1.8186814603894721E-2</c:v>
                </c:pt>
                <c:pt idx="140">
                  <c:v>2.2271854041557911E-2</c:v>
                </c:pt>
                <c:pt idx="141">
                  <c:v>2.7745528186754877E-2</c:v>
                </c:pt>
                <c:pt idx="142">
                  <c:v>3.530227742551769E-2</c:v>
                </c:pt>
                <c:pt idx="143">
                  <c:v>4.612260721538082E-2</c:v>
                </c:pt>
                <c:pt idx="144">
                  <c:v>6.2333412351225144E-2</c:v>
                </c:pt>
                <c:pt idx="145">
                  <c:v>8.8043547937314129E-2</c:v>
                </c:pt>
                <c:pt idx="146">
                  <c:v>0.13187024920682269</c:v>
                </c:pt>
                <c:pt idx="147">
                  <c:v>0.2135343946155672</c:v>
                </c:pt>
                <c:pt idx="148">
                  <c:v>0.38013913984718534</c:v>
                </c:pt>
                <c:pt idx="149">
                  <c:v>0.71087856653861181</c:v>
                </c:pt>
                <c:pt idx="150">
                  <c:v>1</c:v>
                </c:pt>
                <c:pt idx="151">
                  <c:v>0.7108785665394296</c:v>
                </c:pt>
                <c:pt idx="152">
                  <c:v>0.38013913984766035</c:v>
                </c:pt>
                <c:pt idx="153">
                  <c:v>0.21353439461579385</c:v>
                </c:pt>
                <c:pt idx="154">
                  <c:v>0.13187024920693799</c:v>
                </c:pt>
                <c:pt idx="155">
                  <c:v>8.804354793737898E-2</c:v>
                </c:pt>
                <c:pt idx="156">
                  <c:v>6.2333412351265001E-2</c:v>
                </c:pt>
                <c:pt idx="157">
                  <c:v>4.6122607215407035E-2</c:v>
                </c:pt>
                <c:pt idx="158">
                  <c:v>3.5302277425535648E-2</c:v>
                </c:pt>
                <c:pt idx="159">
                  <c:v>2.7745528186767572E-2</c:v>
                </c:pt>
                <c:pt idx="160">
                  <c:v>2.2271854041562556E-2</c:v>
                </c:pt>
                <c:pt idx="161">
                  <c:v>1.8186814603898264E-2</c:v>
                </c:pt>
                <c:pt idx="162">
                  <c:v>1.5061582611044169E-2</c:v>
                </c:pt>
                <c:pt idx="163">
                  <c:v>1.2620302488764825E-2</c:v>
                </c:pt>
                <c:pt idx="164">
                  <c:v>1.0679243649457368E-2</c:v>
                </c:pt>
                <c:pt idx="165">
                  <c:v>9.1123232164403833E-3</c:v>
                </c:pt>
                <c:pt idx="166">
                  <c:v>7.8307466693795201E-3</c:v>
                </c:pt>
                <c:pt idx="167">
                  <c:v>6.7705455008672966E-3</c:v>
                </c:pt>
                <c:pt idx="168">
                  <c:v>5.8847047628590946E-3</c:v>
                </c:pt>
                <c:pt idx="169">
                  <c:v>5.138049932104159E-3</c:v>
                </c:pt>
                <c:pt idx="170">
                  <c:v>4.5038429728621477E-3</c:v>
                </c:pt>
                <c:pt idx="171">
                  <c:v>3.9614657326860247E-3</c:v>
                </c:pt>
                <c:pt idx="172">
                  <c:v>3.4948117953688554E-3</c:v>
                </c:pt>
                <c:pt idx="173">
                  <c:v>3.0911499821680748E-3</c:v>
                </c:pt>
                <c:pt idx="174">
                  <c:v>2.7403080310715285E-3</c:v>
                </c:pt>
                <c:pt idx="175">
                  <c:v>2.4340775172098476E-3</c:v>
                </c:pt>
                <c:pt idx="176">
                  <c:v>2.1657741448463962E-3</c:v>
                </c:pt>
                <c:pt idx="177">
                  <c:v>1.9299087835268117E-3</c:v>
                </c:pt>
                <c:pt idx="178">
                  <c:v>1.7219385235954841E-3</c:v>
                </c:pt>
                <c:pt idx="179">
                  <c:v>1.5380762827473498E-3</c:v>
                </c:pt>
                <c:pt idx="180">
                  <c:v>1.3751437566359491E-3</c:v>
                </c:pt>
                <c:pt idx="181">
                  <c:v>1.230456804447194E-3</c:v>
                </c:pt>
                <c:pt idx="182">
                  <c:v>1.1017353508864863E-3</c:v>
                </c:pt>
                <c:pt idx="183">
                  <c:v>9.870319933999892E-4</c:v>
                </c:pt>
                <c:pt idx="184">
                  <c:v>8.8467500611875906E-4</c:v>
                </c:pt>
                <c:pt idx="185">
                  <c:v>7.9322251539563969E-4</c:v>
                </c:pt>
                <c:pt idx="186">
                  <c:v>7.1142541101867213E-4</c:v>
                </c:pt>
                <c:pt idx="187">
                  <c:v>6.3819713772029889E-4</c:v>
                </c:pt>
                <c:pt idx="188">
                  <c:v>5.7258894255791514E-4</c:v>
                </c:pt>
                <c:pt idx="189">
                  <c:v>5.1376947642604355E-4</c:v>
                </c:pt>
                <c:pt idx="190">
                  <c:v>4.6100789154695902E-4</c:v>
                </c:pt>
                <c:pt idx="191">
                  <c:v>4.1365976208138392E-4</c:v>
                </c:pt>
                <c:pt idx="192">
                  <c:v>3.7115529698093368E-4</c:v>
                </c:pt>
                <c:pt idx="193">
                  <c:v>3.3298942374522528E-4</c:v>
                </c:pt>
                <c:pt idx="194">
                  <c:v>2.9871340681278689E-4</c:v>
                </c:pt>
                <c:pt idx="195">
                  <c:v>2.6792773078368281E-4</c:v>
                </c:pt>
                <c:pt idx="196">
                  <c:v>2.4027603091395238E-4</c:v>
                </c:pt>
                <c:pt idx="197">
                  <c:v>2.1543989461102894E-4</c:v>
                </c:pt>
                <c:pt idx="198">
                  <c:v>1.9313439046397148E-4</c:v>
                </c:pt>
                <c:pt idx="199">
                  <c:v>1.7310420753642523E-4</c:v>
                </c:pt>
                <c:pt idx="200">
                  <c:v>1.5512030866501829E-4</c:v>
                </c:pt>
                <c:pt idx="201">
                  <c:v>1.3897701844126759E-4</c:v>
                </c:pt>
                <c:pt idx="202">
                  <c:v>1.2448948026096821E-4</c:v>
                </c:pt>
                <c:pt idx="203">
                  <c:v>1.1149142796207643E-4</c:v>
                </c:pt>
                <c:pt idx="204">
                  <c:v>9.9833226656333179E-5</c:v>
                </c:pt>
                <c:pt idx="205">
                  <c:v>8.9380144796544968E-5</c:v>
                </c:pt>
                <c:pt idx="206">
                  <c:v>8.0010825630368111E-5</c:v>
                </c:pt>
                <c:pt idx="207">
                  <c:v>7.1615931226147217E-5</c:v>
                </c:pt>
                <c:pt idx="208">
                  <c:v>6.4096936418797665E-5</c:v>
                </c:pt>
                <c:pt idx="209">
                  <c:v>5.7365053475436431E-5</c:v>
                </c:pt>
                <c:pt idx="210">
                  <c:v>5.1340271151217283E-5</c:v>
                </c:pt>
                <c:pt idx="211">
                  <c:v>4.5950494200299775E-5</c:v>
                </c:pt>
                <c:pt idx="212">
                  <c:v>4.1130771409835059E-5</c:v>
                </c:pt>
                <c:pt idx="213">
                  <c:v>3.6822601905196008E-5</c:v>
                </c:pt>
                <c:pt idx="214">
                  <c:v>3.2973310888659045E-5</c:v>
                </c:pt>
                <c:pt idx="215">
                  <c:v>2.9535487167441222E-5</c:v>
                </c:pt>
                <c:pt idx="216">
                  <c:v>2.6466475838360211E-5</c:v>
                </c:pt>
                <c:pt idx="217">
                  <c:v>2.3727920356800871E-5</c:v>
                </c:pt>
                <c:pt idx="218">
                  <c:v>2.1285348953318634E-5</c:v>
                </c:pt>
                <c:pt idx="219">
                  <c:v>1.9107800994101283E-5</c:v>
                </c:pt>
                <c:pt idx="220">
                  <c:v>1.7167489430445435E-5</c:v>
                </c:pt>
                <c:pt idx="221">
                  <c:v>1.5439495963798983E-5</c:v>
                </c:pt>
                <c:pt idx="222">
                  <c:v>1.3901495981597702E-5</c:v>
                </c:pt>
                <c:pt idx="223">
                  <c:v>1.2533510709169367E-5</c:v>
                </c:pt>
                <c:pt idx="224">
                  <c:v>1.1317684388730138E-5</c:v>
                </c:pt>
                <c:pt idx="225">
                  <c:v>1.0238084653840039E-5</c:v>
                </c:pt>
                <c:pt idx="226">
                  <c:v>9.280524635909605E-6</c:v>
                </c:pt>
                <c:pt idx="227">
                  <c:v>8.4324057439398213E-6</c:v>
                </c:pt>
                <c:pt idx="228">
                  <c:v>7.6825805357926815E-6</c:v>
                </c:pt>
                <c:pt idx="229">
                  <c:v>7.0212357031192125E-6</c:v>
                </c:pt>
                <c:pt idx="230">
                  <c:v>6.4397960073704788E-6</c:v>
                </c:pt>
                <c:pt idx="231">
                  <c:v>5.9308511682875323E-6</c:v>
                </c:pt>
                <c:pt idx="232">
                  <c:v>5.4881094478072352E-6</c:v>
                </c:pt>
                <c:pt idx="233">
                  <c:v>5.1063843844008652E-6</c:v>
                </c:pt>
                <c:pt idx="234">
                  <c:v>4.7816255098981846E-6</c:v>
                </c:pt>
                <c:pt idx="235">
                  <c:v>4.511011187857275E-6</c:v>
                </c:pt>
                <c:pt idx="236">
                  <c:v>4.2931343308341312E-6</c:v>
                </c:pt>
                <c:pt idx="237">
                  <c:v>4.1283343298503807E-6</c:v>
                </c:pt>
                <c:pt idx="238">
                  <c:v>4.0192704939829328E-6</c:v>
                </c:pt>
                <c:pt idx="239">
                  <c:v>3.9719136471064696E-6</c:v>
                </c:pt>
                <c:pt idx="240">
                  <c:v>3.9972977424008366E-6</c:v>
                </c:pt>
                <c:pt idx="241">
                  <c:v>4.1147266813231578E-6</c:v>
                </c:pt>
                <c:pt idx="242">
                  <c:v>4.3579310744541453E-6</c:v>
                </c:pt>
                <c:pt idx="243">
                  <c:v>4.7875886656574123E-6</c:v>
                </c:pt>
                <c:pt idx="244">
                  <c:v>5.5184705282162725E-6</c:v>
                </c:pt>
                <c:pt idx="245">
                  <c:v>6.7817880271034379E-6</c:v>
                </c:pt>
                <c:pt idx="246">
                  <c:v>9.0672829691120429E-6</c:v>
                </c:pt>
                <c:pt idx="247">
                  <c:v>1.3313602614313219E-5</c:v>
                </c:pt>
                <c:pt idx="248">
                  <c:v>1.939761284793636E-5</c:v>
                </c:pt>
                <c:pt idx="249">
                  <c:v>1.7970863224753599E-5</c:v>
                </c:pt>
                <c:pt idx="250">
                  <c:v>8.8501484106161786E-6</c:v>
                </c:pt>
                <c:pt idx="251">
                  <c:v>3.7979552005150198E-6</c:v>
                </c:pt>
                <c:pt idx="252">
                  <c:v>1.7641316200420305E-6</c:v>
                </c:pt>
                <c:pt idx="253">
                  <c:v>8.9790216691607707E-7</c:v>
                </c:pt>
                <c:pt idx="254">
                  <c:v>4.9098556060790598E-7</c:v>
                </c:pt>
                <c:pt idx="255">
                  <c:v>2.8329477968996743E-7</c:v>
                </c:pt>
                <c:pt idx="256">
                  <c:v>1.7023609761276499E-7</c:v>
                </c:pt>
                <c:pt idx="257">
                  <c:v>1.0555443464492482E-7</c:v>
                </c:pt>
                <c:pt idx="258">
                  <c:v>6.7083897584638952E-8</c:v>
                </c:pt>
                <c:pt idx="259">
                  <c:v>4.3486309330215668E-8</c:v>
                </c:pt>
                <c:pt idx="260">
                  <c:v>2.8647333780829221E-8</c:v>
                </c:pt>
                <c:pt idx="261">
                  <c:v>1.9124497864153428E-8</c:v>
                </c:pt>
                <c:pt idx="262">
                  <c:v>1.2909634434692701E-8</c:v>
                </c:pt>
                <c:pt idx="263">
                  <c:v>8.7962153169359115E-9</c:v>
                </c:pt>
                <c:pt idx="264">
                  <c:v>6.0411891789695153E-9</c:v>
                </c:pt>
                <c:pt idx="265">
                  <c:v>4.1772665628161922E-9</c:v>
                </c:pt>
                <c:pt idx="266">
                  <c:v>2.905294767344007E-9</c:v>
                </c:pt>
                <c:pt idx="267">
                  <c:v>2.0308114691745127E-9</c:v>
                </c:pt>
                <c:pt idx="268">
                  <c:v>1.4257314200661266E-9</c:v>
                </c:pt>
                <c:pt idx="269">
                  <c:v>1.0047210773372893E-9</c:v>
                </c:pt>
                <c:pt idx="270">
                  <c:v>7.1036167212794788E-10</c:v>
                </c:pt>
                <c:pt idx="271">
                  <c:v>5.0368096866528777E-10</c:v>
                </c:pt>
                <c:pt idx="272">
                  <c:v>3.5802526168794898E-10</c:v>
                </c:pt>
                <c:pt idx="273">
                  <c:v>2.5504355420499118E-10</c:v>
                </c:pt>
                <c:pt idx="274">
                  <c:v>1.8202674464263633E-10</c:v>
                </c:pt>
                <c:pt idx="275">
                  <c:v>1.3012730682883681E-10</c:v>
                </c:pt>
                <c:pt idx="276">
                  <c:v>9.3157707187999534E-11</c:v>
                </c:pt>
                <c:pt idx="277">
                  <c:v>6.6773131638650716E-11</c:v>
                </c:pt>
                <c:pt idx="278">
                  <c:v>4.7911761486803811E-11</c:v>
                </c:pt>
                <c:pt idx="279">
                  <c:v>3.4409071380159363E-11</c:v>
                </c:pt>
                <c:pt idx="280">
                  <c:v>2.4730580778858085E-11</c:v>
                </c:pt>
                <c:pt idx="281">
                  <c:v>1.7785769511864505E-11</c:v>
                </c:pt>
                <c:pt idx="282">
                  <c:v>1.279793815763434E-11</c:v>
                </c:pt>
                <c:pt idx="283">
                  <c:v>9.2128364899588147E-12</c:v>
                </c:pt>
                <c:pt idx="284">
                  <c:v>6.6342861766572473E-12</c:v>
                </c:pt>
                <c:pt idx="285">
                  <c:v>4.7786807711898959E-12</c:v>
                </c:pt>
                <c:pt idx="286">
                  <c:v>3.4427379149417729E-12</c:v>
                </c:pt>
                <c:pt idx="287">
                  <c:v>2.480587189221047E-12</c:v>
                </c:pt>
                <c:pt idx="288">
                  <c:v>1.7874550526169615E-12</c:v>
                </c:pt>
                <c:pt idx="289">
                  <c:v>1.2880246459240064E-12</c:v>
                </c:pt>
                <c:pt idx="290">
                  <c:v>9.2811658667316768E-13</c:v>
                </c:pt>
                <c:pt idx="291">
                  <c:v>6.6873421146127716E-13</c:v>
                </c:pt>
                <c:pt idx="292">
                  <c:v>4.8179556335476473E-13</c:v>
                </c:pt>
                <c:pt idx="293">
                  <c:v>3.470707749233727E-13</c:v>
                </c:pt>
                <c:pt idx="294">
                  <c:v>2.4998219471648826E-13</c:v>
                </c:pt>
                <c:pt idx="295">
                  <c:v>1.8002285007307924E-13</c:v>
                </c:pt>
                <c:pt idx="296">
                  <c:v>1.2961860545291968E-13</c:v>
                </c:pt>
                <c:pt idx="297">
                  <c:v>9.3309030245806199E-14</c:v>
                </c:pt>
                <c:pt idx="298">
                  <c:v>6.7157402313547246E-14</c:v>
                </c:pt>
                <c:pt idx="299">
                  <c:v>4.8325574112740652E-14</c:v>
                </c:pt>
                <c:pt idx="300">
                  <c:v>3.4767533467518462E-14</c:v>
                </c:pt>
              </c:numCache>
            </c:numRef>
          </c:yVal>
          <c:smooth val="0"/>
          <c:extLst>
            <c:ext xmlns:c16="http://schemas.microsoft.com/office/drawing/2014/chart" uri="{C3380CC4-5D6E-409C-BE32-E72D297353CC}">
              <c16:uniqueId val="{00000000-1794-B147-BBC4-F6A08D14FD2F}"/>
            </c:ext>
          </c:extLst>
        </c:ser>
        <c:ser>
          <c:idx val="1"/>
          <c:order val="1"/>
          <c:tx>
            <c:strRef>
              <c:f>Sheet1!$H$6</c:f>
              <c:strCache>
                <c:ptCount val="1"/>
                <c:pt idx="0">
                  <c:v>FP2</c:v>
                </c:pt>
              </c:strCache>
            </c:strRef>
          </c:tx>
          <c:spPr>
            <a:ln w="12700" cap="rnd">
              <a:solidFill>
                <a:srgbClr val="0070C0"/>
              </a:solidFill>
              <a:round/>
            </a:ln>
            <a:effectLst/>
          </c:spPr>
          <c:marker>
            <c:symbol val="none"/>
          </c:marker>
          <c:xVal>
            <c:numRef>
              <c:f>Sheet1!$A$7:$A$307</c:f>
              <c:numCache>
                <c:formatCode>General</c:formatCode>
                <c:ptCount val="301"/>
                <c:pt idx="0">
                  <c:v>-15</c:v>
                </c:pt>
                <c:pt idx="1">
                  <c:v>-14.9</c:v>
                </c:pt>
                <c:pt idx="2">
                  <c:v>-14.8</c:v>
                </c:pt>
                <c:pt idx="3">
                  <c:v>-14.7</c:v>
                </c:pt>
                <c:pt idx="4">
                  <c:v>-14.6</c:v>
                </c:pt>
                <c:pt idx="5">
                  <c:v>-14.5</c:v>
                </c:pt>
                <c:pt idx="6">
                  <c:v>-14.4</c:v>
                </c:pt>
                <c:pt idx="7">
                  <c:v>-14.3</c:v>
                </c:pt>
                <c:pt idx="8">
                  <c:v>-14.2</c:v>
                </c:pt>
                <c:pt idx="9">
                  <c:v>-14.1</c:v>
                </c:pt>
                <c:pt idx="10">
                  <c:v>-14</c:v>
                </c:pt>
                <c:pt idx="11">
                  <c:v>-13.9</c:v>
                </c:pt>
                <c:pt idx="12">
                  <c:v>-13.8</c:v>
                </c:pt>
                <c:pt idx="13">
                  <c:v>-13.7</c:v>
                </c:pt>
                <c:pt idx="14">
                  <c:v>-13.6</c:v>
                </c:pt>
                <c:pt idx="15">
                  <c:v>-13.5</c:v>
                </c:pt>
                <c:pt idx="16">
                  <c:v>-13.4</c:v>
                </c:pt>
                <c:pt idx="17">
                  <c:v>-13.3</c:v>
                </c:pt>
                <c:pt idx="18">
                  <c:v>-13.2</c:v>
                </c:pt>
                <c:pt idx="19">
                  <c:v>-13.1</c:v>
                </c:pt>
                <c:pt idx="20">
                  <c:v>-13</c:v>
                </c:pt>
                <c:pt idx="21">
                  <c:v>-12.9</c:v>
                </c:pt>
                <c:pt idx="22">
                  <c:v>-12.8</c:v>
                </c:pt>
                <c:pt idx="23">
                  <c:v>-12.7</c:v>
                </c:pt>
                <c:pt idx="24">
                  <c:v>-12.6</c:v>
                </c:pt>
                <c:pt idx="25">
                  <c:v>-12.5</c:v>
                </c:pt>
                <c:pt idx="26">
                  <c:v>-12.4</c:v>
                </c:pt>
                <c:pt idx="27">
                  <c:v>-12.3</c:v>
                </c:pt>
                <c:pt idx="28">
                  <c:v>-12.2</c:v>
                </c:pt>
                <c:pt idx="29">
                  <c:v>-12.1</c:v>
                </c:pt>
                <c:pt idx="30">
                  <c:v>-12</c:v>
                </c:pt>
                <c:pt idx="31">
                  <c:v>-11.9</c:v>
                </c:pt>
                <c:pt idx="32">
                  <c:v>-11.8</c:v>
                </c:pt>
                <c:pt idx="33">
                  <c:v>-11.7</c:v>
                </c:pt>
                <c:pt idx="34">
                  <c:v>-11.6</c:v>
                </c:pt>
                <c:pt idx="35">
                  <c:v>-11.5</c:v>
                </c:pt>
                <c:pt idx="36">
                  <c:v>-11.4</c:v>
                </c:pt>
                <c:pt idx="37">
                  <c:v>-11.3</c:v>
                </c:pt>
                <c:pt idx="38">
                  <c:v>-11.2</c:v>
                </c:pt>
                <c:pt idx="39">
                  <c:v>-11.1</c:v>
                </c:pt>
                <c:pt idx="40">
                  <c:v>-11</c:v>
                </c:pt>
                <c:pt idx="41">
                  <c:v>-10.9</c:v>
                </c:pt>
                <c:pt idx="42">
                  <c:v>-10.8</c:v>
                </c:pt>
                <c:pt idx="43">
                  <c:v>-10.7</c:v>
                </c:pt>
                <c:pt idx="44">
                  <c:v>-10.6</c:v>
                </c:pt>
                <c:pt idx="45">
                  <c:v>-10.5</c:v>
                </c:pt>
                <c:pt idx="46">
                  <c:v>-10.4</c:v>
                </c:pt>
                <c:pt idx="47">
                  <c:v>-10.3</c:v>
                </c:pt>
                <c:pt idx="48">
                  <c:v>-10.199999999999999</c:v>
                </c:pt>
                <c:pt idx="49">
                  <c:v>-10.1</c:v>
                </c:pt>
                <c:pt idx="50">
                  <c:v>-10</c:v>
                </c:pt>
                <c:pt idx="51">
                  <c:v>-9.9000000000000199</c:v>
                </c:pt>
                <c:pt idx="52">
                  <c:v>-9.8000000000000203</c:v>
                </c:pt>
                <c:pt idx="53">
                  <c:v>-9.7000000000000206</c:v>
                </c:pt>
                <c:pt idx="54">
                  <c:v>-9.6000000000000192</c:v>
                </c:pt>
                <c:pt idx="55">
                  <c:v>-9.5000000000000195</c:v>
                </c:pt>
                <c:pt idx="56">
                  <c:v>-9.4000000000000199</c:v>
                </c:pt>
                <c:pt idx="57">
                  <c:v>-9.3000000000000203</c:v>
                </c:pt>
                <c:pt idx="58">
                  <c:v>-9.2000000000000206</c:v>
                </c:pt>
                <c:pt idx="59">
                  <c:v>-9.1000000000000192</c:v>
                </c:pt>
                <c:pt idx="60">
                  <c:v>-9.0000000000000195</c:v>
                </c:pt>
                <c:pt idx="61">
                  <c:v>-8.9000000000000199</c:v>
                </c:pt>
                <c:pt idx="62">
                  <c:v>-8.8000000000000203</c:v>
                </c:pt>
                <c:pt idx="63">
                  <c:v>-8.7000000000000206</c:v>
                </c:pt>
                <c:pt idx="64">
                  <c:v>-8.6000000000000192</c:v>
                </c:pt>
                <c:pt idx="65">
                  <c:v>-8.5000000000000195</c:v>
                </c:pt>
                <c:pt idx="66">
                  <c:v>-8.4000000000000199</c:v>
                </c:pt>
                <c:pt idx="67">
                  <c:v>-8.3000000000000203</c:v>
                </c:pt>
                <c:pt idx="68">
                  <c:v>-8.2000000000000206</c:v>
                </c:pt>
                <c:pt idx="69">
                  <c:v>-8.1000000000000192</c:v>
                </c:pt>
                <c:pt idx="70">
                  <c:v>-8.0000000000000195</c:v>
                </c:pt>
                <c:pt idx="71">
                  <c:v>-7.9000000000000297</c:v>
                </c:pt>
                <c:pt idx="72">
                  <c:v>-7.80000000000003</c:v>
                </c:pt>
                <c:pt idx="73">
                  <c:v>-7.7000000000000304</c:v>
                </c:pt>
                <c:pt idx="74">
                  <c:v>-7.6000000000000298</c:v>
                </c:pt>
                <c:pt idx="75">
                  <c:v>-7.5000000000000302</c:v>
                </c:pt>
                <c:pt idx="76">
                  <c:v>-7.4000000000000297</c:v>
                </c:pt>
                <c:pt idx="77">
                  <c:v>-7.30000000000003</c:v>
                </c:pt>
                <c:pt idx="78">
                  <c:v>-7.2000000000000304</c:v>
                </c:pt>
                <c:pt idx="79">
                  <c:v>-7.1000000000000298</c:v>
                </c:pt>
                <c:pt idx="80">
                  <c:v>-7.0000000000000302</c:v>
                </c:pt>
                <c:pt idx="81">
                  <c:v>-6.9000000000000297</c:v>
                </c:pt>
                <c:pt idx="82">
                  <c:v>-6.80000000000003</c:v>
                </c:pt>
                <c:pt idx="83">
                  <c:v>-6.7000000000000304</c:v>
                </c:pt>
                <c:pt idx="84">
                  <c:v>-6.6000000000000298</c:v>
                </c:pt>
                <c:pt idx="85">
                  <c:v>-6.5000000000000302</c:v>
                </c:pt>
                <c:pt idx="86">
                  <c:v>-6.4000000000000297</c:v>
                </c:pt>
                <c:pt idx="87">
                  <c:v>-6.30000000000003</c:v>
                </c:pt>
                <c:pt idx="88">
                  <c:v>-6.2000000000000304</c:v>
                </c:pt>
                <c:pt idx="89">
                  <c:v>-6.1000000000000298</c:v>
                </c:pt>
                <c:pt idx="90">
                  <c:v>-6.0000000000000302</c:v>
                </c:pt>
                <c:pt idx="91">
                  <c:v>-5.9000000000000297</c:v>
                </c:pt>
                <c:pt idx="92">
                  <c:v>-5.80000000000003</c:v>
                </c:pt>
                <c:pt idx="93">
                  <c:v>-5.7000000000000304</c:v>
                </c:pt>
                <c:pt idx="94">
                  <c:v>-5.6000000000000298</c:v>
                </c:pt>
                <c:pt idx="95">
                  <c:v>-5.5000000000000302</c:v>
                </c:pt>
                <c:pt idx="96">
                  <c:v>-5.4000000000000297</c:v>
                </c:pt>
                <c:pt idx="97">
                  <c:v>-5.30000000000003</c:v>
                </c:pt>
                <c:pt idx="98">
                  <c:v>-5.2000000000000304</c:v>
                </c:pt>
                <c:pt idx="99">
                  <c:v>-5.1000000000000396</c:v>
                </c:pt>
                <c:pt idx="100">
                  <c:v>-5.00000000000004</c:v>
                </c:pt>
                <c:pt idx="101">
                  <c:v>-4.9000000000000004</c:v>
                </c:pt>
                <c:pt idx="102">
                  <c:v>-4.8</c:v>
                </c:pt>
                <c:pt idx="103">
                  <c:v>-4.7</c:v>
                </c:pt>
                <c:pt idx="104">
                  <c:v>-4.5999999999999996</c:v>
                </c:pt>
                <c:pt idx="105">
                  <c:v>-4.5</c:v>
                </c:pt>
                <c:pt idx="106">
                  <c:v>-4.4000000000000004</c:v>
                </c:pt>
                <c:pt idx="107">
                  <c:v>-4.3</c:v>
                </c:pt>
                <c:pt idx="108">
                  <c:v>-4.2</c:v>
                </c:pt>
                <c:pt idx="109">
                  <c:v>-4.0999999999999996</c:v>
                </c:pt>
                <c:pt idx="110">
                  <c:v>-4</c:v>
                </c:pt>
                <c:pt idx="111">
                  <c:v>-3.9</c:v>
                </c:pt>
                <c:pt idx="112">
                  <c:v>-3.8</c:v>
                </c:pt>
                <c:pt idx="113">
                  <c:v>-3.7</c:v>
                </c:pt>
                <c:pt idx="114">
                  <c:v>-3.6</c:v>
                </c:pt>
                <c:pt idx="115">
                  <c:v>-3.5</c:v>
                </c:pt>
                <c:pt idx="116">
                  <c:v>-3.4</c:v>
                </c:pt>
                <c:pt idx="117">
                  <c:v>-3.3</c:v>
                </c:pt>
                <c:pt idx="118">
                  <c:v>-3.2</c:v>
                </c:pt>
                <c:pt idx="119">
                  <c:v>-3.1</c:v>
                </c:pt>
                <c:pt idx="120">
                  <c:v>-3</c:v>
                </c:pt>
                <c:pt idx="121">
                  <c:v>-2.9</c:v>
                </c:pt>
                <c:pt idx="122">
                  <c:v>-2.8</c:v>
                </c:pt>
                <c:pt idx="123">
                  <c:v>-2.7</c:v>
                </c:pt>
                <c:pt idx="124">
                  <c:v>-2.6</c:v>
                </c:pt>
                <c:pt idx="125">
                  <c:v>-2.5</c:v>
                </c:pt>
                <c:pt idx="126">
                  <c:v>-2.4</c:v>
                </c:pt>
                <c:pt idx="127">
                  <c:v>-2.2999999999999998</c:v>
                </c:pt>
                <c:pt idx="128">
                  <c:v>-2.2000000000000002</c:v>
                </c:pt>
                <c:pt idx="129">
                  <c:v>-2.1</c:v>
                </c:pt>
                <c:pt idx="130">
                  <c:v>-2</c:v>
                </c:pt>
                <c:pt idx="131">
                  <c:v>-1.9</c:v>
                </c:pt>
                <c:pt idx="132">
                  <c:v>-1.8</c:v>
                </c:pt>
                <c:pt idx="133">
                  <c:v>-1.7</c:v>
                </c:pt>
                <c:pt idx="134">
                  <c:v>-1.6</c:v>
                </c:pt>
                <c:pt idx="135">
                  <c:v>-1.5</c:v>
                </c:pt>
                <c:pt idx="136">
                  <c:v>-1.4</c:v>
                </c:pt>
                <c:pt idx="137">
                  <c:v>-1.3</c:v>
                </c:pt>
                <c:pt idx="138">
                  <c:v>-1.2</c:v>
                </c:pt>
                <c:pt idx="139">
                  <c:v>-1.1000000000000001</c:v>
                </c:pt>
                <c:pt idx="140">
                  <c:v>-1</c:v>
                </c:pt>
                <c:pt idx="141">
                  <c:v>-0.90000000000010005</c:v>
                </c:pt>
                <c:pt idx="142">
                  <c:v>-0.80000000000009996</c:v>
                </c:pt>
                <c:pt idx="143">
                  <c:v>-0.70000000000010099</c:v>
                </c:pt>
                <c:pt idx="144">
                  <c:v>-0.60000000000009901</c:v>
                </c:pt>
                <c:pt idx="145">
                  <c:v>-0.50000000000009903</c:v>
                </c:pt>
                <c:pt idx="146">
                  <c:v>-0.4000000000001</c:v>
                </c:pt>
                <c:pt idx="147">
                  <c:v>-0.30000000000010002</c:v>
                </c:pt>
                <c:pt idx="148">
                  <c:v>-0.20000000000010101</c:v>
                </c:pt>
                <c:pt idx="149">
                  <c:v>-0.100000000000099</c:v>
                </c:pt>
                <c:pt idx="150">
                  <c:v>0</c:v>
                </c:pt>
                <c:pt idx="151">
                  <c:v>9.9999999999900197E-2</c:v>
                </c:pt>
                <c:pt idx="152">
                  <c:v>0.19999999999990001</c:v>
                </c:pt>
                <c:pt idx="153">
                  <c:v>0.29999999999989901</c:v>
                </c:pt>
                <c:pt idx="154">
                  <c:v>0.39999999999990099</c:v>
                </c:pt>
                <c:pt idx="155">
                  <c:v>0.49999999999990102</c:v>
                </c:pt>
                <c:pt idx="156">
                  <c:v>0.59999999999989995</c:v>
                </c:pt>
                <c:pt idx="157">
                  <c:v>0.69999999999990004</c:v>
                </c:pt>
                <c:pt idx="158">
                  <c:v>0.79999999999989901</c:v>
                </c:pt>
                <c:pt idx="159">
                  <c:v>0.89999999999990099</c:v>
                </c:pt>
                <c:pt idx="160">
                  <c:v>0.99999999999990097</c:v>
                </c:pt>
                <c:pt idx="161">
                  <c:v>1.0999999999998999</c:v>
                </c:pt>
                <c:pt idx="162">
                  <c:v>1.1999999999999</c:v>
                </c:pt>
                <c:pt idx="163">
                  <c:v>1.2999999999998999</c:v>
                </c:pt>
                <c:pt idx="164">
                  <c:v>1.3999999999999</c:v>
                </c:pt>
                <c:pt idx="165">
                  <c:v>1.4999999999999001</c:v>
                </c:pt>
                <c:pt idx="166">
                  <c:v>1.5999999999998999</c:v>
                </c:pt>
                <c:pt idx="167">
                  <c:v>1.6999999999999</c:v>
                </c:pt>
                <c:pt idx="168">
                  <c:v>1.7999999999998999</c:v>
                </c:pt>
                <c:pt idx="169">
                  <c:v>1.8999999999999</c:v>
                </c:pt>
                <c:pt idx="170">
                  <c:v>1.9999999999999001</c:v>
                </c:pt>
                <c:pt idx="171">
                  <c:v>2.0999999999999002</c:v>
                </c:pt>
                <c:pt idx="172">
                  <c:v>2.1999999999998998</c:v>
                </c:pt>
                <c:pt idx="173">
                  <c:v>2.2999999999998999</c:v>
                </c:pt>
                <c:pt idx="174">
                  <c:v>2.3999999999999</c:v>
                </c:pt>
                <c:pt idx="175">
                  <c:v>2.4999999999999001</c:v>
                </c:pt>
                <c:pt idx="176">
                  <c:v>2.5999999999999002</c:v>
                </c:pt>
                <c:pt idx="177">
                  <c:v>2.6999999999998998</c:v>
                </c:pt>
                <c:pt idx="178">
                  <c:v>2.7999999999998999</c:v>
                </c:pt>
                <c:pt idx="179">
                  <c:v>2.8999999999999</c:v>
                </c:pt>
                <c:pt idx="180">
                  <c:v>2.9999999999999001</c:v>
                </c:pt>
                <c:pt idx="181">
                  <c:v>3.0999999999999002</c:v>
                </c:pt>
                <c:pt idx="182">
                  <c:v>3.1999999999998998</c:v>
                </c:pt>
                <c:pt idx="183">
                  <c:v>3.2999999999998999</c:v>
                </c:pt>
                <c:pt idx="184">
                  <c:v>3.3999999999999</c:v>
                </c:pt>
                <c:pt idx="185">
                  <c:v>3.4999999999999001</c:v>
                </c:pt>
                <c:pt idx="186">
                  <c:v>3.5999999999999002</c:v>
                </c:pt>
                <c:pt idx="187">
                  <c:v>3.6999999999998998</c:v>
                </c:pt>
                <c:pt idx="188">
                  <c:v>3.7999999999998999</c:v>
                </c:pt>
                <c:pt idx="189">
                  <c:v>3.8999999999999</c:v>
                </c:pt>
                <c:pt idx="190">
                  <c:v>3.9999999999999001</c:v>
                </c:pt>
                <c:pt idx="191">
                  <c:v>4.0999999999999002</c:v>
                </c:pt>
                <c:pt idx="192">
                  <c:v>4.1999999999998998</c:v>
                </c:pt>
                <c:pt idx="193">
                  <c:v>4.2999999999999003</c:v>
                </c:pt>
                <c:pt idx="194">
                  <c:v>4.3999999999999</c:v>
                </c:pt>
                <c:pt idx="195">
                  <c:v>4.4999999999998996</c:v>
                </c:pt>
                <c:pt idx="196">
                  <c:v>4.5999999999999002</c:v>
                </c:pt>
                <c:pt idx="197">
                  <c:v>4.6999999999998998</c:v>
                </c:pt>
                <c:pt idx="198">
                  <c:v>4.7999999999999003</c:v>
                </c:pt>
                <c:pt idx="199">
                  <c:v>4.8999999999999</c:v>
                </c:pt>
                <c:pt idx="200">
                  <c:v>4.9999999999998996</c:v>
                </c:pt>
                <c:pt idx="201">
                  <c:v>5.0999999999999002</c:v>
                </c:pt>
                <c:pt idx="202">
                  <c:v>5.1999999999998998</c:v>
                </c:pt>
                <c:pt idx="203">
                  <c:v>5.2999999999999003</c:v>
                </c:pt>
                <c:pt idx="204">
                  <c:v>5.3999999999999</c:v>
                </c:pt>
                <c:pt idx="205">
                  <c:v>5.4999999999998996</c:v>
                </c:pt>
                <c:pt idx="206">
                  <c:v>5.5999999999999002</c:v>
                </c:pt>
                <c:pt idx="207">
                  <c:v>5.6999999999998998</c:v>
                </c:pt>
                <c:pt idx="208">
                  <c:v>5.7999999999999003</c:v>
                </c:pt>
                <c:pt idx="209">
                  <c:v>5.8999999999999</c:v>
                </c:pt>
                <c:pt idx="210">
                  <c:v>5.9999999999998996</c:v>
                </c:pt>
                <c:pt idx="211">
                  <c:v>6.0999999999999002</c:v>
                </c:pt>
                <c:pt idx="212">
                  <c:v>6.1999999999998998</c:v>
                </c:pt>
                <c:pt idx="213">
                  <c:v>6.2999999999999003</c:v>
                </c:pt>
                <c:pt idx="214">
                  <c:v>6.3999999999999</c:v>
                </c:pt>
                <c:pt idx="215">
                  <c:v>6.4999999999998996</c:v>
                </c:pt>
                <c:pt idx="216">
                  <c:v>6.5999999999999002</c:v>
                </c:pt>
                <c:pt idx="217">
                  <c:v>6.6999999999998998</c:v>
                </c:pt>
                <c:pt idx="218">
                  <c:v>6.7999999999999003</c:v>
                </c:pt>
                <c:pt idx="219">
                  <c:v>6.8999999999999</c:v>
                </c:pt>
                <c:pt idx="220">
                  <c:v>6.9999999999998996</c:v>
                </c:pt>
                <c:pt idx="221">
                  <c:v>7.0999999999999002</c:v>
                </c:pt>
                <c:pt idx="222">
                  <c:v>7.1999999999998998</c:v>
                </c:pt>
                <c:pt idx="223">
                  <c:v>7.2999999999999003</c:v>
                </c:pt>
                <c:pt idx="224">
                  <c:v>7.3999999999999</c:v>
                </c:pt>
                <c:pt idx="225">
                  <c:v>7.4999999999998996</c:v>
                </c:pt>
                <c:pt idx="226">
                  <c:v>7.5999999999999002</c:v>
                </c:pt>
                <c:pt idx="227">
                  <c:v>7.6999999999998998</c:v>
                </c:pt>
                <c:pt idx="228">
                  <c:v>7.7999999999999003</c:v>
                </c:pt>
                <c:pt idx="229">
                  <c:v>7.8999999999999</c:v>
                </c:pt>
                <c:pt idx="230">
                  <c:v>7.9999999999998996</c:v>
                </c:pt>
                <c:pt idx="231">
                  <c:v>8.0999999999999002</c:v>
                </c:pt>
                <c:pt idx="232">
                  <c:v>8.1999999999998998</c:v>
                </c:pt>
                <c:pt idx="233">
                  <c:v>8.2999999999998995</c:v>
                </c:pt>
                <c:pt idx="234">
                  <c:v>8.3999999999999009</c:v>
                </c:pt>
                <c:pt idx="235">
                  <c:v>8.4999999999999005</c:v>
                </c:pt>
                <c:pt idx="236">
                  <c:v>8.5999999999999002</c:v>
                </c:pt>
                <c:pt idx="237">
                  <c:v>8.6999999999998998</c:v>
                </c:pt>
                <c:pt idx="238">
                  <c:v>8.7999999999998995</c:v>
                </c:pt>
                <c:pt idx="239">
                  <c:v>8.8999999999999009</c:v>
                </c:pt>
                <c:pt idx="240">
                  <c:v>8.9999999999999005</c:v>
                </c:pt>
                <c:pt idx="241">
                  <c:v>9.0999999999999002</c:v>
                </c:pt>
                <c:pt idx="242">
                  <c:v>9.1999999999998998</c:v>
                </c:pt>
                <c:pt idx="243">
                  <c:v>9.2999999999998995</c:v>
                </c:pt>
                <c:pt idx="244">
                  <c:v>9.3999999999999009</c:v>
                </c:pt>
                <c:pt idx="245">
                  <c:v>9.4999999999999005</c:v>
                </c:pt>
                <c:pt idx="246">
                  <c:v>9.5999999999999002</c:v>
                </c:pt>
                <c:pt idx="247">
                  <c:v>9.6999999999998998</c:v>
                </c:pt>
                <c:pt idx="248">
                  <c:v>9.7999999999998995</c:v>
                </c:pt>
                <c:pt idx="249">
                  <c:v>9.8999999999999009</c:v>
                </c:pt>
                <c:pt idx="250">
                  <c:v>9.9999999999999005</c:v>
                </c:pt>
                <c:pt idx="251">
                  <c:v>10.0999999999999</c:v>
                </c:pt>
                <c:pt idx="252">
                  <c:v>10.1999999999999</c:v>
                </c:pt>
                <c:pt idx="253">
                  <c:v>10.299999999999899</c:v>
                </c:pt>
                <c:pt idx="254">
                  <c:v>10.399999999999901</c:v>
                </c:pt>
                <c:pt idx="255">
                  <c:v>10.499999999999901</c:v>
                </c:pt>
                <c:pt idx="256">
                  <c:v>10.5999999999999</c:v>
                </c:pt>
                <c:pt idx="257">
                  <c:v>10.6999999999999</c:v>
                </c:pt>
                <c:pt idx="258">
                  <c:v>10.799999999999899</c:v>
                </c:pt>
                <c:pt idx="259">
                  <c:v>10.899999999999901</c:v>
                </c:pt>
                <c:pt idx="260">
                  <c:v>10.999999999999901</c:v>
                </c:pt>
                <c:pt idx="261">
                  <c:v>11.0999999999999</c:v>
                </c:pt>
                <c:pt idx="262">
                  <c:v>11.1999999999999</c:v>
                </c:pt>
                <c:pt idx="263">
                  <c:v>11.299999999999899</c:v>
                </c:pt>
                <c:pt idx="264">
                  <c:v>11.399999999999901</c:v>
                </c:pt>
                <c:pt idx="265">
                  <c:v>11.499999999999901</c:v>
                </c:pt>
                <c:pt idx="266">
                  <c:v>11.5999999999999</c:v>
                </c:pt>
                <c:pt idx="267">
                  <c:v>11.6999999999999</c:v>
                </c:pt>
                <c:pt idx="268">
                  <c:v>11.799999999999899</c:v>
                </c:pt>
                <c:pt idx="269">
                  <c:v>11.899999999999901</c:v>
                </c:pt>
                <c:pt idx="270">
                  <c:v>11.999999999999901</c:v>
                </c:pt>
                <c:pt idx="271">
                  <c:v>12.0999999999999</c:v>
                </c:pt>
                <c:pt idx="272">
                  <c:v>12.1999999999999</c:v>
                </c:pt>
                <c:pt idx="273">
                  <c:v>12.299999999999899</c:v>
                </c:pt>
                <c:pt idx="274">
                  <c:v>12.399999999999901</c:v>
                </c:pt>
                <c:pt idx="275">
                  <c:v>12.499999999999901</c:v>
                </c:pt>
                <c:pt idx="276">
                  <c:v>12.5999999999999</c:v>
                </c:pt>
                <c:pt idx="277">
                  <c:v>12.6999999999999</c:v>
                </c:pt>
                <c:pt idx="278">
                  <c:v>12.799999999999899</c:v>
                </c:pt>
                <c:pt idx="279">
                  <c:v>12.899999999999901</c:v>
                </c:pt>
                <c:pt idx="280">
                  <c:v>12.999999999999901</c:v>
                </c:pt>
                <c:pt idx="281">
                  <c:v>13.0999999999999</c:v>
                </c:pt>
                <c:pt idx="282">
                  <c:v>13.1999999999999</c:v>
                </c:pt>
                <c:pt idx="283">
                  <c:v>13.299999999999899</c:v>
                </c:pt>
                <c:pt idx="284">
                  <c:v>13.399999999999901</c:v>
                </c:pt>
                <c:pt idx="285">
                  <c:v>13.499999999999901</c:v>
                </c:pt>
                <c:pt idx="286">
                  <c:v>13.5999999999999</c:v>
                </c:pt>
                <c:pt idx="287">
                  <c:v>13.6999999999999</c:v>
                </c:pt>
                <c:pt idx="288">
                  <c:v>13.799999999999899</c:v>
                </c:pt>
                <c:pt idx="289">
                  <c:v>13.899999999999901</c:v>
                </c:pt>
                <c:pt idx="290">
                  <c:v>13.999999999999901</c:v>
                </c:pt>
                <c:pt idx="291">
                  <c:v>14.0999999999999</c:v>
                </c:pt>
                <c:pt idx="292">
                  <c:v>14.1999999999999</c:v>
                </c:pt>
                <c:pt idx="293">
                  <c:v>14.299999999999899</c:v>
                </c:pt>
                <c:pt idx="294">
                  <c:v>14.399999999999901</c:v>
                </c:pt>
                <c:pt idx="295">
                  <c:v>14.499999999999901</c:v>
                </c:pt>
                <c:pt idx="296">
                  <c:v>14.5999999999999</c:v>
                </c:pt>
                <c:pt idx="297">
                  <c:v>14.6999999999999</c:v>
                </c:pt>
                <c:pt idx="298">
                  <c:v>14.799999999999899</c:v>
                </c:pt>
                <c:pt idx="299">
                  <c:v>14.899999999999901</c:v>
                </c:pt>
                <c:pt idx="300">
                  <c:v>14.999999999999901</c:v>
                </c:pt>
              </c:numCache>
            </c:numRef>
          </c:xVal>
          <c:yVal>
            <c:numRef>
              <c:f>Sheet1!$H$7:$H$307</c:f>
              <c:numCache>
                <c:formatCode>General</c:formatCode>
                <c:ptCount val="301"/>
                <c:pt idx="0">
                  <c:v>4.1343689505334964E-14</c:v>
                </c:pt>
                <c:pt idx="1">
                  <c:v>5.9343327579113308E-14</c:v>
                </c:pt>
                <c:pt idx="2">
                  <c:v>8.5201558665637136E-14</c:v>
                </c:pt>
                <c:pt idx="3">
                  <c:v>1.2236879019497324E-13</c:v>
                </c:pt>
                <c:pt idx="4">
                  <c:v>1.7582466629333489E-13</c:v>
                </c:pt>
                <c:pt idx="5">
                  <c:v>2.5276558347720144E-13</c:v>
                </c:pt>
                <c:pt idx="6">
                  <c:v>3.6360768993259786E-13</c:v>
                </c:pt>
                <c:pt idx="7">
                  <c:v>5.2345424747269715E-13</c:v>
                </c:pt>
                <c:pt idx="8">
                  <c:v>7.5424912979291029E-13</c:v>
                </c:pt>
                <c:pt idx="9">
                  <c:v>1.0879485222031781E-12</c:v>
                </c:pt>
                <c:pt idx="10">
                  <c:v>1.5712108873290374E-12</c:v>
                </c:pt>
                <c:pt idx="11">
                  <c:v>2.2723630734189997E-12</c:v>
                </c:pt>
                <c:pt idx="12">
                  <c:v>3.2917993539821462E-12</c:v>
                </c:pt>
                <c:pt idx="13">
                  <c:v>4.7775930832615805E-12</c:v>
                </c:pt>
                <c:pt idx="14">
                  <c:v>6.9490831890426938E-12</c:v>
                </c:pt>
                <c:pt idx="15">
                  <c:v>1.0132765051217419E-11</c:v>
                </c:pt>
                <c:pt idx="16">
                  <c:v>1.4817346871390854E-11</c:v>
                </c:pt>
                <c:pt idx="17">
                  <c:v>2.1738978749087924E-11</c:v>
                </c:pt>
                <c:pt idx="18">
                  <c:v>3.2014557802274891E-11</c:v>
                </c:pt>
                <c:pt idx="19">
                  <c:v>4.7352682302164529E-11</c:v>
                </c:pt>
                <c:pt idx="20">
                  <c:v>7.039195956643934E-11</c:v>
                </c:pt>
                <c:pt idx="21">
                  <c:v>1.052518611440225E-10</c:v>
                </c:pt>
                <c:pt idx="22">
                  <c:v>1.5844541730113659E-10</c:v>
                </c:pt>
                <c:pt idx="23">
                  <c:v>2.4042202910161473E-10</c:v>
                </c:pt>
                <c:pt idx="24">
                  <c:v>3.6823650297815185E-10</c:v>
                </c:pt>
                <c:pt idx="25">
                  <c:v>5.7029227318975091E-10</c:v>
                </c:pt>
                <c:pt idx="26">
                  <c:v>8.9503972804315793E-10</c:v>
                </c:pt>
                <c:pt idx="27">
                  <c:v>1.4275276598595619E-9</c:v>
                </c:pt>
                <c:pt idx="28">
                  <c:v>2.3223047548789751E-9</c:v>
                </c:pt>
                <c:pt idx="29">
                  <c:v>3.8723166662120327E-9</c:v>
                </c:pt>
                <c:pt idx="30">
                  <c:v>6.6624546310792251E-9</c:v>
                </c:pt>
                <c:pt idx="31">
                  <c:v>1.1938256225869203E-8</c:v>
                </c:pt>
                <c:pt idx="32">
                  <c:v>2.2572396895962073E-8</c:v>
                </c:pt>
                <c:pt idx="33">
                  <c:v>4.5851772119153712E-8</c:v>
                </c:pt>
                <c:pt idx="34">
                  <c:v>1.0205903588996899E-7</c:v>
                </c:pt>
                <c:pt idx="35">
                  <c:v>2.4588308877613831E-7</c:v>
                </c:pt>
                <c:pt idx="36">
                  <c:v>5.1620657040643408E-7</c:v>
                </c:pt>
                <c:pt idx="37">
                  <c:v>5.7607543850013519E-7</c:v>
                </c:pt>
                <c:pt idx="38">
                  <c:v>4.0879271209623357E-7</c:v>
                </c:pt>
                <c:pt idx="39">
                  <c:v>2.8784666807457538E-7</c:v>
                </c:pt>
                <c:pt idx="40">
                  <c:v>2.22589529469498E-7</c:v>
                </c:pt>
                <c:pt idx="41">
                  <c:v>1.8726461860244405E-7</c:v>
                </c:pt>
                <c:pt idx="42">
                  <c:v>1.6796945603513638E-7</c:v>
                </c:pt>
                <c:pt idx="43">
                  <c:v>1.580775970199857E-7</c:v>
                </c:pt>
                <c:pt idx="44">
                  <c:v>1.5431475149366572E-7</c:v>
                </c:pt>
                <c:pt idx="45">
                  <c:v>1.5499205342912563E-7</c:v>
                </c:pt>
                <c:pt idx="46">
                  <c:v>1.592279172832314E-7</c:v>
                </c:pt>
                <c:pt idx="47">
                  <c:v>1.6658777749300459E-7</c:v>
                </c:pt>
                <c:pt idx="48">
                  <c:v>1.7690790645229965E-7</c:v>
                </c:pt>
                <c:pt idx="49">
                  <c:v>1.9020561889991453E-7</c:v>
                </c:pt>
                <c:pt idx="50">
                  <c:v>2.0663279570718968E-7</c:v>
                </c:pt>
                <c:pt idx="51">
                  <c:v>2.264526409900005E-7</c:v>
                </c:pt>
                <c:pt idx="52">
                  <c:v>2.5002982461975751E-7</c:v>
                </c:pt>
                <c:pt idx="53">
                  <c:v>2.7782898957210816E-7</c:v>
                </c:pt>
                <c:pt idx="54">
                  <c:v>3.1041900617205425E-7</c:v>
                </c:pt>
                <c:pt idx="55">
                  <c:v>3.4848161566546846E-7</c:v>
                </c:pt>
                <c:pt idx="56">
                  <c:v>3.92823803537323E-7</c:v>
                </c:pt>
                <c:pt idx="57">
                  <c:v>4.4439365365912847E-7</c:v>
                </c:pt>
                <c:pt idx="58">
                  <c:v>5.0429969409747426E-7</c:v>
                </c:pt>
                <c:pt idx="59">
                  <c:v>5.738339248297441E-7</c:v>
                </c:pt>
                <c:pt idx="60">
                  <c:v>6.5449885477312669E-7</c:v>
                </c:pt>
                <c:pt idx="61">
                  <c:v>7.480389919309762E-7</c:v>
                </c:pt>
                <c:pt idx="62">
                  <c:v>8.5647733888526593E-7</c:v>
                </c:pt>
                <c:pt idx="63">
                  <c:v>9.8215755445443495E-7</c:v>
                </c:pt>
                <c:pt idx="64">
                  <c:v>1.127792556741205E-6</c:v>
                </c:pt>
                <c:pt idx="65">
                  <c:v>1.296520467371944E-6</c:v>
                </c:pt>
                <c:pt idx="66">
                  <c:v>1.4919689352377166E-6</c:v>
                </c:pt>
                <c:pt idx="67">
                  <c:v>1.7183290340830209E-6</c:v>
                </c:pt>
                <c:pt idx="68">
                  <c:v>1.9804401055742162E-6</c:v>
                </c:pt>
                <c:pt idx="69">
                  <c:v>2.2838871220907235E-6</c:v>
                </c:pt>
                <c:pt idx="70">
                  <c:v>2.6351123760389665E-6</c:v>
                </c:pt>
                <c:pt idx="71">
                  <c:v>3.0415435703502887E-6</c:v>
                </c:pt>
                <c:pt idx="72">
                  <c:v>3.5117406942947101E-6</c:v>
                </c:pt>
                <c:pt idx="73">
                  <c:v>4.0555644273082662E-6</c:v>
                </c:pt>
                <c:pt idx="74">
                  <c:v>4.6843692301498723E-6</c:v>
                </c:pt>
                <c:pt idx="75">
                  <c:v>5.4112247681333188E-6</c:v>
                </c:pt>
                <c:pt idx="76">
                  <c:v>6.2511698784241202E-6</c:v>
                </c:pt>
                <c:pt idx="77">
                  <c:v>7.2215039582019009E-6</c:v>
                </c:pt>
                <c:pt idx="78">
                  <c:v>8.3421214320411522E-6</c:v>
                </c:pt>
                <c:pt idx="79">
                  <c:v>9.6358958785627746E-6</c:v>
                </c:pt>
                <c:pt idx="80">
                  <c:v>1.112912148693925E-5</c:v>
                </c:pt>
                <c:pt idx="81">
                  <c:v>1.2852020808460489E-5</c:v>
                </c:pt>
                <c:pt idx="82">
                  <c:v>1.4839329310595309E-5</c:v>
                </c:pt>
                <c:pt idx="83">
                  <c:v>1.7130969084691E-5</c:v>
                </c:pt>
                <c:pt idx="84">
                  <c:v>1.9772826270590119E-5</c:v>
                </c:pt>
                <c:pt idx="85">
                  <c:v>2.2817649425528862E-5</c:v>
                </c:pt>
                <c:pt idx="86">
                  <c:v>2.6326089285295898E-5</c:v>
                </c:pt>
                <c:pt idx="87">
                  <c:v>3.0367904274259956E-5</c:v>
                </c:pt>
                <c:pt idx="88">
                  <c:v>3.5023360883527604E-5</c:v>
                </c:pt>
                <c:pt idx="89">
                  <c:v>4.0384863863643798E-5</c:v>
                </c:pt>
                <c:pt idx="90">
                  <c:v>4.6558858338002708E-5</c:v>
                </c:pt>
                <c:pt idx="91">
                  <c:v>5.3668054778553474E-5</c:v>
                </c:pt>
                <c:pt idx="92">
                  <c:v>6.1854038737652647E-5</c:v>
                </c:pt>
                <c:pt idx="93">
                  <c:v>7.1280340869286378E-5</c:v>
                </c:pt>
                <c:pt idx="94">
                  <c:v>8.2136059840412777E-5</c:v>
                </c:pt>
                <c:pt idx="95">
                  <c:v>9.4640152197296868E-5</c:v>
                </c:pt>
                <c:pt idx="96">
                  <c:v>1.0904653038543795E-4</c:v>
                </c:pt>
                <c:pt idx="97">
                  <c:v>1.2565014460877189E-4</c:v>
                </c:pt>
                <c:pt idx="98">
                  <c:v>1.4479426829566827E-4</c:v>
                </c:pt>
                <c:pt idx="99">
                  <c:v>1.6687926361987085E-4</c:v>
                </c:pt>
                <c:pt idx="100">
                  <c:v>1.9237317685891098E-4</c:v>
                </c:pt>
                <c:pt idx="101">
                  <c:v>2.2182460887517925E-4</c:v>
                </c:pt>
                <c:pt idx="102">
                  <c:v>2.5587843123481898E-4</c:v>
                </c:pt>
                <c:pt idx="103">
                  <c:v>2.9529508388481104E-4</c:v>
                </c:pt>
                <c:pt idx="104">
                  <c:v>3.4097441045572233E-4</c:v>
                </c:pt>
                <c:pt idx="105">
                  <c:v>3.9398528264849756E-4</c:v>
                </c:pt>
                <c:pt idx="106">
                  <c:v>4.5560266493119045E-4</c:v>
                </c:pt>
                <c:pt idx="107">
                  <c:v>5.2735431675235466E-4</c:v>
                </c:pt>
                <c:pt idx="108">
                  <c:v>6.1108008241211821E-4</c:v>
                </c:pt>
                <c:pt idx="109">
                  <c:v>7.0900776784735026E-4</c:v>
                </c:pt>
                <c:pt idx="110">
                  <c:v>8.238510816050978E-4</c:v>
                </c:pt>
                <c:pt idx="111">
                  <c:v>9.5893722426427803E-4</c:v>
                </c:pt>
                <c:pt idx="112">
                  <c:v>1.118374752431943E-3</c:v>
                </c:pt>
                <c:pt idx="113">
                  <c:v>1.3072767951561664E-3</c:v>
                </c:pt>
                <c:pt idx="114">
                  <c:v>1.532061311838734E-3</c:v>
                </c:pt>
                <c:pt idx="115">
                  <c:v>1.8008600559221652E-3</c:v>
                </c:pt>
                <c:pt idx="116">
                  <c:v>2.1240832202176121E-3</c:v>
                </c:pt>
                <c:pt idx="117">
                  <c:v>2.5152106857554211E-3</c:v>
                </c:pt>
                <c:pt idx="118">
                  <c:v>2.9919190169253951E-3</c:v>
                </c:pt>
                <c:pt idx="119">
                  <c:v>3.5777157288536423E-3</c:v>
                </c:pt>
                <c:pt idx="120">
                  <c:v>4.3043567052111929E-3</c:v>
                </c:pt>
                <c:pt idx="121">
                  <c:v>5.2155020021490842E-3</c:v>
                </c:pt>
                <c:pt idx="122">
                  <c:v>6.3723829715330096E-3</c:v>
                </c:pt>
                <c:pt idx="123">
                  <c:v>7.8628355934313252E-3</c:v>
                </c:pt>
                <c:pt idx="124">
                  <c:v>9.8161618194396918E-3</c:v>
                </c:pt>
                <c:pt idx="125">
                  <c:v>1.2428477316649981E-2</c:v>
                </c:pt>
                <c:pt idx="126">
                  <c:v>1.600777722625836E-2</c:v>
                </c:pt>
                <c:pt idx="127">
                  <c:v>2.1058005813289139E-2</c:v>
                </c:pt>
                <c:pt idx="128">
                  <c:v>2.8444928699571232E-2</c:v>
                </c:pt>
                <c:pt idx="129">
                  <c:v>3.9745538501802131E-2</c:v>
                </c:pt>
                <c:pt idx="130">
                  <c:v>5.8041884027299352E-2</c:v>
                </c:pt>
                <c:pt idx="131">
                  <c:v>8.988087165682053E-2</c:v>
                </c:pt>
                <c:pt idx="132">
                  <c:v>0.15047514463096542</c:v>
                </c:pt>
                <c:pt idx="133">
                  <c:v>0.27695933117004584</c:v>
                </c:pt>
                <c:pt idx="134">
                  <c:v>0.53548254271925888</c:v>
                </c:pt>
                <c:pt idx="135">
                  <c:v>0.77880078307140488</c:v>
                </c:pt>
                <c:pt idx="136">
                  <c:v>0.5723982303575863</c:v>
                </c:pt>
                <c:pt idx="137">
                  <c:v>0.31646226540922989</c:v>
                </c:pt>
                <c:pt idx="138">
                  <c:v>0.18379075668681163</c:v>
                </c:pt>
                <c:pt idx="139">
                  <c:v>0.11734893090485106</c:v>
                </c:pt>
                <c:pt idx="140">
                  <c:v>8.1003974523904815E-2</c:v>
                </c:pt>
                <c:pt idx="141">
                  <c:v>5.9293375958057525E-2</c:v>
                </c:pt>
                <c:pt idx="142">
                  <c:v>4.5360267572178273E-2</c:v>
                </c:pt>
                <c:pt idx="143">
                  <c:v>3.5895579163335432E-2</c:v>
                </c:pt>
                <c:pt idx="144">
                  <c:v>2.9168071836434061E-2</c:v>
                </c:pt>
                <c:pt idx="145">
                  <c:v>2.4207368348119294E-2</c:v>
                </c:pt>
                <c:pt idx="146">
                  <c:v>2.0437338078860841E-2</c:v>
                </c:pt>
                <c:pt idx="147">
                  <c:v>1.7499062427191396E-2</c:v>
                </c:pt>
                <c:pt idx="148">
                  <c:v>1.515969345188569E-2</c:v>
                </c:pt>
                <c:pt idx="149">
                  <c:v>1.3262873668397419E-2</c:v>
                </c:pt>
                <c:pt idx="150">
                  <c:v>1.1700454614981433E-2</c:v>
                </c:pt>
                <c:pt idx="151">
                  <c:v>1.0395688978000944E-2</c:v>
                </c:pt>
                <c:pt idx="152">
                  <c:v>9.2928782436192438E-3</c:v>
                </c:pt>
                <c:pt idx="153">
                  <c:v>8.3507935620252497E-3</c:v>
                </c:pt>
                <c:pt idx="154">
                  <c:v>7.538377326501291E-3</c:v>
                </c:pt>
                <c:pt idx="155">
                  <c:v>6.8318649769699251E-3</c:v>
                </c:pt>
                <c:pt idx="156">
                  <c:v>6.2128149809730256E-3</c:v>
                </c:pt>
                <c:pt idx="157">
                  <c:v>5.6667335479012064E-3</c:v>
                </c:pt>
                <c:pt idx="158">
                  <c:v>5.1820972603939522E-3</c:v>
                </c:pt>
                <c:pt idx="159">
                  <c:v>4.7496471647408235E-3</c:v>
                </c:pt>
                <c:pt idx="160">
                  <c:v>4.3618713546275268E-3</c:v>
                </c:pt>
                <c:pt idx="161">
                  <c:v>4.0126205711304213E-3</c:v>
                </c:pt>
                <c:pt idx="162">
                  <c:v>3.6968190711180247E-3</c:v>
                </c:pt>
                <c:pt idx="163">
                  <c:v>3.4102446654425932E-3</c:v>
                </c:pt>
                <c:pt idx="164">
                  <c:v>3.1493596144990792E-3</c:v>
                </c:pt>
                <c:pt idx="165">
                  <c:v>2.9111793556430236E-3</c:v>
                </c:pt>
                <c:pt idx="166">
                  <c:v>2.6931696796172835E-3</c:v>
                </c:pt>
                <c:pt idx="167">
                  <c:v>2.49316551714529E-3</c:v>
                </c:pt>
                <c:pt idx="168">
                  <c:v>2.3093062961084434E-3</c:v>
                </c:pt>
                <c:pt idx="169">
                  <c:v>2.1399841173154661E-3</c:v>
                </c:pt>
                <c:pt idx="170">
                  <c:v>1.9838019284906133E-3</c:v>
                </c:pt>
                <c:pt idx="171">
                  <c:v>1.8395395571536655E-3</c:v>
                </c:pt>
                <c:pt idx="172">
                  <c:v>1.7061259657781588E-3</c:v>
                </c:pt>
                <c:pt idx="173">
                  <c:v>1.5826164670906856E-3</c:v>
                </c:pt>
                <c:pt idx="174">
                  <c:v>1.4681739187355606E-3</c:v>
                </c:pt>
                <c:pt idx="175">
                  <c:v>1.3620531296558726E-3</c:v>
                </c:pt>
                <c:pt idx="176">
                  <c:v>1.263587873231773E-3</c:v>
                </c:pt>
                <c:pt idx="177">
                  <c:v>1.1721800273189456E-3</c:v>
                </c:pt>
                <c:pt idx="178">
                  <c:v>1.0872904582023984E-3</c:v>
                </c:pt>
                <c:pt idx="179">
                  <c:v>1.0084313409947469E-3</c:v>
                </c:pt>
                <c:pt idx="180">
                  <c:v>9.3515966824952719E-4</c:v>
                </c:pt>
                <c:pt idx="181">
                  <c:v>8.6707174532086001E-4</c:v>
                </c:pt>
                <c:pt idx="182">
                  <c:v>8.0379850812817462E-4</c:v>
                </c:pt>
                <c:pt idx="183">
                  <c:v>7.450015286312975E-4</c:v>
                </c:pt>
                <c:pt idx="184">
                  <c:v>6.9036959712445831E-4</c:v>
                </c:pt>
                <c:pt idx="185">
                  <c:v>6.396157896713015E-4</c:v>
                </c:pt>
                <c:pt idx="186">
                  <c:v>5.9247494459183255E-4</c:v>
                </c:pt>
                <c:pt idx="187">
                  <c:v>5.4870148462361258E-4</c:v>
                </c:pt>
                <c:pt idx="188">
                  <c:v>5.0806753179501597E-4</c:v>
                </c:pt>
                <c:pt idx="189">
                  <c:v>4.7036127062312122E-4</c:v>
                </c:pt>
                <c:pt idx="190">
                  <c:v>4.3538552234055237E-4</c:v>
                </c:pt>
                <c:pt idx="191">
                  <c:v>4.0295649874724673E-4</c:v>
                </c:pt>
                <c:pt idx="192">
                  <c:v>3.7290270919923562E-4</c:v>
                </c:pt>
                <c:pt idx="193">
                  <c:v>3.4506399836641975E-4</c:v>
                </c:pt>
                <c:pt idx="194">
                  <c:v>3.1929069585897934E-4</c:v>
                </c:pt>
                <c:pt idx="195">
                  <c:v>2.9544286175364509E-4</c:v>
                </c:pt>
                <c:pt idx="196">
                  <c:v>2.7338961454120413E-4</c:v>
                </c:pt>
                <c:pt idx="197">
                  <c:v>2.5300853014283934E-4</c:v>
                </c:pt>
                <c:pt idx="198">
                  <c:v>2.3418510246965321E-4</c:v>
                </c:pt>
                <c:pt idx="199">
                  <c:v>2.1681225758132184E-4</c:v>
                </c:pt>
                <c:pt idx="200">
                  <c:v>2.0078991488309796E-4</c:v>
                </c:pt>
                <c:pt idx="201">
                  <c:v>1.8602459002704276E-4</c:v>
                </c:pt>
                <c:pt idx="202">
                  <c:v>1.7242903529205185E-4</c:v>
                </c:pt>
                <c:pt idx="203">
                  <c:v>1.5992191424593012E-4</c:v>
                </c:pt>
                <c:pt idx="204">
                  <c:v>1.4842750848116401E-4</c:v>
                </c:pt>
                <c:pt idx="205">
                  <c:v>1.3787545520882634E-4</c:v>
                </c:pt>
                <c:pt idx="206">
                  <c:v>1.2820051554607656E-4</c:v>
                </c:pt>
                <c:pt idx="207">
                  <c:v>1.1934237451094969E-4</c:v>
                </c:pt>
                <c:pt idx="208">
                  <c:v>1.1124547513643245E-4</c:v>
                </c:pt>
                <c:pt idx="209">
                  <c:v>1.0385889086430714E-4</c:v>
                </c:pt>
                <c:pt idx="210">
                  <c:v>9.713624266590713E-5</c:v>
                </c:pt>
                <c:pt idx="211">
                  <c:v>9.1035670440602759E-5</c:v>
                </c:pt>
                <c:pt idx="212">
                  <c:v>8.5519872586292656E-5</c:v>
                </c:pt>
                <c:pt idx="213">
                  <c:v>8.0556233873886409E-5</c:v>
                </c:pt>
                <c:pt idx="214">
                  <c:v>7.6117070923562789E-5</c:v>
                </c:pt>
                <c:pt idx="215">
                  <c:v>7.2180038341478596E-5</c:v>
                </c:pt>
                <c:pt idx="216">
                  <c:v>6.8728759678224728E-5</c:v>
                </c:pt>
                <c:pt idx="217">
                  <c:v>6.5753780445280076E-5</c:v>
                </c:pt>
                <c:pt idx="218">
                  <c:v>6.3253993476129365E-5</c:v>
                </c:pt>
                <c:pt idx="219">
                  <c:v>6.1238774155092935E-5</c:v>
                </c:pt>
                <c:pt idx="220">
                  <c:v>5.9731210449091525E-5</c:v>
                </c:pt>
                <c:pt idx="221">
                  <c:v>5.8773069370557694E-5</c:v>
                </c:pt>
                <c:pt idx="222">
                  <c:v>5.843260364573191E-5</c:v>
                </c:pt>
                <c:pt idx="223">
                  <c:v>5.8817165956709193E-5</c:v>
                </c:pt>
                <c:pt idx="224">
                  <c:v>6.0094280595177516E-5</c:v>
                </c:pt>
                <c:pt idx="225">
                  <c:v>6.2528257115870731E-5</c:v>
                </c:pt>
                <c:pt idx="226">
                  <c:v>6.6546819007569578E-5</c:v>
                </c:pt>
                <c:pt idx="227">
                  <c:v>7.2869056741510656E-5</c:v>
                </c:pt>
                <c:pt idx="228">
                  <c:v>8.2766788394257214E-5</c:v>
                </c:pt>
                <c:pt idx="229">
                  <c:v>9.8635780088708738E-5</c:v>
                </c:pt>
                <c:pt idx="230">
                  <c:v>1.2532463549438014E-4</c:v>
                </c:pt>
                <c:pt idx="231">
                  <c:v>1.7323908884863193E-4</c:v>
                </c:pt>
                <c:pt idx="232">
                  <c:v>2.6299094419371253E-4</c:v>
                </c:pt>
                <c:pt idx="233">
                  <c:v>3.9615940815052877E-4</c:v>
                </c:pt>
                <c:pt idx="234">
                  <c:v>3.7946096656102856E-4</c:v>
                </c:pt>
                <c:pt idx="235">
                  <c:v>1.9320804501458087E-4</c:v>
                </c:pt>
                <c:pt idx="236">
                  <c:v>8.5723712856661211E-5</c:v>
                </c:pt>
                <c:pt idx="237">
                  <c:v>4.1167889414582613E-5</c:v>
                </c:pt>
                <c:pt idx="238">
                  <c:v>2.1663724315671788E-5</c:v>
                </c:pt>
                <c:pt idx="239">
                  <c:v>1.2247552326152682E-5</c:v>
                </c:pt>
                <c:pt idx="240">
                  <c:v>7.3062686649703343E-6</c:v>
                </c:pt>
                <c:pt idx="241">
                  <c:v>4.5392615170710753E-6</c:v>
                </c:pt>
                <c:pt idx="242">
                  <c:v>2.9099566254629859E-6</c:v>
                </c:pt>
                <c:pt idx="243">
                  <c:v>1.9120744646406618E-6</c:v>
                </c:pt>
                <c:pt idx="244">
                  <c:v>1.2814909629522094E-6</c:v>
                </c:pt>
                <c:pt idx="245">
                  <c:v>8.7281798791854969E-7</c:v>
                </c:pt>
                <c:pt idx="246">
                  <c:v>6.0242918542862422E-7</c:v>
                </c:pt>
                <c:pt idx="247">
                  <c:v>4.2044228694360281E-7</c:v>
                </c:pt>
                <c:pt idx="248">
                  <c:v>2.961861725771341E-7</c:v>
                </c:pt>
                <c:pt idx="249">
                  <c:v>2.1031383689012456E-7</c:v>
                </c:pt>
                <c:pt idx="250">
                  <c:v>1.50353687256848E-7</c:v>
                </c:pt>
                <c:pt idx="251">
                  <c:v>1.0811565359631585E-7</c:v>
                </c:pt>
                <c:pt idx="252">
                  <c:v>7.8134793085031052E-8</c:v>
                </c:pt>
                <c:pt idx="253">
                  <c:v>5.6713841131592319E-8</c:v>
                </c:pt>
                <c:pt idx="254">
                  <c:v>4.13212392226749E-8</c:v>
                </c:pt>
                <c:pt idx="255">
                  <c:v>3.0205346910253219E-8</c:v>
                </c:pt>
                <c:pt idx="256">
                  <c:v>2.2142993442534729E-8</c:v>
                </c:pt>
                <c:pt idx="257">
                  <c:v>1.6273124363483188E-8</c:v>
                </c:pt>
                <c:pt idx="258">
                  <c:v>1.1985277869561459E-8</c:v>
                </c:pt>
                <c:pt idx="259">
                  <c:v>8.8439329293286727E-9</c:v>
                </c:pt>
                <c:pt idx="260">
                  <c:v>6.5366489569885833E-9</c:v>
                </c:pt>
                <c:pt idx="261">
                  <c:v>4.8381796963004101E-9</c:v>
                </c:pt>
                <c:pt idx="262">
                  <c:v>3.5854315128082554E-9</c:v>
                </c:pt>
                <c:pt idx="263">
                  <c:v>2.6598571131309292E-9</c:v>
                </c:pt>
                <c:pt idx="264">
                  <c:v>1.9749931965163204E-9</c:v>
                </c:pt>
                <c:pt idx="265">
                  <c:v>1.4675856277165049E-9</c:v>
                </c:pt>
                <c:pt idx="266">
                  <c:v>1.0912349751647373E-9</c:v>
                </c:pt>
                <c:pt idx="267">
                  <c:v>8.1182441290671494E-10</c:v>
                </c:pt>
                <c:pt idx="268">
                  <c:v>6.0421561671621553E-10</c:v>
                </c:pt>
                <c:pt idx="269">
                  <c:v>4.4985159709274971E-10</c:v>
                </c:pt>
                <c:pt idx="270">
                  <c:v>3.350113859374447E-10</c:v>
                </c:pt>
                <c:pt idx="271">
                  <c:v>2.4953530137503262E-10</c:v>
                </c:pt>
                <c:pt idx="272">
                  <c:v>1.8589127664970801E-10</c:v>
                </c:pt>
                <c:pt idx="273">
                  <c:v>1.3848927002474874E-10</c:v>
                </c:pt>
                <c:pt idx="274">
                  <c:v>1.0317670448859361E-10</c:v>
                </c:pt>
                <c:pt idx="275">
                  <c:v>7.6866391915228592E-11</c:v>
                </c:pt>
                <c:pt idx="276">
                  <c:v>5.7261666877148664E-11</c:v>
                </c:pt>
                <c:pt idx="277">
                  <c:v>4.265301384388317E-11</c:v>
                </c:pt>
                <c:pt idx="278">
                  <c:v>3.1767384193458177E-11</c:v>
                </c:pt>
                <c:pt idx="279">
                  <c:v>2.3656417121870835E-11</c:v>
                </c:pt>
                <c:pt idx="280">
                  <c:v>1.7613432867423995E-11</c:v>
                </c:pt>
                <c:pt idx="281">
                  <c:v>1.3111736195125032E-11</c:v>
                </c:pt>
                <c:pt idx="282">
                  <c:v>9.7587235824717943E-12</c:v>
                </c:pt>
                <c:pt idx="283">
                  <c:v>7.2617235681440548E-12</c:v>
                </c:pt>
                <c:pt idx="284">
                  <c:v>5.4025566376885552E-12</c:v>
                </c:pt>
                <c:pt idx="285">
                  <c:v>4.0185804806180442E-12</c:v>
                </c:pt>
                <c:pt idx="286">
                  <c:v>2.9885623361832323E-12</c:v>
                </c:pt>
                <c:pt idx="287">
                  <c:v>2.2221463071919138E-12</c:v>
                </c:pt>
                <c:pt idx="288">
                  <c:v>1.6519993398511527E-12</c:v>
                </c:pt>
                <c:pt idx="289">
                  <c:v>1.2279539096037049E-12</c:v>
                </c:pt>
                <c:pt idx="290">
                  <c:v>9.1263953128765466E-13</c:v>
                </c:pt>
                <c:pt idx="291">
                  <c:v>6.782246492312403E-13</c:v>
                </c:pt>
                <c:pt idx="292">
                  <c:v>5.0398678728547973E-13</c:v>
                </c:pt>
                <c:pt idx="293">
                  <c:v>3.7450057230884552E-13</c:v>
                </c:pt>
                <c:pt idx="294">
                  <c:v>2.7828669706063104E-13</c:v>
                </c:pt>
                <c:pt idx="295">
                  <c:v>2.0680473835010243E-13</c:v>
                </c:pt>
                <c:pt idx="296">
                  <c:v>1.537024669749577E-13</c:v>
                </c:pt>
                <c:pt idx="297">
                  <c:v>1.1425645895851096E-13</c:v>
                </c:pt>
                <c:pt idx="298">
                  <c:v>8.4955363365923361E-14</c:v>
                </c:pt>
                <c:pt idx="299">
                  <c:v>6.3189530509386409E-14</c:v>
                </c:pt>
                <c:pt idx="300">
                  <c:v>4.7019921123161148E-14</c:v>
                </c:pt>
              </c:numCache>
            </c:numRef>
          </c:yVal>
          <c:smooth val="0"/>
          <c:extLst>
            <c:ext xmlns:c16="http://schemas.microsoft.com/office/drawing/2014/chart" uri="{C3380CC4-5D6E-409C-BE32-E72D297353CC}">
              <c16:uniqueId val="{00000001-1794-B147-BBC4-F6A08D14FD2F}"/>
            </c:ext>
          </c:extLst>
        </c:ser>
        <c:ser>
          <c:idx val="2"/>
          <c:order val="2"/>
          <c:tx>
            <c:strRef>
              <c:f>Sheet1!$I$6</c:f>
              <c:strCache>
                <c:ptCount val="1"/>
                <c:pt idx="0">
                  <c:v>FP3</c:v>
                </c:pt>
              </c:strCache>
            </c:strRef>
          </c:tx>
          <c:spPr>
            <a:ln w="12700" cap="rnd">
              <a:solidFill>
                <a:srgbClr val="FFC000"/>
              </a:solidFill>
              <a:round/>
            </a:ln>
            <a:effectLst/>
          </c:spPr>
          <c:marker>
            <c:symbol val="none"/>
          </c:marker>
          <c:xVal>
            <c:numRef>
              <c:f>Sheet1!$A$7:$A$307</c:f>
              <c:numCache>
                <c:formatCode>General</c:formatCode>
                <c:ptCount val="301"/>
                <c:pt idx="0">
                  <c:v>-15</c:v>
                </c:pt>
                <c:pt idx="1">
                  <c:v>-14.9</c:v>
                </c:pt>
                <c:pt idx="2">
                  <c:v>-14.8</c:v>
                </c:pt>
                <c:pt idx="3">
                  <c:v>-14.7</c:v>
                </c:pt>
                <c:pt idx="4">
                  <c:v>-14.6</c:v>
                </c:pt>
                <c:pt idx="5">
                  <c:v>-14.5</c:v>
                </c:pt>
                <c:pt idx="6">
                  <c:v>-14.4</c:v>
                </c:pt>
                <c:pt idx="7">
                  <c:v>-14.3</c:v>
                </c:pt>
                <c:pt idx="8">
                  <c:v>-14.2</c:v>
                </c:pt>
                <c:pt idx="9">
                  <c:v>-14.1</c:v>
                </c:pt>
                <c:pt idx="10">
                  <c:v>-14</c:v>
                </c:pt>
                <c:pt idx="11">
                  <c:v>-13.9</c:v>
                </c:pt>
                <c:pt idx="12">
                  <c:v>-13.8</c:v>
                </c:pt>
                <c:pt idx="13">
                  <c:v>-13.7</c:v>
                </c:pt>
                <c:pt idx="14">
                  <c:v>-13.6</c:v>
                </c:pt>
                <c:pt idx="15">
                  <c:v>-13.5</c:v>
                </c:pt>
                <c:pt idx="16">
                  <c:v>-13.4</c:v>
                </c:pt>
                <c:pt idx="17">
                  <c:v>-13.3</c:v>
                </c:pt>
                <c:pt idx="18">
                  <c:v>-13.2</c:v>
                </c:pt>
                <c:pt idx="19">
                  <c:v>-13.1</c:v>
                </c:pt>
                <c:pt idx="20">
                  <c:v>-13</c:v>
                </c:pt>
                <c:pt idx="21">
                  <c:v>-12.9</c:v>
                </c:pt>
                <c:pt idx="22">
                  <c:v>-12.8</c:v>
                </c:pt>
                <c:pt idx="23">
                  <c:v>-12.7</c:v>
                </c:pt>
                <c:pt idx="24">
                  <c:v>-12.6</c:v>
                </c:pt>
                <c:pt idx="25">
                  <c:v>-12.5</c:v>
                </c:pt>
                <c:pt idx="26">
                  <c:v>-12.4</c:v>
                </c:pt>
                <c:pt idx="27">
                  <c:v>-12.3</c:v>
                </c:pt>
                <c:pt idx="28">
                  <c:v>-12.2</c:v>
                </c:pt>
                <c:pt idx="29">
                  <c:v>-12.1</c:v>
                </c:pt>
                <c:pt idx="30">
                  <c:v>-12</c:v>
                </c:pt>
                <c:pt idx="31">
                  <c:v>-11.9</c:v>
                </c:pt>
                <c:pt idx="32">
                  <c:v>-11.8</c:v>
                </c:pt>
                <c:pt idx="33">
                  <c:v>-11.7</c:v>
                </c:pt>
                <c:pt idx="34">
                  <c:v>-11.6</c:v>
                </c:pt>
                <c:pt idx="35">
                  <c:v>-11.5</c:v>
                </c:pt>
                <c:pt idx="36">
                  <c:v>-11.4</c:v>
                </c:pt>
                <c:pt idx="37">
                  <c:v>-11.3</c:v>
                </c:pt>
                <c:pt idx="38">
                  <c:v>-11.2</c:v>
                </c:pt>
                <c:pt idx="39">
                  <c:v>-11.1</c:v>
                </c:pt>
                <c:pt idx="40">
                  <c:v>-11</c:v>
                </c:pt>
                <c:pt idx="41">
                  <c:v>-10.9</c:v>
                </c:pt>
                <c:pt idx="42">
                  <c:v>-10.8</c:v>
                </c:pt>
                <c:pt idx="43">
                  <c:v>-10.7</c:v>
                </c:pt>
                <c:pt idx="44">
                  <c:v>-10.6</c:v>
                </c:pt>
                <c:pt idx="45">
                  <c:v>-10.5</c:v>
                </c:pt>
                <c:pt idx="46">
                  <c:v>-10.4</c:v>
                </c:pt>
                <c:pt idx="47">
                  <c:v>-10.3</c:v>
                </c:pt>
                <c:pt idx="48">
                  <c:v>-10.199999999999999</c:v>
                </c:pt>
                <c:pt idx="49">
                  <c:v>-10.1</c:v>
                </c:pt>
                <c:pt idx="50">
                  <c:v>-10</c:v>
                </c:pt>
                <c:pt idx="51">
                  <c:v>-9.9000000000000199</c:v>
                </c:pt>
                <c:pt idx="52">
                  <c:v>-9.8000000000000203</c:v>
                </c:pt>
                <c:pt idx="53">
                  <c:v>-9.7000000000000206</c:v>
                </c:pt>
                <c:pt idx="54">
                  <c:v>-9.6000000000000192</c:v>
                </c:pt>
                <c:pt idx="55">
                  <c:v>-9.5000000000000195</c:v>
                </c:pt>
                <c:pt idx="56">
                  <c:v>-9.4000000000000199</c:v>
                </c:pt>
                <c:pt idx="57">
                  <c:v>-9.3000000000000203</c:v>
                </c:pt>
                <c:pt idx="58">
                  <c:v>-9.2000000000000206</c:v>
                </c:pt>
                <c:pt idx="59">
                  <c:v>-9.1000000000000192</c:v>
                </c:pt>
                <c:pt idx="60">
                  <c:v>-9.0000000000000195</c:v>
                </c:pt>
                <c:pt idx="61">
                  <c:v>-8.9000000000000199</c:v>
                </c:pt>
                <c:pt idx="62">
                  <c:v>-8.8000000000000203</c:v>
                </c:pt>
                <c:pt idx="63">
                  <c:v>-8.7000000000000206</c:v>
                </c:pt>
                <c:pt idx="64">
                  <c:v>-8.6000000000000192</c:v>
                </c:pt>
                <c:pt idx="65">
                  <c:v>-8.5000000000000195</c:v>
                </c:pt>
                <c:pt idx="66">
                  <c:v>-8.4000000000000199</c:v>
                </c:pt>
                <c:pt idx="67">
                  <c:v>-8.3000000000000203</c:v>
                </c:pt>
                <c:pt idx="68">
                  <c:v>-8.2000000000000206</c:v>
                </c:pt>
                <c:pt idx="69">
                  <c:v>-8.1000000000000192</c:v>
                </c:pt>
                <c:pt idx="70">
                  <c:v>-8.0000000000000195</c:v>
                </c:pt>
                <c:pt idx="71">
                  <c:v>-7.9000000000000297</c:v>
                </c:pt>
                <c:pt idx="72">
                  <c:v>-7.80000000000003</c:v>
                </c:pt>
                <c:pt idx="73">
                  <c:v>-7.7000000000000304</c:v>
                </c:pt>
                <c:pt idx="74">
                  <c:v>-7.6000000000000298</c:v>
                </c:pt>
                <c:pt idx="75">
                  <c:v>-7.5000000000000302</c:v>
                </c:pt>
                <c:pt idx="76">
                  <c:v>-7.4000000000000297</c:v>
                </c:pt>
                <c:pt idx="77">
                  <c:v>-7.30000000000003</c:v>
                </c:pt>
                <c:pt idx="78">
                  <c:v>-7.2000000000000304</c:v>
                </c:pt>
                <c:pt idx="79">
                  <c:v>-7.1000000000000298</c:v>
                </c:pt>
                <c:pt idx="80">
                  <c:v>-7.0000000000000302</c:v>
                </c:pt>
                <c:pt idx="81">
                  <c:v>-6.9000000000000297</c:v>
                </c:pt>
                <c:pt idx="82">
                  <c:v>-6.80000000000003</c:v>
                </c:pt>
                <c:pt idx="83">
                  <c:v>-6.7000000000000304</c:v>
                </c:pt>
                <c:pt idx="84">
                  <c:v>-6.6000000000000298</c:v>
                </c:pt>
                <c:pt idx="85">
                  <c:v>-6.5000000000000302</c:v>
                </c:pt>
                <c:pt idx="86">
                  <c:v>-6.4000000000000297</c:v>
                </c:pt>
                <c:pt idx="87">
                  <c:v>-6.30000000000003</c:v>
                </c:pt>
                <c:pt idx="88">
                  <c:v>-6.2000000000000304</c:v>
                </c:pt>
                <c:pt idx="89">
                  <c:v>-6.1000000000000298</c:v>
                </c:pt>
                <c:pt idx="90">
                  <c:v>-6.0000000000000302</c:v>
                </c:pt>
                <c:pt idx="91">
                  <c:v>-5.9000000000000297</c:v>
                </c:pt>
                <c:pt idx="92">
                  <c:v>-5.80000000000003</c:v>
                </c:pt>
                <c:pt idx="93">
                  <c:v>-5.7000000000000304</c:v>
                </c:pt>
                <c:pt idx="94">
                  <c:v>-5.6000000000000298</c:v>
                </c:pt>
                <c:pt idx="95">
                  <c:v>-5.5000000000000302</c:v>
                </c:pt>
                <c:pt idx="96">
                  <c:v>-5.4000000000000297</c:v>
                </c:pt>
                <c:pt idx="97">
                  <c:v>-5.30000000000003</c:v>
                </c:pt>
                <c:pt idx="98">
                  <c:v>-5.2000000000000304</c:v>
                </c:pt>
                <c:pt idx="99">
                  <c:v>-5.1000000000000396</c:v>
                </c:pt>
                <c:pt idx="100">
                  <c:v>-5.00000000000004</c:v>
                </c:pt>
                <c:pt idx="101">
                  <c:v>-4.9000000000000004</c:v>
                </c:pt>
                <c:pt idx="102">
                  <c:v>-4.8</c:v>
                </c:pt>
                <c:pt idx="103">
                  <c:v>-4.7</c:v>
                </c:pt>
                <c:pt idx="104">
                  <c:v>-4.5999999999999996</c:v>
                </c:pt>
                <c:pt idx="105">
                  <c:v>-4.5</c:v>
                </c:pt>
                <c:pt idx="106">
                  <c:v>-4.4000000000000004</c:v>
                </c:pt>
                <c:pt idx="107">
                  <c:v>-4.3</c:v>
                </c:pt>
                <c:pt idx="108">
                  <c:v>-4.2</c:v>
                </c:pt>
                <c:pt idx="109">
                  <c:v>-4.0999999999999996</c:v>
                </c:pt>
                <c:pt idx="110">
                  <c:v>-4</c:v>
                </c:pt>
                <c:pt idx="111">
                  <c:v>-3.9</c:v>
                </c:pt>
                <c:pt idx="112">
                  <c:v>-3.8</c:v>
                </c:pt>
                <c:pt idx="113">
                  <c:v>-3.7</c:v>
                </c:pt>
                <c:pt idx="114">
                  <c:v>-3.6</c:v>
                </c:pt>
                <c:pt idx="115">
                  <c:v>-3.5</c:v>
                </c:pt>
                <c:pt idx="116">
                  <c:v>-3.4</c:v>
                </c:pt>
                <c:pt idx="117">
                  <c:v>-3.3</c:v>
                </c:pt>
                <c:pt idx="118">
                  <c:v>-3.2</c:v>
                </c:pt>
                <c:pt idx="119">
                  <c:v>-3.1</c:v>
                </c:pt>
                <c:pt idx="120">
                  <c:v>-3</c:v>
                </c:pt>
                <c:pt idx="121">
                  <c:v>-2.9</c:v>
                </c:pt>
                <c:pt idx="122">
                  <c:v>-2.8</c:v>
                </c:pt>
                <c:pt idx="123">
                  <c:v>-2.7</c:v>
                </c:pt>
                <c:pt idx="124">
                  <c:v>-2.6</c:v>
                </c:pt>
                <c:pt idx="125">
                  <c:v>-2.5</c:v>
                </c:pt>
                <c:pt idx="126">
                  <c:v>-2.4</c:v>
                </c:pt>
                <c:pt idx="127">
                  <c:v>-2.2999999999999998</c:v>
                </c:pt>
                <c:pt idx="128">
                  <c:v>-2.2000000000000002</c:v>
                </c:pt>
                <c:pt idx="129">
                  <c:v>-2.1</c:v>
                </c:pt>
                <c:pt idx="130">
                  <c:v>-2</c:v>
                </c:pt>
                <c:pt idx="131">
                  <c:v>-1.9</c:v>
                </c:pt>
                <c:pt idx="132">
                  <c:v>-1.8</c:v>
                </c:pt>
                <c:pt idx="133">
                  <c:v>-1.7</c:v>
                </c:pt>
                <c:pt idx="134">
                  <c:v>-1.6</c:v>
                </c:pt>
                <c:pt idx="135">
                  <c:v>-1.5</c:v>
                </c:pt>
                <c:pt idx="136">
                  <c:v>-1.4</c:v>
                </c:pt>
                <c:pt idx="137">
                  <c:v>-1.3</c:v>
                </c:pt>
                <c:pt idx="138">
                  <c:v>-1.2</c:v>
                </c:pt>
                <c:pt idx="139">
                  <c:v>-1.1000000000000001</c:v>
                </c:pt>
                <c:pt idx="140">
                  <c:v>-1</c:v>
                </c:pt>
                <c:pt idx="141">
                  <c:v>-0.90000000000010005</c:v>
                </c:pt>
                <c:pt idx="142">
                  <c:v>-0.80000000000009996</c:v>
                </c:pt>
                <c:pt idx="143">
                  <c:v>-0.70000000000010099</c:v>
                </c:pt>
                <c:pt idx="144">
                  <c:v>-0.60000000000009901</c:v>
                </c:pt>
                <c:pt idx="145">
                  <c:v>-0.50000000000009903</c:v>
                </c:pt>
                <c:pt idx="146">
                  <c:v>-0.4000000000001</c:v>
                </c:pt>
                <c:pt idx="147">
                  <c:v>-0.30000000000010002</c:v>
                </c:pt>
                <c:pt idx="148">
                  <c:v>-0.20000000000010101</c:v>
                </c:pt>
                <c:pt idx="149">
                  <c:v>-0.100000000000099</c:v>
                </c:pt>
                <c:pt idx="150">
                  <c:v>0</c:v>
                </c:pt>
                <c:pt idx="151">
                  <c:v>9.9999999999900197E-2</c:v>
                </c:pt>
                <c:pt idx="152">
                  <c:v>0.19999999999990001</c:v>
                </c:pt>
                <c:pt idx="153">
                  <c:v>0.29999999999989901</c:v>
                </c:pt>
                <c:pt idx="154">
                  <c:v>0.39999999999990099</c:v>
                </c:pt>
                <c:pt idx="155">
                  <c:v>0.49999999999990102</c:v>
                </c:pt>
                <c:pt idx="156">
                  <c:v>0.59999999999989995</c:v>
                </c:pt>
                <c:pt idx="157">
                  <c:v>0.69999999999990004</c:v>
                </c:pt>
                <c:pt idx="158">
                  <c:v>0.79999999999989901</c:v>
                </c:pt>
                <c:pt idx="159">
                  <c:v>0.89999999999990099</c:v>
                </c:pt>
                <c:pt idx="160">
                  <c:v>0.99999999999990097</c:v>
                </c:pt>
                <c:pt idx="161">
                  <c:v>1.0999999999998999</c:v>
                </c:pt>
                <c:pt idx="162">
                  <c:v>1.1999999999999</c:v>
                </c:pt>
                <c:pt idx="163">
                  <c:v>1.2999999999998999</c:v>
                </c:pt>
                <c:pt idx="164">
                  <c:v>1.3999999999999</c:v>
                </c:pt>
                <c:pt idx="165">
                  <c:v>1.4999999999999001</c:v>
                </c:pt>
                <c:pt idx="166">
                  <c:v>1.5999999999998999</c:v>
                </c:pt>
                <c:pt idx="167">
                  <c:v>1.6999999999999</c:v>
                </c:pt>
                <c:pt idx="168">
                  <c:v>1.7999999999998999</c:v>
                </c:pt>
                <c:pt idx="169">
                  <c:v>1.8999999999999</c:v>
                </c:pt>
                <c:pt idx="170">
                  <c:v>1.9999999999999001</c:v>
                </c:pt>
                <c:pt idx="171">
                  <c:v>2.0999999999999002</c:v>
                </c:pt>
                <c:pt idx="172">
                  <c:v>2.1999999999998998</c:v>
                </c:pt>
                <c:pt idx="173">
                  <c:v>2.2999999999998999</c:v>
                </c:pt>
                <c:pt idx="174">
                  <c:v>2.3999999999999</c:v>
                </c:pt>
                <c:pt idx="175">
                  <c:v>2.4999999999999001</c:v>
                </c:pt>
                <c:pt idx="176">
                  <c:v>2.5999999999999002</c:v>
                </c:pt>
                <c:pt idx="177">
                  <c:v>2.6999999999998998</c:v>
                </c:pt>
                <c:pt idx="178">
                  <c:v>2.7999999999998999</c:v>
                </c:pt>
                <c:pt idx="179">
                  <c:v>2.8999999999999</c:v>
                </c:pt>
                <c:pt idx="180">
                  <c:v>2.9999999999999001</c:v>
                </c:pt>
                <c:pt idx="181">
                  <c:v>3.0999999999999002</c:v>
                </c:pt>
                <c:pt idx="182">
                  <c:v>3.1999999999998998</c:v>
                </c:pt>
                <c:pt idx="183">
                  <c:v>3.2999999999998999</c:v>
                </c:pt>
                <c:pt idx="184">
                  <c:v>3.3999999999999</c:v>
                </c:pt>
                <c:pt idx="185">
                  <c:v>3.4999999999999001</c:v>
                </c:pt>
                <c:pt idx="186">
                  <c:v>3.5999999999999002</c:v>
                </c:pt>
                <c:pt idx="187">
                  <c:v>3.6999999999998998</c:v>
                </c:pt>
                <c:pt idx="188">
                  <c:v>3.7999999999998999</c:v>
                </c:pt>
                <c:pt idx="189">
                  <c:v>3.8999999999999</c:v>
                </c:pt>
                <c:pt idx="190">
                  <c:v>3.9999999999999001</c:v>
                </c:pt>
                <c:pt idx="191">
                  <c:v>4.0999999999999002</c:v>
                </c:pt>
                <c:pt idx="192">
                  <c:v>4.1999999999998998</c:v>
                </c:pt>
                <c:pt idx="193">
                  <c:v>4.2999999999999003</c:v>
                </c:pt>
                <c:pt idx="194">
                  <c:v>4.3999999999999</c:v>
                </c:pt>
                <c:pt idx="195">
                  <c:v>4.4999999999998996</c:v>
                </c:pt>
                <c:pt idx="196">
                  <c:v>4.5999999999999002</c:v>
                </c:pt>
                <c:pt idx="197">
                  <c:v>4.6999999999998998</c:v>
                </c:pt>
                <c:pt idx="198">
                  <c:v>4.7999999999999003</c:v>
                </c:pt>
                <c:pt idx="199">
                  <c:v>4.8999999999999</c:v>
                </c:pt>
                <c:pt idx="200">
                  <c:v>4.9999999999998996</c:v>
                </c:pt>
                <c:pt idx="201">
                  <c:v>5.0999999999999002</c:v>
                </c:pt>
                <c:pt idx="202">
                  <c:v>5.1999999999998998</c:v>
                </c:pt>
                <c:pt idx="203">
                  <c:v>5.2999999999999003</c:v>
                </c:pt>
                <c:pt idx="204">
                  <c:v>5.3999999999999</c:v>
                </c:pt>
                <c:pt idx="205">
                  <c:v>5.4999999999998996</c:v>
                </c:pt>
                <c:pt idx="206">
                  <c:v>5.5999999999999002</c:v>
                </c:pt>
                <c:pt idx="207">
                  <c:v>5.6999999999998998</c:v>
                </c:pt>
                <c:pt idx="208">
                  <c:v>5.7999999999999003</c:v>
                </c:pt>
                <c:pt idx="209">
                  <c:v>5.8999999999999</c:v>
                </c:pt>
                <c:pt idx="210">
                  <c:v>5.9999999999998996</c:v>
                </c:pt>
                <c:pt idx="211">
                  <c:v>6.0999999999999002</c:v>
                </c:pt>
                <c:pt idx="212">
                  <c:v>6.1999999999998998</c:v>
                </c:pt>
                <c:pt idx="213">
                  <c:v>6.2999999999999003</c:v>
                </c:pt>
                <c:pt idx="214">
                  <c:v>6.3999999999999</c:v>
                </c:pt>
                <c:pt idx="215">
                  <c:v>6.4999999999998996</c:v>
                </c:pt>
                <c:pt idx="216">
                  <c:v>6.5999999999999002</c:v>
                </c:pt>
                <c:pt idx="217">
                  <c:v>6.6999999999998998</c:v>
                </c:pt>
                <c:pt idx="218">
                  <c:v>6.7999999999999003</c:v>
                </c:pt>
                <c:pt idx="219">
                  <c:v>6.8999999999999</c:v>
                </c:pt>
                <c:pt idx="220">
                  <c:v>6.9999999999998996</c:v>
                </c:pt>
                <c:pt idx="221">
                  <c:v>7.0999999999999002</c:v>
                </c:pt>
                <c:pt idx="222">
                  <c:v>7.1999999999998998</c:v>
                </c:pt>
                <c:pt idx="223">
                  <c:v>7.2999999999999003</c:v>
                </c:pt>
                <c:pt idx="224">
                  <c:v>7.3999999999999</c:v>
                </c:pt>
                <c:pt idx="225">
                  <c:v>7.4999999999998996</c:v>
                </c:pt>
                <c:pt idx="226">
                  <c:v>7.5999999999999002</c:v>
                </c:pt>
                <c:pt idx="227">
                  <c:v>7.6999999999998998</c:v>
                </c:pt>
                <c:pt idx="228">
                  <c:v>7.7999999999999003</c:v>
                </c:pt>
                <c:pt idx="229">
                  <c:v>7.8999999999999</c:v>
                </c:pt>
                <c:pt idx="230">
                  <c:v>7.9999999999998996</c:v>
                </c:pt>
                <c:pt idx="231">
                  <c:v>8.0999999999999002</c:v>
                </c:pt>
                <c:pt idx="232">
                  <c:v>8.1999999999998998</c:v>
                </c:pt>
                <c:pt idx="233">
                  <c:v>8.2999999999998995</c:v>
                </c:pt>
                <c:pt idx="234">
                  <c:v>8.3999999999999009</c:v>
                </c:pt>
                <c:pt idx="235">
                  <c:v>8.4999999999999005</c:v>
                </c:pt>
                <c:pt idx="236">
                  <c:v>8.5999999999999002</c:v>
                </c:pt>
                <c:pt idx="237">
                  <c:v>8.6999999999998998</c:v>
                </c:pt>
                <c:pt idx="238">
                  <c:v>8.7999999999998995</c:v>
                </c:pt>
                <c:pt idx="239">
                  <c:v>8.8999999999999009</c:v>
                </c:pt>
                <c:pt idx="240">
                  <c:v>8.9999999999999005</c:v>
                </c:pt>
                <c:pt idx="241">
                  <c:v>9.0999999999999002</c:v>
                </c:pt>
                <c:pt idx="242">
                  <c:v>9.1999999999998998</c:v>
                </c:pt>
                <c:pt idx="243">
                  <c:v>9.2999999999998995</c:v>
                </c:pt>
                <c:pt idx="244">
                  <c:v>9.3999999999999009</c:v>
                </c:pt>
                <c:pt idx="245">
                  <c:v>9.4999999999999005</c:v>
                </c:pt>
                <c:pt idx="246">
                  <c:v>9.5999999999999002</c:v>
                </c:pt>
                <c:pt idx="247">
                  <c:v>9.6999999999998998</c:v>
                </c:pt>
                <c:pt idx="248">
                  <c:v>9.7999999999998995</c:v>
                </c:pt>
                <c:pt idx="249">
                  <c:v>9.8999999999999009</c:v>
                </c:pt>
                <c:pt idx="250">
                  <c:v>9.9999999999999005</c:v>
                </c:pt>
                <c:pt idx="251">
                  <c:v>10.0999999999999</c:v>
                </c:pt>
                <c:pt idx="252">
                  <c:v>10.1999999999999</c:v>
                </c:pt>
                <c:pt idx="253">
                  <c:v>10.299999999999899</c:v>
                </c:pt>
                <c:pt idx="254">
                  <c:v>10.399999999999901</c:v>
                </c:pt>
                <c:pt idx="255">
                  <c:v>10.499999999999901</c:v>
                </c:pt>
                <c:pt idx="256">
                  <c:v>10.5999999999999</c:v>
                </c:pt>
                <c:pt idx="257">
                  <c:v>10.6999999999999</c:v>
                </c:pt>
                <c:pt idx="258">
                  <c:v>10.799999999999899</c:v>
                </c:pt>
                <c:pt idx="259">
                  <c:v>10.899999999999901</c:v>
                </c:pt>
                <c:pt idx="260">
                  <c:v>10.999999999999901</c:v>
                </c:pt>
                <c:pt idx="261">
                  <c:v>11.0999999999999</c:v>
                </c:pt>
                <c:pt idx="262">
                  <c:v>11.1999999999999</c:v>
                </c:pt>
                <c:pt idx="263">
                  <c:v>11.299999999999899</c:v>
                </c:pt>
                <c:pt idx="264">
                  <c:v>11.399999999999901</c:v>
                </c:pt>
                <c:pt idx="265">
                  <c:v>11.499999999999901</c:v>
                </c:pt>
                <c:pt idx="266">
                  <c:v>11.5999999999999</c:v>
                </c:pt>
                <c:pt idx="267">
                  <c:v>11.6999999999999</c:v>
                </c:pt>
                <c:pt idx="268">
                  <c:v>11.799999999999899</c:v>
                </c:pt>
                <c:pt idx="269">
                  <c:v>11.899999999999901</c:v>
                </c:pt>
                <c:pt idx="270">
                  <c:v>11.999999999999901</c:v>
                </c:pt>
                <c:pt idx="271">
                  <c:v>12.0999999999999</c:v>
                </c:pt>
                <c:pt idx="272">
                  <c:v>12.1999999999999</c:v>
                </c:pt>
                <c:pt idx="273">
                  <c:v>12.299999999999899</c:v>
                </c:pt>
                <c:pt idx="274">
                  <c:v>12.399999999999901</c:v>
                </c:pt>
                <c:pt idx="275">
                  <c:v>12.499999999999901</c:v>
                </c:pt>
                <c:pt idx="276">
                  <c:v>12.5999999999999</c:v>
                </c:pt>
                <c:pt idx="277">
                  <c:v>12.6999999999999</c:v>
                </c:pt>
                <c:pt idx="278">
                  <c:v>12.799999999999899</c:v>
                </c:pt>
                <c:pt idx="279">
                  <c:v>12.899999999999901</c:v>
                </c:pt>
                <c:pt idx="280">
                  <c:v>12.999999999999901</c:v>
                </c:pt>
                <c:pt idx="281">
                  <c:v>13.0999999999999</c:v>
                </c:pt>
                <c:pt idx="282">
                  <c:v>13.1999999999999</c:v>
                </c:pt>
                <c:pt idx="283">
                  <c:v>13.299999999999899</c:v>
                </c:pt>
                <c:pt idx="284">
                  <c:v>13.399999999999901</c:v>
                </c:pt>
                <c:pt idx="285">
                  <c:v>13.499999999999901</c:v>
                </c:pt>
                <c:pt idx="286">
                  <c:v>13.5999999999999</c:v>
                </c:pt>
                <c:pt idx="287">
                  <c:v>13.6999999999999</c:v>
                </c:pt>
                <c:pt idx="288">
                  <c:v>13.799999999999899</c:v>
                </c:pt>
                <c:pt idx="289">
                  <c:v>13.899999999999901</c:v>
                </c:pt>
                <c:pt idx="290">
                  <c:v>13.999999999999901</c:v>
                </c:pt>
                <c:pt idx="291">
                  <c:v>14.0999999999999</c:v>
                </c:pt>
                <c:pt idx="292">
                  <c:v>14.1999999999999</c:v>
                </c:pt>
                <c:pt idx="293">
                  <c:v>14.299999999999899</c:v>
                </c:pt>
                <c:pt idx="294">
                  <c:v>14.399999999999901</c:v>
                </c:pt>
                <c:pt idx="295">
                  <c:v>14.499999999999901</c:v>
                </c:pt>
                <c:pt idx="296">
                  <c:v>14.5999999999999</c:v>
                </c:pt>
                <c:pt idx="297">
                  <c:v>14.6999999999999</c:v>
                </c:pt>
                <c:pt idx="298">
                  <c:v>14.799999999999899</c:v>
                </c:pt>
                <c:pt idx="299">
                  <c:v>14.899999999999901</c:v>
                </c:pt>
                <c:pt idx="300">
                  <c:v>14.999999999999901</c:v>
                </c:pt>
              </c:numCache>
            </c:numRef>
          </c:xVal>
          <c:yVal>
            <c:numRef>
              <c:f>Sheet1!$I$7:$I$307</c:f>
              <c:numCache>
                <c:formatCode>General</c:formatCode>
                <c:ptCount val="301"/>
                <c:pt idx="0">
                  <c:v>8.7665594787966152E-14</c:v>
                </c:pt>
                <c:pt idx="1">
                  <c:v>1.325403586502554E-13</c:v>
                </c:pt>
                <c:pt idx="2">
                  <c:v>2.0104501748628715E-13</c:v>
                </c:pt>
                <c:pt idx="3">
                  <c:v>3.0611045768772882E-13</c:v>
                </c:pt>
                <c:pt idx="4">
                  <c:v>4.6811410427427311E-13</c:v>
                </c:pt>
                <c:pt idx="5">
                  <c:v>7.1946004386323213E-13</c:v>
                </c:pt>
                <c:pt idx="6">
                  <c:v>1.1122179284897606E-12</c:v>
                </c:pt>
                <c:pt idx="7">
                  <c:v>1.731076547910592E-12</c:v>
                </c:pt>
                <c:pt idx="8">
                  <c:v>2.7157346343185943E-12</c:v>
                </c:pt>
                <c:pt idx="9">
                  <c:v>4.3004746609745703E-12</c:v>
                </c:pt>
                <c:pt idx="10">
                  <c:v>6.8859446217101717E-12</c:v>
                </c:pt>
                <c:pt idx="11">
                  <c:v>1.1173386807756732E-11</c:v>
                </c:pt>
                <c:pt idx="12">
                  <c:v>1.8424831959258353E-11</c:v>
                </c:pt>
                <c:pt idx="13">
                  <c:v>3.0989509181084928E-11</c:v>
                </c:pt>
                <c:pt idx="14">
                  <c:v>5.3424791329995525E-11</c:v>
                </c:pt>
                <c:pt idx="15">
                  <c:v>9.5034811265809396E-11</c:v>
                </c:pt>
                <c:pt idx="16">
                  <c:v>1.760620808385037E-10</c:v>
                </c:pt>
                <c:pt idx="17">
                  <c:v>3.441748210996939E-10</c:v>
                </c:pt>
                <c:pt idx="18">
                  <c:v>7.2282643225497799E-10</c:v>
                </c:pt>
                <c:pt idx="19">
                  <c:v>1.663435034849396E-9</c:v>
                </c:pt>
                <c:pt idx="20">
                  <c:v>4.1434254153842444E-9</c:v>
                </c:pt>
                <c:pt idx="21">
                  <c:v>8.9935442609890039E-9</c:v>
                </c:pt>
                <c:pt idx="22">
                  <c:v>1.0376793877974279E-8</c:v>
                </c:pt>
                <c:pt idx="23">
                  <c:v>7.6131337274777005E-9</c:v>
                </c:pt>
                <c:pt idx="24">
                  <c:v>5.5424017508147323E-9</c:v>
                </c:pt>
                <c:pt idx="25">
                  <c:v>4.4311659060710814E-9</c:v>
                </c:pt>
                <c:pt idx="26">
                  <c:v>3.8542997988943488E-9</c:v>
                </c:pt>
                <c:pt idx="27">
                  <c:v>3.5743457541252784E-9</c:v>
                </c:pt>
                <c:pt idx="28">
                  <c:v>3.477867665479239E-9</c:v>
                </c:pt>
                <c:pt idx="29">
                  <c:v>3.5101579067609983E-9</c:v>
                </c:pt>
                <c:pt idx="30">
                  <c:v>3.6450637222471617E-9</c:v>
                </c:pt>
                <c:pt idx="31">
                  <c:v>3.8716081028660897E-9</c:v>
                </c:pt>
                <c:pt idx="32">
                  <c:v>4.1878565061333794E-9</c:v>
                </c:pt>
                <c:pt idx="33">
                  <c:v>4.5980361785817222E-9</c:v>
                </c:pt>
                <c:pt idx="34">
                  <c:v>5.1112246092749048E-9</c:v>
                </c:pt>
                <c:pt idx="35">
                  <c:v>5.7408653158888971E-9</c:v>
                </c:pt>
                <c:pt idx="36">
                  <c:v>6.504770511188726E-9</c:v>
                </c:pt>
                <c:pt idx="37">
                  <c:v>7.4254518834376765E-9</c:v>
                </c:pt>
                <c:pt idx="38">
                  <c:v>8.530708737242325E-9</c:v>
                </c:pt>
                <c:pt idx="39">
                  <c:v>9.8544488947794771E-9</c:v>
                </c:pt>
                <c:pt idx="40">
                  <c:v>1.1437744522495836E-8</c:v>
                </c:pt>
                <c:pt idx="41">
                  <c:v>1.3330142721835785E-8</c:v>
                </c:pt>
                <c:pt idx="42">
                  <c:v>1.5591264305145534E-8</c:v>
                </c:pt>
                <c:pt idx="43">
                  <c:v>1.8292736268396391E-8</c:v>
                </c:pt>
                <c:pt idx="44">
                  <c:v>2.1520515544974261E-8</c:v>
                </c:pt>
                <c:pt idx="45">
                  <c:v>2.5377674620597912E-8</c:v>
                </c:pt>
                <c:pt idx="46">
                  <c:v>2.9987734204289965E-8</c:v>
                </c:pt>
                <c:pt idx="47">
                  <c:v>3.5498644983367994E-8</c:v>
                </c:pt>
                <c:pt idx="48">
                  <c:v>4.2087540126904533E-8</c:v>
                </c:pt>
                <c:pt idx="49">
                  <c:v>4.9966403265097627E-8</c:v>
                </c:pt>
                <c:pt idx="50">
                  <c:v>5.9388823859674904E-8</c:v>
                </c:pt>
                <c:pt idx="51">
                  <c:v>7.065804399785355E-8</c:v>
                </c:pt>
                <c:pt idx="52">
                  <c:v>8.4136538632561359E-8</c:v>
                </c:pt>
                <c:pt idx="53">
                  <c:v>1.0025741626921348E-7</c:v>
                </c:pt>
                <c:pt idx="54">
                  <c:v>1.1953798038963921E-7</c:v>
                </c:pt>
                <c:pt idx="55">
                  <c:v>1.4259585508783567E-7</c:v>
                </c:pt>
                <c:pt idx="56">
                  <c:v>1.7016815336349439E-7</c:v>
                </c:pt>
                <c:pt idx="57">
                  <c:v>2.0313425555001248E-7</c:v>
                </c:pt>
                <c:pt idx="58">
                  <c:v>2.4254287117935122E-7</c:v>
                </c:pt>
                <c:pt idx="59">
                  <c:v>2.8964418350746339E-7</c:v>
                </c:pt>
                <c:pt idx="60">
                  <c:v>3.4592802593552831E-7</c:v>
                </c:pt>
                <c:pt idx="61">
                  <c:v>4.1316921851104596E-7</c:v>
                </c:pt>
                <c:pt idx="62">
                  <c:v>4.934814064782436E-7</c:v>
                </c:pt>
                <c:pt idx="63">
                  <c:v>5.8938099867111968E-7</c:v>
                </c:pt>
                <c:pt idx="64">
                  <c:v>7.038631102244819E-7</c:v>
                </c:pt>
                <c:pt idx="65">
                  <c:v>8.404917824558872E-7</c:v>
                </c:pt>
                <c:pt idx="66">
                  <c:v>1.0035071962060904E-6</c:v>
                </c:pt>
                <c:pt idx="67">
                  <c:v>1.1979531299505996E-6</c:v>
                </c:pt>
                <c:pt idx="68">
                  <c:v>1.4298285611429455E-6</c:v>
                </c:pt>
                <c:pt idx="69">
                  <c:v>1.7062680941182083E-6</c:v>
                </c:pt>
                <c:pt idx="70">
                  <c:v>2.0357568525099581E-6</c:v>
                </c:pt>
                <c:pt idx="71">
                  <c:v>2.4283866387742999E-6</c:v>
                </c:pt>
                <c:pt idx="72">
                  <c:v>2.8961615888781558E-6</c:v>
                </c:pt>
                <c:pt idx="73">
                  <c:v>3.4533633008903626E-6</c:v>
                </c:pt>
                <c:pt idx="74">
                  <c:v>4.1169875741061685E-6</c:v>
                </c:pt>
                <c:pt idx="75">
                  <c:v>4.9072675653111258E-6</c:v>
                </c:pt>
                <c:pt idx="76">
                  <c:v>5.8483014856599502E-6</c:v>
                </c:pt>
                <c:pt idx="77">
                  <c:v>6.9688070995511649E-6</c:v>
                </c:pt>
                <c:pt idx="78">
                  <c:v>8.3030304719665112E-6</c:v>
                </c:pt>
                <c:pt idx="79">
                  <c:v>9.8918429382802955E-6</c:v>
                </c:pt>
                <c:pt idx="80">
                  <c:v>1.1784068528237651E-5</c:v>
                </c:pt>
                <c:pt idx="81">
                  <c:v>1.4038094575753785E-5</c:v>
                </c:pt>
                <c:pt idx="82">
                  <c:v>1.6723831668995955E-5</c:v>
                </c:pt>
                <c:pt idx="83">
                  <c:v>1.9925106351268276E-5</c:v>
                </c:pt>
                <c:pt idx="84">
                  <c:v>2.374259229855828E-5</c:v>
                </c:pt>
                <c:pt idx="85">
                  <c:v>2.8297414737110279E-5</c:v>
                </c:pt>
                <c:pt idx="86">
                  <c:v>3.373560089633041E-5</c:v>
                </c:pt>
                <c:pt idx="87">
                  <c:v>4.0233599448137198E-5</c:v>
                </c:pt>
                <c:pt idx="88">
                  <c:v>4.8005158509304612E-5</c:v>
                </c:pt>
                <c:pt idx="89">
                  <c:v>5.7309940966076992E-5</c:v>
                </c:pt>
                <c:pt idx="90">
                  <c:v>6.8464376227263984E-5</c:v>
                </c:pt>
                <c:pt idx="91">
                  <c:v>8.1855411311046049E-5</c:v>
                </c:pt>
                <c:pt idx="92">
                  <c:v>9.7958049147617616E-5</c:v>
                </c:pt>
                <c:pt idx="93">
                  <c:v>1.1735787398720374E-4</c:v>
                </c:pt>
                <c:pt idx="94">
                  <c:v>1.4078020098985539E-4</c:v>
                </c:pt>
                <c:pt idx="95">
                  <c:v>1.6912810643953904E-4</c:v>
                </c:pt>
                <c:pt idx="96">
                  <c:v>2.0353248287712278E-4</c:v>
                </c:pt>
                <c:pt idx="97">
                  <c:v>2.4541855234249993E-4</c:v>
                </c:pt>
                <c:pt idx="98">
                  <c:v>2.965951675852222E-4</c:v>
                </c:pt>
                <c:pt idx="99">
                  <c:v>3.5937606329534597E-4</c:v>
                </c:pt>
                <c:pt idx="100">
                  <c:v>4.3674651603062368E-4</c:v>
                </c:pt>
                <c:pt idx="101">
                  <c:v>5.3259550262450112E-4</c:v>
                </c:pt>
                <c:pt idx="102">
                  <c:v>6.520438737545669E-4</c:v>
                </c:pt>
                <c:pt idx="103">
                  <c:v>8.0191579254378683E-4</c:v>
                </c:pt>
                <c:pt idx="104">
                  <c:v>9.9142814848526026E-4</c:v>
                </c:pt>
                <c:pt idx="105">
                  <c:v>1.2332188434403298E-3</c:v>
                </c:pt>
                <c:pt idx="106">
                  <c:v>1.544914668919364E-3</c:v>
                </c:pt>
                <c:pt idx="107">
                  <c:v>1.9515816749488995E-3</c:v>
                </c:pt>
                <c:pt idx="108">
                  <c:v>2.4896628604627259E-3</c:v>
                </c:pt>
                <c:pt idx="109">
                  <c:v>3.21350912651316E-3</c:v>
                </c:pt>
                <c:pt idx="110">
                  <c:v>4.2066098584094391E-3</c:v>
                </c:pt>
                <c:pt idx="111">
                  <c:v>5.6017255308296642E-3</c:v>
                </c:pt>
                <c:pt idx="112">
                  <c:v>7.618763946753716E-3</c:v>
                </c:pt>
                <c:pt idx="113">
                  <c:v>1.0640171032414944E-2</c:v>
                </c:pt>
                <c:pt idx="114">
                  <c:v>1.5371230237937234E-2</c:v>
                </c:pt>
                <c:pt idx="115">
                  <c:v>2.3208027265839357E-2</c:v>
                </c:pt>
                <c:pt idx="116">
                  <c:v>3.7156986371797783E-2</c:v>
                </c:pt>
                <c:pt idx="117">
                  <c:v>6.4315323702418964E-2</c:v>
                </c:pt>
                <c:pt idx="118">
                  <c:v>0.12238894040909534</c:v>
                </c:pt>
                <c:pt idx="119">
                  <c:v>0.24465155067585925</c:v>
                </c:pt>
                <c:pt idx="120">
                  <c:v>0.36787944117144233</c:v>
                </c:pt>
                <c:pt idx="121">
                  <c:v>0.27954639995583952</c:v>
                </c:pt>
                <c:pt idx="122">
                  <c:v>0.15979163360166418</c:v>
                </c:pt>
                <c:pt idx="123">
                  <c:v>9.5947188336061584E-2</c:v>
                </c:pt>
                <c:pt idx="124">
                  <c:v>6.3337979750097723E-2</c:v>
                </c:pt>
                <c:pt idx="125">
                  <c:v>4.52030647314004E-2</c:v>
                </c:pt>
                <c:pt idx="126">
                  <c:v>3.4209302015810329E-2</c:v>
                </c:pt>
                <c:pt idx="127">
                  <c:v>2.705765315685699E-2</c:v>
                </c:pt>
                <c:pt idx="128">
                  <c:v>2.2137672858829154E-2</c:v>
                </c:pt>
                <c:pt idx="129">
                  <c:v>1.8598383731432942E-2</c:v>
                </c:pt>
                <c:pt idx="130">
                  <c:v>1.5958480765305635E-2</c:v>
                </c:pt>
                <c:pt idx="131">
                  <c:v>1.392979668970701E-2</c:v>
                </c:pt>
                <c:pt idx="132">
                  <c:v>1.2331380873684178E-2</c:v>
                </c:pt>
                <c:pt idx="133">
                  <c:v>1.1044952016416386E-2</c:v>
                </c:pt>
                <c:pt idx="134">
                  <c:v>9.9905070289202907E-3</c:v>
                </c:pt>
                <c:pt idx="135">
                  <c:v>9.1123232164389729E-3</c:v>
                </c:pt>
                <c:pt idx="136">
                  <c:v>8.3705913420985285E-3</c:v>
                </c:pt>
                <c:pt idx="137">
                  <c:v>7.7362339019547734E-3</c:v>
                </c:pt>
                <c:pt idx="138">
                  <c:v>7.1875946283133955E-3</c:v>
                </c:pt>
                <c:pt idx="139">
                  <c:v>6.7082645656822695E-3</c:v>
                </c:pt>
                <c:pt idx="140">
                  <c:v>6.2856192135622678E-3</c:v>
                </c:pt>
                <c:pt idx="141">
                  <c:v>5.9098124188801879E-3</c:v>
                </c:pt>
                <c:pt idx="142">
                  <c:v>5.5730706807739462E-3</c:v>
                </c:pt>
                <c:pt idx="143">
                  <c:v>5.2691892990456941E-3</c:v>
                </c:pt>
                <c:pt idx="144">
                  <c:v>4.9931667822761946E-3</c:v>
                </c:pt>
                <c:pt idx="145">
                  <c:v>4.7409356388351505E-3</c:v>
                </c:pt>
                <c:pt idx="146">
                  <c:v>4.509161443632146E-3</c:v>
                </c:pt>
                <c:pt idx="147">
                  <c:v>4.2950909859957422E-3</c:v>
                </c:pt>
                <c:pt idx="148">
                  <c:v>4.0964361805164579E-3</c:v>
                </c:pt>
                <c:pt idx="149">
                  <c:v>3.9112843638113362E-3</c:v>
                </c:pt>
                <c:pt idx="150">
                  <c:v>3.738028285181993E-3</c:v>
                </c:pt>
                <c:pt idx="151">
                  <c:v>3.575310955181512E-3</c:v>
                </c:pt>
                <c:pt idx="152">
                  <c:v>3.4219818165394963E-3</c:v>
                </c:pt>
                <c:pt idx="153">
                  <c:v>3.2770616245694755E-3</c:v>
                </c:pt>
                <c:pt idx="154">
                  <c:v>3.1397140865147945E-3</c:v>
                </c:pt>
                <c:pt idx="155">
                  <c:v>3.0092227899960696E-3</c:v>
                </c:pt>
                <c:pt idx="156">
                  <c:v>2.8849723031751867E-3</c:v>
                </c:pt>
                <c:pt idx="157">
                  <c:v>2.7664325901704317E-3</c:v>
                </c:pt>
                <c:pt idx="158">
                  <c:v>2.6531460801564781E-3</c:v>
                </c:pt>
                <c:pt idx="159">
                  <c:v>2.544716875402525E-3</c:v>
                </c:pt>
                <c:pt idx="160">
                  <c:v>2.4408016949833762E-3</c:v>
                </c:pt>
                <c:pt idx="161">
                  <c:v>2.341102236180012E-3</c:v>
                </c:pt>
                <c:pt idx="162">
                  <c:v>2.245358701283989E-3</c:v>
                </c:pt>
                <c:pt idx="163">
                  <c:v>2.1533442884645189E-3</c:v>
                </c:pt>
                <c:pt idx="164">
                  <c:v>2.0648604851061822E-3</c:v>
                </c:pt>
                <c:pt idx="165">
                  <c:v>1.979733033219687E-3</c:v>
                </c:pt>
                <c:pt idx="166">
                  <c:v>1.8978084611430948E-3</c:v>
                </c:pt>
                <c:pt idx="167">
                  <c:v>1.818951095274848E-3</c:v>
                </c:pt>
                <c:pt idx="168">
                  <c:v>1.7430404811422083E-3</c:v>
                </c:pt>
                <c:pt idx="169">
                  <c:v>1.6699691555720226E-3</c:v>
                </c:pt>
                <c:pt idx="170">
                  <c:v>1.5996407217590048E-3</c:v>
                </c:pt>
                <c:pt idx="171">
                  <c:v>1.5319681871336713E-3</c:v>
                </c:pt>
                <c:pt idx="172">
                  <c:v>1.4668725305183935E-3</c:v>
                </c:pt>
                <c:pt idx="173">
                  <c:v>1.4042814704399982E-3</c:v>
                </c:pt>
                <c:pt idx="174">
                  <c:v>1.3441284108897278E-3</c:v>
                </c:pt>
                <c:pt idx="175">
                  <c:v>1.2863515444841368E-3</c:v>
                </c:pt>
                <c:pt idx="176">
                  <c:v>1.2308930960434584E-3</c:v>
                </c:pt>
                <c:pt idx="177">
                  <c:v>1.1776986921970918E-3</c:v>
                </c:pt>
                <c:pt idx="178">
                  <c:v>1.1267168448570156E-3</c:v>
                </c:pt>
                <c:pt idx="179">
                  <c:v>1.077898538360594E-3</c:v>
                </c:pt>
                <c:pt idx="180">
                  <c:v>1.0311969118541725E-3</c:v>
                </c:pt>
                <c:pt idx="181">
                  <c:v>9.8656703014097483E-4</c:v>
                </c:pt>
                <c:pt idx="182">
                  <c:v>9.439657378207129E-4</c:v>
                </c:pt>
                <c:pt idx="183">
                  <c:v>9.0335159317529788E-4</c:v>
                </c:pt>
                <c:pt idx="184">
                  <c:v>8.6468487998227954E-4</c:v>
                </c:pt>
                <c:pt idx="185">
                  <c:v>8.2792769735474676E-4</c:v>
                </c:pt>
                <c:pt idx="186">
                  <c:v>7.9304412992258801E-4</c:v>
                </c:pt>
                <c:pt idx="187">
                  <c:v>7.6000050332469989E-4</c:v>
                </c:pt>
                <c:pt idx="188">
                  <c:v>7.287657332588945E-4</c:v>
                </c:pt>
                <c:pt idx="189">
                  <c:v>6.9931178048521529E-4</c:v>
                </c:pt>
                <c:pt idx="190">
                  <c:v>6.7161422954370431E-4</c:v>
                </c:pt>
                <c:pt idx="191">
                  <c:v>6.456530160142696E-4</c:v>
                </c:pt>
                <c:pt idx="192">
                  <c:v>6.2141333660623694E-4</c:v>
                </c:pt>
                <c:pt idx="193">
                  <c:v>5.988867892208939E-4</c:v>
                </c:pt>
                <c:pt idx="194">
                  <c:v>5.7807280785340765E-4</c:v>
                </c:pt>
                <c:pt idx="195">
                  <c:v>5.5898048198235284E-4</c:v>
                </c:pt>
                <c:pt idx="196">
                  <c:v>5.4163088524723888E-4</c:v>
                </c:pt>
                <c:pt idx="197">
                  <c:v>5.2606008881921843E-4</c:v>
                </c:pt>
                <c:pt idx="198">
                  <c:v>5.1232310885840468E-4</c:v>
                </c:pt>
                <c:pt idx="199">
                  <c:v>5.0049914742081238E-4</c:v>
                </c:pt>
                <c:pt idx="200">
                  <c:v>4.906986525287716E-4</c:v>
                </c:pt>
                <c:pt idx="201">
                  <c:v>4.8307297957962805E-4</c:v>
                </c:pt>
                <c:pt idx="202">
                  <c:v>4.7782783988211514E-4</c:v>
                </c:pt>
                <c:pt idx="203">
                  <c:v>4.7524237176412498E-4</c:v>
                </c:pt>
                <c:pt idx="204">
                  <c:v>4.7569674150820099E-4</c:v>
                </c:pt>
                <c:pt idx="205">
                  <c:v>4.7971299846776824E-4</c:v>
                </c:pt>
                <c:pt idx="206">
                  <c:v>4.880170836663019E-4</c:v>
                </c:pt>
                <c:pt idx="207">
                  <c:v>5.016356280770119E-4</c:v>
                </c:pt>
                <c:pt idx="208">
                  <c:v>5.220519393856366E-4</c:v>
                </c:pt>
                <c:pt idx="209">
                  <c:v>5.5146663535860256E-4</c:v>
                </c:pt>
                <c:pt idx="210">
                  <c:v>5.9325158582326668E-4</c:v>
                </c:pt>
                <c:pt idx="211">
                  <c:v>6.5277929014944888E-4</c:v>
                </c:pt>
                <c:pt idx="212">
                  <c:v>7.3902426392325111E-4</c:v>
                </c:pt>
                <c:pt idx="213">
                  <c:v>8.678569305997281E-4</c:v>
                </c:pt>
                <c:pt idx="214">
                  <c:v>1.0693084502600854E-3</c:v>
                </c:pt>
                <c:pt idx="215">
                  <c:v>1.4046930966078626E-3</c:v>
                </c:pt>
                <c:pt idx="216">
                  <c:v>2.0075546269002252E-3</c:v>
                </c:pt>
                <c:pt idx="217">
                  <c:v>3.1509300184455191E-3</c:v>
                </c:pt>
                <c:pt idx="218">
                  <c:v>4.9073204702746037E-3</c:v>
                </c:pt>
                <c:pt idx="219">
                  <c:v>4.8597959802165842E-3</c:v>
                </c:pt>
                <c:pt idx="220">
                  <c:v>2.5583067557642717E-3</c:v>
                </c:pt>
                <c:pt idx="221">
                  <c:v>1.1735588346818433E-3</c:v>
                </c:pt>
                <c:pt idx="222">
                  <c:v>5.8269189772253984E-4</c:v>
                </c:pt>
                <c:pt idx="223">
                  <c:v>3.1702242240794464E-4</c:v>
                </c:pt>
                <c:pt idx="224">
                  <c:v>1.8530308347164696E-4</c:v>
                </c:pt>
                <c:pt idx="225">
                  <c:v>1.1428927117310626E-4</c:v>
                </c:pt>
                <c:pt idx="226">
                  <c:v>7.3412753263946547E-5</c:v>
                </c:pt>
                <c:pt idx="227">
                  <c:v>4.8657445662505596E-5</c:v>
                </c:pt>
                <c:pt idx="228">
                  <c:v>3.30555262076266E-5</c:v>
                </c:pt>
                <c:pt idx="229">
                  <c:v>2.2905053159408541E-5</c:v>
                </c:pt>
                <c:pt idx="230">
                  <c:v>1.6129315123337775E-5</c:v>
                </c:pt>
                <c:pt idx="231">
                  <c:v>1.15099841413352E-5</c:v>
                </c:pt>
                <c:pt idx="232">
                  <c:v>8.3052286616537098E-6</c:v>
                </c:pt>
                <c:pt idx="233">
                  <c:v>6.0490401448037385E-6</c:v>
                </c:pt>
                <c:pt idx="234">
                  <c:v>4.4408491027608613E-6</c:v>
                </c:pt>
                <c:pt idx="235">
                  <c:v>3.2823790774833766E-6</c:v>
                </c:pt>
                <c:pt idx="236">
                  <c:v>2.4402802968671248E-6</c:v>
                </c:pt>
                <c:pt idx="237">
                  <c:v>1.8233585774508233E-6</c:v>
                </c:pt>
                <c:pt idx="238">
                  <c:v>1.3683372915531209E-6</c:v>
                </c:pt>
                <c:pt idx="239">
                  <c:v>1.0307513706402759E-6</c:v>
                </c:pt>
                <c:pt idx="240">
                  <c:v>7.7900616413214147E-7</c:v>
                </c:pt>
                <c:pt idx="241">
                  <c:v>5.9043199072320721E-7</c:v>
                </c:pt>
                <c:pt idx="242">
                  <c:v>4.4862242138661183E-7</c:v>
                </c:pt>
                <c:pt idx="243">
                  <c:v>3.4161318276263718E-7</c:v>
                </c:pt>
                <c:pt idx="244">
                  <c:v>2.6062041825231036E-7</c:v>
                </c:pt>
                <c:pt idx="245">
                  <c:v>1.9915657191758096E-7</c:v>
                </c:pt>
                <c:pt idx="246">
                  <c:v>1.5240455849367661E-7</c:v>
                </c:pt>
                <c:pt idx="247">
                  <c:v>1.1677069808217601E-7</c:v>
                </c:pt>
                <c:pt idx="248">
                  <c:v>8.9562711865805384E-8</c:v>
                </c:pt>
                <c:pt idx="249">
                  <c:v>6.8756065186174369E-8</c:v>
                </c:pt>
                <c:pt idx="250">
                  <c:v>5.2823277416984336E-8</c:v>
                </c:pt>
                <c:pt idx="251">
                  <c:v>4.0608472466616832E-8</c:v>
                </c:pt>
                <c:pt idx="252">
                  <c:v>3.1234673177036377E-8</c:v>
                </c:pt>
                <c:pt idx="253">
                  <c:v>2.4034953577779171E-8</c:v>
                </c:pt>
                <c:pt idx="254">
                  <c:v>1.8501080426654231E-8</c:v>
                </c:pt>
                <c:pt idx="255">
                  <c:v>1.424504661240031E-8</c:v>
                </c:pt>
                <c:pt idx="256">
                  <c:v>1.0970155486855648E-8</c:v>
                </c:pt>
                <c:pt idx="257">
                  <c:v>8.4492134681936021E-9</c:v>
                </c:pt>
                <c:pt idx="258">
                  <c:v>6.5080350231680525E-9</c:v>
                </c:pt>
                <c:pt idx="259">
                  <c:v>5.0129328860861993E-9</c:v>
                </c:pt>
                <c:pt idx="260">
                  <c:v>3.8612081720945111E-9</c:v>
                </c:pt>
                <c:pt idx="261">
                  <c:v>2.9739056748385352E-9</c:v>
                </c:pt>
                <c:pt idx="262">
                  <c:v>2.2902843733569085E-9</c:v>
                </c:pt>
                <c:pt idx="263">
                  <c:v>1.7635899868929978E-9</c:v>
                </c:pt>
                <c:pt idx="264">
                  <c:v>1.3578181856016919E-9</c:v>
                </c:pt>
                <c:pt idx="265">
                  <c:v>1.045233072450898E-9</c:v>
                </c:pt>
                <c:pt idx="266">
                  <c:v>8.0446252897347499E-10</c:v>
                </c:pt>
                <c:pt idx="267">
                  <c:v>6.1903487463979933E-10</c:v>
                </c:pt>
                <c:pt idx="268">
                  <c:v>4.7625362600660374E-10</c:v>
                </c:pt>
                <c:pt idx="269">
                  <c:v>3.6633160932963981E-10</c:v>
                </c:pt>
                <c:pt idx="270">
                  <c:v>2.8172424164206953E-10</c:v>
                </c:pt>
                <c:pt idx="271">
                  <c:v>2.1661590909982685E-10</c:v>
                </c:pt>
                <c:pt idx="272">
                  <c:v>1.6652412611872498E-10</c:v>
                </c:pt>
                <c:pt idx="273">
                  <c:v>1.2799436960520858E-10</c:v>
                </c:pt>
                <c:pt idx="274">
                  <c:v>9.8364761930393791E-11</c:v>
                </c:pt>
                <c:pt idx="275">
                  <c:v>7.5584585920120897E-11</c:v>
                </c:pt>
                <c:pt idx="276">
                  <c:v>5.8074304060633647E-11</c:v>
                </c:pt>
                <c:pt idx="277">
                  <c:v>4.4617586898352201E-11</c:v>
                </c:pt>
                <c:pt idx="278">
                  <c:v>3.4278033245039699E-11</c:v>
                </c:pt>
                <c:pt idx="279">
                  <c:v>2.6334940344852395E-11</c:v>
                </c:pt>
                <c:pt idx="280">
                  <c:v>2.023377240231473E-11</c:v>
                </c:pt>
                <c:pt idx="281">
                  <c:v>1.5547970080943092E-11</c:v>
                </c:pt>
                <c:pt idx="282">
                  <c:v>1.1949510112267568E-11</c:v>
                </c:pt>
                <c:pt idx="283">
                  <c:v>9.1862154154542063E-12</c:v>
                </c:pt>
                <c:pt idx="284">
                  <c:v>7.0642723600029727E-12</c:v>
                </c:pt>
                <c:pt idx="285">
                  <c:v>5.4347639415452048E-12</c:v>
                </c:pt>
                <c:pt idx="286">
                  <c:v>4.183299486438383E-12</c:v>
                </c:pt>
                <c:pt idx="287">
                  <c:v>3.2220313869729221E-12</c:v>
                </c:pt>
                <c:pt idx="288">
                  <c:v>2.4835114254042799E-12</c:v>
                </c:pt>
                <c:pt idx="289">
                  <c:v>1.9159643695538359E-12</c:v>
                </c:pt>
                <c:pt idx="290">
                  <c:v>1.4796531250181605E-12</c:v>
                </c:pt>
                <c:pt idx="291">
                  <c:v>1.1440843014802708E-12</c:v>
                </c:pt>
                <c:pt idx="292">
                  <c:v>8.8586060717823707E-13</c:v>
                </c:pt>
                <c:pt idx="293">
                  <c:v>6.8703089941994481E-13</c:v>
                </c:pt>
                <c:pt idx="294">
                  <c:v>5.3382298258257701E-13</c:v>
                </c:pt>
                <c:pt idx="295">
                  <c:v>4.1567067051820107E-13</c:v>
                </c:pt>
                <c:pt idx="296">
                  <c:v>3.2446700436853945E-13</c:v>
                </c:pt>
                <c:pt idx="297">
                  <c:v>2.539912200017442E-13</c:v>
                </c:pt>
                <c:pt idx="298">
                  <c:v>1.9946915825266096E-13</c:v>
                </c:pt>
                <c:pt idx="299">
                  <c:v>1.5723612989681421E-13</c:v>
                </c:pt>
                <c:pt idx="300">
                  <c:v>1.2447842235441563E-13</c:v>
                </c:pt>
              </c:numCache>
            </c:numRef>
          </c:yVal>
          <c:smooth val="0"/>
          <c:extLst>
            <c:ext xmlns:c16="http://schemas.microsoft.com/office/drawing/2014/chart" uri="{C3380CC4-5D6E-409C-BE32-E72D297353CC}">
              <c16:uniqueId val="{00000002-1794-B147-BBC4-F6A08D14FD2F}"/>
            </c:ext>
          </c:extLst>
        </c:ser>
        <c:ser>
          <c:idx val="3"/>
          <c:order val="3"/>
          <c:tx>
            <c:strRef>
              <c:f>Sheet1!$B$6</c:f>
              <c:strCache>
                <c:ptCount val="1"/>
                <c:pt idx="0">
                  <c:v>Laser</c:v>
                </c:pt>
              </c:strCache>
            </c:strRef>
          </c:tx>
          <c:spPr>
            <a:ln w="25400" cap="rnd">
              <a:solidFill>
                <a:schemeClr val="tx1"/>
              </a:solidFill>
              <a:round/>
            </a:ln>
            <a:effectLst/>
          </c:spPr>
          <c:marker>
            <c:symbol val="none"/>
          </c:marker>
          <c:xVal>
            <c:numRef>
              <c:f>Sheet1!$A$7:$A$307</c:f>
              <c:numCache>
                <c:formatCode>General</c:formatCode>
                <c:ptCount val="301"/>
                <c:pt idx="0">
                  <c:v>-15</c:v>
                </c:pt>
                <c:pt idx="1">
                  <c:v>-14.9</c:v>
                </c:pt>
                <c:pt idx="2">
                  <c:v>-14.8</c:v>
                </c:pt>
                <c:pt idx="3">
                  <c:v>-14.7</c:v>
                </c:pt>
                <c:pt idx="4">
                  <c:v>-14.6</c:v>
                </c:pt>
                <c:pt idx="5">
                  <c:v>-14.5</c:v>
                </c:pt>
                <c:pt idx="6">
                  <c:v>-14.4</c:v>
                </c:pt>
                <c:pt idx="7">
                  <c:v>-14.3</c:v>
                </c:pt>
                <c:pt idx="8">
                  <c:v>-14.2</c:v>
                </c:pt>
                <c:pt idx="9">
                  <c:v>-14.1</c:v>
                </c:pt>
                <c:pt idx="10">
                  <c:v>-14</c:v>
                </c:pt>
                <c:pt idx="11">
                  <c:v>-13.9</c:v>
                </c:pt>
                <c:pt idx="12">
                  <c:v>-13.8</c:v>
                </c:pt>
                <c:pt idx="13">
                  <c:v>-13.7</c:v>
                </c:pt>
                <c:pt idx="14">
                  <c:v>-13.6</c:v>
                </c:pt>
                <c:pt idx="15">
                  <c:v>-13.5</c:v>
                </c:pt>
                <c:pt idx="16">
                  <c:v>-13.4</c:v>
                </c:pt>
                <c:pt idx="17">
                  <c:v>-13.3</c:v>
                </c:pt>
                <c:pt idx="18">
                  <c:v>-13.2</c:v>
                </c:pt>
                <c:pt idx="19">
                  <c:v>-13.1</c:v>
                </c:pt>
                <c:pt idx="20">
                  <c:v>-13</c:v>
                </c:pt>
                <c:pt idx="21">
                  <c:v>-12.9</c:v>
                </c:pt>
                <c:pt idx="22">
                  <c:v>-12.8</c:v>
                </c:pt>
                <c:pt idx="23">
                  <c:v>-12.7</c:v>
                </c:pt>
                <c:pt idx="24">
                  <c:v>-12.6</c:v>
                </c:pt>
                <c:pt idx="25">
                  <c:v>-12.5</c:v>
                </c:pt>
                <c:pt idx="26">
                  <c:v>-12.4</c:v>
                </c:pt>
                <c:pt idx="27">
                  <c:v>-12.3</c:v>
                </c:pt>
                <c:pt idx="28">
                  <c:v>-12.2</c:v>
                </c:pt>
                <c:pt idx="29">
                  <c:v>-12.1</c:v>
                </c:pt>
                <c:pt idx="30">
                  <c:v>-12</c:v>
                </c:pt>
                <c:pt idx="31">
                  <c:v>-11.9</c:v>
                </c:pt>
                <c:pt idx="32">
                  <c:v>-11.8</c:v>
                </c:pt>
                <c:pt idx="33">
                  <c:v>-11.7</c:v>
                </c:pt>
                <c:pt idx="34">
                  <c:v>-11.6</c:v>
                </c:pt>
                <c:pt idx="35">
                  <c:v>-11.5</c:v>
                </c:pt>
                <c:pt idx="36">
                  <c:v>-11.4</c:v>
                </c:pt>
                <c:pt idx="37">
                  <c:v>-11.3</c:v>
                </c:pt>
                <c:pt idx="38">
                  <c:v>-11.2</c:v>
                </c:pt>
                <c:pt idx="39">
                  <c:v>-11.1</c:v>
                </c:pt>
                <c:pt idx="40">
                  <c:v>-11</c:v>
                </c:pt>
                <c:pt idx="41">
                  <c:v>-10.9</c:v>
                </c:pt>
                <c:pt idx="42">
                  <c:v>-10.8</c:v>
                </c:pt>
                <c:pt idx="43">
                  <c:v>-10.7</c:v>
                </c:pt>
                <c:pt idx="44">
                  <c:v>-10.6</c:v>
                </c:pt>
                <c:pt idx="45">
                  <c:v>-10.5</c:v>
                </c:pt>
                <c:pt idx="46">
                  <c:v>-10.4</c:v>
                </c:pt>
                <c:pt idx="47">
                  <c:v>-10.3</c:v>
                </c:pt>
                <c:pt idx="48">
                  <c:v>-10.199999999999999</c:v>
                </c:pt>
                <c:pt idx="49">
                  <c:v>-10.1</c:v>
                </c:pt>
                <c:pt idx="50">
                  <c:v>-10</c:v>
                </c:pt>
                <c:pt idx="51">
                  <c:v>-9.9000000000000199</c:v>
                </c:pt>
                <c:pt idx="52">
                  <c:v>-9.8000000000000203</c:v>
                </c:pt>
                <c:pt idx="53">
                  <c:v>-9.7000000000000206</c:v>
                </c:pt>
                <c:pt idx="54">
                  <c:v>-9.6000000000000192</c:v>
                </c:pt>
                <c:pt idx="55">
                  <c:v>-9.5000000000000195</c:v>
                </c:pt>
                <c:pt idx="56">
                  <c:v>-9.4000000000000199</c:v>
                </c:pt>
                <c:pt idx="57">
                  <c:v>-9.3000000000000203</c:v>
                </c:pt>
                <c:pt idx="58">
                  <c:v>-9.2000000000000206</c:v>
                </c:pt>
                <c:pt idx="59">
                  <c:v>-9.1000000000000192</c:v>
                </c:pt>
                <c:pt idx="60">
                  <c:v>-9.0000000000000195</c:v>
                </c:pt>
                <c:pt idx="61">
                  <c:v>-8.9000000000000199</c:v>
                </c:pt>
                <c:pt idx="62">
                  <c:v>-8.8000000000000203</c:v>
                </c:pt>
                <c:pt idx="63">
                  <c:v>-8.7000000000000206</c:v>
                </c:pt>
                <c:pt idx="64">
                  <c:v>-8.6000000000000192</c:v>
                </c:pt>
                <c:pt idx="65">
                  <c:v>-8.5000000000000195</c:v>
                </c:pt>
                <c:pt idx="66">
                  <c:v>-8.4000000000000199</c:v>
                </c:pt>
                <c:pt idx="67">
                  <c:v>-8.3000000000000203</c:v>
                </c:pt>
                <c:pt idx="68">
                  <c:v>-8.2000000000000206</c:v>
                </c:pt>
                <c:pt idx="69">
                  <c:v>-8.1000000000000192</c:v>
                </c:pt>
                <c:pt idx="70">
                  <c:v>-8.0000000000000195</c:v>
                </c:pt>
                <c:pt idx="71">
                  <c:v>-7.9000000000000297</c:v>
                </c:pt>
                <c:pt idx="72">
                  <c:v>-7.80000000000003</c:v>
                </c:pt>
                <c:pt idx="73">
                  <c:v>-7.7000000000000304</c:v>
                </c:pt>
                <c:pt idx="74">
                  <c:v>-7.6000000000000298</c:v>
                </c:pt>
                <c:pt idx="75">
                  <c:v>-7.5000000000000302</c:v>
                </c:pt>
                <c:pt idx="76">
                  <c:v>-7.4000000000000297</c:v>
                </c:pt>
                <c:pt idx="77">
                  <c:v>-7.30000000000003</c:v>
                </c:pt>
                <c:pt idx="78">
                  <c:v>-7.2000000000000304</c:v>
                </c:pt>
                <c:pt idx="79">
                  <c:v>-7.1000000000000298</c:v>
                </c:pt>
                <c:pt idx="80">
                  <c:v>-7.0000000000000302</c:v>
                </c:pt>
                <c:pt idx="81">
                  <c:v>-6.9000000000000297</c:v>
                </c:pt>
                <c:pt idx="82">
                  <c:v>-6.80000000000003</c:v>
                </c:pt>
                <c:pt idx="83">
                  <c:v>-6.7000000000000304</c:v>
                </c:pt>
                <c:pt idx="84">
                  <c:v>-6.6000000000000298</c:v>
                </c:pt>
                <c:pt idx="85">
                  <c:v>-6.5000000000000302</c:v>
                </c:pt>
                <c:pt idx="86">
                  <c:v>-6.4000000000000297</c:v>
                </c:pt>
                <c:pt idx="87">
                  <c:v>-6.30000000000003</c:v>
                </c:pt>
                <c:pt idx="88">
                  <c:v>-6.2000000000000304</c:v>
                </c:pt>
                <c:pt idx="89">
                  <c:v>-6.1000000000000298</c:v>
                </c:pt>
                <c:pt idx="90">
                  <c:v>-6.0000000000000302</c:v>
                </c:pt>
                <c:pt idx="91">
                  <c:v>-5.9000000000000297</c:v>
                </c:pt>
                <c:pt idx="92">
                  <c:v>-5.80000000000003</c:v>
                </c:pt>
                <c:pt idx="93">
                  <c:v>-5.7000000000000304</c:v>
                </c:pt>
                <c:pt idx="94">
                  <c:v>-5.6000000000000298</c:v>
                </c:pt>
                <c:pt idx="95">
                  <c:v>-5.5000000000000302</c:v>
                </c:pt>
                <c:pt idx="96">
                  <c:v>-5.4000000000000297</c:v>
                </c:pt>
                <c:pt idx="97">
                  <c:v>-5.30000000000003</c:v>
                </c:pt>
                <c:pt idx="98">
                  <c:v>-5.2000000000000304</c:v>
                </c:pt>
                <c:pt idx="99">
                  <c:v>-5.1000000000000396</c:v>
                </c:pt>
                <c:pt idx="100">
                  <c:v>-5.00000000000004</c:v>
                </c:pt>
                <c:pt idx="101">
                  <c:v>-4.9000000000000004</c:v>
                </c:pt>
                <c:pt idx="102">
                  <c:v>-4.8</c:v>
                </c:pt>
                <c:pt idx="103">
                  <c:v>-4.7</c:v>
                </c:pt>
                <c:pt idx="104">
                  <c:v>-4.5999999999999996</c:v>
                </c:pt>
                <c:pt idx="105">
                  <c:v>-4.5</c:v>
                </c:pt>
                <c:pt idx="106">
                  <c:v>-4.4000000000000004</c:v>
                </c:pt>
                <c:pt idx="107">
                  <c:v>-4.3</c:v>
                </c:pt>
                <c:pt idx="108">
                  <c:v>-4.2</c:v>
                </c:pt>
                <c:pt idx="109">
                  <c:v>-4.0999999999999996</c:v>
                </c:pt>
                <c:pt idx="110">
                  <c:v>-4</c:v>
                </c:pt>
                <c:pt idx="111">
                  <c:v>-3.9</c:v>
                </c:pt>
                <c:pt idx="112">
                  <c:v>-3.8</c:v>
                </c:pt>
                <c:pt idx="113">
                  <c:v>-3.7</c:v>
                </c:pt>
                <c:pt idx="114">
                  <c:v>-3.6</c:v>
                </c:pt>
                <c:pt idx="115">
                  <c:v>-3.5</c:v>
                </c:pt>
                <c:pt idx="116">
                  <c:v>-3.4</c:v>
                </c:pt>
                <c:pt idx="117">
                  <c:v>-3.3</c:v>
                </c:pt>
                <c:pt idx="118">
                  <c:v>-3.2</c:v>
                </c:pt>
                <c:pt idx="119">
                  <c:v>-3.1</c:v>
                </c:pt>
                <c:pt idx="120">
                  <c:v>-3</c:v>
                </c:pt>
                <c:pt idx="121">
                  <c:v>-2.9</c:v>
                </c:pt>
                <c:pt idx="122">
                  <c:v>-2.8</c:v>
                </c:pt>
                <c:pt idx="123">
                  <c:v>-2.7</c:v>
                </c:pt>
                <c:pt idx="124">
                  <c:v>-2.6</c:v>
                </c:pt>
                <c:pt idx="125">
                  <c:v>-2.5</c:v>
                </c:pt>
                <c:pt idx="126">
                  <c:v>-2.4</c:v>
                </c:pt>
                <c:pt idx="127">
                  <c:v>-2.2999999999999998</c:v>
                </c:pt>
                <c:pt idx="128">
                  <c:v>-2.2000000000000002</c:v>
                </c:pt>
                <c:pt idx="129">
                  <c:v>-2.1</c:v>
                </c:pt>
                <c:pt idx="130">
                  <c:v>-2</c:v>
                </c:pt>
                <c:pt idx="131">
                  <c:v>-1.9</c:v>
                </c:pt>
                <c:pt idx="132">
                  <c:v>-1.8</c:v>
                </c:pt>
                <c:pt idx="133">
                  <c:v>-1.7</c:v>
                </c:pt>
                <c:pt idx="134">
                  <c:v>-1.6</c:v>
                </c:pt>
                <c:pt idx="135">
                  <c:v>-1.5</c:v>
                </c:pt>
                <c:pt idx="136">
                  <c:v>-1.4</c:v>
                </c:pt>
                <c:pt idx="137">
                  <c:v>-1.3</c:v>
                </c:pt>
                <c:pt idx="138">
                  <c:v>-1.2</c:v>
                </c:pt>
                <c:pt idx="139">
                  <c:v>-1.1000000000000001</c:v>
                </c:pt>
                <c:pt idx="140">
                  <c:v>-1</c:v>
                </c:pt>
                <c:pt idx="141">
                  <c:v>-0.90000000000010005</c:v>
                </c:pt>
                <c:pt idx="142">
                  <c:v>-0.80000000000009996</c:v>
                </c:pt>
                <c:pt idx="143">
                  <c:v>-0.70000000000010099</c:v>
                </c:pt>
                <c:pt idx="144">
                  <c:v>-0.60000000000009901</c:v>
                </c:pt>
                <c:pt idx="145">
                  <c:v>-0.50000000000009903</c:v>
                </c:pt>
                <c:pt idx="146">
                  <c:v>-0.4000000000001</c:v>
                </c:pt>
                <c:pt idx="147">
                  <c:v>-0.30000000000010002</c:v>
                </c:pt>
                <c:pt idx="148">
                  <c:v>-0.20000000000010101</c:v>
                </c:pt>
                <c:pt idx="149">
                  <c:v>-0.100000000000099</c:v>
                </c:pt>
                <c:pt idx="150">
                  <c:v>0</c:v>
                </c:pt>
                <c:pt idx="151">
                  <c:v>9.9999999999900197E-2</c:v>
                </c:pt>
                <c:pt idx="152">
                  <c:v>0.19999999999990001</c:v>
                </c:pt>
                <c:pt idx="153">
                  <c:v>0.29999999999989901</c:v>
                </c:pt>
                <c:pt idx="154">
                  <c:v>0.39999999999990099</c:v>
                </c:pt>
                <c:pt idx="155">
                  <c:v>0.49999999999990102</c:v>
                </c:pt>
                <c:pt idx="156">
                  <c:v>0.59999999999989995</c:v>
                </c:pt>
                <c:pt idx="157">
                  <c:v>0.69999999999990004</c:v>
                </c:pt>
                <c:pt idx="158">
                  <c:v>0.79999999999989901</c:v>
                </c:pt>
                <c:pt idx="159">
                  <c:v>0.89999999999990099</c:v>
                </c:pt>
                <c:pt idx="160">
                  <c:v>0.99999999999990097</c:v>
                </c:pt>
                <c:pt idx="161">
                  <c:v>1.0999999999998999</c:v>
                </c:pt>
                <c:pt idx="162">
                  <c:v>1.1999999999999</c:v>
                </c:pt>
                <c:pt idx="163">
                  <c:v>1.2999999999998999</c:v>
                </c:pt>
                <c:pt idx="164">
                  <c:v>1.3999999999999</c:v>
                </c:pt>
                <c:pt idx="165">
                  <c:v>1.4999999999999001</c:v>
                </c:pt>
                <c:pt idx="166">
                  <c:v>1.5999999999998999</c:v>
                </c:pt>
                <c:pt idx="167">
                  <c:v>1.6999999999999</c:v>
                </c:pt>
                <c:pt idx="168">
                  <c:v>1.7999999999998999</c:v>
                </c:pt>
                <c:pt idx="169">
                  <c:v>1.8999999999999</c:v>
                </c:pt>
                <c:pt idx="170">
                  <c:v>1.9999999999999001</c:v>
                </c:pt>
                <c:pt idx="171">
                  <c:v>2.0999999999999002</c:v>
                </c:pt>
                <c:pt idx="172">
                  <c:v>2.1999999999998998</c:v>
                </c:pt>
                <c:pt idx="173">
                  <c:v>2.2999999999998999</c:v>
                </c:pt>
                <c:pt idx="174">
                  <c:v>2.3999999999999</c:v>
                </c:pt>
                <c:pt idx="175">
                  <c:v>2.4999999999999001</c:v>
                </c:pt>
                <c:pt idx="176">
                  <c:v>2.5999999999999002</c:v>
                </c:pt>
                <c:pt idx="177">
                  <c:v>2.6999999999998998</c:v>
                </c:pt>
                <c:pt idx="178">
                  <c:v>2.7999999999998999</c:v>
                </c:pt>
                <c:pt idx="179">
                  <c:v>2.8999999999999</c:v>
                </c:pt>
                <c:pt idx="180">
                  <c:v>2.9999999999999001</c:v>
                </c:pt>
                <c:pt idx="181">
                  <c:v>3.0999999999999002</c:v>
                </c:pt>
                <c:pt idx="182">
                  <c:v>3.1999999999998998</c:v>
                </c:pt>
                <c:pt idx="183">
                  <c:v>3.2999999999998999</c:v>
                </c:pt>
                <c:pt idx="184">
                  <c:v>3.3999999999999</c:v>
                </c:pt>
                <c:pt idx="185">
                  <c:v>3.4999999999999001</c:v>
                </c:pt>
                <c:pt idx="186">
                  <c:v>3.5999999999999002</c:v>
                </c:pt>
                <c:pt idx="187">
                  <c:v>3.6999999999998998</c:v>
                </c:pt>
                <c:pt idx="188">
                  <c:v>3.7999999999998999</c:v>
                </c:pt>
                <c:pt idx="189">
                  <c:v>3.8999999999999</c:v>
                </c:pt>
                <c:pt idx="190">
                  <c:v>3.9999999999999001</c:v>
                </c:pt>
                <c:pt idx="191">
                  <c:v>4.0999999999999002</c:v>
                </c:pt>
                <c:pt idx="192">
                  <c:v>4.1999999999998998</c:v>
                </c:pt>
                <c:pt idx="193">
                  <c:v>4.2999999999999003</c:v>
                </c:pt>
                <c:pt idx="194">
                  <c:v>4.3999999999999</c:v>
                </c:pt>
                <c:pt idx="195">
                  <c:v>4.4999999999998996</c:v>
                </c:pt>
                <c:pt idx="196">
                  <c:v>4.5999999999999002</c:v>
                </c:pt>
                <c:pt idx="197">
                  <c:v>4.6999999999998998</c:v>
                </c:pt>
                <c:pt idx="198">
                  <c:v>4.7999999999999003</c:v>
                </c:pt>
                <c:pt idx="199">
                  <c:v>4.8999999999999</c:v>
                </c:pt>
                <c:pt idx="200">
                  <c:v>4.9999999999998996</c:v>
                </c:pt>
                <c:pt idx="201">
                  <c:v>5.0999999999999002</c:v>
                </c:pt>
                <c:pt idx="202">
                  <c:v>5.1999999999998998</c:v>
                </c:pt>
                <c:pt idx="203">
                  <c:v>5.2999999999999003</c:v>
                </c:pt>
                <c:pt idx="204">
                  <c:v>5.3999999999999</c:v>
                </c:pt>
                <c:pt idx="205">
                  <c:v>5.4999999999998996</c:v>
                </c:pt>
                <c:pt idx="206">
                  <c:v>5.5999999999999002</c:v>
                </c:pt>
                <c:pt idx="207">
                  <c:v>5.6999999999998998</c:v>
                </c:pt>
                <c:pt idx="208">
                  <c:v>5.7999999999999003</c:v>
                </c:pt>
                <c:pt idx="209">
                  <c:v>5.8999999999999</c:v>
                </c:pt>
                <c:pt idx="210">
                  <c:v>5.9999999999998996</c:v>
                </c:pt>
                <c:pt idx="211">
                  <c:v>6.0999999999999002</c:v>
                </c:pt>
                <c:pt idx="212">
                  <c:v>6.1999999999998998</c:v>
                </c:pt>
                <c:pt idx="213">
                  <c:v>6.2999999999999003</c:v>
                </c:pt>
                <c:pt idx="214">
                  <c:v>6.3999999999999</c:v>
                </c:pt>
                <c:pt idx="215">
                  <c:v>6.4999999999998996</c:v>
                </c:pt>
                <c:pt idx="216">
                  <c:v>6.5999999999999002</c:v>
                </c:pt>
                <c:pt idx="217">
                  <c:v>6.6999999999998998</c:v>
                </c:pt>
                <c:pt idx="218">
                  <c:v>6.7999999999999003</c:v>
                </c:pt>
                <c:pt idx="219">
                  <c:v>6.8999999999999</c:v>
                </c:pt>
                <c:pt idx="220">
                  <c:v>6.9999999999998996</c:v>
                </c:pt>
                <c:pt idx="221">
                  <c:v>7.0999999999999002</c:v>
                </c:pt>
                <c:pt idx="222">
                  <c:v>7.1999999999998998</c:v>
                </c:pt>
                <c:pt idx="223">
                  <c:v>7.2999999999999003</c:v>
                </c:pt>
                <c:pt idx="224">
                  <c:v>7.3999999999999</c:v>
                </c:pt>
                <c:pt idx="225">
                  <c:v>7.4999999999998996</c:v>
                </c:pt>
                <c:pt idx="226">
                  <c:v>7.5999999999999002</c:v>
                </c:pt>
                <c:pt idx="227">
                  <c:v>7.6999999999998998</c:v>
                </c:pt>
                <c:pt idx="228">
                  <c:v>7.7999999999999003</c:v>
                </c:pt>
                <c:pt idx="229">
                  <c:v>7.8999999999999</c:v>
                </c:pt>
                <c:pt idx="230">
                  <c:v>7.9999999999998996</c:v>
                </c:pt>
                <c:pt idx="231">
                  <c:v>8.0999999999999002</c:v>
                </c:pt>
                <c:pt idx="232">
                  <c:v>8.1999999999998998</c:v>
                </c:pt>
                <c:pt idx="233">
                  <c:v>8.2999999999998995</c:v>
                </c:pt>
                <c:pt idx="234">
                  <c:v>8.3999999999999009</c:v>
                </c:pt>
                <c:pt idx="235">
                  <c:v>8.4999999999999005</c:v>
                </c:pt>
                <c:pt idx="236">
                  <c:v>8.5999999999999002</c:v>
                </c:pt>
                <c:pt idx="237">
                  <c:v>8.6999999999998998</c:v>
                </c:pt>
                <c:pt idx="238">
                  <c:v>8.7999999999998995</c:v>
                </c:pt>
                <c:pt idx="239">
                  <c:v>8.8999999999999009</c:v>
                </c:pt>
                <c:pt idx="240">
                  <c:v>8.9999999999999005</c:v>
                </c:pt>
                <c:pt idx="241">
                  <c:v>9.0999999999999002</c:v>
                </c:pt>
                <c:pt idx="242">
                  <c:v>9.1999999999998998</c:v>
                </c:pt>
                <c:pt idx="243">
                  <c:v>9.2999999999998995</c:v>
                </c:pt>
                <c:pt idx="244">
                  <c:v>9.3999999999999009</c:v>
                </c:pt>
                <c:pt idx="245">
                  <c:v>9.4999999999999005</c:v>
                </c:pt>
                <c:pt idx="246">
                  <c:v>9.5999999999999002</c:v>
                </c:pt>
                <c:pt idx="247">
                  <c:v>9.6999999999998998</c:v>
                </c:pt>
                <c:pt idx="248">
                  <c:v>9.7999999999998995</c:v>
                </c:pt>
                <c:pt idx="249">
                  <c:v>9.8999999999999009</c:v>
                </c:pt>
                <c:pt idx="250">
                  <c:v>9.9999999999999005</c:v>
                </c:pt>
                <c:pt idx="251">
                  <c:v>10.0999999999999</c:v>
                </c:pt>
                <c:pt idx="252">
                  <c:v>10.1999999999999</c:v>
                </c:pt>
                <c:pt idx="253">
                  <c:v>10.299999999999899</c:v>
                </c:pt>
                <c:pt idx="254">
                  <c:v>10.399999999999901</c:v>
                </c:pt>
                <c:pt idx="255">
                  <c:v>10.499999999999901</c:v>
                </c:pt>
                <c:pt idx="256">
                  <c:v>10.5999999999999</c:v>
                </c:pt>
                <c:pt idx="257">
                  <c:v>10.6999999999999</c:v>
                </c:pt>
                <c:pt idx="258">
                  <c:v>10.799999999999899</c:v>
                </c:pt>
                <c:pt idx="259">
                  <c:v>10.899999999999901</c:v>
                </c:pt>
                <c:pt idx="260">
                  <c:v>10.999999999999901</c:v>
                </c:pt>
                <c:pt idx="261">
                  <c:v>11.0999999999999</c:v>
                </c:pt>
                <c:pt idx="262">
                  <c:v>11.1999999999999</c:v>
                </c:pt>
                <c:pt idx="263">
                  <c:v>11.299999999999899</c:v>
                </c:pt>
                <c:pt idx="264">
                  <c:v>11.399999999999901</c:v>
                </c:pt>
                <c:pt idx="265">
                  <c:v>11.499999999999901</c:v>
                </c:pt>
                <c:pt idx="266">
                  <c:v>11.5999999999999</c:v>
                </c:pt>
                <c:pt idx="267">
                  <c:v>11.6999999999999</c:v>
                </c:pt>
                <c:pt idx="268">
                  <c:v>11.799999999999899</c:v>
                </c:pt>
                <c:pt idx="269">
                  <c:v>11.899999999999901</c:v>
                </c:pt>
                <c:pt idx="270">
                  <c:v>11.999999999999901</c:v>
                </c:pt>
                <c:pt idx="271">
                  <c:v>12.0999999999999</c:v>
                </c:pt>
                <c:pt idx="272">
                  <c:v>12.1999999999999</c:v>
                </c:pt>
                <c:pt idx="273">
                  <c:v>12.299999999999899</c:v>
                </c:pt>
                <c:pt idx="274">
                  <c:v>12.399999999999901</c:v>
                </c:pt>
                <c:pt idx="275">
                  <c:v>12.499999999999901</c:v>
                </c:pt>
                <c:pt idx="276">
                  <c:v>12.5999999999999</c:v>
                </c:pt>
                <c:pt idx="277">
                  <c:v>12.6999999999999</c:v>
                </c:pt>
                <c:pt idx="278">
                  <c:v>12.799999999999899</c:v>
                </c:pt>
                <c:pt idx="279">
                  <c:v>12.899999999999901</c:v>
                </c:pt>
                <c:pt idx="280">
                  <c:v>12.999999999999901</c:v>
                </c:pt>
                <c:pt idx="281">
                  <c:v>13.0999999999999</c:v>
                </c:pt>
                <c:pt idx="282">
                  <c:v>13.1999999999999</c:v>
                </c:pt>
                <c:pt idx="283">
                  <c:v>13.299999999999899</c:v>
                </c:pt>
                <c:pt idx="284">
                  <c:v>13.399999999999901</c:v>
                </c:pt>
                <c:pt idx="285">
                  <c:v>13.499999999999901</c:v>
                </c:pt>
                <c:pt idx="286">
                  <c:v>13.5999999999999</c:v>
                </c:pt>
                <c:pt idx="287">
                  <c:v>13.6999999999999</c:v>
                </c:pt>
                <c:pt idx="288">
                  <c:v>13.799999999999899</c:v>
                </c:pt>
                <c:pt idx="289">
                  <c:v>13.899999999999901</c:v>
                </c:pt>
                <c:pt idx="290">
                  <c:v>13.999999999999901</c:v>
                </c:pt>
                <c:pt idx="291">
                  <c:v>14.0999999999999</c:v>
                </c:pt>
                <c:pt idx="292">
                  <c:v>14.1999999999999</c:v>
                </c:pt>
                <c:pt idx="293">
                  <c:v>14.299999999999899</c:v>
                </c:pt>
                <c:pt idx="294">
                  <c:v>14.399999999999901</c:v>
                </c:pt>
                <c:pt idx="295">
                  <c:v>14.499999999999901</c:v>
                </c:pt>
                <c:pt idx="296">
                  <c:v>14.5999999999999</c:v>
                </c:pt>
                <c:pt idx="297">
                  <c:v>14.6999999999999</c:v>
                </c:pt>
                <c:pt idx="298">
                  <c:v>14.799999999999899</c:v>
                </c:pt>
                <c:pt idx="299">
                  <c:v>14.899999999999901</c:v>
                </c:pt>
                <c:pt idx="300">
                  <c:v>14.999999999999901</c:v>
                </c:pt>
              </c:numCache>
            </c:numRef>
          </c:xVal>
          <c:yVal>
            <c:numRef>
              <c:f>Sheet1!$B$7:$B$307</c:f>
              <c:numCache>
                <c:formatCode>General</c:formatCode>
                <c:ptCount val="301"/>
                <c:pt idx="0">
                  <c:v>1.3887943864964021E-11</c:v>
                </c:pt>
                <c:pt idx="1">
                  <c:v>1.9360663213372819E-11</c:v>
                </c:pt>
                <c:pt idx="2">
                  <c:v>2.6930065475722705E-11</c:v>
                </c:pt>
                <c:pt idx="3">
                  <c:v>3.7375713279442696E-11</c:v>
                </c:pt>
                <c:pt idx="4">
                  <c:v>5.1757878985504391E-11</c:v>
                </c:pt>
                <c:pt idx="5">
                  <c:v>7.1515199306187434E-11</c:v>
                </c:pt>
                <c:pt idx="6">
                  <c:v>9.8595055759914811E-11</c:v>
                </c:pt>
                <c:pt idx="7">
                  <c:v>1.3562720806386679E-10</c:v>
                </c:pt>
                <c:pt idx="8">
                  <c:v>1.8615444367047281E-10</c:v>
                </c:pt>
                <c:pt idx="9">
                  <c:v>2.549381880391969E-10</c:v>
                </c:pt>
                <c:pt idx="10">
                  <c:v>3.4836240728956334E-10</c:v>
                </c:pt>
                <c:pt idx="11">
                  <c:v>4.7496605491813245E-10</c:v>
                </c:pt>
                <c:pt idx="12">
                  <c:v>6.4614317731060846E-10</c:v>
                </c:pt>
                <c:pt idx="13">
                  <c:v>8.7706111071020409E-10</c:v>
                </c:pt>
                <c:pt idx="14">
                  <c:v>1.1878616118760072E-9</c:v>
                </c:pt>
                <c:pt idx="15">
                  <c:v>1.6052280551856116E-9</c:v>
                </c:pt>
                <c:pt idx="16">
                  <c:v>2.1644249752614422E-9</c:v>
                </c:pt>
                <c:pt idx="17">
                  <c:v>2.9119454359430385E-9</c:v>
                </c:pt>
                <c:pt idx="18">
                  <c:v>3.908938434264864E-9</c:v>
                </c:pt>
                <c:pt idx="19">
                  <c:v>5.2356345981800908E-9</c:v>
                </c:pt>
                <c:pt idx="20">
                  <c:v>6.9970459942650653E-9</c:v>
                </c:pt>
                <c:pt idx="21">
                  <c:v>9.3302875745050053E-9</c:v>
                </c:pt>
                <c:pt idx="22">
                  <c:v>1.2413956855348349E-8</c:v>
                </c:pt>
                <c:pt idx="23">
                  <c:v>1.6480118678740849E-8</c:v>
                </c:pt>
                <c:pt idx="24">
                  <c:v>2.1829577951254781E-8</c:v>
                </c:pt>
                <c:pt idx="25">
                  <c:v>2.8851290572487683E-8</c:v>
                </c:pt>
                <c:pt idx="26">
                  <c:v>3.80469678476124E-8</c:v>
                </c:pt>
                <c:pt idx="27">
                  <c:v>5.006218020767031E-8</c:v>
                </c:pt>
                <c:pt idx="28">
                  <c:v>6.5725571057606361E-8</c:v>
                </c:pt>
                <c:pt idx="29">
                  <c:v>8.609816158960629E-8</c:v>
                </c:pt>
                <c:pt idx="30">
                  <c:v>1.1253517471925912E-7</c:v>
                </c:pt>
                <c:pt idx="31">
                  <c:v>1.4676334514098719E-7</c:v>
                </c:pt>
                <c:pt idx="32">
                  <c:v>1.9097732922319814E-7</c:v>
                </c:pt>
                <c:pt idx="33">
                  <c:v>2.479596018045032E-7</c:v>
                </c:pt>
                <c:pt idx="34">
                  <c:v>3.2122914821906687E-7</c:v>
                </c:pt>
                <c:pt idx="35">
                  <c:v>4.1522535315603165E-7</c:v>
                </c:pt>
                <c:pt idx="36">
                  <c:v>5.3553478027930992E-7</c:v>
                </c:pt>
                <c:pt idx="37">
                  <c:v>6.8917005802206661E-7</c:v>
                </c:pt>
                <c:pt idx="38">
                  <c:v>8.8491187092050221E-7</c:v>
                </c:pt>
                <c:pt idx="39">
                  <c:v>1.1337271387479661E-6</c:v>
                </c:pt>
                <c:pt idx="40">
                  <c:v>1.4492788871477611E-6</c:v>
                </c:pt>
                <c:pt idx="41">
                  <c:v>1.8485461159524835E-6</c:v>
                </c:pt>
                <c:pt idx="42">
                  <c:v>2.3525752000097709E-6</c:v>
                </c:pt>
                <c:pt idx="43">
                  <c:v>2.9873880592639113E-6</c:v>
                </c:pt>
                <c:pt idx="44">
                  <c:v>3.7850765585703914E-6</c:v>
                </c:pt>
                <c:pt idx="45">
                  <c:v>4.7851173921290088E-6</c:v>
                </c:pt>
                <c:pt idx="46">
                  <c:v>6.0359471205311006E-6</c:v>
                </c:pt>
                <c:pt idx="47">
                  <c:v>7.5968431058342366E-6</c:v>
                </c:pt>
                <c:pt idx="48">
                  <c:v>9.5401628730792476E-6</c:v>
                </c:pt>
                <c:pt idx="49">
                  <c:v>1.1954001949909961E-5</c:v>
                </c:pt>
                <c:pt idx="50">
                  <c:v>1.4945338524781451E-5</c:v>
                </c:pt>
                <c:pt idx="51">
                  <c:v>1.8643742331516025E-5</c:v>
                </c:pt>
                <c:pt idx="52">
                  <c:v>2.320573501052272E-5</c:v>
                </c:pt>
                <c:pt idx="53">
                  <c:v>2.8819899791547369E-5</c:v>
                </c:pt>
                <c:pt idx="54">
                  <c:v>3.5712849641633748E-5</c:v>
                </c:pt>
                <c:pt idx="55">
                  <c:v>4.4156174947758681E-5</c:v>
                </c:pt>
                <c:pt idx="56">
                  <c:v>5.4474504244661529E-5</c:v>
                </c:pt>
                <c:pt idx="57">
                  <c:v>6.7054824302808274E-5</c:v>
                </c:pt>
                <c:pt idx="58">
                  <c:v>8.2357218861783891E-5</c:v>
                </c:pt>
                <c:pt idx="59">
                  <c:v>1.009271981819558E-4</c:v>
                </c:pt>
                <c:pt idx="60">
                  <c:v>1.2340980408667474E-4</c:v>
                </c:pt>
                <c:pt idx="61">
                  <c:v>1.5056568691157682E-4</c:v>
                </c:pt>
                <c:pt idx="62">
                  <c:v>1.8328936133371233E-4</c:v>
                </c:pt>
                <c:pt idx="63">
                  <c:v>2.2262985691888027E-4</c:v>
                </c:pt>
                <c:pt idx="64">
                  <c:v>2.6981398582665874E-4</c:v>
                </c:pt>
                <c:pt idx="65">
                  <c:v>3.2627245380318682E-4</c:v>
                </c:pt>
                <c:pt idx="66">
                  <c:v>3.9366904065506393E-4</c:v>
                </c:pt>
                <c:pt idx="67">
                  <c:v>4.7393307205041284E-4</c:v>
                </c:pt>
                <c:pt idx="68">
                  <c:v>5.6929539489176939E-4</c:v>
                </c:pt>
                <c:pt idx="69">
                  <c:v>6.8232805275635295E-4</c:v>
                </c:pt>
                <c:pt idx="70">
                  <c:v>8.1598783507211932E-4</c:v>
                </c:pt>
                <c:pt idx="71">
                  <c:v>9.7366384284283745E-4</c:v>
                </c:pt>
                <c:pt idx="72">
                  <c:v>1.1592291739045317E-3</c:v>
                </c:pt>
                <c:pt idx="73">
                  <c:v>1.3770967809682902E-3</c:v>
                </c:pt>
                <c:pt idx="74">
                  <c:v>1.6322794952193759E-3</c:v>
                </c:pt>
                <c:pt idx="75">
                  <c:v>1.9304541362276115E-3</c:v>
                </c:pt>
                <c:pt idx="76">
                  <c:v>2.2780295447414147E-3</c:v>
                </c:pt>
                <c:pt idx="77">
                  <c:v>2.6822182781187616E-3</c:v>
                </c:pt>
                <c:pt idx="78">
                  <c:v>3.1511115984442875E-3</c:v>
                </c:pt>
                <c:pt idx="79">
                  <c:v>3.693757260806738E-3</c:v>
                </c:pt>
                <c:pt idx="80">
                  <c:v>4.3202394740938623E-3</c:v>
                </c:pt>
                <c:pt idx="81">
                  <c:v>5.0417602596907508E-3</c:v>
                </c:pt>
                <c:pt idx="82">
                  <c:v>5.8707212757382089E-3</c:v>
                </c:pt>
                <c:pt idx="83">
                  <c:v>6.8208050076661248E-3</c:v>
                </c:pt>
                <c:pt idx="84">
                  <c:v>7.907054051593098E-3</c:v>
                </c:pt>
                <c:pt idx="85">
                  <c:v>9.1459470384274728E-3</c:v>
                </c:pt>
                <c:pt idx="86">
                  <c:v>1.0555469566198359E-2</c:v>
                </c:pt>
                <c:pt idx="87">
                  <c:v>1.2155178329914418E-2</c:v>
                </c:pt>
                <c:pt idx="88">
                  <c:v>1.3966256466257565E-2</c:v>
                </c:pt>
                <c:pt idx="89">
                  <c:v>1.6011557969339594E-2</c:v>
                </c:pt>
                <c:pt idx="90">
                  <c:v>1.8315638888733447E-2</c:v>
                </c:pt>
                <c:pt idx="91">
                  <c:v>2.090477289758761E-2</c:v>
                </c:pt>
                <c:pt idx="92">
                  <c:v>2.3806948722728066E-2</c:v>
                </c:pt>
                <c:pt idx="93">
                  <c:v>2.7051846866349382E-2</c:v>
                </c:pt>
                <c:pt idx="94">
                  <c:v>3.0670793026392928E-2</c:v>
                </c:pt>
                <c:pt idx="95">
                  <c:v>3.4696685646155231E-2</c:v>
                </c:pt>
                <c:pt idx="96">
                  <c:v>3.9163895098985671E-2</c:v>
                </c:pt>
                <c:pt idx="97">
                  <c:v>4.4108132146643782E-2</c:v>
                </c:pt>
                <c:pt idx="98">
                  <c:v>4.9566283504910019E-2</c:v>
                </c:pt>
                <c:pt idx="99">
                  <c:v>5.5576212611480567E-2</c:v>
                </c:pt>
                <c:pt idx="100">
                  <c:v>6.217652402211353E-2</c:v>
                </c:pt>
                <c:pt idx="101">
                  <c:v>6.9406290263247628E-2</c:v>
                </c:pt>
                <c:pt idx="102">
                  <c:v>7.7304740443299741E-2</c:v>
                </c:pt>
                <c:pt idx="103">
                  <c:v>8.5910910469359142E-2</c:v>
                </c:pt>
                <c:pt idx="104">
                  <c:v>9.5263255327810201E-2</c:v>
                </c:pt>
                <c:pt idx="105">
                  <c:v>0.10539922456186433</c:v>
                </c:pt>
                <c:pt idx="106">
                  <c:v>0.11635480280870379</c:v>
                </c:pt>
                <c:pt idx="107">
                  <c:v>0.12816401803503805</c:v>
                </c:pt>
                <c:pt idx="108">
                  <c:v>0.140858420921045</c:v>
                </c:pt>
                <c:pt idx="109">
                  <c:v>0.15446653967568594</c:v>
                </c:pt>
                <c:pt idx="110">
                  <c:v>0.16901331540606609</c:v>
                </c:pt>
                <c:pt idx="111">
                  <c:v>0.18451952399298926</c:v>
                </c:pt>
                <c:pt idx="112">
                  <c:v>0.2010011912257319</c:v>
                </c:pt>
                <c:pt idx="113">
                  <c:v>0.21846900870183883</c:v>
                </c:pt>
                <c:pt idx="114">
                  <c:v>0.23692775868212171</c:v>
                </c:pt>
                <c:pt idx="115">
                  <c:v>0.25637575668641227</c:v>
                </c:pt>
                <c:pt idx="116">
                  <c:v>0.27680432110155639</c:v>
                </c:pt>
                <c:pt idx="117">
                  <c:v>0.29819727942988739</c:v>
                </c:pt>
                <c:pt idx="118">
                  <c:v>0.32053052101554119</c:v>
                </c:pt>
                <c:pt idx="119">
                  <c:v>0.34377160613084451</c:v>
                </c:pt>
                <c:pt idx="120">
                  <c:v>0.36787944117144233</c:v>
                </c:pt>
                <c:pt idx="121">
                  <c:v>0.39280402938560638</c:v>
                </c:pt>
                <c:pt idx="122">
                  <c:v>0.41848630604256459</c:v>
                </c:pt>
                <c:pt idx="123">
                  <c:v>0.44485806622294111</c:v>
                </c:pt>
                <c:pt idx="124">
                  <c:v>0.47184199249207454</c:v>
                </c:pt>
                <c:pt idx="125">
                  <c:v>0.4993517885992762</c:v>
                </c:pt>
                <c:pt idx="126">
                  <c:v>0.52729242404304855</c:v>
                </c:pt>
                <c:pt idx="127">
                  <c:v>0.5555604928687955</c:v>
                </c:pt>
                <c:pt idx="128">
                  <c:v>0.5840446884413828</c:v>
                </c:pt>
                <c:pt idx="129">
                  <c:v>0.61262639418441611</c:v>
                </c:pt>
                <c:pt idx="130">
                  <c:v>0.64118038842995462</c:v>
                </c:pt>
                <c:pt idx="131">
                  <c:v>0.66957565960908627</c:v>
                </c:pt>
                <c:pt idx="132">
                  <c:v>0.69767632607103103</c:v>
                </c:pt>
                <c:pt idx="133">
                  <c:v>0.72534265288445332</c:v>
                </c:pt>
                <c:pt idx="134">
                  <c:v>0.75243215608930314</c:v>
                </c:pt>
                <c:pt idx="135">
                  <c:v>0.77880078307140488</c:v>
                </c:pt>
                <c:pt idx="136">
                  <c:v>0.80430415606557226</c:v>
                </c:pt>
                <c:pt idx="137">
                  <c:v>0.82879886429542593</c:v>
                </c:pt>
                <c:pt idx="138">
                  <c:v>0.85214378896621135</c:v>
                </c:pt>
                <c:pt idx="139">
                  <c:v>0.87420144427442492</c:v>
                </c:pt>
                <c:pt idx="140">
                  <c:v>0.89483931681436979</c:v>
                </c:pt>
                <c:pt idx="141">
                  <c:v>0.91393118527120987</c:v>
                </c:pt>
                <c:pt idx="142">
                  <c:v>0.93135840211133536</c:v>
                </c:pt>
                <c:pt idx="143">
                  <c:v>0.94701111912524061</c:v>
                </c:pt>
                <c:pt idx="144">
                  <c:v>0.96078943915231052</c:v>
                </c:pt>
                <c:pt idx="145">
                  <c:v>0.97260447711633768</c:v>
                </c:pt>
                <c:pt idx="146">
                  <c:v>0.98237931461816885</c:v>
                </c:pt>
                <c:pt idx="147">
                  <c:v>0.99004983374916145</c:v>
                </c:pt>
                <c:pt idx="148">
                  <c:v>0.99556541748308836</c:v>
                </c:pt>
                <c:pt idx="149">
                  <c:v>0.99888950594427717</c:v>
                </c:pt>
                <c:pt idx="150">
                  <c:v>1</c:v>
                </c:pt>
                <c:pt idx="151">
                  <c:v>0.9988895059442815</c:v>
                </c:pt>
                <c:pt idx="152">
                  <c:v>0.99556541748309724</c:v>
                </c:pt>
                <c:pt idx="153">
                  <c:v>0.99004983374917477</c:v>
                </c:pt>
                <c:pt idx="154">
                  <c:v>0.98237931461818628</c:v>
                </c:pt>
                <c:pt idx="155">
                  <c:v>0.97260447711635911</c:v>
                </c:pt>
                <c:pt idx="156">
                  <c:v>0.96078943915233606</c:v>
                </c:pt>
                <c:pt idx="157">
                  <c:v>0.94701111912527014</c:v>
                </c:pt>
                <c:pt idx="158">
                  <c:v>0.93135840211136867</c:v>
                </c:pt>
                <c:pt idx="159">
                  <c:v>0.91393118527124628</c:v>
                </c:pt>
                <c:pt idx="160">
                  <c:v>0.89483931681438944</c:v>
                </c:pt>
                <c:pt idx="161">
                  <c:v>0.87420144427444624</c:v>
                </c:pt>
                <c:pt idx="162">
                  <c:v>0.85214378896623399</c:v>
                </c:pt>
                <c:pt idx="163">
                  <c:v>0.82879886429544991</c:v>
                </c:pt>
                <c:pt idx="164">
                  <c:v>0.80430415606559724</c:v>
                </c:pt>
                <c:pt idx="165">
                  <c:v>0.77880078307143086</c:v>
                </c:pt>
                <c:pt idx="166">
                  <c:v>0.75243215608933001</c:v>
                </c:pt>
                <c:pt idx="167">
                  <c:v>0.72534265288448074</c:v>
                </c:pt>
                <c:pt idx="168">
                  <c:v>0.69767632607105901</c:v>
                </c:pt>
                <c:pt idx="169">
                  <c:v>0.66957565960911458</c:v>
                </c:pt>
                <c:pt idx="170">
                  <c:v>0.64118038842998304</c:v>
                </c:pt>
                <c:pt idx="171">
                  <c:v>0.61262639418444464</c:v>
                </c:pt>
                <c:pt idx="172">
                  <c:v>0.58404468844141144</c:v>
                </c:pt>
                <c:pt idx="173">
                  <c:v>0.55556049286882381</c:v>
                </c:pt>
                <c:pt idx="174">
                  <c:v>0.52729242404307664</c:v>
                </c:pt>
                <c:pt idx="175">
                  <c:v>0.49935178859930385</c:v>
                </c:pt>
                <c:pt idx="176">
                  <c:v>0.47184199249210174</c:v>
                </c:pt>
                <c:pt idx="177">
                  <c:v>0.44485806622296786</c:v>
                </c:pt>
                <c:pt idx="178">
                  <c:v>0.41848630604259057</c:v>
                </c:pt>
                <c:pt idx="179">
                  <c:v>0.39280402938563169</c:v>
                </c:pt>
                <c:pt idx="180">
                  <c:v>0.36787944117146676</c:v>
                </c:pt>
                <c:pt idx="181">
                  <c:v>0.34377160613086821</c:v>
                </c:pt>
                <c:pt idx="182">
                  <c:v>0.32053052101556412</c:v>
                </c:pt>
                <c:pt idx="183">
                  <c:v>0.29819727942990926</c:v>
                </c:pt>
                <c:pt idx="184">
                  <c:v>0.27680432110157721</c:v>
                </c:pt>
                <c:pt idx="185">
                  <c:v>0.2563757566864322</c:v>
                </c:pt>
                <c:pt idx="186">
                  <c:v>0.23692775868214067</c:v>
                </c:pt>
                <c:pt idx="187">
                  <c:v>0.21846900870185687</c:v>
                </c:pt>
                <c:pt idx="188">
                  <c:v>0.20100119122574886</c:v>
                </c:pt>
                <c:pt idx="189">
                  <c:v>0.18451952399300525</c:v>
                </c:pt>
                <c:pt idx="190">
                  <c:v>0.16901331540608111</c:v>
                </c:pt>
                <c:pt idx="191">
                  <c:v>0.15446653967569993</c:v>
                </c:pt>
                <c:pt idx="192">
                  <c:v>0.14085842092105816</c:v>
                </c:pt>
                <c:pt idx="193">
                  <c:v>0.12816401803505023</c:v>
                </c:pt>
                <c:pt idx="194">
                  <c:v>0.11635480280871527</c:v>
                </c:pt>
                <c:pt idx="195">
                  <c:v>0.10539922456187492</c:v>
                </c:pt>
                <c:pt idx="196">
                  <c:v>9.5263255327819943E-2</c:v>
                </c:pt>
                <c:pt idx="197">
                  <c:v>8.591091046936819E-2</c:v>
                </c:pt>
                <c:pt idx="198">
                  <c:v>7.7304740443307943E-2</c:v>
                </c:pt>
                <c:pt idx="199">
                  <c:v>6.9406290263255205E-2</c:v>
                </c:pt>
                <c:pt idx="200">
                  <c:v>6.2176524022123224E-2</c:v>
                </c:pt>
                <c:pt idx="201">
                  <c:v>5.5576212611489352E-2</c:v>
                </c:pt>
                <c:pt idx="202">
                  <c:v>4.9566283504917485E-2</c:v>
                </c:pt>
                <c:pt idx="203">
                  <c:v>4.4108132146650519E-2</c:v>
                </c:pt>
                <c:pt idx="204">
                  <c:v>3.9163895098991777E-2</c:v>
                </c:pt>
                <c:pt idx="205">
                  <c:v>3.4696685646160776E-2</c:v>
                </c:pt>
                <c:pt idx="206">
                  <c:v>3.0670793026397886E-2</c:v>
                </c:pt>
                <c:pt idx="207">
                  <c:v>2.7051846866353837E-2</c:v>
                </c:pt>
                <c:pt idx="208">
                  <c:v>2.3806948722732053E-2</c:v>
                </c:pt>
                <c:pt idx="209">
                  <c:v>2.0904772897591156E-2</c:v>
                </c:pt>
                <c:pt idx="210">
                  <c:v>1.8315638888736621E-2</c:v>
                </c:pt>
                <c:pt idx="211">
                  <c:v>1.6011557969342411E-2</c:v>
                </c:pt>
                <c:pt idx="212">
                  <c:v>1.3966256466260082E-2</c:v>
                </c:pt>
                <c:pt idx="213">
                  <c:v>1.215517832991663E-2</c:v>
                </c:pt>
                <c:pt idx="214">
                  <c:v>1.05554695662003E-2</c:v>
                </c:pt>
                <c:pt idx="215">
                  <c:v>9.1459470384292023E-3</c:v>
                </c:pt>
                <c:pt idx="216">
                  <c:v>7.9070540515946003E-3</c:v>
                </c:pt>
                <c:pt idx="217">
                  <c:v>6.820805007667451E-3</c:v>
                </c:pt>
                <c:pt idx="218">
                  <c:v>5.8707212757393617E-3</c:v>
                </c:pt>
                <c:pt idx="219">
                  <c:v>5.0417602596917535E-3</c:v>
                </c:pt>
                <c:pt idx="220">
                  <c:v>4.3202394740947409E-3</c:v>
                </c:pt>
                <c:pt idx="221">
                  <c:v>3.6937572608074926E-3</c:v>
                </c:pt>
                <c:pt idx="222">
                  <c:v>3.151111598444948E-3</c:v>
                </c:pt>
                <c:pt idx="223">
                  <c:v>2.6822182781193263E-3</c:v>
                </c:pt>
                <c:pt idx="224">
                  <c:v>2.2780295447419005E-3</c:v>
                </c:pt>
                <c:pt idx="225">
                  <c:v>1.9304541362280315E-3</c:v>
                </c:pt>
                <c:pt idx="226">
                  <c:v>1.6322794952197326E-3</c:v>
                </c:pt>
                <c:pt idx="227">
                  <c:v>1.3770967809685973E-3</c:v>
                </c:pt>
                <c:pt idx="228">
                  <c:v>1.1592291739047911E-3</c:v>
                </c:pt>
                <c:pt idx="229">
                  <c:v>9.7366384284305885E-4</c:v>
                </c:pt>
                <c:pt idx="230">
                  <c:v>8.1598783507229322E-4</c:v>
                </c:pt>
                <c:pt idx="231">
                  <c:v>6.8232805275649964E-4</c:v>
                </c:pt>
                <c:pt idx="232">
                  <c:v>5.6929539489189429E-4</c:v>
                </c:pt>
                <c:pt idx="233">
                  <c:v>4.739330720505185E-4</c:v>
                </c:pt>
                <c:pt idx="234">
                  <c:v>3.9366904065515099E-4</c:v>
                </c:pt>
                <c:pt idx="235">
                  <c:v>3.2627245380325984E-4</c:v>
                </c:pt>
                <c:pt idx="236">
                  <c:v>2.6981398582672005E-4</c:v>
                </c:pt>
                <c:pt idx="237">
                  <c:v>2.2262985691893247E-4</c:v>
                </c:pt>
                <c:pt idx="238">
                  <c:v>1.8328936133375564E-4</c:v>
                </c:pt>
                <c:pt idx="239">
                  <c:v>1.5056568691161214E-4</c:v>
                </c:pt>
                <c:pt idx="240">
                  <c:v>1.2340980408670409E-4</c:v>
                </c:pt>
                <c:pt idx="241">
                  <c:v>1.0092719818198E-4</c:v>
                </c:pt>
                <c:pt idx="242">
                  <c:v>8.235721886180422E-5</c:v>
                </c:pt>
                <c:pt idx="243">
                  <c:v>6.7054824302824944E-5</c:v>
                </c:pt>
                <c:pt idx="244">
                  <c:v>5.447450424467498E-5</c:v>
                </c:pt>
                <c:pt idx="245">
                  <c:v>4.4156174947769822E-5</c:v>
                </c:pt>
                <c:pt idx="246">
                  <c:v>3.5712849641642821E-5</c:v>
                </c:pt>
                <c:pt idx="247">
                  <c:v>2.8819899791554894E-5</c:v>
                </c:pt>
                <c:pt idx="248">
                  <c:v>2.3205735010528782E-5</c:v>
                </c:pt>
                <c:pt idx="249">
                  <c:v>1.8643742331520893E-5</c:v>
                </c:pt>
                <c:pt idx="250">
                  <c:v>1.4945338524784744E-5</c:v>
                </c:pt>
                <c:pt idx="251">
                  <c:v>1.1954001949912614E-5</c:v>
                </c:pt>
                <c:pt idx="252">
                  <c:v>9.5401628730813991E-6</c:v>
                </c:pt>
                <c:pt idx="253">
                  <c:v>7.5968431058360044E-6</c:v>
                </c:pt>
                <c:pt idx="254">
                  <c:v>6.0359471205324948E-6</c:v>
                </c:pt>
                <c:pt idx="255">
                  <c:v>4.7851173921301226E-6</c:v>
                </c:pt>
                <c:pt idx="256">
                  <c:v>3.7850765585712787E-6</c:v>
                </c:pt>
                <c:pt idx="257">
                  <c:v>2.9873880592646169E-6</c:v>
                </c:pt>
                <c:pt idx="258">
                  <c:v>2.3525752000103393E-6</c:v>
                </c:pt>
                <c:pt idx="259">
                  <c:v>1.8485461159529267E-6</c:v>
                </c:pt>
                <c:pt idx="260">
                  <c:v>1.4492788871481137E-6</c:v>
                </c:pt>
                <c:pt idx="261">
                  <c:v>1.1337271387482461E-6</c:v>
                </c:pt>
                <c:pt idx="262">
                  <c:v>8.8491187092072075E-7</c:v>
                </c:pt>
                <c:pt idx="263">
                  <c:v>6.8917005802224173E-7</c:v>
                </c:pt>
                <c:pt idx="264">
                  <c:v>5.3553478027944502E-7</c:v>
                </c:pt>
                <c:pt idx="265">
                  <c:v>4.1522535315613636E-7</c:v>
                </c:pt>
                <c:pt idx="266">
                  <c:v>3.2122914821914956E-7</c:v>
                </c:pt>
                <c:pt idx="267">
                  <c:v>2.4795960180456752E-7</c:v>
                </c:pt>
                <c:pt idx="268">
                  <c:v>1.9097732922324869E-7</c:v>
                </c:pt>
                <c:pt idx="269">
                  <c:v>1.4676334514102552E-7</c:v>
                </c:pt>
                <c:pt idx="270">
                  <c:v>1.1253517471928889E-7</c:v>
                </c:pt>
                <c:pt idx="271">
                  <c:v>8.6098161589629239E-8</c:v>
                </c:pt>
                <c:pt idx="272">
                  <c:v>6.5725571057624109E-8</c:v>
                </c:pt>
                <c:pt idx="273">
                  <c:v>5.006218020768418E-8</c:v>
                </c:pt>
                <c:pt idx="274">
                  <c:v>3.8046967847622809E-8</c:v>
                </c:pt>
                <c:pt idx="275">
                  <c:v>2.8851290572495574E-8</c:v>
                </c:pt>
                <c:pt idx="276">
                  <c:v>2.1829577951260906E-8</c:v>
                </c:pt>
                <c:pt idx="277">
                  <c:v>1.6480118678745474E-8</c:v>
                </c:pt>
                <c:pt idx="278">
                  <c:v>1.2413956855351966E-8</c:v>
                </c:pt>
                <c:pt idx="279">
                  <c:v>9.3302875745076572E-9</c:v>
                </c:pt>
                <c:pt idx="280">
                  <c:v>6.9970459942670787E-9</c:v>
                </c:pt>
                <c:pt idx="281">
                  <c:v>5.2356345981816162E-9</c:v>
                </c:pt>
                <c:pt idx="282">
                  <c:v>3.908938434266003E-9</c:v>
                </c:pt>
                <c:pt idx="283">
                  <c:v>2.9119454359439178E-9</c:v>
                </c:pt>
                <c:pt idx="284">
                  <c:v>2.1644249752620804E-9</c:v>
                </c:pt>
                <c:pt idx="285">
                  <c:v>1.6052280551860906E-9</c:v>
                </c:pt>
                <c:pt idx="286">
                  <c:v>1.1878616118763618E-9</c:v>
                </c:pt>
                <c:pt idx="287">
                  <c:v>8.77061110710469E-10</c:v>
                </c:pt>
                <c:pt idx="288">
                  <c:v>6.461431773108105E-10</c:v>
                </c:pt>
                <c:pt idx="289">
                  <c:v>4.7496605491827928E-10</c:v>
                </c:pt>
                <c:pt idx="290">
                  <c:v>3.4836240728967102E-10</c:v>
                </c:pt>
                <c:pt idx="291">
                  <c:v>2.5493818803927662E-10</c:v>
                </c:pt>
                <c:pt idx="292">
                  <c:v>1.8615444367053167E-10</c:v>
                </c:pt>
                <c:pt idx="293">
                  <c:v>1.3562720806391014E-10</c:v>
                </c:pt>
                <c:pt idx="294">
                  <c:v>9.8595055759946347E-11</c:v>
                </c:pt>
                <c:pt idx="295">
                  <c:v>7.1515199306210298E-11</c:v>
                </c:pt>
                <c:pt idx="296">
                  <c:v>5.1757878985521129E-11</c:v>
                </c:pt>
                <c:pt idx="297">
                  <c:v>3.737571327945491E-11</c:v>
                </c:pt>
                <c:pt idx="298">
                  <c:v>2.6930065475731697E-11</c:v>
                </c:pt>
                <c:pt idx="299">
                  <c:v>1.9360663213379217E-11</c:v>
                </c:pt>
                <c:pt idx="300">
                  <c:v>1.3887943864968609E-11</c:v>
                </c:pt>
              </c:numCache>
            </c:numRef>
          </c:yVal>
          <c:smooth val="0"/>
          <c:extLst>
            <c:ext xmlns:c16="http://schemas.microsoft.com/office/drawing/2014/chart" uri="{C3380CC4-5D6E-409C-BE32-E72D297353CC}">
              <c16:uniqueId val="{00000003-1794-B147-BBC4-F6A08D14FD2F}"/>
            </c:ext>
          </c:extLst>
        </c:ser>
        <c:dLbls>
          <c:showLegendKey val="0"/>
          <c:showVal val="0"/>
          <c:showCatName val="0"/>
          <c:showSerName val="0"/>
          <c:showPercent val="0"/>
          <c:showBubbleSize val="0"/>
        </c:dLbls>
        <c:axId val="845039968"/>
        <c:axId val="839558560"/>
      </c:scatterChart>
      <c:valAx>
        <c:axId val="845039968"/>
        <c:scaling>
          <c:orientation val="minMax"/>
          <c:max val="15"/>
          <c:min val="-15"/>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a:latin typeface="Symbol" pitchFamily="2" charset="2"/>
                  </a:rPr>
                  <a:t>D</a:t>
                </a:r>
                <a:r>
                  <a:rPr lang="en-GB" sz="1400"/>
                  <a:t>f  (GHz)</a:t>
                </a:r>
              </a:p>
            </c:rich>
          </c:tx>
          <c:layout>
            <c:manualLayout>
              <c:xMode val="edge"/>
              <c:yMode val="edge"/>
              <c:x val="0.45630396225816178"/>
              <c:y val="0.9485931579605996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839558560"/>
        <c:crosses val="autoZero"/>
        <c:crossBetween val="midCat"/>
      </c:valAx>
      <c:valAx>
        <c:axId val="839558560"/>
        <c:scaling>
          <c:orientation val="minMax"/>
          <c:max val="1.2"/>
          <c:min val="0"/>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a:t>I  (u.a.)</a:t>
                </a:r>
              </a:p>
            </c:rich>
          </c:tx>
          <c:layout>
            <c:manualLayout>
              <c:xMode val="edge"/>
              <c:yMode val="edge"/>
              <c:x val="0.45919477693144722"/>
              <c:y val="1.3366726436423169E-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4503996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DBEDB925-511D-2F42-AE42-64E4CC1145DD}" type="datetimeFigureOut">
              <a:rPr lang="de-DE" smtClean="0"/>
              <a:t>08.11.24</a:t>
            </a:fld>
            <a:endParaRPr lang="de-DE"/>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8F6F165C-CC33-F347-B9D8-9AAA3133A839}" type="slidenum">
              <a:rPr lang="de-DE" smtClean="0"/>
              <a:t>‹N°›</a:t>
            </a:fld>
            <a:endParaRPr lang="de-DE"/>
          </a:p>
        </p:txBody>
      </p:sp>
    </p:spTree>
    <p:extLst>
      <p:ext uri="{BB962C8B-B14F-4D97-AF65-F5344CB8AC3E}">
        <p14:creationId xmlns:p14="http://schemas.microsoft.com/office/powerpoint/2010/main" val="2235943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8F6F165C-CC33-F347-B9D8-9AAA3133A839}" type="slidenum">
              <a:rPr lang="de-DE" smtClean="0"/>
              <a:t>2</a:t>
            </a:fld>
            <a:endParaRPr lang="de-DE"/>
          </a:p>
        </p:txBody>
      </p:sp>
    </p:spTree>
    <p:extLst>
      <p:ext uri="{BB962C8B-B14F-4D97-AF65-F5344CB8AC3E}">
        <p14:creationId xmlns:p14="http://schemas.microsoft.com/office/powerpoint/2010/main" val="2669563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8F6F165C-CC33-F347-B9D8-9AAA3133A839}" type="slidenum">
              <a:rPr lang="de-DE" smtClean="0"/>
              <a:t>22</a:t>
            </a:fld>
            <a:endParaRPr lang="de-DE"/>
          </a:p>
        </p:txBody>
      </p:sp>
    </p:spTree>
    <p:extLst>
      <p:ext uri="{BB962C8B-B14F-4D97-AF65-F5344CB8AC3E}">
        <p14:creationId xmlns:p14="http://schemas.microsoft.com/office/powerpoint/2010/main" val="224752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8F6F165C-CC33-F347-B9D8-9AAA3133A839}" type="slidenum">
              <a:rPr lang="de-DE" smtClean="0"/>
              <a:t>25</a:t>
            </a:fld>
            <a:endParaRPr lang="de-DE"/>
          </a:p>
        </p:txBody>
      </p:sp>
    </p:spTree>
    <p:extLst>
      <p:ext uri="{BB962C8B-B14F-4D97-AF65-F5344CB8AC3E}">
        <p14:creationId xmlns:p14="http://schemas.microsoft.com/office/powerpoint/2010/main" val="2781630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8F6F165C-CC33-F347-B9D8-9AAA3133A839}" type="slidenum">
              <a:rPr lang="de-DE" smtClean="0"/>
              <a:t>10</a:t>
            </a:fld>
            <a:endParaRPr lang="de-DE"/>
          </a:p>
        </p:txBody>
      </p:sp>
    </p:spTree>
    <p:extLst>
      <p:ext uri="{BB962C8B-B14F-4D97-AF65-F5344CB8AC3E}">
        <p14:creationId xmlns:p14="http://schemas.microsoft.com/office/powerpoint/2010/main" val="3909385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8F6F165C-CC33-F347-B9D8-9AAA3133A839}" type="slidenum">
              <a:rPr lang="de-DE" smtClean="0"/>
              <a:t>12</a:t>
            </a:fld>
            <a:endParaRPr lang="de-DE"/>
          </a:p>
        </p:txBody>
      </p:sp>
    </p:spTree>
    <p:extLst>
      <p:ext uri="{BB962C8B-B14F-4D97-AF65-F5344CB8AC3E}">
        <p14:creationId xmlns:p14="http://schemas.microsoft.com/office/powerpoint/2010/main" val="2249746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8F6F165C-CC33-F347-B9D8-9AAA3133A839}" type="slidenum">
              <a:rPr lang="de-DE" smtClean="0"/>
              <a:t>15</a:t>
            </a:fld>
            <a:endParaRPr lang="de-DE"/>
          </a:p>
        </p:txBody>
      </p:sp>
    </p:spTree>
    <p:extLst>
      <p:ext uri="{BB962C8B-B14F-4D97-AF65-F5344CB8AC3E}">
        <p14:creationId xmlns:p14="http://schemas.microsoft.com/office/powerpoint/2010/main" val="3226174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8F6F165C-CC33-F347-B9D8-9AAA3133A839}" type="slidenum">
              <a:rPr lang="de-DE" smtClean="0"/>
              <a:t>16</a:t>
            </a:fld>
            <a:endParaRPr lang="de-DE"/>
          </a:p>
        </p:txBody>
      </p:sp>
    </p:spTree>
    <p:extLst>
      <p:ext uri="{BB962C8B-B14F-4D97-AF65-F5344CB8AC3E}">
        <p14:creationId xmlns:p14="http://schemas.microsoft.com/office/powerpoint/2010/main" val="479052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8F6F165C-CC33-F347-B9D8-9AAA3133A839}" type="slidenum">
              <a:rPr lang="de-DE" smtClean="0"/>
              <a:t>18</a:t>
            </a:fld>
            <a:endParaRPr lang="de-DE"/>
          </a:p>
        </p:txBody>
      </p:sp>
    </p:spTree>
    <p:extLst>
      <p:ext uri="{BB962C8B-B14F-4D97-AF65-F5344CB8AC3E}">
        <p14:creationId xmlns:p14="http://schemas.microsoft.com/office/powerpoint/2010/main" val="2386063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8F6F165C-CC33-F347-B9D8-9AAA3133A839}" type="slidenum">
              <a:rPr lang="de-DE" smtClean="0"/>
              <a:t>19</a:t>
            </a:fld>
            <a:endParaRPr lang="de-DE"/>
          </a:p>
        </p:txBody>
      </p:sp>
    </p:spTree>
    <p:extLst>
      <p:ext uri="{BB962C8B-B14F-4D97-AF65-F5344CB8AC3E}">
        <p14:creationId xmlns:p14="http://schemas.microsoft.com/office/powerpoint/2010/main" val="329989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8F6F165C-CC33-F347-B9D8-9AAA3133A839}" type="slidenum">
              <a:rPr lang="de-DE" smtClean="0"/>
              <a:t>20</a:t>
            </a:fld>
            <a:endParaRPr lang="de-DE"/>
          </a:p>
        </p:txBody>
      </p:sp>
    </p:spTree>
    <p:extLst>
      <p:ext uri="{BB962C8B-B14F-4D97-AF65-F5344CB8AC3E}">
        <p14:creationId xmlns:p14="http://schemas.microsoft.com/office/powerpoint/2010/main" val="580407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8F6F165C-CC33-F347-B9D8-9AAA3133A839}" type="slidenum">
              <a:rPr lang="de-DE" smtClean="0"/>
              <a:t>21</a:t>
            </a:fld>
            <a:endParaRPr lang="de-DE"/>
          </a:p>
        </p:txBody>
      </p:sp>
    </p:spTree>
    <p:extLst>
      <p:ext uri="{BB962C8B-B14F-4D97-AF65-F5344CB8AC3E}">
        <p14:creationId xmlns:p14="http://schemas.microsoft.com/office/powerpoint/2010/main" val="1996224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8B209FC-290D-458D-964E-6A2B7340EB58}" type="slidenum">
              <a:rPr lang="en-US"/>
              <a:pPr/>
              <a:t>‹N°›</a:t>
            </a:fld>
            <a:endParaRPr lang="en-US"/>
          </a:p>
        </p:txBody>
      </p:sp>
    </p:spTree>
    <p:extLst>
      <p:ext uri="{BB962C8B-B14F-4D97-AF65-F5344CB8AC3E}">
        <p14:creationId xmlns:p14="http://schemas.microsoft.com/office/powerpoint/2010/main" val="3822478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A30F487-1C86-42D9-8C9B-DA90C8F03653}" type="slidenum">
              <a:rPr lang="en-US"/>
              <a:pPr/>
              <a:t>‹N°›</a:t>
            </a:fld>
            <a:endParaRPr lang="en-US"/>
          </a:p>
        </p:txBody>
      </p:sp>
    </p:spTree>
    <p:extLst>
      <p:ext uri="{BB962C8B-B14F-4D97-AF65-F5344CB8AC3E}">
        <p14:creationId xmlns:p14="http://schemas.microsoft.com/office/powerpoint/2010/main" val="3194138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5ACB13B-95F9-4BC8-9221-876B852CD016}" type="slidenum">
              <a:rPr lang="en-US"/>
              <a:pPr/>
              <a:t>‹N°›</a:t>
            </a:fld>
            <a:endParaRPr lang="en-US"/>
          </a:p>
        </p:txBody>
      </p:sp>
    </p:spTree>
    <p:extLst>
      <p:ext uri="{BB962C8B-B14F-4D97-AF65-F5344CB8AC3E}">
        <p14:creationId xmlns:p14="http://schemas.microsoft.com/office/powerpoint/2010/main" val="3735588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37418D06-E8A4-4440-9D92-47E90C2BD7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658A2E5-17FD-6541-8817-4A517D023445}"/>
              </a:ext>
            </a:extLst>
          </p:cNvPr>
          <p:cNvSpPr>
            <a:spLocks noGrp="1"/>
          </p:cNvSpPr>
          <p:nvPr>
            <p:ph type="dt" sz="half" idx="10"/>
          </p:nvPr>
        </p:nvSpPr>
        <p:spPr/>
        <p:txBody>
          <a:bodyPr/>
          <a:lstStyle/>
          <a:p>
            <a:fld id="{33DCF6C1-5DC9-7B44-AE69-F2BBB3878D50}" type="datetimeFigureOut">
              <a:rPr lang="fr-FR" smtClean="0"/>
              <a:t>08/11/2024</a:t>
            </a:fld>
            <a:endParaRPr lang="fr-FR"/>
          </a:p>
        </p:txBody>
      </p:sp>
      <p:sp>
        <p:nvSpPr>
          <p:cNvPr id="5" name="Espace réservé du pied de page 4">
            <a:extLst>
              <a:ext uri="{FF2B5EF4-FFF2-40B4-BE49-F238E27FC236}">
                <a16:creationId xmlns:a16="http://schemas.microsoft.com/office/drawing/2014/main" id="{AF85BFFD-398B-E44B-83FB-7DD2EA5B52C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3019A82-18EC-9345-87A9-2C5B229D3169}"/>
              </a:ext>
            </a:extLst>
          </p:cNvPr>
          <p:cNvSpPr>
            <a:spLocks noGrp="1"/>
          </p:cNvSpPr>
          <p:nvPr>
            <p:ph type="sldNum" sz="quarter" idx="12"/>
          </p:nvPr>
        </p:nvSpPr>
        <p:spPr>
          <a:xfrm>
            <a:off x="11688024" y="6493694"/>
            <a:ext cx="503976" cy="365125"/>
          </a:xfrm>
        </p:spPr>
        <p:txBody>
          <a:bodyPr/>
          <a:lstStyle/>
          <a:p>
            <a:fld id="{259048BB-7746-6C40-9B6F-898270B2204D}" type="slidenum">
              <a:rPr lang="fr-FR" smtClean="0"/>
              <a:t>‹N°›</a:t>
            </a:fld>
            <a:endParaRPr lang="fr-FR"/>
          </a:p>
        </p:txBody>
      </p:sp>
    </p:spTree>
    <p:extLst>
      <p:ext uri="{BB962C8B-B14F-4D97-AF65-F5344CB8AC3E}">
        <p14:creationId xmlns:p14="http://schemas.microsoft.com/office/powerpoint/2010/main" val="1349402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862B512-BCBA-4989-A769-921D02884BE4}" type="slidenum">
              <a:rPr lang="en-US"/>
              <a:pPr/>
              <a:t>‹N°›</a:t>
            </a:fld>
            <a:endParaRPr lang="en-US"/>
          </a:p>
        </p:txBody>
      </p:sp>
    </p:spTree>
    <p:extLst>
      <p:ext uri="{BB962C8B-B14F-4D97-AF65-F5344CB8AC3E}">
        <p14:creationId xmlns:p14="http://schemas.microsoft.com/office/powerpoint/2010/main" val="1088069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9248B0-AD47-4F43-A5E2-7B4472AA83EB}" type="slidenum">
              <a:rPr lang="en-US"/>
              <a:pPr/>
              <a:t>‹N°›</a:t>
            </a:fld>
            <a:endParaRPr lang="en-US"/>
          </a:p>
        </p:txBody>
      </p:sp>
    </p:spTree>
    <p:extLst>
      <p:ext uri="{BB962C8B-B14F-4D97-AF65-F5344CB8AC3E}">
        <p14:creationId xmlns:p14="http://schemas.microsoft.com/office/powerpoint/2010/main" val="1023311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C92CE51-A87E-4EE6-AE65-2D29EBBB647A}" type="slidenum">
              <a:rPr lang="en-US"/>
              <a:pPr/>
              <a:t>‹N°›</a:t>
            </a:fld>
            <a:endParaRPr lang="en-US"/>
          </a:p>
        </p:txBody>
      </p:sp>
    </p:spTree>
    <p:extLst>
      <p:ext uri="{BB962C8B-B14F-4D97-AF65-F5344CB8AC3E}">
        <p14:creationId xmlns:p14="http://schemas.microsoft.com/office/powerpoint/2010/main" val="917081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378B194-3C8A-43B5-89AF-1DF634D35FE5}" type="slidenum">
              <a:rPr lang="en-US"/>
              <a:pPr/>
              <a:t>‹N°›</a:t>
            </a:fld>
            <a:endParaRPr lang="en-US"/>
          </a:p>
        </p:txBody>
      </p:sp>
    </p:spTree>
    <p:extLst>
      <p:ext uri="{BB962C8B-B14F-4D97-AF65-F5344CB8AC3E}">
        <p14:creationId xmlns:p14="http://schemas.microsoft.com/office/powerpoint/2010/main" val="2289396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81C1375-F1AE-448F-877C-BCA2A49DDDBA}" type="slidenum">
              <a:rPr lang="en-US"/>
              <a:pPr/>
              <a:t>‹N°›</a:t>
            </a:fld>
            <a:endParaRPr lang="en-US"/>
          </a:p>
        </p:txBody>
      </p:sp>
    </p:spTree>
    <p:extLst>
      <p:ext uri="{BB962C8B-B14F-4D97-AF65-F5344CB8AC3E}">
        <p14:creationId xmlns:p14="http://schemas.microsoft.com/office/powerpoint/2010/main" val="3662768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C119AFF-B8D8-461B-A04E-48990D521BAC}" type="slidenum">
              <a:rPr lang="en-US"/>
              <a:pPr/>
              <a:t>‹N°›</a:t>
            </a:fld>
            <a:endParaRPr lang="en-US"/>
          </a:p>
        </p:txBody>
      </p:sp>
    </p:spTree>
    <p:extLst>
      <p:ext uri="{BB962C8B-B14F-4D97-AF65-F5344CB8AC3E}">
        <p14:creationId xmlns:p14="http://schemas.microsoft.com/office/powerpoint/2010/main" val="1284319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E615D14-F0BC-4796-B92B-5CB3363A420F}" type="slidenum">
              <a:rPr lang="en-US"/>
              <a:pPr/>
              <a:t>‹N°›</a:t>
            </a:fld>
            <a:endParaRPr lang="en-US"/>
          </a:p>
        </p:txBody>
      </p:sp>
    </p:spTree>
    <p:extLst>
      <p:ext uri="{BB962C8B-B14F-4D97-AF65-F5344CB8AC3E}">
        <p14:creationId xmlns:p14="http://schemas.microsoft.com/office/powerpoint/2010/main" val="3383541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24258E9-0251-4E62-8F21-B65745387313}" type="slidenum">
              <a:rPr lang="en-US"/>
              <a:pPr/>
              <a:t>‹N°›</a:t>
            </a:fld>
            <a:endParaRPr lang="en-US"/>
          </a:p>
        </p:txBody>
      </p:sp>
    </p:spTree>
    <p:extLst>
      <p:ext uri="{BB962C8B-B14F-4D97-AF65-F5344CB8AC3E}">
        <p14:creationId xmlns:p14="http://schemas.microsoft.com/office/powerpoint/2010/main" val="1754914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B6C9F2D-6A11-4DE0-B0F4-E8B31267B6B8}"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9.wmf"/><Relationship Id="rId4" Type="http://schemas.openxmlformats.org/officeDocument/2006/relationships/image" Target="../media/image28.wmf"/></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wmf"/><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7.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40.jp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chart" Target="../charts/chart2.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wmf"/><Relationship Id="rId7"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png"/><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8" Type="http://schemas.openxmlformats.org/officeDocument/2006/relationships/image" Target="../media/image56.wmf"/><Relationship Id="rId13" Type="http://schemas.openxmlformats.org/officeDocument/2006/relationships/image" Target="../media/image59.emf"/><Relationship Id="rId3" Type="http://schemas.openxmlformats.org/officeDocument/2006/relationships/image" Target="../media/image54.emf"/><Relationship Id="rId7" Type="http://schemas.openxmlformats.org/officeDocument/2006/relationships/oleObject" Target="../embeddings/oleObject4.bin"/><Relationship Id="rId12" Type="http://schemas.openxmlformats.org/officeDocument/2006/relationships/image" Target="../media/image58.w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5.emf"/><Relationship Id="rId11" Type="http://schemas.openxmlformats.org/officeDocument/2006/relationships/oleObject" Target="../embeddings/oleObject6.bin"/><Relationship Id="rId5" Type="http://schemas.openxmlformats.org/officeDocument/2006/relationships/image" Target="../media/image58.png"/><Relationship Id="rId15" Type="http://schemas.openxmlformats.org/officeDocument/2006/relationships/image" Target="../media/image61.jpeg"/><Relationship Id="rId10" Type="http://schemas.openxmlformats.org/officeDocument/2006/relationships/image" Target="../media/image57.wmf"/><Relationship Id="rId9" Type="http://schemas.openxmlformats.org/officeDocument/2006/relationships/oleObject" Target="../embeddings/oleObject5.bin"/><Relationship Id="rId1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8.tiff"/><Relationship Id="rId5" Type="http://schemas.openxmlformats.org/officeDocument/2006/relationships/image" Target="../media/image67.tiff"/><Relationship Id="rId4" Type="http://schemas.openxmlformats.org/officeDocument/2006/relationships/image" Target="../media/image66.tiff"/></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720.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73.jpeg"/></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7" Type="http://schemas.openxmlformats.org/officeDocument/2006/relationships/image" Target="../media/image84.png"/><Relationship Id="rId2" Type="http://schemas.openxmlformats.org/officeDocument/2006/relationships/image" Target="../media/image45.jpeg"/><Relationship Id="rId1" Type="http://schemas.openxmlformats.org/officeDocument/2006/relationships/slideLayout" Target="../slideLayouts/slideLayout1.xml"/><Relationship Id="rId6" Type="http://schemas.openxmlformats.org/officeDocument/2006/relationships/image" Target="../media/image83.wmf"/><Relationship Id="rId5" Type="http://schemas.openxmlformats.org/officeDocument/2006/relationships/oleObject" Target="../embeddings/oleObject7.bin"/><Relationship Id="rId4" Type="http://schemas.openxmlformats.org/officeDocument/2006/relationships/image" Target="../media/image790.png"/></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70.png"/><Relationship Id="rId1" Type="http://schemas.openxmlformats.org/officeDocument/2006/relationships/slideLayout" Target="../slideLayouts/slideLayout1.xml"/><Relationship Id="rId5" Type="http://schemas.openxmlformats.org/officeDocument/2006/relationships/image" Target="../media/image87.tiff"/><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9.jpeg"/><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3.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 Id="rId4" Type="http://schemas.openxmlformats.org/officeDocument/2006/relationships/image" Target="../media/image89.jpeg"/></Relationships>
</file>

<file path=ppt/slides/_rels/slide3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 Id="rId5" Type="http://schemas.openxmlformats.org/officeDocument/2006/relationships/image" Target="../media/image97.png"/><Relationship Id="rId4" Type="http://schemas.openxmlformats.org/officeDocument/2006/relationships/image" Target="../media/image96.tiff"/><Relationship Id="rId9" Type="http://schemas.openxmlformats.org/officeDocument/2006/relationships/image" Target="NULL"/></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 Id="rId4" Type="http://schemas.openxmlformats.org/officeDocument/2006/relationships/image" Target="../media/image89.jpeg"/></Relationships>
</file>

<file path=ppt/slides/_rels/slide33.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1.xml"/><Relationship Id="rId4" Type="http://schemas.openxmlformats.org/officeDocument/2006/relationships/image" Target="../media/image101.emf"/></Relationships>
</file>

<file path=ppt/slides/_rels/slide34.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image" Target="../media/image102.png"/><Relationship Id="rId1" Type="http://schemas.openxmlformats.org/officeDocument/2006/relationships/slideLayout" Target="../slideLayouts/slideLayout1.xml"/><Relationship Id="rId5" Type="http://schemas.openxmlformats.org/officeDocument/2006/relationships/image" Target="../media/image104.jpeg"/><Relationship Id="rId4" Type="http://schemas.openxmlformats.org/officeDocument/2006/relationships/image" Target="../media/image105.png"/></Relationships>
</file>

<file path=ppt/slides/_rels/slide35.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image" Target="../media/image107.png"/><Relationship Id="rId1" Type="http://schemas.openxmlformats.org/officeDocument/2006/relationships/slideLayout" Target="../slideLayouts/slideLayout1.xml"/><Relationship Id="rId4" Type="http://schemas.openxmlformats.org/officeDocument/2006/relationships/image" Target="../media/image108.png"/></Relationships>
</file>

<file path=ppt/slides/_rels/slide3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90.png"/><Relationship Id="rId1" Type="http://schemas.openxmlformats.org/officeDocument/2006/relationships/slideLayout" Target="../slideLayouts/slideLayout1.xml"/><Relationship Id="rId4" Type="http://schemas.openxmlformats.org/officeDocument/2006/relationships/image" Target="../media/image112.jpeg"/></Relationships>
</file>

<file path=ppt/slides/_rels/slide4.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020.png"/><Relationship Id="rId1" Type="http://schemas.openxmlformats.org/officeDocument/2006/relationships/slideLayout" Target="../slideLayouts/slideLayout1.xml"/><Relationship Id="rId4" Type="http://schemas.openxmlformats.org/officeDocument/2006/relationships/image" Target="../media/image111.png"/></Relationships>
</file>

<file path=ppt/slides/_rels/slide4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1.xml"/><Relationship Id="rId4" Type="http://schemas.openxmlformats.org/officeDocument/2006/relationships/image" Target="../media/image116.png"/></Relationships>
</file>

<file path=ppt/slides/_rels/slide42.xml.rels><?xml version="1.0" encoding="UTF-8" standalone="yes"?>
<Relationships xmlns="http://schemas.openxmlformats.org/package/2006/relationships"><Relationship Id="rId3" Type="http://schemas.openxmlformats.org/officeDocument/2006/relationships/image" Target="../media/image118.tiff"/><Relationship Id="rId2" Type="http://schemas.openxmlformats.org/officeDocument/2006/relationships/image" Target="../media/image117.png"/><Relationship Id="rId1" Type="http://schemas.openxmlformats.org/officeDocument/2006/relationships/slideLayout" Target="../slideLayouts/slideLayout1.xml"/><Relationship Id="rId6" Type="http://schemas.openxmlformats.org/officeDocument/2006/relationships/image" Target="../media/image121.gif"/><Relationship Id="rId5" Type="http://schemas.openxmlformats.org/officeDocument/2006/relationships/image" Target="../media/image120.tiff"/><Relationship Id="rId4" Type="http://schemas.openxmlformats.org/officeDocument/2006/relationships/image" Target="../media/image119.jpeg"/></Relationships>
</file>

<file path=ppt/slides/_rels/slide4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23.tiff"/><Relationship Id="rId2" Type="http://schemas.openxmlformats.org/officeDocument/2006/relationships/image" Target="../media/image122.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110.png"/><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4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1.xml"/><Relationship Id="rId4" Type="http://schemas.openxmlformats.org/officeDocument/2006/relationships/image" Target="../media/image128.jpeg"/></Relationships>
</file>

<file path=ppt/slides/_rels/slide47.xml.rels><?xml version="1.0" encoding="UTF-8" standalone="yes"?>
<Relationships xmlns="http://schemas.openxmlformats.org/package/2006/relationships"><Relationship Id="rId3" Type="http://schemas.openxmlformats.org/officeDocument/2006/relationships/image" Target="../media/image123.tiff"/><Relationship Id="rId7" Type="http://schemas.openxmlformats.org/officeDocument/2006/relationships/image" Target="../media/image131.jpeg"/><Relationship Id="rId2" Type="http://schemas.openxmlformats.org/officeDocument/2006/relationships/image" Target="../media/image1210.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0.png"/><Relationship Id="rId4" Type="http://schemas.openxmlformats.org/officeDocument/2006/relationships/image" Target="../media/image129.png"/></Relationships>
</file>

<file path=ppt/slides/_rels/slide4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250.png"/><Relationship Id="rId1" Type="http://schemas.openxmlformats.org/officeDocument/2006/relationships/slideLayout" Target="../slideLayouts/slideLayout1.xml"/><Relationship Id="rId4" Type="http://schemas.openxmlformats.org/officeDocument/2006/relationships/image" Target="../media/image133.jpeg"/></Relationships>
</file>

<file path=ppt/slides/_rels/slide49.xml.rels><?xml version="1.0" encoding="UTF-8" standalone="yes"?>
<Relationships xmlns="http://schemas.openxmlformats.org/package/2006/relationships"><Relationship Id="rId8" Type="http://schemas.openxmlformats.org/officeDocument/2006/relationships/image" Target="../media/image138.emf"/><Relationship Id="rId3" Type="http://schemas.openxmlformats.org/officeDocument/2006/relationships/image" Target="../media/image135.jpeg"/><Relationship Id="rId7" Type="http://schemas.openxmlformats.org/officeDocument/2006/relationships/oleObject" Target="../embeddings/oleObject9.bin"/><Relationship Id="rId2" Type="http://schemas.openxmlformats.org/officeDocument/2006/relationships/image" Target="../media/image134.jpeg"/><Relationship Id="rId1" Type="http://schemas.openxmlformats.org/officeDocument/2006/relationships/slideLayout" Target="../slideLayouts/slideLayout1.xml"/><Relationship Id="rId6" Type="http://schemas.openxmlformats.org/officeDocument/2006/relationships/image" Target="../media/image137.emf"/><Relationship Id="rId5" Type="http://schemas.openxmlformats.org/officeDocument/2006/relationships/oleObject" Target="../embeddings/oleObject8.bin"/><Relationship Id="rId4" Type="http://schemas.openxmlformats.org/officeDocument/2006/relationships/image" Target="../media/image136.jpeg"/></Relationships>
</file>

<file path=ppt/slides/_rels/slide5.xml.rels><?xml version="1.0" encoding="UTF-8" standalone="yes"?>
<Relationships xmlns="http://schemas.openxmlformats.org/package/2006/relationships"><Relationship Id="rId3" Type="http://schemas.openxmlformats.org/officeDocument/2006/relationships/image" Target="../media/image11.wmf"/><Relationship Id="rId7"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w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13" Type="http://schemas.openxmlformats.org/officeDocument/2006/relationships/image" Target="../media/image143.emf"/><Relationship Id="rId18" Type="http://schemas.openxmlformats.org/officeDocument/2006/relationships/oleObject" Target="../embeddings/oleObject17.bin"/><Relationship Id="rId26" Type="http://schemas.openxmlformats.org/officeDocument/2006/relationships/oleObject" Target="../embeddings/oleObject21.bin"/><Relationship Id="rId39" Type="http://schemas.openxmlformats.org/officeDocument/2006/relationships/image" Target="../media/image156.emf"/><Relationship Id="rId21" Type="http://schemas.openxmlformats.org/officeDocument/2006/relationships/image" Target="../media/image147.emf"/><Relationship Id="rId34" Type="http://schemas.openxmlformats.org/officeDocument/2006/relationships/oleObject" Target="../embeddings/oleObject25.bin"/><Relationship Id="rId42" Type="http://schemas.openxmlformats.org/officeDocument/2006/relationships/image" Target="../media/image157.emf"/><Relationship Id="rId47" Type="http://schemas.openxmlformats.org/officeDocument/2006/relationships/oleObject" Target="../embeddings/oleObject32.bin"/><Relationship Id="rId7" Type="http://schemas.openxmlformats.org/officeDocument/2006/relationships/image" Target="../media/image140.emf"/><Relationship Id="rId2" Type="http://schemas.openxmlformats.org/officeDocument/2006/relationships/image" Target="../media/image135.jpeg"/><Relationship Id="rId16" Type="http://schemas.openxmlformats.org/officeDocument/2006/relationships/oleObject" Target="../embeddings/oleObject16.bin"/><Relationship Id="rId29" Type="http://schemas.openxmlformats.org/officeDocument/2006/relationships/image" Target="../media/image151.emf"/><Relationship Id="rId1" Type="http://schemas.openxmlformats.org/officeDocument/2006/relationships/slideLayout" Target="../slideLayouts/slideLayout1.xml"/><Relationship Id="rId6" Type="http://schemas.openxmlformats.org/officeDocument/2006/relationships/oleObject" Target="../embeddings/oleObject11.bin"/><Relationship Id="rId11" Type="http://schemas.openxmlformats.org/officeDocument/2006/relationships/image" Target="../media/image142.emf"/><Relationship Id="rId24" Type="http://schemas.openxmlformats.org/officeDocument/2006/relationships/oleObject" Target="../embeddings/oleObject20.bin"/><Relationship Id="rId32" Type="http://schemas.openxmlformats.org/officeDocument/2006/relationships/oleObject" Target="../embeddings/oleObject24.bin"/><Relationship Id="rId37" Type="http://schemas.openxmlformats.org/officeDocument/2006/relationships/image" Target="../media/image155.emf"/><Relationship Id="rId40" Type="http://schemas.openxmlformats.org/officeDocument/2006/relationships/oleObject" Target="../embeddings/oleObject28.bin"/><Relationship Id="rId45" Type="http://schemas.openxmlformats.org/officeDocument/2006/relationships/oleObject" Target="../embeddings/oleObject31.bin"/><Relationship Id="rId5" Type="http://schemas.openxmlformats.org/officeDocument/2006/relationships/image" Target="../media/image139.emf"/><Relationship Id="rId15" Type="http://schemas.openxmlformats.org/officeDocument/2006/relationships/image" Target="../media/image144.emf"/><Relationship Id="rId23" Type="http://schemas.openxmlformats.org/officeDocument/2006/relationships/image" Target="../media/image148.emf"/><Relationship Id="rId28" Type="http://schemas.openxmlformats.org/officeDocument/2006/relationships/oleObject" Target="../embeddings/oleObject22.bin"/><Relationship Id="rId36" Type="http://schemas.openxmlformats.org/officeDocument/2006/relationships/oleObject" Target="../embeddings/oleObject26.bin"/><Relationship Id="rId10" Type="http://schemas.openxmlformats.org/officeDocument/2006/relationships/oleObject" Target="../embeddings/oleObject13.bin"/><Relationship Id="rId19" Type="http://schemas.openxmlformats.org/officeDocument/2006/relationships/image" Target="../media/image146.emf"/><Relationship Id="rId31" Type="http://schemas.openxmlformats.org/officeDocument/2006/relationships/image" Target="../media/image152.emf"/><Relationship Id="rId44" Type="http://schemas.openxmlformats.org/officeDocument/2006/relationships/image" Target="../media/image158.emf"/><Relationship Id="rId4" Type="http://schemas.openxmlformats.org/officeDocument/2006/relationships/oleObject" Target="../embeddings/oleObject10.bin"/><Relationship Id="rId9" Type="http://schemas.openxmlformats.org/officeDocument/2006/relationships/image" Target="../media/image141.emf"/><Relationship Id="rId14" Type="http://schemas.openxmlformats.org/officeDocument/2006/relationships/oleObject" Target="../embeddings/oleObject15.bin"/><Relationship Id="rId22" Type="http://schemas.openxmlformats.org/officeDocument/2006/relationships/oleObject" Target="../embeddings/oleObject19.bin"/><Relationship Id="rId27" Type="http://schemas.openxmlformats.org/officeDocument/2006/relationships/image" Target="../media/image150.emf"/><Relationship Id="rId30" Type="http://schemas.openxmlformats.org/officeDocument/2006/relationships/oleObject" Target="../embeddings/oleObject23.bin"/><Relationship Id="rId35" Type="http://schemas.openxmlformats.org/officeDocument/2006/relationships/image" Target="../media/image154.emf"/><Relationship Id="rId43" Type="http://schemas.openxmlformats.org/officeDocument/2006/relationships/oleObject" Target="../embeddings/oleObject30.bin"/><Relationship Id="rId48" Type="http://schemas.openxmlformats.org/officeDocument/2006/relationships/image" Target="../media/image160.emf"/><Relationship Id="rId8" Type="http://schemas.openxmlformats.org/officeDocument/2006/relationships/oleObject" Target="../embeddings/oleObject12.bin"/><Relationship Id="rId3" Type="http://schemas.openxmlformats.org/officeDocument/2006/relationships/image" Target="../media/image136.jpeg"/><Relationship Id="rId12" Type="http://schemas.openxmlformats.org/officeDocument/2006/relationships/oleObject" Target="../embeddings/oleObject14.bin"/><Relationship Id="rId17" Type="http://schemas.openxmlformats.org/officeDocument/2006/relationships/image" Target="../media/image145.emf"/><Relationship Id="rId25" Type="http://schemas.openxmlformats.org/officeDocument/2006/relationships/image" Target="../media/image149.emf"/><Relationship Id="rId33" Type="http://schemas.openxmlformats.org/officeDocument/2006/relationships/image" Target="../media/image153.emf"/><Relationship Id="rId38" Type="http://schemas.openxmlformats.org/officeDocument/2006/relationships/oleObject" Target="../embeddings/oleObject27.bin"/><Relationship Id="rId46" Type="http://schemas.openxmlformats.org/officeDocument/2006/relationships/image" Target="../media/image159.emf"/><Relationship Id="rId20" Type="http://schemas.openxmlformats.org/officeDocument/2006/relationships/oleObject" Target="../embeddings/oleObject18.bin"/><Relationship Id="rId41" Type="http://schemas.openxmlformats.org/officeDocument/2006/relationships/oleObject" Target="../embeddings/oleObject29.bin"/></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36.bin"/><Relationship Id="rId13" Type="http://schemas.openxmlformats.org/officeDocument/2006/relationships/image" Target="../media/image166.emf"/><Relationship Id="rId18" Type="http://schemas.openxmlformats.org/officeDocument/2006/relationships/oleObject" Target="../embeddings/oleObject41.bin"/><Relationship Id="rId3" Type="http://schemas.openxmlformats.org/officeDocument/2006/relationships/image" Target="../media/image161.emf"/><Relationship Id="rId21" Type="http://schemas.openxmlformats.org/officeDocument/2006/relationships/image" Target="../media/image160.emf"/><Relationship Id="rId7" Type="http://schemas.openxmlformats.org/officeDocument/2006/relationships/image" Target="../media/image163.emf"/><Relationship Id="rId12" Type="http://schemas.openxmlformats.org/officeDocument/2006/relationships/oleObject" Target="../embeddings/oleObject38.bin"/><Relationship Id="rId17" Type="http://schemas.openxmlformats.org/officeDocument/2006/relationships/image" Target="../media/image168.emf"/><Relationship Id="rId2" Type="http://schemas.openxmlformats.org/officeDocument/2006/relationships/oleObject" Target="../embeddings/oleObject33.bin"/><Relationship Id="rId16" Type="http://schemas.openxmlformats.org/officeDocument/2006/relationships/oleObject" Target="../embeddings/oleObject40.bin"/><Relationship Id="rId20" Type="http://schemas.openxmlformats.org/officeDocument/2006/relationships/oleObject" Target="../embeddings/oleObject32.bin"/><Relationship Id="rId1" Type="http://schemas.openxmlformats.org/officeDocument/2006/relationships/slideLayout" Target="../slideLayouts/slideLayout1.xml"/><Relationship Id="rId6" Type="http://schemas.openxmlformats.org/officeDocument/2006/relationships/oleObject" Target="../embeddings/oleObject35.bin"/><Relationship Id="rId11" Type="http://schemas.openxmlformats.org/officeDocument/2006/relationships/image" Target="../media/image165.emf"/><Relationship Id="rId5" Type="http://schemas.openxmlformats.org/officeDocument/2006/relationships/image" Target="../media/image162.emf"/><Relationship Id="rId15" Type="http://schemas.openxmlformats.org/officeDocument/2006/relationships/image" Target="../media/image167.emf"/><Relationship Id="rId10" Type="http://schemas.openxmlformats.org/officeDocument/2006/relationships/oleObject" Target="../embeddings/oleObject37.bin"/><Relationship Id="rId19" Type="http://schemas.openxmlformats.org/officeDocument/2006/relationships/image" Target="../media/image169.emf"/><Relationship Id="rId4" Type="http://schemas.openxmlformats.org/officeDocument/2006/relationships/oleObject" Target="../embeddings/oleObject34.bin"/><Relationship Id="rId9" Type="http://schemas.openxmlformats.org/officeDocument/2006/relationships/image" Target="../media/image164.emf"/><Relationship Id="rId14" Type="http://schemas.openxmlformats.org/officeDocument/2006/relationships/oleObject" Target="../embeddings/oleObject39.bin"/></Relationships>
</file>

<file path=ppt/slides/_rels/slide52.xml.rels><?xml version="1.0" encoding="UTF-8" standalone="yes"?>
<Relationships xmlns="http://schemas.openxmlformats.org/package/2006/relationships"><Relationship Id="rId8" Type="http://schemas.openxmlformats.org/officeDocument/2006/relationships/image" Target="../media/image173.emf"/><Relationship Id="rId13" Type="http://schemas.openxmlformats.org/officeDocument/2006/relationships/oleObject" Target="../embeddings/oleObject47.bin"/><Relationship Id="rId3" Type="http://schemas.openxmlformats.org/officeDocument/2006/relationships/oleObject" Target="../embeddings/oleObject42.bin"/><Relationship Id="rId7" Type="http://schemas.openxmlformats.org/officeDocument/2006/relationships/oleObject" Target="../embeddings/oleObject44.bin"/><Relationship Id="rId12" Type="http://schemas.openxmlformats.org/officeDocument/2006/relationships/image" Target="../media/image175.emf"/><Relationship Id="rId2" Type="http://schemas.openxmlformats.org/officeDocument/2006/relationships/image" Target="../media/image170.jpeg"/><Relationship Id="rId16" Type="http://schemas.openxmlformats.org/officeDocument/2006/relationships/image" Target="../media/image177.emf"/><Relationship Id="rId1" Type="http://schemas.openxmlformats.org/officeDocument/2006/relationships/slideLayout" Target="../slideLayouts/slideLayout1.xml"/><Relationship Id="rId6" Type="http://schemas.openxmlformats.org/officeDocument/2006/relationships/image" Target="../media/image172.emf"/><Relationship Id="rId11" Type="http://schemas.openxmlformats.org/officeDocument/2006/relationships/oleObject" Target="../embeddings/oleObject46.bin"/><Relationship Id="rId5" Type="http://schemas.openxmlformats.org/officeDocument/2006/relationships/oleObject" Target="../embeddings/oleObject43.bin"/><Relationship Id="rId15" Type="http://schemas.openxmlformats.org/officeDocument/2006/relationships/oleObject" Target="../embeddings/oleObject48.bin"/><Relationship Id="rId10" Type="http://schemas.openxmlformats.org/officeDocument/2006/relationships/image" Target="../media/image174.emf"/><Relationship Id="rId4" Type="http://schemas.openxmlformats.org/officeDocument/2006/relationships/image" Target="../media/image171.emf"/><Relationship Id="rId9" Type="http://schemas.openxmlformats.org/officeDocument/2006/relationships/oleObject" Target="../embeddings/oleObject45.bin"/><Relationship Id="rId14" Type="http://schemas.openxmlformats.org/officeDocument/2006/relationships/image" Target="../media/image176.emf"/></Relationships>
</file>

<file path=ppt/slides/_rels/slide53.xml.rels><?xml version="1.0" encoding="UTF-8" standalone="yes"?>
<Relationships xmlns="http://schemas.openxmlformats.org/package/2006/relationships"><Relationship Id="rId7" Type="http://schemas.openxmlformats.org/officeDocument/2006/relationships/image" Target="../media/image180.jpeg"/><Relationship Id="rId2" Type="http://schemas.openxmlformats.org/officeDocument/2006/relationships/image" Target="../media/image178.jpeg"/><Relationship Id="rId1" Type="http://schemas.openxmlformats.org/officeDocument/2006/relationships/slideLayout" Target="../slideLayouts/slideLayout1.xml"/><Relationship Id="rId6" Type="http://schemas.openxmlformats.org/officeDocument/2006/relationships/image" Target="../media/image179.emf"/><Relationship Id="rId5" Type="http://schemas.openxmlformats.org/officeDocument/2006/relationships/oleObject" Target="../embeddings/oleObject49.bin"/><Relationship Id="rId4" Type="http://schemas.openxmlformats.org/officeDocument/2006/relationships/image" Target="../media/image174.png"/></Relationships>
</file>

<file path=ppt/slides/_rels/slide54.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1.xml"/><Relationship Id="rId6" Type="http://schemas.openxmlformats.org/officeDocument/2006/relationships/image" Target="../media/image185.tiff"/><Relationship Id="rId5" Type="http://schemas.openxmlformats.org/officeDocument/2006/relationships/image" Target="../media/image184.gif"/><Relationship Id="rId4" Type="http://schemas.openxmlformats.org/officeDocument/2006/relationships/image" Target="../media/image183.gif"/></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51.bin"/><Relationship Id="rId13" Type="http://schemas.openxmlformats.org/officeDocument/2006/relationships/image" Target="../media/image189.emf"/><Relationship Id="rId18" Type="http://schemas.openxmlformats.org/officeDocument/2006/relationships/oleObject" Target="../embeddings/oleObject56.bin"/><Relationship Id="rId7" Type="http://schemas.openxmlformats.org/officeDocument/2006/relationships/image" Target="../media/image186.emf"/><Relationship Id="rId12" Type="http://schemas.openxmlformats.org/officeDocument/2006/relationships/oleObject" Target="../embeddings/oleObject53.bin"/><Relationship Id="rId17" Type="http://schemas.openxmlformats.org/officeDocument/2006/relationships/image" Target="../media/image191.emf"/><Relationship Id="rId16" Type="http://schemas.openxmlformats.org/officeDocument/2006/relationships/oleObject" Target="../embeddings/oleObject55.bin"/><Relationship Id="rId1" Type="http://schemas.openxmlformats.org/officeDocument/2006/relationships/slideLayout" Target="../slideLayouts/slideLayout1.xml"/><Relationship Id="rId6" Type="http://schemas.openxmlformats.org/officeDocument/2006/relationships/oleObject" Target="../embeddings/oleObject50.bin"/><Relationship Id="rId11" Type="http://schemas.openxmlformats.org/officeDocument/2006/relationships/image" Target="../media/image188.emf"/><Relationship Id="rId5" Type="http://schemas.openxmlformats.org/officeDocument/2006/relationships/image" Target="NULL"/><Relationship Id="rId15" Type="http://schemas.openxmlformats.org/officeDocument/2006/relationships/image" Target="../media/image190.emf"/><Relationship Id="rId10" Type="http://schemas.openxmlformats.org/officeDocument/2006/relationships/oleObject" Target="../embeddings/oleObject52.bin"/><Relationship Id="rId19" Type="http://schemas.openxmlformats.org/officeDocument/2006/relationships/image" Target="../media/image192.emf"/><Relationship Id="rId9" Type="http://schemas.openxmlformats.org/officeDocument/2006/relationships/image" Target="../media/image187.emf"/><Relationship Id="rId14" Type="http://schemas.openxmlformats.org/officeDocument/2006/relationships/oleObject" Target="../embeddings/oleObject54.bin"/></Relationships>
</file>

<file path=ppt/slides/_rels/slide6.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oleObject" Target="../embeddings/oleObject2.bin"/><Relationship Id="rId7" Type="http://schemas.openxmlformats.org/officeDocument/2006/relationships/oleObject" Target="../embeddings/oleObject3.bin"/><Relationship Id="rId2" Type="http://schemas.openxmlformats.org/officeDocument/2006/relationships/image" Target="../media/image18.wmf"/><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emf"/><Relationship Id="rId9"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052" name="Text Box 4"/>
              <p:cNvSpPr txBox="1">
                <a:spLocks noChangeArrowheads="1"/>
              </p:cNvSpPr>
              <p:nvPr/>
            </p:nvSpPr>
            <p:spPr bwMode="auto">
              <a:xfrm>
                <a:off x="0" y="-10544"/>
                <a:ext cx="12192000" cy="646331"/>
              </a:xfrm>
              <a:prstGeom prst="rect">
                <a:avLst/>
              </a:prstGeom>
              <a:noFill/>
              <a:ln w="9525">
                <a:noFill/>
                <a:miter lim="800000"/>
                <a:headEnd/>
                <a:tailEnd/>
              </a:ln>
            </p:spPr>
            <p:txBody>
              <a:bodyPr wrap="square">
                <a:spAutoFit/>
              </a:bodyPr>
              <a:lstStyle/>
              <a:p>
                <a:pPr algn="ctr"/>
                <a:r>
                  <a:rPr lang="fr-CH" sz="3600" dirty="0"/>
                  <a:t>La superposition spatiale: </a:t>
                </a:r>
                <a14:m>
                  <m:oMath xmlns:m="http://schemas.openxmlformats.org/officeDocument/2006/math">
                    <m:sSub>
                      <m:sSubPr>
                        <m:ctrlPr>
                          <a:rPr lang="fr-CH" sz="3600" i="1">
                            <a:latin typeface="Cambria Math" panose="02040503050406030204" pitchFamily="18" charset="0"/>
                            <a:ea typeface="Cambria Math" panose="02040503050406030204" pitchFamily="18" charset="0"/>
                          </a:rPr>
                        </m:ctrlPr>
                      </m:sSubPr>
                      <m:e>
                        <m:r>
                          <a:rPr lang="fr-CH" sz="3600" i="1">
                            <a:latin typeface="Cambria Math" panose="02040503050406030204" pitchFamily="18" charset="0"/>
                            <a:ea typeface="Cambria Math" panose="02040503050406030204" pitchFamily="18" charset="0"/>
                          </a:rPr>
                          <m:t>𝜔</m:t>
                        </m:r>
                      </m:e>
                      <m:sub>
                        <m:r>
                          <a:rPr lang="fr-CH" sz="3600" i="1">
                            <a:latin typeface="Cambria Math" panose="02040503050406030204" pitchFamily="18" charset="0"/>
                            <a:ea typeface="Cambria Math" panose="02040503050406030204" pitchFamily="18" charset="0"/>
                          </a:rPr>
                          <m:t>1</m:t>
                        </m:r>
                      </m:sub>
                    </m:sSub>
                    <m:r>
                      <a:rPr lang="fr-CH" sz="3600" i="1">
                        <a:latin typeface="Cambria Math" panose="02040503050406030204" pitchFamily="18" charset="0"/>
                        <a:ea typeface="Cambria Math" panose="02040503050406030204" pitchFamily="18" charset="0"/>
                      </a:rPr>
                      <m:t>=</m:t>
                    </m:r>
                    <m:sSub>
                      <m:sSubPr>
                        <m:ctrlPr>
                          <a:rPr lang="fr-CH" sz="3600" i="1">
                            <a:latin typeface="Cambria Math" panose="02040503050406030204" pitchFamily="18" charset="0"/>
                            <a:ea typeface="Cambria Math" panose="02040503050406030204" pitchFamily="18" charset="0"/>
                          </a:rPr>
                        </m:ctrlPr>
                      </m:sSubPr>
                      <m:e>
                        <m:r>
                          <a:rPr lang="fr-CH" sz="3600" i="1">
                            <a:latin typeface="Cambria Math" panose="02040503050406030204" pitchFamily="18" charset="0"/>
                            <a:ea typeface="Cambria Math" panose="02040503050406030204" pitchFamily="18" charset="0"/>
                          </a:rPr>
                          <m:t>𝜔</m:t>
                        </m:r>
                      </m:e>
                      <m:sub>
                        <m:r>
                          <a:rPr lang="fr-CH" sz="3600" i="1">
                            <a:latin typeface="Cambria Math" panose="02040503050406030204" pitchFamily="18" charset="0"/>
                            <a:ea typeface="Cambria Math" panose="02040503050406030204" pitchFamily="18" charset="0"/>
                          </a:rPr>
                          <m:t>2</m:t>
                        </m:r>
                      </m:sub>
                    </m:sSub>
                  </m:oMath>
                </a14:m>
                <a:endParaRPr lang="fr-CH" sz="3600" dirty="0"/>
              </a:p>
            </p:txBody>
          </p:sp>
        </mc:Choice>
        <mc:Fallback xmlns="">
          <p:sp>
            <p:nvSpPr>
              <p:cNvPr id="2052" name="Text Box 4"/>
              <p:cNvSpPr txBox="1">
                <a:spLocks noRot="1" noChangeAspect="1" noMove="1" noResize="1" noEditPoints="1" noAdjustHandles="1" noChangeArrowheads="1" noChangeShapeType="1" noTextEdit="1"/>
              </p:cNvSpPr>
              <p:nvPr/>
            </p:nvSpPr>
            <p:spPr bwMode="auto">
              <a:xfrm>
                <a:off x="0" y="-10544"/>
                <a:ext cx="12192000" cy="646331"/>
              </a:xfrm>
              <a:prstGeom prst="rect">
                <a:avLst/>
              </a:prstGeom>
              <a:blipFill>
                <a:blip r:embed="rId2"/>
                <a:stretch>
                  <a:fillRect t="-15686" b="-35294"/>
                </a:stretch>
              </a:blipFill>
              <a:ln w="9525">
                <a:noFill/>
                <a:miter lim="800000"/>
                <a:headEnd/>
                <a:tailEnd/>
              </a:ln>
            </p:spPr>
            <p:txBody>
              <a:bodyPr/>
              <a:lstStyle/>
              <a:p>
                <a:r>
                  <a:rPr lang="en-US">
                    <a:noFill/>
                  </a:rPr>
                  <a:t> </a:t>
                </a:r>
              </a:p>
            </p:txBody>
          </p:sp>
        </mc:Fallback>
      </mc:AlternateContent>
      <p:grpSp>
        <p:nvGrpSpPr>
          <p:cNvPr id="4" name="Group 20">
            <a:extLst>
              <a:ext uri="{FF2B5EF4-FFF2-40B4-BE49-F238E27FC236}">
                <a16:creationId xmlns:a16="http://schemas.microsoft.com/office/drawing/2014/main" id="{5178EE5D-0A0F-CF41-8B83-80F7BB00374F}"/>
              </a:ext>
            </a:extLst>
          </p:cNvPr>
          <p:cNvGrpSpPr>
            <a:grpSpLocks/>
          </p:cNvGrpSpPr>
          <p:nvPr/>
        </p:nvGrpSpPr>
        <p:grpSpPr bwMode="auto">
          <a:xfrm>
            <a:off x="8076220" y="4149080"/>
            <a:ext cx="4096504" cy="2710451"/>
            <a:chOff x="2426" y="687"/>
            <a:chExt cx="3455" cy="2286"/>
          </a:xfrm>
        </p:grpSpPr>
        <p:pic>
          <p:nvPicPr>
            <p:cNvPr id="5" name="Picture 3" descr="fig9">
              <a:extLst>
                <a:ext uri="{FF2B5EF4-FFF2-40B4-BE49-F238E27FC236}">
                  <a16:creationId xmlns:a16="http://schemas.microsoft.com/office/drawing/2014/main" id="{E770728A-9828-A84E-A841-E6257A759C90}"/>
                </a:ext>
              </a:extLst>
            </p:cNvPr>
            <p:cNvPicPr>
              <a:picLocks noChangeAspect="1" noChangeArrowheads="1"/>
            </p:cNvPicPr>
            <p:nvPr/>
          </p:nvPicPr>
          <p:blipFill rotWithShape="1">
            <a:blip r:embed="rId3" cstate="print"/>
            <a:srcRect l="8694" t="3582" r="2848" b="4412"/>
            <a:stretch/>
          </p:blipFill>
          <p:spPr bwMode="auto">
            <a:xfrm>
              <a:off x="2426" y="704"/>
              <a:ext cx="3230" cy="1856"/>
            </a:xfrm>
            <a:prstGeom prst="rect">
              <a:avLst/>
            </a:prstGeom>
            <a:noFill/>
            <a:ln w="9525">
              <a:noFill/>
              <a:miter lim="800000"/>
              <a:headEnd/>
              <a:tailEnd/>
            </a:ln>
          </p:spPr>
        </p:pic>
        <p:sp>
          <p:nvSpPr>
            <p:cNvPr id="6" name="Text Box 11">
              <a:extLst>
                <a:ext uri="{FF2B5EF4-FFF2-40B4-BE49-F238E27FC236}">
                  <a16:creationId xmlns:a16="http://schemas.microsoft.com/office/drawing/2014/main" id="{7592AEC9-DB8D-7C4C-992A-2B6BB4E16773}"/>
                </a:ext>
              </a:extLst>
            </p:cNvPr>
            <p:cNvSpPr txBox="1">
              <a:spLocks noChangeArrowheads="1"/>
            </p:cNvSpPr>
            <p:nvPr/>
          </p:nvSpPr>
          <p:spPr bwMode="auto">
            <a:xfrm>
              <a:off x="4998" y="931"/>
              <a:ext cx="510" cy="371"/>
            </a:xfrm>
            <a:prstGeom prst="rect">
              <a:avLst/>
            </a:prstGeom>
            <a:solidFill>
              <a:schemeClr val="bg1"/>
            </a:solidFill>
            <a:ln w="9525">
              <a:noFill/>
              <a:miter lim="800000"/>
              <a:headEnd/>
              <a:tailEnd/>
            </a:ln>
          </p:spPr>
          <p:txBody>
            <a:bodyPr wrap="none">
              <a:spAutoFit/>
            </a:bodyPr>
            <a:lstStyle/>
            <a:p>
              <a:r>
                <a:rPr lang="en-US"/>
                <a:t>E</a:t>
              </a:r>
              <a:r>
                <a:rPr lang="en-US" baseline="-25000"/>
                <a:t>02</a:t>
              </a:r>
            </a:p>
          </p:txBody>
        </p:sp>
        <p:sp>
          <p:nvSpPr>
            <p:cNvPr id="7" name="Text Box 12">
              <a:extLst>
                <a:ext uri="{FF2B5EF4-FFF2-40B4-BE49-F238E27FC236}">
                  <a16:creationId xmlns:a16="http://schemas.microsoft.com/office/drawing/2014/main" id="{5756DFB9-9072-E24D-8E0D-6E8BE9C46D72}"/>
                </a:ext>
              </a:extLst>
            </p:cNvPr>
            <p:cNvSpPr txBox="1">
              <a:spLocks noChangeArrowheads="1"/>
            </p:cNvSpPr>
            <p:nvPr/>
          </p:nvSpPr>
          <p:spPr bwMode="auto">
            <a:xfrm>
              <a:off x="5215" y="2407"/>
              <a:ext cx="510" cy="371"/>
            </a:xfrm>
            <a:prstGeom prst="rect">
              <a:avLst/>
            </a:prstGeom>
            <a:solidFill>
              <a:schemeClr val="bg1"/>
            </a:solidFill>
            <a:ln w="9525">
              <a:noFill/>
              <a:miter lim="800000"/>
              <a:headEnd/>
              <a:tailEnd/>
            </a:ln>
          </p:spPr>
          <p:txBody>
            <a:bodyPr wrap="none">
              <a:spAutoFit/>
            </a:bodyPr>
            <a:lstStyle/>
            <a:p>
              <a:r>
                <a:rPr lang="en-US"/>
                <a:t>E</a:t>
              </a:r>
              <a:r>
                <a:rPr lang="en-US" baseline="-25000"/>
                <a:t>04</a:t>
              </a:r>
            </a:p>
          </p:txBody>
        </p:sp>
        <p:sp>
          <p:nvSpPr>
            <p:cNvPr id="8" name="Text Box 13">
              <a:extLst>
                <a:ext uri="{FF2B5EF4-FFF2-40B4-BE49-F238E27FC236}">
                  <a16:creationId xmlns:a16="http://schemas.microsoft.com/office/drawing/2014/main" id="{8C36D661-432A-4549-950C-48E14E0267B6}"/>
                </a:ext>
              </a:extLst>
            </p:cNvPr>
            <p:cNvSpPr txBox="1">
              <a:spLocks noChangeArrowheads="1"/>
            </p:cNvSpPr>
            <p:nvPr/>
          </p:nvSpPr>
          <p:spPr bwMode="auto">
            <a:xfrm>
              <a:off x="5284" y="1757"/>
              <a:ext cx="597" cy="371"/>
            </a:xfrm>
            <a:prstGeom prst="rect">
              <a:avLst/>
            </a:prstGeom>
            <a:solidFill>
              <a:schemeClr val="bg1"/>
            </a:solidFill>
            <a:ln w="9525">
              <a:noFill/>
              <a:miter lim="800000"/>
              <a:headEnd/>
              <a:tailEnd/>
            </a:ln>
          </p:spPr>
          <p:txBody>
            <a:bodyPr wrap="none">
              <a:spAutoFit/>
            </a:bodyPr>
            <a:lstStyle/>
            <a:p>
              <a:r>
                <a:rPr lang="en-US" dirty="0"/>
                <a:t>E</a:t>
              </a:r>
              <a:r>
                <a:rPr lang="en-US" baseline="-25000" dirty="0"/>
                <a:t>03  </a:t>
              </a:r>
            </a:p>
          </p:txBody>
        </p:sp>
        <p:sp>
          <p:nvSpPr>
            <p:cNvPr id="9" name="Text Box 14">
              <a:extLst>
                <a:ext uri="{FF2B5EF4-FFF2-40B4-BE49-F238E27FC236}">
                  <a16:creationId xmlns:a16="http://schemas.microsoft.com/office/drawing/2014/main" id="{C92AA678-5C7D-6446-AA06-F8A6196BAB18}"/>
                </a:ext>
              </a:extLst>
            </p:cNvPr>
            <p:cNvSpPr txBox="1">
              <a:spLocks noChangeArrowheads="1"/>
            </p:cNvSpPr>
            <p:nvPr/>
          </p:nvSpPr>
          <p:spPr bwMode="auto">
            <a:xfrm>
              <a:off x="3560" y="687"/>
              <a:ext cx="510" cy="371"/>
            </a:xfrm>
            <a:prstGeom prst="rect">
              <a:avLst/>
            </a:prstGeom>
            <a:solidFill>
              <a:schemeClr val="bg1"/>
            </a:solidFill>
            <a:ln w="9525">
              <a:noFill/>
              <a:miter lim="800000"/>
              <a:headEnd/>
              <a:tailEnd/>
            </a:ln>
          </p:spPr>
          <p:txBody>
            <a:bodyPr wrap="none">
              <a:spAutoFit/>
            </a:bodyPr>
            <a:lstStyle/>
            <a:p>
              <a:r>
                <a:rPr lang="en-US"/>
                <a:t>E</a:t>
              </a:r>
              <a:r>
                <a:rPr lang="en-US" baseline="-25000"/>
                <a:t>01</a:t>
              </a:r>
            </a:p>
          </p:txBody>
        </p:sp>
        <p:sp>
          <p:nvSpPr>
            <p:cNvPr id="10" name="Text Box 15">
              <a:extLst>
                <a:ext uri="{FF2B5EF4-FFF2-40B4-BE49-F238E27FC236}">
                  <a16:creationId xmlns:a16="http://schemas.microsoft.com/office/drawing/2014/main" id="{7533E150-FF78-8446-A2DD-0F4A3B2E9ACD}"/>
                </a:ext>
              </a:extLst>
            </p:cNvPr>
            <p:cNvSpPr txBox="1">
              <a:spLocks noChangeArrowheads="1"/>
            </p:cNvSpPr>
            <p:nvPr/>
          </p:nvSpPr>
          <p:spPr bwMode="auto">
            <a:xfrm>
              <a:off x="4593" y="2602"/>
              <a:ext cx="510" cy="371"/>
            </a:xfrm>
            <a:prstGeom prst="rect">
              <a:avLst/>
            </a:prstGeom>
            <a:solidFill>
              <a:schemeClr val="bg1"/>
            </a:solidFill>
            <a:ln w="9525">
              <a:noFill/>
              <a:miter lim="800000"/>
              <a:headEnd/>
              <a:tailEnd/>
            </a:ln>
          </p:spPr>
          <p:txBody>
            <a:bodyPr wrap="none">
              <a:spAutoFit/>
            </a:bodyPr>
            <a:lstStyle/>
            <a:p>
              <a:r>
                <a:rPr lang="en-US"/>
                <a:t>E</a:t>
              </a:r>
              <a:r>
                <a:rPr lang="en-US" baseline="-25000"/>
                <a:t>05</a:t>
              </a:r>
            </a:p>
          </p:txBody>
        </p:sp>
        <p:sp>
          <p:nvSpPr>
            <p:cNvPr id="11" name="Text Box 16">
              <a:extLst>
                <a:ext uri="{FF2B5EF4-FFF2-40B4-BE49-F238E27FC236}">
                  <a16:creationId xmlns:a16="http://schemas.microsoft.com/office/drawing/2014/main" id="{E768A6A8-F2FE-D148-91DB-6DA50021B149}"/>
                </a:ext>
              </a:extLst>
            </p:cNvPr>
            <p:cNvSpPr txBox="1">
              <a:spLocks noChangeArrowheads="1"/>
            </p:cNvSpPr>
            <p:nvPr/>
          </p:nvSpPr>
          <p:spPr bwMode="auto">
            <a:xfrm>
              <a:off x="4751" y="785"/>
              <a:ext cx="310" cy="278"/>
            </a:xfrm>
            <a:prstGeom prst="rect">
              <a:avLst/>
            </a:prstGeom>
            <a:solidFill>
              <a:schemeClr val="bg1"/>
            </a:solidFill>
            <a:ln w="9525">
              <a:noFill/>
              <a:miter lim="800000"/>
              <a:headEnd/>
              <a:tailEnd/>
            </a:ln>
          </p:spPr>
          <p:txBody>
            <a:bodyPr wrap="none" lIns="0" tIns="0" rIns="0" bIns="0">
              <a:spAutoFit/>
            </a:bodyPr>
            <a:lstStyle/>
            <a:p>
              <a:r>
                <a:rPr lang="en-US">
                  <a:latin typeface="Symbol" pitchFamily="18" charset="2"/>
                </a:rPr>
                <a:t>j</a:t>
              </a:r>
              <a:r>
                <a:rPr lang="en-US" baseline="-25000"/>
                <a:t>21</a:t>
              </a:r>
            </a:p>
          </p:txBody>
        </p:sp>
        <p:sp>
          <p:nvSpPr>
            <p:cNvPr id="12" name="Text Box 17">
              <a:extLst>
                <a:ext uri="{FF2B5EF4-FFF2-40B4-BE49-F238E27FC236}">
                  <a16:creationId xmlns:a16="http://schemas.microsoft.com/office/drawing/2014/main" id="{AF4E677C-4C7B-D240-B652-AA31322A6277}"/>
                </a:ext>
              </a:extLst>
            </p:cNvPr>
            <p:cNvSpPr txBox="1">
              <a:spLocks noChangeArrowheads="1"/>
            </p:cNvSpPr>
            <p:nvPr/>
          </p:nvSpPr>
          <p:spPr bwMode="auto">
            <a:xfrm>
              <a:off x="5261" y="1502"/>
              <a:ext cx="310" cy="278"/>
            </a:xfrm>
            <a:prstGeom prst="rect">
              <a:avLst/>
            </a:prstGeom>
            <a:solidFill>
              <a:schemeClr val="bg1"/>
            </a:solidFill>
            <a:ln w="9525">
              <a:noFill/>
              <a:miter lim="800000"/>
              <a:headEnd/>
              <a:tailEnd/>
            </a:ln>
          </p:spPr>
          <p:txBody>
            <a:bodyPr wrap="none" lIns="0" tIns="0" rIns="0" bIns="0">
              <a:spAutoFit/>
            </a:bodyPr>
            <a:lstStyle/>
            <a:p>
              <a:r>
                <a:rPr lang="en-US">
                  <a:latin typeface="Symbol" pitchFamily="18" charset="2"/>
                </a:rPr>
                <a:t>j</a:t>
              </a:r>
              <a:r>
                <a:rPr lang="en-US" baseline="-25000"/>
                <a:t>32</a:t>
              </a:r>
            </a:p>
          </p:txBody>
        </p:sp>
        <p:sp>
          <p:nvSpPr>
            <p:cNvPr id="13" name="Text Box 18">
              <a:extLst>
                <a:ext uri="{FF2B5EF4-FFF2-40B4-BE49-F238E27FC236}">
                  <a16:creationId xmlns:a16="http://schemas.microsoft.com/office/drawing/2014/main" id="{500DCE12-616A-D345-8288-52D819E92075}"/>
                </a:ext>
              </a:extLst>
            </p:cNvPr>
            <p:cNvSpPr txBox="1">
              <a:spLocks noChangeArrowheads="1"/>
            </p:cNvSpPr>
            <p:nvPr/>
          </p:nvSpPr>
          <p:spPr bwMode="auto">
            <a:xfrm>
              <a:off x="5193" y="2146"/>
              <a:ext cx="310" cy="278"/>
            </a:xfrm>
            <a:prstGeom prst="rect">
              <a:avLst/>
            </a:prstGeom>
            <a:solidFill>
              <a:schemeClr val="bg1"/>
            </a:solidFill>
            <a:ln w="9525">
              <a:noFill/>
              <a:miter lim="800000"/>
              <a:headEnd/>
              <a:tailEnd/>
            </a:ln>
          </p:spPr>
          <p:txBody>
            <a:bodyPr wrap="none" lIns="0" tIns="0" rIns="0" bIns="0">
              <a:spAutoFit/>
            </a:bodyPr>
            <a:lstStyle/>
            <a:p>
              <a:r>
                <a:rPr lang="en-US">
                  <a:latin typeface="Symbol" pitchFamily="18" charset="2"/>
                </a:rPr>
                <a:t>j</a:t>
              </a:r>
              <a:r>
                <a:rPr lang="en-US" baseline="-25000"/>
                <a:t>43</a:t>
              </a:r>
            </a:p>
          </p:txBody>
        </p:sp>
        <p:sp>
          <p:nvSpPr>
            <p:cNvPr id="14" name="Text Box 19">
              <a:extLst>
                <a:ext uri="{FF2B5EF4-FFF2-40B4-BE49-F238E27FC236}">
                  <a16:creationId xmlns:a16="http://schemas.microsoft.com/office/drawing/2014/main" id="{916B057C-FB72-AB4F-BB77-7F87B0A2FB54}"/>
                </a:ext>
              </a:extLst>
            </p:cNvPr>
            <p:cNvSpPr txBox="1">
              <a:spLocks noChangeArrowheads="1"/>
            </p:cNvSpPr>
            <p:nvPr/>
          </p:nvSpPr>
          <p:spPr bwMode="auto">
            <a:xfrm>
              <a:off x="4830" y="2387"/>
              <a:ext cx="310" cy="278"/>
            </a:xfrm>
            <a:prstGeom prst="rect">
              <a:avLst/>
            </a:prstGeom>
            <a:solidFill>
              <a:schemeClr val="bg1"/>
            </a:solidFill>
            <a:ln w="9525">
              <a:noFill/>
              <a:miter lim="800000"/>
              <a:headEnd/>
              <a:tailEnd/>
            </a:ln>
          </p:spPr>
          <p:txBody>
            <a:bodyPr wrap="none" lIns="0" tIns="0" rIns="0" bIns="0">
              <a:spAutoFit/>
            </a:bodyPr>
            <a:lstStyle/>
            <a:p>
              <a:r>
                <a:rPr lang="en-US">
                  <a:latin typeface="Symbol" pitchFamily="18" charset="2"/>
                </a:rPr>
                <a:t>j</a:t>
              </a:r>
              <a:r>
                <a:rPr lang="en-US" baseline="-25000"/>
                <a:t>54</a:t>
              </a:r>
            </a:p>
          </p:txBody>
        </p:sp>
      </p:grpSp>
      <p:pic>
        <p:nvPicPr>
          <p:cNvPr id="15" name="Picture 14" descr="Fig 3-1">
            <a:extLst>
              <a:ext uri="{FF2B5EF4-FFF2-40B4-BE49-F238E27FC236}">
                <a16:creationId xmlns:a16="http://schemas.microsoft.com/office/drawing/2014/main" id="{BE5F70CC-C940-814B-8EE5-64020BE8611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9653" y="4406980"/>
            <a:ext cx="3665762" cy="2376927"/>
          </a:xfrm>
          <a:prstGeom prst="rect">
            <a:avLst/>
          </a:prstGeom>
          <a:noFill/>
          <a:ln>
            <a:noFill/>
          </a:ln>
        </p:spPr>
      </p:pic>
      <mc:AlternateContent xmlns:mc="http://schemas.openxmlformats.org/markup-compatibility/2006">
        <mc:Choice xmlns:a14="http://schemas.microsoft.com/office/drawing/2010/main" Requires="a14">
          <p:sp>
            <p:nvSpPr>
              <p:cNvPr id="2057" name="Text Box 24"/>
              <p:cNvSpPr txBox="1">
                <a:spLocks noChangeArrowheads="1"/>
              </p:cNvSpPr>
              <p:nvPr/>
            </p:nvSpPr>
            <p:spPr bwMode="auto">
              <a:xfrm>
                <a:off x="0" y="574232"/>
                <a:ext cx="12191999" cy="3852017"/>
              </a:xfrm>
              <a:prstGeom prst="rect">
                <a:avLst/>
              </a:prstGeom>
              <a:noFill/>
              <a:ln w="9525">
                <a:noFill/>
                <a:miter lim="800000"/>
                <a:headEnd/>
                <a:tailEnd/>
              </a:ln>
            </p:spPr>
            <p:txBody>
              <a:bodyPr wrap="square">
                <a:spAutoFit/>
              </a:bodyPr>
              <a:lstStyle/>
              <a:p>
                <a:pPr marL="342900" indent="-342900">
                  <a:lnSpc>
                    <a:spcPct val="120000"/>
                  </a:lnSpc>
                  <a:buFont typeface="Arial" panose="020B0604020202020204" pitchFamily="34" charset="0"/>
                  <a:buChar char="•"/>
                </a:pPr>
                <a:r>
                  <a:rPr lang="fr-CH" dirty="0">
                    <a:ea typeface="Cambria Math" panose="02040503050406030204" pitchFamily="18" charset="0"/>
                  </a:rPr>
                  <a:t>Prenons deux ondes:</a:t>
                </a:r>
                <a:r>
                  <a:rPr lang="fr-CH" dirty="0"/>
                  <a:t>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𝑗</m:t>
                        </m:r>
                      </m:sub>
                    </m:sSub>
                    <m:r>
                      <a:rPr lang="fr-CH" i="1">
                        <a:latin typeface="Cambria Math" panose="02040503050406030204" pitchFamily="18" charset="0"/>
                        <a:ea typeface="Cambria Math" panose="02040503050406030204" pitchFamily="18" charset="0"/>
                      </a:rPr>
                      <m:t>=</m:t>
                    </m:r>
                  </m:oMath>
                </a14:m>
                <a:r>
                  <a:rPr lang="fr-CH" dirty="0">
                    <a:ea typeface="Cambria Math" panose="02040503050406030204" pitchFamily="18" charset="0"/>
                  </a:rPr>
                  <a:t>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m:t>
                        </m:r>
                        <m:r>
                          <a:rPr lang="fr-CH" i="1">
                            <a:latin typeface="Cambria Math" panose="02040503050406030204" pitchFamily="18" charset="0"/>
                            <a:ea typeface="Cambria Math" panose="02040503050406030204" pitchFamily="18" charset="0"/>
                          </a:rPr>
                          <m:t>𝑗</m:t>
                        </m:r>
                      </m:sub>
                    </m:sSub>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cos</m:t>
                        </m:r>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𝑗</m:t>
                            </m:r>
                          </m:sub>
                        </m:sSub>
                      </m:e>
                    </m:func>
                  </m:oMath>
                </a14:m>
                <a:r>
                  <a:rPr lang="fr-CH" dirty="0"/>
                  <a:t> </a:t>
                </a:r>
                <a:r>
                  <a:rPr lang="fr-CH" dirty="0">
                    <a:ea typeface="Cambria Math" panose="02040503050406030204" pitchFamily="18" charset="0"/>
                  </a:rPr>
                  <a:t>, avec la même polarisation, et supposons: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b="0" i="1" smtClean="0">
                            <a:latin typeface="Cambria Math" panose="02040503050406030204" pitchFamily="18" charset="0"/>
                            <a:ea typeface="Cambria Math" panose="02040503050406030204" pitchFamily="18" charset="0"/>
                          </a:rPr>
                          <m:t>0</m:t>
                        </m:r>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b="0" i="1" smtClean="0">
                            <a:latin typeface="Cambria Math" panose="02040503050406030204" pitchFamily="18" charset="0"/>
                            <a:ea typeface="Cambria Math" panose="02040503050406030204" pitchFamily="18" charset="0"/>
                          </a:rPr>
                          <m:t>0</m:t>
                        </m:r>
                        <m:r>
                          <a:rPr lang="fr-CH" i="1">
                            <a:latin typeface="Cambria Math" panose="02040503050406030204" pitchFamily="18" charset="0"/>
                            <a:ea typeface="Cambria Math" panose="02040503050406030204" pitchFamily="18" charset="0"/>
                          </a:rPr>
                          <m:t>2</m:t>
                        </m:r>
                      </m:sub>
                    </m:sSub>
                  </m:oMath>
                </a14:m>
                <a:r>
                  <a:rPr lang="fr-CH" dirty="0">
                    <a:ea typeface="Cambria Math" panose="02040503050406030204" pitchFamily="18" charset="0"/>
                  </a:rPr>
                  <a:t> (pas toujours!) et </a:t>
                </a:r>
                <a:r>
                  <a:rPr lang="fr-CH" dirty="0"/>
                  <a:t>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2</m:t>
                        </m:r>
                      </m:sub>
                    </m:sSub>
                    <m:r>
                      <a:rPr lang="fr-CH" b="0"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𝜔</m:t>
                    </m:r>
                  </m:oMath>
                </a14:m>
                <a:r>
                  <a:rPr lang="fr-CH" dirty="0">
                    <a:ea typeface="Cambria Math" panose="02040503050406030204" pitchFamily="18" charset="0"/>
                  </a:rPr>
                  <a:t> . Il faut dériver les deux champs de la même source!</a:t>
                </a:r>
              </a:p>
              <a:p>
                <a:pPr marL="342900" indent="-342900">
                  <a:lnSpc>
                    <a:spcPct val="120000"/>
                  </a:lnSpc>
                  <a:buFont typeface="Arial" panose="020B0604020202020204" pitchFamily="34" charset="0"/>
                  <a:buChar char="•"/>
                </a:pPr>
                <a:r>
                  <a:rPr lang="fr-CH" dirty="0"/>
                  <a:t>Comme pour les battements, nous définissons la différence de phase:</a:t>
                </a:r>
              </a:p>
              <a:p>
                <a:pPr>
                  <a:lnSpc>
                    <a:spcPct val="120000"/>
                  </a:lnSpc>
                </a:pPr>
                <a:r>
                  <a:rPr lang="fr-CH" altLang="en-CH" dirty="0">
                    <a:ea typeface="Cambria Math" panose="02040503050406030204" pitchFamily="18" charset="0"/>
                  </a:rPr>
                  <a:t>     </a:t>
                </a:r>
                <a14:m>
                  <m:oMath xmlns:m="http://schemas.openxmlformats.org/officeDocument/2006/math">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2</m:t>
                        </m:r>
                      </m:sub>
                    </m:sSub>
                    <m:r>
                      <a:rPr lang="fr-CH" i="1">
                        <a:latin typeface="Cambria Math" panose="02040503050406030204" pitchFamily="18" charset="0"/>
                        <a:ea typeface="Cambria Math" panose="02040503050406030204" pitchFamily="18" charset="0"/>
                      </a:rPr>
                      <m:t>=</m:t>
                    </m:r>
                    <m:d>
                      <m:dPr>
                        <m:ctrlPr>
                          <a:rPr lang="fr-CH" i="1">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𝒌</m:t>
                                </m:r>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𝒓</m:t>
                                </m:r>
                              </m:e>
                            </m:d>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𝒌</m:t>
                                </m:r>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𝒓</m:t>
                                </m:r>
                              </m:e>
                            </m:d>
                          </m:e>
                          <m:sub>
                            <m:r>
                              <a:rPr lang="fr-CH" i="1">
                                <a:latin typeface="Cambria Math" panose="02040503050406030204" pitchFamily="18" charset="0"/>
                                <a:ea typeface="Cambria Math" panose="02040503050406030204" pitchFamily="18" charset="0"/>
                              </a:rPr>
                              <m:t>2</m:t>
                            </m:r>
                          </m:sub>
                        </m:sSub>
                      </m:e>
                    </m:d>
                    <m:r>
                      <a:rPr lang="fr-CH" i="1">
                        <a:latin typeface="Cambria Math" panose="02040503050406030204" pitchFamily="18" charset="0"/>
                        <a:ea typeface="Cambria Math" panose="02040503050406030204" pitchFamily="18" charset="0"/>
                      </a:rPr>
                      <m:t>+</m:t>
                    </m:r>
                    <m:d>
                      <m:dPr>
                        <m:ctrlPr>
                          <a:rPr lang="fr-CH" i="1">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𝜙</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𝜙</m:t>
                            </m:r>
                          </m:e>
                          <m:sub>
                            <m:r>
                              <a:rPr lang="fr-CH" b="0" i="1" smtClean="0">
                                <a:latin typeface="Cambria Math" panose="02040503050406030204" pitchFamily="18" charset="0"/>
                                <a:ea typeface="Cambria Math" panose="02040503050406030204" pitchFamily="18" charset="0"/>
                              </a:rPr>
                              <m:t>2</m:t>
                            </m:r>
                          </m:sub>
                        </m:sSub>
                      </m:e>
                    </m:d>
                  </m:oMath>
                </a14:m>
                <a:r>
                  <a:rPr lang="fr-CH" dirty="0"/>
                  <a:t> </a:t>
                </a:r>
                <a:r>
                  <a:rPr lang="fr-CH" dirty="0">
                    <a:ea typeface="Cambria Math" panose="02040503050406030204" pitchFamily="18" charset="0"/>
                  </a:rPr>
                  <a:t> </a:t>
                </a:r>
              </a:p>
              <a:p>
                <a:pPr marL="342900" indent="-342900">
                  <a:lnSpc>
                    <a:spcPct val="120000"/>
                  </a:lnSpc>
                  <a:buFont typeface="Arial" panose="020B0604020202020204" pitchFamily="34" charset="0"/>
                  <a:buChar char="•"/>
                </a:pPr>
                <a:r>
                  <a:rPr lang="fr-CH" dirty="0">
                    <a:ea typeface="Cambria Math" panose="02040503050406030204" pitchFamily="18" charset="0"/>
                  </a:rPr>
                  <a:t>L'intensité est: </a:t>
                </a:r>
                <a14:m>
                  <m:oMath xmlns:m="http://schemas.openxmlformats.org/officeDocument/2006/math">
                    <m:r>
                      <a:rPr lang="fr-CH" i="1">
                        <a:latin typeface="Cambria Math" panose="02040503050406030204" pitchFamily="18" charset="0"/>
                        <a:ea typeface="Cambria Math" panose="02040503050406030204" pitchFamily="18" charset="0"/>
                      </a:rPr>
                      <m:t>𝐼</m:t>
                    </m:r>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sSup>
                              <m:sSupPr>
                                <m:ctrlPr>
                                  <a:rPr lang="fr-CH" i="1">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01</m:t>
                                        </m:r>
                                      </m:sub>
                                    </m:sSub>
                                    <m:func>
                                      <m:funcPr>
                                        <m:ctrlPr>
                                          <a:rPr lang="fr-CH" i="1">
                                            <a:latin typeface="Cambria Math" panose="02040503050406030204" pitchFamily="18" charset="0"/>
                                            <a:ea typeface="Cambria Math" panose="02040503050406030204" pitchFamily="18" charset="0"/>
                                          </a:rPr>
                                        </m:ctrlPr>
                                      </m:funcPr>
                                      <m:fName>
                                        <m:r>
                                          <a:rPr lang="fr-CH" i="1">
                                            <a:latin typeface="Cambria Math" panose="02040503050406030204" pitchFamily="18" charset="0"/>
                                            <a:ea typeface="Cambria Math" panose="02040503050406030204" pitchFamily="18" charset="0"/>
                                          </a:rPr>
                                          <m:t>𝑐𝑜𝑠</m:t>
                                        </m:r>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1</m:t>
                                            </m:r>
                                          </m:sub>
                                        </m:sSub>
                                      </m:e>
                                    </m:func>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02</m:t>
                                        </m:r>
                                      </m:sub>
                                    </m:sSub>
                                    <m:func>
                                      <m:funcPr>
                                        <m:ctrlPr>
                                          <a:rPr lang="fr-CH" i="1">
                                            <a:latin typeface="Cambria Math" panose="02040503050406030204" pitchFamily="18" charset="0"/>
                                            <a:ea typeface="Cambria Math" panose="02040503050406030204" pitchFamily="18" charset="0"/>
                                          </a:rPr>
                                        </m:ctrlPr>
                                      </m:funcPr>
                                      <m:fName>
                                        <m:r>
                                          <a:rPr lang="fr-CH" i="1">
                                            <a:latin typeface="Cambria Math" panose="02040503050406030204" pitchFamily="18" charset="0"/>
                                            <a:ea typeface="Cambria Math" panose="02040503050406030204" pitchFamily="18" charset="0"/>
                                          </a:rPr>
                                          <m:t>𝑐𝑜𝑠</m:t>
                                        </m:r>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2</m:t>
                                            </m:r>
                                          </m:sub>
                                        </m:sSub>
                                      </m:e>
                                    </m:func>
                                  </m:e>
                                </m:d>
                              </m:e>
                              <m:sup>
                                <m:r>
                                  <a:rPr lang="fr-CH" i="1">
                                    <a:latin typeface="Cambria Math" panose="02040503050406030204" pitchFamily="18" charset="0"/>
                                    <a:ea typeface="Cambria Math" panose="02040503050406030204" pitchFamily="18" charset="0"/>
                                  </a:rPr>
                                  <m:t>2</m:t>
                                </m:r>
                              </m:sup>
                            </m:sSup>
                          </m:e>
                        </m:d>
                      </m:e>
                      <m:sub>
                        <m:r>
                          <a:rPr lang="fr-CH" i="1">
                            <a:latin typeface="Cambria Math" panose="02040503050406030204" pitchFamily="18" charset="0"/>
                            <a:ea typeface="Cambria Math" panose="02040503050406030204" pitchFamily="18" charset="0"/>
                          </a:rPr>
                          <m:t>𝑇</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sSup>
                              <m:sSupPr>
                                <m:ctrlPr>
                                  <a:rPr lang="fr-CH" i="1">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01</m:t>
                                        </m:r>
                                      </m:sub>
                                    </m:sSub>
                                    <m:func>
                                      <m:funcPr>
                                        <m:ctrlPr>
                                          <a:rPr lang="fr-CH" i="1">
                                            <a:latin typeface="Cambria Math" panose="02040503050406030204" pitchFamily="18" charset="0"/>
                                            <a:ea typeface="Cambria Math" panose="02040503050406030204" pitchFamily="18" charset="0"/>
                                          </a:rPr>
                                        </m:ctrlPr>
                                      </m:funcPr>
                                      <m:fName>
                                        <m:r>
                                          <a:rPr lang="fr-CH" i="1">
                                            <a:latin typeface="Cambria Math" panose="02040503050406030204" pitchFamily="18" charset="0"/>
                                            <a:ea typeface="Cambria Math" panose="02040503050406030204" pitchFamily="18" charset="0"/>
                                          </a:rPr>
                                          <m:t>𝑐𝑜𝑠</m:t>
                                        </m:r>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1</m:t>
                                            </m:r>
                                          </m:sub>
                                        </m:sSub>
                                      </m:e>
                                    </m:func>
                                  </m:e>
                                </m:d>
                              </m:e>
                              <m:sup>
                                <m:r>
                                  <a:rPr lang="fr-CH" i="1">
                                    <a:latin typeface="Cambria Math" panose="02040503050406030204" pitchFamily="18" charset="0"/>
                                    <a:ea typeface="Cambria Math" panose="02040503050406030204" pitchFamily="18" charset="0"/>
                                  </a:rPr>
                                  <m:t>2</m:t>
                                </m:r>
                              </m:sup>
                            </m:sSup>
                          </m:e>
                        </m:d>
                      </m:e>
                      <m:sub>
                        <m:r>
                          <a:rPr lang="fr-CH" i="1">
                            <a:latin typeface="Cambria Math" panose="02040503050406030204" pitchFamily="18" charset="0"/>
                            <a:ea typeface="Cambria Math" panose="02040503050406030204" pitchFamily="18" charset="0"/>
                          </a:rPr>
                          <m:t>𝑇</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sSup>
                              <m:sSupPr>
                                <m:ctrlPr>
                                  <a:rPr lang="fr-CH" i="1">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02</m:t>
                                        </m:r>
                                      </m:sub>
                                    </m:sSub>
                                    <m:func>
                                      <m:funcPr>
                                        <m:ctrlPr>
                                          <a:rPr lang="fr-CH" i="1">
                                            <a:latin typeface="Cambria Math" panose="02040503050406030204" pitchFamily="18" charset="0"/>
                                            <a:ea typeface="Cambria Math" panose="02040503050406030204" pitchFamily="18" charset="0"/>
                                          </a:rPr>
                                        </m:ctrlPr>
                                      </m:funcPr>
                                      <m:fName>
                                        <m:r>
                                          <a:rPr lang="fr-CH" i="1">
                                            <a:latin typeface="Cambria Math" panose="02040503050406030204" pitchFamily="18" charset="0"/>
                                            <a:ea typeface="Cambria Math" panose="02040503050406030204" pitchFamily="18" charset="0"/>
                                          </a:rPr>
                                          <m:t>𝑐𝑜𝑠</m:t>
                                        </m:r>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2</m:t>
                                            </m:r>
                                          </m:sub>
                                        </m:sSub>
                                      </m:e>
                                    </m:func>
                                  </m:e>
                                </m:d>
                              </m:e>
                              <m:sup>
                                <m:r>
                                  <a:rPr lang="fr-CH" i="1">
                                    <a:latin typeface="Cambria Math" panose="02040503050406030204" pitchFamily="18" charset="0"/>
                                    <a:ea typeface="Cambria Math" panose="02040503050406030204" pitchFamily="18" charset="0"/>
                                  </a:rPr>
                                  <m:t>2</m:t>
                                </m:r>
                              </m:sup>
                            </m:sSup>
                          </m:e>
                        </m:d>
                      </m:e>
                      <m:sub>
                        <m:r>
                          <a:rPr lang="fr-CH" i="1">
                            <a:latin typeface="Cambria Math" panose="02040503050406030204" pitchFamily="18" charset="0"/>
                            <a:ea typeface="Cambria Math" panose="02040503050406030204" pitchFamily="18" charset="0"/>
                          </a:rPr>
                          <m:t>𝑇</m:t>
                        </m:r>
                      </m:sub>
                    </m:sSub>
                    <m:r>
                      <a:rPr lang="fr-CH" i="1">
                        <a:latin typeface="Cambria Math" panose="02040503050406030204" pitchFamily="18" charset="0"/>
                        <a:ea typeface="Cambria Math" panose="02040503050406030204" pitchFamily="18" charset="0"/>
                      </a:rPr>
                      <m:t>+2</m:t>
                    </m:r>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01</m:t>
                                </m:r>
                              </m:sub>
                            </m:sSub>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02</m:t>
                                </m:r>
                              </m:sub>
                            </m:sSub>
                            <m:func>
                              <m:funcPr>
                                <m:ctrlPr>
                                  <a:rPr lang="fr-CH" i="1">
                                    <a:latin typeface="Cambria Math" panose="02040503050406030204" pitchFamily="18" charset="0"/>
                                    <a:ea typeface="Cambria Math" panose="02040503050406030204" pitchFamily="18" charset="0"/>
                                  </a:rPr>
                                </m:ctrlPr>
                              </m:funcPr>
                              <m:fName>
                                <m:r>
                                  <a:rPr lang="fr-CH" i="1">
                                    <a:latin typeface="Cambria Math" panose="02040503050406030204" pitchFamily="18" charset="0"/>
                                    <a:ea typeface="Cambria Math" panose="02040503050406030204" pitchFamily="18" charset="0"/>
                                  </a:rPr>
                                  <m:t>𝑐𝑜𝑠</m:t>
                                </m:r>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1</m:t>
                                    </m:r>
                                  </m:sub>
                                </m:sSub>
                              </m:e>
                            </m:func>
                            <m:func>
                              <m:funcPr>
                                <m:ctrlPr>
                                  <a:rPr lang="fr-CH" i="1">
                                    <a:latin typeface="Cambria Math" panose="02040503050406030204" pitchFamily="18" charset="0"/>
                                    <a:ea typeface="Cambria Math" panose="02040503050406030204" pitchFamily="18" charset="0"/>
                                  </a:rPr>
                                </m:ctrlPr>
                              </m:funcPr>
                              <m:fName>
                                <m:r>
                                  <a:rPr lang="fr-CH" i="1">
                                    <a:latin typeface="Cambria Math" panose="02040503050406030204" pitchFamily="18" charset="0"/>
                                    <a:ea typeface="Cambria Math" panose="02040503050406030204" pitchFamily="18" charset="0"/>
                                  </a:rPr>
                                  <m:t>𝑐𝑜𝑠</m:t>
                                </m:r>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2</m:t>
                                    </m:r>
                                  </m:sub>
                                </m:sSub>
                              </m:e>
                            </m:func>
                          </m:e>
                        </m:d>
                      </m:e>
                      <m:sub>
                        <m:r>
                          <a:rPr lang="fr-CH" i="1">
                            <a:latin typeface="Cambria Math" panose="02040503050406030204" pitchFamily="18" charset="0"/>
                            <a:ea typeface="Cambria Math" panose="02040503050406030204" pitchFamily="18" charset="0"/>
                          </a:rPr>
                          <m:t>𝑇</m:t>
                        </m:r>
                      </m:sub>
                    </m:sSub>
                    <m:r>
                      <a:rPr lang="fr-CH" i="1">
                        <a:latin typeface="Cambria Math" panose="02040503050406030204" pitchFamily="18" charset="0"/>
                        <a:ea typeface="Cambria Math" panose="02040503050406030204" pitchFamily="18" charset="0"/>
                      </a:rPr>
                      <m:t>=</m:t>
                    </m:r>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01</m:t>
                        </m:r>
                      </m:sub>
                      <m:sup>
                        <m:r>
                          <a:rPr lang="fr-CH" i="1">
                            <a:latin typeface="Cambria Math" panose="02040503050406030204" pitchFamily="18" charset="0"/>
                            <a:ea typeface="Cambria Math" panose="02040503050406030204" pitchFamily="18" charset="0"/>
                          </a:rPr>
                          <m:t>2</m:t>
                        </m:r>
                      </m:sup>
                    </m:sSubSup>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𝑐𝑜𝑠</m:t>
                                </m:r>
                              </m:e>
                              <m:sup>
                                <m:r>
                                  <a:rPr lang="fr-CH" i="1">
                                    <a:latin typeface="Cambria Math" panose="02040503050406030204" pitchFamily="18" charset="0"/>
                                    <a:ea typeface="Cambria Math" panose="02040503050406030204" pitchFamily="18" charset="0"/>
                                  </a:rPr>
                                  <m:t>2</m:t>
                                </m:r>
                              </m:sup>
                            </m:sSup>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1</m:t>
                                </m:r>
                              </m:sub>
                            </m:sSub>
                          </m:e>
                        </m:d>
                      </m:e>
                      <m:sub>
                        <m:r>
                          <a:rPr lang="fr-CH" i="1">
                            <a:latin typeface="Cambria Math" panose="02040503050406030204" pitchFamily="18" charset="0"/>
                            <a:ea typeface="Cambria Math" panose="02040503050406030204" pitchFamily="18" charset="0"/>
                          </a:rPr>
                          <m:t>𝑇</m:t>
                        </m:r>
                      </m:sub>
                    </m:sSub>
                    <m:r>
                      <a:rPr lang="fr-CH" i="1">
                        <a:latin typeface="Cambria Math" panose="02040503050406030204" pitchFamily="18" charset="0"/>
                        <a:ea typeface="Cambria Math" panose="02040503050406030204" pitchFamily="18" charset="0"/>
                      </a:rPr>
                      <m:t>+</m:t>
                    </m:r>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02</m:t>
                        </m:r>
                      </m:sub>
                      <m:sup>
                        <m:r>
                          <a:rPr lang="fr-CH" i="1">
                            <a:latin typeface="Cambria Math" panose="02040503050406030204" pitchFamily="18" charset="0"/>
                            <a:ea typeface="Cambria Math" panose="02040503050406030204" pitchFamily="18" charset="0"/>
                          </a:rPr>
                          <m:t>2</m:t>
                        </m:r>
                      </m:sup>
                    </m:sSubSup>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𝑐𝑜𝑠</m:t>
                                </m:r>
                              </m:e>
                              <m:sup>
                                <m:r>
                                  <a:rPr lang="fr-CH" i="1">
                                    <a:latin typeface="Cambria Math" panose="02040503050406030204" pitchFamily="18" charset="0"/>
                                    <a:ea typeface="Cambria Math" panose="02040503050406030204" pitchFamily="18" charset="0"/>
                                  </a:rPr>
                                  <m:t>2</m:t>
                                </m:r>
                              </m:sup>
                            </m:sSup>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2</m:t>
                                </m:r>
                              </m:sub>
                            </m:sSub>
                          </m:e>
                        </m:d>
                      </m:e>
                      <m:sub>
                        <m:r>
                          <a:rPr lang="fr-CH" i="1">
                            <a:latin typeface="Cambria Math" panose="02040503050406030204" pitchFamily="18" charset="0"/>
                            <a:ea typeface="Cambria Math" panose="02040503050406030204" pitchFamily="18" charset="0"/>
                          </a:rPr>
                          <m:t>𝑇</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01</m:t>
                        </m:r>
                      </m:sub>
                    </m:sSub>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02</m:t>
                        </m:r>
                      </m:sub>
                    </m:sSub>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func>
                              <m:funcPr>
                                <m:ctrlPr>
                                  <a:rPr lang="fr-CH" i="1">
                                    <a:latin typeface="Cambria Math" panose="02040503050406030204" pitchFamily="18" charset="0"/>
                                    <a:ea typeface="Cambria Math" panose="02040503050406030204" pitchFamily="18" charset="0"/>
                                  </a:rPr>
                                </m:ctrlPr>
                              </m:funcPr>
                              <m:fName>
                                <m:r>
                                  <a:rPr lang="fr-CH" i="1">
                                    <a:latin typeface="Cambria Math" panose="02040503050406030204" pitchFamily="18" charset="0"/>
                                    <a:ea typeface="Cambria Math" panose="02040503050406030204" pitchFamily="18" charset="0"/>
                                  </a:rPr>
                                  <m:t>𝑐𝑜𝑠</m:t>
                                </m:r>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2</m:t>
                                    </m:r>
                                  </m:sub>
                                </m:sSub>
                                <m:r>
                                  <a:rPr lang="fr-CH" i="1">
                                    <a:latin typeface="Cambria Math" panose="02040503050406030204" pitchFamily="18" charset="0"/>
                                    <a:ea typeface="Cambria Math" panose="02040503050406030204" pitchFamily="18" charset="0"/>
                                  </a:rPr>
                                  <m:t>)</m:t>
                                </m:r>
                              </m:e>
                            </m:func>
                            <m:r>
                              <a:rPr lang="fr-CH" i="1">
                                <a:latin typeface="Cambria Math" panose="02040503050406030204" pitchFamily="18" charset="0"/>
                                <a:ea typeface="Cambria Math" panose="02040503050406030204" pitchFamily="18" charset="0"/>
                              </a:rPr>
                              <m:t>+</m:t>
                            </m:r>
                            <m:func>
                              <m:funcPr>
                                <m:ctrlPr>
                                  <a:rPr lang="fr-CH" i="1">
                                    <a:latin typeface="Cambria Math" panose="02040503050406030204" pitchFamily="18" charset="0"/>
                                    <a:ea typeface="Cambria Math" panose="02040503050406030204" pitchFamily="18" charset="0"/>
                                  </a:rPr>
                                </m:ctrlPr>
                              </m:funcPr>
                              <m:fName>
                                <m:r>
                                  <a:rPr lang="fr-CH" i="1">
                                    <a:latin typeface="Cambria Math" panose="02040503050406030204" pitchFamily="18" charset="0"/>
                                    <a:ea typeface="Cambria Math" panose="02040503050406030204" pitchFamily="18" charset="0"/>
                                  </a:rPr>
                                  <m:t>𝑐𝑜𝑠</m:t>
                                </m:r>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2</m:t>
                                    </m:r>
                                  </m:sub>
                                </m:sSub>
                                <m:r>
                                  <a:rPr lang="fr-CH" i="1">
                                    <a:latin typeface="Cambria Math" panose="02040503050406030204" pitchFamily="18" charset="0"/>
                                    <a:ea typeface="Cambria Math" panose="02040503050406030204" pitchFamily="18" charset="0"/>
                                  </a:rPr>
                                  <m:t>)</m:t>
                                </m:r>
                              </m:e>
                            </m:func>
                          </m:e>
                        </m:d>
                      </m:e>
                      <m:sub>
                        <m:r>
                          <a:rPr lang="fr-CH" i="1">
                            <a:latin typeface="Cambria Math" panose="02040503050406030204" pitchFamily="18" charset="0"/>
                            <a:ea typeface="Cambria Math" panose="02040503050406030204" pitchFamily="18" charset="0"/>
                          </a:rPr>
                          <m:t>𝑇</m:t>
                        </m:r>
                      </m:sub>
                    </m:sSub>
                    <m:r>
                      <a:rPr lang="fr-CH" i="1">
                        <a:latin typeface="Cambria Math" panose="02040503050406030204" pitchFamily="18" charset="0"/>
                        <a:ea typeface="Cambria Math" panose="02040503050406030204" pitchFamily="18" charset="0"/>
                      </a:rPr>
                      <m:t>=</m:t>
                    </m:r>
                    <m:sSubSup>
                      <m:sSubSupPr>
                        <m:ctrlPr>
                          <a:rPr lang="fr-CH" i="1">
                            <a:latin typeface="Cambria Math" panose="02040503050406030204" pitchFamily="18" charset="0"/>
                            <a:ea typeface="Cambria Math" panose="02040503050406030204" pitchFamily="18" charset="0"/>
                          </a:rPr>
                        </m:ctrlPr>
                      </m:sSubSupPr>
                      <m:e>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r>
                              <a:rPr lang="fr-CH" i="1">
                                <a:latin typeface="Cambria Math" panose="02040503050406030204" pitchFamily="18" charset="0"/>
                                <a:ea typeface="Cambria Math" panose="02040503050406030204" pitchFamily="18" charset="0"/>
                              </a:rPr>
                              <m:t>2</m:t>
                            </m:r>
                          </m:den>
                        </m:f>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01</m:t>
                        </m:r>
                      </m:sub>
                      <m:sup>
                        <m:r>
                          <a:rPr lang="fr-CH" i="1">
                            <a:latin typeface="Cambria Math" panose="02040503050406030204" pitchFamily="18" charset="0"/>
                            <a:ea typeface="Cambria Math" panose="02040503050406030204" pitchFamily="18" charset="0"/>
                          </a:rPr>
                          <m:t>2</m:t>
                        </m:r>
                      </m:sup>
                    </m:sSubSup>
                    <m:r>
                      <a:rPr lang="fr-CH" i="1">
                        <a:latin typeface="Cambria Math" panose="02040503050406030204" pitchFamily="18" charset="0"/>
                        <a:ea typeface="Cambria Math" panose="02040503050406030204" pitchFamily="18" charset="0"/>
                      </a:rPr>
                      <m:t>+</m:t>
                    </m:r>
                    <m:sSubSup>
                      <m:sSubSupPr>
                        <m:ctrlPr>
                          <a:rPr lang="fr-CH" i="1">
                            <a:latin typeface="Cambria Math" panose="02040503050406030204" pitchFamily="18" charset="0"/>
                            <a:ea typeface="Cambria Math" panose="02040503050406030204" pitchFamily="18" charset="0"/>
                          </a:rPr>
                        </m:ctrlPr>
                      </m:sSubSupPr>
                      <m:e>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r>
                              <a:rPr lang="fr-CH" i="1">
                                <a:latin typeface="Cambria Math" panose="02040503050406030204" pitchFamily="18" charset="0"/>
                                <a:ea typeface="Cambria Math" panose="02040503050406030204" pitchFamily="18" charset="0"/>
                              </a:rPr>
                              <m:t>2</m:t>
                            </m:r>
                          </m:den>
                        </m:f>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02</m:t>
                        </m:r>
                      </m:sub>
                      <m:sup>
                        <m:r>
                          <a:rPr lang="fr-CH" i="1">
                            <a:latin typeface="Cambria Math" panose="02040503050406030204" pitchFamily="18" charset="0"/>
                            <a:ea typeface="Cambria Math" panose="02040503050406030204" pitchFamily="18" charset="0"/>
                          </a:rPr>
                          <m:t>2</m:t>
                        </m:r>
                      </m:sup>
                    </m:sSubSup>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01</m:t>
                        </m:r>
                      </m:sub>
                    </m:sSub>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02</m:t>
                        </m:r>
                      </m:sub>
                    </m:sSub>
                    <m:func>
                      <m:funcPr>
                        <m:ctrlPr>
                          <a:rPr lang="fr-CH" i="1">
                            <a:latin typeface="Cambria Math" panose="02040503050406030204" pitchFamily="18" charset="0"/>
                            <a:ea typeface="Cambria Math" panose="02040503050406030204" pitchFamily="18" charset="0"/>
                          </a:rPr>
                        </m:ctrlPr>
                      </m:funcPr>
                      <m:fName>
                        <m:r>
                          <a:rPr lang="fr-CH" i="1">
                            <a:latin typeface="Cambria Math" panose="02040503050406030204" pitchFamily="18" charset="0"/>
                            <a:ea typeface="Cambria Math" panose="02040503050406030204" pitchFamily="18" charset="0"/>
                          </a:rPr>
                          <m:t>𝑐𝑜𝑠</m:t>
                        </m:r>
                      </m:fName>
                      <m:e>
                        <m:d>
                          <m:dPr>
                            <m:ctrlPr>
                              <a:rPr lang="fr-CH" i="1">
                                <a:latin typeface="Cambria Math" panose="02040503050406030204" pitchFamily="18" charset="0"/>
                                <a:ea typeface="Cambria Math" panose="02040503050406030204" pitchFamily="18" charset="0"/>
                              </a:rPr>
                            </m:ctrlPr>
                          </m:dPr>
                          <m:e>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𝜑</m:t>
                            </m:r>
                          </m:e>
                        </m:d>
                      </m:e>
                    </m:func>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𝐼</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𝐼</m:t>
                        </m:r>
                      </m:e>
                      <m:sub>
                        <m:r>
                          <a:rPr lang="fr-CH" i="1">
                            <a:latin typeface="Cambria Math" panose="02040503050406030204" pitchFamily="18" charset="0"/>
                            <a:ea typeface="Cambria Math" panose="02040503050406030204" pitchFamily="18" charset="0"/>
                          </a:rPr>
                          <m:t>2</m:t>
                        </m:r>
                      </m:sub>
                    </m:sSub>
                    <m:r>
                      <a:rPr lang="fr-CH" i="1">
                        <a:latin typeface="Cambria Math" panose="02040503050406030204" pitchFamily="18" charset="0"/>
                        <a:ea typeface="Cambria Math" panose="02040503050406030204" pitchFamily="18" charset="0"/>
                      </a:rPr>
                      <m:t>+2</m:t>
                    </m:r>
                    <m:rad>
                      <m:radPr>
                        <m:degHide m:val="on"/>
                        <m:ctrlPr>
                          <a:rPr lang="fr-CH" i="1">
                            <a:latin typeface="Cambria Math" panose="02040503050406030204" pitchFamily="18" charset="0"/>
                            <a:ea typeface="Cambria Math" panose="02040503050406030204" pitchFamily="18" charset="0"/>
                          </a:rPr>
                        </m:ctrlPr>
                      </m:radPr>
                      <m:deg/>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𝐼</m:t>
                            </m:r>
                          </m:e>
                          <m:sub>
                            <m:r>
                              <a:rPr lang="fr-CH" i="1">
                                <a:latin typeface="Cambria Math" panose="02040503050406030204" pitchFamily="18" charset="0"/>
                                <a:ea typeface="Cambria Math" panose="02040503050406030204" pitchFamily="18" charset="0"/>
                              </a:rPr>
                              <m:t>1</m:t>
                            </m:r>
                          </m:sub>
                        </m:sSub>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𝐼</m:t>
                            </m:r>
                          </m:e>
                          <m:sub>
                            <m:r>
                              <a:rPr lang="fr-CH" i="1">
                                <a:latin typeface="Cambria Math" panose="02040503050406030204" pitchFamily="18" charset="0"/>
                                <a:ea typeface="Cambria Math" panose="02040503050406030204" pitchFamily="18" charset="0"/>
                              </a:rPr>
                              <m:t>2</m:t>
                            </m:r>
                          </m:sub>
                        </m:sSub>
                      </m:e>
                    </m:rad>
                    <m:func>
                      <m:funcPr>
                        <m:ctrlPr>
                          <a:rPr lang="fr-CH" i="1">
                            <a:latin typeface="Cambria Math" panose="02040503050406030204" pitchFamily="18" charset="0"/>
                            <a:ea typeface="Cambria Math" panose="02040503050406030204" pitchFamily="18" charset="0"/>
                          </a:rPr>
                        </m:ctrlPr>
                      </m:funcPr>
                      <m:fName>
                        <m:r>
                          <a:rPr lang="fr-CH" i="1">
                            <a:latin typeface="Cambria Math" panose="02040503050406030204" pitchFamily="18" charset="0"/>
                            <a:ea typeface="Cambria Math" panose="02040503050406030204" pitchFamily="18" charset="0"/>
                          </a:rPr>
                          <m:t>𝑐𝑜𝑠</m:t>
                        </m:r>
                      </m:fName>
                      <m:e>
                        <m:d>
                          <m:dPr>
                            <m:ctrlPr>
                              <a:rPr lang="fr-CH" i="1">
                                <a:latin typeface="Cambria Math" panose="02040503050406030204" pitchFamily="18" charset="0"/>
                                <a:ea typeface="Cambria Math" panose="02040503050406030204" pitchFamily="18" charset="0"/>
                              </a:rPr>
                            </m:ctrlPr>
                          </m:dPr>
                          <m:e>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𝜑</m:t>
                            </m:r>
                          </m:e>
                        </m:d>
                      </m:e>
                    </m:func>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𝐼</m:t>
                        </m:r>
                      </m:e>
                      <m:sub>
                        <m:r>
                          <a:rPr lang="fr-CH" i="1">
                            <a:latin typeface="Cambria Math" panose="02040503050406030204" pitchFamily="18" charset="0"/>
                            <a:ea typeface="Cambria Math" panose="02040503050406030204" pitchFamily="18" charset="0"/>
                          </a:rPr>
                          <m:t>0</m:t>
                        </m:r>
                      </m:sub>
                    </m:sSub>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1+</m:t>
                        </m:r>
                        <m:func>
                          <m:funcPr>
                            <m:ctrlPr>
                              <a:rPr lang="fr-CH" i="1">
                                <a:latin typeface="Cambria Math" panose="02040503050406030204" pitchFamily="18" charset="0"/>
                                <a:ea typeface="Cambria Math" panose="02040503050406030204" pitchFamily="18" charset="0"/>
                              </a:rPr>
                            </m:ctrlPr>
                          </m:funcPr>
                          <m:fName>
                            <m:r>
                              <a:rPr lang="fr-CH" i="1">
                                <a:latin typeface="Cambria Math" panose="02040503050406030204" pitchFamily="18" charset="0"/>
                                <a:ea typeface="Cambria Math" panose="02040503050406030204" pitchFamily="18" charset="0"/>
                              </a:rPr>
                              <m:t>𝑐𝑜𝑠</m:t>
                            </m:r>
                          </m:fName>
                          <m:e>
                            <m:d>
                              <m:dPr>
                                <m:ctrlPr>
                                  <a:rPr lang="fr-CH" i="1">
                                    <a:latin typeface="Cambria Math" panose="02040503050406030204" pitchFamily="18" charset="0"/>
                                    <a:ea typeface="Cambria Math" panose="02040503050406030204" pitchFamily="18" charset="0"/>
                                  </a:rPr>
                                </m:ctrlPr>
                              </m:dPr>
                              <m:e>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𝜑</m:t>
                                </m:r>
                              </m:e>
                            </m:d>
                          </m:e>
                        </m:func>
                      </m:e>
                    </m:d>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4</m:t>
                        </m:r>
                        <m:r>
                          <a:rPr lang="fr-CH" i="1">
                            <a:latin typeface="Cambria Math" panose="02040503050406030204" pitchFamily="18" charset="0"/>
                            <a:ea typeface="Cambria Math" panose="02040503050406030204" pitchFamily="18" charset="0"/>
                          </a:rPr>
                          <m:t>𝐼</m:t>
                        </m:r>
                      </m:e>
                      <m:sub>
                        <m:r>
                          <a:rPr lang="fr-CH" i="1">
                            <a:latin typeface="Cambria Math" panose="02040503050406030204" pitchFamily="18" charset="0"/>
                            <a:ea typeface="Cambria Math" panose="02040503050406030204" pitchFamily="18" charset="0"/>
                          </a:rPr>
                          <m:t>0</m:t>
                        </m:r>
                      </m:sub>
                    </m:sSub>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𝑐𝑜𝑠</m:t>
                        </m:r>
                      </m:e>
                      <m:sup>
                        <m:r>
                          <a:rPr lang="fr-CH" i="1">
                            <a:latin typeface="Cambria Math" panose="02040503050406030204" pitchFamily="18" charset="0"/>
                            <a:ea typeface="Cambria Math" panose="02040503050406030204" pitchFamily="18" charset="0"/>
                          </a:rPr>
                          <m:t>2</m:t>
                        </m:r>
                      </m:sup>
                    </m:sSup>
                    <m:d>
                      <m:dPr>
                        <m:ctrlPr>
                          <a:rPr lang="fr-CH" i="1">
                            <a:latin typeface="Cambria Math" panose="02040503050406030204" pitchFamily="18" charset="0"/>
                            <a:ea typeface="Cambria Math" panose="02040503050406030204" pitchFamily="18" charset="0"/>
                          </a:rPr>
                        </m:ctrlPr>
                      </m:dPr>
                      <m:e>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𝜑</m:t>
                        </m:r>
                        <m:r>
                          <a:rPr lang="fr-CH" altLang="en-CH" i="1">
                            <a:latin typeface="Cambria Math" panose="02040503050406030204" pitchFamily="18" charset="0"/>
                            <a:ea typeface="Cambria Math" panose="02040503050406030204" pitchFamily="18" charset="0"/>
                          </a:rPr>
                          <m:t>/2</m:t>
                        </m:r>
                      </m:e>
                    </m:d>
                  </m:oMath>
                </a14:m>
                <a:r>
                  <a:rPr lang="fr-CH" dirty="0"/>
                  <a:t>.</a:t>
                </a:r>
              </a:p>
              <a:p>
                <a:pPr marL="342900" indent="-342900">
                  <a:lnSpc>
                    <a:spcPct val="120000"/>
                  </a:lnSpc>
                  <a:buFont typeface="Arial" panose="020B0604020202020204" pitchFamily="34" charset="0"/>
                  <a:buChar char="•"/>
                </a:pPr>
                <a:r>
                  <a:rPr lang="fr-CH" dirty="0"/>
                  <a:t>L'intensité ne dépend que de la différence de parcours optique </a:t>
                </a:r>
                <a14:m>
                  <m:oMath xmlns:m="http://schemas.openxmlformats.org/officeDocument/2006/math">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𝜑</m:t>
                    </m:r>
                  </m:oMath>
                </a14:m>
                <a:r>
                  <a:rPr lang="fr-CH" dirty="0"/>
                  <a:t>. </a:t>
                </a:r>
              </a:p>
              <a:p>
                <a:pPr marL="342900" indent="-342900">
                  <a:lnSpc>
                    <a:spcPct val="120000"/>
                  </a:lnSpc>
                  <a:buFont typeface="Arial" panose="020B0604020202020204" pitchFamily="34" charset="0"/>
                  <a:buChar char="•"/>
                </a:pPr>
                <a:r>
                  <a:rPr lang="fr-CH" dirty="0"/>
                  <a:t>Pour une multitude d’ondes planes </a:t>
                </a:r>
                <a14:m>
                  <m:oMath xmlns:m="http://schemas.openxmlformats.org/officeDocument/2006/math">
                    <m:sSub>
                      <m:sSubPr>
                        <m:ctrlPr>
                          <a:rPr lang="el-GR"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𝑗</m:t>
                        </m:r>
                      </m:sub>
                    </m:sSub>
                    <m:r>
                      <a:rPr lang="fr-CH" i="1">
                        <a:latin typeface="Cambria Math" panose="02040503050406030204" pitchFamily="18" charset="0"/>
                        <a:ea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m:t>
                        </m:r>
                        <m:r>
                          <a:rPr lang="fr-CH" i="1">
                            <a:latin typeface="Cambria Math" panose="02040503050406030204" pitchFamily="18" charset="0"/>
                            <a:ea typeface="Cambria Math" panose="02040503050406030204" pitchFamily="18" charset="0"/>
                          </a:rPr>
                          <m:t>𝑗</m:t>
                        </m:r>
                      </m:sub>
                    </m:sSub>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cos</m:t>
                        </m:r>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𝑗</m:t>
                            </m:r>
                          </m:sub>
                        </m:sSub>
                      </m:e>
                    </m:func>
                  </m:oMath>
                </a14:m>
                <a:r>
                  <a:rPr lang="fr-CH" dirty="0"/>
                  <a:t> , le champ est: </a:t>
                </a:r>
                <a14:m>
                  <m:oMath xmlns:m="http://schemas.openxmlformats.org/officeDocument/2006/math">
                    <m:r>
                      <a:rPr lang="fr-CH" i="1">
                        <a:latin typeface="Cambria Math" panose="02040503050406030204" pitchFamily="18" charset="0"/>
                      </a:rPr>
                      <m:t>𝐸</m:t>
                    </m:r>
                    <m:r>
                      <a:rPr lang="fr-CH" i="1">
                        <a:latin typeface="Cambria Math" panose="02040503050406030204" pitchFamily="18" charset="0"/>
                      </a:rPr>
                      <m:t>=</m:t>
                    </m:r>
                    <m:nary>
                      <m:naryPr>
                        <m:chr m:val="∑"/>
                        <m:ctrlPr>
                          <a:rPr lang="fr-CH" i="1">
                            <a:latin typeface="Cambria Math" panose="02040503050406030204" pitchFamily="18" charset="0"/>
                          </a:rPr>
                        </m:ctrlPr>
                      </m:naryPr>
                      <m:sub>
                        <m:r>
                          <m:rPr>
                            <m:brk m:alnAt="23"/>
                          </m:rPr>
                          <a:rPr lang="fr-CH" i="1">
                            <a:latin typeface="Cambria Math" panose="02040503050406030204" pitchFamily="18" charset="0"/>
                          </a:rPr>
                          <m:t>𝑗</m:t>
                        </m:r>
                        <m:r>
                          <a:rPr lang="fr-CH" i="1">
                            <a:latin typeface="Cambria Math" panose="02040503050406030204" pitchFamily="18" charset="0"/>
                          </a:rPr>
                          <m:t>=1</m:t>
                        </m:r>
                      </m:sub>
                      <m:sup>
                        <m:r>
                          <a:rPr lang="fr-CH" i="1">
                            <a:latin typeface="Cambria Math" panose="02040503050406030204" pitchFamily="18" charset="0"/>
                          </a:rPr>
                          <m:t>𝑁</m:t>
                        </m:r>
                      </m:sup>
                      <m:e>
                        <m:sSub>
                          <m:sSubPr>
                            <m:ctrlPr>
                              <a:rPr lang="el-GR"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m:t>
                            </m:r>
                            <m:r>
                              <a:rPr lang="fr-CH" i="1">
                                <a:latin typeface="Cambria Math" panose="02040503050406030204" pitchFamily="18" charset="0"/>
                                <a:ea typeface="Cambria Math" panose="02040503050406030204" pitchFamily="18" charset="0"/>
                              </a:rPr>
                              <m:t>𝑗</m:t>
                            </m:r>
                          </m:sub>
                        </m:sSub>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cos</m:t>
                            </m:r>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𝑗</m:t>
                                </m:r>
                              </m:sub>
                            </m:sSub>
                          </m:e>
                        </m:func>
                      </m:e>
                    </m:nary>
                  </m:oMath>
                </a14:m>
                <a:r>
                  <a:rPr lang="fr-CH" dirty="0"/>
                  <a:t> , et l'intensité est:		  </a:t>
                </a:r>
                <a14:m>
                  <m:oMath xmlns:m="http://schemas.openxmlformats.org/officeDocument/2006/math">
                    <m:r>
                      <a:rPr lang="fr-CH" i="1">
                        <a:latin typeface="Cambria Math" panose="02040503050406030204" pitchFamily="18" charset="0"/>
                        <a:ea typeface="Cambria Math" panose="02040503050406030204" pitchFamily="18" charset="0"/>
                      </a:rPr>
                      <m:t>𝐼</m:t>
                    </m:r>
                    <m:r>
                      <a:rPr lang="fr-CH" i="1">
                        <a:latin typeface="Cambria Math" panose="02040503050406030204" pitchFamily="18" charset="0"/>
                        <a:ea typeface="Cambria Math" panose="02040503050406030204" pitchFamily="18" charset="0"/>
                      </a:rPr>
                      <m:t>∝</m:t>
                    </m:r>
                    <m:nary>
                      <m:naryPr>
                        <m:chr m:val="∑"/>
                        <m:ctrlPr>
                          <a:rPr lang="fr-CH" i="1">
                            <a:latin typeface="Cambria Math" panose="02040503050406030204" pitchFamily="18" charset="0"/>
                          </a:rPr>
                        </m:ctrlPr>
                      </m:naryPr>
                      <m:sub>
                        <m:r>
                          <a:rPr lang="fr-CH" i="1">
                            <a:latin typeface="Cambria Math" panose="02040503050406030204" pitchFamily="18" charset="0"/>
                          </a:rPr>
                          <m:t>𝑗</m:t>
                        </m:r>
                        <m:r>
                          <a:rPr lang="fr-CH" i="1">
                            <a:latin typeface="Cambria Math" panose="02040503050406030204" pitchFamily="18" charset="0"/>
                          </a:rPr>
                          <m:t>=1</m:t>
                        </m:r>
                      </m:sub>
                      <m:sup>
                        <m:r>
                          <a:rPr lang="fr-CH" i="1">
                            <a:latin typeface="Cambria Math" panose="02040503050406030204" pitchFamily="18" charset="0"/>
                          </a:rPr>
                          <m:t>𝑁</m:t>
                        </m:r>
                      </m:sup>
                      <m:e>
                        <m:sSub>
                          <m:sSubPr>
                            <m:ctrlPr>
                              <a:rPr lang="el-GR" i="1">
                                <a:latin typeface="Cambria Math" panose="02040503050406030204" pitchFamily="18" charset="0"/>
                                <a:ea typeface="Cambria Math" panose="02040503050406030204" pitchFamily="18" charset="0"/>
                              </a:rPr>
                            </m:ctrlPr>
                          </m:sSubPr>
                          <m:e>
                            <m:sSub>
                              <m:sSubPr>
                                <m:ctrlPr>
                                  <a:rPr lang="el-GR"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𝐼</m:t>
                                </m:r>
                              </m:e>
                              <m:sub>
                                <m:r>
                                  <a:rPr lang="fr-CH" i="1">
                                    <a:latin typeface="Cambria Math" panose="02040503050406030204" pitchFamily="18" charset="0"/>
                                    <a:ea typeface="Cambria Math" panose="02040503050406030204" pitchFamily="18" charset="0"/>
                                  </a:rPr>
                                  <m:t>𝑗</m:t>
                                </m:r>
                              </m:sub>
                            </m:sSub>
                          </m:e>
                          <m:sub>
                            <m:r>
                              <a:rPr lang="fr-CH" i="1">
                                <a:latin typeface="Cambria Math" panose="02040503050406030204" pitchFamily="18" charset="0"/>
                                <a:ea typeface="Cambria Math" panose="02040503050406030204" pitchFamily="18" charset="0"/>
                              </a:rPr>
                              <m:t> </m:t>
                            </m:r>
                          </m:sub>
                        </m:sSub>
                      </m:e>
                    </m:nary>
                    <m:r>
                      <a:rPr lang="fr-CH" i="1">
                        <a:latin typeface="Cambria Math" panose="02040503050406030204" pitchFamily="18" charset="0"/>
                        <a:ea typeface="Cambria Math" panose="02040503050406030204" pitchFamily="18" charset="0"/>
                      </a:rPr>
                      <m:t>+2</m:t>
                    </m:r>
                    <m:nary>
                      <m:naryPr>
                        <m:chr m:val="∑"/>
                        <m:ctrlPr>
                          <a:rPr lang="fr-CH" i="1">
                            <a:latin typeface="Cambria Math" panose="02040503050406030204" pitchFamily="18" charset="0"/>
                            <a:ea typeface="Cambria Math" panose="02040503050406030204" pitchFamily="18" charset="0"/>
                          </a:rPr>
                        </m:ctrlPr>
                      </m:naryPr>
                      <m:sub>
                        <m:r>
                          <m:rPr>
                            <m:brk m:alnAt="23"/>
                          </m:rPr>
                          <a:rPr lang="fr-CH" i="1">
                            <a:latin typeface="Cambria Math" panose="02040503050406030204" pitchFamily="18" charset="0"/>
                            <a:ea typeface="Cambria Math" panose="02040503050406030204" pitchFamily="18" charset="0"/>
                          </a:rPr>
                          <m:t>𝑗</m:t>
                        </m:r>
                        <m:r>
                          <a:rPr lang="fr-CH" i="1">
                            <a:latin typeface="Cambria Math" panose="02040503050406030204" pitchFamily="18" charset="0"/>
                            <a:ea typeface="Cambria Math" panose="02040503050406030204" pitchFamily="18" charset="0"/>
                          </a:rPr>
                          <m:t>=1</m:t>
                        </m:r>
                      </m:sub>
                      <m:sup>
                        <m:r>
                          <a:rPr lang="fr-CH" i="1">
                            <a:latin typeface="Cambria Math" panose="02040503050406030204" pitchFamily="18" charset="0"/>
                            <a:ea typeface="Cambria Math" panose="02040503050406030204" pitchFamily="18" charset="0"/>
                          </a:rPr>
                          <m:t>𝑁</m:t>
                        </m:r>
                      </m:sup>
                      <m:e>
                        <m:nary>
                          <m:naryPr>
                            <m:chr m:val="∑"/>
                            <m:ctrlPr>
                              <a:rPr lang="fr-CH" i="1">
                                <a:latin typeface="Cambria Math" panose="02040503050406030204" pitchFamily="18" charset="0"/>
                              </a:rPr>
                            </m:ctrlPr>
                          </m:naryPr>
                          <m:sub>
                            <m:r>
                              <a:rPr lang="fr-CH" i="1">
                                <a:latin typeface="Cambria Math" panose="02040503050406030204" pitchFamily="18" charset="0"/>
                              </a:rPr>
                              <m:t>𝑘</m:t>
                            </m:r>
                            <m:r>
                              <a:rPr lang="fr-CH" i="1">
                                <a:latin typeface="Cambria Math" panose="02040503050406030204" pitchFamily="18" charset="0"/>
                                <a:ea typeface="Cambria Math" panose="02040503050406030204" pitchFamily="18" charset="0"/>
                              </a:rPr>
                              <m:t>&gt;</m:t>
                            </m:r>
                            <m:r>
                              <a:rPr lang="fr-CH" i="1">
                                <a:latin typeface="Cambria Math" panose="02040503050406030204" pitchFamily="18" charset="0"/>
                                <a:ea typeface="Cambria Math" panose="02040503050406030204" pitchFamily="18" charset="0"/>
                              </a:rPr>
                              <m:t>𝑗</m:t>
                            </m:r>
                          </m:sub>
                          <m:sup>
                            <m:r>
                              <a:rPr lang="fr-CH" i="1">
                                <a:latin typeface="Cambria Math" panose="02040503050406030204" pitchFamily="18" charset="0"/>
                              </a:rPr>
                              <m:t>𝑁</m:t>
                            </m:r>
                          </m:sup>
                          <m:e>
                            <m:sSub>
                              <m:sSubPr>
                                <m:ctrlPr>
                                  <a:rPr lang="el-GR"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m:t>
                                </m:r>
                                <m:r>
                                  <a:rPr lang="fr-CH" i="1">
                                    <a:latin typeface="Cambria Math" panose="02040503050406030204" pitchFamily="18" charset="0"/>
                                    <a:ea typeface="Cambria Math" panose="02040503050406030204" pitchFamily="18" charset="0"/>
                                  </a:rPr>
                                  <m:t>𝑗</m:t>
                                </m:r>
                              </m:sub>
                            </m:sSub>
                            <m:sSub>
                              <m:sSubPr>
                                <m:ctrlPr>
                                  <a:rPr lang="el-GR"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m:t>
                                </m:r>
                                <m:r>
                                  <a:rPr lang="fr-CH" i="1">
                                    <a:latin typeface="Cambria Math" panose="02040503050406030204" pitchFamily="18" charset="0"/>
                                    <a:ea typeface="Cambria Math" panose="02040503050406030204" pitchFamily="18" charset="0"/>
                                  </a:rPr>
                                  <m:t>𝑘</m:t>
                                </m:r>
                              </m:sub>
                            </m:sSub>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cos</m:t>
                                </m:r>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𝑗𝑘</m:t>
                                    </m:r>
                                  </m:sub>
                                </m:sSub>
                              </m:e>
                            </m:func>
                          </m:e>
                        </m:nary>
                      </m:e>
                    </m:nary>
                  </m:oMath>
                </a14:m>
                <a:r>
                  <a:rPr lang="fr-CH" dirty="0"/>
                  <a:t> , avec: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𝑗𝑘</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𝑗</m:t>
                        </m:r>
                      </m:sub>
                    </m:sSub>
                    <m:r>
                      <a:rPr lang="fr-CH" altLang="en-CH" i="1">
                        <a:latin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𝑘</m:t>
                        </m:r>
                      </m:sub>
                    </m:sSub>
                  </m:oMath>
                </a14:m>
                <a:r>
                  <a:rPr lang="fr-CH" dirty="0"/>
                  <a:t>  .</a:t>
                </a:r>
              </a:p>
            </p:txBody>
          </p:sp>
        </mc:Choice>
        <mc:Fallback>
          <p:sp>
            <p:nvSpPr>
              <p:cNvPr id="2057" name="Text Box 24"/>
              <p:cNvSpPr txBox="1">
                <a:spLocks noRot="1" noChangeAspect="1" noMove="1" noResize="1" noEditPoints="1" noAdjustHandles="1" noChangeArrowheads="1" noChangeShapeType="1" noTextEdit="1"/>
              </p:cNvSpPr>
              <p:nvPr/>
            </p:nvSpPr>
            <p:spPr bwMode="auto">
              <a:xfrm>
                <a:off x="0" y="574232"/>
                <a:ext cx="12191999" cy="3852017"/>
              </a:xfrm>
              <a:prstGeom prst="rect">
                <a:avLst/>
              </a:prstGeom>
              <a:blipFill>
                <a:blip r:embed="rId5"/>
                <a:stretch>
                  <a:fillRect l="-312" b="-13816"/>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3801625211"/>
      </p:ext>
    </p:extLst>
  </p:cSld>
  <p:clrMapOvr>
    <a:masterClrMapping/>
  </p:clrMapOvr>
  <mc:AlternateContent xmlns:mc="http://schemas.openxmlformats.org/markup-compatibility/2006" xmlns:p14="http://schemas.microsoft.com/office/powerpoint/2010/main">
    <mc:Choice Requires="p14">
      <p:transition spd="slow" p14:dur="2000" advTm="198021"/>
    </mc:Choice>
    <mc:Fallback xmlns="">
      <p:transition spd="slow" advTm="19802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A157D20-A158-0B43-BE91-BA5C8C4F7D39}"/>
              </a:ext>
            </a:extLst>
          </p:cNvPr>
          <p:cNvGrpSpPr/>
          <p:nvPr/>
        </p:nvGrpSpPr>
        <p:grpSpPr>
          <a:xfrm>
            <a:off x="168015" y="3996813"/>
            <a:ext cx="4487825" cy="2697301"/>
            <a:chOff x="1500671" y="1866066"/>
            <a:chExt cx="4487825" cy="2697301"/>
          </a:xfrm>
        </p:grpSpPr>
        <p:pic>
          <p:nvPicPr>
            <p:cNvPr id="15377"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999" y="1866066"/>
              <a:ext cx="4464497" cy="26973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378" name="Text Box 18"/>
            <p:cNvSpPr txBox="1">
              <a:spLocks noChangeArrowheads="1"/>
            </p:cNvSpPr>
            <p:nvPr/>
          </p:nvSpPr>
          <p:spPr bwMode="auto">
            <a:xfrm>
              <a:off x="1500671" y="1946325"/>
              <a:ext cx="212994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fr-CH" dirty="0"/>
                <a:t>Le miroir de Lloyd:</a:t>
              </a:r>
            </a:p>
          </p:txBody>
        </p:sp>
      </p:grpSp>
      <p:grpSp>
        <p:nvGrpSpPr>
          <p:cNvPr id="3" name="Group 2">
            <a:extLst>
              <a:ext uri="{FF2B5EF4-FFF2-40B4-BE49-F238E27FC236}">
                <a16:creationId xmlns:a16="http://schemas.microsoft.com/office/drawing/2014/main" id="{9C2C715E-6411-CC4E-9095-0E187311AF81}"/>
              </a:ext>
            </a:extLst>
          </p:cNvPr>
          <p:cNvGrpSpPr/>
          <p:nvPr/>
        </p:nvGrpSpPr>
        <p:grpSpPr>
          <a:xfrm>
            <a:off x="5591944" y="3743744"/>
            <a:ext cx="6408712" cy="2961620"/>
            <a:chOff x="4259288" y="3896380"/>
            <a:chExt cx="6408712" cy="2961620"/>
          </a:xfrm>
        </p:grpSpPr>
        <p:pic>
          <p:nvPicPr>
            <p:cNvPr id="15379"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2149" y="4076701"/>
              <a:ext cx="6245851" cy="27812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381" name="Text Box 21"/>
            <p:cNvSpPr txBox="1">
              <a:spLocks noChangeArrowheads="1"/>
            </p:cNvSpPr>
            <p:nvPr/>
          </p:nvSpPr>
          <p:spPr bwMode="auto">
            <a:xfrm>
              <a:off x="4259288" y="3896380"/>
              <a:ext cx="241604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CH" dirty="0"/>
                <a:t>Le prisme de Fresnel:</a:t>
              </a:r>
            </a:p>
          </p:txBody>
        </p:sp>
      </p:grpSp>
      <p:grpSp>
        <p:nvGrpSpPr>
          <p:cNvPr id="4" name="Group 3">
            <a:extLst>
              <a:ext uri="{FF2B5EF4-FFF2-40B4-BE49-F238E27FC236}">
                <a16:creationId xmlns:a16="http://schemas.microsoft.com/office/drawing/2014/main" id="{FB833071-3CDA-7F4E-8BAE-101CFA223367}"/>
              </a:ext>
            </a:extLst>
          </p:cNvPr>
          <p:cNvGrpSpPr/>
          <p:nvPr/>
        </p:nvGrpSpPr>
        <p:grpSpPr>
          <a:xfrm>
            <a:off x="11863" y="657147"/>
            <a:ext cx="7727303" cy="3059885"/>
            <a:chOff x="2940697" y="550091"/>
            <a:chExt cx="7727303" cy="3059885"/>
          </a:xfrm>
        </p:grpSpPr>
        <p:pic>
          <p:nvPicPr>
            <p:cNvPr id="15382" name="Picture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2400" y="584201"/>
              <a:ext cx="5435600" cy="3025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383" name="Text Box 23"/>
            <p:cNvSpPr txBox="1">
              <a:spLocks noChangeArrowheads="1"/>
            </p:cNvSpPr>
            <p:nvPr/>
          </p:nvSpPr>
          <p:spPr bwMode="auto">
            <a:xfrm>
              <a:off x="2940697" y="550091"/>
              <a:ext cx="3057247"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CH" dirty="0"/>
                <a:t>Le double miroir de Fresnel:</a:t>
              </a:r>
            </a:p>
          </p:txBody>
        </p:sp>
      </p:grpSp>
      <p:sp>
        <p:nvSpPr>
          <p:cNvPr id="15384" name="Text Box 24"/>
          <p:cNvSpPr txBox="1">
            <a:spLocks noChangeArrowheads="1"/>
          </p:cNvSpPr>
          <p:nvPr/>
        </p:nvSpPr>
        <p:spPr bwMode="auto">
          <a:xfrm>
            <a:off x="0" y="22226"/>
            <a:ext cx="12192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200" dirty="0"/>
              <a:t>Expériences similaires aux fentes de Young:</a:t>
            </a:r>
          </a:p>
        </p:txBody>
      </p:sp>
    </p:spTree>
  </p:cSld>
  <p:clrMapOvr>
    <a:masterClrMapping/>
  </p:clrMapOvr>
  <mc:AlternateContent xmlns:mc="http://schemas.openxmlformats.org/markup-compatibility/2006" xmlns:p14="http://schemas.microsoft.com/office/powerpoint/2010/main">
    <mc:Choice Requires="p14">
      <p:transition spd="slow" p14:dur="2000" advTm="35367"/>
    </mc:Choice>
    <mc:Fallback xmlns="">
      <p:transition spd="slow" advTm="3536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84124" y="2740208"/>
            <a:ext cx="3394853" cy="41177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1510" name="Text Box 6"/>
          <p:cNvSpPr txBox="1">
            <a:spLocks noChangeArrowheads="1"/>
          </p:cNvSpPr>
          <p:nvPr/>
        </p:nvSpPr>
        <p:spPr bwMode="auto">
          <a:xfrm>
            <a:off x="0" y="-4763"/>
            <a:ext cx="12192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200" dirty="0"/>
              <a:t>Franges d'interférence équidistantes (réflexion): la cale</a:t>
            </a:r>
          </a:p>
        </p:txBody>
      </p:sp>
      <p:pic>
        <p:nvPicPr>
          <p:cNvPr id="10" name="Picture 9" descr="Fig 5-5">
            <a:extLst>
              <a:ext uri="{FF2B5EF4-FFF2-40B4-BE49-F238E27FC236}">
                <a16:creationId xmlns:a16="http://schemas.microsoft.com/office/drawing/2014/main" id="{F6FCE7A3-0F00-0E46-AFE7-8B55BCEB0527}"/>
              </a:ext>
            </a:extLst>
          </p:cNvPr>
          <p:cNvPicPr/>
          <p:nvPr/>
        </p:nvPicPr>
        <p:blipFill rotWithShape="1">
          <a:blip r:embed="rId3" cstate="print">
            <a:extLst>
              <a:ext uri="{28A0092B-C50C-407E-A947-70E740481C1C}">
                <a14:useLocalDpi xmlns:a14="http://schemas.microsoft.com/office/drawing/2010/main" val="0"/>
              </a:ext>
            </a:extLst>
          </a:blip>
          <a:srcRect b="-3421"/>
          <a:stretch/>
        </p:blipFill>
        <p:spPr bwMode="auto">
          <a:xfrm>
            <a:off x="2058425" y="3609020"/>
            <a:ext cx="3670710" cy="3230494"/>
          </a:xfrm>
          <a:prstGeom prst="rect">
            <a:avLst/>
          </a:prstGeom>
          <a:noFill/>
          <a:ln>
            <a:noFill/>
          </a:ln>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a:ext>
          </a:extLst>
        </p:spPr>
      </p:pic>
      <mc:AlternateContent xmlns:mc="http://schemas.openxmlformats.org/markup-compatibility/2006" xmlns:a14="http://schemas.microsoft.com/office/drawing/2010/main">
        <mc:Choice Requires="a14">
          <p:sp>
            <p:nvSpPr>
              <p:cNvPr id="12" name="Text Box 10">
                <a:extLst>
                  <a:ext uri="{FF2B5EF4-FFF2-40B4-BE49-F238E27FC236}">
                    <a16:creationId xmlns:a16="http://schemas.microsoft.com/office/drawing/2014/main" id="{ECDC5B3A-9CED-6742-AA09-FF9834E64937}"/>
                  </a:ext>
                </a:extLst>
              </p:cNvPr>
              <p:cNvSpPr txBox="1">
                <a:spLocks noChangeArrowheads="1"/>
              </p:cNvSpPr>
              <p:nvPr/>
            </p:nvSpPr>
            <p:spPr bwMode="auto">
              <a:xfrm>
                <a:off x="0" y="580012"/>
                <a:ext cx="12192000" cy="3041923"/>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wrap="square">
                <a:spAutoFit/>
              </a:bodyPr>
              <a:lstStyle/>
              <a:p>
                <a:pPr>
                  <a:lnSpc>
                    <a:spcPct val="120000"/>
                  </a:lnSpc>
                  <a:spcBef>
                    <a:spcPts val="0"/>
                  </a:spcBef>
                </a:pPr>
                <a:r>
                  <a:rPr lang="fr-CH" dirty="0"/>
                  <a:t>Deux plaques de verre, qui se touchent dans un coin. On regarde la réflexion en incidence normale:</a:t>
                </a:r>
              </a:p>
              <a:p>
                <a:pPr marL="285750" indent="-285750">
                  <a:lnSpc>
                    <a:spcPct val="120000"/>
                  </a:lnSpc>
                  <a:spcBef>
                    <a:spcPts val="0"/>
                  </a:spcBef>
                  <a:buFont typeface="Arial"/>
                  <a:buChar char="•"/>
                </a:pPr>
                <a:r>
                  <a:rPr lang="fr-CH" dirty="0"/>
                  <a:t>La différence de phase entre les deux réflexions est de: </a:t>
                </a:r>
                <a14:m>
                  <m:oMath xmlns:m="http://schemas.openxmlformats.org/officeDocument/2006/math">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𝑘</m:t>
                    </m:r>
                    <m:r>
                      <a:rPr lang="fr-CH" i="1">
                        <a:latin typeface="Cambria Math" panose="02040503050406030204" pitchFamily="18" charset="0"/>
                        <a:ea typeface="Cambria Math" panose="02040503050406030204" pitchFamily="18" charset="0"/>
                      </a:rPr>
                      <m:t>𝛿</m:t>
                    </m:r>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𝑥</m:t>
                        </m:r>
                      </m:e>
                    </m:d>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𝜋</m:t>
                    </m:r>
                  </m:oMath>
                </a14:m>
                <a:r>
                  <a:rPr lang="fr-CH" dirty="0"/>
                  <a:t> (il y a une réflexion interne et une externe, donc une différence de phase de </a:t>
                </a:r>
                <a:r>
                  <a:rPr lang="fr-CH" dirty="0">
                    <a:latin typeface="Symbol" pitchFamily="2" charset="2"/>
                  </a:rPr>
                  <a:t>p</a:t>
                </a:r>
                <a:r>
                  <a:rPr lang="fr-CH" dirty="0"/>
                  <a:t> en plus du déphasage lié au parcours). </a:t>
                </a:r>
              </a:p>
              <a:p>
                <a:pPr marL="285750" indent="-285750">
                  <a:lnSpc>
                    <a:spcPct val="120000"/>
                  </a:lnSpc>
                  <a:spcBef>
                    <a:spcPts val="0"/>
                  </a:spcBef>
                  <a:buFont typeface="Arial"/>
                  <a:buChar char="•"/>
                </a:pPr>
                <a:r>
                  <a:rPr lang="fr-CH" dirty="0"/>
                  <a:t>Si l'angle </a:t>
                </a:r>
                <a:r>
                  <a:rPr lang="fr-CH" dirty="0">
                    <a:latin typeface="Symbol" pitchFamily="2" charset="2"/>
                  </a:rPr>
                  <a:t>a</a:t>
                </a:r>
                <a:r>
                  <a:rPr lang="fr-CH" dirty="0"/>
                  <a:t> est petit: </a:t>
                </a:r>
                <a14:m>
                  <m:oMath xmlns:m="http://schemas.openxmlformats.org/officeDocument/2006/math">
                    <m:r>
                      <a:rPr lang="fr-CH" i="1">
                        <a:latin typeface="Cambria Math" panose="02040503050406030204" pitchFamily="18" charset="0"/>
                        <a:ea typeface="Cambria Math" panose="02040503050406030204" pitchFamily="18" charset="0"/>
                      </a:rPr>
                      <m:t>𝛿</m:t>
                    </m:r>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𝑥</m:t>
                        </m:r>
                      </m:e>
                    </m:d>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𝑥</m:t>
                    </m:r>
                    <m:r>
                      <a:rPr lang="fr-CH" i="1">
                        <a:latin typeface="Cambria Math" panose="02040503050406030204" pitchFamily="18" charset="0"/>
                        <a:ea typeface="Cambria Math" panose="02040503050406030204" pitchFamily="18" charset="0"/>
                      </a:rPr>
                      <m:t>𝛼</m:t>
                    </m:r>
                  </m:oMath>
                </a14:m>
                <a:r>
                  <a:rPr lang="fr-CH" dirty="0"/>
                  <a:t> , ce qui donne:  </a:t>
                </a:r>
                <a14:m>
                  <m:oMath xmlns:m="http://schemas.openxmlformats.org/officeDocument/2006/math">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𝑘</m:t>
                    </m:r>
                    <m:r>
                      <a:rPr lang="fr-CH" i="1" smtClean="0">
                        <a:latin typeface="Cambria Math" panose="02040503050406030204" pitchFamily="18" charset="0"/>
                        <a:ea typeface="Cambria Math" panose="02040503050406030204" pitchFamily="18" charset="0"/>
                      </a:rPr>
                      <m:t>𝛼</m:t>
                    </m:r>
                    <m:r>
                      <a:rPr lang="fr-CH" b="0" i="1" smtClean="0">
                        <a:latin typeface="Cambria Math" panose="02040503050406030204" pitchFamily="18" charset="0"/>
                        <a:ea typeface="Cambria Math" panose="02040503050406030204" pitchFamily="18" charset="0"/>
                      </a:rPr>
                      <m:t>𝑥</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𝜋</m:t>
                    </m:r>
                  </m:oMath>
                </a14:m>
                <a:r>
                  <a:rPr lang="fr-CH" dirty="0"/>
                  <a:t> .</a:t>
                </a:r>
              </a:p>
              <a:p>
                <a:pPr marL="285750" indent="-285750">
                  <a:lnSpc>
                    <a:spcPct val="120000"/>
                  </a:lnSpc>
                  <a:spcBef>
                    <a:spcPts val="0"/>
                  </a:spcBef>
                  <a:buFont typeface="Arial"/>
                  <a:buChar char="•"/>
                </a:pPr>
                <a:r>
                  <a:rPr lang="fr-CH" dirty="0"/>
                  <a:t>On a des franges blanches (intensité max) pour: </a:t>
                </a:r>
                <a14:m>
                  <m:oMath xmlns:m="http://schemas.openxmlformats.org/officeDocument/2006/math">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=2</m:t>
                    </m:r>
                    <m:r>
                      <a:rPr lang="fr-CH" b="0" i="1" smtClean="0">
                        <a:latin typeface="Cambria Math" panose="02040503050406030204" pitchFamily="18" charset="0"/>
                        <a:ea typeface="Cambria Math" panose="02040503050406030204" pitchFamily="18" charset="0"/>
                      </a:rPr>
                      <m:t>𝑚</m:t>
                    </m:r>
                    <m:r>
                      <a:rPr lang="fr-CH" i="1">
                        <a:latin typeface="Cambria Math" panose="02040503050406030204" pitchFamily="18" charset="0"/>
                        <a:ea typeface="Cambria Math" panose="02040503050406030204" pitchFamily="18" charset="0"/>
                      </a:rPr>
                      <m:t>𝜋</m:t>
                    </m:r>
                  </m:oMath>
                </a14:m>
                <a:r>
                  <a:rPr lang="fr-CH" dirty="0"/>
                  <a:t> , ou:  </a:t>
                </a:r>
                <a14:m>
                  <m:oMath xmlns:m="http://schemas.openxmlformats.org/officeDocument/2006/math">
                    <m:r>
                      <a:rPr lang="fr-CH" i="1">
                        <a:latin typeface="Cambria Math" panose="02040503050406030204" pitchFamily="18" charset="0"/>
                        <a:ea typeface="Cambria Math" panose="02040503050406030204" pitchFamily="18" charset="0"/>
                      </a:rPr>
                      <m:t>𝑥</m:t>
                    </m:r>
                    <m:r>
                      <a:rPr lang="fr-CH" i="1">
                        <a:latin typeface="Cambria Math" panose="02040503050406030204" pitchFamily="18" charset="0"/>
                        <a:ea typeface="Cambria Math" panose="02040503050406030204" pitchFamily="18" charset="0"/>
                      </a:rPr>
                      <m:t>=</m:t>
                    </m:r>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𝑚</m:t>
                        </m:r>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r>
                              <a:rPr lang="fr-CH" i="1">
                                <a:latin typeface="Cambria Math" panose="02040503050406030204" pitchFamily="18" charset="0"/>
                                <a:ea typeface="Cambria Math" panose="02040503050406030204" pitchFamily="18" charset="0"/>
                              </a:rPr>
                              <m:t>2</m:t>
                            </m:r>
                          </m:den>
                        </m:f>
                      </m:e>
                    </m:d>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𝜆</m:t>
                        </m:r>
                      </m:num>
                      <m:den>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𝛼</m:t>
                        </m:r>
                      </m:den>
                    </m:f>
                  </m:oMath>
                </a14:m>
                <a:r>
                  <a:rPr lang="fr-CH" dirty="0"/>
                  <a:t> ; m=0,1,2, …</a:t>
                </a:r>
              </a:p>
              <a:p>
                <a:pPr marL="285750" indent="-285750">
                  <a:lnSpc>
                    <a:spcPct val="120000"/>
                  </a:lnSpc>
                  <a:spcBef>
                    <a:spcPts val="0"/>
                  </a:spcBef>
                  <a:buFont typeface="Arial"/>
                  <a:buChar char="•"/>
                </a:pPr>
                <a:r>
                  <a:rPr lang="fr-CH" dirty="0"/>
                  <a:t>On a des franges noires (intensité min) pour: </a:t>
                </a:r>
                <a14:m>
                  <m:oMath xmlns:m="http://schemas.openxmlformats.org/officeDocument/2006/math">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𝑚</m:t>
                    </m:r>
                    <m:r>
                      <a:rPr lang="fr-CH" b="0" i="1" smtClean="0">
                        <a:latin typeface="Cambria Math" panose="02040503050406030204" pitchFamily="18" charset="0"/>
                        <a:ea typeface="Cambria Math" panose="02040503050406030204" pitchFamily="18" charset="0"/>
                      </a:rPr>
                      <m:t>+1)</m:t>
                    </m:r>
                    <m:r>
                      <a:rPr lang="fr-CH" i="1">
                        <a:latin typeface="Cambria Math" panose="02040503050406030204" pitchFamily="18" charset="0"/>
                        <a:ea typeface="Cambria Math" panose="02040503050406030204" pitchFamily="18" charset="0"/>
                      </a:rPr>
                      <m:t>𝜋</m:t>
                    </m:r>
                  </m:oMath>
                </a14:m>
                <a:r>
                  <a:rPr lang="fr-CH" dirty="0"/>
                  <a:t> , ou: </a:t>
                </a:r>
                <a14:m>
                  <m:oMath xmlns:m="http://schemas.openxmlformats.org/officeDocument/2006/math">
                    <m:r>
                      <a:rPr lang="fr-CH" i="1">
                        <a:latin typeface="Cambria Math" panose="02040503050406030204" pitchFamily="18" charset="0"/>
                        <a:ea typeface="Cambria Math" panose="02040503050406030204" pitchFamily="18" charset="0"/>
                      </a:rPr>
                      <m:t>𝑥</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𝑚</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𝜆</m:t>
                        </m:r>
                      </m:num>
                      <m:den>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𝛼</m:t>
                        </m:r>
                      </m:den>
                    </m:f>
                  </m:oMath>
                </a14:m>
                <a:r>
                  <a:rPr lang="fr-CH" dirty="0"/>
                  <a:t> .</a:t>
                </a:r>
              </a:p>
              <a:p>
                <a:pPr marL="285750" indent="-285750">
                  <a:lnSpc>
                    <a:spcPct val="120000"/>
                  </a:lnSpc>
                  <a:spcBef>
                    <a:spcPts val="0"/>
                  </a:spcBef>
                  <a:buFont typeface="Arial"/>
                  <a:buChar char="•"/>
                </a:pPr>
                <a:r>
                  <a:rPr lang="fr-CH" dirty="0"/>
                  <a:t>Le centre (</a:t>
                </a:r>
                <a:r>
                  <a:rPr lang="fr-CH" i="1" dirty="0"/>
                  <a:t>x</a:t>
                </a:r>
                <a:r>
                  <a:rPr lang="fr-CH" dirty="0"/>
                  <a:t>=</a:t>
                </a:r>
                <a:r>
                  <a:rPr lang="fr-CH" i="1" dirty="0"/>
                  <a:t>m</a:t>
                </a:r>
                <a:r>
                  <a:rPr lang="fr-CH" dirty="0"/>
                  <a:t>=0) est noir (pas de réflexion) !</a:t>
                </a:r>
              </a:p>
              <a:p>
                <a:pPr marL="285750" indent="-285750">
                  <a:lnSpc>
                    <a:spcPct val="120000"/>
                  </a:lnSpc>
                  <a:spcBef>
                    <a:spcPts val="0"/>
                  </a:spcBef>
                  <a:buFont typeface="Arial"/>
                  <a:buChar char="•"/>
                </a:pPr>
                <a:r>
                  <a:rPr lang="fr-CH" dirty="0"/>
                  <a:t>L'intensité réfléchie est faible (réflectivité = 4%, donc intensité max = 16%).</a:t>
                </a:r>
              </a:p>
            </p:txBody>
          </p:sp>
        </mc:Choice>
        <mc:Fallback xmlns="">
          <p:sp>
            <p:nvSpPr>
              <p:cNvPr id="12" name="Text Box 10">
                <a:extLst>
                  <a:ext uri="{FF2B5EF4-FFF2-40B4-BE49-F238E27FC236}">
                    <a16:creationId xmlns:a16="http://schemas.microsoft.com/office/drawing/2014/main" id="{ECDC5B3A-9CED-6742-AA09-FF9834E64937}"/>
                  </a:ext>
                </a:extLst>
              </p:cNvPr>
              <p:cNvSpPr txBox="1">
                <a:spLocks noRot="1" noChangeAspect="1" noMove="1" noResize="1" noEditPoints="1" noAdjustHandles="1" noChangeArrowheads="1" noChangeShapeType="1" noTextEdit="1"/>
              </p:cNvSpPr>
              <p:nvPr/>
            </p:nvSpPr>
            <p:spPr bwMode="auto">
              <a:xfrm>
                <a:off x="0" y="580012"/>
                <a:ext cx="12192000" cy="3041923"/>
              </a:xfrm>
              <a:prstGeom prst="rect">
                <a:avLst/>
              </a:prstGeom>
              <a:blipFill>
                <a:blip r:embed="rId4"/>
                <a:stretch>
                  <a:fillRect l="-416" t="-415" r="-832" b="-2075"/>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2000" advTm="136738"/>
    </mc:Choice>
    <mc:Fallback xmlns="">
      <p:transition spd="slow" advTm="13673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fig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3573" y="728700"/>
            <a:ext cx="3678427" cy="4141042"/>
          </a:xfrm>
          <a:prstGeom prst="rect">
            <a:avLst/>
          </a:prstGeom>
          <a:noFill/>
          <a:extLst>
            <a:ext uri="{909E8E84-426E-40dd-AFC4-6F175D3DCCD1}">
              <a14:hiddenFill xmlns:a14="http://schemas.microsoft.com/office/drawing/2010/main" xmlns="">
                <a:solidFill>
                  <a:srgbClr val="FFFFFF"/>
                </a:solidFill>
              </a14:hiddenFill>
            </a:ext>
          </a:extLst>
        </p:spPr>
      </p:pic>
      <p:sp>
        <p:nvSpPr>
          <p:cNvPr id="22534" name="Text Box 6"/>
          <p:cNvSpPr txBox="1">
            <a:spLocks noChangeArrowheads="1"/>
          </p:cNvSpPr>
          <p:nvPr/>
        </p:nvSpPr>
        <p:spPr bwMode="auto">
          <a:xfrm>
            <a:off x="0" y="-1093"/>
            <a:ext cx="121920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2800" dirty="0"/>
              <a:t>Les annaux de Newton</a:t>
            </a:r>
          </a:p>
        </p:txBody>
      </p:sp>
      <p:pic>
        <p:nvPicPr>
          <p:cNvPr id="2253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8" y="3785975"/>
            <a:ext cx="3094147" cy="3082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7" name="Text Box 10">
                <a:extLst>
                  <a:ext uri="{FF2B5EF4-FFF2-40B4-BE49-F238E27FC236}">
                    <a16:creationId xmlns:a16="http://schemas.microsoft.com/office/drawing/2014/main" id="{D85038AD-1EFB-F44A-84FD-0390B86800DB}"/>
                  </a:ext>
                </a:extLst>
              </p:cNvPr>
              <p:cNvSpPr txBox="1">
                <a:spLocks noChangeArrowheads="1"/>
              </p:cNvSpPr>
              <p:nvPr/>
            </p:nvSpPr>
            <p:spPr bwMode="auto">
              <a:xfrm>
                <a:off x="-1" y="398954"/>
                <a:ext cx="12207839" cy="2951193"/>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wrap="square">
                <a:spAutoFit/>
              </a:bodyPr>
              <a:lstStyle/>
              <a:p>
                <a:pPr>
                  <a:lnSpc>
                    <a:spcPct val="120000"/>
                  </a:lnSpc>
                  <a:spcBef>
                    <a:spcPts val="0"/>
                  </a:spcBef>
                </a:pPr>
                <a:r>
                  <a:rPr lang="fr-CH" dirty="0"/>
                  <a:t>Une lentille de profile sphérique, posée sur une plaque de verre plate. On regarde la réflexion en incidence normale:</a:t>
                </a:r>
              </a:p>
              <a:p>
                <a:pPr marL="342900" indent="-342900">
                  <a:lnSpc>
                    <a:spcPct val="120000"/>
                  </a:lnSpc>
                  <a:spcBef>
                    <a:spcPts val="0"/>
                  </a:spcBef>
                  <a:buFont typeface="Arial" panose="020B0604020202020204" pitchFamily="34" charset="0"/>
                  <a:buChar char="•"/>
                </a:pPr>
                <a:r>
                  <a:rPr lang="fr-CH" dirty="0"/>
                  <a:t>La même analyse que le coin donne </a:t>
                </a:r>
                <a14:m>
                  <m:oMath xmlns:m="http://schemas.openxmlformats.org/officeDocument/2006/math">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𝑘</m:t>
                    </m:r>
                    <m:r>
                      <a:rPr lang="fr-CH" i="1">
                        <a:latin typeface="Cambria Math" panose="02040503050406030204" pitchFamily="18" charset="0"/>
                        <a:ea typeface="Cambria Math" panose="02040503050406030204" pitchFamily="18" charset="0"/>
                      </a:rPr>
                      <m:t>𝛿</m:t>
                    </m:r>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𝑥</m:t>
                        </m:r>
                      </m:e>
                    </m:d>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𝜋</m:t>
                    </m:r>
                  </m:oMath>
                </a14:m>
                <a:r>
                  <a:rPr lang="fr-CH" dirty="0"/>
                  <a:t> , mais: </a:t>
                </a:r>
                <a14:m>
                  <m:oMath xmlns:m="http://schemas.openxmlformats.org/officeDocument/2006/math">
                    <m:r>
                      <a:rPr lang="fr-CH" i="1">
                        <a:latin typeface="Cambria Math" panose="02040503050406030204" pitchFamily="18" charset="0"/>
                        <a:ea typeface="Cambria Math" panose="02040503050406030204" pitchFamily="18" charset="0"/>
                      </a:rPr>
                      <m:t>𝛿</m:t>
                    </m:r>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𝑥</m:t>
                        </m:r>
                      </m:e>
                    </m:d>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𝑥</m:t>
                            </m:r>
                          </m:e>
                          <m:sup>
                            <m:r>
                              <a:rPr lang="fr-CH" i="1">
                                <a:latin typeface="Cambria Math" panose="02040503050406030204" pitchFamily="18" charset="0"/>
                                <a:ea typeface="Cambria Math" panose="02040503050406030204" pitchFamily="18" charset="0"/>
                              </a:rPr>
                              <m:t>2</m:t>
                            </m:r>
                          </m:sup>
                        </m:sSup>
                      </m:num>
                      <m:den>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𝑅</m:t>
                        </m:r>
                      </m:den>
                    </m:f>
                  </m:oMath>
                </a14:m>
                <a:r>
                  <a:rPr lang="fr-CH" dirty="0"/>
                  <a:t> .</a:t>
                </a:r>
              </a:p>
              <a:p>
                <a:pPr marL="285750" indent="-285750">
                  <a:lnSpc>
                    <a:spcPct val="120000"/>
                  </a:lnSpc>
                  <a:spcBef>
                    <a:spcPts val="0"/>
                  </a:spcBef>
                  <a:buFont typeface="Arial"/>
                  <a:buChar char="•"/>
                </a:pPr>
                <a:r>
                  <a:rPr lang="fr-CH" dirty="0"/>
                  <a:t>On a des franges blanches (intensité max) pour: </a:t>
                </a:r>
                <a14:m>
                  <m:oMath xmlns:m="http://schemas.openxmlformats.org/officeDocument/2006/math">
                    <m:r>
                      <a:rPr lang="fr-CH" i="1">
                        <a:latin typeface="Cambria Math" panose="02040503050406030204" pitchFamily="18" charset="0"/>
                        <a:ea typeface="Cambria Math" panose="02040503050406030204" pitchFamily="18" charset="0"/>
                      </a:rPr>
                      <m:t>𝑥</m:t>
                    </m:r>
                    <m:r>
                      <a:rPr lang="fr-CH" i="1">
                        <a:latin typeface="Cambria Math" panose="02040503050406030204" pitchFamily="18" charset="0"/>
                        <a:ea typeface="Cambria Math" panose="02040503050406030204" pitchFamily="18" charset="0"/>
                      </a:rPr>
                      <m:t>=</m:t>
                    </m:r>
                    <m:rad>
                      <m:radPr>
                        <m:degHide m:val="on"/>
                        <m:ctrlPr>
                          <a:rPr lang="fr-CH" i="1">
                            <a:latin typeface="Cambria Math" panose="02040503050406030204" pitchFamily="18" charset="0"/>
                            <a:ea typeface="Cambria Math" panose="02040503050406030204" pitchFamily="18" charset="0"/>
                          </a:rPr>
                        </m:ctrlPr>
                      </m:radPr>
                      <m:deg/>
                      <m:e>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𝑚</m:t>
                            </m:r>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r>
                                  <a:rPr lang="fr-CH" i="1">
                                    <a:latin typeface="Cambria Math" panose="02040503050406030204" pitchFamily="18" charset="0"/>
                                    <a:ea typeface="Cambria Math" panose="02040503050406030204" pitchFamily="18" charset="0"/>
                                  </a:rPr>
                                  <m:t>2</m:t>
                                </m:r>
                              </m:den>
                            </m:f>
                          </m:e>
                        </m:d>
                        <m:r>
                          <a:rPr lang="fr-CH" i="1">
                            <a:latin typeface="Cambria Math" panose="02040503050406030204" pitchFamily="18" charset="0"/>
                            <a:ea typeface="Cambria Math" panose="02040503050406030204" pitchFamily="18" charset="0"/>
                          </a:rPr>
                          <m:t>𝑅</m:t>
                        </m:r>
                        <m:r>
                          <a:rPr lang="fr-CH" i="1">
                            <a:latin typeface="Cambria Math" panose="02040503050406030204" pitchFamily="18" charset="0"/>
                            <a:ea typeface="Cambria Math" panose="02040503050406030204" pitchFamily="18" charset="0"/>
                          </a:rPr>
                          <m:t>𝜆</m:t>
                        </m:r>
                      </m:e>
                    </m:rad>
                  </m:oMath>
                </a14:m>
                <a:r>
                  <a:rPr lang="fr-CH" dirty="0"/>
                  <a:t>  ; m=0,1,2, …</a:t>
                </a:r>
              </a:p>
              <a:p>
                <a:pPr marL="285750" indent="-285750">
                  <a:lnSpc>
                    <a:spcPct val="120000"/>
                  </a:lnSpc>
                  <a:spcBef>
                    <a:spcPts val="0"/>
                  </a:spcBef>
                  <a:buFont typeface="Arial"/>
                  <a:buChar char="•"/>
                </a:pPr>
                <a:r>
                  <a:rPr lang="fr-CH" dirty="0"/>
                  <a:t>On a des franges noires (intensité min) pour: </a:t>
                </a:r>
                <a14:m>
                  <m:oMath xmlns:m="http://schemas.openxmlformats.org/officeDocument/2006/math">
                    <m:r>
                      <a:rPr lang="fr-CH" i="1">
                        <a:latin typeface="Cambria Math" panose="02040503050406030204" pitchFamily="18" charset="0"/>
                        <a:ea typeface="Cambria Math" panose="02040503050406030204" pitchFamily="18" charset="0"/>
                      </a:rPr>
                      <m:t>𝑥</m:t>
                    </m:r>
                    <m:r>
                      <a:rPr lang="fr-CH" i="1">
                        <a:latin typeface="Cambria Math" panose="02040503050406030204" pitchFamily="18" charset="0"/>
                        <a:ea typeface="Cambria Math" panose="02040503050406030204" pitchFamily="18" charset="0"/>
                      </a:rPr>
                      <m:t>=</m:t>
                    </m:r>
                    <m:rad>
                      <m:radPr>
                        <m:degHide m:val="on"/>
                        <m:ctrlPr>
                          <a:rPr lang="fr-CH" i="1">
                            <a:latin typeface="Cambria Math" panose="02040503050406030204" pitchFamily="18" charset="0"/>
                            <a:ea typeface="Cambria Math" panose="02040503050406030204" pitchFamily="18" charset="0"/>
                          </a:rPr>
                        </m:ctrlPr>
                      </m:radPr>
                      <m:deg/>
                      <m:e>
                        <m:r>
                          <a:rPr lang="fr-CH" i="1">
                            <a:latin typeface="Cambria Math" panose="02040503050406030204" pitchFamily="18" charset="0"/>
                            <a:ea typeface="Cambria Math" panose="02040503050406030204" pitchFamily="18" charset="0"/>
                          </a:rPr>
                          <m:t>𝑚𝑅</m:t>
                        </m:r>
                        <m:r>
                          <a:rPr lang="fr-CH" i="1">
                            <a:latin typeface="Cambria Math" panose="02040503050406030204" pitchFamily="18" charset="0"/>
                            <a:ea typeface="Cambria Math" panose="02040503050406030204" pitchFamily="18" charset="0"/>
                          </a:rPr>
                          <m:t>𝜆</m:t>
                        </m:r>
                      </m:e>
                    </m:rad>
                  </m:oMath>
                </a14:m>
                <a:r>
                  <a:rPr lang="fr-CH" dirty="0"/>
                  <a:t>. </a:t>
                </a:r>
              </a:p>
              <a:p>
                <a:pPr marL="285750" indent="-285750">
                  <a:lnSpc>
                    <a:spcPct val="120000"/>
                  </a:lnSpc>
                  <a:spcBef>
                    <a:spcPts val="0"/>
                  </a:spcBef>
                  <a:buFont typeface="Arial"/>
                  <a:buChar char="•"/>
                </a:pPr>
                <a:r>
                  <a:rPr lang="fr-CH" dirty="0"/>
                  <a:t>Le centre (</a:t>
                </a:r>
                <a:r>
                  <a:rPr lang="fr-CH" i="1" dirty="0"/>
                  <a:t>x</a:t>
                </a:r>
                <a:r>
                  <a:rPr lang="fr-CH" dirty="0"/>
                  <a:t>=</a:t>
                </a:r>
                <a:r>
                  <a:rPr lang="fr-CH" i="1" dirty="0"/>
                  <a:t>m</a:t>
                </a:r>
                <a:r>
                  <a:rPr lang="fr-CH" dirty="0"/>
                  <a:t>=0) est noir (pas de réflexion) !</a:t>
                </a:r>
              </a:p>
              <a:p>
                <a:pPr marL="285750" indent="-285750">
                  <a:lnSpc>
                    <a:spcPct val="120000"/>
                  </a:lnSpc>
                  <a:spcBef>
                    <a:spcPts val="0"/>
                  </a:spcBef>
                  <a:buFont typeface="Arial"/>
                  <a:buChar char="•"/>
                </a:pPr>
                <a:r>
                  <a:rPr lang="fr-CH" dirty="0"/>
                  <a:t>L'intensité réfléchie est faible (réflectivité = 4%, donc max 16%).</a:t>
                </a:r>
              </a:p>
              <a:p>
                <a:pPr marL="285750" indent="-285750">
                  <a:lnSpc>
                    <a:spcPct val="120000"/>
                  </a:lnSpc>
                  <a:spcBef>
                    <a:spcPts val="0"/>
                  </a:spcBef>
                  <a:buFont typeface="Arial"/>
                  <a:buChar char="•"/>
                </a:pPr>
                <a:r>
                  <a:rPr lang="fr-CH" dirty="0"/>
                  <a:t>Un appareil utile pour contrôler les lentilles sphériques, très sensible (&lt;</a:t>
                </a:r>
                <a:r>
                  <a:rPr lang="fr-CH" dirty="0">
                    <a:latin typeface="Symbol" pitchFamily="2" charset="2"/>
                  </a:rPr>
                  <a:t>l</a:t>
                </a:r>
                <a:r>
                  <a:rPr lang="fr-CH" dirty="0"/>
                  <a:t>/10).</a:t>
                </a:r>
              </a:p>
            </p:txBody>
          </p:sp>
        </mc:Choice>
        <mc:Fallback xmlns="">
          <p:sp>
            <p:nvSpPr>
              <p:cNvPr id="7" name="Text Box 10">
                <a:extLst>
                  <a:ext uri="{FF2B5EF4-FFF2-40B4-BE49-F238E27FC236}">
                    <a16:creationId xmlns:a16="http://schemas.microsoft.com/office/drawing/2014/main" id="{D85038AD-1EFB-F44A-84FD-0390B86800DB}"/>
                  </a:ext>
                </a:extLst>
              </p:cNvPr>
              <p:cNvSpPr txBox="1">
                <a:spLocks noRot="1" noChangeAspect="1" noMove="1" noResize="1" noEditPoints="1" noAdjustHandles="1" noChangeArrowheads="1" noChangeShapeType="1" noTextEdit="1"/>
              </p:cNvSpPr>
              <p:nvPr/>
            </p:nvSpPr>
            <p:spPr bwMode="auto">
              <a:xfrm>
                <a:off x="-1" y="398954"/>
                <a:ext cx="12207839" cy="2951193"/>
              </a:xfrm>
              <a:prstGeom prst="rect">
                <a:avLst/>
              </a:prstGeom>
              <a:blipFill>
                <a:blip r:embed="rId5"/>
                <a:stretch>
                  <a:fillRect l="-416" t="-429" b="-2575"/>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46082" name="Picture 2">
            <a:extLst>
              <a:ext uri="{FF2B5EF4-FFF2-40B4-BE49-F238E27FC236}">
                <a16:creationId xmlns:a16="http://schemas.microsoft.com/office/drawing/2014/main" id="{A3174838-F80F-C04C-81CD-F00520D4B6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6062" y="3789040"/>
            <a:ext cx="3143672" cy="28665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C55A1E3-266F-C64E-A54A-FD3912257BB7}"/>
              </a:ext>
            </a:extLst>
          </p:cNvPr>
          <p:cNvSpPr/>
          <p:nvPr/>
        </p:nvSpPr>
        <p:spPr>
          <a:xfrm>
            <a:off x="3546061" y="6652544"/>
            <a:ext cx="2356735" cy="215444"/>
          </a:xfrm>
          <a:prstGeom prst="rect">
            <a:avLst/>
          </a:prstGeom>
        </p:spPr>
        <p:txBody>
          <a:bodyPr wrap="none">
            <a:spAutoFit/>
          </a:bodyPr>
          <a:lstStyle/>
          <a:p>
            <a:r>
              <a:rPr lang="en-US" sz="800" dirty="0"/>
              <a:t>https://</a:t>
            </a:r>
            <a:r>
              <a:rPr lang="en-US" sz="800" dirty="0" err="1"/>
              <a:t>en.wikipedia.org</a:t>
            </a:r>
            <a:r>
              <a:rPr lang="en-US" sz="800" dirty="0"/>
              <a:t>/wiki/Newton%27s_rings</a:t>
            </a:r>
          </a:p>
        </p:txBody>
      </p:sp>
      <p:pic>
        <p:nvPicPr>
          <p:cNvPr id="46084" name="Picture 4">
            <a:extLst>
              <a:ext uri="{FF2B5EF4-FFF2-40B4-BE49-F238E27FC236}">
                <a16:creationId xmlns:a16="http://schemas.microsoft.com/office/drawing/2014/main" id="{7F245F99-F734-A645-A823-CB430BEB02E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546" t="2013" r="24529" b="2750"/>
          <a:stretch/>
        </p:blipFill>
        <p:spPr bwMode="auto">
          <a:xfrm>
            <a:off x="6765448" y="3785975"/>
            <a:ext cx="2244368" cy="286656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B93847A-0A35-4744-9C5A-04891F2305F5}"/>
              </a:ext>
            </a:extLst>
          </p:cNvPr>
          <p:cNvSpPr/>
          <p:nvPr/>
        </p:nvSpPr>
        <p:spPr>
          <a:xfrm>
            <a:off x="5892316" y="6652544"/>
            <a:ext cx="3408040" cy="215444"/>
          </a:xfrm>
          <a:prstGeom prst="rect">
            <a:avLst/>
          </a:prstGeom>
        </p:spPr>
        <p:txBody>
          <a:bodyPr wrap="square">
            <a:spAutoFit/>
          </a:bodyPr>
          <a:lstStyle/>
          <a:p>
            <a:r>
              <a:rPr lang="en-US" sz="800" dirty="0"/>
              <a:t>https://</a:t>
            </a:r>
            <a:r>
              <a:rPr lang="en-US" sz="800" dirty="0" err="1"/>
              <a:t>www.physics.purdue.edu</a:t>
            </a:r>
            <a:r>
              <a:rPr lang="en-US" sz="800" dirty="0"/>
              <a:t>/demos/</a:t>
            </a:r>
            <a:r>
              <a:rPr lang="en-US" sz="800" dirty="0" err="1"/>
              <a:t>display_page.php?item</a:t>
            </a:r>
            <a:r>
              <a:rPr lang="en-US" sz="800" dirty="0"/>
              <a:t>=7B-12</a:t>
            </a:r>
          </a:p>
        </p:txBody>
      </p:sp>
      <p:sp>
        <p:nvSpPr>
          <p:cNvPr id="4" name="TextBox 3">
            <a:extLst>
              <a:ext uri="{FF2B5EF4-FFF2-40B4-BE49-F238E27FC236}">
                <a16:creationId xmlns:a16="http://schemas.microsoft.com/office/drawing/2014/main" id="{A6D89116-4E47-5642-AEA5-5000EBC44122}"/>
              </a:ext>
            </a:extLst>
          </p:cNvPr>
          <p:cNvSpPr txBox="1"/>
          <p:nvPr/>
        </p:nvSpPr>
        <p:spPr>
          <a:xfrm>
            <a:off x="-1" y="3485970"/>
            <a:ext cx="7536037" cy="338554"/>
          </a:xfrm>
          <a:prstGeom prst="rect">
            <a:avLst/>
          </a:prstGeom>
          <a:noFill/>
        </p:spPr>
        <p:txBody>
          <a:bodyPr wrap="none" rtlCol="0">
            <a:spAutoFit/>
          </a:bodyPr>
          <a:lstStyle/>
          <a:p>
            <a:r>
              <a:rPr lang="fr-CH" sz="1600" dirty="0"/>
              <a:t>Annaux de Newton: Lentille parfaite			Lentilles imparfaites</a:t>
            </a:r>
          </a:p>
        </p:txBody>
      </p:sp>
    </p:spTree>
  </p:cSld>
  <p:clrMapOvr>
    <a:masterClrMapping/>
  </p:clrMapOvr>
  <mc:AlternateContent xmlns:mc="http://schemas.openxmlformats.org/markup-compatibility/2006" xmlns:p14="http://schemas.microsoft.com/office/powerpoint/2010/main">
    <mc:Choice Requires="p14">
      <p:transition spd="slow" p14:dur="2000" advTm="118916"/>
    </mc:Choice>
    <mc:Fallback xmlns="">
      <p:transition spd="slow" advTm="11891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Text Box 6"/>
          <p:cNvSpPr txBox="1">
            <a:spLocks noChangeArrowheads="1"/>
          </p:cNvSpPr>
          <p:nvPr/>
        </p:nvSpPr>
        <p:spPr bwMode="auto">
          <a:xfrm>
            <a:off x="0" y="-4763"/>
            <a:ext cx="121806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200" dirty="0"/>
              <a:t>Les couches minces (bulles de savon)</a:t>
            </a:r>
          </a:p>
        </p:txBody>
      </p:sp>
      <mc:AlternateContent xmlns:mc="http://schemas.openxmlformats.org/markup-compatibility/2006">
        <mc:Choice xmlns:a14="http://schemas.microsoft.com/office/drawing/2010/main" Requires="a14">
          <p:sp>
            <p:nvSpPr>
              <p:cNvPr id="12" name="Text Box 10">
                <a:extLst>
                  <a:ext uri="{FF2B5EF4-FFF2-40B4-BE49-F238E27FC236}">
                    <a16:creationId xmlns:a16="http://schemas.microsoft.com/office/drawing/2014/main" id="{ECDC5B3A-9CED-6742-AA09-FF9834E64937}"/>
                  </a:ext>
                </a:extLst>
              </p:cNvPr>
              <p:cNvSpPr txBox="1">
                <a:spLocks noChangeArrowheads="1"/>
              </p:cNvSpPr>
              <p:nvPr/>
            </p:nvSpPr>
            <p:spPr bwMode="auto">
              <a:xfrm>
                <a:off x="11324" y="584568"/>
                <a:ext cx="8485962" cy="4237955"/>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wrap="square">
                <a:spAutoFit/>
              </a:bodyPr>
              <a:lstStyle/>
              <a:p>
                <a:pPr marL="342900" indent="-342900">
                  <a:lnSpc>
                    <a:spcPct val="120000"/>
                  </a:lnSpc>
                  <a:spcBef>
                    <a:spcPts val="0"/>
                  </a:spcBef>
                  <a:buFont typeface="Arial" panose="020B0604020202020204" pitchFamily="34" charset="0"/>
                  <a:buChar char="•"/>
                </a:pPr>
                <a:r>
                  <a:rPr lang="fr-CH" dirty="0"/>
                  <a:t>L'interférence des réflexions d'un faisceau entrant à en angle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ea typeface="Cambria Math" panose="02040503050406030204" pitchFamily="18" charset="0"/>
                          </a:rPr>
                          <m:t>𝑖</m:t>
                        </m:r>
                      </m:sub>
                    </m:sSub>
                  </m:oMath>
                </a14:m>
                <a:r>
                  <a:rPr lang="fr-CH" dirty="0"/>
                  <a:t> dans une couche mince d'épaisseur </a:t>
                </a:r>
                <a:r>
                  <a:rPr lang="fr-CH" i="1" dirty="0"/>
                  <a:t>d</a:t>
                </a:r>
                <a:r>
                  <a:rPr lang="fr-CH" dirty="0"/>
                  <a:t> et indice </a:t>
                </a:r>
                <a:r>
                  <a:rPr lang="fr-CH" i="1" dirty="0"/>
                  <a:t>n</a:t>
                </a:r>
                <a:r>
                  <a:rPr lang="fr-CH" dirty="0"/>
                  <a:t> dans l'air.</a:t>
                </a:r>
              </a:p>
              <a:p>
                <a:pPr marL="342900" indent="-342900">
                  <a:lnSpc>
                    <a:spcPct val="120000"/>
                  </a:lnSpc>
                  <a:spcBef>
                    <a:spcPts val="0"/>
                  </a:spcBef>
                  <a:buFont typeface="Arial" panose="020B0604020202020204" pitchFamily="34" charset="0"/>
                  <a:buChar char="•"/>
                </a:pPr>
                <a:r>
                  <a:rPr lang="fr-CH" dirty="0"/>
                  <a:t>La phase au chemin ABC est: </a:t>
                </a:r>
                <a14:m>
                  <m:oMath xmlns:m="http://schemas.openxmlformats.org/officeDocument/2006/math">
                    <m:r>
                      <a:rPr lang="fr-CH" i="1" smtClean="0">
                        <a:latin typeface="Cambria Math" panose="02040503050406030204" pitchFamily="18" charset="0"/>
                        <a:ea typeface="Cambria Math" panose="02040503050406030204" pitchFamily="18" charset="0"/>
                      </a:rPr>
                      <m:t>∆</m:t>
                    </m:r>
                    <m:r>
                      <a:rPr lang="fr-CH" i="1" smtClean="0">
                        <a:latin typeface="Cambria Math" panose="02040503050406030204" pitchFamily="18" charset="0"/>
                        <a:ea typeface="Cambria Math" panose="02040503050406030204" pitchFamily="18" charset="0"/>
                      </a:rPr>
                      <m:t>𝜑</m:t>
                    </m:r>
                    <m:r>
                      <a:rPr lang="fr-CH" i="1" smtClean="0">
                        <a:latin typeface="Cambria Math" panose="02040503050406030204" pitchFamily="18" charset="0"/>
                        <a:ea typeface="Cambria Math" panose="02040503050406030204" pitchFamily="18" charset="0"/>
                      </a:rPr>
                      <m:t>=2</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𝑘</m:t>
                        </m:r>
                      </m:e>
                      <m:sub>
                        <m:r>
                          <a:rPr lang="fr-CH" i="1">
                            <a:latin typeface="Cambria Math" panose="02040503050406030204" pitchFamily="18" charset="0"/>
                            <a:ea typeface="Cambria Math" panose="02040503050406030204" pitchFamily="18" charset="0"/>
                          </a:rPr>
                          <m:t>0</m:t>
                        </m:r>
                      </m:sub>
                    </m:sSub>
                    <m:r>
                      <a:rPr lang="fr-CH" i="1">
                        <a:latin typeface="Cambria Math" panose="02040503050406030204" pitchFamily="18" charset="0"/>
                        <a:ea typeface="Cambria Math" panose="02040503050406030204" pitchFamily="18" charset="0"/>
                      </a:rPr>
                      <m:t>𝑛𝑑</m:t>
                    </m:r>
                    <m:r>
                      <a:rPr lang="fr-CH" b="0" i="1" smtClean="0">
                        <a:latin typeface="Cambria Math" panose="02040503050406030204" pitchFamily="18" charset="0"/>
                        <a:ea typeface="Cambria Math" panose="02040503050406030204" pitchFamily="18" charset="0"/>
                      </a:rPr>
                      <m:t>/</m:t>
                    </m:r>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cos</m:t>
                        </m:r>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ea typeface="Cambria Math" panose="02040503050406030204" pitchFamily="18" charset="0"/>
                              </a:rPr>
                              <m:t>𝑡</m:t>
                            </m:r>
                          </m:sub>
                        </m:sSub>
                      </m:e>
                    </m:func>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𝜋</m:t>
                    </m:r>
                  </m:oMath>
                </a14:m>
                <a:r>
                  <a:rPr lang="fr-CH" dirty="0"/>
                  <a:t>, et au chemin AD est: </a:t>
                </a:r>
                <a14:m>
                  <m:oMath xmlns:m="http://schemas.openxmlformats.org/officeDocument/2006/math">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=2</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𝑘</m:t>
                        </m:r>
                      </m:e>
                      <m:sub>
                        <m:r>
                          <a:rPr lang="fr-CH" i="1">
                            <a:latin typeface="Cambria Math" panose="02040503050406030204" pitchFamily="18" charset="0"/>
                            <a:ea typeface="Cambria Math" panose="02040503050406030204" pitchFamily="18" charset="0"/>
                          </a:rPr>
                          <m:t>0</m:t>
                        </m:r>
                      </m:sub>
                    </m:sSub>
                    <m:r>
                      <a:rPr lang="fr-CH" i="1">
                        <a:latin typeface="Cambria Math" panose="02040503050406030204" pitchFamily="18" charset="0"/>
                        <a:ea typeface="Cambria Math" panose="02040503050406030204" pitchFamily="18" charset="0"/>
                      </a:rPr>
                      <m:t>𝑑</m:t>
                    </m:r>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sin</m:t>
                        </m:r>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ea typeface="Cambria Math" panose="02040503050406030204" pitchFamily="18" charset="0"/>
                              </a:rPr>
                              <m:t>𝑖</m:t>
                            </m:r>
                          </m:sub>
                        </m:sSub>
                      </m:e>
                    </m:func>
                    <m:func>
                      <m:funcPr>
                        <m:ctrlPr>
                          <a:rPr lang="fr-CH" i="1" smtClean="0">
                            <a:latin typeface="Cambria Math" panose="02040503050406030204" pitchFamily="18" charset="0"/>
                            <a:ea typeface="Cambria Math" panose="02040503050406030204" pitchFamily="18" charset="0"/>
                          </a:rPr>
                        </m:ctrlPr>
                      </m:funcPr>
                      <m:fName>
                        <m:r>
                          <m:rPr>
                            <m:sty m:val="p"/>
                          </m:rPr>
                          <a:rPr lang="fr-CH" i="0" smtClean="0">
                            <a:latin typeface="Cambria Math" panose="02040503050406030204" pitchFamily="18" charset="0"/>
                            <a:ea typeface="Cambria Math" panose="02040503050406030204" pitchFamily="18" charset="0"/>
                          </a:rPr>
                          <m:t>tan</m:t>
                        </m:r>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ea typeface="Cambria Math" panose="02040503050406030204" pitchFamily="18" charset="0"/>
                              </a:rPr>
                              <m:t>𝑡</m:t>
                            </m:r>
                          </m:sub>
                        </m:sSub>
                      </m:e>
                    </m:func>
                  </m:oMath>
                </a14:m>
                <a:r>
                  <a:rPr lang="fr-CH" dirty="0"/>
                  <a:t> , ou en utilisant Snell: </a:t>
                </a:r>
                <a14:m>
                  <m:oMath xmlns:m="http://schemas.openxmlformats.org/officeDocument/2006/math">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=2</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𝑘</m:t>
                        </m:r>
                      </m:e>
                      <m:sub>
                        <m:r>
                          <a:rPr lang="fr-CH" i="1">
                            <a:latin typeface="Cambria Math" panose="02040503050406030204" pitchFamily="18" charset="0"/>
                            <a:ea typeface="Cambria Math" panose="02040503050406030204" pitchFamily="18" charset="0"/>
                          </a:rPr>
                          <m:t>0</m:t>
                        </m:r>
                      </m:sub>
                    </m:sSub>
                    <m:r>
                      <a:rPr lang="fr-CH" i="1">
                        <a:latin typeface="Cambria Math" panose="02040503050406030204" pitchFamily="18" charset="0"/>
                        <a:ea typeface="Cambria Math" panose="02040503050406030204" pitchFamily="18" charset="0"/>
                      </a:rPr>
                      <m:t>𝑛𝑑</m:t>
                    </m:r>
                    <m:func>
                      <m:funcPr>
                        <m:ctrlPr>
                          <a:rPr lang="fr-CH" i="1">
                            <a:latin typeface="Cambria Math" panose="02040503050406030204" pitchFamily="18" charset="0"/>
                            <a:ea typeface="Cambria Math" panose="02040503050406030204" pitchFamily="18" charset="0"/>
                          </a:rPr>
                        </m:ctrlPr>
                      </m:funcPr>
                      <m:fName>
                        <m:sSup>
                          <m:sSupPr>
                            <m:ctrlPr>
                              <a:rPr lang="fr-CH" i="1" smtClean="0">
                                <a:latin typeface="Cambria Math" panose="02040503050406030204" pitchFamily="18" charset="0"/>
                                <a:ea typeface="Cambria Math" panose="02040503050406030204" pitchFamily="18" charset="0"/>
                              </a:rPr>
                            </m:ctrlPr>
                          </m:sSupPr>
                          <m:e>
                            <m:r>
                              <m:rPr>
                                <m:sty m:val="p"/>
                              </m:rPr>
                              <a:rPr lang="fr-CH">
                                <a:latin typeface="Cambria Math" panose="02040503050406030204" pitchFamily="18" charset="0"/>
                                <a:ea typeface="Cambria Math" panose="02040503050406030204" pitchFamily="18" charset="0"/>
                              </a:rPr>
                              <m:t>sin</m:t>
                            </m:r>
                          </m:e>
                          <m:sup>
                            <m:r>
                              <a:rPr lang="fr-CH" b="0" i="1" smtClean="0">
                                <a:latin typeface="Cambria Math" panose="02040503050406030204" pitchFamily="18" charset="0"/>
                                <a:ea typeface="Cambria Math" panose="02040503050406030204" pitchFamily="18" charset="0"/>
                              </a:rPr>
                              <m:t>2</m:t>
                            </m:r>
                          </m:sup>
                        </m:sSup>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b="0" i="1" smtClean="0">
                                <a:latin typeface="Cambria Math" panose="02040503050406030204" pitchFamily="18" charset="0"/>
                                <a:ea typeface="Cambria Math" panose="02040503050406030204" pitchFamily="18" charset="0"/>
                              </a:rPr>
                              <m:t>𝑡</m:t>
                            </m:r>
                          </m:sub>
                        </m:sSub>
                      </m:e>
                    </m:func>
                    <m:r>
                      <a:rPr lang="fr-CH" b="0" i="1" smtClean="0">
                        <a:latin typeface="Cambria Math" panose="02040503050406030204" pitchFamily="18" charset="0"/>
                        <a:ea typeface="Cambria Math" panose="02040503050406030204" pitchFamily="18" charset="0"/>
                      </a:rPr>
                      <m:t>/</m:t>
                    </m:r>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cos</m:t>
                        </m:r>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ea typeface="Cambria Math" panose="02040503050406030204" pitchFamily="18" charset="0"/>
                              </a:rPr>
                              <m:t>𝑡</m:t>
                            </m:r>
                          </m:sub>
                        </m:sSub>
                      </m:e>
                    </m:func>
                  </m:oMath>
                </a14:m>
                <a:r>
                  <a:rPr lang="fr-CH" dirty="0"/>
                  <a:t> .</a:t>
                </a:r>
              </a:p>
              <a:p>
                <a:pPr marL="342900" indent="-342900">
                  <a:lnSpc>
                    <a:spcPct val="120000"/>
                  </a:lnSpc>
                  <a:spcBef>
                    <a:spcPts val="0"/>
                  </a:spcBef>
                  <a:buFont typeface="Arial" panose="020B0604020202020204" pitchFamily="34" charset="0"/>
                  <a:buChar char="•"/>
                </a:pPr>
                <a:r>
                  <a:rPr lang="fr-CH" dirty="0"/>
                  <a:t>La différence de phase entre les deux réflexions (AD et ABC) est:</a:t>
                </a:r>
              </a:p>
              <a:p>
                <a:pPr>
                  <a:lnSpc>
                    <a:spcPct val="120000"/>
                  </a:lnSpc>
                  <a:spcBef>
                    <a:spcPts val="0"/>
                  </a:spcBef>
                </a:pPr>
                <a:r>
                  <a:rPr lang="fr-CH" dirty="0"/>
                  <a:t>     </a:t>
                </a:r>
                <a14:m>
                  <m:oMath xmlns:m="http://schemas.openxmlformats.org/officeDocument/2006/math">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m:t>
                    </m:r>
                    <m:f>
                      <m:fPr>
                        <m:ctrlPr>
                          <a:rPr lang="fr-CH" i="1" smtClean="0">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2</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𝑘</m:t>
                            </m:r>
                          </m:e>
                          <m:sub>
                            <m:r>
                              <a:rPr lang="fr-CH" i="1">
                                <a:latin typeface="Cambria Math" panose="02040503050406030204" pitchFamily="18" charset="0"/>
                                <a:ea typeface="Cambria Math" panose="02040503050406030204" pitchFamily="18" charset="0"/>
                              </a:rPr>
                              <m:t>0</m:t>
                            </m:r>
                          </m:sub>
                        </m:sSub>
                        <m:r>
                          <a:rPr lang="fr-CH" i="1">
                            <a:latin typeface="Cambria Math" panose="02040503050406030204" pitchFamily="18" charset="0"/>
                            <a:ea typeface="Cambria Math" panose="02040503050406030204" pitchFamily="18" charset="0"/>
                          </a:rPr>
                          <m:t>𝑛𝑑</m:t>
                        </m:r>
                      </m:num>
                      <m:den>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cos</m:t>
                            </m:r>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ea typeface="Cambria Math" panose="02040503050406030204" pitchFamily="18" charset="0"/>
                                  </a:rPr>
                                  <m:t>𝑡</m:t>
                                </m:r>
                              </m:sub>
                            </m:sSub>
                          </m:e>
                        </m:func>
                      </m:den>
                    </m:f>
                    <m:d>
                      <m:dPr>
                        <m:ctrlPr>
                          <a:rPr lang="fr-CH" i="1" smtClean="0">
                            <a:latin typeface="Cambria Math" panose="02040503050406030204" pitchFamily="18" charset="0"/>
                            <a:ea typeface="Cambria Math" panose="02040503050406030204" pitchFamily="18" charset="0"/>
                          </a:rPr>
                        </m:ctrlPr>
                      </m:dPr>
                      <m:e>
                        <m:r>
                          <a:rPr lang="fr-CH" b="0" i="1" smtClean="0">
                            <a:latin typeface="Cambria Math" panose="02040503050406030204" pitchFamily="18" charset="0"/>
                            <a:ea typeface="Cambria Math" panose="02040503050406030204" pitchFamily="18" charset="0"/>
                          </a:rPr>
                          <m:t>1−</m:t>
                        </m:r>
                        <m:func>
                          <m:funcPr>
                            <m:ctrlPr>
                              <a:rPr lang="fr-CH" i="1">
                                <a:latin typeface="Cambria Math" panose="02040503050406030204" pitchFamily="18" charset="0"/>
                                <a:ea typeface="Cambria Math" panose="02040503050406030204" pitchFamily="18" charset="0"/>
                              </a:rPr>
                            </m:ctrlPr>
                          </m:funcPr>
                          <m:fName>
                            <m:sSup>
                              <m:sSupPr>
                                <m:ctrlPr>
                                  <a:rPr lang="fr-CH" i="1">
                                    <a:latin typeface="Cambria Math" panose="02040503050406030204" pitchFamily="18" charset="0"/>
                                    <a:ea typeface="Cambria Math" panose="02040503050406030204" pitchFamily="18" charset="0"/>
                                  </a:rPr>
                                </m:ctrlPr>
                              </m:sSupPr>
                              <m:e>
                                <m:r>
                                  <m:rPr>
                                    <m:sty m:val="p"/>
                                  </m:rPr>
                                  <a:rPr lang="fr-CH">
                                    <a:latin typeface="Cambria Math" panose="02040503050406030204" pitchFamily="18" charset="0"/>
                                    <a:ea typeface="Cambria Math" panose="02040503050406030204" pitchFamily="18" charset="0"/>
                                  </a:rPr>
                                  <m:t>sin</m:t>
                                </m:r>
                              </m:e>
                              <m:sup>
                                <m:r>
                                  <a:rPr lang="fr-CH" i="1">
                                    <a:latin typeface="Cambria Math" panose="02040503050406030204" pitchFamily="18" charset="0"/>
                                    <a:ea typeface="Cambria Math" panose="02040503050406030204" pitchFamily="18" charset="0"/>
                                  </a:rPr>
                                  <m:t>2</m:t>
                                </m:r>
                              </m:sup>
                            </m:sSup>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ea typeface="Cambria Math" panose="02040503050406030204" pitchFamily="18" charset="0"/>
                                  </a:rPr>
                                  <m:t>𝑡</m:t>
                                </m:r>
                              </m:sub>
                            </m:sSub>
                          </m:e>
                        </m:func>
                      </m:e>
                    </m:d>
                    <m:r>
                      <a:rPr lang="fr-CH" b="0" i="1" smtClean="0">
                        <a:latin typeface="Cambria Math" panose="02040503050406030204" pitchFamily="18" charset="0"/>
                        <a:ea typeface="Cambria Math" panose="02040503050406030204" pitchFamily="18" charset="0"/>
                      </a:rPr>
                      <m:t>1</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𝜋</m:t>
                    </m:r>
                    <m:r>
                      <a:rPr lang="fr-CH" i="1">
                        <a:latin typeface="Cambria Math" panose="02040503050406030204" pitchFamily="18" charset="0"/>
                        <a:ea typeface="Cambria Math" panose="02040503050406030204" pitchFamily="18" charset="0"/>
                      </a:rPr>
                      <m:t>=2</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𝑘</m:t>
                        </m:r>
                      </m:e>
                      <m:sub>
                        <m:r>
                          <a:rPr lang="fr-CH" i="1">
                            <a:latin typeface="Cambria Math" panose="02040503050406030204" pitchFamily="18" charset="0"/>
                            <a:ea typeface="Cambria Math" panose="02040503050406030204" pitchFamily="18" charset="0"/>
                          </a:rPr>
                          <m:t>0</m:t>
                        </m:r>
                      </m:sub>
                    </m:sSub>
                    <m:r>
                      <a:rPr lang="fr-CH" i="1">
                        <a:latin typeface="Cambria Math" panose="02040503050406030204" pitchFamily="18" charset="0"/>
                        <a:ea typeface="Cambria Math" panose="02040503050406030204" pitchFamily="18" charset="0"/>
                      </a:rPr>
                      <m:t>𝑛𝑑</m:t>
                    </m:r>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cos</m:t>
                        </m:r>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ea typeface="Cambria Math" panose="02040503050406030204" pitchFamily="18" charset="0"/>
                              </a:rPr>
                              <m:t>𝑡</m:t>
                            </m:r>
                          </m:sub>
                        </m:sSub>
                      </m:e>
                    </m:func>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𝜋</m:t>
                    </m:r>
                  </m:oMath>
                </a14:m>
                <a:r>
                  <a:rPr lang="fr-CH" dirty="0"/>
                  <a:t> .</a:t>
                </a:r>
              </a:p>
              <a:p>
                <a:pPr marL="285750" indent="-285750">
                  <a:lnSpc>
                    <a:spcPct val="120000"/>
                  </a:lnSpc>
                  <a:spcBef>
                    <a:spcPts val="0"/>
                  </a:spcBef>
                  <a:buFont typeface="Arial"/>
                  <a:buChar char="•"/>
                </a:pPr>
                <a:r>
                  <a:rPr lang="fr-CH" dirty="0"/>
                  <a:t>Comme avec la cale, il y a une réflexion interne et une externe, donc une différence de phase de </a:t>
                </a:r>
                <a:r>
                  <a:rPr lang="fr-CH" dirty="0">
                    <a:latin typeface="Symbol" pitchFamily="2" charset="2"/>
                  </a:rPr>
                  <a:t>p</a:t>
                </a:r>
                <a:r>
                  <a:rPr lang="fr-CH" dirty="0"/>
                  <a:t> en plus du déphasage lié au parcours. </a:t>
                </a:r>
              </a:p>
              <a:p>
                <a:pPr marL="285750" indent="-285750">
                  <a:lnSpc>
                    <a:spcPct val="120000"/>
                  </a:lnSpc>
                  <a:spcBef>
                    <a:spcPts val="0"/>
                  </a:spcBef>
                  <a:buFont typeface="Arial"/>
                  <a:buChar char="•"/>
                </a:pPr>
                <a:r>
                  <a:rPr lang="fr-CH" dirty="0"/>
                  <a:t>En incidence normale, c'est plus simple: </a:t>
                </a:r>
                <a14:m>
                  <m:oMath xmlns:m="http://schemas.openxmlformats.org/officeDocument/2006/math">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=2</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𝑘</m:t>
                        </m:r>
                      </m:e>
                      <m:sub>
                        <m:r>
                          <a:rPr lang="fr-CH" i="1">
                            <a:latin typeface="Cambria Math" panose="02040503050406030204" pitchFamily="18" charset="0"/>
                            <a:ea typeface="Cambria Math" panose="02040503050406030204" pitchFamily="18" charset="0"/>
                          </a:rPr>
                          <m:t>0</m:t>
                        </m:r>
                      </m:sub>
                    </m:sSub>
                    <m:r>
                      <a:rPr lang="fr-CH" i="1">
                        <a:latin typeface="Cambria Math" panose="02040503050406030204" pitchFamily="18" charset="0"/>
                        <a:ea typeface="Cambria Math" panose="02040503050406030204" pitchFamily="18" charset="0"/>
                      </a:rPr>
                      <m:t>𝑛𝑑</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𝜋</m:t>
                    </m:r>
                  </m:oMath>
                </a14:m>
                <a:r>
                  <a:rPr lang="fr-CH" dirty="0"/>
                  <a:t> .</a:t>
                </a:r>
              </a:p>
              <a:p>
                <a:pPr marL="285750" indent="-285750">
                  <a:lnSpc>
                    <a:spcPct val="120000"/>
                  </a:lnSpc>
                  <a:spcBef>
                    <a:spcPts val="0"/>
                  </a:spcBef>
                  <a:buFont typeface="Arial"/>
                  <a:buChar char="•"/>
                </a:pPr>
                <a:r>
                  <a:rPr lang="fr-CH" dirty="0"/>
                  <a:t>Exemple: bulle de savon. Avec la lumière blanche, on a un maximum de réflexion pour chaque longueur d'onde à une position différente. Il y a aussi un gradient de l'épaisseur, qui fait varier la distance entre les franges. </a:t>
                </a:r>
              </a:p>
            </p:txBody>
          </p:sp>
        </mc:Choice>
        <mc:Fallback>
          <p:sp>
            <p:nvSpPr>
              <p:cNvPr id="12" name="Text Box 10">
                <a:extLst>
                  <a:ext uri="{FF2B5EF4-FFF2-40B4-BE49-F238E27FC236}">
                    <a16:creationId xmlns:a16="http://schemas.microsoft.com/office/drawing/2014/main" id="{ECDC5B3A-9CED-6742-AA09-FF9834E64937}"/>
                  </a:ext>
                </a:extLst>
              </p:cNvPr>
              <p:cNvSpPr txBox="1">
                <a:spLocks noRot="1" noChangeAspect="1" noMove="1" noResize="1" noEditPoints="1" noAdjustHandles="1" noChangeArrowheads="1" noChangeShapeType="1" noTextEdit="1"/>
              </p:cNvSpPr>
              <p:nvPr/>
            </p:nvSpPr>
            <p:spPr bwMode="auto">
              <a:xfrm>
                <a:off x="11324" y="584568"/>
                <a:ext cx="8485962" cy="4237955"/>
              </a:xfrm>
              <a:prstGeom prst="rect">
                <a:avLst/>
              </a:prstGeom>
              <a:blipFill>
                <a:blip r:embed="rId2"/>
                <a:stretch>
                  <a:fillRect l="-299" t="-299" r="-149" b="-1198"/>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1" name="Picture 8">
            <a:extLst>
              <a:ext uri="{FF2B5EF4-FFF2-40B4-BE49-F238E27FC236}">
                <a16:creationId xmlns:a16="http://schemas.microsoft.com/office/drawing/2014/main" id="{80C4C468-0C9C-6743-BE6C-00BC9617699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666" t="7774" r="26460" b="10172"/>
          <a:stretch/>
        </p:blipFill>
        <p:spPr bwMode="auto">
          <a:xfrm>
            <a:off x="7029514" y="4821495"/>
            <a:ext cx="2054818" cy="20365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Rectangle 12">
            <a:extLst>
              <a:ext uri="{FF2B5EF4-FFF2-40B4-BE49-F238E27FC236}">
                <a16:creationId xmlns:a16="http://schemas.microsoft.com/office/drawing/2014/main" id="{736462DF-3E8A-AD43-BF8B-8D35D4657139}"/>
              </a:ext>
            </a:extLst>
          </p:cNvPr>
          <p:cNvSpPr/>
          <p:nvPr/>
        </p:nvSpPr>
        <p:spPr>
          <a:xfrm>
            <a:off x="1875763" y="5526648"/>
            <a:ext cx="5119239" cy="369332"/>
          </a:xfrm>
          <a:prstGeom prst="rect">
            <a:avLst/>
          </a:prstGeom>
        </p:spPr>
        <p:txBody>
          <a:bodyPr wrap="square">
            <a:spAutoFit/>
          </a:bodyPr>
          <a:lstStyle/>
          <a:p>
            <a:r>
              <a:rPr lang="fr-CH" dirty="0"/>
              <a:t>Franges d'interférence dans une bulle de savon:</a:t>
            </a:r>
          </a:p>
        </p:txBody>
      </p:sp>
      <p:grpSp>
        <p:nvGrpSpPr>
          <p:cNvPr id="15" name="Group 14">
            <a:extLst>
              <a:ext uri="{FF2B5EF4-FFF2-40B4-BE49-F238E27FC236}">
                <a16:creationId xmlns:a16="http://schemas.microsoft.com/office/drawing/2014/main" id="{E26FFCD7-02C8-A046-9372-45AD7F270908}"/>
              </a:ext>
            </a:extLst>
          </p:cNvPr>
          <p:cNvGrpSpPr/>
          <p:nvPr/>
        </p:nvGrpSpPr>
        <p:grpSpPr>
          <a:xfrm>
            <a:off x="8497287" y="584684"/>
            <a:ext cx="3683389" cy="6270476"/>
            <a:chOff x="8497287" y="584684"/>
            <a:chExt cx="3683389" cy="6270476"/>
          </a:xfrm>
        </p:grpSpPr>
        <p:pic>
          <p:nvPicPr>
            <p:cNvPr id="5" name="Picture 4">
              <a:extLst>
                <a:ext uri="{FF2B5EF4-FFF2-40B4-BE49-F238E27FC236}">
                  <a16:creationId xmlns:a16="http://schemas.microsoft.com/office/drawing/2014/main" id="{573A4E75-9A30-6546-93E0-074DC92CB74C}"/>
                </a:ext>
              </a:extLst>
            </p:cNvPr>
            <p:cNvPicPr>
              <a:picLocks noChangeAspect="1"/>
            </p:cNvPicPr>
            <p:nvPr/>
          </p:nvPicPr>
          <p:blipFill rotWithShape="1">
            <a:blip r:embed="rId4">
              <a:extLst>
                <a:ext uri="{28A0092B-C50C-407E-A947-70E740481C1C}">
                  <a14:useLocalDpi xmlns:a14="http://schemas.microsoft.com/office/drawing/2010/main" val="0"/>
                </a:ext>
              </a:extLst>
            </a:blip>
            <a:srcRect t="6686" r="1100"/>
            <a:stretch/>
          </p:blipFill>
          <p:spPr>
            <a:xfrm>
              <a:off x="9153355" y="4195490"/>
              <a:ext cx="2379249" cy="2659670"/>
            </a:xfrm>
            <a:prstGeom prst="rect">
              <a:avLst/>
            </a:prstGeom>
          </p:spPr>
        </p:pic>
        <p:grpSp>
          <p:nvGrpSpPr>
            <p:cNvPr id="14" name="Group 13">
              <a:extLst>
                <a:ext uri="{FF2B5EF4-FFF2-40B4-BE49-F238E27FC236}">
                  <a16:creationId xmlns:a16="http://schemas.microsoft.com/office/drawing/2014/main" id="{9E72CFBF-B0F3-3143-901D-36AFA93FDC36}"/>
                </a:ext>
              </a:extLst>
            </p:cNvPr>
            <p:cNvGrpSpPr/>
            <p:nvPr/>
          </p:nvGrpSpPr>
          <p:grpSpPr>
            <a:xfrm>
              <a:off x="8497287" y="584684"/>
              <a:ext cx="3683389" cy="3610806"/>
              <a:chOff x="8497287" y="584684"/>
              <a:chExt cx="3683389" cy="3610806"/>
            </a:xfrm>
          </p:grpSpPr>
          <p:grpSp>
            <p:nvGrpSpPr>
              <p:cNvPr id="7" name="Group 6">
                <a:extLst>
                  <a:ext uri="{FF2B5EF4-FFF2-40B4-BE49-F238E27FC236}">
                    <a16:creationId xmlns:a16="http://schemas.microsoft.com/office/drawing/2014/main" id="{96A3548F-142E-EB43-849F-D839AE38D052}"/>
                  </a:ext>
                </a:extLst>
              </p:cNvPr>
              <p:cNvGrpSpPr/>
              <p:nvPr/>
            </p:nvGrpSpPr>
            <p:grpSpPr>
              <a:xfrm>
                <a:off x="8497287" y="584684"/>
                <a:ext cx="3683389" cy="2734063"/>
                <a:chOff x="8497287" y="584684"/>
                <a:chExt cx="3683389" cy="2734063"/>
              </a:xfrm>
            </p:grpSpPr>
            <p:pic>
              <p:nvPicPr>
                <p:cNvPr id="3" name="Picture 2">
                  <a:extLst>
                    <a:ext uri="{FF2B5EF4-FFF2-40B4-BE49-F238E27FC236}">
                      <a16:creationId xmlns:a16="http://schemas.microsoft.com/office/drawing/2014/main" id="{D970A14B-CAA1-6849-A73B-87C8A66C0E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7287" y="584684"/>
                  <a:ext cx="3683389" cy="2734063"/>
                </a:xfrm>
                <a:prstGeom prst="rect">
                  <a:avLst/>
                </a:prstGeom>
              </p:spPr>
            </p:pic>
            <p:sp>
              <p:nvSpPr>
                <p:cNvPr id="4" name="Oval 3">
                  <a:extLst>
                    <a:ext uri="{FF2B5EF4-FFF2-40B4-BE49-F238E27FC236}">
                      <a16:creationId xmlns:a16="http://schemas.microsoft.com/office/drawing/2014/main" id="{72C1D4F5-27CF-AF48-B82D-95A78473ECEE}"/>
                    </a:ext>
                  </a:extLst>
                </p:cNvPr>
                <p:cNvSpPr/>
                <p:nvPr/>
              </p:nvSpPr>
              <p:spPr>
                <a:xfrm>
                  <a:off x="9732404" y="949688"/>
                  <a:ext cx="1008112" cy="1008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cxnSp>
            <p:nvCxnSpPr>
              <p:cNvPr id="9" name="Straight Arrow Connector 8">
                <a:extLst>
                  <a:ext uri="{FF2B5EF4-FFF2-40B4-BE49-F238E27FC236}">
                    <a16:creationId xmlns:a16="http://schemas.microsoft.com/office/drawing/2014/main" id="{3B0A40F1-A56B-DE46-ABDA-839B4710ADD3}"/>
                  </a:ext>
                </a:extLst>
              </p:cNvPr>
              <p:cNvCxnSpPr>
                <a:cxnSpLocks/>
                <a:endCxn id="5" idx="0"/>
              </p:cNvCxnSpPr>
              <p:nvPr/>
            </p:nvCxnSpPr>
            <p:spPr>
              <a:xfrm>
                <a:off x="10305483" y="1951715"/>
                <a:ext cx="37497" cy="2243775"/>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30358167"/>
      </p:ext>
    </p:extLst>
  </p:cSld>
  <p:clrMapOvr>
    <a:masterClrMapping/>
  </p:clrMapOvr>
  <mc:AlternateContent xmlns:mc="http://schemas.openxmlformats.org/markup-compatibility/2006" xmlns:p14="http://schemas.microsoft.com/office/powerpoint/2010/main">
    <mc:Choice Requires="p14">
      <p:transition spd="slow" p14:dur="2000" advTm="124145"/>
    </mc:Choice>
    <mc:Fallback xmlns="">
      <p:transition spd="slow" advTm="12414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F607E97-D32E-BF4A-AFD5-57747884E9C3}"/>
              </a:ext>
            </a:extLst>
          </p:cNvPr>
          <p:cNvGrpSpPr/>
          <p:nvPr/>
        </p:nvGrpSpPr>
        <p:grpSpPr>
          <a:xfrm>
            <a:off x="4907868" y="3903732"/>
            <a:ext cx="2556284" cy="2954268"/>
            <a:chOff x="5087888" y="3903732"/>
            <a:chExt cx="2556284" cy="2954268"/>
          </a:xfrm>
        </p:grpSpPr>
        <p:pic>
          <p:nvPicPr>
            <p:cNvPr id="74753" name="Picture 1" descr="page13image3808480">
              <a:extLst>
                <a:ext uri="{FF2B5EF4-FFF2-40B4-BE49-F238E27FC236}">
                  <a16:creationId xmlns:a16="http://schemas.microsoft.com/office/drawing/2014/main" id="{8C9B7327-948D-7D43-BA9F-8BCD9C8AA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888" y="3903732"/>
              <a:ext cx="2556284" cy="29542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694B46E-D5B3-DC49-884C-34EBFD1C375C}"/>
                </a:ext>
              </a:extLst>
            </p:cNvPr>
            <p:cNvSpPr txBox="1"/>
            <p:nvPr/>
          </p:nvSpPr>
          <p:spPr>
            <a:xfrm>
              <a:off x="6492044" y="5157192"/>
              <a:ext cx="397866" cy="369332"/>
            </a:xfrm>
            <a:prstGeom prst="rect">
              <a:avLst/>
            </a:prstGeom>
            <a:noFill/>
          </p:spPr>
          <p:txBody>
            <a:bodyPr wrap="none" rtlCol="0">
              <a:spAutoFit/>
            </a:bodyPr>
            <a:lstStyle/>
            <a:p>
              <a:r>
                <a:rPr lang="fr-CH" i="1" dirty="0"/>
                <a:t>n</a:t>
              </a:r>
              <a:r>
                <a:rPr lang="fr-CH" baseline="-25000" dirty="0"/>
                <a:t>1</a:t>
              </a:r>
            </a:p>
          </p:txBody>
        </p:sp>
        <p:sp>
          <p:nvSpPr>
            <p:cNvPr id="11" name="TextBox 10">
              <a:extLst>
                <a:ext uri="{FF2B5EF4-FFF2-40B4-BE49-F238E27FC236}">
                  <a16:creationId xmlns:a16="http://schemas.microsoft.com/office/drawing/2014/main" id="{625B19B1-8200-6741-ACDD-2FD07F6E6BBF}"/>
                </a:ext>
              </a:extLst>
            </p:cNvPr>
            <p:cNvSpPr txBox="1"/>
            <p:nvPr/>
          </p:nvSpPr>
          <p:spPr>
            <a:xfrm>
              <a:off x="6492044" y="5612520"/>
              <a:ext cx="397866" cy="369332"/>
            </a:xfrm>
            <a:prstGeom prst="rect">
              <a:avLst/>
            </a:prstGeom>
            <a:noFill/>
          </p:spPr>
          <p:txBody>
            <a:bodyPr wrap="none" rtlCol="0">
              <a:spAutoFit/>
            </a:bodyPr>
            <a:lstStyle/>
            <a:p>
              <a:r>
                <a:rPr lang="fr-CH" i="1" dirty="0"/>
                <a:t>n</a:t>
              </a:r>
              <a:r>
                <a:rPr lang="fr-CH" baseline="-25000" dirty="0"/>
                <a:t>2</a:t>
              </a:r>
            </a:p>
          </p:txBody>
        </p:sp>
        <p:sp>
          <p:nvSpPr>
            <p:cNvPr id="13" name="TextBox 12">
              <a:extLst>
                <a:ext uri="{FF2B5EF4-FFF2-40B4-BE49-F238E27FC236}">
                  <a16:creationId xmlns:a16="http://schemas.microsoft.com/office/drawing/2014/main" id="{CC798A9A-EE23-6A4F-9BD9-9D8900B3FC28}"/>
                </a:ext>
              </a:extLst>
            </p:cNvPr>
            <p:cNvSpPr txBox="1"/>
            <p:nvPr/>
          </p:nvSpPr>
          <p:spPr>
            <a:xfrm>
              <a:off x="6492044" y="6154877"/>
              <a:ext cx="397866" cy="369332"/>
            </a:xfrm>
            <a:prstGeom prst="rect">
              <a:avLst/>
            </a:prstGeom>
            <a:noFill/>
          </p:spPr>
          <p:txBody>
            <a:bodyPr wrap="none" rtlCol="0">
              <a:spAutoFit/>
            </a:bodyPr>
            <a:lstStyle/>
            <a:p>
              <a:r>
                <a:rPr lang="fr-CH" i="1" dirty="0"/>
                <a:t>n</a:t>
              </a:r>
              <a:r>
                <a:rPr lang="fr-CH" baseline="-25000" dirty="0"/>
                <a:t>3</a:t>
              </a:r>
            </a:p>
          </p:txBody>
        </p:sp>
      </p:grpSp>
      <p:sp>
        <p:nvSpPr>
          <p:cNvPr id="21510" name="Text Box 6"/>
          <p:cNvSpPr txBox="1">
            <a:spLocks noChangeArrowheads="1"/>
          </p:cNvSpPr>
          <p:nvPr/>
        </p:nvSpPr>
        <p:spPr bwMode="auto">
          <a:xfrm>
            <a:off x="0" y="-4763"/>
            <a:ext cx="1218067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CH" sz="3200" dirty="0"/>
              <a:t>La couche antireflet simple</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517F0D54-D65C-4E40-A175-9D231B7F7250}"/>
                  </a:ext>
                </a:extLst>
              </p:cNvPr>
              <p:cNvSpPr/>
              <p:nvPr/>
            </p:nvSpPr>
            <p:spPr>
              <a:xfrm>
                <a:off x="11324" y="408002"/>
                <a:ext cx="12180676" cy="3504101"/>
              </a:xfrm>
              <a:prstGeom prst="rect">
                <a:avLst/>
              </a:prstGeom>
            </p:spPr>
            <p:txBody>
              <a:bodyPr wrap="square">
                <a:spAutoFit/>
              </a:bodyPr>
              <a:lstStyle/>
              <a:p>
                <a:pPr marL="285750" indent="-285750">
                  <a:lnSpc>
                    <a:spcPct val="120000"/>
                  </a:lnSpc>
                  <a:buFont typeface="Arial" panose="020B0604020202020204" pitchFamily="34" charset="0"/>
                  <a:buChar char="•"/>
                </a:pPr>
                <a:r>
                  <a:rPr lang="fr-CH" dirty="0"/>
                  <a:t>La réflexion dans une interface (en incidence normale) est (Fresnel): </a:t>
                </a:r>
                <a14:m>
                  <m:oMath xmlns:m="http://schemas.openxmlformats.org/officeDocument/2006/math">
                    <m:r>
                      <a:rPr lang="fr-CH" i="1">
                        <a:latin typeface="Cambria Math" panose="02040503050406030204" pitchFamily="18" charset="0"/>
                        <a:cs typeface="Arial" panose="020B0604020202020204" pitchFamily="34" charset="0"/>
                      </a:rPr>
                      <m:t>𝑟</m:t>
                    </m:r>
                    <m:r>
                      <a:rPr lang="fr-CH" i="1">
                        <a:latin typeface="Cambria Math" panose="02040503050406030204" pitchFamily="18" charset="0"/>
                        <a:cs typeface="Arial" panose="020B0604020202020204" pitchFamily="34" charset="0"/>
                      </a:rPr>
                      <m:t>=</m:t>
                    </m:r>
                    <m:f>
                      <m:fPr>
                        <m:ctrlPr>
                          <a:rPr lang="fr-CH" i="1">
                            <a:latin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cs typeface="Arial" panose="020B0604020202020204" pitchFamily="34" charset="0"/>
                              </a:rPr>
                              <m:t>𝑡</m:t>
                            </m:r>
                          </m:sub>
                        </m:sSub>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cs typeface="Arial" panose="020B0604020202020204" pitchFamily="34" charset="0"/>
                              </a:rPr>
                              <m:t>𝑖</m:t>
                            </m:r>
                          </m:sub>
                        </m:sSub>
                      </m:num>
                      <m:den>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cs typeface="Arial" panose="020B0604020202020204" pitchFamily="34" charset="0"/>
                              </a:rPr>
                              <m:t>𝑡</m:t>
                            </m:r>
                          </m:sub>
                        </m:sSub>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cs typeface="Arial" panose="020B0604020202020204" pitchFamily="34" charset="0"/>
                              </a:rPr>
                              <m:t>𝑖</m:t>
                            </m:r>
                          </m:sub>
                        </m:sSub>
                      </m:den>
                    </m:f>
                  </m:oMath>
                </a14:m>
                <a:r>
                  <a:rPr lang="fr-CH" dirty="0"/>
                  <a:t> , et </a:t>
                </a:r>
                <a14:m>
                  <m:oMath xmlns:m="http://schemas.openxmlformats.org/officeDocument/2006/math">
                    <m:r>
                      <m:rPr>
                        <m:sty m:val="p"/>
                      </m:rPr>
                      <a:rPr lang="fr-CH" b="0" i="0" smtClean="0">
                        <a:latin typeface="Cambria Math" panose="02040503050406030204" pitchFamily="18" charset="0"/>
                        <a:cs typeface="Arial" panose="020B0604020202020204" pitchFamily="34" charset="0"/>
                      </a:rPr>
                      <m:t>R</m:t>
                    </m:r>
                    <m:r>
                      <a:rPr lang="fr-CH" b="0" i="0" smtClean="0">
                        <a:latin typeface="Cambria Math" panose="02040503050406030204" pitchFamily="18" charset="0"/>
                        <a:cs typeface="Arial" panose="020B0604020202020204" pitchFamily="34" charset="0"/>
                      </a:rPr>
                      <m:t>=</m:t>
                    </m:r>
                    <m:sSup>
                      <m:sSupPr>
                        <m:ctrlPr>
                          <a:rPr lang="fr-CH" i="1" smtClean="0">
                            <a:latin typeface="Cambria Math" panose="02040503050406030204" pitchFamily="18" charset="0"/>
                            <a:cs typeface="Arial" panose="020B0604020202020204" pitchFamily="34" charset="0"/>
                          </a:rPr>
                        </m:ctrlPr>
                      </m:sSupPr>
                      <m:e>
                        <m:d>
                          <m:dPr>
                            <m:ctrlPr>
                              <a:rPr lang="fr-CH" i="1">
                                <a:latin typeface="Cambria Math" panose="02040503050406030204" pitchFamily="18" charset="0"/>
                                <a:cs typeface="Arial" panose="020B0604020202020204" pitchFamily="34" charset="0"/>
                              </a:rPr>
                            </m:ctrlPr>
                          </m:dPr>
                          <m:e>
                            <m:f>
                              <m:fPr>
                                <m:ctrlPr>
                                  <a:rPr lang="fr-CH" i="1">
                                    <a:latin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cs typeface="Arial" panose="020B0604020202020204" pitchFamily="34" charset="0"/>
                                      </a:rPr>
                                      <m:t>𝑡</m:t>
                                    </m:r>
                                  </m:sub>
                                </m:sSub>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cs typeface="Arial" panose="020B0604020202020204" pitchFamily="34" charset="0"/>
                                      </a:rPr>
                                      <m:t>𝑖</m:t>
                                    </m:r>
                                  </m:sub>
                                </m:sSub>
                              </m:num>
                              <m:den>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cs typeface="Arial" panose="020B0604020202020204" pitchFamily="34" charset="0"/>
                                      </a:rPr>
                                      <m:t>𝑡</m:t>
                                    </m:r>
                                  </m:sub>
                                </m:sSub>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cs typeface="Arial" panose="020B0604020202020204" pitchFamily="34" charset="0"/>
                                      </a:rPr>
                                      <m:t>𝑖</m:t>
                                    </m:r>
                                  </m:sub>
                                </m:sSub>
                              </m:den>
                            </m:f>
                          </m:e>
                        </m:d>
                      </m:e>
                      <m:sup>
                        <m:r>
                          <a:rPr lang="fr-CH" b="0" i="1" smtClean="0">
                            <a:latin typeface="Cambria Math" panose="02040503050406030204" pitchFamily="18" charset="0"/>
                            <a:cs typeface="Arial" panose="020B0604020202020204" pitchFamily="34" charset="0"/>
                          </a:rPr>
                          <m:t>2</m:t>
                        </m:r>
                      </m:sup>
                    </m:sSup>
                  </m:oMath>
                </a14:m>
                <a:r>
                  <a:rPr lang="fr-CH" dirty="0"/>
                  <a:t>. Pour air-verre (</a:t>
                </a:r>
                <a:r>
                  <a:rPr lang="fr-CH" i="1" dirty="0"/>
                  <a:t>n</a:t>
                </a:r>
                <a:r>
                  <a:rPr lang="fr-CH" dirty="0"/>
                  <a:t>=1.5) cela vaut 4%, pour air-</a:t>
                </a:r>
                <a:r>
                  <a:rPr lang="fr-CH" dirty="0" err="1"/>
                  <a:t>GaAs</a:t>
                </a:r>
                <a:r>
                  <a:rPr lang="fr-CH" dirty="0"/>
                  <a:t> (</a:t>
                </a:r>
                <a:r>
                  <a:rPr lang="fr-CH" i="1" dirty="0"/>
                  <a:t>n</a:t>
                </a:r>
                <a:r>
                  <a:rPr lang="fr-CH" dirty="0"/>
                  <a:t>=3.5) c'est 31%. Parfois (plusieurs éléments optiques) c'est trop!</a:t>
                </a:r>
              </a:p>
              <a:p>
                <a:pPr marL="285750" indent="-285750">
                  <a:lnSpc>
                    <a:spcPct val="120000"/>
                  </a:lnSpc>
                  <a:buFont typeface="Arial" panose="020B0604020202020204" pitchFamily="34" charset="0"/>
                  <a:buChar char="•"/>
                </a:pPr>
                <a:r>
                  <a:rPr lang="fr-CH" dirty="0"/>
                  <a:t>Pour annuler la réflexion, on dépose une couche mince avec une indice intermédiaire, afin de créer une interférence destructrice entre les rayons réfléchis des deux interfaces.</a:t>
                </a:r>
              </a:p>
              <a:p>
                <a:pPr marL="285750" indent="-285750">
                  <a:lnSpc>
                    <a:spcPct val="120000"/>
                  </a:lnSpc>
                  <a:buFont typeface="Arial" panose="020B0604020202020204" pitchFamily="34" charset="0"/>
                  <a:buChar char="•"/>
                </a:pPr>
                <a:r>
                  <a:rPr lang="fr-CH" dirty="0"/>
                  <a:t>La réflexion de la surface 1 est:  </a:t>
                </a:r>
                <a14:m>
                  <m:oMath xmlns:m="http://schemas.openxmlformats.org/officeDocument/2006/math">
                    <m:sSub>
                      <m:sSubPr>
                        <m:ctrlPr>
                          <a:rPr lang="fr-CH" i="1" smtClean="0">
                            <a:latin typeface="Cambria Math" panose="02040503050406030204" pitchFamily="18" charset="0"/>
                            <a:cs typeface="Arial" panose="020B0604020202020204" pitchFamily="34" charset="0"/>
                          </a:rPr>
                        </m:ctrlPr>
                      </m:sSubPr>
                      <m:e>
                        <m:r>
                          <a:rPr lang="fr-CH" b="0" i="1" smtClean="0">
                            <a:latin typeface="Cambria Math" panose="02040503050406030204" pitchFamily="18" charset="0"/>
                            <a:cs typeface="Arial" panose="020B0604020202020204" pitchFamily="34" charset="0"/>
                          </a:rPr>
                          <m:t>𝐸</m:t>
                        </m:r>
                      </m:e>
                      <m:sub>
                        <m:r>
                          <a:rPr lang="fr-CH" b="0" i="1" smtClean="0">
                            <a:latin typeface="Cambria Math" panose="02040503050406030204" pitchFamily="18" charset="0"/>
                            <a:cs typeface="Arial" panose="020B0604020202020204" pitchFamily="34" charset="0"/>
                          </a:rPr>
                          <m:t>𝑟</m:t>
                        </m:r>
                        <m:r>
                          <a:rPr lang="fr-CH" b="0" i="1" smtClean="0">
                            <a:latin typeface="Cambria Math" panose="02040503050406030204" pitchFamily="18" charset="0"/>
                            <a:cs typeface="Arial" panose="020B0604020202020204" pitchFamily="34" charset="0"/>
                          </a:rPr>
                          <m:t>1</m:t>
                        </m:r>
                      </m:sub>
                    </m:sSub>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b="0" i="1" smtClean="0">
                            <a:latin typeface="Cambria Math" panose="02040503050406030204" pitchFamily="18" charset="0"/>
                            <a:cs typeface="Arial" panose="020B0604020202020204" pitchFamily="34" charset="0"/>
                          </a:rPr>
                          <m:t>𝑖</m:t>
                        </m:r>
                      </m:sub>
                    </m:sSub>
                    <m:f>
                      <m:fPr>
                        <m:ctrlPr>
                          <a:rPr lang="fr-CH" i="1">
                            <a:latin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b="0" i="1" smtClean="0">
                                <a:latin typeface="Cambria Math" panose="02040503050406030204" pitchFamily="18" charset="0"/>
                                <a:cs typeface="Arial" panose="020B0604020202020204" pitchFamily="34" charset="0"/>
                              </a:rPr>
                              <m:t>2</m:t>
                            </m:r>
                          </m:sub>
                        </m:sSub>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b="0" i="1" smtClean="0">
                                <a:latin typeface="Cambria Math" panose="02040503050406030204" pitchFamily="18" charset="0"/>
                                <a:cs typeface="Arial" panose="020B0604020202020204" pitchFamily="34" charset="0"/>
                              </a:rPr>
                              <m:t>1</m:t>
                            </m:r>
                          </m:sub>
                        </m:sSub>
                      </m:num>
                      <m:den>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b="0" i="1" smtClean="0">
                                <a:latin typeface="Cambria Math" panose="02040503050406030204" pitchFamily="18" charset="0"/>
                                <a:cs typeface="Arial" panose="020B0604020202020204" pitchFamily="34" charset="0"/>
                              </a:rPr>
                              <m:t>2</m:t>
                            </m:r>
                          </m:sub>
                        </m:sSub>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b="0" i="1" smtClean="0">
                                <a:latin typeface="Cambria Math" panose="02040503050406030204" pitchFamily="18" charset="0"/>
                                <a:cs typeface="Arial" panose="020B0604020202020204" pitchFamily="34" charset="0"/>
                              </a:rPr>
                              <m:t>1</m:t>
                            </m:r>
                          </m:sub>
                        </m:sSub>
                      </m:den>
                    </m:f>
                  </m:oMath>
                </a14:m>
                <a:r>
                  <a:rPr lang="fr-CH" dirty="0"/>
                  <a:t> , et de la surface 2 est: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cs typeface="Arial" panose="020B0604020202020204" pitchFamily="34" charset="0"/>
                          </a:rPr>
                          <m:t>𝑟</m:t>
                        </m:r>
                        <m:r>
                          <a:rPr lang="fr-CH" b="0" i="1" smtClean="0">
                            <a:latin typeface="Cambria Math" panose="02040503050406030204" pitchFamily="18" charset="0"/>
                            <a:cs typeface="Arial" panose="020B0604020202020204" pitchFamily="34" charset="0"/>
                          </a:rPr>
                          <m:t>2</m:t>
                        </m:r>
                      </m:sub>
                    </m:sSub>
                    <m:r>
                      <a:rPr lang="fr-CH" b="0" i="1" smtClean="0">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cs typeface="Arial" panose="020B0604020202020204" pitchFamily="34" charset="0"/>
                          </a:rPr>
                          <m:t>𝑖</m:t>
                        </m:r>
                      </m:sub>
                    </m:sSub>
                    <m:f>
                      <m:fPr>
                        <m:ctrlPr>
                          <a:rPr lang="fr-CH" i="1">
                            <a:latin typeface="Cambria Math" panose="02040503050406030204" pitchFamily="18" charset="0"/>
                            <a:cs typeface="Arial" panose="020B0604020202020204" pitchFamily="34" charset="0"/>
                          </a:rPr>
                        </m:ctrlPr>
                      </m:fPr>
                      <m:num>
                        <m:r>
                          <a:rPr lang="fr-CH" b="0" i="1" smtClean="0">
                            <a:latin typeface="Cambria Math" panose="02040503050406030204" pitchFamily="18" charset="0"/>
                            <a:cs typeface="Arial" panose="020B0604020202020204" pitchFamily="34" charset="0"/>
                          </a:rPr>
                          <m:t>2</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cs typeface="Arial" panose="020B0604020202020204" pitchFamily="34" charset="0"/>
                              </a:rPr>
                              <m:t>1</m:t>
                            </m:r>
                          </m:sub>
                        </m:sSub>
                      </m:num>
                      <m:den>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cs typeface="Arial" panose="020B0604020202020204" pitchFamily="34" charset="0"/>
                              </a:rPr>
                              <m:t>2</m:t>
                            </m:r>
                          </m:sub>
                        </m:sSub>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cs typeface="Arial" panose="020B0604020202020204" pitchFamily="34" charset="0"/>
                              </a:rPr>
                              <m:t>1</m:t>
                            </m:r>
                          </m:sub>
                        </m:sSub>
                      </m:den>
                    </m:f>
                    <m:f>
                      <m:fPr>
                        <m:ctrlPr>
                          <a:rPr lang="fr-CH" i="1">
                            <a:latin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b="0" i="1" smtClean="0">
                                <a:latin typeface="Cambria Math" panose="02040503050406030204" pitchFamily="18" charset="0"/>
                                <a:cs typeface="Arial" panose="020B0604020202020204" pitchFamily="34" charset="0"/>
                              </a:rPr>
                              <m:t>3</m:t>
                            </m:r>
                          </m:sub>
                        </m:sSub>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b="0" i="1" smtClean="0">
                                <a:latin typeface="Cambria Math" panose="02040503050406030204" pitchFamily="18" charset="0"/>
                                <a:cs typeface="Arial" panose="020B0604020202020204" pitchFamily="34" charset="0"/>
                              </a:rPr>
                              <m:t>2</m:t>
                            </m:r>
                          </m:sub>
                        </m:sSub>
                      </m:num>
                      <m:den>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b="0" i="1" smtClean="0">
                                <a:latin typeface="Cambria Math" panose="02040503050406030204" pitchFamily="18" charset="0"/>
                                <a:cs typeface="Arial" panose="020B0604020202020204" pitchFamily="34" charset="0"/>
                              </a:rPr>
                              <m:t>3</m:t>
                            </m:r>
                          </m:sub>
                        </m:sSub>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b="0" i="1" smtClean="0">
                                <a:latin typeface="Cambria Math" panose="02040503050406030204" pitchFamily="18" charset="0"/>
                                <a:cs typeface="Arial" panose="020B0604020202020204" pitchFamily="34" charset="0"/>
                              </a:rPr>
                              <m:t>2</m:t>
                            </m:r>
                          </m:sub>
                        </m:sSub>
                      </m:den>
                    </m:f>
                    <m:f>
                      <m:fPr>
                        <m:ctrlPr>
                          <a:rPr lang="fr-CH" i="1">
                            <a:latin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b="0" i="1" smtClean="0">
                                <a:latin typeface="Cambria Math" panose="02040503050406030204" pitchFamily="18" charset="0"/>
                                <a:cs typeface="Arial" panose="020B0604020202020204" pitchFamily="34" charset="0"/>
                              </a:rPr>
                              <m:t>2</m:t>
                            </m:r>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cs typeface="Arial" panose="020B0604020202020204" pitchFamily="34" charset="0"/>
                              </a:rPr>
                              <m:t>2</m:t>
                            </m:r>
                          </m:sub>
                        </m:sSub>
                      </m:num>
                      <m:den>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cs typeface="Arial" panose="020B0604020202020204" pitchFamily="34" charset="0"/>
                              </a:rPr>
                              <m:t>2</m:t>
                            </m:r>
                          </m:sub>
                        </m:sSub>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cs typeface="Arial" panose="020B0604020202020204" pitchFamily="34" charset="0"/>
                              </a:rPr>
                              <m:t>1</m:t>
                            </m:r>
                          </m:sub>
                        </m:sSub>
                      </m:den>
                    </m:f>
                    <m:sSup>
                      <m:sSupPr>
                        <m:ctrlPr>
                          <a:rPr lang="fr-CH" i="1" smtClean="0">
                            <a:latin typeface="Cambria Math" panose="02040503050406030204" pitchFamily="18" charset="0"/>
                            <a:cs typeface="Arial" panose="020B0604020202020204" pitchFamily="34" charset="0"/>
                          </a:rPr>
                        </m:ctrlPr>
                      </m:sSupPr>
                      <m:e>
                        <m:r>
                          <a:rPr lang="fr-CH" b="0" i="1" smtClean="0">
                            <a:latin typeface="Cambria Math" panose="02040503050406030204" pitchFamily="18" charset="0"/>
                            <a:cs typeface="Arial" panose="020B0604020202020204" pitchFamily="34" charset="0"/>
                          </a:rPr>
                          <m:t>𝑒</m:t>
                        </m:r>
                      </m:e>
                      <m:sup>
                        <m:r>
                          <a:rPr lang="fr-CH" b="0" i="1" smtClean="0">
                            <a:latin typeface="Cambria Math" panose="02040503050406030204" pitchFamily="18" charset="0"/>
                            <a:cs typeface="Arial" panose="020B0604020202020204" pitchFamily="34" charset="0"/>
                          </a:rPr>
                          <m:t>4</m:t>
                        </m:r>
                        <m:r>
                          <a:rPr lang="fr-CH" b="0" i="1" smtClean="0">
                            <a:latin typeface="Cambria Math" panose="02040503050406030204" pitchFamily="18" charset="0"/>
                            <a:ea typeface="Cambria Math" panose="02040503050406030204" pitchFamily="18" charset="0"/>
                            <a:cs typeface="Arial" panose="020B0604020202020204" pitchFamily="34" charset="0"/>
                          </a:rPr>
                          <m:t>𝜋</m:t>
                        </m:r>
                        <m:r>
                          <a:rPr lang="fr-CH" b="0" i="1" smtClean="0">
                            <a:latin typeface="Cambria Math" panose="02040503050406030204" pitchFamily="18" charset="0"/>
                            <a:cs typeface="Arial" panose="020B0604020202020204" pitchFamily="34" charset="0"/>
                          </a:rPr>
                          <m:t>𝑖</m:t>
                        </m:r>
                        <m:sSub>
                          <m:sSubPr>
                            <m:ctrlPr>
                              <a:rPr lang="fr-CH" b="0" i="1" smtClean="0">
                                <a:latin typeface="Cambria Math" panose="02040503050406030204" pitchFamily="18" charset="0"/>
                                <a:cs typeface="Arial" panose="020B0604020202020204" pitchFamily="34" charset="0"/>
                              </a:rPr>
                            </m:ctrlPr>
                          </m:sSubPr>
                          <m:e>
                            <m:r>
                              <a:rPr lang="fr-CH" b="0" i="1" smtClean="0">
                                <a:latin typeface="Cambria Math" panose="02040503050406030204" pitchFamily="18" charset="0"/>
                                <a:cs typeface="Arial" panose="020B0604020202020204" pitchFamily="34" charset="0"/>
                              </a:rPr>
                              <m:t>𝑛</m:t>
                            </m:r>
                          </m:e>
                          <m:sub>
                            <m:r>
                              <a:rPr lang="fr-CH" b="0" i="1" smtClean="0">
                                <a:latin typeface="Cambria Math" panose="02040503050406030204" pitchFamily="18" charset="0"/>
                                <a:cs typeface="Arial" panose="020B0604020202020204" pitchFamily="34" charset="0"/>
                              </a:rPr>
                              <m:t>2</m:t>
                            </m:r>
                          </m:sub>
                        </m:sSub>
                        <m:r>
                          <a:rPr lang="fr-CH" b="0" i="1" smtClean="0">
                            <a:latin typeface="Cambria Math" panose="02040503050406030204" pitchFamily="18" charset="0"/>
                            <a:cs typeface="Arial" panose="020B0604020202020204" pitchFamily="34" charset="0"/>
                          </a:rPr>
                          <m:t>𝑑</m:t>
                        </m:r>
                        <m:r>
                          <a:rPr lang="fr-CH" b="0" i="1" smtClean="0">
                            <a:latin typeface="Cambria Math" panose="02040503050406030204" pitchFamily="18" charset="0"/>
                            <a:cs typeface="Arial" panose="020B0604020202020204" pitchFamily="34" charset="0"/>
                          </a:rPr>
                          <m:t>/</m:t>
                        </m:r>
                        <m:r>
                          <a:rPr lang="fr-CH" b="0" i="1" smtClean="0">
                            <a:latin typeface="Cambria Math" panose="02040503050406030204" pitchFamily="18" charset="0"/>
                            <a:ea typeface="Cambria Math" panose="02040503050406030204" pitchFamily="18" charset="0"/>
                            <a:cs typeface="Arial" panose="020B0604020202020204" pitchFamily="34" charset="0"/>
                          </a:rPr>
                          <m:t>𝜆</m:t>
                        </m:r>
                      </m:sup>
                    </m:sSup>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cs typeface="Arial" panose="020B0604020202020204" pitchFamily="34" charset="0"/>
                          </a:rPr>
                          <m:t>𝑖</m:t>
                        </m:r>
                      </m:sub>
                    </m:sSub>
                    <m:f>
                      <m:fPr>
                        <m:ctrlPr>
                          <a:rPr lang="fr-CH" i="1">
                            <a:latin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b="0" i="1" smtClean="0">
                                <a:latin typeface="Cambria Math" panose="02040503050406030204" pitchFamily="18" charset="0"/>
                                <a:cs typeface="Arial" panose="020B0604020202020204" pitchFamily="34" charset="0"/>
                              </a:rPr>
                              <m:t>2</m:t>
                            </m:r>
                          </m:sub>
                        </m:sSub>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b="0" i="1" smtClean="0">
                                <a:latin typeface="Cambria Math" panose="02040503050406030204" pitchFamily="18" charset="0"/>
                                <a:cs typeface="Arial" panose="020B0604020202020204" pitchFamily="34" charset="0"/>
                              </a:rPr>
                              <m:t>3</m:t>
                            </m:r>
                          </m:sub>
                        </m:sSub>
                      </m:num>
                      <m:den>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cs typeface="Arial" panose="020B0604020202020204" pitchFamily="34" charset="0"/>
                              </a:rPr>
                              <m:t>3</m:t>
                            </m:r>
                          </m:sub>
                        </m:sSub>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cs typeface="Arial" panose="020B0604020202020204" pitchFamily="34" charset="0"/>
                              </a:rPr>
                              <m:t>2</m:t>
                            </m:r>
                          </m:sub>
                        </m:sSub>
                      </m:den>
                    </m:f>
                  </m:oMath>
                </a14:m>
                <a:r>
                  <a:rPr lang="fr-CH" dirty="0"/>
                  <a:t>. On choisit l'épaisseur: </a:t>
                </a:r>
                <a14:m>
                  <m:oMath xmlns:m="http://schemas.openxmlformats.org/officeDocument/2006/math">
                    <m:r>
                      <a:rPr lang="fr-CH" i="1">
                        <a:latin typeface="Cambria Math" panose="02040503050406030204" pitchFamily="18" charset="0"/>
                        <a:ea typeface="Cambria Math" panose="02040503050406030204" pitchFamily="18" charset="0"/>
                      </a:rPr>
                      <m:t>𝑑</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𝜆</m:t>
                    </m:r>
                    <m:r>
                      <a:rPr lang="fr-CH" i="1">
                        <a:latin typeface="Cambria Math" panose="02040503050406030204" pitchFamily="18" charset="0"/>
                        <a:ea typeface="Cambria Math" panose="02040503050406030204" pitchFamily="18" charset="0"/>
                      </a:rPr>
                      <m:t>/4</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cs typeface="Arial" panose="020B0604020202020204" pitchFamily="34" charset="0"/>
                          </a:rPr>
                          <m:t>2</m:t>
                        </m:r>
                      </m:sub>
                    </m:sSub>
                  </m:oMath>
                </a14:m>
                <a:r>
                  <a:rPr lang="fr-CH" dirty="0"/>
                  <a:t> pour obtenir une phase de </a:t>
                </a:r>
                <a:r>
                  <a:rPr lang="fr-CH" dirty="0">
                    <a:latin typeface="Symbol" pitchFamily="2" charset="2"/>
                  </a:rPr>
                  <a:t>p</a:t>
                </a:r>
                <a:r>
                  <a:rPr lang="fr-CH" dirty="0"/>
                  <a:t>, donc une interférence destructrice. </a:t>
                </a:r>
              </a:p>
              <a:p>
                <a:pPr marL="285750" indent="-285750">
                  <a:lnSpc>
                    <a:spcPct val="120000"/>
                  </a:lnSpc>
                  <a:buFont typeface="Arial" panose="020B0604020202020204" pitchFamily="34" charset="0"/>
                  <a:buChar char="•"/>
                </a:pPr>
                <a:r>
                  <a:rPr lang="fr-CH" dirty="0"/>
                  <a:t>Pour une </a:t>
                </a:r>
                <a:r>
                  <a:rPr lang="fr-CH" b="1" dirty="0"/>
                  <a:t>couche antireflet</a:t>
                </a:r>
                <a:r>
                  <a:rPr lang="fr-CH" dirty="0"/>
                  <a:t> parfaite, il faut encore égaliser l'intensité des deux réflexions: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cs typeface="Arial" panose="020B0604020202020204" pitchFamily="34" charset="0"/>
                          </a:rPr>
                          <m:t>𝑟</m:t>
                        </m:r>
                        <m:r>
                          <a:rPr lang="fr-CH" i="1">
                            <a:latin typeface="Cambria Math" panose="02040503050406030204" pitchFamily="18" charset="0"/>
                            <a:cs typeface="Arial" panose="020B0604020202020204" pitchFamily="34" charset="0"/>
                          </a:rPr>
                          <m:t>1</m:t>
                        </m:r>
                      </m:sub>
                    </m:sSub>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cs typeface="Arial" panose="020B0604020202020204" pitchFamily="34" charset="0"/>
                          </a:rPr>
                          <m:t>𝑟</m:t>
                        </m:r>
                        <m:r>
                          <a:rPr lang="fr-CH" i="1">
                            <a:latin typeface="Cambria Math" panose="02040503050406030204" pitchFamily="18" charset="0"/>
                            <a:cs typeface="Arial" panose="020B0604020202020204" pitchFamily="34" charset="0"/>
                          </a:rPr>
                          <m:t>2</m:t>
                        </m:r>
                      </m:sub>
                    </m:sSub>
                  </m:oMath>
                </a14:m>
                <a:r>
                  <a:rPr lang="fr-CH" dirty="0"/>
                  <a:t> , ce qui donne la condition supplémentaire: </a:t>
                </a:r>
                <a14:m>
                  <m:oMath xmlns:m="http://schemas.openxmlformats.org/officeDocument/2006/math">
                    <m:sSubSup>
                      <m:sSubSupPr>
                        <m:ctrlPr>
                          <a:rPr lang="fr-CH" i="1">
                            <a:latin typeface="Cambria Math" panose="02040503050406030204" pitchFamily="18" charset="0"/>
                          </a:rPr>
                        </m:ctrlPr>
                      </m:sSubSupPr>
                      <m:e>
                        <m:r>
                          <a:rPr lang="fr-CH" i="1">
                            <a:latin typeface="Cambria Math" panose="02040503050406030204" pitchFamily="18" charset="0"/>
                          </a:rPr>
                          <m:t>𝑛</m:t>
                        </m:r>
                      </m:e>
                      <m:sub>
                        <m:r>
                          <a:rPr lang="fr-CH" i="1">
                            <a:latin typeface="Cambria Math" panose="02040503050406030204" pitchFamily="18" charset="0"/>
                          </a:rPr>
                          <m:t>2</m:t>
                        </m:r>
                      </m:sub>
                      <m:sup>
                        <m:r>
                          <a:rPr lang="fr-CH" i="1">
                            <a:latin typeface="Cambria Math" panose="02040503050406030204" pitchFamily="18" charset="0"/>
                          </a:rPr>
                          <m:t>2</m:t>
                        </m:r>
                      </m:sup>
                    </m:sSubSup>
                    <m:r>
                      <a:rPr lang="fr-CH" i="1">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1</m:t>
                        </m:r>
                      </m:sub>
                    </m:sSub>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3</m:t>
                        </m:r>
                      </m:sub>
                    </m:sSub>
                  </m:oMath>
                </a14:m>
                <a:r>
                  <a:rPr lang="fr-CH" dirty="0"/>
                  <a:t> . Parfois il est difficile de trouver de la matière adéquate!</a:t>
                </a:r>
              </a:p>
              <a:p>
                <a:pPr marL="285750" indent="-285750">
                  <a:lnSpc>
                    <a:spcPct val="120000"/>
                  </a:lnSpc>
                  <a:buFont typeface="Arial" panose="020B0604020202020204" pitchFamily="34" charset="0"/>
                  <a:buChar char="•"/>
                </a:pPr>
                <a:r>
                  <a:rPr lang="fr-CH" dirty="0"/>
                  <a:t>La condition pour la phase n'est valable que pour une longueur d'onde…</a:t>
                </a:r>
              </a:p>
            </p:txBody>
          </p:sp>
        </mc:Choice>
        <mc:Fallback xmlns="">
          <p:sp>
            <p:nvSpPr>
              <p:cNvPr id="6" name="Rectangle 5">
                <a:extLst>
                  <a:ext uri="{FF2B5EF4-FFF2-40B4-BE49-F238E27FC236}">
                    <a16:creationId xmlns:a16="http://schemas.microsoft.com/office/drawing/2014/main" id="{517F0D54-D65C-4E40-A175-9D231B7F7250}"/>
                  </a:ext>
                </a:extLst>
              </p:cNvPr>
              <p:cNvSpPr>
                <a:spLocks noRot="1" noChangeAspect="1" noMove="1" noResize="1" noEditPoints="1" noAdjustHandles="1" noChangeArrowheads="1" noChangeShapeType="1" noTextEdit="1"/>
              </p:cNvSpPr>
              <p:nvPr/>
            </p:nvSpPr>
            <p:spPr>
              <a:xfrm>
                <a:off x="11324" y="408002"/>
                <a:ext cx="12180676" cy="3504101"/>
              </a:xfrm>
              <a:prstGeom prst="rect">
                <a:avLst/>
              </a:prstGeom>
              <a:blipFill>
                <a:blip r:embed="rId3"/>
                <a:stretch>
                  <a:fillRect l="-208" r="-312" b="-1444"/>
                </a:stretch>
              </a:blipFill>
            </p:spPr>
            <p:txBody>
              <a:bodyPr/>
              <a:lstStyle/>
              <a:p>
                <a:r>
                  <a:rPr lang="en-US">
                    <a:noFill/>
                  </a:rPr>
                  <a:t> </a:t>
                </a:r>
              </a:p>
            </p:txBody>
          </p:sp>
        </mc:Fallback>
      </mc:AlternateContent>
      <p:graphicFrame>
        <p:nvGraphicFramePr>
          <p:cNvPr id="10" name="Chart 9">
            <a:extLst>
              <a:ext uri="{FF2B5EF4-FFF2-40B4-BE49-F238E27FC236}">
                <a16:creationId xmlns:a16="http://schemas.microsoft.com/office/drawing/2014/main" id="{1E1E7D59-4AB2-6149-94A4-7DB069ADAAE3}"/>
              </a:ext>
            </a:extLst>
          </p:cNvPr>
          <p:cNvGraphicFramePr>
            <a:graphicFrameLocks/>
          </p:cNvGraphicFramePr>
          <p:nvPr>
            <p:extLst>
              <p:ext uri="{D42A27DB-BD31-4B8C-83A1-F6EECF244321}">
                <p14:modId xmlns:p14="http://schemas.microsoft.com/office/powerpoint/2010/main" val="954056211"/>
              </p:ext>
            </p:extLst>
          </p:nvPr>
        </p:nvGraphicFramePr>
        <p:xfrm>
          <a:off x="7524835" y="3912462"/>
          <a:ext cx="4655840" cy="29105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1780F629-DFA3-7B4F-AAE3-627E9DE961D1}"/>
              </a:ext>
            </a:extLst>
          </p:cNvPr>
          <p:cNvGraphicFramePr>
            <a:graphicFrameLocks/>
          </p:cNvGraphicFramePr>
          <p:nvPr>
            <p:extLst>
              <p:ext uri="{D42A27DB-BD31-4B8C-83A1-F6EECF244321}">
                <p14:modId xmlns:p14="http://schemas.microsoft.com/office/powerpoint/2010/main" val="1443950263"/>
              </p:ext>
            </p:extLst>
          </p:nvPr>
        </p:nvGraphicFramePr>
        <p:xfrm>
          <a:off x="11325" y="3912462"/>
          <a:ext cx="4896543" cy="294553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01573754"/>
      </p:ext>
    </p:extLst>
  </p:cSld>
  <p:clrMapOvr>
    <a:masterClrMapping/>
  </p:clrMapOvr>
  <mc:AlternateContent xmlns:mc="http://schemas.openxmlformats.org/markup-compatibility/2006" xmlns:p14="http://schemas.microsoft.com/office/powerpoint/2010/main">
    <mc:Choice Requires="p14">
      <p:transition spd="slow" p14:dur="2000" advTm="286971"/>
    </mc:Choice>
    <mc:Fallback xmlns="">
      <p:transition spd="slow" advTm="28697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Text Box 5"/>
          <p:cNvSpPr txBox="1">
            <a:spLocks noChangeArrowheads="1"/>
          </p:cNvSpPr>
          <p:nvPr/>
        </p:nvSpPr>
        <p:spPr bwMode="auto">
          <a:xfrm>
            <a:off x="0" y="-1093"/>
            <a:ext cx="12192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200" dirty="0"/>
              <a:t>Interféromètres avec miroirs: Mach-</a:t>
            </a:r>
            <a:r>
              <a:rPr lang="fr-CH" sz="3200" dirty="0" err="1"/>
              <a:t>Zehnder</a:t>
            </a:r>
            <a:r>
              <a:rPr lang="fr-CH" sz="3200" dirty="0"/>
              <a:t>, Michelson, </a:t>
            </a:r>
            <a:r>
              <a:rPr lang="fr-CH" sz="3200" dirty="0" err="1"/>
              <a:t>Sagnac</a:t>
            </a:r>
            <a:endParaRPr lang="fr-CH" sz="3200" dirty="0"/>
          </a:p>
        </p:txBody>
      </p:sp>
      <mc:AlternateContent xmlns:mc="http://schemas.openxmlformats.org/markup-compatibility/2006" xmlns:a14="http://schemas.microsoft.com/office/drawing/2010/main">
        <mc:Choice Requires="a14">
          <p:sp>
            <p:nvSpPr>
              <p:cNvPr id="10" name="Text Box 10">
                <a:extLst>
                  <a:ext uri="{FF2B5EF4-FFF2-40B4-BE49-F238E27FC236}">
                    <a16:creationId xmlns:a16="http://schemas.microsoft.com/office/drawing/2014/main" id="{8F8B7B59-D393-B34F-836F-DC3DCF234F5E}"/>
                  </a:ext>
                </a:extLst>
              </p:cNvPr>
              <p:cNvSpPr txBox="1">
                <a:spLocks noChangeArrowheads="1"/>
              </p:cNvSpPr>
              <p:nvPr/>
            </p:nvSpPr>
            <p:spPr bwMode="auto">
              <a:xfrm>
                <a:off x="0" y="583682"/>
                <a:ext cx="6456040" cy="3053336"/>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wrap="square">
                <a:spAutoFit/>
              </a:bodyPr>
              <a:lstStyle/>
              <a:p>
                <a:pPr marL="285750" indent="-285750">
                  <a:lnSpc>
                    <a:spcPct val="120000"/>
                  </a:lnSpc>
                  <a:spcBef>
                    <a:spcPts val="0"/>
                  </a:spcBef>
                  <a:buFont typeface="Arial"/>
                  <a:buChar char="•"/>
                </a:pPr>
                <a:r>
                  <a:rPr lang="fr-CH" dirty="0"/>
                  <a:t>On utilise un ou deux miroirs semi-transparents (ou un cube FTIR) et des miroirs pour diviser un faisceau un deux parties et les recombiner pour former de l'interférence.</a:t>
                </a:r>
              </a:p>
              <a:p>
                <a:pPr marL="285750" indent="-285750">
                  <a:lnSpc>
                    <a:spcPct val="120000"/>
                  </a:lnSpc>
                  <a:spcBef>
                    <a:spcPts val="0"/>
                  </a:spcBef>
                  <a:buFont typeface="Arial"/>
                  <a:buChar char="•"/>
                </a:pPr>
                <a:r>
                  <a:rPr lang="fr-CH" dirty="0"/>
                  <a:t>L'interférence est très sensible aux changements du chemin optique </a:t>
                </a:r>
                <a14:m>
                  <m:oMath xmlns:m="http://schemas.openxmlformats.org/officeDocument/2006/math">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m:t>
                    </m:r>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𝑘𝑥</m:t>
                        </m:r>
                      </m:e>
                    </m:d>
                  </m:oMath>
                </a14:m>
                <a:r>
                  <a:rPr lang="fr-CH" dirty="0"/>
                  <a:t> dans une "branche" de l'interféromètre par rapport à l'autre "branche":</a:t>
                </a:r>
              </a:p>
              <a:p>
                <a:pPr marL="742950" lvl="1" indent="-285750">
                  <a:lnSpc>
                    <a:spcPct val="120000"/>
                  </a:lnSpc>
                  <a:spcBef>
                    <a:spcPts val="0"/>
                  </a:spcBef>
                  <a:buFont typeface="Arial"/>
                  <a:buChar char="•"/>
                </a:pPr>
                <a:r>
                  <a:rPr lang="fr-CH" sz="1600" dirty="0"/>
                  <a:t>Changement de </a:t>
                </a:r>
                <a:r>
                  <a:rPr lang="fr-CH" sz="1600" i="1" dirty="0"/>
                  <a:t>x</a:t>
                </a:r>
                <a:r>
                  <a:rPr lang="fr-CH" sz="1600" dirty="0"/>
                  <a:t> (position des miroirs).</a:t>
                </a:r>
              </a:p>
              <a:p>
                <a:pPr marL="742950" lvl="1" indent="-285750">
                  <a:lnSpc>
                    <a:spcPct val="120000"/>
                  </a:lnSpc>
                  <a:spcBef>
                    <a:spcPts val="0"/>
                  </a:spcBef>
                  <a:buFont typeface="Arial"/>
                  <a:buChar char="•"/>
                </a:pPr>
                <a:r>
                  <a:rPr lang="fr-CH" sz="1600" dirty="0"/>
                  <a:t>Changement de </a:t>
                </a:r>
                <a:r>
                  <a:rPr lang="fr-CH" sz="1600" i="1" dirty="0"/>
                  <a:t>k</a:t>
                </a:r>
                <a:r>
                  <a:rPr lang="fr-CH" sz="1600" dirty="0"/>
                  <a:t>=</a:t>
                </a:r>
                <a:r>
                  <a:rPr lang="fr-CH" sz="1600" i="1" dirty="0"/>
                  <a:t>nk</a:t>
                </a:r>
                <a:r>
                  <a:rPr lang="fr-CH" sz="1600" i="1" baseline="-25000" dirty="0"/>
                  <a:t>0</a:t>
                </a:r>
                <a:r>
                  <a:rPr lang="fr-CH" sz="1600" dirty="0"/>
                  <a:t> (indice du milieu).</a:t>
                </a:r>
              </a:p>
              <a:p>
                <a:pPr marL="285750" indent="-285750">
                  <a:lnSpc>
                    <a:spcPct val="120000"/>
                  </a:lnSpc>
                  <a:spcBef>
                    <a:spcPts val="0"/>
                  </a:spcBef>
                  <a:buFont typeface="Arial"/>
                  <a:buChar char="•"/>
                </a:pPr>
                <a:r>
                  <a:rPr lang="fr-CH" dirty="0"/>
                  <a:t>Ces interféromètres ont plusieurs applications!</a:t>
                </a:r>
              </a:p>
            </p:txBody>
          </p:sp>
        </mc:Choice>
        <mc:Fallback xmlns="">
          <p:sp>
            <p:nvSpPr>
              <p:cNvPr id="10" name="Text Box 10">
                <a:extLst>
                  <a:ext uri="{FF2B5EF4-FFF2-40B4-BE49-F238E27FC236}">
                    <a16:creationId xmlns:a16="http://schemas.microsoft.com/office/drawing/2014/main" id="{8F8B7B59-D393-B34F-836F-DC3DCF234F5E}"/>
                  </a:ext>
                </a:extLst>
              </p:cNvPr>
              <p:cNvSpPr txBox="1">
                <a:spLocks noRot="1" noChangeAspect="1" noMove="1" noResize="1" noEditPoints="1" noAdjustHandles="1" noChangeArrowheads="1" noChangeShapeType="1" noTextEdit="1"/>
              </p:cNvSpPr>
              <p:nvPr/>
            </p:nvSpPr>
            <p:spPr bwMode="auto">
              <a:xfrm>
                <a:off x="0" y="583682"/>
                <a:ext cx="6456040" cy="3053336"/>
              </a:xfrm>
              <a:prstGeom prst="rect">
                <a:avLst/>
              </a:prstGeom>
              <a:blipFill>
                <a:blip r:embed="rId3"/>
                <a:stretch>
                  <a:fillRect l="-589" t="-830" r="-982"/>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5" name="Group 4">
            <a:extLst>
              <a:ext uri="{FF2B5EF4-FFF2-40B4-BE49-F238E27FC236}">
                <a16:creationId xmlns:a16="http://schemas.microsoft.com/office/drawing/2014/main" id="{6F409DFE-3E46-A049-B106-B4979522ABE4}"/>
              </a:ext>
            </a:extLst>
          </p:cNvPr>
          <p:cNvGrpSpPr/>
          <p:nvPr/>
        </p:nvGrpSpPr>
        <p:grpSpPr>
          <a:xfrm>
            <a:off x="6348028" y="1305653"/>
            <a:ext cx="5843972" cy="5552349"/>
            <a:chOff x="6348028" y="1305653"/>
            <a:chExt cx="5843972" cy="5552349"/>
          </a:xfrm>
        </p:grpSpPr>
        <p:pic>
          <p:nvPicPr>
            <p:cNvPr id="9" name="Picture 8">
              <a:extLst>
                <a:ext uri="{FF2B5EF4-FFF2-40B4-BE49-F238E27FC236}">
                  <a16:creationId xmlns:a16="http://schemas.microsoft.com/office/drawing/2014/main" id="{68B9C0DC-C78D-0540-8458-A63BEAD8C7D1}"/>
                </a:ext>
              </a:extLst>
            </p:cNvPr>
            <p:cNvPicPr/>
            <p:nvPr/>
          </p:nvPicPr>
          <p:blipFill>
            <a:blip r:embed="rId4">
              <a:extLst>
                <a:ext uri="{28A0092B-C50C-407E-A947-70E740481C1C}">
                  <a14:useLocalDpi xmlns:a14="http://schemas.microsoft.com/office/drawing/2010/main" val="0"/>
                </a:ext>
              </a:extLst>
            </a:blip>
            <a:stretch>
              <a:fillRect/>
            </a:stretch>
          </p:blipFill>
          <p:spPr>
            <a:xfrm>
              <a:off x="6348028" y="1314476"/>
              <a:ext cx="5843972" cy="5543526"/>
            </a:xfrm>
            <a:prstGeom prst="rect">
              <a:avLst/>
            </a:prstGeom>
          </p:spPr>
        </p:pic>
        <p:sp>
          <p:nvSpPr>
            <p:cNvPr id="4" name="TextBox 3">
              <a:extLst>
                <a:ext uri="{FF2B5EF4-FFF2-40B4-BE49-F238E27FC236}">
                  <a16:creationId xmlns:a16="http://schemas.microsoft.com/office/drawing/2014/main" id="{CDBE749B-04DD-1942-8D4A-44D171BEB59B}"/>
                </a:ext>
              </a:extLst>
            </p:cNvPr>
            <p:cNvSpPr txBox="1"/>
            <p:nvPr/>
          </p:nvSpPr>
          <p:spPr>
            <a:xfrm>
              <a:off x="6528048" y="1305653"/>
              <a:ext cx="1749197" cy="369332"/>
            </a:xfrm>
            <a:prstGeom prst="rect">
              <a:avLst/>
            </a:prstGeom>
            <a:solidFill>
              <a:schemeClr val="bg1"/>
            </a:solidFill>
          </p:spPr>
          <p:txBody>
            <a:bodyPr wrap="none" rtlCol="0">
              <a:spAutoFit/>
            </a:bodyPr>
            <a:lstStyle/>
            <a:p>
              <a:r>
                <a:rPr lang="fr-CH" dirty="0"/>
                <a:t>Mach-</a:t>
              </a:r>
              <a:r>
                <a:rPr lang="fr-CH" dirty="0" err="1"/>
                <a:t>Zehnder</a:t>
              </a:r>
              <a:r>
                <a:rPr lang="fr-CH" dirty="0"/>
                <a:t>:</a:t>
              </a:r>
            </a:p>
          </p:txBody>
        </p:sp>
        <p:sp>
          <p:nvSpPr>
            <p:cNvPr id="11" name="TextBox 10">
              <a:extLst>
                <a:ext uri="{FF2B5EF4-FFF2-40B4-BE49-F238E27FC236}">
                  <a16:creationId xmlns:a16="http://schemas.microsoft.com/office/drawing/2014/main" id="{5F12E429-E059-5742-8A28-3C6A0F5F7637}"/>
                </a:ext>
              </a:extLst>
            </p:cNvPr>
            <p:cNvSpPr txBox="1"/>
            <p:nvPr/>
          </p:nvSpPr>
          <p:spPr>
            <a:xfrm>
              <a:off x="6636060" y="4293096"/>
              <a:ext cx="1287532" cy="369332"/>
            </a:xfrm>
            <a:prstGeom prst="rect">
              <a:avLst/>
            </a:prstGeom>
            <a:solidFill>
              <a:schemeClr val="bg1"/>
            </a:solidFill>
          </p:spPr>
          <p:txBody>
            <a:bodyPr wrap="none" rtlCol="0">
              <a:spAutoFit/>
            </a:bodyPr>
            <a:lstStyle/>
            <a:p>
              <a:r>
                <a:rPr lang="fr-CH" dirty="0"/>
                <a:t>Michelson:</a:t>
              </a:r>
            </a:p>
          </p:txBody>
        </p:sp>
      </p:grpSp>
      <p:pic>
        <p:nvPicPr>
          <p:cNvPr id="13" name="Picture 12" descr="Fig.2.5-3_S.jpg">
            <a:extLst>
              <a:ext uri="{FF2B5EF4-FFF2-40B4-BE49-F238E27FC236}">
                <a16:creationId xmlns:a16="http://schemas.microsoft.com/office/drawing/2014/main" id="{D7BDBA8D-020D-464C-958A-44AECFC05E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5560" y="3910776"/>
            <a:ext cx="4227467" cy="29472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9654"/>
    </mc:Choice>
    <mc:Fallback xmlns="">
      <p:transition spd="slow" advTm="89654"/>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Text Box 5"/>
          <p:cNvSpPr txBox="1">
            <a:spLocks noChangeArrowheads="1"/>
          </p:cNvSpPr>
          <p:nvPr/>
        </p:nvSpPr>
        <p:spPr bwMode="auto">
          <a:xfrm>
            <a:off x="0" y="13770"/>
            <a:ext cx="7212124"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2800" dirty="0"/>
              <a:t>Interféromètre de Michelson</a:t>
            </a:r>
          </a:p>
        </p:txBody>
      </p:sp>
      <p:grpSp>
        <p:nvGrpSpPr>
          <p:cNvPr id="4" name="Group 3">
            <a:extLst>
              <a:ext uri="{FF2B5EF4-FFF2-40B4-BE49-F238E27FC236}">
                <a16:creationId xmlns:a16="http://schemas.microsoft.com/office/drawing/2014/main" id="{7028C943-4EA7-8344-82F0-1445EE543C8C}"/>
              </a:ext>
            </a:extLst>
          </p:cNvPr>
          <p:cNvGrpSpPr/>
          <p:nvPr/>
        </p:nvGrpSpPr>
        <p:grpSpPr>
          <a:xfrm>
            <a:off x="4043772" y="507702"/>
            <a:ext cx="8136904" cy="6350298"/>
            <a:chOff x="4043772" y="507702"/>
            <a:chExt cx="8136904" cy="6350298"/>
          </a:xfrm>
        </p:grpSpPr>
        <p:grpSp>
          <p:nvGrpSpPr>
            <p:cNvPr id="3" name="Group 2">
              <a:extLst>
                <a:ext uri="{FF2B5EF4-FFF2-40B4-BE49-F238E27FC236}">
                  <a16:creationId xmlns:a16="http://schemas.microsoft.com/office/drawing/2014/main" id="{FAE77202-5E7E-894E-8F57-A832D897DA1B}"/>
                </a:ext>
              </a:extLst>
            </p:cNvPr>
            <p:cNvGrpSpPr/>
            <p:nvPr/>
          </p:nvGrpSpPr>
          <p:grpSpPr>
            <a:xfrm>
              <a:off x="4043772" y="507702"/>
              <a:ext cx="8136904" cy="6350298"/>
              <a:chOff x="3087996" y="2093973"/>
              <a:chExt cx="6104348" cy="4764027"/>
            </a:xfrm>
          </p:grpSpPr>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7996" y="2093973"/>
                <a:ext cx="6104348" cy="47640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559" name="Picture 7"/>
              <p:cNvPicPr>
                <a:picLocks noChangeAspect="1" noChangeArrowheads="1"/>
              </p:cNvPicPr>
              <p:nvPr/>
            </p:nvPicPr>
            <p:blipFill>
              <a:blip r:embed="rId3">
                <a:extLst>
                  <a:ext uri="{28A0092B-C50C-407E-A947-70E740481C1C}">
                    <a14:useLocalDpi xmlns:a14="http://schemas.microsoft.com/office/drawing/2010/main" val="0"/>
                  </a:ext>
                </a:extLst>
              </a:blip>
              <a:srcRect l="60754" t="51334" r="99"/>
              <a:stretch>
                <a:fillRect/>
              </a:stretch>
            </p:blipFill>
            <p:spPr bwMode="auto">
              <a:xfrm rot="5400000">
                <a:off x="6766903" y="4448948"/>
                <a:ext cx="2445619" cy="23724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2356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l="6155" r="15131" b="12256"/>
            <a:stretch>
              <a:fillRect/>
            </a:stretch>
          </p:blipFill>
          <p:spPr bwMode="auto">
            <a:xfrm>
              <a:off x="6204012" y="4622808"/>
              <a:ext cx="2611528" cy="21836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23562" name="Picture 10"/>
          <p:cNvPicPr>
            <a:picLocks noChangeAspect="1" noChangeArrowheads="1"/>
          </p:cNvPicPr>
          <p:nvPr/>
        </p:nvPicPr>
        <p:blipFill>
          <a:blip r:embed="rId5">
            <a:extLst>
              <a:ext uri="{28A0092B-C50C-407E-A947-70E740481C1C}">
                <a14:useLocalDpi xmlns:a14="http://schemas.microsoft.com/office/drawing/2010/main" val="0"/>
              </a:ext>
            </a:extLst>
          </a:blip>
          <a:srcRect t="3531" r="15729"/>
          <a:stretch>
            <a:fillRect/>
          </a:stretch>
        </p:blipFill>
        <p:spPr bwMode="auto">
          <a:xfrm rot="-21600000">
            <a:off x="5011" y="3204356"/>
            <a:ext cx="2270450" cy="1916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Picture 1" descr="Fig.2.5-3_MM.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47741" y="4622808"/>
            <a:ext cx="3256272" cy="2183618"/>
          </a:xfrm>
          <a:prstGeom prst="rect">
            <a:avLst/>
          </a:prstGeom>
        </p:spPr>
      </p:pic>
      <p:sp>
        <p:nvSpPr>
          <p:cNvPr id="10" name="Rectangle 9">
            <a:extLst>
              <a:ext uri="{FF2B5EF4-FFF2-40B4-BE49-F238E27FC236}">
                <a16:creationId xmlns:a16="http://schemas.microsoft.com/office/drawing/2014/main" id="{881EAD7F-67A8-774A-9509-594CE7EAF74D}"/>
              </a:ext>
            </a:extLst>
          </p:cNvPr>
          <p:cNvSpPr/>
          <p:nvPr/>
        </p:nvSpPr>
        <p:spPr>
          <a:xfrm>
            <a:off x="0" y="521760"/>
            <a:ext cx="4043772" cy="2274341"/>
          </a:xfrm>
          <a:prstGeom prst="rect">
            <a:avLst/>
          </a:prstGeom>
        </p:spPr>
        <p:txBody>
          <a:bodyPr wrap="square">
            <a:spAutoFit/>
          </a:bodyPr>
          <a:lstStyle/>
          <a:p>
            <a:pPr marL="285750" indent="-285750">
              <a:lnSpc>
                <a:spcPct val="120000"/>
              </a:lnSpc>
              <a:spcBef>
                <a:spcPts val="0"/>
              </a:spcBef>
              <a:buFont typeface="Arial"/>
              <a:buChar char="•"/>
            </a:pPr>
            <a:r>
              <a:rPr lang="fr-CH" sz="2000" dirty="0"/>
              <a:t>L'interféromètre de Michelson a l'avantage de ne pas dépendre de la transparence du miroir: chaque faisceau traverse le miroir une fois par transmission et une fois par réflexion.</a:t>
            </a:r>
          </a:p>
        </p:txBody>
      </p:sp>
      <p:pic>
        <p:nvPicPr>
          <p:cNvPr id="11" name="Picture 10" descr="Fig 5-xx">
            <a:extLst>
              <a:ext uri="{FF2B5EF4-FFF2-40B4-BE49-F238E27FC236}">
                <a16:creationId xmlns:a16="http://schemas.microsoft.com/office/drawing/2014/main" id="{DBF75B0E-67CD-1F4D-AFD9-EFC15EDA3F64}"/>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445224"/>
            <a:ext cx="2979510" cy="1399006"/>
          </a:xfrm>
          <a:prstGeom prst="rect">
            <a:avLst/>
          </a:prstGeom>
          <a:noFill/>
          <a:ln>
            <a:noFill/>
          </a:ln>
        </p:spPr>
      </p:pic>
    </p:spTree>
    <p:extLst>
      <p:ext uri="{BB962C8B-B14F-4D97-AF65-F5344CB8AC3E}">
        <p14:creationId xmlns:p14="http://schemas.microsoft.com/office/powerpoint/2010/main" val="1410603114"/>
      </p:ext>
    </p:extLst>
  </p:cSld>
  <p:clrMapOvr>
    <a:masterClrMapping/>
  </p:clrMapOvr>
  <mc:AlternateContent xmlns:mc="http://schemas.openxmlformats.org/markup-compatibility/2006" xmlns:p14="http://schemas.microsoft.com/office/powerpoint/2010/main">
    <mc:Choice Requires="p14">
      <p:transition spd="slow" p14:dur="2000" advTm="133016"/>
    </mc:Choice>
    <mc:Fallback xmlns="">
      <p:transition spd="slow" advTm="13301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 y="0"/>
            <a:ext cx="8173079" cy="711060"/>
          </a:xfrm>
        </p:spPr>
        <p:txBody>
          <a:bodyPr>
            <a:normAutofit/>
          </a:bodyPr>
          <a:lstStyle/>
          <a:p>
            <a:pPr algn="ctr"/>
            <a:r>
              <a:rPr lang="fr-CH" sz="2800" dirty="0"/>
              <a:t>Interféromètre de Michelson: Comment ça marche</a:t>
            </a:r>
          </a:p>
        </p:txBody>
      </p:sp>
      <mc:AlternateContent xmlns:mc="http://schemas.openxmlformats.org/markup-compatibility/2006">
        <mc:Choice xmlns:a14="http://schemas.microsoft.com/office/drawing/2010/main" Requires="a14">
          <p:sp>
            <p:nvSpPr>
              <p:cNvPr id="3" name="Subtitle 2"/>
              <p:cNvSpPr>
                <a:spLocks noGrp="1"/>
              </p:cNvSpPr>
              <p:nvPr>
                <p:ph type="subTitle" idx="1"/>
              </p:nvPr>
            </p:nvSpPr>
            <p:spPr>
              <a:xfrm>
                <a:off x="-11694" y="728871"/>
                <a:ext cx="12203694" cy="3497447"/>
              </a:xfrm>
            </p:spPr>
            <p:txBody>
              <a:bodyPr>
                <a:normAutofit/>
              </a:bodyPr>
              <a:lstStyle/>
              <a:p>
                <a:pPr marL="285750" indent="-285750" algn="l">
                  <a:lnSpc>
                    <a:spcPct val="120000"/>
                  </a:lnSpc>
                  <a:spcBef>
                    <a:spcPts val="0"/>
                  </a:spcBef>
                  <a:buFont typeface="Arial" panose="020B0604020202020204" pitchFamily="34" charset="0"/>
                  <a:buChar char="•"/>
                </a:pPr>
                <a:r>
                  <a:rPr lang="fr-CH" sz="2000" dirty="0"/>
                  <a:t>A l'entrée: </a:t>
                </a:r>
                <a14:m>
                  <m:oMath xmlns:m="http://schemas.openxmlformats.org/officeDocument/2006/math">
                    <m:sSub>
                      <m:sSubPr>
                        <m:ctrlPr>
                          <a:rPr lang="fr-CH" sz="2000" i="1" smtClean="0">
                            <a:latin typeface="Cambria Math" panose="02040503050406030204" pitchFamily="18" charset="0"/>
                            <a:ea typeface="Cambria Math" panose="02040503050406030204" pitchFamily="18" charset="0"/>
                          </a:rPr>
                        </m:ctrlPr>
                      </m:sSubPr>
                      <m:e>
                        <m:r>
                          <a:rPr lang="fr-CH" sz="2000" i="1" smtClean="0">
                            <a:latin typeface="Cambria Math" panose="02040503050406030204" pitchFamily="18" charset="0"/>
                            <a:ea typeface="Cambria Math" panose="02040503050406030204" pitchFamily="18" charset="0"/>
                          </a:rPr>
                          <m:t>𝐸</m:t>
                        </m:r>
                      </m:e>
                      <m:sub>
                        <m:r>
                          <a:rPr lang="fr-CH" sz="2000" b="0" i="1" smtClean="0">
                            <a:latin typeface="Cambria Math" panose="02040503050406030204" pitchFamily="18" charset="0"/>
                            <a:ea typeface="Cambria Math" panose="02040503050406030204" pitchFamily="18" charset="0"/>
                          </a:rPr>
                          <m:t>𝑠</m:t>
                        </m:r>
                      </m:sub>
                    </m:sSub>
                    <m:r>
                      <a:rPr lang="fr-CH" sz="2000" smtClean="0">
                        <a:latin typeface="Cambria Math" panose="02040503050406030204" pitchFamily="18" charset="0"/>
                        <a:ea typeface="Cambria Math" panose="02040503050406030204" pitchFamily="18" charset="0"/>
                      </a:rPr>
                      <m:t>=</m:t>
                    </m:r>
                    <m:sSub>
                      <m:sSubPr>
                        <m:ctrlPr>
                          <a:rPr lang="fr-CH" sz="2000" i="1" smtClean="0">
                            <a:latin typeface="Cambria Math" panose="02040503050406030204" pitchFamily="18" charset="0"/>
                            <a:ea typeface="Cambria Math" panose="02040503050406030204" pitchFamily="18" charset="0"/>
                          </a:rPr>
                        </m:ctrlPr>
                      </m:sSubPr>
                      <m:e>
                        <m:r>
                          <a:rPr lang="fr-CH" sz="2000" i="1" smtClean="0">
                            <a:latin typeface="Cambria Math" panose="02040503050406030204" pitchFamily="18" charset="0"/>
                            <a:ea typeface="Cambria Math" panose="02040503050406030204" pitchFamily="18" charset="0"/>
                          </a:rPr>
                          <m:t>𝐸</m:t>
                        </m:r>
                      </m:e>
                      <m:sub>
                        <m:r>
                          <a:rPr lang="fr-CH" sz="2000" i="1" smtClean="0">
                            <a:latin typeface="Cambria Math" panose="02040503050406030204" pitchFamily="18" charset="0"/>
                            <a:ea typeface="Cambria Math" panose="02040503050406030204" pitchFamily="18" charset="0"/>
                          </a:rPr>
                          <m:t>0</m:t>
                        </m:r>
                      </m:sub>
                    </m:sSub>
                    <m:func>
                      <m:funcPr>
                        <m:ctrlPr>
                          <a:rPr lang="fr-CH" sz="2000" i="1" smtClean="0">
                            <a:latin typeface="Cambria Math" panose="02040503050406030204" pitchFamily="18" charset="0"/>
                            <a:ea typeface="Cambria Math" panose="02040503050406030204" pitchFamily="18" charset="0"/>
                          </a:rPr>
                        </m:ctrlPr>
                      </m:funcPr>
                      <m:fName>
                        <m:r>
                          <a:rPr lang="fr-CH" sz="2000" i="1" smtClean="0">
                            <a:latin typeface="Cambria Math" panose="02040503050406030204" pitchFamily="18" charset="0"/>
                            <a:ea typeface="Cambria Math" panose="02040503050406030204" pitchFamily="18" charset="0"/>
                          </a:rPr>
                          <m:t>𝑐𝑜𝑠</m:t>
                        </m:r>
                      </m:fName>
                      <m:e>
                        <m:d>
                          <m:dPr>
                            <m:ctrlPr>
                              <a:rPr lang="fr-CH" sz="2000" i="1" smtClean="0">
                                <a:latin typeface="Cambria Math" panose="02040503050406030204" pitchFamily="18" charset="0"/>
                                <a:ea typeface="Cambria Math" panose="02040503050406030204" pitchFamily="18" charset="0"/>
                              </a:rPr>
                            </m:ctrlPr>
                          </m:dPr>
                          <m:e>
                            <m:r>
                              <a:rPr lang="fr-CH" sz="2000" b="0" i="1" smtClean="0">
                                <a:latin typeface="Cambria Math" panose="02040503050406030204" pitchFamily="18" charset="0"/>
                                <a:ea typeface="Cambria Math" panose="02040503050406030204" pitchFamily="18" charset="0"/>
                              </a:rPr>
                              <m:t>𝑘𝑥</m:t>
                            </m:r>
                            <m:r>
                              <a:rPr lang="fr-CH" sz="2000" b="0" i="1" smtClean="0">
                                <a:latin typeface="Cambria Math" panose="02040503050406030204" pitchFamily="18" charset="0"/>
                                <a:ea typeface="Cambria Math" panose="02040503050406030204" pitchFamily="18" charset="0"/>
                              </a:rPr>
                              <m:t>−</m:t>
                            </m:r>
                            <m:r>
                              <a:rPr lang="fr-CH" sz="2000" b="0" i="1" smtClean="0">
                                <a:latin typeface="Cambria Math" panose="02040503050406030204" pitchFamily="18" charset="0"/>
                                <a:ea typeface="Cambria Math" panose="02040503050406030204" pitchFamily="18" charset="0"/>
                              </a:rPr>
                              <m:t>𝜔</m:t>
                            </m:r>
                            <m:r>
                              <a:rPr lang="fr-CH" sz="2000" b="0" i="1" smtClean="0">
                                <a:latin typeface="Cambria Math" panose="02040503050406030204" pitchFamily="18" charset="0"/>
                                <a:ea typeface="Cambria Math" panose="02040503050406030204" pitchFamily="18" charset="0"/>
                              </a:rPr>
                              <m:t>𝑡</m:t>
                            </m:r>
                          </m:e>
                        </m:d>
                      </m:e>
                    </m:func>
                  </m:oMath>
                </a14:m>
                <a:r>
                  <a:rPr lang="fr-CH" sz="2000" dirty="0"/>
                  <a:t>, et: </a:t>
                </a:r>
                <a14:m>
                  <m:oMath xmlns:m="http://schemas.openxmlformats.org/officeDocument/2006/math">
                    <m:sSub>
                      <m:sSubPr>
                        <m:ctrlPr>
                          <a:rPr lang="fr-CH" sz="2000" i="1" smtClean="0">
                            <a:latin typeface="Cambria Math" panose="02040503050406030204" pitchFamily="18" charset="0"/>
                          </a:rPr>
                        </m:ctrlPr>
                      </m:sSubPr>
                      <m:e>
                        <m:r>
                          <a:rPr lang="fr-CH" sz="2000" b="0" i="1" smtClean="0">
                            <a:latin typeface="Cambria Math" panose="02040503050406030204" pitchFamily="18" charset="0"/>
                          </a:rPr>
                          <m:t>𝐼</m:t>
                        </m:r>
                      </m:e>
                      <m:sub>
                        <m:r>
                          <a:rPr lang="fr-CH" sz="2000" b="0" i="1" smtClean="0">
                            <a:latin typeface="Cambria Math" panose="02040503050406030204" pitchFamily="18" charset="0"/>
                          </a:rPr>
                          <m:t>𝑠</m:t>
                        </m:r>
                      </m:sub>
                    </m:sSub>
                    <m:r>
                      <a:rPr lang="fr-CH" sz="2000" b="0" i="1" smtClean="0">
                        <a:latin typeface="Cambria Math" panose="02040503050406030204" pitchFamily="18" charset="0"/>
                      </a:rPr>
                      <m:t>=</m:t>
                    </m:r>
                    <m:f>
                      <m:fPr>
                        <m:ctrlPr>
                          <a:rPr lang="fr-CH" sz="2000" i="1">
                            <a:latin typeface="Cambria Math" panose="02040503050406030204" pitchFamily="18" charset="0"/>
                            <a:ea typeface="Cambria Math" panose="02040503050406030204" pitchFamily="18" charset="0"/>
                          </a:rPr>
                        </m:ctrlPr>
                      </m:fPr>
                      <m:num>
                        <m:sSubSup>
                          <m:sSubSupPr>
                            <m:ctrlPr>
                              <a:rPr lang="fr-CH" sz="2000" i="1">
                                <a:latin typeface="Cambria Math" panose="02040503050406030204" pitchFamily="18" charset="0"/>
                                <a:ea typeface="Cambria Math" panose="02040503050406030204" pitchFamily="18" charset="0"/>
                              </a:rPr>
                            </m:ctrlPr>
                          </m:sSubSupPr>
                          <m:e>
                            <m:r>
                              <a:rPr lang="fr-CH" sz="2000" i="1">
                                <a:latin typeface="Cambria Math" panose="02040503050406030204" pitchFamily="18" charset="0"/>
                                <a:ea typeface="Cambria Math" panose="02040503050406030204" pitchFamily="18" charset="0"/>
                              </a:rPr>
                              <m:t>𝐸</m:t>
                            </m:r>
                          </m:e>
                          <m:sub>
                            <m:r>
                              <a:rPr lang="fr-CH" sz="2000" i="1">
                                <a:latin typeface="Cambria Math" panose="02040503050406030204" pitchFamily="18" charset="0"/>
                                <a:ea typeface="Cambria Math" panose="02040503050406030204" pitchFamily="18" charset="0"/>
                              </a:rPr>
                              <m:t>0</m:t>
                            </m:r>
                          </m:sub>
                          <m:sup>
                            <m:r>
                              <a:rPr lang="fr-CH" sz="2000" i="1">
                                <a:latin typeface="Cambria Math" panose="02040503050406030204" pitchFamily="18" charset="0"/>
                                <a:ea typeface="Cambria Math" panose="02040503050406030204" pitchFamily="18" charset="0"/>
                              </a:rPr>
                              <m:t>2</m:t>
                            </m:r>
                          </m:sup>
                        </m:sSubSup>
                      </m:num>
                      <m:den>
                        <m:r>
                          <a:rPr lang="fr-CH" sz="2000" i="1">
                            <a:latin typeface="Cambria Math" panose="02040503050406030204" pitchFamily="18" charset="0"/>
                            <a:ea typeface="Cambria Math" panose="02040503050406030204" pitchFamily="18" charset="0"/>
                          </a:rPr>
                          <m:t>2</m:t>
                        </m:r>
                      </m:den>
                    </m:f>
                  </m:oMath>
                </a14:m>
                <a:r>
                  <a:rPr lang="fr-CH" sz="2000" dirty="0"/>
                  <a:t> . Le diviseur de 50% produit des intensités: </a:t>
                </a:r>
                <a14:m>
                  <m:oMath xmlns:m="http://schemas.openxmlformats.org/officeDocument/2006/math">
                    <m:sSub>
                      <m:sSubPr>
                        <m:ctrlPr>
                          <a:rPr lang="fr-CH" sz="2000" i="1">
                            <a:latin typeface="Cambria Math" panose="02040503050406030204" pitchFamily="18" charset="0"/>
                          </a:rPr>
                        </m:ctrlPr>
                      </m:sSubPr>
                      <m:e>
                        <m:r>
                          <a:rPr lang="fr-CH" sz="2000" i="1">
                            <a:latin typeface="Cambria Math" panose="02040503050406030204" pitchFamily="18" charset="0"/>
                          </a:rPr>
                          <m:t>𝐼</m:t>
                        </m:r>
                      </m:e>
                      <m:sub>
                        <m:r>
                          <a:rPr lang="fr-CH" sz="2000" b="0" i="1" smtClean="0">
                            <a:latin typeface="Cambria Math" panose="02040503050406030204" pitchFamily="18" charset="0"/>
                          </a:rPr>
                          <m:t>1,2</m:t>
                        </m:r>
                      </m:sub>
                    </m:sSub>
                    <m:r>
                      <a:rPr lang="fr-CH" sz="2000" i="1">
                        <a:latin typeface="Cambria Math" panose="02040503050406030204" pitchFamily="18" charset="0"/>
                      </a:rPr>
                      <m:t>=</m:t>
                    </m:r>
                    <m:f>
                      <m:fPr>
                        <m:ctrlPr>
                          <a:rPr lang="fr-CH" sz="2000" i="1">
                            <a:latin typeface="Cambria Math" panose="02040503050406030204" pitchFamily="18" charset="0"/>
                            <a:ea typeface="Cambria Math" panose="02040503050406030204" pitchFamily="18" charset="0"/>
                          </a:rPr>
                        </m:ctrlPr>
                      </m:fPr>
                      <m:num>
                        <m:sSubSup>
                          <m:sSubSupPr>
                            <m:ctrlPr>
                              <a:rPr lang="fr-CH" sz="2000" i="1">
                                <a:latin typeface="Cambria Math" panose="02040503050406030204" pitchFamily="18" charset="0"/>
                                <a:ea typeface="Cambria Math" panose="02040503050406030204" pitchFamily="18" charset="0"/>
                              </a:rPr>
                            </m:ctrlPr>
                          </m:sSubSupPr>
                          <m:e>
                            <m:r>
                              <a:rPr lang="fr-CH" sz="2000" i="1">
                                <a:latin typeface="Cambria Math" panose="02040503050406030204" pitchFamily="18" charset="0"/>
                                <a:ea typeface="Cambria Math" panose="02040503050406030204" pitchFamily="18" charset="0"/>
                              </a:rPr>
                              <m:t>𝐸</m:t>
                            </m:r>
                          </m:e>
                          <m:sub>
                            <m:r>
                              <a:rPr lang="fr-CH" sz="2000" i="1">
                                <a:latin typeface="Cambria Math" panose="02040503050406030204" pitchFamily="18" charset="0"/>
                                <a:ea typeface="Cambria Math" panose="02040503050406030204" pitchFamily="18" charset="0"/>
                              </a:rPr>
                              <m:t>0</m:t>
                            </m:r>
                            <m:r>
                              <a:rPr lang="fr-CH" sz="2000" i="1">
                                <a:latin typeface="Cambria Math" panose="02040503050406030204" pitchFamily="18" charset="0"/>
                                <a:ea typeface="Cambria Math" panose="02040503050406030204" pitchFamily="18" charset="0"/>
                              </a:rPr>
                              <m:t>1,2</m:t>
                            </m:r>
                          </m:sub>
                          <m:sup>
                            <m:r>
                              <a:rPr lang="fr-CH" sz="2000" i="1">
                                <a:latin typeface="Cambria Math" panose="02040503050406030204" pitchFamily="18" charset="0"/>
                                <a:ea typeface="Cambria Math" panose="02040503050406030204" pitchFamily="18" charset="0"/>
                              </a:rPr>
                              <m:t>2</m:t>
                            </m:r>
                          </m:sup>
                        </m:sSubSup>
                      </m:num>
                      <m:den>
                        <m:r>
                          <a:rPr lang="fr-CH" sz="2000" i="1">
                            <a:latin typeface="Cambria Math" panose="02040503050406030204" pitchFamily="18" charset="0"/>
                            <a:ea typeface="Cambria Math" panose="02040503050406030204" pitchFamily="18" charset="0"/>
                          </a:rPr>
                          <m:t>2</m:t>
                        </m:r>
                      </m:den>
                    </m:f>
                    <m:r>
                      <a:rPr lang="fr-CH" sz="2000" b="0" i="1" smtClean="0">
                        <a:latin typeface="Cambria Math" panose="02040503050406030204" pitchFamily="18" charset="0"/>
                        <a:ea typeface="Cambria Math" panose="02040503050406030204" pitchFamily="18" charset="0"/>
                      </a:rPr>
                      <m:t>=</m:t>
                    </m:r>
                    <m:f>
                      <m:fPr>
                        <m:ctrlPr>
                          <a:rPr lang="fr-CH" sz="2000" i="1">
                            <a:latin typeface="Cambria Math" panose="02040503050406030204" pitchFamily="18" charset="0"/>
                            <a:ea typeface="Cambria Math" panose="02040503050406030204" pitchFamily="18" charset="0"/>
                          </a:rPr>
                        </m:ctrlPr>
                      </m:fPr>
                      <m:num>
                        <m:sSub>
                          <m:sSubPr>
                            <m:ctrlPr>
                              <a:rPr lang="fr-CH" sz="2000" i="1">
                                <a:latin typeface="Cambria Math" panose="02040503050406030204" pitchFamily="18" charset="0"/>
                              </a:rPr>
                            </m:ctrlPr>
                          </m:sSubPr>
                          <m:e>
                            <m:r>
                              <a:rPr lang="fr-CH" sz="2000" i="1">
                                <a:latin typeface="Cambria Math" panose="02040503050406030204" pitchFamily="18" charset="0"/>
                              </a:rPr>
                              <m:t>𝐼</m:t>
                            </m:r>
                          </m:e>
                          <m:sub>
                            <m:r>
                              <a:rPr lang="fr-CH" sz="2000" i="1">
                                <a:latin typeface="Cambria Math" panose="02040503050406030204" pitchFamily="18" charset="0"/>
                              </a:rPr>
                              <m:t>𝑠</m:t>
                            </m:r>
                          </m:sub>
                        </m:sSub>
                      </m:num>
                      <m:den>
                        <m:r>
                          <a:rPr lang="fr-CH" sz="2000" i="1">
                            <a:latin typeface="Cambria Math" panose="02040503050406030204" pitchFamily="18" charset="0"/>
                            <a:ea typeface="Cambria Math" panose="02040503050406030204" pitchFamily="18" charset="0"/>
                          </a:rPr>
                          <m:t>2</m:t>
                        </m:r>
                      </m:den>
                    </m:f>
                  </m:oMath>
                </a14:m>
                <a:r>
                  <a:rPr lang="fr-CH" sz="2000" dirty="0"/>
                  <a:t> , et le champ vu par le détecteur est donc: </a:t>
                </a:r>
                <a14:m>
                  <m:oMath xmlns:m="http://schemas.openxmlformats.org/officeDocument/2006/math">
                    <m:sSub>
                      <m:sSubPr>
                        <m:ctrlPr>
                          <a:rPr lang="fr-CH" sz="2000" i="1" smtClean="0">
                            <a:latin typeface="Cambria Math" panose="02040503050406030204" pitchFamily="18" charset="0"/>
                            <a:ea typeface="Cambria Math" panose="02040503050406030204" pitchFamily="18" charset="0"/>
                          </a:rPr>
                        </m:ctrlPr>
                      </m:sSubPr>
                      <m:e>
                        <m:r>
                          <a:rPr lang="fr-CH" sz="2000" i="1" smtClean="0">
                            <a:latin typeface="Cambria Math" panose="02040503050406030204" pitchFamily="18" charset="0"/>
                            <a:ea typeface="Cambria Math" panose="02040503050406030204" pitchFamily="18" charset="0"/>
                          </a:rPr>
                          <m:t>𝐸</m:t>
                        </m:r>
                      </m:e>
                      <m:sub>
                        <m:r>
                          <a:rPr lang="fr-CH" sz="2000" b="0" i="1" smtClean="0">
                            <a:latin typeface="Cambria Math" panose="02040503050406030204" pitchFamily="18" charset="0"/>
                            <a:ea typeface="Cambria Math" panose="02040503050406030204" pitchFamily="18" charset="0"/>
                          </a:rPr>
                          <m:t>𝑑</m:t>
                        </m:r>
                      </m:sub>
                    </m:sSub>
                    <m:r>
                      <a:rPr lang="fr-CH" sz="2000" smtClean="0">
                        <a:latin typeface="Cambria Math" panose="02040503050406030204" pitchFamily="18" charset="0"/>
                        <a:ea typeface="Cambria Math" panose="02040503050406030204" pitchFamily="18" charset="0"/>
                      </a:rPr>
                      <m:t>=</m:t>
                    </m:r>
                    <m:sSub>
                      <m:sSubPr>
                        <m:ctrlPr>
                          <a:rPr lang="fr-CH" sz="2000" i="1" smtClean="0">
                            <a:latin typeface="Cambria Math" panose="02040503050406030204" pitchFamily="18" charset="0"/>
                            <a:ea typeface="Cambria Math" panose="02040503050406030204" pitchFamily="18" charset="0"/>
                          </a:rPr>
                        </m:ctrlPr>
                      </m:sSubPr>
                      <m:e>
                        <m:r>
                          <a:rPr lang="fr-CH" sz="2000" i="1" smtClean="0">
                            <a:latin typeface="Cambria Math" panose="02040503050406030204" pitchFamily="18" charset="0"/>
                            <a:ea typeface="Cambria Math" panose="02040503050406030204" pitchFamily="18" charset="0"/>
                          </a:rPr>
                          <m:t>𝐸</m:t>
                        </m:r>
                      </m:e>
                      <m:sub>
                        <m:r>
                          <a:rPr lang="fr-CH" sz="2000" b="0" i="1" smtClean="0">
                            <a:latin typeface="Cambria Math" panose="02040503050406030204" pitchFamily="18" charset="0"/>
                            <a:ea typeface="Cambria Math" panose="02040503050406030204" pitchFamily="18" charset="0"/>
                          </a:rPr>
                          <m:t>1</m:t>
                        </m:r>
                      </m:sub>
                    </m:sSub>
                    <m:r>
                      <a:rPr lang="fr-CH" sz="2000" b="0" i="1" smtClean="0">
                        <a:latin typeface="Cambria Math" panose="02040503050406030204" pitchFamily="18" charset="0"/>
                        <a:ea typeface="Cambria Math" panose="02040503050406030204" pitchFamily="18" charset="0"/>
                      </a:rPr>
                      <m:t>+</m:t>
                    </m:r>
                    <m:sSub>
                      <m:sSubPr>
                        <m:ctrlPr>
                          <a:rPr lang="fr-CH" sz="2000" i="1" smtClean="0">
                            <a:latin typeface="Cambria Math" panose="02040503050406030204" pitchFamily="18" charset="0"/>
                            <a:ea typeface="Cambria Math" panose="02040503050406030204" pitchFamily="18" charset="0"/>
                          </a:rPr>
                        </m:ctrlPr>
                      </m:sSubPr>
                      <m:e>
                        <m:r>
                          <a:rPr lang="fr-CH" sz="2000" i="1" smtClean="0">
                            <a:latin typeface="Cambria Math" panose="02040503050406030204" pitchFamily="18" charset="0"/>
                            <a:ea typeface="Cambria Math" panose="02040503050406030204" pitchFamily="18" charset="0"/>
                          </a:rPr>
                          <m:t>𝐸</m:t>
                        </m:r>
                      </m:e>
                      <m:sub>
                        <m:r>
                          <a:rPr lang="fr-CH" sz="2000" b="0" i="1" smtClean="0">
                            <a:latin typeface="Cambria Math" panose="02040503050406030204" pitchFamily="18" charset="0"/>
                            <a:ea typeface="Cambria Math" panose="02040503050406030204" pitchFamily="18" charset="0"/>
                          </a:rPr>
                          <m:t>2</m:t>
                        </m:r>
                      </m:sub>
                    </m:sSub>
                    <m:r>
                      <a:rPr lang="fr-CH" sz="2000" b="0" i="1" smtClean="0">
                        <a:latin typeface="Cambria Math" panose="02040503050406030204" pitchFamily="18" charset="0"/>
                        <a:ea typeface="Cambria Math" panose="02040503050406030204" pitchFamily="18" charset="0"/>
                      </a:rPr>
                      <m:t>=</m:t>
                    </m:r>
                    <m:rad>
                      <m:radPr>
                        <m:degHide m:val="on"/>
                        <m:ctrlPr>
                          <a:rPr lang="fr-CH" sz="2000" b="0" i="1" smtClean="0">
                            <a:latin typeface="Cambria Math" panose="02040503050406030204" pitchFamily="18" charset="0"/>
                            <a:ea typeface="Cambria Math" panose="02040503050406030204" pitchFamily="18" charset="0"/>
                          </a:rPr>
                        </m:ctrlPr>
                      </m:radPr>
                      <m:deg/>
                      <m:e>
                        <m:sSub>
                          <m:sSubPr>
                            <m:ctrlPr>
                              <a:rPr lang="fr-CH" sz="2000" i="1">
                                <a:latin typeface="Cambria Math" panose="02040503050406030204" pitchFamily="18" charset="0"/>
                              </a:rPr>
                            </m:ctrlPr>
                          </m:sSubPr>
                          <m:e>
                            <m:r>
                              <a:rPr lang="fr-CH" sz="2000" i="1">
                                <a:latin typeface="Cambria Math" panose="02040503050406030204" pitchFamily="18" charset="0"/>
                              </a:rPr>
                              <m:t>𝐼</m:t>
                            </m:r>
                          </m:e>
                          <m:sub>
                            <m:r>
                              <a:rPr lang="fr-CH" sz="2000" i="1">
                                <a:latin typeface="Cambria Math" panose="02040503050406030204" pitchFamily="18" charset="0"/>
                              </a:rPr>
                              <m:t>𝑠</m:t>
                            </m:r>
                          </m:sub>
                        </m:sSub>
                      </m:e>
                    </m:rad>
                    <m:d>
                      <m:dPr>
                        <m:begChr m:val="["/>
                        <m:endChr m:val="]"/>
                        <m:ctrlPr>
                          <a:rPr lang="fr-CH" sz="2000" i="1" smtClean="0">
                            <a:latin typeface="Cambria Math" panose="02040503050406030204" pitchFamily="18" charset="0"/>
                          </a:rPr>
                        </m:ctrlPr>
                      </m:dPr>
                      <m:e>
                        <m:func>
                          <m:funcPr>
                            <m:ctrlPr>
                              <a:rPr lang="fr-CH" sz="2000" i="1" smtClean="0">
                                <a:latin typeface="Cambria Math" panose="02040503050406030204" pitchFamily="18" charset="0"/>
                                <a:ea typeface="Cambria Math" panose="02040503050406030204" pitchFamily="18" charset="0"/>
                              </a:rPr>
                            </m:ctrlPr>
                          </m:funcPr>
                          <m:fName>
                            <m:r>
                              <a:rPr lang="fr-CH" sz="2000" i="1" smtClean="0">
                                <a:latin typeface="Cambria Math" panose="02040503050406030204" pitchFamily="18" charset="0"/>
                                <a:ea typeface="Cambria Math" panose="02040503050406030204" pitchFamily="18" charset="0"/>
                              </a:rPr>
                              <m:t>𝑐𝑜𝑠</m:t>
                            </m:r>
                          </m:fName>
                          <m:e>
                            <m:d>
                              <m:dPr>
                                <m:ctrlPr>
                                  <a:rPr lang="fr-CH" sz="2000" i="1" smtClean="0">
                                    <a:latin typeface="Cambria Math" panose="02040503050406030204" pitchFamily="18" charset="0"/>
                                    <a:ea typeface="Cambria Math" panose="02040503050406030204" pitchFamily="18" charset="0"/>
                                  </a:rPr>
                                </m:ctrlPr>
                              </m:dPr>
                              <m:e>
                                <m:r>
                                  <a:rPr lang="fr-CH" sz="2000" i="1" smtClean="0">
                                    <a:latin typeface="Cambria Math" panose="02040503050406030204" pitchFamily="18" charset="0"/>
                                    <a:ea typeface="Cambria Math" panose="02040503050406030204" pitchFamily="18" charset="0"/>
                                  </a:rPr>
                                  <m:t>𝑘</m:t>
                                </m:r>
                                <m:sSub>
                                  <m:sSubPr>
                                    <m:ctrlPr>
                                      <a:rPr lang="fr-CH" sz="2000" i="1" smtClean="0">
                                        <a:latin typeface="Cambria Math" panose="02040503050406030204" pitchFamily="18" charset="0"/>
                                      </a:rPr>
                                    </m:ctrlPr>
                                  </m:sSubPr>
                                  <m:e>
                                    <m:r>
                                      <a:rPr lang="fr-CH" sz="2000" b="0" i="1" smtClean="0">
                                        <a:latin typeface="Cambria Math" panose="02040503050406030204" pitchFamily="18" charset="0"/>
                                      </a:rPr>
                                      <m:t>𝑥</m:t>
                                    </m:r>
                                  </m:e>
                                  <m:sub>
                                    <m:r>
                                      <a:rPr lang="fr-CH" sz="2000" b="0" i="1" smtClean="0">
                                        <a:latin typeface="Cambria Math" panose="02040503050406030204" pitchFamily="18" charset="0"/>
                                      </a:rPr>
                                      <m:t>1</m:t>
                                    </m:r>
                                  </m:sub>
                                </m:sSub>
                                <m:r>
                                  <a:rPr lang="fr-CH" sz="2000" i="1" smtClean="0">
                                    <a:latin typeface="Cambria Math" panose="02040503050406030204" pitchFamily="18" charset="0"/>
                                    <a:ea typeface="Cambria Math" panose="02040503050406030204" pitchFamily="18" charset="0"/>
                                  </a:rPr>
                                  <m:t>−</m:t>
                                </m:r>
                                <m:r>
                                  <a:rPr lang="fr-CH" sz="2000" i="1" smtClean="0">
                                    <a:latin typeface="Cambria Math" panose="02040503050406030204" pitchFamily="18" charset="0"/>
                                    <a:ea typeface="Cambria Math" panose="02040503050406030204" pitchFamily="18" charset="0"/>
                                  </a:rPr>
                                  <m:t>𝜔</m:t>
                                </m:r>
                                <m:r>
                                  <a:rPr lang="fr-CH" sz="2000" i="1" smtClean="0">
                                    <a:latin typeface="Cambria Math" panose="02040503050406030204" pitchFamily="18" charset="0"/>
                                    <a:ea typeface="Cambria Math" panose="02040503050406030204" pitchFamily="18" charset="0"/>
                                  </a:rPr>
                                  <m:t>𝑡</m:t>
                                </m:r>
                              </m:e>
                            </m:d>
                          </m:e>
                        </m:func>
                        <m:r>
                          <a:rPr lang="fr-CH" sz="2000" b="0" i="1" smtClean="0">
                            <a:latin typeface="Cambria Math" panose="02040503050406030204" pitchFamily="18" charset="0"/>
                            <a:ea typeface="Cambria Math" panose="02040503050406030204" pitchFamily="18" charset="0"/>
                          </a:rPr>
                          <m:t>+</m:t>
                        </m:r>
                        <m:func>
                          <m:funcPr>
                            <m:ctrlPr>
                              <a:rPr lang="fr-CH" sz="2000" i="1" smtClean="0">
                                <a:latin typeface="Cambria Math" panose="02040503050406030204" pitchFamily="18" charset="0"/>
                                <a:ea typeface="Cambria Math" panose="02040503050406030204" pitchFamily="18" charset="0"/>
                              </a:rPr>
                            </m:ctrlPr>
                          </m:funcPr>
                          <m:fName>
                            <m:r>
                              <a:rPr lang="fr-CH" sz="2000" i="1" smtClean="0">
                                <a:latin typeface="Cambria Math" panose="02040503050406030204" pitchFamily="18" charset="0"/>
                                <a:ea typeface="Cambria Math" panose="02040503050406030204" pitchFamily="18" charset="0"/>
                              </a:rPr>
                              <m:t>𝑐𝑜𝑠</m:t>
                            </m:r>
                          </m:fName>
                          <m:e>
                            <m:d>
                              <m:dPr>
                                <m:ctrlPr>
                                  <a:rPr lang="fr-CH" sz="2000" i="1" smtClean="0">
                                    <a:latin typeface="Cambria Math" panose="02040503050406030204" pitchFamily="18" charset="0"/>
                                    <a:ea typeface="Cambria Math" panose="02040503050406030204" pitchFamily="18" charset="0"/>
                                  </a:rPr>
                                </m:ctrlPr>
                              </m:dPr>
                              <m:e>
                                <m:r>
                                  <a:rPr lang="fr-CH" sz="2000" i="1" smtClean="0">
                                    <a:latin typeface="Cambria Math" panose="02040503050406030204" pitchFamily="18" charset="0"/>
                                    <a:ea typeface="Cambria Math" panose="02040503050406030204" pitchFamily="18" charset="0"/>
                                  </a:rPr>
                                  <m:t>𝑘</m:t>
                                </m:r>
                                <m:sSub>
                                  <m:sSubPr>
                                    <m:ctrlPr>
                                      <a:rPr lang="fr-CH" sz="2000" i="1" smtClean="0">
                                        <a:latin typeface="Cambria Math" panose="02040503050406030204" pitchFamily="18" charset="0"/>
                                      </a:rPr>
                                    </m:ctrlPr>
                                  </m:sSubPr>
                                  <m:e>
                                    <m:r>
                                      <a:rPr lang="fr-CH" sz="2000" i="1" smtClean="0">
                                        <a:latin typeface="Cambria Math" panose="02040503050406030204" pitchFamily="18" charset="0"/>
                                      </a:rPr>
                                      <m:t>𝑥</m:t>
                                    </m:r>
                                  </m:e>
                                  <m:sub>
                                    <m:r>
                                      <a:rPr lang="fr-CH" sz="2000" b="0" i="1" smtClean="0">
                                        <a:latin typeface="Cambria Math" panose="02040503050406030204" pitchFamily="18" charset="0"/>
                                      </a:rPr>
                                      <m:t>2</m:t>
                                    </m:r>
                                  </m:sub>
                                </m:sSub>
                                <m:r>
                                  <a:rPr lang="fr-CH" sz="2000" i="1" smtClean="0">
                                    <a:latin typeface="Cambria Math" panose="02040503050406030204" pitchFamily="18" charset="0"/>
                                    <a:ea typeface="Cambria Math" panose="02040503050406030204" pitchFamily="18" charset="0"/>
                                  </a:rPr>
                                  <m:t>−</m:t>
                                </m:r>
                                <m:r>
                                  <a:rPr lang="fr-CH" sz="2000" i="1" smtClean="0">
                                    <a:latin typeface="Cambria Math" panose="02040503050406030204" pitchFamily="18" charset="0"/>
                                    <a:ea typeface="Cambria Math" panose="02040503050406030204" pitchFamily="18" charset="0"/>
                                  </a:rPr>
                                  <m:t>𝜔</m:t>
                                </m:r>
                                <m:r>
                                  <a:rPr lang="fr-CH" sz="2000" i="1" smtClean="0">
                                    <a:latin typeface="Cambria Math" panose="02040503050406030204" pitchFamily="18" charset="0"/>
                                    <a:ea typeface="Cambria Math" panose="02040503050406030204" pitchFamily="18" charset="0"/>
                                  </a:rPr>
                                  <m:t>𝑡</m:t>
                                </m:r>
                              </m:e>
                            </m:d>
                          </m:e>
                        </m:func>
                      </m:e>
                    </m:d>
                    <m:r>
                      <a:rPr lang="fr-CH" sz="2000" i="1" smtClean="0">
                        <a:latin typeface="Cambria Math" panose="02040503050406030204" pitchFamily="18" charset="0"/>
                        <a:ea typeface="Cambria Math" panose="02040503050406030204" pitchFamily="18" charset="0"/>
                      </a:rPr>
                      <m:t>=</m:t>
                    </m:r>
                    <m:r>
                      <a:rPr lang="fr-CH" sz="2000" b="0" i="1" smtClean="0">
                        <a:latin typeface="Cambria Math" panose="02040503050406030204" pitchFamily="18" charset="0"/>
                        <a:ea typeface="Cambria Math" panose="02040503050406030204" pitchFamily="18" charset="0"/>
                      </a:rPr>
                      <m:t>2</m:t>
                    </m:r>
                    <m:rad>
                      <m:radPr>
                        <m:degHide m:val="on"/>
                        <m:ctrlPr>
                          <a:rPr lang="fr-CH" sz="2000" i="1">
                            <a:latin typeface="Cambria Math" panose="02040503050406030204" pitchFamily="18" charset="0"/>
                            <a:ea typeface="Cambria Math" panose="02040503050406030204" pitchFamily="18" charset="0"/>
                          </a:rPr>
                        </m:ctrlPr>
                      </m:radPr>
                      <m:deg/>
                      <m:e>
                        <m:sSub>
                          <m:sSubPr>
                            <m:ctrlPr>
                              <a:rPr lang="fr-CH" sz="2000" i="1">
                                <a:latin typeface="Cambria Math" panose="02040503050406030204" pitchFamily="18" charset="0"/>
                              </a:rPr>
                            </m:ctrlPr>
                          </m:sSubPr>
                          <m:e>
                            <m:r>
                              <a:rPr lang="fr-CH" sz="2000" i="1">
                                <a:latin typeface="Cambria Math" panose="02040503050406030204" pitchFamily="18" charset="0"/>
                              </a:rPr>
                              <m:t>𝐼</m:t>
                            </m:r>
                          </m:e>
                          <m:sub>
                            <m:r>
                              <a:rPr lang="fr-CH" sz="2000" i="1">
                                <a:latin typeface="Cambria Math" panose="02040503050406030204" pitchFamily="18" charset="0"/>
                              </a:rPr>
                              <m:t>𝑠</m:t>
                            </m:r>
                          </m:sub>
                        </m:sSub>
                      </m:e>
                    </m:rad>
                    <m:func>
                      <m:funcPr>
                        <m:ctrlPr>
                          <a:rPr lang="fr-CH" sz="2000" i="1" smtClean="0">
                            <a:latin typeface="Cambria Math" panose="02040503050406030204" pitchFamily="18" charset="0"/>
                            <a:ea typeface="Cambria Math" panose="02040503050406030204" pitchFamily="18" charset="0"/>
                          </a:rPr>
                        </m:ctrlPr>
                      </m:funcPr>
                      <m:fName>
                        <m:r>
                          <a:rPr lang="fr-CH" sz="2000" i="1" smtClean="0">
                            <a:latin typeface="Cambria Math" panose="02040503050406030204" pitchFamily="18" charset="0"/>
                            <a:ea typeface="Cambria Math" panose="02040503050406030204" pitchFamily="18" charset="0"/>
                          </a:rPr>
                          <m:t>𝑐𝑜𝑠</m:t>
                        </m:r>
                      </m:fName>
                      <m:e>
                        <m:d>
                          <m:dPr>
                            <m:ctrlPr>
                              <a:rPr lang="fr-CH" sz="2000" i="1" smtClean="0">
                                <a:latin typeface="Cambria Math" panose="02040503050406030204" pitchFamily="18" charset="0"/>
                                <a:ea typeface="Cambria Math" panose="02040503050406030204" pitchFamily="18" charset="0"/>
                              </a:rPr>
                            </m:ctrlPr>
                          </m:dPr>
                          <m:e>
                            <m:r>
                              <a:rPr lang="fr-CH" sz="2000" i="1" smtClean="0">
                                <a:latin typeface="Cambria Math" panose="02040503050406030204" pitchFamily="18" charset="0"/>
                                <a:ea typeface="Cambria Math" panose="02040503050406030204" pitchFamily="18" charset="0"/>
                              </a:rPr>
                              <m:t>𝑘</m:t>
                            </m:r>
                            <m:sSub>
                              <m:sSubPr>
                                <m:ctrlPr>
                                  <a:rPr lang="fr-CH" sz="2000" i="1" smtClean="0">
                                    <a:latin typeface="Cambria Math" panose="02040503050406030204" pitchFamily="18" charset="0"/>
                                  </a:rPr>
                                </m:ctrlPr>
                              </m:sSubPr>
                              <m:e>
                                <m:r>
                                  <a:rPr lang="fr-CH" sz="2000" i="1" smtClean="0">
                                    <a:latin typeface="Cambria Math" panose="02040503050406030204" pitchFamily="18" charset="0"/>
                                  </a:rPr>
                                  <m:t>𝑥</m:t>
                                </m:r>
                              </m:e>
                              <m:sub>
                                <m:r>
                                  <a:rPr lang="fr-CH" sz="2000" b="0" i="1" smtClean="0">
                                    <a:latin typeface="Cambria Math" panose="02040503050406030204" pitchFamily="18" charset="0"/>
                                  </a:rPr>
                                  <m:t>𝑎</m:t>
                                </m:r>
                              </m:sub>
                            </m:sSub>
                            <m:r>
                              <a:rPr lang="fr-CH" sz="2000" i="1" smtClean="0">
                                <a:latin typeface="Cambria Math" panose="02040503050406030204" pitchFamily="18" charset="0"/>
                                <a:ea typeface="Cambria Math" panose="02040503050406030204" pitchFamily="18" charset="0"/>
                              </a:rPr>
                              <m:t>−</m:t>
                            </m:r>
                            <m:r>
                              <a:rPr lang="fr-CH" sz="2000" i="1" smtClean="0">
                                <a:latin typeface="Cambria Math" panose="02040503050406030204" pitchFamily="18" charset="0"/>
                                <a:ea typeface="Cambria Math" panose="02040503050406030204" pitchFamily="18" charset="0"/>
                              </a:rPr>
                              <m:t>𝜔</m:t>
                            </m:r>
                            <m:r>
                              <a:rPr lang="fr-CH" sz="2000" i="1" smtClean="0">
                                <a:latin typeface="Cambria Math" panose="02040503050406030204" pitchFamily="18" charset="0"/>
                                <a:ea typeface="Cambria Math" panose="02040503050406030204" pitchFamily="18" charset="0"/>
                              </a:rPr>
                              <m:t>𝑡</m:t>
                            </m:r>
                          </m:e>
                        </m:d>
                      </m:e>
                    </m:func>
                    <m:func>
                      <m:funcPr>
                        <m:ctrlPr>
                          <a:rPr lang="fr-CH" sz="2000" i="1" smtClean="0">
                            <a:latin typeface="Cambria Math" panose="02040503050406030204" pitchFamily="18" charset="0"/>
                            <a:ea typeface="Cambria Math" panose="02040503050406030204" pitchFamily="18" charset="0"/>
                          </a:rPr>
                        </m:ctrlPr>
                      </m:funcPr>
                      <m:fName>
                        <m:r>
                          <a:rPr lang="fr-CH" sz="2000" i="1" smtClean="0">
                            <a:latin typeface="Cambria Math" panose="02040503050406030204" pitchFamily="18" charset="0"/>
                            <a:ea typeface="Cambria Math" panose="02040503050406030204" pitchFamily="18" charset="0"/>
                          </a:rPr>
                          <m:t>𝑐𝑜𝑠</m:t>
                        </m:r>
                      </m:fName>
                      <m:e>
                        <m:d>
                          <m:dPr>
                            <m:ctrlPr>
                              <a:rPr lang="fr-CH" sz="2000" i="1" smtClean="0">
                                <a:latin typeface="Cambria Math" panose="02040503050406030204" pitchFamily="18" charset="0"/>
                                <a:ea typeface="Cambria Math" panose="02040503050406030204" pitchFamily="18" charset="0"/>
                              </a:rPr>
                            </m:ctrlPr>
                          </m:dPr>
                          <m:e>
                            <m:r>
                              <a:rPr lang="fr-CH" sz="2000" b="0" i="1" smtClean="0">
                                <a:latin typeface="Cambria Math" panose="02040503050406030204" pitchFamily="18" charset="0"/>
                                <a:ea typeface="Cambria Math" panose="02040503050406030204" pitchFamily="18" charset="0"/>
                              </a:rPr>
                              <m:t>𝑘</m:t>
                            </m:r>
                            <m:r>
                              <a:rPr lang="fr-CH" sz="2000" b="0" i="1" smtClean="0">
                                <a:latin typeface="Cambria Math" panose="02040503050406030204" pitchFamily="18" charset="0"/>
                                <a:ea typeface="Cambria Math" panose="02040503050406030204" pitchFamily="18" charset="0"/>
                              </a:rPr>
                              <m:t>∆</m:t>
                            </m:r>
                            <m:r>
                              <a:rPr lang="fr-CH" sz="2000" b="0" i="1" smtClean="0">
                                <a:latin typeface="Cambria Math" panose="02040503050406030204" pitchFamily="18" charset="0"/>
                                <a:ea typeface="Cambria Math" panose="02040503050406030204" pitchFamily="18" charset="0"/>
                              </a:rPr>
                              <m:t>𝑥</m:t>
                            </m:r>
                            <m:r>
                              <a:rPr lang="fr-CH" sz="2000" i="1" smtClean="0">
                                <a:latin typeface="Cambria Math" panose="02040503050406030204" pitchFamily="18" charset="0"/>
                                <a:ea typeface="Cambria Math" panose="02040503050406030204" pitchFamily="18" charset="0"/>
                              </a:rPr>
                              <m:t>/2</m:t>
                            </m:r>
                          </m:e>
                        </m:d>
                      </m:e>
                    </m:func>
                  </m:oMath>
                </a14:m>
                <a:r>
                  <a:rPr lang="fr-CH" sz="2000" dirty="0"/>
                  <a:t>, avec le chemin optique moyen: </a:t>
                </a:r>
                <a14:m>
                  <m:oMath xmlns:m="http://schemas.openxmlformats.org/officeDocument/2006/math">
                    <m:sSub>
                      <m:sSubPr>
                        <m:ctrlPr>
                          <a:rPr lang="fr-CH" sz="2000" i="1">
                            <a:latin typeface="Cambria Math" panose="02040503050406030204" pitchFamily="18" charset="0"/>
                          </a:rPr>
                        </m:ctrlPr>
                      </m:sSubPr>
                      <m:e>
                        <m:r>
                          <a:rPr lang="fr-CH" sz="2000" i="1">
                            <a:latin typeface="Cambria Math" panose="02040503050406030204" pitchFamily="18" charset="0"/>
                          </a:rPr>
                          <m:t>𝑥</m:t>
                        </m:r>
                      </m:e>
                      <m:sub>
                        <m:r>
                          <a:rPr lang="fr-CH" sz="2000" i="1">
                            <a:latin typeface="Cambria Math" panose="02040503050406030204" pitchFamily="18" charset="0"/>
                          </a:rPr>
                          <m:t>𝑎</m:t>
                        </m:r>
                      </m:sub>
                    </m:sSub>
                    <m:r>
                      <a:rPr lang="fr-CH" sz="2000" b="0" i="1" smtClean="0">
                        <a:latin typeface="Cambria Math" panose="02040503050406030204" pitchFamily="18" charset="0"/>
                      </a:rPr>
                      <m:t>=(</m:t>
                    </m:r>
                    <m:sSub>
                      <m:sSubPr>
                        <m:ctrlPr>
                          <a:rPr lang="fr-CH" sz="2000" i="1">
                            <a:latin typeface="Cambria Math" panose="02040503050406030204" pitchFamily="18" charset="0"/>
                          </a:rPr>
                        </m:ctrlPr>
                      </m:sSubPr>
                      <m:e>
                        <m:r>
                          <a:rPr lang="fr-CH" sz="2000" i="1">
                            <a:latin typeface="Cambria Math" panose="02040503050406030204" pitchFamily="18" charset="0"/>
                          </a:rPr>
                          <m:t>𝑥</m:t>
                        </m:r>
                      </m:e>
                      <m:sub>
                        <m:r>
                          <a:rPr lang="fr-CH" sz="2000" b="0" i="1" smtClean="0">
                            <a:latin typeface="Cambria Math" panose="02040503050406030204" pitchFamily="18" charset="0"/>
                          </a:rPr>
                          <m:t>1</m:t>
                        </m:r>
                      </m:sub>
                    </m:sSub>
                    <m:r>
                      <a:rPr lang="fr-CH" sz="2000" b="0" i="1" smtClean="0">
                        <a:latin typeface="Cambria Math" panose="02040503050406030204" pitchFamily="18" charset="0"/>
                      </a:rPr>
                      <m:t>+</m:t>
                    </m:r>
                    <m:sSub>
                      <m:sSubPr>
                        <m:ctrlPr>
                          <a:rPr lang="fr-CH" sz="2000" i="1">
                            <a:latin typeface="Cambria Math" panose="02040503050406030204" pitchFamily="18" charset="0"/>
                          </a:rPr>
                        </m:ctrlPr>
                      </m:sSubPr>
                      <m:e>
                        <m:r>
                          <a:rPr lang="fr-CH" sz="2000" i="1">
                            <a:latin typeface="Cambria Math" panose="02040503050406030204" pitchFamily="18" charset="0"/>
                          </a:rPr>
                          <m:t>𝑥</m:t>
                        </m:r>
                      </m:e>
                      <m:sub>
                        <m:r>
                          <a:rPr lang="fr-CH" sz="2000" b="0" i="1" smtClean="0">
                            <a:latin typeface="Cambria Math" panose="02040503050406030204" pitchFamily="18" charset="0"/>
                          </a:rPr>
                          <m:t>2</m:t>
                        </m:r>
                      </m:sub>
                    </m:sSub>
                    <m:r>
                      <a:rPr lang="fr-CH" sz="2000" b="0" i="1" smtClean="0">
                        <a:latin typeface="Cambria Math" panose="02040503050406030204" pitchFamily="18" charset="0"/>
                      </a:rPr>
                      <m:t>)/2</m:t>
                    </m:r>
                  </m:oMath>
                </a14:m>
                <a:r>
                  <a:rPr lang="fr-CH" sz="2000" i="1" dirty="0"/>
                  <a:t> </a:t>
                </a:r>
                <a:r>
                  <a:rPr lang="fr-CH" sz="2000" dirty="0"/>
                  <a:t>et la différence du chemin optique entre les faisceaux: </a:t>
                </a:r>
                <a14:m>
                  <m:oMath xmlns:m="http://schemas.openxmlformats.org/officeDocument/2006/math">
                    <m:r>
                      <a:rPr lang="fr-CH" sz="2000" i="1">
                        <a:latin typeface="Cambria Math" panose="02040503050406030204" pitchFamily="18" charset="0"/>
                        <a:ea typeface="Cambria Math" panose="02040503050406030204" pitchFamily="18" charset="0"/>
                      </a:rPr>
                      <m:t>∆</m:t>
                    </m:r>
                    <m:r>
                      <a:rPr lang="fr-CH" sz="2000" i="1">
                        <a:latin typeface="Cambria Math" panose="02040503050406030204" pitchFamily="18" charset="0"/>
                        <a:ea typeface="Cambria Math" panose="02040503050406030204" pitchFamily="18" charset="0"/>
                      </a:rPr>
                      <m:t>𝑥</m:t>
                    </m:r>
                    <m:r>
                      <a:rPr lang="fr-CH" sz="2000" b="0" i="1" smtClean="0">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rPr>
                        </m:ctrlPr>
                      </m:sSubPr>
                      <m:e>
                        <m:r>
                          <a:rPr lang="fr-CH" sz="2000" i="1">
                            <a:latin typeface="Cambria Math" panose="02040503050406030204" pitchFamily="18" charset="0"/>
                          </a:rPr>
                          <m:t>𝑥</m:t>
                        </m:r>
                      </m:e>
                      <m:sub>
                        <m:r>
                          <a:rPr lang="fr-CH" sz="2000" b="0" i="1" smtClean="0">
                            <a:latin typeface="Cambria Math" panose="02040503050406030204" pitchFamily="18" charset="0"/>
                          </a:rPr>
                          <m:t>1</m:t>
                        </m:r>
                      </m:sub>
                    </m:sSub>
                    <m:r>
                      <a:rPr lang="fr-CH" sz="2000" b="0" i="1" smtClean="0">
                        <a:latin typeface="Cambria Math" panose="02040503050406030204" pitchFamily="18" charset="0"/>
                      </a:rPr>
                      <m:t>−</m:t>
                    </m:r>
                    <m:sSub>
                      <m:sSubPr>
                        <m:ctrlPr>
                          <a:rPr lang="fr-CH" sz="2000" i="1">
                            <a:latin typeface="Cambria Math" panose="02040503050406030204" pitchFamily="18" charset="0"/>
                          </a:rPr>
                        </m:ctrlPr>
                      </m:sSubPr>
                      <m:e>
                        <m:r>
                          <a:rPr lang="fr-CH" sz="2000" i="1">
                            <a:latin typeface="Cambria Math" panose="02040503050406030204" pitchFamily="18" charset="0"/>
                          </a:rPr>
                          <m:t>𝑥</m:t>
                        </m:r>
                      </m:e>
                      <m:sub>
                        <m:r>
                          <a:rPr lang="fr-CH" sz="2000" b="0" i="1" smtClean="0">
                            <a:latin typeface="Cambria Math" panose="02040503050406030204" pitchFamily="18" charset="0"/>
                          </a:rPr>
                          <m:t>2</m:t>
                        </m:r>
                      </m:sub>
                    </m:sSub>
                  </m:oMath>
                </a14:m>
                <a:r>
                  <a:rPr lang="fr-CH" sz="2000" dirty="0"/>
                  <a:t> .</a:t>
                </a:r>
              </a:p>
              <a:p>
                <a:pPr marL="285750" indent="-285750" algn="l">
                  <a:lnSpc>
                    <a:spcPct val="120000"/>
                  </a:lnSpc>
                  <a:spcBef>
                    <a:spcPts val="0"/>
                  </a:spcBef>
                  <a:buFont typeface="Arial" panose="020B0604020202020204" pitchFamily="34" charset="0"/>
                  <a:buChar char="•"/>
                </a:pPr>
                <a:r>
                  <a:rPr lang="fr-CH" sz="2000" dirty="0"/>
                  <a:t>L'intensité mesuré est: </a:t>
                </a:r>
                <a14:m>
                  <m:oMath xmlns:m="http://schemas.openxmlformats.org/officeDocument/2006/math">
                    <m:sSub>
                      <m:sSubPr>
                        <m:ctrlPr>
                          <a:rPr lang="fr-CH" sz="2000" i="1" smtClean="0">
                            <a:latin typeface="Cambria Math" panose="02040503050406030204" pitchFamily="18" charset="0"/>
                          </a:rPr>
                        </m:ctrlPr>
                      </m:sSubPr>
                      <m:e>
                        <m:r>
                          <a:rPr lang="fr-CH" sz="2000" b="0" i="1" smtClean="0">
                            <a:latin typeface="Cambria Math" panose="02040503050406030204" pitchFamily="18" charset="0"/>
                          </a:rPr>
                          <m:t>𝐼</m:t>
                        </m:r>
                      </m:e>
                      <m:sub>
                        <m:r>
                          <a:rPr lang="fr-CH" sz="2000" i="1" smtClean="0">
                            <a:latin typeface="Cambria Math" panose="02040503050406030204" pitchFamily="18" charset="0"/>
                          </a:rPr>
                          <m:t>𝑑</m:t>
                        </m:r>
                      </m:sub>
                    </m:sSub>
                    <m:r>
                      <a:rPr lang="fr-CH" sz="2000" i="1" smtClean="0">
                        <a:latin typeface="Cambria Math" panose="02040503050406030204" pitchFamily="18" charset="0"/>
                        <a:ea typeface="Cambria Math" panose="02040503050406030204" pitchFamily="18" charset="0"/>
                      </a:rPr>
                      <m:t>∝</m:t>
                    </m:r>
                    <m:sSub>
                      <m:sSubPr>
                        <m:ctrlPr>
                          <a:rPr lang="fr-CH" sz="2000" i="1" smtClean="0">
                            <a:latin typeface="Cambria Math" panose="02040503050406030204" pitchFamily="18" charset="0"/>
                            <a:ea typeface="Cambria Math" panose="02040503050406030204" pitchFamily="18" charset="0"/>
                          </a:rPr>
                        </m:ctrlPr>
                      </m:sSubPr>
                      <m:e>
                        <m:d>
                          <m:dPr>
                            <m:begChr m:val="⟨"/>
                            <m:endChr m:val="⟩"/>
                            <m:ctrlPr>
                              <a:rPr lang="fr-CH" sz="2000" i="1" smtClean="0">
                                <a:latin typeface="Cambria Math" panose="02040503050406030204" pitchFamily="18" charset="0"/>
                                <a:ea typeface="Cambria Math" panose="02040503050406030204" pitchFamily="18" charset="0"/>
                              </a:rPr>
                            </m:ctrlPr>
                          </m:dPr>
                          <m:e>
                            <m:sSubSup>
                              <m:sSubSupPr>
                                <m:ctrlPr>
                                  <a:rPr lang="fr-CH" sz="2000" i="1" smtClean="0">
                                    <a:latin typeface="Cambria Math" panose="02040503050406030204" pitchFamily="18" charset="0"/>
                                    <a:ea typeface="Cambria Math" panose="02040503050406030204" pitchFamily="18" charset="0"/>
                                  </a:rPr>
                                </m:ctrlPr>
                              </m:sSubSupPr>
                              <m:e>
                                <m:r>
                                  <a:rPr lang="fr-CH" sz="2000" i="1" smtClean="0">
                                    <a:latin typeface="Cambria Math" panose="02040503050406030204" pitchFamily="18" charset="0"/>
                                    <a:ea typeface="Cambria Math" panose="02040503050406030204" pitchFamily="18" charset="0"/>
                                  </a:rPr>
                                  <m:t>𝐸</m:t>
                                </m:r>
                              </m:e>
                              <m:sub>
                                <m:r>
                                  <a:rPr lang="fr-CH" sz="2000" b="0" i="1" smtClean="0">
                                    <a:latin typeface="Cambria Math" panose="02040503050406030204" pitchFamily="18" charset="0"/>
                                    <a:ea typeface="Cambria Math" panose="02040503050406030204" pitchFamily="18" charset="0"/>
                                  </a:rPr>
                                  <m:t>𝑑</m:t>
                                </m:r>
                              </m:sub>
                              <m:sup>
                                <m:r>
                                  <a:rPr lang="fr-CH" sz="2000" i="1" smtClean="0">
                                    <a:latin typeface="Cambria Math" panose="02040503050406030204" pitchFamily="18" charset="0"/>
                                    <a:ea typeface="Cambria Math" panose="02040503050406030204" pitchFamily="18" charset="0"/>
                                  </a:rPr>
                                  <m:t>2</m:t>
                                </m:r>
                              </m:sup>
                            </m:sSubSup>
                          </m:e>
                        </m:d>
                      </m:e>
                      <m:sub>
                        <m:r>
                          <a:rPr lang="fr-CH" sz="2000" b="0" i="1" smtClean="0">
                            <a:latin typeface="Cambria Math" panose="02040503050406030204" pitchFamily="18" charset="0"/>
                            <a:ea typeface="Cambria Math" panose="02040503050406030204" pitchFamily="18" charset="0"/>
                          </a:rPr>
                          <m:t>𝑇</m:t>
                        </m:r>
                      </m:sub>
                    </m:sSub>
                    <m:r>
                      <a:rPr lang="fr-CH" sz="2000" b="0" i="1" smtClean="0">
                        <a:latin typeface="Cambria Math" panose="02040503050406030204" pitchFamily="18" charset="0"/>
                        <a:ea typeface="Cambria Math" panose="02040503050406030204" pitchFamily="18" charset="0"/>
                      </a:rPr>
                      <m:t> </m:t>
                    </m:r>
                    <m:r>
                      <a:rPr lang="fr-CH" sz="2000" i="1" smtClean="0">
                        <a:latin typeface="Cambria Math" panose="02040503050406030204" pitchFamily="18" charset="0"/>
                      </a:rPr>
                      <m:t>=</m:t>
                    </m:r>
                    <m:r>
                      <a:rPr lang="fr-CH" sz="2000" b="0" i="1" smtClean="0">
                        <a:latin typeface="Cambria Math" panose="02040503050406030204" pitchFamily="18" charset="0"/>
                      </a:rPr>
                      <m:t>4</m:t>
                    </m:r>
                    <m:sSub>
                      <m:sSubPr>
                        <m:ctrlPr>
                          <a:rPr lang="fr-CH" sz="2000" i="1">
                            <a:latin typeface="Cambria Math" panose="02040503050406030204" pitchFamily="18" charset="0"/>
                          </a:rPr>
                        </m:ctrlPr>
                      </m:sSubPr>
                      <m:e>
                        <m:r>
                          <a:rPr lang="fr-CH" sz="2000" i="1">
                            <a:latin typeface="Cambria Math" panose="02040503050406030204" pitchFamily="18" charset="0"/>
                          </a:rPr>
                          <m:t>𝐼</m:t>
                        </m:r>
                      </m:e>
                      <m:sub>
                        <m:r>
                          <a:rPr lang="fr-CH" sz="2000" i="1">
                            <a:latin typeface="Cambria Math" panose="02040503050406030204" pitchFamily="18" charset="0"/>
                          </a:rPr>
                          <m:t>𝑠</m:t>
                        </m:r>
                      </m:sub>
                    </m:sSub>
                    <m:sSub>
                      <m:sSubPr>
                        <m:ctrlPr>
                          <a:rPr lang="fr-CH" sz="2000" i="1" smtClean="0">
                            <a:latin typeface="Cambria Math" panose="02040503050406030204" pitchFamily="18" charset="0"/>
                            <a:ea typeface="Cambria Math" panose="02040503050406030204" pitchFamily="18" charset="0"/>
                          </a:rPr>
                        </m:ctrlPr>
                      </m:sSubPr>
                      <m:e>
                        <m:d>
                          <m:dPr>
                            <m:begChr m:val="⟨"/>
                            <m:endChr m:val="⟩"/>
                            <m:ctrlPr>
                              <a:rPr lang="fr-CH" sz="2000" i="1" smtClean="0">
                                <a:latin typeface="Cambria Math" panose="02040503050406030204" pitchFamily="18" charset="0"/>
                                <a:ea typeface="Cambria Math" panose="02040503050406030204" pitchFamily="18" charset="0"/>
                              </a:rPr>
                            </m:ctrlPr>
                          </m:dPr>
                          <m:e>
                            <m:func>
                              <m:funcPr>
                                <m:ctrlPr>
                                  <a:rPr lang="fr-CH" sz="2000" i="1" smtClean="0">
                                    <a:latin typeface="Cambria Math" panose="02040503050406030204" pitchFamily="18" charset="0"/>
                                    <a:ea typeface="Cambria Math" panose="02040503050406030204" pitchFamily="18" charset="0"/>
                                  </a:rPr>
                                </m:ctrlPr>
                              </m:funcPr>
                              <m:fName>
                                <m:sSup>
                                  <m:sSupPr>
                                    <m:ctrlPr>
                                      <a:rPr lang="fr-CH" sz="2000" i="1" smtClean="0">
                                        <a:latin typeface="Cambria Math" panose="02040503050406030204" pitchFamily="18" charset="0"/>
                                        <a:ea typeface="Cambria Math" panose="02040503050406030204" pitchFamily="18" charset="0"/>
                                      </a:rPr>
                                    </m:ctrlPr>
                                  </m:sSupPr>
                                  <m:e>
                                    <m:r>
                                      <a:rPr lang="fr-CH" sz="2000" i="1" smtClean="0">
                                        <a:latin typeface="Cambria Math" panose="02040503050406030204" pitchFamily="18" charset="0"/>
                                        <a:ea typeface="Cambria Math" panose="02040503050406030204" pitchFamily="18" charset="0"/>
                                      </a:rPr>
                                      <m:t>𝑐𝑜𝑠</m:t>
                                    </m:r>
                                  </m:e>
                                  <m:sup>
                                    <m:r>
                                      <a:rPr lang="fr-CH" sz="2000" b="0" i="1" smtClean="0">
                                        <a:latin typeface="Cambria Math" panose="02040503050406030204" pitchFamily="18" charset="0"/>
                                        <a:ea typeface="Cambria Math" panose="02040503050406030204" pitchFamily="18" charset="0"/>
                                      </a:rPr>
                                      <m:t>2</m:t>
                                    </m:r>
                                  </m:sup>
                                </m:sSup>
                              </m:fName>
                              <m:e>
                                <m:d>
                                  <m:dPr>
                                    <m:ctrlPr>
                                      <a:rPr lang="fr-CH" sz="2000" i="1" smtClean="0">
                                        <a:latin typeface="Cambria Math" panose="02040503050406030204" pitchFamily="18" charset="0"/>
                                        <a:ea typeface="Cambria Math" panose="02040503050406030204" pitchFamily="18" charset="0"/>
                                      </a:rPr>
                                    </m:ctrlPr>
                                  </m:dPr>
                                  <m:e>
                                    <m:r>
                                      <a:rPr lang="fr-CH" sz="2000" i="1" smtClean="0">
                                        <a:latin typeface="Cambria Math" panose="02040503050406030204" pitchFamily="18" charset="0"/>
                                        <a:ea typeface="Cambria Math" panose="02040503050406030204" pitchFamily="18" charset="0"/>
                                      </a:rPr>
                                      <m:t>𝑘</m:t>
                                    </m:r>
                                    <m:sSub>
                                      <m:sSubPr>
                                        <m:ctrlPr>
                                          <a:rPr lang="fr-CH" sz="2000" i="1" smtClean="0">
                                            <a:latin typeface="Cambria Math" panose="02040503050406030204" pitchFamily="18" charset="0"/>
                                          </a:rPr>
                                        </m:ctrlPr>
                                      </m:sSubPr>
                                      <m:e>
                                        <m:r>
                                          <a:rPr lang="fr-CH" sz="2000" i="1" smtClean="0">
                                            <a:latin typeface="Cambria Math" panose="02040503050406030204" pitchFamily="18" charset="0"/>
                                          </a:rPr>
                                          <m:t>𝑥</m:t>
                                        </m:r>
                                      </m:e>
                                      <m:sub>
                                        <m:r>
                                          <a:rPr lang="fr-CH" sz="2000" i="1" smtClean="0">
                                            <a:latin typeface="Cambria Math" panose="02040503050406030204" pitchFamily="18" charset="0"/>
                                          </a:rPr>
                                          <m:t>𝑎</m:t>
                                        </m:r>
                                      </m:sub>
                                    </m:sSub>
                                    <m:r>
                                      <a:rPr lang="fr-CH" sz="2000" i="1" smtClean="0">
                                        <a:latin typeface="Cambria Math" panose="02040503050406030204" pitchFamily="18" charset="0"/>
                                        <a:ea typeface="Cambria Math" panose="02040503050406030204" pitchFamily="18" charset="0"/>
                                      </a:rPr>
                                      <m:t>−</m:t>
                                    </m:r>
                                    <m:r>
                                      <a:rPr lang="fr-CH" sz="2000" i="1" smtClean="0">
                                        <a:latin typeface="Cambria Math" panose="02040503050406030204" pitchFamily="18" charset="0"/>
                                        <a:ea typeface="Cambria Math" panose="02040503050406030204" pitchFamily="18" charset="0"/>
                                      </a:rPr>
                                      <m:t>𝜔</m:t>
                                    </m:r>
                                    <m:r>
                                      <a:rPr lang="fr-CH" sz="2000" i="1" smtClean="0">
                                        <a:latin typeface="Cambria Math" panose="02040503050406030204" pitchFamily="18" charset="0"/>
                                        <a:ea typeface="Cambria Math" panose="02040503050406030204" pitchFamily="18" charset="0"/>
                                      </a:rPr>
                                      <m:t>𝑡</m:t>
                                    </m:r>
                                  </m:e>
                                </m:d>
                              </m:e>
                            </m:func>
                          </m:e>
                        </m:d>
                      </m:e>
                      <m:sub>
                        <m:r>
                          <a:rPr lang="fr-CH" sz="2000" i="1" smtClean="0">
                            <a:latin typeface="Cambria Math" panose="02040503050406030204" pitchFamily="18" charset="0"/>
                            <a:ea typeface="Cambria Math" panose="02040503050406030204" pitchFamily="18" charset="0"/>
                          </a:rPr>
                          <m:t>𝑇</m:t>
                        </m:r>
                      </m:sub>
                    </m:sSub>
                    <m:func>
                      <m:funcPr>
                        <m:ctrlPr>
                          <a:rPr lang="fr-CH" sz="2000" i="1" smtClean="0">
                            <a:latin typeface="Cambria Math" panose="02040503050406030204" pitchFamily="18" charset="0"/>
                            <a:ea typeface="Cambria Math" panose="02040503050406030204" pitchFamily="18" charset="0"/>
                          </a:rPr>
                        </m:ctrlPr>
                      </m:funcPr>
                      <m:fName>
                        <m:sSup>
                          <m:sSupPr>
                            <m:ctrlPr>
                              <a:rPr lang="fr-CH" sz="2000" i="1" smtClean="0">
                                <a:latin typeface="Cambria Math" panose="02040503050406030204" pitchFamily="18" charset="0"/>
                                <a:ea typeface="Cambria Math" panose="02040503050406030204" pitchFamily="18" charset="0"/>
                              </a:rPr>
                            </m:ctrlPr>
                          </m:sSupPr>
                          <m:e>
                            <m:r>
                              <a:rPr lang="fr-CH" sz="2000" i="1" smtClean="0">
                                <a:latin typeface="Cambria Math" panose="02040503050406030204" pitchFamily="18" charset="0"/>
                                <a:ea typeface="Cambria Math" panose="02040503050406030204" pitchFamily="18" charset="0"/>
                              </a:rPr>
                              <m:t>𝑐𝑜𝑠</m:t>
                            </m:r>
                          </m:e>
                          <m:sup>
                            <m:r>
                              <a:rPr lang="fr-CH" sz="2000" i="1" smtClean="0">
                                <a:latin typeface="Cambria Math" panose="02040503050406030204" pitchFamily="18" charset="0"/>
                                <a:ea typeface="Cambria Math" panose="02040503050406030204" pitchFamily="18" charset="0"/>
                              </a:rPr>
                              <m:t>2</m:t>
                            </m:r>
                          </m:sup>
                        </m:sSup>
                      </m:fName>
                      <m:e>
                        <m:d>
                          <m:dPr>
                            <m:ctrlPr>
                              <a:rPr lang="fr-CH" sz="2000" i="1" smtClean="0">
                                <a:latin typeface="Cambria Math" panose="02040503050406030204" pitchFamily="18" charset="0"/>
                                <a:ea typeface="Cambria Math" panose="02040503050406030204" pitchFamily="18" charset="0"/>
                              </a:rPr>
                            </m:ctrlPr>
                          </m:dPr>
                          <m:e>
                            <m:r>
                              <a:rPr lang="fr-CH" sz="2000" i="1" smtClean="0">
                                <a:latin typeface="Cambria Math" panose="02040503050406030204" pitchFamily="18" charset="0"/>
                                <a:ea typeface="Cambria Math" panose="02040503050406030204" pitchFamily="18" charset="0"/>
                              </a:rPr>
                              <m:t>𝑘</m:t>
                            </m:r>
                            <m:r>
                              <a:rPr lang="fr-CH" sz="2000" i="1" smtClean="0">
                                <a:latin typeface="Cambria Math" panose="02040503050406030204" pitchFamily="18" charset="0"/>
                                <a:ea typeface="Cambria Math" panose="02040503050406030204" pitchFamily="18" charset="0"/>
                              </a:rPr>
                              <m:t>∆</m:t>
                            </m:r>
                            <m:r>
                              <a:rPr lang="fr-CH" sz="2000" i="1" smtClean="0">
                                <a:latin typeface="Cambria Math" panose="02040503050406030204" pitchFamily="18" charset="0"/>
                                <a:ea typeface="Cambria Math" panose="02040503050406030204" pitchFamily="18" charset="0"/>
                              </a:rPr>
                              <m:t>𝑥</m:t>
                            </m:r>
                            <m:r>
                              <a:rPr lang="fr-CH" sz="2000" i="1" smtClean="0">
                                <a:latin typeface="Cambria Math" panose="02040503050406030204" pitchFamily="18" charset="0"/>
                                <a:ea typeface="Cambria Math" panose="02040503050406030204" pitchFamily="18" charset="0"/>
                              </a:rPr>
                              <m:t>/2</m:t>
                            </m:r>
                          </m:e>
                        </m:d>
                      </m:e>
                    </m:func>
                    <m:r>
                      <a:rPr lang="fr-CH" sz="2000" i="1">
                        <a:latin typeface="Cambria Math" panose="02040503050406030204" pitchFamily="18" charset="0"/>
                        <a:ea typeface="Cambria Math" panose="02040503050406030204" pitchFamily="18" charset="0"/>
                      </a:rPr>
                      <m:t>=</m:t>
                    </m:r>
                    <m:r>
                      <a:rPr lang="fr-CH" sz="2000" b="0" i="1" smtClean="0">
                        <a:latin typeface="Cambria Math" panose="02040503050406030204" pitchFamily="18" charset="0"/>
                        <a:ea typeface="Cambria Math" panose="02040503050406030204" pitchFamily="18" charset="0"/>
                      </a:rPr>
                      <m:t>2</m:t>
                    </m:r>
                    <m:sSub>
                      <m:sSubPr>
                        <m:ctrlPr>
                          <a:rPr lang="fr-CH" sz="2000" i="1">
                            <a:latin typeface="Cambria Math" panose="02040503050406030204" pitchFamily="18" charset="0"/>
                          </a:rPr>
                        </m:ctrlPr>
                      </m:sSubPr>
                      <m:e>
                        <m:r>
                          <a:rPr lang="fr-CH" sz="2000" i="1">
                            <a:latin typeface="Cambria Math" panose="02040503050406030204" pitchFamily="18" charset="0"/>
                          </a:rPr>
                          <m:t>𝐼</m:t>
                        </m:r>
                      </m:e>
                      <m:sub>
                        <m:r>
                          <a:rPr lang="fr-CH" sz="2000" i="1">
                            <a:latin typeface="Cambria Math" panose="02040503050406030204" pitchFamily="18" charset="0"/>
                          </a:rPr>
                          <m:t>𝑠</m:t>
                        </m:r>
                      </m:sub>
                    </m:sSub>
                    <m:func>
                      <m:funcPr>
                        <m:ctrlPr>
                          <a:rPr lang="fr-CH" sz="2000" i="1">
                            <a:latin typeface="Cambria Math" panose="02040503050406030204" pitchFamily="18" charset="0"/>
                            <a:ea typeface="Cambria Math" panose="02040503050406030204" pitchFamily="18" charset="0"/>
                          </a:rPr>
                        </m:ctrlPr>
                      </m:funcPr>
                      <m:fName>
                        <m:sSup>
                          <m:sSupPr>
                            <m:ctrlPr>
                              <a:rPr lang="fr-CH" sz="2000" i="1">
                                <a:latin typeface="Cambria Math" panose="02040503050406030204" pitchFamily="18" charset="0"/>
                                <a:ea typeface="Cambria Math" panose="02040503050406030204" pitchFamily="18" charset="0"/>
                              </a:rPr>
                            </m:ctrlPr>
                          </m:sSupPr>
                          <m:e>
                            <m:r>
                              <a:rPr lang="fr-CH" sz="2000" i="1">
                                <a:latin typeface="Cambria Math" panose="02040503050406030204" pitchFamily="18" charset="0"/>
                                <a:ea typeface="Cambria Math" panose="02040503050406030204" pitchFamily="18" charset="0"/>
                              </a:rPr>
                              <m:t>𝑐𝑜𝑠</m:t>
                            </m:r>
                          </m:e>
                          <m:sup>
                            <m:r>
                              <a:rPr lang="fr-CH" sz="2000" i="1">
                                <a:latin typeface="Cambria Math" panose="02040503050406030204" pitchFamily="18" charset="0"/>
                                <a:ea typeface="Cambria Math" panose="02040503050406030204" pitchFamily="18" charset="0"/>
                              </a:rPr>
                              <m:t>2</m:t>
                            </m:r>
                          </m:sup>
                        </m:sSup>
                      </m:fName>
                      <m:e>
                        <m:d>
                          <m:dPr>
                            <m:ctrlPr>
                              <a:rPr lang="fr-CH" sz="2000" i="1">
                                <a:latin typeface="Cambria Math" panose="02040503050406030204" pitchFamily="18" charset="0"/>
                                <a:ea typeface="Cambria Math" panose="02040503050406030204" pitchFamily="18" charset="0"/>
                              </a:rPr>
                            </m:ctrlPr>
                          </m:dPr>
                          <m:e>
                            <m:r>
                              <a:rPr lang="fr-CH" sz="2000" i="1">
                                <a:latin typeface="Cambria Math" panose="02040503050406030204" pitchFamily="18" charset="0"/>
                                <a:ea typeface="Cambria Math" panose="02040503050406030204" pitchFamily="18" charset="0"/>
                              </a:rPr>
                              <m:t>𝑘</m:t>
                            </m:r>
                            <m:r>
                              <a:rPr lang="fr-CH" sz="2000" i="1">
                                <a:latin typeface="Cambria Math" panose="02040503050406030204" pitchFamily="18" charset="0"/>
                                <a:ea typeface="Cambria Math" panose="02040503050406030204" pitchFamily="18" charset="0"/>
                              </a:rPr>
                              <m:t>∆</m:t>
                            </m:r>
                            <m:r>
                              <a:rPr lang="fr-CH" sz="2000" i="1">
                                <a:latin typeface="Cambria Math" panose="02040503050406030204" pitchFamily="18" charset="0"/>
                                <a:ea typeface="Cambria Math" panose="02040503050406030204" pitchFamily="18" charset="0"/>
                              </a:rPr>
                              <m:t>𝑥</m:t>
                            </m:r>
                            <m:r>
                              <a:rPr lang="fr-CH" sz="2000" i="1">
                                <a:latin typeface="Cambria Math" panose="02040503050406030204" pitchFamily="18" charset="0"/>
                                <a:ea typeface="Cambria Math" panose="02040503050406030204" pitchFamily="18" charset="0"/>
                              </a:rPr>
                              <m:t>/2</m:t>
                            </m:r>
                          </m:e>
                        </m:d>
                      </m:e>
                    </m:func>
                    <m:r>
                      <a:rPr lang="fr-CH" sz="2000" b="0" i="1" smtClean="0">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rPr>
                        </m:ctrlPr>
                      </m:sSubPr>
                      <m:e>
                        <m:r>
                          <a:rPr lang="fr-CH" sz="2000" i="1">
                            <a:latin typeface="Cambria Math" panose="02040503050406030204" pitchFamily="18" charset="0"/>
                          </a:rPr>
                          <m:t>𝐼</m:t>
                        </m:r>
                      </m:e>
                      <m:sub>
                        <m:r>
                          <a:rPr lang="fr-CH" sz="2000" i="1">
                            <a:latin typeface="Cambria Math" panose="02040503050406030204" pitchFamily="18" charset="0"/>
                          </a:rPr>
                          <m:t>𝑠</m:t>
                        </m:r>
                      </m:sub>
                    </m:sSub>
                    <m:d>
                      <m:dPr>
                        <m:begChr m:val="["/>
                        <m:endChr m:val="]"/>
                        <m:ctrlPr>
                          <a:rPr lang="fr-CH" sz="2000" i="1" smtClean="0">
                            <a:latin typeface="Cambria Math" panose="02040503050406030204" pitchFamily="18" charset="0"/>
                          </a:rPr>
                        </m:ctrlPr>
                      </m:dPr>
                      <m:e>
                        <m:r>
                          <a:rPr lang="fr-CH" sz="2000" i="1" smtClean="0">
                            <a:latin typeface="Cambria Math" panose="02040503050406030204" pitchFamily="18" charset="0"/>
                            <a:ea typeface="Cambria Math" panose="02040503050406030204" pitchFamily="18" charset="0"/>
                          </a:rPr>
                          <m:t>1+</m:t>
                        </m:r>
                        <m:func>
                          <m:funcPr>
                            <m:ctrlPr>
                              <a:rPr lang="fr-CH" sz="2000" i="1" smtClean="0">
                                <a:latin typeface="Cambria Math" panose="02040503050406030204" pitchFamily="18" charset="0"/>
                              </a:rPr>
                            </m:ctrlPr>
                          </m:funcPr>
                          <m:fName>
                            <m:r>
                              <m:rPr>
                                <m:sty m:val="p"/>
                              </m:rPr>
                              <a:rPr lang="fr-CH" sz="2000" smtClean="0">
                                <a:latin typeface="Cambria Math" panose="02040503050406030204" pitchFamily="18" charset="0"/>
                              </a:rPr>
                              <m:t>cos</m:t>
                            </m:r>
                          </m:fName>
                          <m:e>
                            <m:d>
                              <m:dPr>
                                <m:ctrlPr>
                                  <a:rPr lang="fr-CH" sz="2000" b="1" i="1" smtClean="0">
                                    <a:latin typeface="Cambria Math" panose="02040503050406030204" pitchFamily="18" charset="0"/>
                                  </a:rPr>
                                </m:ctrlPr>
                              </m:dPr>
                              <m:e>
                                <m:r>
                                  <a:rPr lang="fr-CH" sz="2000" i="1" smtClean="0">
                                    <a:latin typeface="Cambria Math" panose="02040503050406030204" pitchFamily="18" charset="0"/>
                                    <a:ea typeface="Cambria Math" panose="02040503050406030204" pitchFamily="18" charset="0"/>
                                  </a:rPr>
                                  <m:t>𝑘</m:t>
                                </m:r>
                                <m:r>
                                  <a:rPr lang="fr-CH" sz="2000" i="1" smtClean="0">
                                    <a:latin typeface="Cambria Math" panose="02040503050406030204" pitchFamily="18" charset="0"/>
                                    <a:ea typeface="Cambria Math" panose="02040503050406030204" pitchFamily="18" charset="0"/>
                                  </a:rPr>
                                  <m:t>∆</m:t>
                                </m:r>
                                <m:r>
                                  <a:rPr lang="fr-CH" sz="2000" i="1" smtClean="0">
                                    <a:latin typeface="Cambria Math" panose="02040503050406030204" pitchFamily="18" charset="0"/>
                                    <a:ea typeface="Cambria Math" panose="02040503050406030204" pitchFamily="18" charset="0"/>
                                  </a:rPr>
                                  <m:t>𝑥</m:t>
                                </m:r>
                              </m:e>
                            </m:d>
                          </m:e>
                        </m:func>
                      </m:e>
                    </m:d>
                    <m:r>
                      <a:rPr lang="fr-CH" sz="2000" i="1" smtClean="0">
                        <a:latin typeface="Cambria Math" panose="02040503050406030204" pitchFamily="18" charset="0"/>
                        <a:ea typeface="Cambria Math" panose="02040503050406030204" pitchFamily="18" charset="0"/>
                      </a:rPr>
                      <m:t>=</m:t>
                    </m:r>
                    <m:sSub>
                      <m:sSubPr>
                        <m:ctrlPr>
                          <a:rPr lang="fr-CH" sz="2000" i="1" smtClean="0">
                            <a:latin typeface="Cambria Math" panose="02040503050406030204" pitchFamily="18" charset="0"/>
                            <a:ea typeface="Cambria Math" panose="02040503050406030204" pitchFamily="18" charset="0"/>
                          </a:rPr>
                        </m:ctrlPr>
                      </m:sSubPr>
                      <m:e>
                        <m:r>
                          <a:rPr lang="fr-CH" sz="2000" i="1" smtClean="0">
                            <a:latin typeface="Cambria Math" panose="02040503050406030204" pitchFamily="18" charset="0"/>
                            <a:ea typeface="Cambria Math" panose="02040503050406030204" pitchFamily="18" charset="0"/>
                          </a:rPr>
                          <m:t>𝐼</m:t>
                        </m:r>
                      </m:e>
                      <m:sub>
                        <m:r>
                          <a:rPr lang="fr-CH" sz="2000" i="1" smtClean="0">
                            <a:latin typeface="Cambria Math" panose="02040503050406030204" pitchFamily="18" charset="0"/>
                            <a:ea typeface="Cambria Math" panose="02040503050406030204" pitchFamily="18" charset="0"/>
                          </a:rPr>
                          <m:t>𝑠</m:t>
                        </m:r>
                      </m:sub>
                    </m:sSub>
                    <m:d>
                      <m:dPr>
                        <m:begChr m:val="["/>
                        <m:endChr m:val="]"/>
                        <m:ctrlPr>
                          <a:rPr lang="fr-CH" sz="2000" i="1" smtClean="0">
                            <a:latin typeface="Cambria Math" panose="02040503050406030204" pitchFamily="18" charset="0"/>
                          </a:rPr>
                        </m:ctrlPr>
                      </m:dPr>
                      <m:e>
                        <m:r>
                          <a:rPr lang="fr-CH" sz="2000" i="1" smtClean="0">
                            <a:latin typeface="Cambria Math" panose="02040503050406030204" pitchFamily="18" charset="0"/>
                            <a:ea typeface="Cambria Math" panose="02040503050406030204" pitchFamily="18" charset="0"/>
                          </a:rPr>
                          <m:t>1+</m:t>
                        </m:r>
                        <m:func>
                          <m:funcPr>
                            <m:ctrlPr>
                              <a:rPr lang="fr-CH" sz="2000" i="1" smtClean="0">
                                <a:latin typeface="Cambria Math" panose="02040503050406030204" pitchFamily="18" charset="0"/>
                              </a:rPr>
                            </m:ctrlPr>
                          </m:funcPr>
                          <m:fName>
                            <m:r>
                              <m:rPr>
                                <m:sty m:val="p"/>
                              </m:rPr>
                              <a:rPr lang="fr-CH" sz="2000" smtClean="0">
                                <a:latin typeface="Cambria Math" panose="02040503050406030204" pitchFamily="18" charset="0"/>
                              </a:rPr>
                              <m:t>cos</m:t>
                            </m:r>
                          </m:fName>
                          <m:e>
                            <m:d>
                              <m:dPr>
                                <m:ctrlPr>
                                  <a:rPr lang="fr-CH" sz="2000" b="1" i="1" smtClean="0">
                                    <a:latin typeface="Cambria Math" panose="02040503050406030204" pitchFamily="18" charset="0"/>
                                  </a:rPr>
                                </m:ctrlPr>
                              </m:dPr>
                              <m:e>
                                <m:r>
                                  <a:rPr lang="fr-CH" sz="2000" b="0" i="1" smtClean="0">
                                    <a:latin typeface="Cambria Math" panose="02040503050406030204" pitchFamily="18" charset="0"/>
                                    <a:ea typeface="Cambria Math" panose="02040503050406030204" pitchFamily="18" charset="0"/>
                                  </a:rPr>
                                  <m:t>2</m:t>
                                </m:r>
                                <m:r>
                                  <a:rPr lang="fr-CH" sz="2000" b="0" i="1" smtClean="0">
                                    <a:latin typeface="Cambria Math" panose="02040503050406030204" pitchFamily="18" charset="0"/>
                                    <a:ea typeface="Cambria Math" panose="02040503050406030204" pitchFamily="18" charset="0"/>
                                  </a:rPr>
                                  <m:t>𝜋</m:t>
                                </m:r>
                                <m:r>
                                  <a:rPr lang="fr-CH" sz="2000" i="1" smtClean="0">
                                    <a:latin typeface="Cambria Math" panose="02040503050406030204" pitchFamily="18" charset="0"/>
                                    <a:ea typeface="Cambria Math" panose="02040503050406030204" pitchFamily="18" charset="0"/>
                                  </a:rPr>
                                  <m:t>∆</m:t>
                                </m:r>
                                <m:r>
                                  <a:rPr lang="fr-CH" sz="2000" b="0" i="1" smtClean="0">
                                    <a:latin typeface="Cambria Math" panose="02040503050406030204" pitchFamily="18" charset="0"/>
                                    <a:ea typeface="Cambria Math" panose="02040503050406030204" pitchFamily="18" charset="0"/>
                                  </a:rPr>
                                  <m:t>𝑥</m:t>
                                </m:r>
                                <m:r>
                                  <a:rPr lang="fr-CH" sz="2000" b="0" i="1" smtClean="0">
                                    <a:latin typeface="Cambria Math" panose="02040503050406030204" pitchFamily="18" charset="0"/>
                                    <a:ea typeface="Cambria Math" panose="02040503050406030204" pitchFamily="18" charset="0"/>
                                  </a:rPr>
                                  <m:t>/</m:t>
                                </m:r>
                                <m:r>
                                  <a:rPr lang="fr-CH" sz="2000" b="0" i="1" smtClean="0">
                                    <a:latin typeface="Cambria Math" panose="02040503050406030204" pitchFamily="18" charset="0"/>
                                    <a:ea typeface="Cambria Math" panose="02040503050406030204" pitchFamily="18" charset="0"/>
                                  </a:rPr>
                                  <m:t>𝜆</m:t>
                                </m:r>
                              </m:e>
                            </m:d>
                          </m:e>
                        </m:func>
                      </m:e>
                    </m:d>
                    <m:r>
                      <a:rPr lang="fr-CH" sz="2000" i="1" smtClean="0">
                        <a:latin typeface="Cambria Math" panose="02040503050406030204" pitchFamily="18" charset="0"/>
                        <a:ea typeface="Cambria Math" panose="02040503050406030204" pitchFamily="18" charset="0"/>
                      </a:rPr>
                      <m:t>=</m:t>
                    </m:r>
                    <m:sSub>
                      <m:sSubPr>
                        <m:ctrlPr>
                          <a:rPr lang="fr-CH" sz="2000" i="1" smtClean="0">
                            <a:latin typeface="Cambria Math" panose="02040503050406030204" pitchFamily="18" charset="0"/>
                            <a:ea typeface="Cambria Math" panose="02040503050406030204" pitchFamily="18" charset="0"/>
                          </a:rPr>
                        </m:ctrlPr>
                      </m:sSubPr>
                      <m:e>
                        <m:r>
                          <a:rPr lang="fr-CH" sz="2000" i="1" smtClean="0">
                            <a:latin typeface="Cambria Math" panose="02040503050406030204" pitchFamily="18" charset="0"/>
                            <a:ea typeface="Cambria Math" panose="02040503050406030204" pitchFamily="18" charset="0"/>
                          </a:rPr>
                          <m:t>𝐼</m:t>
                        </m:r>
                      </m:e>
                      <m:sub>
                        <m:r>
                          <a:rPr lang="fr-CH" sz="2000" i="1" smtClean="0">
                            <a:latin typeface="Cambria Math" panose="02040503050406030204" pitchFamily="18" charset="0"/>
                            <a:ea typeface="Cambria Math" panose="02040503050406030204" pitchFamily="18" charset="0"/>
                          </a:rPr>
                          <m:t>𝑠</m:t>
                        </m:r>
                      </m:sub>
                    </m:sSub>
                    <m:d>
                      <m:dPr>
                        <m:begChr m:val="["/>
                        <m:endChr m:val="]"/>
                        <m:ctrlPr>
                          <a:rPr lang="fr-CH" sz="2000" i="1" smtClean="0">
                            <a:latin typeface="Cambria Math" panose="02040503050406030204" pitchFamily="18" charset="0"/>
                          </a:rPr>
                        </m:ctrlPr>
                      </m:dPr>
                      <m:e>
                        <m:r>
                          <a:rPr lang="fr-CH" sz="2000" i="1" smtClean="0">
                            <a:latin typeface="Cambria Math" panose="02040503050406030204" pitchFamily="18" charset="0"/>
                            <a:ea typeface="Cambria Math" panose="02040503050406030204" pitchFamily="18" charset="0"/>
                          </a:rPr>
                          <m:t>1+</m:t>
                        </m:r>
                        <m:func>
                          <m:funcPr>
                            <m:ctrlPr>
                              <a:rPr lang="fr-CH" sz="2000" i="1" smtClean="0">
                                <a:latin typeface="Cambria Math" panose="02040503050406030204" pitchFamily="18" charset="0"/>
                              </a:rPr>
                            </m:ctrlPr>
                          </m:funcPr>
                          <m:fName>
                            <m:r>
                              <m:rPr>
                                <m:sty m:val="p"/>
                              </m:rPr>
                              <a:rPr lang="fr-CH" sz="2000" smtClean="0">
                                <a:latin typeface="Cambria Math" panose="02040503050406030204" pitchFamily="18" charset="0"/>
                              </a:rPr>
                              <m:t>cos</m:t>
                            </m:r>
                          </m:fName>
                          <m:e>
                            <m:d>
                              <m:dPr>
                                <m:ctrlPr>
                                  <a:rPr lang="fr-CH" sz="2000" b="1" i="1" smtClean="0">
                                    <a:latin typeface="Cambria Math" panose="02040503050406030204" pitchFamily="18" charset="0"/>
                                  </a:rPr>
                                </m:ctrlPr>
                              </m:dPr>
                              <m:e>
                                <m:r>
                                  <a:rPr lang="fr-CH" sz="2000" i="1" smtClean="0">
                                    <a:latin typeface="Cambria Math" panose="02040503050406030204" pitchFamily="18" charset="0"/>
                                    <a:ea typeface="Cambria Math" panose="02040503050406030204" pitchFamily="18" charset="0"/>
                                  </a:rPr>
                                  <m:t>2</m:t>
                                </m:r>
                                <m:r>
                                  <a:rPr lang="fr-CH" sz="2000" i="1" smtClean="0">
                                    <a:latin typeface="Cambria Math" panose="02040503050406030204" pitchFamily="18" charset="0"/>
                                    <a:ea typeface="Cambria Math" panose="02040503050406030204" pitchFamily="18" charset="0"/>
                                  </a:rPr>
                                  <m:t>𝜋</m:t>
                                </m:r>
                                <m:r>
                                  <a:rPr lang="fr-CH" sz="2000" i="1" smtClean="0">
                                    <a:latin typeface="Cambria Math" panose="02040503050406030204" pitchFamily="18" charset="0"/>
                                    <a:ea typeface="Cambria Math" panose="02040503050406030204" pitchFamily="18" charset="0"/>
                                  </a:rPr>
                                  <m:t>∆</m:t>
                                </m:r>
                                <m:r>
                                  <a:rPr lang="fr-CH" sz="2000" i="1" smtClean="0">
                                    <a:latin typeface="Cambria Math" panose="02040503050406030204" pitchFamily="18" charset="0"/>
                                    <a:ea typeface="Cambria Math" panose="02040503050406030204" pitchFamily="18" charset="0"/>
                                  </a:rPr>
                                  <m:t>𝑥</m:t>
                                </m:r>
                                <m:r>
                                  <a:rPr lang="fr-CH" sz="2000" b="0" i="1" smtClean="0">
                                    <a:latin typeface="Cambria Math" panose="02040503050406030204" pitchFamily="18" charset="0"/>
                                    <a:ea typeface="Cambria Math" panose="02040503050406030204" pitchFamily="18" charset="0"/>
                                  </a:rPr>
                                  <m:t>𝜎</m:t>
                                </m:r>
                              </m:e>
                            </m:d>
                          </m:e>
                        </m:func>
                      </m:e>
                    </m:d>
                  </m:oMath>
                </a14:m>
                <a:r>
                  <a:rPr lang="fr-CH" sz="2000" dirty="0"/>
                  <a:t>, avec la définition de la fréquence spatiale </a:t>
                </a:r>
                <a14:m>
                  <m:oMath xmlns:m="http://schemas.openxmlformats.org/officeDocument/2006/math">
                    <m:r>
                      <a:rPr lang="fr-CH" sz="2000" i="1">
                        <a:latin typeface="Cambria Math" panose="02040503050406030204" pitchFamily="18" charset="0"/>
                        <a:ea typeface="Cambria Math" panose="02040503050406030204" pitchFamily="18" charset="0"/>
                      </a:rPr>
                      <m:t>𝜎</m:t>
                    </m:r>
                    <m:r>
                      <a:rPr lang="fr-CH" sz="2000" i="1">
                        <a:latin typeface="Cambria Math" panose="02040503050406030204" pitchFamily="18" charset="0"/>
                        <a:ea typeface="Cambria Math" panose="02040503050406030204" pitchFamily="18" charset="0"/>
                      </a:rPr>
                      <m:t>=</m:t>
                    </m:r>
                    <m:f>
                      <m:fPr>
                        <m:ctrlPr>
                          <a:rPr lang="fr-CH" sz="2000" i="1">
                            <a:latin typeface="Cambria Math" panose="02040503050406030204" pitchFamily="18" charset="0"/>
                            <a:ea typeface="Cambria Math" panose="02040503050406030204" pitchFamily="18" charset="0"/>
                          </a:rPr>
                        </m:ctrlPr>
                      </m:fPr>
                      <m:num>
                        <m:r>
                          <a:rPr lang="fr-CH" sz="2000" i="1">
                            <a:latin typeface="Cambria Math" panose="02040503050406030204" pitchFamily="18" charset="0"/>
                            <a:ea typeface="Cambria Math" panose="02040503050406030204" pitchFamily="18" charset="0"/>
                          </a:rPr>
                          <m:t>1</m:t>
                        </m:r>
                      </m:num>
                      <m:den>
                        <m:r>
                          <a:rPr lang="fr-CH" sz="2000" i="1">
                            <a:latin typeface="Cambria Math" panose="02040503050406030204" pitchFamily="18" charset="0"/>
                            <a:ea typeface="Cambria Math" panose="02040503050406030204" pitchFamily="18" charset="0"/>
                          </a:rPr>
                          <m:t>𝜆</m:t>
                        </m:r>
                      </m:den>
                    </m:f>
                  </m:oMath>
                </a14:m>
                <a:r>
                  <a:rPr lang="fr-CH" sz="2000" dirty="0"/>
                  <a:t> . L'unités de </a:t>
                </a:r>
                <a:r>
                  <a:rPr lang="fr-CH" sz="2000" dirty="0">
                    <a:latin typeface="Symbol" pitchFamily="2" charset="2"/>
                  </a:rPr>
                  <a:t>s</a:t>
                </a:r>
                <a:r>
                  <a:rPr lang="fr-CH" sz="2000" dirty="0"/>
                  <a:t> est le cm</a:t>
                </a:r>
                <a:r>
                  <a:rPr lang="fr-CH" sz="2000" baseline="30000" dirty="0"/>
                  <a:t>-1</a:t>
                </a:r>
                <a:r>
                  <a:rPr lang="fr-CH" sz="2000" dirty="0"/>
                  <a:t>, donc </a:t>
                </a:r>
                <a:r>
                  <a:rPr lang="fr-CH" sz="2000" dirty="0">
                    <a:latin typeface="Symbol" pitchFamily="2" charset="2"/>
                  </a:rPr>
                  <a:t>l</a:t>
                </a:r>
                <a:r>
                  <a:rPr lang="fr-CH" sz="2000" dirty="0"/>
                  <a:t>=1 </a:t>
                </a:r>
                <a:r>
                  <a:rPr lang="fr-CH" sz="2000" dirty="0">
                    <a:latin typeface="Symbol" pitchFamily="2" charset="2"/>
                  </a:rPr>
                  <a:t>m</a:t>
                </a:r>
                <a:r>
                  <a:rPr lang="fr-CH" sz="2000" dirty="0"/>
                  <a:t>m correspond à </a:t>
                </a:r>
                <a:r>
                  <a:rPr lang="fr-CH" sz="2000" dirty="0">
                    <a:latin typeface="Symbol" pitchFamily="2" charset="2"/>
                  </a:rPr>
                  <a:t>s</a:t>
                </a:r>
                <a:r>
                  <a:rPr lang="fr-CH" sz="2000" dirty="0"/>
                  <a:t>=10</a:t>
                </a:r>
                <a:r>
                  <a:rPr lang="fr-CH" sz="2000" baseline="30000" dirty="0"/>
                  <a:t>4</a:t>
                </a:r>
                <a:r>
                  <a:rPr lang="fr-CH" sz="2000" dirty="0"/>
                  <a:t> cm</a:t>
                </a:r>
                <a:r>
                  <a:rPr lang="fr-CH" sz="2000" baseline="30000" dirty="0"/>
                  <a:t>-1</a:t>
                </a:r>
                <a:r>
                  <a:rPr lang="fr-CH" sz="2000" dirty="0"/>
                  <a:t> , ou:  </a:t>
                </a:r>
                <a14:m>
                  <m:oMath xmlns:m="http://schemas.openxmlformats.org/officeDocument/2006/math">
                    <m:r>
                      <a:rPr lang="fr-CH" sz="2000" i="1">
                        <a:latin typeface="Cambria Math" panose="02040503050406030204" pitchFamily="18" charset="0"/>
                        <a:ea typeface="Cambria Math" panose="02040503050406030204" pitchFamily="18" charset="0"/>
                      </a:rPr>
                      <m:t>𝜎</m:t>
                    </m:r>
                    <m:r>
                      <a:rPr lang="fr-CH" sz="2000" b="0" i="1" smtClean="0">
                        <a:latin typeface="Cambria Math" panose="02040503050406030204" pitchFamily="18" charset="0"/>
                        <a:ea typeface="Cambria Math" panose="02040503050406030204" pitchFamily="18" charset="0"/>
                      </a:rPr>
                      <m:t>(</m:t>
                    </m:r>
                    <m:sSup>
                      <m:sSupPr>
                        <m:ctrlPr>
                          <a:rPr lang="fr-CH" sz="2000" b="0" i="1" smtClean="0">
                            <a:latin typeface="Cambria Math" panose="02040503050406030204" pitchFamily="18" charset="0"/>
                            <a:ea typeface="Cambria Math" panose="02040503050406030204" pitchFamily="18" charset="0"/>
                          </a:rPr>
                        </m:ctrlPr>
                      </m:sSupPr>
                      <m:e>
                        <m:r>
                          <a:rPr lang="fr-CH" sz="2000" b="0" i="1" smtClean="0">
                            <a:latin typeface="Cambria Math" panose="02040503050406030204" pitchFamily="18" charset="0"/>
                            <a:ea typeface="Cambria Math" panose="02040503050406030204" pitchFamily="18" charset="0"/>
                          </a:rPr>
                          <m:t>𝑐𝑚</m:t>
                        </m:r>
                      </m:e>
                      <m:sup>
                        <m:r>
                          <a:rPr lang="fr-CH" sz="2000" b="0" i="1" smtClean="0">
                            <a:latin typeface="Cambria Math" panose="02040503050406030204" pitchFamily="18" charset="0"/>
                            <a:ea typeface="Cambria Math" panose="02040503050406030204" pitchFamily="18" charset="0"/>
                          </a:rPr>
                          <m:t>−1</m:t>
                        </m:r>
                      </m:sup>
                    </m:sSup>
                    <m:r>
                      <a:rPr lang="fr-CH" sz="2000" b="0" i="1" smtClean="0">
                        <a:latin typeface="Cambria Math" panose="02040503050406030204" pitchFamily="18" charset="0"/>
                        <a:ea typeface="Cambria Math" panose="02040503050406030204" pitchFamily="18" charset="0"/>
                      </a:rPr>
                      <m:t>)</m:t>
                    </m:r>
                    <m:r>
                      <a:rPr lang="fr-CH" sz="2000" i="1">
                        <a:latin typeface="Cambria Math" panose="02040503050406030204" pitchFamily="18" charset="0"/>
                        <a:ea typeface="Cambria Math" panose="02040503050406030204" pitchFamily="18" charset="0"/>
                      </a:rPr>
                      <m:t>=</m:t>
                    </m:r>
                    <m:f>
                      <m:fPr>
                        <m:ctrlPr>
                          <a:rPr lang="fr-CH" sz="2000" i="1">
                            <a:latin typeface="Cambria Math" panose="02040503050406030204" pitchFamily="18" charset="0"/>
                            <a:ea typeface="Cambria Math" panose="02040503050406030204" pitchFamily="18" charset="0"/>
                          </a:rPr>
                        </m:ctrlPr>
                      </m:fPr>
                      <m:num>
                        <m:r>
                          <a:rPr lang="fr-CH" sz="2000" i="1">
                            <a:latin typeface="Cambria Math" panose="02040503050406030204" pitchFamily="18" charset="0"/>
                            <a:ea typeface="Cambria Math" panose="02040503050406030204" pitchFamily="18" charset="0"/>
                          </a:rPr>
                          <m:t>1</m:t>
                        </m:r>
                      </m:num>
                      <m:den>
                        <m:r>
                          <a:rPr lang="fr-CH" sz="2000" i="1">
                            <a:latin typeface="Cambria Math" panose="02040503050406030204" pitchFamily="18" charset="0"/>
                            <a:ea typeface="Cambria Math" panose="02040503050406030204" pitchFamily="18" charset="0"/>
                          </a:rPr>
                          <m:t>100</m:t>
                        </m:r>
                        <m:r>
                          <a:rPr lang="fr-CH" sz="2000" i="1">
                            <a:latin typeface="Cambria Math" panose="02040503050406030204" pitchFamily="18" charset="0"/>
                            <a:ea typeface="Cambria Math" panose="02040503050406030204" pitchFamily="18" charset="0"/>
                          </a:rPr>
                          <m:t>𝜆</m:t>
                        </m:r>
                        <m:r>
                          <a:rPr lang="fr-CH" sz="2000" b="0" i="1" smtClean="0">
                            <a:latin typeface="Cambria Math" panose="02040503050406030204" pitchFamily="18" charset="0"/>
                            <a:ea typeface="Cambria Math" panose="02040503050406030204" pitchFamily="18" charset="0"/>
                          </a:rPr>
                          <m:t>(</m:t>
                        </m:r>
                        <m:r>
                          <a:rPr lang="fr-CH" sz="2000" b="0" i="1" smtClean="0">
                            <a:latin typeface="Cambria Math" panose="02040503050406030204" pitchFamily="18" charset="0"/>
                            <a:ea typeface="Cambria Math" panose="02040503050406030204" pitchFamily="18" charset="0"/>
                          </a:rPr>
                          <m:t>𝜇</m:t>
                        </m:r>
                        <m:r>
                          <a:rPr lang="fr-CH" sz="2000" b="0" i="1" smtClean="0">
                            <a:latin typeface="Cambria Math" panose="02040503050406030204" pitchFamily="18" charset="0"/>
                            <a:ea typeface="Cambria Math" panose="02040503050406030204" pitchFamily="18" charset="0"/>
                          </a:rPr>
                          <m:t>𝑚</m:t>
                        </m:r>
                        <m:r>
                          <a:rPr lang="fr-CH" sz="2000" b="0" i="1" smtClean="0">
                            <a:latin typeface="Cambria Math" panose="02040503050406030204" pitchFamily="18" charset="0"/>
                            <a:ea typeface="Cambria Math" panose="02040503050406030204" pitchFamily="18" charset="0"/>
                          </a:rPr>
                          <m:t>)</m:t>
                        </m:r>
                      </m:den>
                    </m:f>
                  </m:oMath>
                </a14:m>
                <a:r>
                  <a:rPr lang="fr-CH" sz="2000" dirty="0"/>
                  <a:t> .</a:t>
                </a:r>
              </a:p>
            </p:txBody>
          </p:sp>
        </mc:Choice>
        <mc:Fallback>
          <p:sp>
            <p:nvSpPr>
              <p:cNvPr id="3" name="Subtitle 2"/>
              <p:cNvSpPr>
                <a:spLocks noGrp="1" noRot="1" noChangeAspect="1" noMove="1" noResize="1" noEditPoints="1" noAdjustHandles="1" noChangeArrowheads="1" noChangeShapeType="1" noTextEdit="1"/>
              </p:cNvSpPr>
              <p:nvPr>
                <p:ph type="subTitle" idx="1"/>
              </p:nvPr>
            </p:nvSpPr>
            <p:spPr>
              <a:xfrm>
                <a:off x="-11694" y="728871"/>
                <a:ext cx="12203694" cy="3497447"/>
              </a:xfrm>
              <a:blipFill>
                <a:blip r:embed="rId2"/>
                <a:stretch>
                  <a:fillRect l="-416" r="-832" b="-3623"/>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A3360F1D-808F-974B-A554-73B8974ED509}"/>
              </a:ext>
            </a:extLst>
          </p:cNvPr>
          <p:cNvGrpSpPr/>
          <p:nvPr/>
        </p:nvGrpSpPr>
        <p:grpSpPr>
          <a:xfrm>
            <a:off x="4354397" y="4329100"/>
            <a:ext cx="4380820" cy="2061215"/>
            <a:chOff x="2577702" y="4814597"/>
            <a:chExt cx="4380820" cy="2061215"/>
          </a:xfrm>
        </p:grpSpPr>
        <p:pic>
          <p:nvPicPr>
            <p:cNvPr id="4" name="Picture 3">
              <a:extLst>
                <a:ext uri="{FF2B5EF4-FFF2-40B4-BE49-F238E27FC236}">
                  <a16:creationId xmlns:a16="http://schemas.microsoft.com/office/drawing/2014/main" id="{08F04430-627C-B744-BC95-8F222D4A0058}"/>
                </a:ext>
              </a:extLst>
            </p:cNvPr>
            <p:cNvPicPr>
              <a:picLocks noChangeAspect="1"/>
            </p:cNvPicPr>
            <p:nvPr/>
          </p:nvPicPr>
          <p:blipFill>
            <a:blip r:embed="rId3"/>
            <a:stretch>
              <a:fillRect/>
            </a:stretch>
          </p:blipFill>
          <p:spPr>
            <a:xfrm>
              <a:off x="2577702" y="4814597"/>
              <a:ext cx="4354397" cy="2043404"/>
            </a:xfrm>
            <a:prstGeom prst="rect">
              <a:avLst/>
            </a:prstGeom>
          </p:spPr>
        </p:pic>
        <p:sp>
          <p:nvSpPr>
            <p:cNvPr id="5" name="TextBox 4">
              <a:extLst>
                <a:ext uri="{FF2B5EF4-FFF2-40B4-BE49-F238E27FC236}">
                  <a16:creationId xmlns:a16="http://schemas.microsoft.com/office/drawing/2014/main" id="{38E6C659-1058-2D4F-A0A8-C66A4E17E917}"/>
                </a:ext>
              </a:extLst>
            </p:cNvPr>
            <p:cNvSpPr txBox="1"/>
            <p:nvPr/>
          </p:nvSpPr>
          <p:spPr>
            <a:xfrm>
              <a:off x="5614913" y="6629591"/>
              <a:ext cx="1343609" cy="246221"/>
            </a:xfrm>
            <a:prstGeom prst="rect">
              <a:avLst/>
            </a:prstGeom>
            <a:solidFill>
              <a:schemeClr val="bg1"/>
            </a:solidFill>
          </p:spPr>
          <p:txBody>
            <a:bodyPr wrap="square" tIns="0" bIns="0" rtlCol="0">
              <a:spAutoFit/>
            </a:bodyPr>
            <a:lstStyle/>
            <a:p>
              <a:r>
                <a:rPr lang="fr-CH" sz="1600" dirty="0">
                  <a:latin typeface="Symbol" pitchFamily="2" charset="2"/>
                </a:rPr>
                <a:t>Dj=</a:t>
              </a:r>
              <a:r>
                <a:rPr lang="fr-CH" sz="1600" dirty="0" err="1">
                  <a:latin typeface="Symbol" pitchFamily="2" charset="2"/>
                </a:rPr>
                <a:t>wD</a:t>
              </a:r>
              <a:r>
                <a:rPr lang="fr-CH" sz="1600" i="1" dirty="0" err="1"/>
                <a:t>r</a:t>
              </a:r>
              <a:r>
                <a:rPr lang="fr-CH" sz="1600" dirty="0"/>
                <a:t>/</a:t>
              </a:r>
              <a:r>
                <a:rPr lang="fr-CH" sz="1600" i="1" dirty="0"/>
                <a:t>c</a:t>
              </a:r>
            </a:p>
          </p:txBody>
        </p:sp>
      </p:grpSp>
      <p:pic>
        <p:nvPicPr>
          <p:cNvPr id="7" name="Picture 1" descr="Fig.2.5-3_MM.jpg">
            <a:extLst>
              <a:ext uri="{FF2B5EF4-FFF2-40B4-BE49-F238E27FC236}">
                <a16:creationId xmlns:a16="http://schemas.microsoft.com/office/drawing/2014/main" id="{98B5D8E6-D765-1DA1-04CA-15FE950CF3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2398" y="4222855"/>
            <a:ext cx="3929602" cy="2635145"/>
          </a:xfrm>
          <a:prstGeom prst="rect">
            <a:avLst/>
          </a:prstGeom>
        </p:spPr>
      </p:pic>
      <mc:AlternateContent xmlns:mc="http://schemas.openxmlformats.org/markup-compatibility/2006">
        <mc:Choice xmlns:a14="http://schemas.microsoft.com/office/drawing/2010/main" Requires="a14">
          <p:sp>
            <p:nvSpPr>
              <p:cNvPr id="9" name="ZoneTexte 8">
                <a:extLst>
                  <a:ext uri="{FF2B5EF4-FFF2-40B4-BE49-F238E27FC236}">
                    <a16:creationId xmlns:a16="http://schemas.microsoft.com/office/drawing/2014/main" id="{DFCEF2E2-2223-CE1B-5BF0-5126A8497622}"/>
                  </a:ext>
                </a:extLst>
              </p:cNvPr>
              <p:cNvSpPr txBox="1"/>
              <p:nvPr/>
            </p:nvSpPr>
            <p:spPr>
              <a:xfrm>
                <a:off x="0" y="4226318"/>
                <a:ext cx="4187787" cy="2635145"/>
              </a:xfrm>
              <a:prstGeom prst="rect">
                <a:avLst/>
              </a:prstGeom>
              <a:noFill/>
            </p:spPr>
            <p:txBody>
              <a:bodyPr wrap="square">
                <a:spAutoFit/>
              </a:bodyPr>
              <a:lstStyle/>
              <a:p>
                <a:pPr marL="285750" indent="-285750">
                  <a:lnSpc>
                    <a:spcPct val="120000"/>
                  </a:lnSpc>
                  <a:buFont typeface="Arial" panose="020B0604020202020204" pitchFamily="34" charset="0"/>
                  <a:buChar char="•"/>
                </a:pPr>
                <a:r>
                  <a:rPr lang="fr-CH" sz="2000" dirty="0">
                    <a:latin typeface="+mn-lt"/>
                  </a:rPr>
                  <a:t>Avec un miroir fixe et un amovible, le déplacement du miroir par une distance </a:t>
                </a:r>
                <a:r>
                  <a:rPr lang="fr-CH" sz="2000" i="1" dirty="0">
                    <a:latin typeface="+mn-lt"/>
                  </a:rPr>
                  <a:t>x</a:t>
                </a:r>
                <a:r>
                  <a:rPr lang="fr-CH" sz="2000" dirty="0">
                    <a:latin typeface="+mn-lt"/>
                  </a:rPr>
                  <a:t> correspond à une différence de chemin </a:t>
                </a:r>
                <a:r>
                  <a:rPr lang="fr-CH" sz="2000" dirty="0" err="1">
                    <a:latin typeface="Symbol" pitchFamily="2" charset="2"/>
                  </a:rPr>
                  <a:t>D</a:t>
                </a:r>
                <a:r>
                  <a:rPr lang="fr-CH" sz="2000" i="1" dirty="0" err="1">
                    <a:latin typeface="+mn-lt"/>
                  </a:rPr>
                  <a:t>x</a:t>
                </a:r>
                <a:r>
                  <a:rPr lang="fr-CH" sz="2000" dirty="0">
                    <a:latin typeface="+mn-lt"/>
                  </a:rPr>
                  <a:t>=2</a:t>
                </a:r>
                <a:r>
                  <a:rPr lang="fr-CH" sz="2000" i="1" dirty="0">
                    <a:latin typeface="+mn-lt"/>
                  </a:rPr>
                  <a:t>x</a:t>
                </a:r>
                <a:r>
                  <a:rPr lang="fr-CH" sz="2000" dirty="0">
                    <a:latin typeface="+mn-lt"/>
                  </a:rPr>
                  <a:t>, donc l'intensité est: </a:t>
                </a:r>
                <a14:m>
                  <m:oMath xmlns:m="http://schemas.openxmlformats.org/officeDocument/2006/math">
                    <m:sSub>
                      <m:sSubPr>
                        <m:ctrlPr>
                          <a:rPr lang="fr-CH" sz="2000" i="1" smtClean="0">
                            <a:latin typeface="+mn-lt"/>
                          </a:rPr>
                        </m:ctrlPr>
                      </m:sSubPr>
                      <m:e>
                        <m:r>
                          <a:rPr lang="fr-CH" sz="2000" b="0" i="1" smtClean="0">
                            <a:latin typeface="+mn-lt"/>
                          </a:rPr>
                          <m:t>𝐼</m:t>
                        </m:r>
                      </m:e>
                      <m:sub>
                        <m:r>
                          <a:rPr lang="fr-CH" sz="2000" i="1" smtClean="0">
                            <a:latin typeface="+mn-lt"/>
                          </a:rPr>
                          <m:t>𝑑</m:t>
                        </m:r>
                      </m:sub>
                    </m:sSub>
                    <m:r>
                      <a:rPr lang="fr-CH" sz="2000" i="1" smtClean="0">
                        <a:latin typeface="+mn-lt"/>
                        <a:ea typeface="Cambria Math" panose="02040503050406030204" pitchFamily="18" charset="0"/>
                      </a:rPr>
                      <m:t>∝</m:t>
                    </m:r>
                    <m:sSub>
                      <m:sSubPr>
                        <m:ctrlPr>
                          <a:rPr lang="fr-CH" sz="2000" i="1" smtClean="0">
                            <a:latin typeface="+mn-lt"/>
                            <a:ea typeface="Cambria Math" panose="02040503050406030204" pitchFamily="18" charset="0"/>
                          </a:rPr>
                        </m:ctrlPr>
                      </m:sSubPr>
                      <m:e>
                        <m:r>
                          <a:rPr lang="fr-CH" sz="2000" i="1" smtClean="0">
                            <a:latin typeface="+mn-lt"/>
                            <a:ea typeface="Cambria Math" panose="02040503050406030204" pitchFamily="18" charset="0"/>
                          </a:rPr>
                          <m:t>𝐼</m:t>
                        </m:r>
                      </m:e>
                      <m:sub>
                        <m:r>
                          <a:rPr lang="fr-CH" sz="2000" i="1" smtClean="0">
                            <a:latin typeface="+mn-lt"/>
                            <a:ea typeface="Cambria Math" panose="02040503050406030204" pitchFamily="18" charset="0"/>
                          </a:rPr>
                          <m:t>𝑠</m:t>
                        </m:r>
                      </m:sub>
                    </m:sSub>
                    <m:d>
                      <m:dPr>
                        <m:begChr m:val="["/>
                        <m:endChr m:val="]"/>
                        <m:ctrlPr>
                          <a:rPr lang="fr-CH" sz="2000" i="1" smtClean="0">
                            <a:latin typeface="+mn-lt"/>
                          </a:rPr>
                        </m:ctrlPr>
                      </m:dPr>
                      <m:e>
                        <m:r>
                          <a:rPr lang="fr-CH" sz="2000" i="1" smtClean="0">
                            <a:latin typeface="+mn-lt"/>
                            <a:ea typeface="Cambria Math" panose="02040503050406030204" pitchFamily="18" charset="0"/>
                          </a:rPr>
                          <m:t>1+</m:t>
                        </m:r>
                        <m:func>
                          <m:funcPr>
                            <m:ctrlPr>
                              <a:rPr lang="fr-CH" sz="2000" i="1" smtClean="0">
                                <a:latin typeface="+mn-lt"/>
                              </a:rPr>
                            </m:ctrlPr>
                          </m:funcPr>
                          <m:fName>
                            <m:r>
                              <m:rPr>
                                <m:sty m:val="p"/>
                              </m:rPr>
                              <a:rPr lang="fr-CH" sz="2000" smtClean="0">
                                <a:latin typeface="+mn-lt"/>
                              </a:rPr>
                              <m:t>cos</m:t>
                            </m:r>
                          </m:fName>
                          <m:e>
                            <m:d>
                              <m:dPr>
                                <m:ctrlPr>
                                  <a:rPr lang="fr-CH" sz="2000" b="1" i="1" smtClean="0">
                                    <a:latin typeface="+mn-lt"/>
                                  </a:rPr>
                                </m:ctrlPr>
                              </m:dPr>
                              <m:e>
                                <m:r>
                                  <a:rPr lang="fr-CH" sz="2000" b="0" i="1" smtClean="0">
                                    <a:latin typeface="+mn-lt"/>
                                  </a:rPr>
                                  <m:t>4</m:t>
                                </m:r>
                                <m:r>
                                  <a:rPr lang="fr-CH" sz="2000" b="0" i="1" smtClean="0">
                                    <a:latin typeface="+mn-lt"/>
                                    <a:ea typeface="Cambria Math" panose="02040503050406030204" pitchFamily="18" charset="0"/>
                                  </a:rPr>
                                  <m:t>𝜋</m:t>
                                </m:r>
                                <m:r>
                                  <a:rPr lang="fr-CH" sz="2000" b="0" i="1" smtClean="0">
                                    <a:latin typeface="+mn-lt"/>
                                    <a:ea typeface="Cambria Math" panose="02040503050406030204" pitchFamily="18" charset="0"/>
                                  </a:rPr>
                                  <m:t>𝑥</m:t>
                                </m:r>
                                <m:r>
                                  <a:rPr lang="fr-CH" sz="2000" b="0" i="1" smtClean="0">
                                    <a:latin typeface="+mn-lt"/>
                                    <a:ea typeface="Cambria Math" panose="02040503050406030204" pitchFamily="18" charset="0"/>
                                  </a:rPr>
                                  <m:t>/</m:t>
                                </m:r>
                                <m:r>
                                  <a:rPr lang="fr-CH" sz="2000" b="0" i="1" smtClean="0">
                                    <a:latin typeface="+mn-lt"/>
                                    <a:ea typeface="Cambria Math" panose="02040503050406030204" pitchFamily="18" charset="0"/>
                                  </a:rPr>
                                  <m:t>𝜆</m:t>
                                </m:r>
                              </m:e>
                            </m:d>
                          </m:e>
                        </m:func>
                      </m:e>
                    </m:d>
                    <m:r>
                      <a:rPr lang="fr-CH" sz="2000" i="1" smtClean="0">
                        <a:latin typeface="+mn-lt"/>
                        <a:ea typeface="Cambria Math" panose="02040503050406030204" pitchFamily="18" charset="0"/>
                      </a:rPr>
                      <m:t>=</m:t>
                    </m:r>
                    <m:sSub>
                      <m:sSubPr>
                        <m:ctrlPr>
                          <a:rPr lang="fr-CH" sz="2000" i="1" smtClean="0">
                            <a:latin typeface="+mn-lt"/>
                            <a:ea typeface="Cambria Math" panose="02040503050406030204" pitchFamily="18" charset="0"/>
                          </a:rPr>
                        </m:ctrlPr>
                      </m:sSubPr>
                      <m:e>
                        <m:r>
                          <a:rPr lang="fr-CH" sz="2000" i="1" smtClean="0">
                            <a:latin typeface="+mn-lt"/>
                            <a:ea typeface="Cambria Math" panose="02040503050406030204" pitchFamily="18" charset="0"/>
                          </a:rPr>
                          <m:t>𝐼</m:t>
                        </m:r>
                      </m:e>
                      <m:sub>
                        <m:r>
                          <a:rPr lang="fr-CH" sz="2000" i="1" smtClean="0">
                            <a:latin typeface="+mn-lt"/>
                            <a:ea typeface="Cambria Math" panose="02040503050406030204" pitchFamily="18" charset="0"/>
                          </a:rPr>
                          <m:t>𝑠</m:t>
                        </m:r>
                      </m:sub>
                    </m:sSub>
                    <m:d>
                      <m:dPr>
                        <m:begChr m:val="["/>
                        <m:endChr m:val="]"/>
                        <m:ctrlPr>
                          <a:rPr lang="fr-CH" sz="2000" i="1" smtClean="0">
                            <a:latin typeface="+mn-lt"/>
                          </a:rPr>
                        </m:ctrlPr>
                      </m:dPr>
                      <m:e>
                        <m:r>
                          <a:rPr lang="fr-CH" sz="2000" i="1" smtClean="0">
                            <a:latin typeface="+mn-lt"/>
                            <a:ea typeface="Cambria Math" panose="02040503050406030204" pitchFamily="18" charset="0"/>
                          </a:rPr>
                          <m:t>1+</m:t>
                        </m:r>
                        <m:func>
                          <m:funcPr>
                            <m:ctrlPr>
                              <a:rPr lang="fr-CH" sz="2000" i="1" smtClean="0">
                                <a:latin typeface="+mn-lt"/>
                              </a:rPr>
                            </m:ctrlPr>
                          </m:funcPr>
                          <m:fName>
                            <m:r>
                              <m:rPr>
                                <m:sty m:val="p"/>
                              </m:rPr>
                              <a:rPr lang="fr-CH" sz="2000" smtClean="0">
                                <a:latin typeface="+mn-lt"/>
                              </a:rPr>
                              <m:t>cos</m:t>
                            </m:r>
                          </m:fName>
                          <m:e>
                            <m:d>
                              <m:dPr>
                                <m:ctrlPr>
                                  <a:rPr lang="fr-CH" sz="2000" b="1" i="1" smtClean="0">
                                    <a:latin typeface="+mn-lt"/>
                                  </a:rPr>
                                </m:ctrlPr>
                              </m:dPr>
                              <m:e>
                                <m:r>
                                  <a:rPr lang="fr-CH" sz="2000" b="0" i="1" smtClean="0">
                                    <a:latin typeface="+mn-lt"/>
                                  </a:rPr>
                                  <m:t>400</m:t>
                                </m:r>
                                <m:r>
                                  <a:rPr lang="fr-CH" sz="2000" i="1" smtClean="0">
                                    <a:latin typeface="+mn-lt"/>
                                    <a:ea typeface="Cambria Math" panose="02040503050406030204" pitchFamily="18" charset="0"/>
                                  </a:rPr>
                                  <m:t>𝜋</m:t>
                                </m:r>
                                <m:r>
                                  <a:rPr lang="fr-CH" sz="2000" i="1" smtClean="0">
                                    <a:latin typeface="+mn-lt"/>
                                    <a:ea typeface="Cambria Math" panose="02040503050406030204" pitchFamily="18" charset="0"/>
                                  </a:rPr>
                                  <m:t>𝑥</m:t>
                                </m:r>
                                <m:r>
                                  <a:rPr lang="fr-CH" sz="2000" b="0" i="1" smtClean="0">
                                    <a:latin typeface="+mn-lt"/>
                                    <a:ea typeface="Cambria Math" panose="02040503050406030204" pitchFamily="18" charset="0"/>
                                  </a:rPr>
                                  <m:t>𝜎</m:t>
                                </m:r>
                              </m:e>
                            </m:d>
                          </m:e>
                        </m:func>
                      </m:e>
                    </m:d>
                  </m:oMath>
                </a14:m>
                <a:endParaRPr lang="en-US" sz="2000" dirty="0">
                  <a:latin typeface="+mn-lt"/>
                </a:endParaRPr>
              </a:p>
            </p:txBody>
          </p:sp>
        </mc:Choice>
        <mc:Fallback>
          <p:sp>
            <p:nvSpPr>
              <p:cNvPr id="9" name="ZoneTexte 8">
                <a:extLst>
                  <a:ext uri="{FF2B5EF4-FFF2-40B4-BE49-F238E27FC236}">
                    <a16:creationId xmlns:a16="http://schemas.microsoft.com/office/drawing/2014/main" id="{DFCEF2E2-2223-CE1B-5BF0-5126A8497622}"/>
                  </a:ext>
                </a:extLst>
              </p:cNvPr>
              <p:cNvSpPr txBox="1">
                <a:spLocks noRot="1" noChangeAspect="1" noMove="1" noResize="1" noEditPoints="1" noAdjustHandles="1" noChangeArrowheads="1" noChangeShapeType="1" noTextEdit="1"/>
              </p:cNvSpPr>
              <p:nvPr/>
            </p:nvSpPr>
            <p:spPr>
              <a:xfrm>
                <a:off x="0" y="4226318"/>
                <a:ext cx="4187787" cy="2635145"/>
              </a:xfrm>
              <a:prstGeom prst="rect">
                <a:avLst/>
              </a:prstGeom>
              <a:blipFill>
                <a:blip r:embed="rId5"/>
                <a:stretch>
                  <a:fillRect l="-1212"/>
                </a:stretch>
              </a:blipFill>
            </p:spPr>
            <p:txBody>
              <a:bodyPr/>
              <a:lstStyle/>
              <a:p>
                <a:r>
                  <a:rPr lang="en-US">
                    <a:noFill/>
                  </a:rPr>
                  <a:t> </a:t>
                </a:r>
              </a:p>
            </p:txBody>
          </p:sp>
        </mc:Fallback>
      </mc:AlternateContent>
    </p:spTree>
    <p:extLst>
      <p:ext uri="{BB962C8B-B14F-4D97-AF65-F5344CB8AC3E}">
        <p14:creationId xmlns:p14="http://schemas.microsoft.com/office/powerpoint/2010/main" val="3111631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8288" y="16952"/>
            <a:ext cx="3492388" cy="34826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55B2C86C-6513-C348-92BA-D61D2411A84E}"/>
                  </a:ext>
                </a:extLst>
              </p:cNvPr>
              <p:cNvSpPr/>
              <p:nvPr/>
            </p:nvSpPr>
            <p:spPr>
              <a:xfrm>
                <a:off x="0" y="1320759"/>
                <a:ext cx="9477783" cy="3284041"/>
              </a:xfrm>
              <a:prstGeom prst="rect">
                <a:avLst/>
              </a:prstGeom>
            </p:spPr>
            <p:txBody>
              <a:bodyPr wrap="square">
                <a:spAutoFit/>
              </a:bodyPr>
              <a:lstStyle/>
              <a:p>
                <a:pPr marL="342900" indent="-342900">
                  <a:lnSpc>
                    <a:spcPct val="120000"/>
                  </a:lnSpc>
                  <a:buFont typeface="Arial" panose="020B0604020202020204" pitchFamily="34" charset="0"/>
                  <a:buChar char="•"/>
                </a:pPr>
                <a:r>
                  <a:rPr lang="fr-CH" dirty="0"/>
                  <a:t>Le but: détecter si la lumière est transporté par un milieu ("</a:t>
                </a:r>
                <a:r>
                  <a:rPr lang="fr-CH" dirty="0" err="1"/>
                  <a:t>ether</a:t>
                </a:r>
                <a:r>
                  <a:rPr lang="fr-CH" dirty="0"/>
                  <a:t>") invisible fixe, tandis que la terre tourne autour du soleil à une vitesse linéaire de 30 km/s.</a:t>
                </a:r>
              </a:p>
              <a:p>
                <a:pPr marL="342900" indent="-342900">
                  <a:lnSpc>
                    <a:spcPct val="120000"/>
                  </a:lnSpc>
                  <a:buFont typeface="Arial" panose="020B0604020202020204" pitchFamily="34" charset="0"/>
                  <a:buChar char="•"/>
                </a:pPr>
                <a:r>
                  <a:rPr lang="fr-CH" dirty="0"/>
                  <a:t>Le chemin optique aca</a:t>
                </a:r>
                <a:r>
                  <a:rPr lang="fr-CH" baseline="-25000" dirty="0"/>
                  <a:t>1</a:t>
                </a:r>
                <a:r>
                  <a:rPr lang="fr-CH" dirty="0"/>
                  <a:t> est: </a:t>
                </a:r>
              </a:p>
              <a:p>
                <a:pPr marL="342900" indent="-342900">
                  <a:lnSpc>
                    <a:spcPct val="120000"/>
                  </a:lnSpc>
                  <a:buFont typeface="Arial" panose="020B0604020202020204" pitchFamily="34" charset="0"/>
                  <a:buChar char="•"/>
                </a:pPr>
                <a:endParaRPr lang="fr-CH" dirty="0"/>
              </a:p>
              <a:p>
                <a:pPr marL="342900" indent="-342900">
                  <a:lnSpc>
                    <a:spcPct val="120000"/>
                  </a:lnSpc>
                  <a:buFont typeface="Arial" panose="020B0604020202020204" pitchFamily="34" charset="0"/>
                  <a:buChar char="•"/>
                </a:pPr>
                <a:r>
                  <a:rPr lang="fr-CH" dirty="0"/>
                  <a:t>Le chemin optique aba</a:t>
                </a:r>
                <a:r>
                  <a:rPr lang="fr-CH" baseline="-25000" dirty="0"/>
                  <a:t>1</a:t>
                </a:r>
                <a:r>
                  <a:rPr lang="fr-CH" dirty="0"/>
                  <a:t> est: </a:t>
                </a:r>
              </a:p>
              <a:p>
                <a:pPr marL="342900" indent="-342900">
                  <a:lnSpc>
                    <a:spcPct val="120000"/>
                  </a:lnSpc>
                  <a:buFont typeface="Arial" panose="020B0604020202020204" pitchFamily="34" charset="0"/>
                  <a:buChar char="•"/>
                </a:pPr>
                <a:endParaRPr lang="fr-CH" dirty="0"/>
              </a:p>
              <a:p>
                <a:pPr marL="342900" indent="-342900">
                  <a:lnSpc>
                    <a:spcPct val="120000"/>
                  </a:lnSpc>
                  <a:buFont typeface="Arial" panose="020B0604020202020204" pitchFamily="34" charset="0"/>
                  <a:buChar char="•"/>
                </a:pPr>
                <a:r>
                  <a:rPr lang="fr-CH" dirty="0"/>
                  <a:t>La différence entre les chemins optiques aba</a:t>
                </a:r>
                <a:r>
                  <a:rPr lang="fr-CH" baseline="-25000" dirty="0"/>
                  <a:t>1</a:t>
                </a:r>
                <a:r>
                  <a:rPr lang="fr-CH" dirty="0"/>
                  <a:t> et aca</a:t>
                </a:r>
                <a:r>
                  <a:rPr lang="fr-CH" baseline="-25000" dirty="0"/>
                  <a:t>1</a:t>
                </a:r>
                <a:r>
                  <a:rPr lang="fr-CH" dirty="0"/>
                  <a:t> est:</a:t>
                </a:r>
              </a:p>
              <a:p>
                <a:pPr marL="342900" indent="-342900">
                  <a:lnSpc>
                    <a:spcPct val="120000"/>
                  </a:lnSpc>
                  <a:buFont typeface="Arial" panose="020B0604020202020204" pitchFamily="34" charset="0"/>
                  <a:buChar char="•"/>
                </a:pPr>
                <a:r>
                  <a:rPr lang="fr-CH" dirty="0"/>
                  <a:t>En tournant le système de 90</a:t>
                </a:r>
                <a:r>
                  <a:rPr lang="en-US" dirty="0"/>
                  <a:t>º</a:t>
                </a:r>
                <a:r>
                  <a:rPr lang="fr-CH" dirty="0"/>
                  <a:t>, on double la différence: </a:t>
                </a:r>
                <a14:m>
                  <m:oMath xmlns:m="http://schemas.openxmlformats.org/officeDocument/2006/math">
                    <m:r>
                      <a:rPr lang="fr-CH" i="1">
                        <a:latin typeface="Cambria Math" panose="02040503050406030204" pitchFamily="18" charset="0"/>
                      </a:rPr>
                      <m:t>2</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𝐿</m:t>
                    </m:r>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𝐷</m:t>
                    </m:r>
                    <m:sSup>
                      <m:sSupPr>
                        <m:ctrlPr>
                          <a:rPr lang="fr-CH" i="1">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𝑣</m:t>
                                </m:r>
                              </m:num>
                              <m:den>
                                <m:r>
                                  <a:rPr lang="fr-CH" i="1">
                                    <a:latin typeface="Cambria Math" panose="02040503050406030204" pitchFamily="18" charset="0"/>
                                    <a:ea typeface="Cambria Math" panose="02040503050406030204" pitchFamily="18" charset="0"/>
                                  </a:rPr>
                                  <m:t>𝑐</m:t>
                                </m:r>
                              </m:den>
                            </m:f>
                          </m:e>
                        </m:d>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≈0.4</m:t>
                    </m:r>
                    <m:r>
                      <a:rPr lang="fr-CH" i="1">
                        <a:latin typeface="Cambria Math" panose="02040503050406030204" pitchFamily="18" charset="0"/>
                        <a:ea typeface="Cambria Math" panose="02040503050406030204" pitchFamily="18" charset="0"/>
                      </a:rPr>
                      <m:t>𝜆</m:t>
                    </m:r>
                  </m:oMath>
                </a14:m>
                <a:r>
                  <a:rPr lang="fr-CH" dirty="0"/>
                  <a:t> (D=11m)</a:t>
                </a:r>
              </a:p>
              <a:p>
                <a:pPr marL="342900" indent="-342900">
                  <a:lnSpc>
                    <a:spcPct val="120000"/>
                  </a:lnSpc>
                  <a:buFont typeface="Arial" panose="020B0604020202020204" pitchFamily="34" charset="0"/>
                  <a:buChar char="•"/>
                </a:pPr>
                <a:r>
                  <a:rPr lang="fr-CH" dirty="0"/>
                  <a:t>Le résultat de l'expérience: moins de 1/30 du signal théorique!</a:t>
                </a:r>
              </a:p>
            </p:txBody>
          </p:sp>
        </mc:Choice>
        <mc:Fallback xmlns="">
          <p:sp>
            <p:nvSpPr>
              <p:cNvPr id="4" name="Rectangle 3">
                <a:extLst>
                  <a:ext uri="{FF2B5EF4-FFF2-40B4-BE49-F238E27FC236}">
                    <a16:creationId xmlns:a16="http://schemas.microsoft.com/office/drawing/2014/main" id="{55B2C86C-6513-C348-92BA-D61D2411A84E}"/>
                  </a:ext>
                </a:extLst>
              </p:cNvPr>
              <p:cNvSpPr>
                <a:spLocks noRot="1" noChangeAspect="1" noMove="1" noResize="1" noEditPoints="1" noAdjustHandles="1" noChangeArrowheads="1" noChangeShapeType="1" noTextEdit="1"/>
              </p:cNvSpPr>
              <p:nvPr/>
            </p:nvSpPr>
            <p:spPr>
              <a:xfrm>
                <a:off x="0" y="1320759"/>
                <a:ext cx="9477783" cy="3284041"/>
              </a:xfrm>
              <a:prstGeom prst="rect">
                <a:avLst/>
              </a:prstGeom>
              <a:blipFill>
                <a:blip r:embed="rId5"/>
                <a:stretch>
                  <a:fillRect l="-402" t="-772" b="-1931"/>
                </a:stretch>
              </a:blipFill>
            </p:spPr>
            <p:txBody>
              <a:bodyPr/>
              <a:lstStyle/>
              <a:p>
                <a:r>
                  <a:rPr lang="en-US">
                    <a:noFill/>
                  </a:rPr>
                  <a:t> </a:t>
                </a:r>
              </a:p>
            </p:txBody>
          </p:sp>
        </mc:Fallback>
      </mc:AlternateContent>
      <p:sp>
        <p:nvSpPr>
          <p:cNvPr id="29699" name="Text Box 3"/>
          <p:cNvSpPr txBox="1">
            <a:spLocks noChangeArrowheads="1"/>
          </p:cNvSpPr>
          <p:nvPr/>
        </p:nvSpPr>
        <p:spPr bwMode="auto">
          <a:xfrm>
            <a:off x="0" y="-3411"/>
            <a:ext cx="104902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fr-CH" sz="2800" dirty="0">
                <a:solidFill>
                  <a:srgbClr val="FF0000"/>
                </a:solidFill>
              </a:rPr>
              <a:t>Bonus:</a:t>
            </a:r>
            <a:r>
              <a:rPr lang="fr-CH" sz="2800" dirty="0"/>
              <a:t> L'expérience de Michelson-Morley (1887):</a:t>
            </a:r>
          </a:p>
        </p:txBody>
      </p:sp>
      <p:pic>
        <p:nvPicPr>
          <p:cNvPr id="2970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94" y="523264"/>
            <a:ext cx="5761038" cy="644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29709" name="Object 13"/>
          <p:cNvGraphicFramePr>
            <a:graphicFrameLocks noChangeAspect="1"/>
          </p:cNvGraphicFramePr>
          <p:nvPr>
            <p:extLst>
              <p:ext uri="{D42A27DB-BD31-4B8C-83A1-F6EECF244321}">
                <p14:modId xmlns:p14="http://schemas.microsoft.com/office/powerpoint/2010/main" val="2923911693"/>
              </p:ext>
            </p:extLst>
          </p:nvPr>
        </p:nvGraphicFramePr>
        <p:xfrm>
          <a:off x="6277726" y="3212230"/>
          <a:ext cx="2879725" cy="623887"/>
        </p:xfrm>
        <a:graphic>
          <a:graphicData uri="http://schemas.openxmlformats.org/presentationml/2006/ole">
            <mc:AlternateContent xmlns:mc="http://schemas.openxmlformats.org/markup-compatibility/2006">
              <mc:Choice xmlns:v="urn:schemas-microsoft-com:vml" Requires="v">
                <p:oleObj name="Equation" r:id="rId7" imgW="2336760" imgH="507960" progId="Equation.3">
                  <p:embed/>
                </p:oleObj>
              </mc:Choice>
              <mc:Fallback>
                <p:oleObj name="Equation" r:id="rId7" imgW="2336760" imgH="507960" progId="Equation.3">
                  <p:embed/>
                  <p:pic>
                    <p:nvPicPr>
                      <p:cNvPr id="29709"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7726" y="3212230"/>
                        <a:ext cx="2879725" cy="623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graphicFrame>
        <p:nvGraphicFramePr>
          <p:cNvPr id="29713" name="Object 17"/>
          <p:cNvGraphicFramePr>
            <a:graphicFrameLocks noChangeAspect="1"/>
          </p:cNvGraphicFramePr>
          <p:nvPr>
            <p:extLst>
              <p:ext uri="{D42A27DB-BD31-4B8C-83A1-F6EECF244321}">
                <p14:modId xmlns:p14="http://schemas.microsoft.com/office/powerpoint/2010/main" val="3853734990"/>
              </p:ext>
            </p:extLst>
          </p:nvPr>
        </p:nvGraphicFramePr>
        <p:xfrm>
          <a:off x="3323185" y="2556757"/>
          <a:ext cx="2520429" cy="592963"/>
        </p:xfrm>
        <a:graphic>
          <a:graphicData uri="http://schemas.openxmlformats.org/presentationml/2006/ole">
            <mc:AlternateContent xmlns:mc="http://schemas.openxmlformats.org/markup-compatibility/2006">
              <mc:Choice xmlns:v="urn:schemas-microsoft-com:vml" Requires="v">
                <p:oleObj name="Equation" r:id="rId9" imgW="2209680" imgH="520560" progId="Equation.3">
                  <p:embed/>
                </p:oleObj>
              </mc:Choice>
              <mc:Fallback>
                <p:oleObj name="Equation" r:id="rId9" imgW="2209680" imgH="520560" progId="Equation.3">
                  <p:embed/>
                  <p:pic>
                    <p:nvPicPr>
                      <p:cNvPr id="29713" name="Object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23185" y="2556757"/>
                        <a:ext cx="2520429" cy="592963"/>
                      </a:xfrm>
                      <a:prstGeom prst="rect">
                        <a:avLst/>
                      </a:prstGeom>
                      <a:noFill/>
                      <a:ln>
                        <a:noFill/>
                      </a:ln>
                      <a:effectLst/>
                    </p:spPr>
                  </p:pic>
                </p:oleObj>
              </mc:Fallback>
            </mc:AlternateContent>
          </a:graphicData>
        </a:graphic>
      </p:graphicFrame>
      <p:graphicFrame>
        <p:nvGraphicFramePr>
          <p:cNvPr id="29715" name="Object 19"/>
          <p:cNvGraphicFramePr>
            <a:graphicFrameLocks noChangeAspect="1"/>
          </p:cNvGraphicFramePr>
          <p:nvPr>
            <p:extLst>
              <p:ext uri="{D42A27DB-BD31-4B8C-83A1-F6EECF244321}">
                <p14:modId xmlns:p14="http://schemas.microsoft.com/office/powerpoint/2010/main" val="3262152860"/>
              </p:ext>
            </p:extLst>
          </p:nvPr>
        </p:nvGraphicFramePr>
        <p:xfrm>
          <a:off x="3323185" y="1951537"/>
          <a:ext cx="3243175" cy="577363"/>
        </p:xfrm>
        <a:graphic>
          <a:graphicData uri="http://schemas.openxmlformats.org/presentationml/2006/ole">
            <mc:AlternateContent xmlns:mc="http://schemas.openxmlformats.org/markup-compatibility/2006">
              <mc:Choice xmlns:v="urn:schemas-microsoft-com:vml" Requires="v">
                <p:oleObj name="Equation" r:id="rId11" imgW="2705040" imgH="482400" progId="Equation.3">
                  <p:embed/>
                </p:oleObj>
              </mc:Choice>
              <mc:Fallback>
                <p:oleObj name="Equation" r:id="rId11" imgW="2705040" imgH="482400" progId="Equation.3">
                  <p:embed/>
                  <p:pic>
                    <p:nvPicPr>
                      <p:cNvPr id="29715" name="Object 1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23185" y="1951537"/>
                        <a:ext cx="3243175" cy="577363"/>
                      </a:xfrm>
                      <a:prstGeom prst="rect">
                        <a:avLst/>
                      </a:prstGeom>
                      <a:noFill/>
                      <a:ln>
                        <a:noFill/>
                      </a:ln>
                      <a:effectLst/>
                    </p:spPr>
                  </p:pic>
                </p:oleObj>
              </mc:Fallback>
            </mc:AlternateContent>
          </a:graphicData>
        </a:graphic>
      </p:graphicFrame>
      <p:grpSp>
        <p:nvGrpSpPr>
          <p:cNvPr id="2" name="Group 1">
            <a:extLst>
              <a:ext uri="{FF2B5EF4-FFF2-40B4-BE49-F238E27FC236}">
                <a16:creationId xmlns:a16="http://schemas.microsoft.com/office/drawing/2014/main" id="{AAFE1D9A-5CE4-2147-B942-2029411A34D7}"/>
              </a:ext>
            </a:extLst>
          </p:cNvPr>
          <p:cNvGrpSpPr/>
          <p:nvPr/>
        </p:nvGrpSpPr>
        <p:grpSpPr>
          <a:xfrm>
            <a:off x="46930" y="4653136"/>
            <a:ext cx="4093356" cy="2157283"/>
            <a:chOff x="2858567" y="4672029"/>
            <a:chExt cx="4093356" cy="2157283"/>
          </a:xfrm>
        </p:grpSpPr>
        <p:pic>
          <p:nvPicPr>
            <p:cNvPr id="29706" name="Picture 10"/>
            <p:cNvPicPr>
              <a:picLocks noChangeAspect="1" noChangeArrowheads="1"/>
            </p:cNvPicPr>
            <p:nvPr/>
          </p:nvPicPr>
          <p:blipFill>
            <a:blip r:embed="rId13">
              <a:extLst>
                <a:ext uri="{28A0092B-C50C-407E-A947-70E740481C1C}">
                  <a14:useLocalDpi xmlns:a14="http://schemas.microsoft.com/office/drawing/2010/main" val="0"/>
                </a:ext>
              </a:extLst>
            </a:blip>
            <a:srcRect b="1472"/>
            <a:stretch>
              <a:fillRect/>
            </a:stretch>
          </p:blipFill>
          <p:spPr bwMode="auto">
            <a:xfrm>
              <a:off x="2919673" y="4875397"/>
              <a:ext cx="4032250" cy="19539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9717" name="Text Box 21"/>
            <p:cNvSpPr txBox="1">
              <a:spLocks noChangeArrowheads="1"/>
            </p:cNvSpPr>
            <p:nvPr/>
          </p:nvSpPr>
          <p:spPr bwMode="auto">
            <a:xfrm>
              <a:off x="2858567" y="4672029"/>
              <a:ext cx="1872606"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fr-CH" sz="1200" dirty="0"/>
                <a:t>1/8 du signal théorique:</a:t>
              </a:r>
            </a:p>
          </p:txBody>
        </p:sp>
      </p:grpSp>
      <p:grpSp>
        <p:nvGrpSpPr>
          <p:cNvPr id="6" name="Group 5">
            <a:extLst>
              <a:ext uri="{FF2B5EF4-FFF2-40B4-BE49-F238E27FC236}">
                <a16:creationId xmlns:a16="http://schemas.microsoft.com/office/drawing/2014/main" id="{1552B1D5-D53D-F349-8FC5-644DCF8981BB}"/>
              </a:ext>
            </a:extLst>
          </p:cNvPr>
          <p:cNvGrpSpPr/>
          <p:nvPr/>
        </p:nvGrpSpPr>
        <p:grpSpPr>
          <a:xfrm>
            <a:off x="8159750" y="4429082"/>
            <a:ext cx="4032250" cy="2409825"/>
            <a:chOff x="5111750" y="4448175"/>
            <a:chExt cx="4032250" cy="2409825"/>
          </a:xfrm>
        </p:grpSpPr>
        <p:pic>
          <p:nvPicPr>
            <p:cNvPr id="29704"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11750" y="4448175"/>
              <a:ext cx="4032250" cy="2409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A75EC7C4-79C8-8641-ADD1-DCD29D183B92}"/>
                </a:ext>
              </a:extLst>
            </p:cNvPr>
            <p:cNvSpPr txBox="1"/>
            <p:nvPr/>
          </p:nvSpPr>
          <p:spPr>
            <a:xfrm>
              <a:off x="7092280" y="5530544"/>
              <a:ext cx="697627" cy="369332"/>
            </a:xfrm>
            <a:prstGeom prst="rect">
              <a:avLst/>
            </a:prstGeom>
            <a:noFill/>
          </p:spPr>
          <p:txBody>
            <a:bodyPr wrap="none" rtlCol="0">
              <a:spAutoFit/>
            </a:bodyPr>
            <a:lstStyle/>
            <a:p>
              <a:r>
                <a:rPr lang="fr-CH" dirty="0"/>
                <a:t>1.5m</a:t>
              </a:r>
            </a:p>
          </p:txBody>
        </p:sp>
        <p:cxnSp>
          <p:nvCxnSpPr>
            <p:cNvPr id="5" name="Straight Arrow Connector 4">
              <a:extLst>
                <a:ext uri="{FF2B5EF4-FFF2-40B4-BE49-F238E27FC236}">
                  <a16:creationId xmlns:a16="http://schemas.microsoft.com/office/drawing/2014/main" id="{EC9258FE-AE7B-B04E-8A19-98FEB6F35564}"/>
                </a:ext>
              </a:extLst>
            </p:cNvPr>
            <p:cNvCxnSpPr/>
            <p:nvPr/>
          </p:nvCxnSpPr>
          <p:spPr>
            <a:xfrm flipV="1">
              <a:off x="5508104" y="5373216"/>
              <a:ext cx="3635896" cy="255265"/>
            </a:xfrm>
            <a:prstGeom prst="straightConnector1">
              <a:avLst/>
            </a:prstGeom>
            <a:ln>
              <a:solidFill>
                <a:srgbClr val="0070C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pic>
        <p:nvPicPr>
          <p:cNvPr id="37926" name="Picture 38">
            <a:extLst>
              <a:ext uri="{FF2B5EF4-FFF2-40B4-BE49-F238E27FC236}">
                <a16:creationId xmlns:a16="http://schemas.microsoft.com/office/drawing/2014/main" id="{6AFB99A6-CA66-CB42-8751-72CBD72A3F8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20867"/>
          <a:stretch/>
        </p:blipFill>
        <p:spPr bwMode="auto">
          <a:xfrm>
            <a:off x="4252806" y="4827711"/>
            <a:ext cx="3769800" cy="17368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4C91CFF-2393-4E47-8BF7-0BA19A4BB3E7}"/>
              </a:ext>
            </a:extLst>
          </p:cNvPr>
          <p:cNvSpPr/>
          <p:nvPr/>
        </p:nvSpPr>
        <p:spPr>
          <a:xfrm>
            <a:off x="4475820" y="6646181"/>
            <a:ext cx="3409642" cy="215444"/>
          </a:xfrm>
          <a:prstGeom prst="rect">
            <a:avLst/>
          </a:prstGeom>
        </p:spPr>
        <p:txBody>
          <a:bodyPr wrap="square">
            <a:spAutoFit/>
          </a:bodyPr>
          <a:lstStyle/>
          <a:p>
            <a:r>
              <a:rPr lang="en-US" sz="800" dirty="0"/>
              <a:t>https://</a:t>
            </a:r>
            <a:r>
              <a:rPr lang="en-US" sz="800" dirty="0" err="1"/>
              <a:t>en.wikipedia.org</a:t>
            </a:r>
            <a:r>
              <a:rPr lang="en-US" sz="800" dirty="0"/>
              <a:t>/wiki/Michelson%E2%80%93Morley_experiment</a:t>
            </a:r>
          </a:p>
        </p:txBody>
      </p:sp>
    </p:spTree>
  </p:cSld>
  <p:clrMapOvr>
    <a:masterClrMapping/>
  </p:clrMapOvr>
  <mc:AlternateContent xmlns:mc="http://schemas.openxmlformats.org/markup-compatibility/2006" xmlns:p14="http://schemas.microsoft.com/office/powerpoint/2010/main">
    <mc:Choice Requires="p14">
      <p:transition spd="slow" p14:dur="2000" advTm="325542"/>
    </mc:Choice>
    <mc:Fallback xmlns="">
      <p:transition spd="slow" advTm="325542"/>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5224" t="11727" b="6184"/>
          <a:stretch/>
        </p:blipFill>
        <p:spPr>
          <a:xfrm>
            <a:off x="6731651" y="880199"/>
            <a:ext cx="5450774" cy="2944845"/>
          </a:xfrm>
          <a:prstGeom prst="rect">
            <a:avLst/>
          </a:prstGeom>
        </p:spPr>
      </p:pic>
      <p:sp>
        <p:nvSpPr>
          <p:cNvPr id="3" name="Rectangle 2"/>
          <p:cNvSpPr/>
          <p:nvPr/>
        </p:nvSpPr>
        <p:spPr>
          <a:xfrm>
            <a:off x="7212124" y="6453336"/>
            <a:ext cx="3455876" cy="215444"/>
          </a:xfrm>
          <a:prstGeom prst="rect">
            <a:avLst/>
          </a:prstGeom>
        </p:spPr>
        <p:txBody>
          <a:bodyPr wrap="square">
            <a:spAutoFit/>
          </a:bodyPr>
          <a:lstStyle/>
          <a:p>
            <a:r>
              <a:rPr lang="en-US" sz="800" dirty="0"/>
              <a:t>http://</a:t>
            </a:r>
            <a:r>
              <a:rPr lang="en-US" sz="800" dirty="0" err="1"/>
              <a:t>www.zygo.com</a:t>
            </a:r>
            <a:r>
              <a:rPr lang="en-US" sz="800" dirty="0"/>
              <a:t>/met/markets/</a:t>
            </a:r>
            <a:r>
              <a:rPr lang="en-US" sz="800" dirty="0" err="1"/>
              <a:t>stageposition</a:t>
            </a:r>
            <a:r>
              <a:rPr lang="en-US" sz="800" dirty="0"/>
              <a:t>/</a:t>
            </a:r>
            <a:r>
              <a:rPr lang="en-US" sz="800" dirty="0" err="1"/>
              <a:t>zmi</a:t>
            </a:r>
            <a:r>
              <a:rPr lang="en-US" sz="800" dirty="0"/>
              <a:t>/</a:t>
            </a:r>
            <a:r>
              <a:rPr lang="en-US" sz="800" dirty="0" err="1"/>
              <a:t>zmisystem_lg.jpg</a:t>
            </a:r>
            <a:endParaRPr lang="en-US" sz="800" dirty="0"/>
          </a:p>
        </p:txBody>
      </p:sp>
      <p:sp>
        <p:nvSpPr>
          <p:cNvPr id="6" name="Rectangle 5"/>
          <p:cNvSpPr/>
          <p:nvPr/>
        </p:nvSpPr>
        <p:spPr>
          <a:xfrm>
            <a:off x="7212124" y="6639117"/>
            <a:ext cx="3834172" cy="215444"/>
          </a:xfrm>
          <a:prstGeom prst="rect">
            <a:avLst/>
          </a:prstGeom>
        </p:spPr>
        <p:txBody>
          <a:bodyPr wrap="square">
            <a:spAutoFit/>
          </a:bodyPr>
          <a:lstStyle/>
          <a:p>
            <a:r>
              <a:rPr lang="en-US" sz="800" dirty="0"/>
              <a:t>http://</a:t>
            </a:r>
            <a:r>
              <a:rPr lang="en-US" sz="800" dirty="0" err="1"/>
              <a:t>www.win.tue.nl</a:t>
            </a:r>
            <a:r>
              <a:rPr lang="en-US" sz="800" dirty="0"/>
              <a:t>/casa/research/</a:t>
            </a:r>
            <a:r>
              <a:rPr lang="en-US" sz="800" dirty="0" err="1"/>
              <a:t>casaprojects</a:t>
            </a:r>
            <a:r>
              <a:rPr lang="en-US" sz="800" dirty="0"/>
              <a:t>/_</a:t>
            </a:r>
            <a:r>
              <a:rPr lang="en-US" sz="800" dirty="0" err="1"/>
              <a:t>kraaij_images</a:t>
            </a:r>
            <a:r>
              <a:rPr lang="en-US" sz="800" dirty="0"/>
              <a:t>/</a:t>
            </a:r>
            <a:r>
              <a:rPr lang="en-US" sz="800" dirty="0" err="1"/>
              <a:t>Stepper.jpg</a:t>
            </a:r>
            <a:endParaRPr lang="en-US" sz="800" dirty="0"/>
          </a:p>
        </p:txBody>
      </p:sp>
      <p:sp>
        <p:nvSpPr>
          <p:cNvPr id="26634" name="Text Box 10"/>
          <p:cNvSpPr txBox="1">
            <a:spLocks noChangeArrowheads="1"/>
          </p:cNvSpPr>
          <p:nvPr/>
        </p:nvSpPr>
        <p:spPr bwMode="auto">
          <a:xfrm>
            <a:off x="-1" y="8620"/>
            <a:ext cx="1218242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fr-CH" sz="2800" dirty="0"/>
              <a:t>L'interféromètre laser pour le </a:t>
            </a:r>
            <a:r>
              <a:rPr lang="fr-CH" sz="3200" dirty="0"/>
              <a:t>nano-positionnement</a:t>
            </a:r>
            <a:r>
              <a:rPr lang="fr-CH" sz="2800" dirty="0"/>
              <a:t> des plaquettes</a:t>
            </a:r>
          </a:p>
        </p:txBody>
      </p:sp>
      <p:pic>
        <p:nvPicPr>
          <p:cNvPr id="7" name="Picture 6" descr="Fig 5-xx">
            <a:extLst>
              <a:ext uri="{FF2B5EF4-FFF2-40B4-BE49-F238E27FC236}">
                <a16:creationId xmlns:a16="http://schemas.microsoft.com/office/drawing/2014/main" id="{98CFCA16-EF7E-7F42-AEBB-93329E9FDBE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8208" y="3976918"/>
            <a:ext cx="4231018" cy="2224390"/>
          </a:xfrm>
          <a:prstGeom prst="rect">
            <a:avLst/>
          </a:prstGeom>
          <a:noFill/>
          <a:ln>
            <a:noFill/>
          </a:ln>
        </p:spPr>
      </p:pic>
      <p:sp>
        <p:nvSpPr>
          <p:cNvPr id="8" name="Rectangle 7">
            <a:extLst>
              <a:ext uri="{FF2B5EF4-FFF2-40B4-BE49-F238E27FC236}">
                <a16:creationId xmlns:a16="http://schemas.microsoft.com/office/drawing/2014/main" id="{18DF9661-603B-7A41-8897-B360E7D804BD}"/>
              </a:ext>
            </a:extLst>
          </p:cNvPr>
          <p:cNvSpPr/>
          <p:nvPr/>
        </p:nvSpPr>
        <p:spPr>
          <a:xfrm>
            <a:off x="-1" y="695796"/>
            <a:ext cx="6723579" cy="2055627"/>
          </a:xfrm>
          <a:prstGeom prst="rect">
            <a:avLst/>
          </a:prstGeom>
        </p:spPr>
        <p:txBody>
          <a:bodyPr wrap="square">
            <a:spAutoFit/>
          </a:bodyPr>
          <a:lstStyle/>
          <a:p>
            <a:pPr marL="285750" indent="-285750">
              <a:lnSpc>
                <a:spcPct val="120000"/>
              </a:lnSpc>
              <a:spcBef>
                <a:spcPts val="0"/>
              </a:spcBef>
              <a:buFont typeface="Arial"/>
              <a:buChar char="•"/>
            </a:pPr>
            <a:r>
              <a:rPr lang="fr-CH" dirty="0"/>
              <a:t>Un système d'exposition des plaquettes de Si pour la micro-électronique, l'</a:t>
            </a:r>
            <a:r>
              <a:rPr lang="fr-CH" b="1" dirty="0"/>
              <a:t>aligneur des masques</a:t>
            </a:r>
          </a:p>
          <a:p>
            <a:pPr marL="285750" indent="-285750">
              <a:lnSpc>
                <a:spcPct val="120000"/>
              </a:lnSpc>
              <a:spcBef>
                <a:spcPts val="0"/>
              </a:spcBef>
              <a:buFont typeface="Arial"/>
              <a:buChar char="•"/>
            </a:pPr>
            <a:r>
              <a:rPr lang="fr-CH" dirty="0"/>
              <a:t>On utilise un laser </a:t>
            </a:r>
            <a:r>
              <a:rPr lang="fr-CH" dirty="0" err="1"/>
              <a:t>HeNe</a:t>
            </a:r>
            <a:r>
              <a:rPr lang="fr-CH" dirty="0"/>
              <a:t> (</a:t>
            </a:r>
            <a:r>
              <a:rPr lang="fr-CH" dirty="0">
                <a:latin typeface="Symbol" pitchFamily="2" charset="2"/>
              </a:rPr>
              <a:t>l</a:t>
            </a:r>
            <a:r>
              <a:rPr lang="fr-CH" dirty="0"/>
              <a:t>=633nm), très stable, dans un interféromètre de Michelson.</a:t>
            </a:r>
          </a:p>
          <a:p>
            <a:pPr marL="285750" indent="-285750">
              <a:lnSpc>
                <a:spcPct val="120000"/>
              </a:lnSpc>
              <a:spcBef>
                <a:spcPts val="0"/>
              </a:spcBef>
              <a:buFont typeface="Arial"/>
              <a:buChar char="•"/>
            </a:pPr>
            <a:r>
              <a:rPr lang="fr-CH" dirty="0"/>
              <a:t>L'interpolation numérique du signal d'interférence permet une résolution de </a:t>
            </a:r>
            <a:r>
              <a:rPr lang="fr-CH" dirty="0">
                <a:latin typeface="Symbol" pitchFamily="2" charset="2"/>
              </a:rPr>
              <a:t>l</a:t>
            </a:r>
            <a:r>
              <a:rPr lang="fr-CH" dirty="0"/>
              <a:t>/1024 = 0.6 nm</a:t>
            </a:r>
          </a:p>
        </p:txBody>
      </p:sp>
      <p:grpSp>
        <p:nvGrpSpPr>
          <p:cNvPr id="19" name="Group 18">
            <a:extLst>
              <a:ext uri="{FF2B5EF4-FFF2-40B4-BE49-F238E27FC236}">
                <a16:creationId xmlns:a16="http://schemas.microsoft.com/office/drawing/2014/main" id="{8FDDAD72-FC1F-B44A-A93D-F7F89AF75719}"/>
              </a:ext>
            </a:extLst>
          </p:cNvPr>
          <p:cNvGrpSpPr/>
          <p:nvPr/>
        </p:nvGrpSpPr>
        <p:grpSpPr>
          <a:xfrm>
            <a:off x="11510" y="2777118"/>
            <a:ext cx="6641998" cy="4072262"/>
            <a:chOff x="23116" y="2777118"/>
            <a:chExt cx="6641998" cy="4072262"/>
          </a:xfrm>
        </p:grpSpPr>
        <p:pic>
          <p:nvPicPr>
            <p:cNvPr id="5" name="Picture 4"/>
            <p:cNvPicPr>
              <a:picLocks noChangeAspect="1"/>
            </p:cNvPicPr>
            <p:nvPr/>
          </p:nvPicPr>
          <p:blipFill rotWithShape="1">
            <a:blip r:embed="rId5"/>
            <a:srcRect l="2031" t="5176" r="1691"/>
            <a:stretch/>
          </p:blipFill>
          <p:spPr>
            <a:xfrm>
              <a:off x="23116" y="2777118"/>
              <a:ext cx="5940660" cy="4072262"/>
            </a:xfrm>
            <a:prstGeom prst="rect">
              <a:avLst/>
            </a:prstGeom>
          </p:spPr>
        </p:pic>
        <p:sp>
          <p:nvSpPr>
            <p:cNvPr id="4" name="TextBox 3">
              <a:extLst>
                <a:ext uri="{FF2B5EF4-FFF2-40B4-BE49-F238E27FC236}">
                  <a16:creationId xmlns:a16="http://schemas.microsoft.com/office/drawing/2014/main" id="{C23EA142-CE76-8E4A-9B82-8C50BC018CE7}"/>
                </a:ext>
              </a:extLst>
            </p:cNvPr>
            <p:cNvSpPr txBox="1"/>
            <p:nvPr/>
          </p:nvSpPr>
          <p:spPr>
            <a:xfrm>
              <a:off x="4204341" y="4983371"/>
              <a:ext cx="2273251" cy="338554"/>
            </a:xfrm>
            <a:prstGeom prst="rect">
              <a:avLst/>
            </a:prstGeom>
            <a:solidFill>
              <a:schemeClr val="bg1"/>
            </a:solidFill>
          </p:spPr>
          <p:txBody>
            <a:bodyPr wrap="none" rtlCol="0">
              <a:spAutoFit/>
            </a:bodyPr>
            <a:lstStyle/>
            <a:p>
              <a:r>
                <a:rPr lang="fr-CH" sz="1600" dirty="0"/>
                <a:t>Source (Laser, 200nm)</a:t>
              </a:r>
            </a:p>
          </p:txBody>
        </p:sp>
        <p:sp>
          <p:nvSpPr>
            <p:cNvPr id="10" name="TextBox 9">
              <a:extLst>
                <a:ext uri="{FF2B5EF4-FFF2-40B4-BE49-F238E27FC236}">
                  <a16:creationId xmlns:a16="http://schemas.microsoft.com/office/drawing/2014/main" id="{69C0D17C-937D-FC42-8986-7C7DFF7CFF65}"/>
                </a:ext>
              </a:extLst>
            </p:cNvPr>
            <p:cNvSpPr txBox="1"/>
            <p:nvPr/>
          </p:nvSpPr>
          <p:spPr>
            <a:xfrm>
              <a:off x="119336" y="3330587"/>
              <a:ext cx="2438767" cy="584775"/>
            </a:xfrm>
            <a:prstGeom prst="rect">
              <a:avLst/>
            </a:prstGeom>
            <a:solidFill>
              <a:schemeClr val="bg1"/>
            </a:solidFill>
          </p:spPr>
          <p:txBody>
            <a:bodyPr wrap="square" rtlCol="0">
              <a:spAutoFit/>
            </a:bodyPr>
            <a:lstStyle/>
            <a:p>
              <a:r>
                <a:rPr lang="fr-CH" sz="1600" dirty="0"/>
                <a:t>Lentille de focalisation (D=50cm, H=150cm)</a:t>
              </a:r>
            </a:p>
          </p:txBody>
        </p:sp>
        <p:sp>
          <p:nvSpPr>
            <p:cNvPr id="11" name="TextBox 10">
              <a:extLst>
                <a:ext uri="{FF2B5EF4-FFF2-40B4-BE49-F238E27FC236}">
                  <a16:creationId xmlns:a16="http://schemas.microsoft.com/office/drawing/2014/main" id="{4526A3F2-2A9F-6A4C-B5EE-1763A87BC9F5}"/>
                </a:ext>
              </a:extLst>
            </p:cNvPr>
            <p:cNvSpPr txBox="1"/>
            <p:nvPr/>
          </p:nvSpPr>
          <p:spPr>
            <a:xfrm>
              <a:off x="3087117" y="6201308"/>
              <a:ext cx="3577997" cy="584775"/>
            </a:xfrm>
            <a:prstGeom prst="rect">
              <a:avLst/>
            </a:prstGeom>
            <a:noFill/>
          </p:spPr>
          <p:txBody>
            <a:bodyPr wrap="square" rtlCol="0">
              <a:spAutoFit/>
            </a:bodyPr>
            <a:lstStyle/>
            <a:p>
              <a:r>
                <a:rPr lang="fr-CH" sz="1600" dirty="0"/>
                <a:t>Plaquette (wafer) de  Si (30cm) sur plaque nano-positionnée</a:t>
              </a:r>
            </a:p>
          </p:txBody>
        </p:sp>
        <p:cxnSp>
          <p:nvCxnSpPr>
            <p:cNvPr id="12" name="Straight Arrow Connector 11">
              <a:extLst>
                <a:ext uri="{FF2B5EF4-FFF2-40B4-BE49-F238E27FC236}">
                  <a16:creationId xmlns:a16="http://schemas.microsoft.com/office/drawing/2014/main" id="{376D0A78-0B4C-B949-A8EE-BA6730EE550D}"/>
                </a:ext>
              </a:extLst>
            </p:cNvPr>
            <p:cNvCxnSpPr/>
            <p:nvPr/>
          </p:nvCxnSpPr>
          <p:spPr>
            <a:xfrm flipH="1" flipV="1">
              <a:off x="4043772" y="4977172"/>
              <a:ext cx="160569" cy="1440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6FAFB12-D3BB-E045-9257-4DAED8061661}"/>
                </a:ext>
              </a:extLst>
            </p:cNvPr>
            <p:cNvCxnSpPr>
              <a:cxnSpLocks/>
              <a:stCxn id="11" idx="1"/>
            </p:cNvCxnSpPr>
            <p:nvPr/>
          </p:nvCxnSpPr>
          <p:spPr>
            <a:xfrm flipH="1" flipV="1">
              <a:off x="2981655" y="5425628"/>
              <a:ext cx="105462" cy="10680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275F47B-76DE-7849-96BF-EC9A75866413}"/>
                </a:ext>
              </a:extLst>
            </p:cNvPr>
            <p:cNvCxnSpPr>
              <a:cxnSpLocks/>
            </p:cNvCxnSpPr>
            <p:nvPr/>
          </p:nvCxnSpPr>
          <p:spPr>
            <a:xfrm>
              <a:off x="2351584" y="3825044"/>
              <a:ext cx="391108" cy="5673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33829661"/>
      </p:ext>
    </p:extLst>
  </p:cSld>
  <p:clrMapOvr>
    <a:masterClrMapping/>
  </p:clrMapOvr>
  <mc:AlternateContent xmlns:mc="http://schemas.openxmlformats.org/markup-compatibility/2006" xmlns:p14="http://schemas.microsoft.com/office/powerpoint/2010/main">
    <mc:Choice Requires="p14">
      <p:transition spd="slow" p14:dur="2000" advTm="188581"/>
    </mc:Choice>
    <mc:Fallback xmlns="">
      <p:transition spd="slow" advTm="18858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3" name="Text Box 7"/>
          <p:cNvSpPr txBox="1">
            <a:spLocks noChangeArrowheads="1"/>
          </p:cNvSpPr>
          <p:nvPr/>
        </p:nvSpPr>
        <p:spPr bwMode="auto">
          <a:xfrm>
            <a:off x="0" y="-10302"/>
            <a:ext cx="12192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200" dirty="0"/>
              <a:t>Interférence: superposition des ondes de la même fréquence</a:t>
            </a:r>
          </a:p>
        </p:txBody>
      </p:sp>
      <p:graphicFrame>
        <p:nvGraphicFramePr>
          <p:cNvPr id="2" name="Table 1"/>
          <p:cNvGraphicFramePr>
            <a:graphicFrameLocks noGrp="1"/>
          </p:cNvGraphicFramePr>
          <p:nvPr>
            <p:extLst>
              <p:ext uri="{D42A27DB-BD31-4B8C-83A1-F6EECF244321}">
                <p14:modId xmlns:p14="http://schemas.microsoft.com/office/powerpoint/2010/main" val="1384646580"/>
              </p:ext>
            </p:extLst>
          </p:nvPr>
        </p:nvGraphicFramePr>
        <p:xfrm>
          <a:off x="479376" y="1298114"/>
          <a:ext cx="10693189" cy="5515262"/>
        </p:xfrm>
        <a:graphic>
          <a:graphicData uri="http://schemas.openxmlformats.org/drawingml/2006/table">
            <a:tbl>
              <a:tblPr firstRow="1" bandRow="1">
                <a:tableStyleId>{5C22544A-7EE6-4342-B048-85BDC9FD1C3A}</a:tableStyleId>
              </a:tblPr>
              <a:tblGrid>
                <a:gridCol w="2916324">
                  <a:extLst>
                    <a:ext uri="{9D8B030D-6E8A-4147-A177-3AD203B41FA5}">
                      <a16:colId xmlns:a16="http://schemas.microsoft.com/office/drawing/2014/main" val="20000"/>
                    </a:ext>
                  </a:extLst>
                </a:gridCol>
                <a:gridCol w="3312368">
                  <a:extLst>
                    <a:ext uri="{9D8B030D-6E8A-4147-A177-3AD203B41FA5}">
                      <a16:colId xmlns:a16="http://schemas.microsoft.com/office/drawing/2014/main" val="20001"/>
                    </a:ext>
                  </a:extLst>
                </a:gridCol>
                <a:gridCol w="4464497">
                  <a:extLst>
                    <a:ext uri="{9D8B030D-6E8A-4147-A177-3AD203B41FA5}">
                      <a16:colId xmlns:a16="http://schemas.microsoft.com/office/drawing/2014/main" val="20002"/>
                    </a:ext>
                  </a:extLst>
                </a:gridCol>
              </a:tblGrid>
              <a:tr h="953261">
                <a:tc>
                  <a:txBody>
                    <a:bodyPr/>
                    <a:lstStyle/>
                    <a:p>
                      <a:endParaRPr lang="fr-CH" sz="2400" b="0" noProof="0" dirty="0">
                        <a:solidFill>
                          <a:schemeClr val="tx1"/>
                        </a:solidFill>
                      </a:endParaRPr>
                    </a:p>
                  </a:txBody>
                  <a:tcPr/>
                </a:tc>
                <a:tc>
                  <a:txBody>
                    <a:bodyPr/>
                    <a:lstStyle/>
                    <a:p>
                      <a:pPr algn="ctr"/>
                      <a:endParaRPr lang="fr-CH" sz="2400" b="0" noProof="0" dirty="0">
                        <a:solidFill>
                          <a:schemeClr val="tx1"/>
                        </a:solidFill>
                      </a:endParaRPr>
                    </a:p>
                    <a:p>
                      <a:pPr algn="ctr"/>
                      <a:r>
                        <a:rPr lang="fr-CH" sz="2400" b="0" noProof="0" dirty="0">
                          <a:solidFill>
                            <a:schemeClr val="tx1"/>
                          </a:solidFill>
                        </a:rPr>
                        <a:t>Deux faisceaux</a:t>
                      </a:r>
                    </a:p>
                    <a:p>
                      <a:pPr algn="ctr"/>
                      <a:endParaRPr lang="fr-CH" sz="2400" b="0" noProof="0" dirty="0">
                        <a:solidFill>
                          <a:schemeClr val="tx1"/>
                        </a:solidFill>
                      </a:endParaRPr>
                    </a:p>
                  </a:txBody>
                  <a:tcPr/>
                </a:tc>
                <a:tc>
                  <a:txBody>
                    <a:bodyPr/>
                    <a:lstStyle/>
                    <a:p>
                      <a:pPr algn="ctr"/>
                      <a:endParaRPr lang="fr-CH" sz="2400" b="0" noProof="0" dirty="0">
                        <a:solidFill>
                          <a:schemeClr val="tx1"/>
                        </a:solidFill>
                      </a:endParaRPr>
                    </a:p>
                    <a:p>
                      <a:pPr algn="ctr"/>
                      <a:r>
                        <a:rPr lang="fr-CH" sz="2400" b="0" noProof="0" dirty="0">
                          <a:solidFill>
                            <a:schemeClr val="tx1"/>
                          </a:solidFill>
                        </a:rPr>
                        <a:t>Multiples faisceaux</a:t>
                      </a:r>
                    </a:p>
                    <a:p>
                      <a:pPr algn="ctr"/>
                      <a:endParaRPr lang="fr-CH" sz="2400" b="0" noProof="0" dirty="0">
                        <a:solidFill>
                          <a:schemeClr val="tx1"/>
                        </a:solidFill>
                      </a:endParaRPr>
                    </a:p>
                    <a:p>
                      <a:pPr algn="ctr"/>
                      <a:endParaRPr lang="fr-CH" sz="2400" b="0" noProof="0" dirty="0">
                        <a:solidFill>
                          <a:schemeClr val="tx1"/>
                        </a:solidFill>
                      </a:endParaRPr>
                    </a:p>
                  </a:txBody>
                  <a:tcPr/>
                </a:tc>
                <a:extLst>
                  <a:ext uri="{0D108BD9-81ED-4DB2-BD59-A6C34878D82A}">
                    <a16:rowId xmlns:a16="http://schemas.microsoft.com/office/drawing/2014/main" val="10000"/>
                  </a:ext>
                </a:extLst>
              </a:tr>
              <a:tr h="1980391">
                <a:tc>
                  <a:txBody>
                    <a:bodyPr/>
                    <a:lstStyle/>
                    <a:p>
                      <a:endParaRPr lang="fr-CH" sz="2400" b="0" noProof="0" dirty="0">
                        <a:solidFill>
                          <a:schemeClr val="tx1"/>
                        </a:solidFill>
                      </a:endParaRPr>
                    </a:p>
                    <a:p>
                      <a:endParaRPr lang="fr-CH" sz="2400" b="0" noProof="0" dirty="0">
                        <a:solidFill>
                          <a:schemeClr val="tx1"/>
                        </a:solidFill>
                      </a:endParaRPr>
                    </a:p>
                    <a:p>
                      <a:r>
                        <a:rPr lang="fr-CH" sz="2400" b="0" noProof="0" dirty="0">
                          <a:solidFill>
                            <a:schemeClr val="tx1"/>
                          </a:solidFill>
                        </a:rPr>
                        <a:t>Propagation directe: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H" b="0" noProof="0" dirty="0">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b="0" noProof="0" dirty="0">
                          <a:solidFill>
                            <a:schemeClr val="tx1"/>
                          </a:solidFill>
                        </a:rPr>
                        <a:t>Expérience de Young</a:t>
                      </a:r>
                    </a:p>
                    <a:p>
                      <a:pPr marL="285750" indent="-285750">
                        <a:buFont typeface="Arial" panose="020B0604020202020204" pitchFamily="34" charset="0"/>
                        <a:buChar char="•"/>
                      </a:pPr>
                      <a:r>
                        <a:rPr lang="fr-CH" b="0" noProof="0" dirty="0">
                          <a:solidFill>
                            <a:schemeClr val="tx1"/>
                          </a:solidFill>
                        </a:rPr>
                        <a:t>Interféromètres de:</a:t>
                      </a:r>
                    </a:p>
                    <a:p>
                      <a:pPr marL="446088" marR="0" lvl="0" indent="-223838" algn="l" defTabSz="914400" rtl="0" eaLnBrk="1" fontAlgn="auto" latinLnBrk="0" hangingPunct="1">
                        <a:lnSpc>
                          <a:spcPct val="100000"/>
                        </a:lnSpc>
                        <a:spcBef>
                          <a:spcPts val="0"/>
                        </a:spcBef>
                        <a:spcAft>
                          <a:spcPts val="0"/>
                        </a:spcAft>
                        <a:buClrTx/>
                        <a:buSzTx/>
                        <a:buFontTx/>
                        <a:buChar char="-"/>
                        <a:tabLst/>
                        <a:defRPr/>
                      </a:pPr>
                      <a:r>
                        <a:rPr lang="fr-CH" b="0" noProof="0" dirty="0">
                          <a:solidFill>
                            <a:schemeClr val="tx1"/>
                          </a:solidFill>
                        </a:rPr>
                        <a:t>Michelson</a:t>
                      </a:r>
                    </a:p>
                    <a:p>
                      <a:pPr marL="446088" indent="-223838">
                        <a:buFontTx/>
                        <a:buChar char="-"/>
                        <a:tabLst/>
                      </a:pPr>
                      <a:r>
                        <a:rPr lang="fr-CH" b="0" noProof="0" dirty="0">
                          <a:solidFill>
                            <a:schemeClr val="tx1"/>
                          </a:solidFill>
                        </a:rPr>
                        <a:t>Mach-</a:t>
                      </a:r>
                      <a:r>
                        <a:rPr lang="fr-CH" b="0" noProof="0" dirty="0" err="1">
                          <a:solidFill>
                            <a:schemeClr val="tx1"/>
                          </a:solidFill>
                        </a:rPr>
                        <a:t>Zhender</a:t>
                      </a:r>
                      <a:endParaRPr lang="fr-CH" b="0" noProof="0" dirty="0">
                        <a:solidFill>
                          <a:schemeClr val="tx1"/>
                        </a:solidFill>
                      </a:endParaRPr>
                    </a:p>
                    <a:p>
                      <a:pPr marL="446088" indent="-223838">
                        <a:buFontTx/>
                        <a:buChar char="-"/>
                        <a:tabLst/>
                      </a:pPr>
                      <a:r>
                        <a:rPr lang="fr-CH" b="0" noProof="0" dirty="0" err="1">
                          <a:solidFill>
                            <a:schemeClr val="tx1"/>
                          </a:solidFill>
                        </a:rPr>
                        <a:t>Sagnac</a:t>
                      </a:r>
                      <a:endParaRPr lang="fr-CH" b="0" noProof="0" dirty="0">
                        <a:solidFill>
                          <a:schemeClr val="tx1"/>
                        </a:solidFill>
                      </a:endParaRPr>
                    </a:p>
                  </a:txBody>
                  <a:tcPr/>
                </a:tc>
                <a:tc>
                  <a:txBody>
                    <a:bodyPr/>
                    <a:lstStyle/>
                    <a:p>
                      <a:endParaRPr lang="fr-CH" b="0" noProof="0" dirty="0">
                        <a:solidFill>
                          <a:schemeClr val="tx1"/>
                        </a:solidFill>
                      </a:endParaRPr>
                    </a:p>
                    <a:p>
                      <a:endParaRPr lang="fr-CH" b="0" noProof="0" dirty="0">
                        <a:solidFill>
                          <a:schemeClr val="tx1"/>
                        </a:solidFill>
                      </a:endParaRPr>
                    </a:p>
                    <a:p>
                      <a:endParaRPr lang="fr-CH" b="0" noProof="0" dirty="0">
                        <a:solidFill>
                          <a:schemeClr val="tx1"/>
                        </a:solidFill>
                      </a:endParaRPr>
                    </a:p>
                    <a:p>
                      <a:pPr marL="285750" indent="-285750">
                        <a:buFont typeface="Arial" panose="020B0604020202020204" pitchFamily="34" charset="0"/>
                        <a:buChar char="•"/>
                      </a:pPr>
                      <a:r>
                        <a:rPr lang="fr-CH" b="0" noProof="0" dirty="0">
                          <a:solidFill>
                            <a:schemeClr val="tx1"/>
                          </a:solidFill>
                        </a:rPr>
                        <a:t>Réseau de diffraction (en transmission)</a:t>
                      </a:r>
                    </a:p>
                  </a:txBody>
                  <a:tcPr/>
                </a:tc>
                <a:extLst>
                  <a:ext uri="{0D108BD9-81ED-4DB2-BD59-A6C34878D82A}">
                    <a16:rowId xmlns:a16="http://schemas.microsoft.com/office/drawing/2014/main" val="10001"/>
                  </a:ext>
                </a:extLst>
              </a:tr>
              <a:tr h="1980391">
                <a:tc>
                  <a:txBody>
                    <a:bodyPr/>
                    <a:lstStyle/>
                    <a:p>
                      <a:endParaRPr lang="fr-CH" sz="2400" b="0" noProof="0" dirty="0">
                        <a:solidFill>
                          <a:schemeClr val="tx1"/>
                        </a:solidFill>
                      </a:endParaRPr>
                    </a:p>
                    <a:p>
                      <a:endParaRPr lang="fr-CH" sz="2400" b="0" noProof="0" dirty="0">
                        <a:solidFill>
                          <a:schemeClr val="tx1"/>
                        </a:solidFill>
                      </a:endParaRPr>
                    </a:p>
                    <a:p>
                      <a:r>
                        <a:rPr lang="fr-CH" sz="2400" b="0" noProof="0" dirty="0">
                          <a:solidFill>
                            <a:schemeClr val="tx1"/>
                          </a:solidFill>
                        </a:rPr>
                        <a:t>Réflexion:</a:t>
                      </a:r>
                    </a:p>
                  </a:txBody>
                  <a:tcPr/>
                </a:tc>
                <a:tc>
                  <a:txBody>
                    <a:bodyPr/>
                    <a:lstStyle/>
                    <a:p>
                      <a:endParaRPr lang="fr-CH" b="0" noProof="0" dirty="0">
                        <a:solidFill>
                          <a:schemeClr val="tx1"/>
                        </a:solidFill>
                      </a:endParaRPr>
                    </a:p>
                    <a:p>
                      <a:endParaRPr lang="fr-CH" b="0" noProof="0" dirty="0">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b="0" noProof="0" dirty="0">
                          <a:solidFill>
                            <a:schemeClr val="tx1"/>
                          </a:solidFill>
                        </a:rPr>
                        <a:t>Couches minces (simples)</a:t>
                      </a:r>
                    </a:p>
                    <a:p>
                      <a:pPr marL="285750" indent="-285750">
                        <a:buFont typeface="Arial" panose="020B0604020202020204" pitchFamily="34" charset="0"/>
                        <a:buChar char="•"/>
                      </a:pPr>
                      <a:r>
                        <a:rPr lang="fr-CH" b="0" noProof="0" dirty="0">
                          <a:solidFill>
                            <a:schemeClr val="tx1"/>
                          </a:solidFill>
                        </a:rPr>
                        <a:t>La cale</a:t>
                      </a:r>
                    </a:p>
                    <a:p>
                      <a:pPr marL="285750" indent="-285750">
                        <a:buFont typeface="Arial" panose="020B0604020202020204" pitchFamily="34" charset="0"/>
                        <a:buChar char="•"/>
                      </a:pPr>
                      <a:r>
                        <a:rPr lang="fr-CH" b="0" noProof="0" dirty="0">
                          <a:solidFill>
                            <a:schemeClr val="tx1"/>
                          </a:solidFill>
                        </a:rPr>
                        <a:t>Bulles de savon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b="0" noProof="0" dirty="0">
                          <a:solidFill>
                            <a:schemeClr val="tx1"/>
                          </a:solidFill>
                        </a:rPr>
                        <a:t>Anneaux de Newton</a:t>
                      </a:r>
                    </a:p>
                  </a:txBody>
                  <a:tcPr/>
                </a:tc>
                <a:tc>
                  <a:txBody>
                    <a:bodyPr/>
                    <a:lstStyle/>
                    <a:p>
                      <a:endParaRPr lang="fr-CH" b="0" noProof="0" dirty="0">
                        <a:solidFill>
                          <a:schemeClr val="tx1"/>
                        </a:solidFill>
                      </a:endParaRPr>
                    </a:p>
                    <a:p>
                      <a:endParaRPr lang="fr-CH" b="0" noProof="0" dirty="0">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b="0" noProof="0" dirty="0">
                          <a:solidFill>
                            <a:schemeClr val="tx1"/>
                          </a:solidFill>
                        </a:rPr>
                        <a:t>Réseau de diffraction (en réflexion)</a:t>
                      </a:r>
                    </a:p>
                    <a:p>
                      <a:pPr marL="285750" indent="-285750">
                        <a:buFont typeface="Arial" panose="020B0604020202020204" pitchFamily="34" charset="0"/>
                        <a:buChar char="•"/>
                      </a:pPr>
                      <a:r>
                        <a:rPr lang="fr-CH" b="0" noProof="0" dirty="0">
                          <a:solidFill>
                            <a:schemeClr val="tx1"/>
                          </a:solidFill>
                        </a:rPr>
                        <a:t>Interféromètre de </a:t>
                      </a:r>
                      <a:r>
                        <a:rPr lang="fr-CH" b="0" noProof="0" dirty="0" err="1">
                          <a:solidFill>
                            <a:schemeClr val="tx1"/>
                          </a:solidFill>
                        </a:rPr>
                        <a:t>Fabri</a:t>
                      </a:r>
                      <a:r>
                        <a:rPr lang="fr-CH" b="0" noProof="0" dirty="0">
                          <a:solidFill>
                            <a:schemeClr val="tx1"/>
                          </a:solidFill>
                        </a:rPr>
                        <a:t>-Perrot</a:t>
                      </a:r>
                    </a:p>
                    <a:p>
                      <a:pPr marL="285750" indent="-285750">
                        <a:buFont typeface="Arial" panose="020B0604020202020204" pitchFamily="34" charset="0"/>
                        <a:buChar char="•"/>
                      </a:pPr>
                      <a:r>
                        <a:rPr lang="fr-CH" b="0" noProof="0" dirty="0">
                          <a:solidFill>
                            <a:schemeClr val="tx1"/>
                          </a:solidFill>
                        </a:rPr>
                        <a:t>Couches minces (multiples)</a:t>
                      </a:r>
                    </a:p>
                  </a:txBody>
                  <a:tcPr/>
                </a:tc>
                <a:extLst>
                  <a:ext uri="{0D108BD9-81ED-4DB2-BD59-A6C34878D82A}">
                    <a16:rowId xmlns:a16="http://schemas.microsoft.com/office/drawing/2014/main" val="10002"/>
                  </a:ext>
                </a:extLst>
              </a:tr>
            </a:tbl>
          </a:graphicData>
        </a:graphic>
      </p:graphicFrame>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83C9A484-0D9F-BD4B-B8D3-2E35D4ACB57C}"/>
                  </a:ext>
                </a:extLst>
              </p:cNvPr>
              <p:cNvSpPr/>
              <p:nvPr/>
            </p:nvSpPr>
            <p:spPr>
              <a:xfrm>
                <a:off x="3418793" y="2351274"/>
                <a:ext cx="267720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CH" i="1">
                          <a:latin typeface="Cambria Math" panose="02040503050406030204" pitchFamily="18" charset="0"/>
                          <a:ea typeface="Cambria Math" panose="02040503050406030204" pitchFamily="18" charset="0"/>
                        </a:rPr>
                        <m:t>𝐼</m:t>
                      </m:r>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𝐼</m:t>
                          </m:r>
                        </m:e>
                        <m:sub>
                          <m:r>
                            <a:rPr lang="fr-CH" i="1">
                              <a:latin typeface="Cambria Math" panose="02040503050406030204" pitchFamily="18" charset="0"/>
                              <a:ea typeface="Cambria Math" panose="02040503050406030204" pitchFamily="18" charset="0"/>
                            </a:rPr>
                            <m:t>0</m:t>
                          </m:r>
                        </m:sub>
                      </m:sSub>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1+</m:t>
                          </m:r>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func>
                                    <m:funcPr>
                                      <m:ctrlPr>
                                        <a:rPr lang="fr-CH" i="1">
                                          <a:latin typeface="Cambria Math" panose="02040503050406030204" pitchFamily="18" charset="0"/>
                                          <a:ea typeface="Cambria Math" panose="02040503050406030204" pitchFamily="18" charset="0"/>
                                        </a:rPr>
                                      </m:ctrlPr>
                                    </m:funcPr>
                                    <m:fName>
                                      <m:r>
                                        <a:rPr lang="fr-CH" i="1">
                                          <a:latin typeface="Cambria Math" panose="02040503050406030204" pitchFamily="18" charset="0"/>
                                          <a:ea typeface="Cambria Math" panose="02040503050406030204" pitchFamily="18" charset="0"/>
                                        </a:rPr>
                                        <m:t>𝑐𝑜𝑠</m:t>
                                      </m:r>
                                    </m:fName>
                                    <m:e>
                                      <m:d>
                                        <m:dPr>
                                          <m:ctrlPr>
                                            <a:rPr lang="fr-CH" i="1">
                                              <a:latin typeface="Cambria Math" panose="02040503050406030204" pitchFamily="18" charset="0"/>
                                              <a:ea typeface="Cambria Math" panose="02040503050406030204" pitchFamily="18" charset="0"/>
                                            </a:rPr>
                                          </m:ctrlPr>
                                        </m:dPr>
                                        <m:e>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𝜑</m:t>
                                          </m:r>
                                        </m:e>
                                      </m:d>
                                    </m:e>
                                  </m:func>
                                </m:e>
                              </m:d>
                            </m:e>
                            <m:sub>
                              <m:r>
                                <a:rPr lang="fr-CH" i="1">
                                  <a:latin typeface="Cambria Math" panose="02040503050406030204" pitchFamily="18" charset="0"/>
                                  <a:ea typeface="Cambria Math" panose="02040503050406030204" pitchFamily="18" charset="0"/>
                                </a:rPr>
                                <m:t>𝑇</m:t>
                              </m:r>
                            </m:sub>
                          </m:sSub>
                        </m:e>
                      </m:d>
                    </m:oMath>
                  </m:oMathPara>
                </a14:m>
                <a:endParaRPr lang="fr-CH" dirty="0"/>
              </a:p>
            </p:txBody>
          </p:sp>
        </mc:Choice>
        <mc:Fallback xmlns="">
          <p:sp>
            <p:nvSpPr>
              <p:cNvPr id="3" name="Rectangle 2">
                <a:extLst>
                  <a:ext uri="{FF2B5EF4-FFF2-40B4-BE49-F238E27FC236}">
                    <a16:creationId xmlns:a16="http://schemas.microsoft.com/office/drawing/2014/main" id="{83C9A484-0D9F-BD4B-B8D3-2E35D4ACB57C}"/>
                  </a:ext>
                </a:extLst>
              </p:cNvPr>
              <p:cNvSpPr>
                <a:spLocks noRot="1" noChangeAspect="1" noMove="1" noResize="1" noEditPoints="1" noAdjustHandles="1" noChangeArrowheads="1" noChangeShapeType="1" noTextEdit="1"/>
              </p:cNvSpPr>
              <p:nvPr/>
            </p:nvSpPr>
            <p:spPr>
              <a:xfrm>
                <a:off x="3418793" y="2351274"/>
                <a:ext cx="2677207" cy="369332"/>
              </a:xfrm>
              <a:prstGeom prst="rect">
                <a:avLst/>
              </a:prstGeom>
              <a:blipFill>
                <a:blip r:embed="rId3"/>
                <a:stretch>
                  <a:fillRect b="-1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AC243924-1508-6D4C-979D-1E39DF958D05}"/>
                  </a:ext>
                </a:extLst>
              </p:cNvPr>
              <p:cNvSpPr/>
              <p:nvPr/>
            </p:nvSpPr>
            <p:spPr>
              <a:xfrm>
                <a:off x="6785167" y="2348880"/>
                <a:ext cx="4500500" cy="455446"/>
              </a:xfrm>
              <a:prstGeom prst="rect">
                <a:avLst/>
              </a:prstGeom>
            </p:spPr>
            <p:txBody>
              <a:bodyPr wrap="square">
                <a:spAutoFit/>
              </a:bodyPr>
              <a:lstStyle/>
              <a:p>
                <a14:m>
                  <m:oMath xmlns:m="http://schemas.openxmlformats.org/officeDocument/2006/math">
                    <m:r>
                      <a:rPr lang="fr-CH" i="1" smtClean="0">
                        <a:latin typeface="Cambria Math" panose="02040503050406030204" pitchFamily="18" charset="0"/>
                        <a:ea typeface="Cambria Math" panose="02040503050406030204" pitchFamily="18" charset="0"/>
                      </a:rPr>
                      <m:t>𝐼</m:t>
                    </m:r>
                    <m:r>
                      <a:rPr lang="fr-CH" i="1" smtClean="0">
                        <a:latin typeface="Cambria Math" panose="02040503050406030204" pitchFamily="18" charset="0"/>
                        <a:ea typeface="Cambria Math" panose="02040503050406030204" pitchFamily="18" charset="0"/>
                      </a:rPr>
                      <m:t>∝</m:t>
                    </m:r>
                    <m:nary>
                      <m:naryPr>
                        <m:chr m:val="∑"/>
                        <m:ctrlPr>
                          <a:rPr lang="fr-CH" i="1">
                            <a:latin typeface="Cambria Math" panose="02040503050406030204" pitchFamily="18" charset="0"/>
                          </a:rPr>
                        </m:ctrlPr>
                      </m:naryPr>
                      <m:sub>
                        <m:r>
                          <a:rPr lang="fr-CH" i="1">
                            <a:latin typeface="Cambria Math" panose="02040503050406030204" pitchFamily="18" charset="0"/>
                          </a:rPr>
                          <m:t>𝑗</m:t>
                        </m:r>
                        <m:r>
                          <a:rPr lang="fr-CH" i="1">
                            <a:latin typeface="Cambria Math" panose="02040503050406030204" pitchFamily="18" charset="0"/>
                          </a:rPr>
                          <m:t>=1</m:t>
                        </m:r>
                      </m:sub>
                      <m:sup>
                        <m:r>
                          <a:rPr lang="fr-CH" i="1">
                            <a:latin typeface="Cambria Math" panose="02040503050406030204" pitchFamily="18" charset="0"/>
                          </a:rPr>
                          <m:t>𝑁</m:t>
                        </m:r>
                      </m:sup>
                      <m:e>
                        <m:sSub>
                          <m:sSubPr>
                            <m:ctrlPr>
                              <a:rPr lang="el-GR" i="1">
                                <a:latin typeface="Cambria Math" panose="02040503050406030204" pitchFamily="18" charset="0"/>
                                <a:ea typeface="Cambria Math" panose="02040503050406030204" pitchFamily="18" charset="0"/>
                              </a:rPr>
                            </m:ctrlPr>
                          </m:sSubPr>
                          <m:e>
                            <m:sSub>
                              <m:sSubPr>
                                <m:ctrlPr>
                                  <a:rPr lang="el-GR"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𝐼</m:t>
                                </m:r>
                              </m:e>
                              <m:sub>
                                <m:r>
                                  <a:rPr lang="fr-CH" i="1">
                                    <a:latin typeface="Cambria Math" panose="02040503050406030204" pitchFamily="18" charset="0"/>
                                    <a:ea typeface="Cambria Math" panose="02040503050406030204" pitchFamily="18" charset="0"/>
                                  </a:rPr>
                                  <m:t>𝑗</m:t>
                                </m:r>
                              </m:sub>
                            </m:sSub>
                          </m:e>
                          <m:sub>
                            <m:r>
                              <a:rPr lang="fr-CH" i="1">
                                <a:latin typeface="Cambria Math" panose="02040503050406030204" pitchFamily="18" charset="0"/>
                                <a:ea typeface="Cambria Math" panose="02040503050406030204" pitchFamily="18" charset="0"/>
                              </a:rPr>
                              <m:t> </m:t>
                            </m:r>
                          </m:sub>
                        </m:sSub>
                      </m:e>
                    </m:nary>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nary>
                              <m:naryPr>
                                <m:chr m:val="∑"/>
                                <m:ctrlPr>
                                  <a:rPr lang="fr-CH" i="1">
                                    <a:latin typeface="Cambria Math" panose="02040503050406030204" pitchFamily="18" charset="0"/>
                                    <a:ea typeface="Cambria Math" panose="02040503050406030204" pitchFamily="18" charset="0"/>
                                  </a:rPr>
                                </m:ctrlPr>
                              </m:naryPr>
                              <m:sub>
                                <m:r>
                                  <m:rPr>
                                    <m:brk m:alnAt="23"/>
                                  </m:rPr>
                                  <a:rPr lang="fr-CH" i="1">
                                    <a:latin typeface="Cambria Math" panose="02040503050406030204" pitchFamily="18" charset="0"/>
                                    <a:ea typeface="Cambria Math" panose="02040503050406030204" pitchFamily="18" charset="0"/>
                                  </a:rPr>
                                  <m:t>𝑗</m:t>
                                </m:r>
                                <m:r>
                                  <a:rPr lang="fr-CH" i="1">
                                    <a:latin typeface="Cambria Math" panose="02040503050406030204" pitchFamily="18" charset="0"/>
                                    <a:ea typeface="Cambria Math" panose="02040503050406030204" pitchFamily="18" charset="0"/>
                                  </a:rPr>
                                  <m:t>=1</m:t>
                                </m:r>
                              </m:sub>
                              <m:sup>
                                <m:r>
                                  <a:rPr lang="fr-CH" i="1">
                                    <a:latin typeface="Cambria Math" panose="02040503050406030204" pitchFamily="18" charset="0"/>
                                    <a:ea typeface="Cambria Math" panose="02040503050406030204" pitchFamily="18" charset="0"/>
                                  </a:rPr>
                                  <m:t>𝑁</m:t>
                                </m:r>
                              </m:sup>
                              <m:e>
                                <m:nary>
                                  <m:naryPr>
                                    <m:chr m:val="∑"/>
                                    <m:ctrlPr>
                                      <a:rPr lang="fr-CH" i="1">
                                        <a:latin typeface="Cambria Math" panose="02040503050406030204" pitchFamily="18" charset="0"/>
                                      </a:rPr>
                                    </m:ctrlPr>
                                  </m:naryPr>
                                  <m:sub>
                                    <m:r>
                                      <a:rPr lang="fr-CH" i="1">
                                        <a:latin typeface="Cambria Math" panose="02040503050406030204" pitchFamily="18" charset="0"/>
                                      </a:rPr>
                                      <m:t>𝑘</m:t>
                                    </m:r>
                                    <m:r>
                                      <a:rPr lang="fr-CH" i="1">
                                        <a:latin typeface="Cambria Math" panose="02040503050406030204" pitchFamily="18" charset="0"/>
                                        <a:ea typeface="Cambria Math" panose="02040503050406030204" pitchFamily="18" charset="0"/>
                                      </a:rPr>
                                      <m:t>&gt;</m:t>
                                    </m:r>
                                    <m:r>
                                      <a:rPr lang="fr-CH" i="1">
                                        <a:latin typeface="Cambria Math" panose="02040503050406030204" pitchFamily="18" charset="0"/>
                                        <a:ea typeface="Cambria Math" panose="02040503050406030204" pitchFamily="18" charset="0"/>
                                      </a:rPr>
                                      <m:t>𝑗</m:t>
                                    </m:r>
                                  </m:sub>
                                  <m:sup>
                                    <m:r>
                                      <a:rPr lang="fr-CH" i="1">
                                        <a:latin typeface="Cambria Math" panose="02040503050406030204" pitchFamily="18" charset="0"/>
                                      </a:rPr>
                                      <m:t>𝑁</m:t>
                                    </m:r>
                                  </m:sup>
                                  <m:e>
                                    <m:sSub>
                                      <m:sSubPr>
                                        <m:ctrlPr>
                                          <a:rPr lang="el-GR"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m:t>
                                        </m:r>
                                        <m:r>
                                          <a:rPr lang="fr-CH" i="1">
                                            <a:latin typeface="Cambria Math" panose="02040503050406030204" pitchFamily="18" charset="0"/>
                                            <a:ea typeface="Cambria Math" panose="02040503050406030204" pitchFamily="18" charset="0"/>
                                          </a:rPr>
                                          <m:t>𝑗</m:t>
                                        </m:r>
                                      </m:sub>
                                    </m:sSub>
                                    <m:sSub>
                                      <m:sSubPr>
                                        <m:ctrlPr>
                                          <a:rPr lang="el-GR"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m:t>
                                        </m:r>
                                        <m:r>
                                          <a:rPr lang="fr-CH" i="1">
                                            <a:latin typeface="Cambria Math" panose="02040503050406030204" pitchFamily="18" charset="0"/>
                                            <a:ea typeface="Cambria Math" panose="02040503050406030204" pitchFamily="18" charset="0"/>
                                          </a:rPr>
                                          <m:t>𝑘</m:t>
                                        </m:r>
                                      </m:sub>
                                    </m:sSub>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cos</m:t>
                                        </m:r>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𝑗𝑘</m:t>
                                            </m:r>
                                          </m:sub>
                                        </m:sSub>
                                      </m:e>
                                    </m:func>
                                  </m:e>
                                </m:nary>
                              </m:e>
                            </m:nary>
                          </m:e>
                        </m:d>
                      </m:e>
                      <m:sub>
                        <m:r>
                          <a:rPr lang="fr-CH" i="1">
                            <a:latin typeface="Cambria Math" panose="02040503050406030204" pitchFamily="18" charset="0"/>
                            <a:ea typeface="Cambria Math" panose="02040503050406030204" pitchFamily="18" charset="0"/>
                          </a:rPr>
                          <m:t>𝑇</m:t>
                        </m:r>
                      </m:sub>
                    </m:sSub>
                  </m:oMath>
                </a14:m>
                <a:r>
                  <a:rPr lang="fr-CH" dirty="0"/>
                  <a:t> </a:t>
                </a:r>
              </a:p>
            </p:txBody>
          </p:sp>
        </mc:Choice>
        <mc:Fallback>
          <p:sp>
            <p:nvSpPr>
              <p:cNvPr id="5" name="Rectangle 4">
                <a:extLst>
                  <a:ext uri="{FF2B5EF4-FFF2-40B4-BE49-F238E27FC236}">
                    <a16:creationId xmlns:a16="http://schemas.microsoft.com/office/drawing/2014/main" id="{AC243924-1508-6D4C-979D-1E39DF958D05}"/>
                  </a:ext>
                </a:extLst>
              </p:cNvPr>
              <p:cNvSpPr>
                <a:spLocks noRot="1" noChangeAspect="1" noMove="1" noResize="1" noEditPoints="1" noAdjustHandles="1" noChangeArrowheads="1" noChangeShapeType="1" noTextEdit="1"/>
              </p:cNvSpPr>
              <p:nvPr/>
            </p:nvSpPr>
            <p:spPr>
              <a:xfrm>
                <a:off x="6785167" y="2348880"/>
                <a:ext cx="4500500" cy="455446"/>
              </a:xfrm>
              <a:prstGeom prst="rect">
                <a:avLst/>
              </a:prstGeom>
              <a:blipFill>
                <a:blip r:embed="rId4"/>
                <a:stretch>
                  <a:fillRect t="-83784" b="-121622"/>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8CF50993-6971-374D-B5A1-52461257100F}"/>
              </a:ext>
            </a:extLst>
          </p:cNvPr>
          <p:cNvSpPr/>
          <p:nvPr/>
        </p:nvSpPr>
        <p:spPr>
          <a:xfrm>
            <a:off x="0" y="647400"/>
            <a:ext cx="12192000" cy="369332"/>
          </a:xfrm>
          <a:prstGeom prst="rect">
            <a:avLst/>
          </a:prstGeom>
        </p:spPr>
        <p:txBody>
          <a:bodyPr wrap="square">
            <a:spAutoFit/>
          </a:bodyPr>
          <a:lstStyle/>
          <a:p>
            <a:pPr algn="ctr"/>
            <a:r>
              <a:rPr lang="fr-CH" dirty="0">
                <a:ea typeface="Cambria Math" panose="02040503050406030204" pitchFamily="18" charset="0"/>
              </a:rPr>
              <a:t>Nous allons traiter plusieurs cas, selon le nombre des faisceaux et la direction de propagation:</a:t>
            </a:r>
            <a:endParaRPr lang="fr-CH" dirty="0"/>
          </a:p>
        </p:txBody>
      </p:sp>
    </p:spTree>
  </p:cSld>
  <p:clrMapOvr>
    <a:masterClrMapping/>
  </p:clrMapOvr>
  <mc:AlternateContent xmlns:mc="http://schemas.openxmlformats.org/markup-compatibility/2006" xmlns:p14="http://schemas.microsoft.com/office/powerpoint/2010/main">
    <mc:Choice Requires="p14">
      <p:transition spd="slow" p14:dur="2000" advTm="47971"/>
    </mc:Choice>
    <mc:Fallback xmlns="">
      <p:transition spd="slow" advTm="4797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173308C-5462-CE4F-8CF8-2428C3448478}"/>
              </a:ext>
            </a:extLst>
          </p:cNvPr>
          <p:cNvGrpSpPr/>
          <p:nvPr/>
        </p:nvGrpSpPr>
        <p:grpSpPr>
          <a:xfrm>
            <a:off x="8522306" y="509490"/>
            <a:ext cx="3655865" cy="2722229"/>
            <a:chOff x="185521" y="3827190"/>
            <a:chExt cx="4247964" cy="3163118"/>
          </a:xfrm>
        </p:grpSpPr>
        <p:pic>
          <p:nvPicPr>
            <p:cNvPr id="9" name="Picture 8"/>
            <p:cNvPicPr>
              <a:picLocks noChangeAspect="1"/>
            </p:cNvPicPr>
            <p:nvPr/>
          </p:nvPicPr>
          <p:blipFill>
            <a:blip r:embed="rId3"/>
            <a:stretch>
              <a:fillRect/>
            </a:stretch>
          </p:blipFill>
          <p:spPr>
            <a:xfrm>
              <a:off x="185521" y="3827190"/>
              <a:ext cx="4247964" cy="3163118"/>
            </a:xfrm>
            <a:prstGeom prst="rect">
              <a:avLst/>
            </a:prstGeom>
          </p:spPr>
        </p:pic>
        <p:sp>
          <p:nvSpPr>
            <p:cNvPr id="7" name="TextBox 6">
              <a:extLst>
                <a:ext uri="{FF2B5EF4-FFF2-40B4-BE49-F238E27FC236}">
                  <a16:creationId xmlns:a16="http://schemas.microsoft.com/office/drawing/2014/main" id="{20959547-4E5B-C940-9A54-FEF22FAF9FC9}"/>
                </a:ext>
              </a:extLst>
            </p:cNvPr>
            <p:cNvSpPr txBox="1"/>
            <p:nvPr/>
          </p:nvSpPr>
          <p:spPr>
            <a:xfrm>
              <a:off x="979556" y="4617355"/>
              <a:ext cx="300082" cy="369332"/>
            </a:xfrm>
            <a:prstGeom prst="rect">
              <a:avLst/>
            </a:prstGeom>
            <a:noFill/>
          </p:spPr>
          <p:txBody>
            <a:bodyPr wrap="none" rtlCol="0">
              <a:spAutoFit/>
            </a:bodyPr>
            <a:lstStyle/>
            <a:p>
              <a:r>
                <a:rPr lang="fr-CH" dirty="0"/>
                <a:t>x</a:t>
              </a:r>
            </a:p>
          </p:txBody>
        </p:sp>
      </p:grpSp>
      <p:sp>
        <p:nvSpPr>
          <p:cNvPr id="26634" name="Text Box 10"/>
          <p:cNvSpPr txBox="1">
            <a:spLocks noChangeArrowheads="1"/>
          </p:cNvSpPr>
          <p:nvPr/>
        </p:nvSpPr>
        <p:spPr bwMode="auto">
          <a:xfrm>
            <a:off x="0" y="-13730"/>
            <a:ext cx="121920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fr-CH" sz="2800" dirty="0"/>
              <a:t>FT-IR: Spectroscopie avec l'interféromètre de Michelson</a:t>
            </a:r>
          </a:p>
        </p:txBody>
      </p:sp>
      <p:sp>
        <p:nvSpPr>
          <p:cNvPr id="6" name="Rectangle 5"/>
          <p:cNvSpPr/>
          <p:nvPr/>
        </p:nvSpPr>
        <p:spPr>
          <a:xfrm>
            <a:off x="0" y="6657116"/>
            <a:ext cx="3312368" cy="215444"/>
          </a:xfrm>
          <a:prstGeom prst="rect">
            <a:avLst/>
          </a:prstGeom>
        </p:spPr>
        <p:txBody>
          <a:bodyPr wrap="square">
            <a:spAutoFit/>
          </a:bodyPr>
          <a:lstStyle/>
          <a:p>
            <a:r>
              <a:rPr lang="en-US" sz="800" dirty="0"/>
              <a:t>http://</a:t>
            </a:r>
            <a:r>
              <a:rPr lang="en-US" sz="800" dirty="0" err="1"/>
              <a:t>www.ece.ucdavis.edu</a:t>
            </a:r>
            <a:r>
              <a:rPr lang="en-US" sz="800" dirty="0"/>
              <a:t>/</a:t>
            </a:r>
            <a:r>
              <a:rPr lang="en-US" sz="800" dirty="0" err="1"/>
              <a:t>misl</a:t>
            </a:r>
            <a:r>
              <a:rPr lang="en-US" sz="800" dirty="0"/>
              <a:t>/Web/Pages/</a:t>
            </a:r>
            <a:r>
              <a:rPr lang="en-US" sz="800" dirty="0" err="1"/>
              <a:t>LSMweb</a:t>
            </a:r>
            <a:r>
              <a:rPr lang="en-US" sz="800" dirty="0"/>
              <a:t>/FTtran99.htm</a:t>
            </a:r>
          </a:p>
        </p:txBody>
      </p:sp>
      <p:pic>
        <p:nvPicPr>
          <p:cNvPr id="3" name="Picture 2">
            <a:extLst>
              <a:ext uri="{FF2B5EF4-FFF2-40B4-BE49-F238E27FC236}">
                <a16:creationId xmlns:a16="http://schemas.microsoft.com/office/drawing/2014/main" id="{AD3DB8F8-7C16-8744-A23E-BA8692A01C5F}"/>
              </a:ext>
            </a:extLst>
          </p:cNvPr>
          <p:cNvPicPr>
            <a:picLocks noChangeAspect="1"/>
          </p:cNvPicPr>
          <p:nvPr/>
        </p:nvPicPr>
        <p:blipFill>
          <a:blip r:embed="rId4"/>
          <a:stretch>
            <a:fillRect/>
          </a:stretch>
        </p:blipFill>
        <p:spPr>
          <a:xfrm>
            <a:off x="5411924" y="584684"/>
            <a:ext cx="2768600" cy="901700"/>
          </a:xfrm>
          <a:prstGeom prst="rect">
            <a:avLst/>
          </a:prstGeom>
        </p:spPr>
      </p:pic>
      <p:pic>
        <p:nvPicPr>
          <p:cNvPr id="4" name="Picture 3">
            <a:extLst>
              <a:ext uri="{FF2B5EF4-FFF2-40B4-BE49-F238E27FC236}">
                <a16:creationId xmlns:a16="http://schemas.microsoft.com/office/drawing/2014/main" id="{3866F753-78F1-994C-9FF6-E3396D1EC5E2}"/>
              </a:ext>
            </a:extLst>
          </p:cNvPr>
          <p:cNvPicPr>
            <a:picLocks noChangeAspect="1"/>
          </p:cNvPicPr>
          <p:nvPr/>
        </p:nvPicPr>
        <p:blipFill>
          <a:blip r:embed="rId5"/>
          <a:stretch>
            <a:fillRect/>
          </a:stretch>
        </p:blipFill>
        <p:spPr>
          <a:xfrm>
            <a:off x="5390293" y="1484784"/>
            <a:ext cx="2870200" cy="876300"/>
          </a:xfrm>
          <a:prstGeom prst="rect">
            <a:avLst/>
          </a:prstGeom>
        </p:spPr>
      </p:pic>
      <p:pic>
        <p:nvPicPr>
          <p:cNvPr id="5" name="Picture 4">
            <a:extLst>
              <a:ext uri="{FF2B5EF4-FFF2-40B4-BE49-F238E27FC236}">
                <a16:creationId xmlns:a16="http://schemas.microsoft.com/office/drawing/2014/main" id="{843F860F-B787-0A4E-84CF-E1CF4AFDC820}"/>
              </a:ext>
            </a:extLst>
          </p:cNvPr>
          <p:cNvPicPr>
            <a:picLocks noChangeAspect="1"/>
          </p:cNvPicPr>
          <p:nvPr/>
        </p:nvPicPr>
        <p:blipFill>
          <a:blip r:embed="rId6"/>
          <a:stretch>
            <a:fillRect/>
          </a:stretch>
        </p:blipFill>
        <p:spPr>
          <a:xfrm>
            <a:off x="5375920" y="2492896"/>
            <a:ext cx="2844800" cy="901700"/>
          </a:xfrm>
          <a:prstGeom prst="rect">
            <a:avLst/>
          </a:prstGeom>
        </p:spPr>
      </p:pic>
      <mc:AlternateContent xmlns:mc="http://schemas.openxmlformats.org/markup-compatibility/2006">
        <mc:Choice xmlns:a14="http://schemas.microsoft.com/office/drawing/2010/main" Requires="a14">
          <p:sp>
            <p:nvSpPr>
              <p:cNvPr id="2" name="TextBox 1"/>
              <p:cNvSpPr txBox="1"/>
              <p:nvPr/>
            </p:nvSpPr>
            <p:spPr>
              <a:xfrm>
                <a:off x="-1" y="512677"/>
                <a:ext cx="5592007" cy="5790752"/>
              </a:xfrm>
              <a:prstGeom prst="rect">
                <a:avLst/>
              </a:prstGeom>
              <a:noFill/>
            </p:spPr>
            <p:txBody>
              <a:bodyPr wrap="square" rtlCol="0">
                <a:spAutoFit/>
              </a:bodyPr>
              <a:lstStyle/>
              <a:p>
                <a:pPr>
                  <a:lnSpc>
                    <a:spcPct val="120000"/>
                  </a:lnSpc>
                </a:pPr>
                <a:r>
                  <a:rPr lang="fr-CH" sz="2400" dirty="0"/>
                  <a:t>Principes de l'opération:</a:t>
                </a:r>
              </a:p>
              <a:p>
                <a:pPr marL="342900" indent="-342900">
                  <a:lnSpc>
                    <a:spcPct val="120000"/>
                  </a:lnSpc>
                  <a:buFont typeface="Arial" panose="020B0604020202020204" pitchFamily="34" charset="0"/>
                  <a:buChar char="•"/>
                </a:pPr>
                <a:r>
                  <a:rPr lang="fr-CH" dirty="0"/>
                  <a:t>Pour une fréquence optique unique </a:t>
                </a:r>
                <a:r>
                  <a:rPr lang="fr-CH" i="1" dirty="0">
                    <a:latin typeface="Symbol" charset="2"/>
                    <a:cs typeface="Symbol" charset="2"/>
                  </a:rPr>
                  <a:t>s</a:t>
                </a:r>
                <a:r>
                  <a:rPr lang="fr-CH" i="1" baseline="-25000" dirty="0"/>
                  <a:t>1</a:t>
                </a:r>
                <a:r>
                  <a:rPr lang="fr-CH" dirty="0"/>
                  <a:t>, l'interférence donne: </a:t>
                </a:r>
                <a14:m>
                  <m:oMath xmlns:m="http://schemas.openxmlformats.org/officeDocument/2006/math">
                    <m:sSub>
                      <m:sSubPr>
                        <m:ctrlPr>
                          <a:rPr lang="de-DE" i="1">
                            <a:latin typeface="Cambria Math" panose="02040503050406030204" pitchFamily="18" charset="0"/>
                          </a:rPr>
                        </m:ctrlPr>
                      </m:sSubPr>
                      <m:e>
                        <m:r>
                          <a:rPr lang="fr-CH" i="1">
                            <a:latin typeface="Cambria Math" panose="02040503050406030204" pitchFamily="18" charset="0"/>
                          </a:rPr>
                          <m:t>𝐼</m:t>
                        </m:r>
                      </m:e>
                      <m:sub>
                        <m:r>
                          <a:rPr lang="fr-CH" b="0" i="1" smtClean="0">
                            <a:latin typeface="Cambria Math" panose="02040503050406030204" pitchFamily="18" charset="0"/>
                          </a:rPr>
                          <m:t>𝑑</m:t>
                        </m:r>
                      </m:sub>
                    </m:sSub>
                    <m:r>
                      <a:rPr lang="fr-CH" i="1">
                        <a:latin typeface="Cambria Math" panose="02040503050406030204" pitchFamily="18" charset="0"/>
                      </a:rPr>
                      <m:t>(</m:t>
                    </m:r>
                    <m:r>
                      <a:rPr lang="fr-CH" i="1">
                        <a:latin typeface="Cambria Math" panose="02040503050406030204" pitchFamily="18" charset="0"/>
                      </a:rPr>
                      <m:t>𝑥</m:t>
                    </m:r>
                    <m:r>
                      <a:rPr lang="fr-CH" i="1">
                        <a:latin typeface="Cambria Math" panose="02040503050406030204" pitchFamily="18" charset="0"/>
                      </a:rPr>
                      <m:t>)=</m:t>
                    </m:r>
                    <m:sSub>
                      <m:sSubPr>
                        <m:ctrlPr>
                          <a:rPr lang="de-DE" i="1" kern="0">
                            <a:latin typeface="Cambria Math" panose="02040503050406030204" pitchFamily="18" charset="0"/>
                          </a:rPr>
                        </m:ctrlPr>
                      </m:sSubPr>
                      <m:e>
                        <m:r>
                          <a:rPr lang="fr-CH" i="1" kern="0">
                            <a:latin typeface="Cambria Math" panose="02040503050406030204" pitchFamily="18" charset="0"/>
                          </a:rPr>
                          <m:t>𝐼</m:t>
                        </m:r>
                      </m:e>
                      <m:sub>
                        <m:r>
                          <a:rPr lang="fr-CH" i="1" kern="0">
                            <a:latin typeface="Cambria Math" panose="02040503050406030204" pitchFamily="18" charset="0"/>
                          </a:rPr>
                          <m:t>𝑠</m:t>
                        </m:r>
                      </m:sub>
                    </m:sSub>
                    <m:d>
                      <m:dPr>
                        <m:ctrlPr>
                          <a:rPr lang="fr-CH" i="1">
                            <a:latin typeface="Cambria Math" panose="02040503050406030204" pitchFamily="18" charset="0"/>
                          </a:rPr>
                        </m:ctrlPr>
                      </m:dPr>
                      <m:e>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𝜎</m:t>
                            </m:r>
                          </m:e>
                          <m:sub>
                            <m:r>
                              <a:rPr lang="fr-CH" i="1">
                                <a:latin typeface="Cambria Math" panose="02040503050406030204" pitchFamily="18" charset="0"/>
                              </a:rPr>
                              <m:t>1</m:t>
                            </m:r>
                          </m:sub>
                        </m:sSub>
                      </m:e>
                    </m:d>
                    <m:r>
                      <m:rPr>
                        <m:sty m:val="p"/>
                      </m:rPr>
                      <a:rPr lang="fr-CH">
                        <a:latin typeface="Cambria Math" panose="02040503050406030204" pitchFamily="18" charset="0"/>
                      </a:rPr>
                      <m:t>cos</m:t>
                    </m:r>
                    <m:r>
                      <a:rPr lang="fr-CH" i="1">
                        <a:latin typeface="Cambria Math" panose="02040503050406030204" pitchFamily="18" charset="0"/>
                      </a:rPr>
                      <m:t>⁡(</m:t>
                    </m:r>
                    <m:r>
                      <a:rPr lang="fr-CH" b="0" i="1" smtClean="0">
                        <a:latin typeface="Cambria Math" panose="02040503050406030204" pitchFamily="18" charset="0"/>
                      </a:rPr>
                      <m:t>400</m:t>
                    </m:r>
                    <m:r>
                      <a:rPr lang="fr-CH" b="0" i="1" smtClean="0">
                        <a:latin typeface="Cambria Math" panose="02040503050406030204" pitchFamily="18" charset="0"/>
                        <a:ea typeface="Cambria Math" panose="02040503050406030204" pitchFamily="18" charset="0"/>
                      </a:rPr>
                      <m:t>𝜋</m:t>
                    </m:r>
                    <m:sSub>
                      <m:sSubPr>
                        <m:ctrlPr>
                          <a:rPr lang="fr-CH" i="1">
                            <a:latin typeface="Cambria Math" panose="02040503050406030204" pitchFamily="18" charset="0"/>
                          </a:rPr>
                        </m:ctrlPr>
                      </m:sSubPr>
                      <m:e>
                        <m:r>
                          <a:rPr lang="fr-CH" i="1" smtClean="0">
                            <a:latin typeface="Cambria Math" panose="02040503050406030204" pitchFamily="18" charset="0"/>
                            <a:ea typeface="Cambria Math" panose="02040503050406030204" pitchFamily="18" charset="0"/>
                          </a:rPr>
                          <m:t>𝜎</m:t>
                        </m:r>
                      </m:e>
                      <m:sub>
                        <m:r>
                          <a:rPr lang="fr-CH" i="1">
                            <a:latin typeface="Cambria Math" panose="02040503050406030204" pitchFamily="18" charset="0"/>
                          </a:rPr>
                          <m:t>1</m:t>
                        </m:r>
                      </m:sub>
                    </m:sSub>
                    <m:r>
                      <a:rPr lang="fr-CH" i="1">
                        <a:latin typeface="Cambria Math" panose="02040503050406030204" pitchFamily="18" charset="0"/>
                      </a:rPr>
                      <m:t>𝑥</m:t>
                    </m:r>
                    <m:r>
                      <a:rPr lang="fr-CH" i="1">
                        <a:latin typeface="Cambria Math" panose="02040503050406030204" pitchFamily="18" charset="0"/>
                      </a:rPr>
                      <m:t>)</m:t>
                    </m:r>
                  </m:oMath>
                </a14:m>
                <a:endParaRPr lang="fr-CH" dirty="0"/>
              </a:p>
              <a:p>
                <a:pPr marL="342900" indent="-342900">
                  <a:lnSpc>
                    <a:spcPct val="120000"/>
                  </a:lnSpc>
                  <a:buFont typeface="Arial" panose="020B0604020202020204" pitchFamily="34" charset="0"/>
                  <a:buChar char="•"/>
                </a:pPr>
                <a:r>
                  <a:rPr lang="fr-CH" dirty="0"/>
                  <a:t>Pour une autre fréquence </a:t>
                </a:r>
                <a:r>
                  <a:rPr lang="fr-CH" dirty="0">
                    <a:latin typeface="Symbol" pitchFamily="2" charset="2"/>
                  </a:rPr>
                  <a:t>s</a:t>
                </a:r>
                <a:r>
                  <a:rPr lang="fr-CH" baseline="-25000" dirty="0"/>
                  <a:t>2</a:t>
                </a:r>
                <a:r>
                  <a:rPr lang="fr-CH" dirty="0"/>
                  <a:t>: </a:t>
                </a:r>
              </a:p>
              <a:p>
                <a:pPr>
                  <a:lnSpc>
                    <a:spcPct val="120000"/>
                  </a:lnSpc>
                </a:pPr>
                <a:r>
                  <a:rPr lang="fr-CH" dirty="0"/>
                  <a:t>     </a:t>
                </a:r>
                <a14:m>
                  <m:oMath xmlns:m="http://schemas.openxmlformats.org/officeDocument/2006/math">
                    <m:sSub>
                      <m:sSubPr>
                        <m:ctrlPr>
                          <a:rPr lang="de-DE" i="1" kern="0">
                            <a:latin typeface="Cambria Math" panose="02040503050406030204" pitchFamily="18" charset="0"/>
                          </a:rPr>
                        </m:ctrlPr>
                      </m:sSubPr>
                      <m:e>
                        <m:r>
                          <a:rPr lang="fr-CH" i="1" kern="0">
                            <a:latin typeface="Cambria Math" panose="02040503050406030204" pitchFamily="18" charset="0"/>
                          </a:rPr>
                          <m:t>𝐼</m:t>
                        </m:r>
                      </m:e>
                      <m:sub>
                        <m:r>
                          <a:rPr lang="fr-CH" b="0" i="1" kern="0" smtClean="0">
                            <a:latin typeface="Cambria Math" panose="02040503050406030204" pitchFamily="18" charset="0"/>
                          </a:rPr>
                          <m:t>𝑑</m:t>
                        </m:r>
                      </m:sub>
                    </m:sSub>
                    <m:r>
                      <a:rPr lang="fr-CH" i="1" kern="0">
                        <a:latin typeface="Cambria Math" panose="02040503050406030204" pitchFamily="18" charset="0"/>
                      </a:rPr>
                      <m:t>(</m:t>
                    </m:r>
                    <m:r>
                      <a:rPr lang="fr-CH" i="1" kern="0">
                        <a:latin typeface="Cambria Math" panose="02040503050406030204" pitchFamily="18" charset="0"/>
                      </a:rPr>
                      <m:t>𝑥</m:t>
                    </m:r>
                    <m:r>
                      <a:rPr lang="fr-CH" i="1" kern="0">
                        <a:latin typeface="Cambria Math" panose="02040503050406030204" pitchFamily="18" charset="0"/>
                      </a:rPr>
                      <m:t>)=</m:t>
                    </m:r>
                    <m:sSub>
                      <m:sSubPr>
                        <m:ctrlPr>
                          <a:rPr lang="de-DE" i="1" kern="0">
                            <a:latin typeface="Cambria Math" panose="02040503050406030204" pitchFamily="18" charset="0"/>
                          </a:rPr>
                        </m:ctrlPr>
                      </m:sSubPr>
                      <m:e>
                        <m:r>
                          <a:rPr lang="fr-CH" i="1" kern="0">
                            <a:latin typeface="Cambria Math" panose="02040503050406030204" pitchFamily="18" charset="0"/>
                          </a:rPr>
                          <m:t>𝐼</m:t>
                        </m:r>
                      </m:e>
                      <m:sub>
                        <m:r>
                          <a:rPr lang="fr-CH" b="0" i="1" kern="0" smtClean="0">
                            <a:latin typeface="Cambria Math" panose="02040503050406030204" pitchFamily="18" charset="0"/>
                          </a:rPr>
                          <m:t>𝑠</m:t>
                        </m:r>
                      </m:sub>
                    </m:sSub>
                    <m:d>
                      <m:dPr>
                        <m:ctrlPr>
                          <a:rPr lang="fr-CH" i="1" kern="0">
                            <a:latin typeface="Cambria Math" panose="02040503050406030204" pitchFamily="18" charset="0"/>
                          </a:rPr>
                        </m:ctrlPr>
                      </m:dPr>
                      <m:e>
                        <m:sSub>
                          <m:sSubPr>
                            <m:ctrlPr>
                              <a:rPr lang="fr-CH" i="1" kern="0">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𝜎</m:t>
                            </m:r>
                          </m:e>
                          <m:sub>
                            <m:r>
                              <a:rPr lang="fr-CH" i="1" kern="0">
                                <a:latin typeface="Cambria Math" panose="02040503050406030204" pitchFamily="18" charset="0"/>
                              </a:rPr>
                              <m:t>2</m:t>
                            </m:r>
                          </m:sub>
                        </m:sSub>
                      </m:e>
                    </m:d>
                    <m:r>
                      <m:rPr>
                        <m:sty m:val="p"/>
                      </m:rPr>
                      <a:rPr lang="fr-CH" kern="0">
                        <a:latin typeface="Cambria Math" panose="02040503050406030204" pitchFamily="18" charset="0"/>
                      </a:rPr>
                      <m:t>cos</m:t>
                    </m:r>
                    <m:r>
                      <a:rPr lang="fr-CH" i="1" kern="0">
                        <a:latin typeface="Cambria Math" panose="02040503050406030204" pitchFamily="18" charset="0"/>
                      </a:rPr>
                      <m:t>⁡(</m:t>
                    </m:r>
                    <m:r>
                      <a:rPr lang="fr-CH" i="1">
                        <a:latin typeface="Cambria Math" panose="02040503050406030204" pitchFamily="18" charset="0"/>
                      </a:rPr>
                      <m:t>4</m:t>
                    </m:r>
                    <m:r>
                      <a:rPr lang="fr-CH" b="0" i="1" smtClean="0">
                        <a:latin typeface="Cambria Math" panose="02040503050406030204" pitchFamily="18" charset="0"/>
                      </a:rPr>
                      <m:t>00</m:t>
                    </m:r>
                    <m:r>
                      <a:rPr lang="fr-CH" i="1">
                        <a:latin typeface="Cambria Math" panose="02040503050406030204" pitchFamily="18" charset="0"/>
                        <a:ea typeface="Cambria Math" panose="02040503050406030204" pitchFamily="18" charset="0"/>
                      </a:rPr>
                      <m:t>𝜋</m:t>
                    </m:r>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𝜎</m:t>
                        </m:r>
                      </m:e>
                      <m:sub>
                        <m:r>
                          <a:rPr lang="fr-CH" b="0" i="1" smtClean="0">
                            <a:latin typeface="Cambria Math" panose="02040503050406030204" pitchFamily="18" charset="0"/>
                          </a:rPr>
                          <m:t>2</m:t>
                        </m:r>
                      </m:sub>
                    </m:sSub>
                    <m:r>
                      <a:rPr lang="fr-CH" i="1">
                        <a:latin typeface="Cambria Math" panose="02040503050406030204" pitchFamily="18" charset="0"/>
                      </a:rPr>
                      <m:t>𝑥</m:t>
                    </m:r>
                    <m:r>
                      <a:rPr lang="fr-CH" i="1" kern="0">
                        <a:latin typeface="Cambria Math" panose="02040503050406030204" pitchFamily="18" charset="0"/>
                      </a:rPr>
                      <m:t>)</m:t>
                    </m:r>
                  </m:oMath>
                </a14:m>
                <a:endParaRPr lang="fr-CH" dirty="0"/>
              </a:p>
              <a:p>
                <a:pPr marL="342900" indent="-342900">
                  <a:lnSpc>
                    <a:spcPct val="120000"/>
                  </a:lnSpc>
                  <a:buFont typeface="Arial" panose="020B0604020202020204" pitchFamily="34" charset="0"/>
                  <a:buChar char="•"/>
                </a:pPr>
                <a:r>
                  <a:rPr lang="fr-CH" dirty="0"/>
                  <a:t>Pour la somme de deux fréquences, il n'y a pas d'interférence croisée, donc: </a:t>
                </a:r>
                <a14:m>
                  <m:oMath xmlns:m="http://schemas.openxmlformats.org/officeDocument/2006/math">
                    <m:sSub>
                      <m:sSubPr>
                        <m:ctrlPr>
                          <a:rPr lang="de-DE" i="1" kern="0">
                            <a:latin typeface="Cambria Math" panose="02040503050406030204" pitchFamily="18" charset="0"/>
                          </a:rPr>
                        </m:ctrlPr>
                      </m:sSubPr>
                      <m:e>
                        <m:r>
                          <a:rPr lang="fr-CH" i="1" kern="0">
                            <a:latin typeface="Cambria Math" panose="02040503050406030204" pitchFamily="18" charset="0"/>
                          </a:rPr>
                          <m:t>𝐼</m:t>
                        </m:r>
                      </m:e>
                      <m:sub>
                        <m:r>
                          <a:rPr lang="fr-CH" b="0" i="1" kern="0" smtClean="0">
                            <a:latin typeface="Cambria Math" panose="02040503050406030204" pitchFamily="18" charset="0"/>
                          </a:rPr>
                          <m:t>𝑑</m:t>
                        </m:r>
                      </m:sub>
                    </m:sSub>
                    <m:r>
                      <a:rPr lang="fr-CH" b="0" i="1" kern="0" smtClean="0">
                        <a:latin typeface="Cambria Math" panose="02040503050406030204" pitchFamily="18" charset="0"/>
                      </a:rPr>
                      <m:t>(</m:t>
                    </m:r>
                    <m:r>
                      <a:rPr lang="fr-CH" b="0" i="1" kern="0" smtClean="0">
                        <a:latin typeface="Cambria Math" panose="02040503050406030204" pitchFamily="18" charset="0"/>
                      </a:rPr>
                      <m:t>𝑥</m:t>
                    </m:r>
                    <m:r>
                      <a:rPr lang="fr-CH" b="0" i="1" kern="0" smtClean="0">
                        <a:latin typeface="Cambria Math" panose="02040503050406030204" pitchFamily="18" charset="0"/>
                      </a:rPr>
                      <m:t>)</m:t>
                    </m:r>
                    <m:r>
                      <a:rPr lang="fr-CH" b="0" i="0" kern="0" smtClean="0">
                        <a:latin typeface="Cambria Math" panose="02040503050406030204" pitchFamily="18" charset="0"/>
                      </a:rPr>
                      <m:t>=</m:t>
                    </m:r>
                    <m:sSub>
                      <m:sSubPr>
                        <m:ctrlPr>
                          <a:rPr lang="de-DE" i="1" kern="0">
                            <a:latin typeface="Cambria Math" panose="02040503050406030204" pitchFamily="18" charset="0"/>
                          </a:rPr>
                        </m:ctrlPr>
                      </m:sSubPr>
                      <m:e>
                        <m:r>
                          <a:rPr lang="fr-CH" i="1" kern="0">
                            <a:latin typeface="Cambria Math" panose="02040503050406030204" pitchFamily="18" charset="0"/>
                          </a:rPr>
                          <m:t>𝐼</m:t>
                        </m:r>
                      </m:e>
                      <m:sub>
                        <m:r>
                          <a:rPr lang="fr-CH" i="1" kern="0">
                            <a:latin typeface="Cambria Math" panose="02040503050406030204" pitchFamily="18" charset="0"/>
                          </a:rPr>
                          <m:t>𝑠</m:t>
                        </m:r>
                      </m:sub>
                    </m:sSub>
                    <m:d>
                      <m:dPr>
                        <m:ctrlPr>
                          <a:rPr lang="fr-CH" i="1">
                            <a:latin typeface="Cambria Math" panose="02040503050406030204" pitchFamily="18" charset="0"/>
                          </a:rPr>
                        </m:ctrlPr>
                      </m:dPr>
                      <m:e>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𝜎</m:t>
                            </m:r>
                          </m:e>
                          <m:sub>
                            <m:r>
                              <a:rPr lang="fr-CH" i="1">
                                <a:latin typeface="Cambria Math" panose="02040503050406030204" pitchFamily="18" charset="0"/>
                              </a:rPr>
                              <m:t>1</m:t>
                            </m:r>
                          </m:sub>
                        </m:sSub>
                      </m:e>
                    </m:d>
                    <m:func>
                      <m:funcPr>
                        <m:ctrlPr>
                          <a:rPr lang="fr-CH" i="1">
                            <a:latin typeface="Cambria Math" panose="02040503050406030204" pitchFamily="18" charset="0"/>
                          </a:rPr>
                        </m:ctrlPr>
                      </m:funcPr>
                      <m:fName>
                        <m:r>
                          <m:rPr>
                            <m:sty m:val="p"/>
                          </m:rPr>
                          <a:rPr lang="fr-CH">
                            <a:latin typeface="Cambria Math" panose="02040503050406030204" pitchFamily="18" charset="0"/>
                          </a:rPr>
                          <m:t>cos</m:t>
                        </m:r>
                      </m:fName>
                      <m:e>
                        <m:d>
                          <m:dPr>
                            <m:ctrlPr>
                              <a:rPr lang="fr-CH" i="1">
                                <a:latin typeface="Cambria Math" panose="02040503050406030204" pitchFamily="18" charset="0"/>
                              </a:rPr>
                            </m:ctrlPr>
                          </m:dPr>
                          <m:e>
                            <m:r>
                              <a:rPr lang="fr-CH" i="1">
                                <a:latin typeface="Cambria Math" panose="02040503050406030204" pitchFamily="18" charset="0"/>
                              </a:rPr>
                              <m:t>4</m:t>
                            </m:r>
                            <m:r>
                              <a:rPr lang="fr-CH" b="0" i="1" smtClean="0">
                                <a:latin typeface="Cambria Math" panose="02040503050406030204" pitchFamily="18" charset="0"/>
                              </a:rPr>
                              <m:t>00</m:t>
                            </m:r>
                            <m:r>
                              <a:rPr lang="fr-CH" i="1">
                                <a:latin typeface="Cambria Math" panose="02040503050406030204" pitchFamily="18" charset="0"/>
                                <a:ea typeface="Cambria Math" panose="02040503050406030204" pitchFamily="18" charset="0"/>
                              </a:rPr>
                              <m:t>𝜋</m:t>
                            </m:r>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𝜎</m:t>
                                </m:r>
                              </m:e>
                              <m:sub>
                                <m:r>
                                  <a:rPr lang="fr-CH" i="1">
                                    <a:latin typeface="Cambria Math" panose="02040503050406030204" pitchFamily="18" charset="0"/>
                                  </a:rPr>
                                  <m:t>1</m:t>
                                </m:r>
                              </m:sub>
                            </m:sSub>
                            <m:r>
                              <a:rPr lang="fr-CH" i="1">
                                <a:latin typeface="Cambria Math" panose="02040503050406030204" pitchFamily="18" charset="0"/>
                              </a:rPr>
                              <m:t>𝑥</m:t>
                            </m:r>
                          </m:e>
                        </m:d>
                      </m:e>
                    </m:func>
                    <m:r>
                      <a:rPr lang="fr-CH" b="0" i="1" smtClean="0">
                        <a:latin typeface="Cambria Math" panose="02040503050406030204" pitchFamily="18" charset="0"/>
                      </a:rPr>
                      <m:t>+</m:t>
                    </m:r>
                    <m:sSub>
                      <m:sSubPr>
                        <m:ctrlPr>
                          <a:rPr lang="de-DE" i="1" kern="0">
                            <a:latin typeface="Cambria Math" panose="02040503050406030204" pitchFamily="18" charset="0"/>
                          </a:rPr>
                        </m:ctrlPr>
                      </m:sSubPr>
                      <m:e>
                        <m:r>
                          <a:rPr lang="fr-CH" i="1" kern="0">
                            <a:latin typeface="Cambria Math" panose="02040503050406030204" pitchFamily="18" charset="0"/>
                          </a:rPr>
                          <m:t>𝐼</m:t>
                        </m:r>
                      </m:e>
                      <m:sub>
                        <m:r>
                          <a:rPr lang="fr-CH" i="1" kern="0">
                            <a:latin typeface="Cambria Math" panose="02040503050406030204" pitchFamily="18" charset="0"/>
                          </a:rPr>
                          <m:t>𝑠</m:t>
                        </m:r>
                      </m:sub>
                    </m:sSub>
                    <m:d>
                      <m:dPr>
                        <m:ctrlPr>
                          <a:rPr lang="fr-CH" i="1" kern="0">
                            <a:latin typeface="Cambria Math" panose="02040503050406030204" pitchFamily="18" charset="0"/>
                          </a:rPr>
                        </m:ctrlPr>
                      </m:dPr>
                      <m:e>
                        <m:sSub>
                          <m:sSubPr>
                            <m:ctrlPr>
                              <a:rPr lang="fr-CH" i="1" kern="0">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𝜎</m:t>
                            </m:r>
                          </m:e>
                          <m:sub>
                            <m:r>
                              <a:rPr lang="fr-CH" i="1" kern="0">
                                <a:latin typeface="Cambria Math" panose="02040503050406030204" pitchFamily="18" charset="0"/>
                              </a:rPr>
                              <m:t>2</m:t>
                            </m:r>
                          </m:sub>
                        </m:sSub>
                      </m:e>
                    </m:d>
                    <m:r>
                      <m:rPr>
                        <m:sty m:val="p"/>
                      </m:rPr>
                      <a:rPr lang="fr-CH" kern="0">
                        <a:latin typeface="Cambria Math" panose="02040503050406030204" pitchFamily="18" charset="0"/>
                      </a:rPr>
                      <m:t>cos</m:t>
                    </m:r>
                    <m:r>
                      <a:rPr lang="fr-CH" i="1" kern="0">
                        <a:latin typeface="Cambria Math" panose="02040503050406030204" pitchFamily="18" charset="0"/>
                      </a:rPr>
                      <m:t>⁡(</m:t>
                    </m:r>
                    <m:r>
                      <a:rPr lang="fr-CH" i="1">
                        <a:latin typeface="Cambria Math" panose="02040503050406030204" pitchFamily="18" charset="0"/>
                      </a:rPr>
                      <m:t>4</m:t>
                    </m:r>
                    <m:r>
                      <a:rPr lang="fr-CH" b="0" i="1" smtClean="0">
                        <a:latin typeface="Cambria Math" panose="02040503050406030204" pitchFamily="18" charset="0"/>
                      </a:rPr>
                      <m:t>00</m:t>
                    </m:r>
                    <m:r>
                      <a:rPr lang="fr-CH" i="1">
                        <a:latin typeface="Cambria Math" panose="02040503050406030204" pitchFamily="18" charset="0"/>
                        <a:ea typeface="Cambria Math" panose="02040503050406030204" pitchFamily="18" charset="0"/>
                      </a:rPr>
                      <m:t>𝜋</m:t>
                    </m:r>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𝜎</m:t>
                        </m:r>
                      </m:e>
                      <m:sub>
                        <m:r>
                          <a:rPr lang="fr-CH" i="1">
                            <a:latin typeface="Cambria Math" panose="02040503050406030204" pitchFamily="18" charset="0"/>
                          </a:rPr>
                          <m:t>2</m:t>
                        </m:r>
                      </m:sub>
                    </m:sSub>
                    <m:r>
                      <a:rPr lang="fr-CH" i="1">
                        <a:latin typeface="Cambria Math" panose="02040503050406030204" pitchFamily="18" charset="0"/>
                      </a:rPr>
                      <m:t>𝑥</m:t>
                    </m:r>
                    <m:r>
                      <a:rPr lang="fr-CH" i="1" kern="0">
                        <a:latin typeface="Cambria Math" panose="02040503050406030204" pitchFamily="18" charset="0"/>
                      </a:rPr>
                      <m:t>)</m:t>
                    </m:r>
                  </m:oMath>
                </a14:m>
                <a:endParaRPr lang="de-DE" kern="0" dirty="0"/>
              </a:p>
              <a:p>
                <a:pPr marL="342900" indent="-342900">
                  <a:lnSpc>
                    <a:spcPct val="120000"/>
                  </a:lnSpc>
                  <a:buFont typeface="Arial" panose="020B0604020202020204" pitchFamily="34" charset="0"/>
                  <a:buChar char="•"/>
                </a:pPr>
                <a:r>
                  <a:rPr lang="fr-CH" kern="0" dirty="0"/>
                  <a:t>Pour plusieurs fréquences (</a:t>
                </a:r>
                <a:r>
                  <a:rPr lang="fr-CH" dirty="0"/>
                  <a:t>spectre de lumière</a:t>
                </a:r>
                <a:r>
                  <a:rPr lang="fr-CH" kern="0" dirty="0"/>
                  <a:t>): </a:t>
                </a:r>
                <a:r>
                  <a:rPr lang="fr-CH" dirty="0"/>
                  <a:t>l'</a:t>
                </a:r>
                <a:r>
                  <a:rPr lang="fr-CH" dirty="0" err="1"/>
                  <a:t>interférogramme</a:t>
                </a:r>
                <a:r>
                  <a:rPr lang="fr-CH" dirty="0"/>
                  <a:t> </a:t>
                </a:r>
                <a14:m>
                  <m:oMath xmlns:m="http://schemas.openxmlformats.org/officeDocument/2006/math">
                    <m:sSub>
                      <m:sSubPr>
                        <m:ctrlPr>
                          <a:rPr lang="de-DE" i="1" kern="0">
                            <a:latin typeface="Cambria Math" panose="02040503050406030204" pitchFamily="18" charset="0"/>
                          </a:rPr>
                        </m:ctrlPr>
                      </m:sSubPr>
                      <m:e>
                        <m:r>
                          <a:rPr lang="fr-CH" i="1" kern="0">
                            <a:latin typeface="Cambria Math" panose="02040503050406030204" pitchFamily="18" charset="0"/>
                          </a:rPr>
                          <m:t>𝐼</m:t>
                        </m:r>
                      </m:e>
                      <m:sub>
                        <m:r>
                          <a:rPr lang="fr-CH" i="1" kern="0">
                            <a:latin typeface="Cambria Math" panose="02040503050406030204" pitchFamily="18" charset="0"/>
                          </a:rPr>
                          <m:t>𝑠</m:t>
                        </m:r>
                      </m:sub>
                    </m:sSub>
                    <m:d>
                      <m:dPr>
                        <m:ctrlPr>
                          <a:rPr lang="fr-CH" i="1">
                            <a:latin typeface="Cambria Math" panose="02040503050406030204" pitchFamily="18" charset="0"/>
                          </a:rPr>
                        </m:ctrlPr>
                      </m:dPr>
                      <m:e>
                        <m:r>
                          <a:rPr lang="fr-CH" i="1">
                            <a:latin typeface="Cambria Math" panose="02040503050406030204" pitchFamily="18" charset="0"/>
                            <a:ea typeface="Cambria Math" panose="02040503050406030204" pitchFamily="18" charset="0"/>
                          </a:rPr>
                          <m:t>𝜎</m:t>
                        </m:r>
                      </m:e>
                    </m:d>
                  </m:oMath>
                </a14:m>
                <a:r>
                  <a:rPr lang="fr-CH" dirty="0"/>
                  <a:t> est: </a:t>
                </a:r>
                <a14:m>
                  <m:oMath xmlns:m="http://schemas.openxmlformats.org/officeDocument/2006/math">
                    <m:sSub>
                      <m:sSubPr>
                        <m:ctrlPr>
                          <a:rPr lang="de-DE" i="1">
                            <a:latin typeface="Cambria Math" panose="02040503050406030204" pitchFamily="18" charset="0"/>
                          </a:rPr>
                        </m:ctrlPr>
                      </m:sSubPr>
                      <m:e>
                        <m:r>
                          <a:rPr lang="fr-CH" i="1">
                            <a:latin typeface="Cambria Math" panose="02040503050406030204" pitchFamily="18" charset="0"/>
                          </a:rPr>
                          <m:t>𝐼</m:t>
                        </m:r>
                      </m:e>
                      <m:sub>
                        <m:r>
                          <a:rPr lang="fr-CH" i="1">
                            <a:latin typeface="Cambria Math" panose="02040503050406030204" pitchFamily="18" charset="0"/>
                          </a:rPr>
                          <m:t>𝑑</m:t>
                        </m:r>
                      </m:sub>
                    </m:sSub>
                    <m:r>
                      <a:rPr lang="fr-CH" i="1">
                        <a:latin typeface="Cambria Math" panose="02040503050406030204" pitchFamily="18" charset="0"/>
                      </a:rPr>
                      <m:t>(</m:t>
                    </m:r>
                    <m:r>
                      <a:rPr lang="fr-CH" i="1">
                        <a:latin typeface="Cambria Math" panose="02040503050406030204" pitchFamily="18" charset="0"/>
                      </a:rPr>
                      <m:t>𝑥</m:t>
                    </m:r>
                    <m:r>
                      <a:rPr lang="fr-CH" i="1">
                        <a:latin typeface="Cambria Math" panose="02040503050406030204" pitchFamily="18" charset="0"/>
                      </a:rPr>
                      <m:t>)=</m:t>
                    </m:r>
                    <m:nary>
                      <m:naryPr>
                        <m:chr m:val="∑"/>
                        <m:supHide m:val="on"/>
                        <m:ctrlPr>
                          <a:rPr lang="fr-CH" i="1" kern="0">
                            <a:latin typeface="Cambria Math" panose="02040503050406030204" pitchFamily="18" charset="0"/>
                          </a:rPr>
                        </m:ctrlPr>
                      </m:naryPr>
                      <m:sub>
                        <m:r>
                          <m:rPr>
                            <m:brk m:alnAt="7"/>
                          </m:rPr>
                          <a:rPr lang="fr-CH" b="0" i="1" kern="0" smtClean="0">
                            <a:latin typeface="Cambria Math" panose="02040503050406030204" pitchFamily="18" charset="0"/>
                          </a:rPr>
                          <m:t>𝑗</m:t>
                        </m:r>
                      </m:sub>
                      <m:sup/>
                      <m:e>
                        <m:sSub>
                          <m:sSubPr>
                            <m:ctrlPr>
                              <a:rPr lang="de-DE" i="1" kern="0">
                                <a:latin typeface="Cambria Math" panose="02040503050406030204" pitchFamily="18" charset="0"/>
                              </a:rPr>
                            </m:ctrlPr>
                          </m:sSubPr>
                          <m:e>
                            <m:r>
                              <a:rPr lang="fr-CH" i="1" kern="0">
                                <a:latin typeface="Cambria Math" panose="02040503050406030204" pitchFamily="18" charset="0"/>
                              </a:rPr>
                              <m:t>𝐼</m:t>
                            </m:r>
                          </m:e>
                          <m:sub>
                            <m:r>
                              <a:rPr lang="fr-CH" i="1" kern="0">
                                <a:latin typeface="Cambria Math" panose="02040503050406030204" pitchFamily="18" charset="0"/>
                              </a:rPr>
                              <m:t>𝑠</m:t>
                            </m:r>
                          </m:sub>
                        </m:sSub>
                        <m:d>
                          <m:dPr>
                            <m:ctrlPr>
                              <a:rPr lang="fr-CH" i="1">
                                <a:latin typeface="Cambria Math" panose="02040503050406030204" pitchFamily="18" charset="0"/>
                              </a:rPr>
                            </m:ctrlPr>
                          </m:dPr>
                          <m:e>
                            <m:sSub>
                              <m:sSubPr>
                                <m:ctrlPr>
                                  <a:rPr lang="fr-CH" i="1" kern="0">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𝜎</m:t>
                                </m:r>
                              </m:e>
                              <m:sub>
                                <m:r>
                                  <a:rPr lang="fr-CH" b="0" i="1" kern="0" smtClean="0">
                                    <a:latin typeface="Cambria Math" panose="02040503050406030204" pitchFamily="18" charset="0"/>
                                  </a:rPr>
                                  <m:t>𝑗</m:t>
                                </m:r>
                              </m:sub>
                            </m:sSub>
                          </m:e>
                        </m:d>
                        <m:func>
                          <m:funcPr>
                            <m:ctrlPr>
                              <a:rPr lang="fr-CH" i="1" kern="0">
                                <a:latin typeface="Cambria Math" panose="02040503050406030204" pitchFamily="18" charset="0"/>
                              </a:rPr>
                            </m:ctrlPr>
                          </m:funcPr>
                          <m:fName>
                            <m:r>
                              <m:rPr>
                                <m:sty m:val="p"/>
                              </m:rPr>
                              <a:rPr lang="fr-CH" kern="0">
                                <a:latin typeface="Cambria Math" panose="02040503050406030204" pitchFamily="18" charset="0"/>
                              </a:rPr>
                              <m:t>cos</m:t>
                            </m:r>
                          </m:fName>
                          <m:e>
                            <m:d>
                              <m:dPr>
                                <m:ctrlPr>
                                  <a:rPr lang="fr-CH" i="1" kern="0">
                                    <a:latin typeface="Cambria Math" panose="02040503050406030204" pitchFamily="18" charset="0"/>
                                  </a:rPr>
                                </m:ctrlPr>
                              </m:dPr>
                              <m:e>
                                <m:r>
                                  <a:rPr lang="fr-CH" i="1">
                                    <a:latin typeface="Cambria Math" panose="02040503050406030204" pitchFamily="18" charset="0"/>
                                  </a:rPr>
                                  <m:t>4</m:t>
                                </m:r>
                                <m:r>
                                  <a:rPr lang="fr-CH" b="0" i="1" smtClean="0">
                                    <a:latin typeface="Cambria Math" panose="02040503050406030204" pitchFamily="18" charset="0"/>
                                  </a:rPr>
                                  <m:t>00</m:t>
                                </m:r>
                                <m:r>
                                  <a:rPr lang="fr-CH" i="1">
                                    <a:latin typeface="Cambria Math" panose="02040503050406030204" pitchFamily="18" charset="0"/>
                                    <a:ea typeface="Cambria Math" panose="02040503050406030204" pitchFamily="18" charset="0"/>
                                  </a:rPr>
                                  <m:t>𝜋</m:t>
                                </m:r>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𝜎</m:t>
                                    </m:r>
                                  </m:e>
                                  <m:sub>
                                    <m:r>
                                      <a:rPr lang="fr-CH" b="0" i="1" smtClean="0">
                                        <a:latin typeface="Cambria Math" panose="02040503050406030204" pitchFamily="18" charset="0"/>
                                        <a:ea typeface="Cambria Math" panose="02040503050406030204" pitchFamily="18" charset="0"/>
                                      </a:rPr>
                                      <m:t>𝑗</m:t>
                                    </m:r>
                                  </m:sub>
                                </m:sSub>
                                <m:r>
                                  <a:rPr lang="fr-CH" i="1">
                                    <a:latin typeface="Cambria Math" panose="02040503050406030204" pitchFamily="18" charset="0"/>
                                  </a:rPr>
                                  <m:t>𝑥</m:t>
                                </m:r>
                              </m:e>
                            </m:d>
                          </m:e>
                        </m:func>
                        <m:r>
                          <a:rPr lang="fr-CH" i="1" kern="0">
                            <a:latin typeface="Cambria Math" panose="02040503050406030204" pitchFamily="18" charset="0"/>
                          </a:rPr>
                          <m:t>=</m:t>
                        </m:r>
                        <m:r>
                          <a:rPr lang="fr-CH" i="1" kern="0">
                            <a:latin typeface="Cambria Math" panose="02040503050406030204" pitchFamily="18" charset="0"/>
                            <a:ea typeface="Cambria Math" panose="02040503050406030204" pitchFamily="18" charset="0"/>
                          </a:rPr>
                          <m:t>ℱ</m:t>
                        </m:r>
                        <m:d>
                          <m:dPr>
                            <m:ctrlPr>
                              <a:rPr lang="fr-CH" i="1" kern="0">
                                <a:latin typeface="Cambria Math" panose="02040503050406030204" pitchFamily="18" charset="0"/>
                              </a:rPr>
                            </m:ctrlPr>
                          </m:dPr>
                          <m:e>
                            <m:sSub>
                              <m:sSubPr>
                                <m:ctrlPr>
                                  <a:rPr lang="de-DE" i="1" kern="0">
                                    <a:latin typeface="Cambria Math" panose="02040503050406030204" pitchFamily="18" charset="0"/>
                                  </a:rPr>
                                </m:ctrlPr>
                              </m:sSubPr>
                              <m:e>
                                <m:r>
                                  <a:rPr lang="fr-CH" i="1" kern="0">
                                    <a:latin typeface="Cambria Math" panose="02040503050406030204" pitchFamily="18" charset="0"/>
                                  </a:rPr>
                                  <m:t>𝐼</m:t>
                                </m:r>
                              </m:e>
                              <m:sub>
                                <m:r>
                                  <a:rPr lang="fr-CH" i="1" kern="0">
                                    <a:latin typeface="Cambria Math" panose="02040503050406030204" pitchFamily="18" charset="0"/>
                                  </a:rPr>
                                  <m:t>𝑠</m:t>
                                </m:r>
                              </m:sub>
                            </m:sSub>
                            <m:d>
                              <m:dPr>
                                <m:ctrlPr>
                                  <a:rPr lang="fr-CH" i="1">
                                    <a:latin typeface="Cambria Math" panose="02040503050406030204" pitchFamily="18" charset="0"/>
                                  </a:rPr>
                                </m:ctrlPr>
                              </m:dPr>
                              <m:e>
                                <m:r>
                                  <a:rPr lang="fr-CH" i="1">
                                    <a:latin typeface="Cambria Math" panose="02040503050406030204" pitchFamily="18" charset="0"/>
                                    <a:ea typeface="Cambria Math" panose="02040503050406030204" pitchFamily="18" charset="0"/>
                                  </a:rPr>
                                  <m:t>𝜎</m:t>
                                </m:r>
                              </m:e>
                            </m:d>
                          </m:e>
                        </m:d>
                      </m:e>
                    </m:nary>
                  </m:oMath>
                </a14:m>
                <a:r>
                  <a:rPr lang="fr-CH" dirty="0"/>
                  <a:t> , c'est la transformée de Fourier du spectre.</a:t>
                </a:r>
              </a:p>
              <a:p>
                <a:pPr marL="342900" indent="-342900">
                  <a:lnSpc>
                    <a:spcPct val="120000"/>
                  </a:lnSpc>
                  <a:buFont typeface="Arial" panose="020B0604020202020204" pitchFamily="34" charset="0"/>
                  <a:buChar char="•"/>
                </a:pPr>
                <a:r>
                  <a:rPr lang="fr-CH" dirty="0"/>
                  <a:t>On peut retrouver facilement le spectre d'origine par la transformée inverse: </a:t>
                </a:r>
                <a14:m>
                  <m:oMath xmlns:m="http://schemas.openxmlformats.org/officeDocument/2006/math">
                    <m:sSub>
                      <m:sSubPr>
                        <m:ctrlPr>
                          <a:rPr lang="de-DE" i="1" kern="0">
                            <a:latin typeface="Cambria Math" panose="02040503050406030204" pitchFamily="18" charset="0"/>
                          </a:rPr>
                        </m:ctrlPr>
                      </m:sSubPr>
                      <m:e>
                        <m:r>
                          <a:rPr lang="fr-CH" i="1" kern="0">
                            <a:latin typeface="Cambria Math" panose="02040503050406030204" pitchFamily="18" charset="0"/>
                          </a:rPr>
                          <m:t>𝐼</m:t>
                        </m:r>
                      </m:e>
                      <m:sub>
                        <m:r>
                          <a:rPr lang="fr-CH" i="1" kern="0">
                            <a:latin typeface="Cambria Math" panose="02040503050406030204" pitchFamily="18" charset="0"/>
                          </a:rPr>
                          <m:t>𝑠</m:t>
                        </m:r>
                      </m:sub>
                    </m:sSub>
                    <m:d>
                      <m:dPr>
                        <m:ctrlPr>
                          <a:rPr lang="fr-CH" i="1">
                            <a:latin typeface="Cambria Math" panose="02040503050406030204" pitchFamily="18" charset="0"/>
                          </a:rPr>
                        </m:ctrlPr>
                      </m:dPr>
                      <m:e>
                        <m:r>
                          <a:rPr lang="fr-CH" i="1">
                            <a:latin typeface="Cambria Math" panose="02040503050406030204" pitchFamily="18" charset="0"/>
                            <a:ea typeface="Cambria Math" panose="02040503050406030204" pitchFamily="18" charset="0"/>
                          </a:rPr>
                          <m:t>𝜎</m:t>
                        </m:r>
                      </m:e>
                    </m:d>
                    <m:r>
                      <a:rPr lang="fr-CH" i="1" kern="0">
                        <a:latin typeface="Cambria Math" panose="02040503050406030204" pitchFamily="18" charset="0"/>
                      </a:rPr>
                      <m:t>=</m:t>
                    </m:r>
                    <m:sSup>
                      <m:sSupPr>
                        <m:ctrlPr>
                          <a:rPr lang="fr-CH" i="1" kern="0" smtClean="0">
                            <a:latin typeface="Cambria Math" panose="02040503050406030204" pitchFamily="18" charset="0"/>
                            <a:ea typeface="Cambria Math" panose="02040503050406030204" pitchFamily="18" charset="0"/>
                          </a:rPr>
                        </m:ctrlPr>
                      </m:sSupPr>
                      <m:e>
                        <m:r>
                          <a:rPr lang="fr-CH" i="1" kern="0">
                            <a:latin typeface="Cambria Math" panose="02040503050406030204" pitchFamily="18" charset="0"/>
                            <a:ea typeface="Cambria Math" panose="02040503050406030204" pitchFamily="18" charset="0"/>
                          </a:rPr>
                          <m:t>ℱ</m:t>
                        </m:r>
                      </m:e>
                      <m:sup>
                        <m:r>
                          <a:rPr lang="fr-CH" b="0" i="1" kern="0" smtClean="0">
                            <a:latin typeface="Cambria Math" panose="02040503050406030204" pitchFamily="18" charset="0"/>
                            <a:ea typeface="Cambria Math" panose="02040503050406030204" pitchFamily="18" charset="0"/>
                          </a:rPr>
                          <m:t>−1</m:t>
                        </m:r>
                      </m:sup>
                    </m:sSup>
                    <m:d>
                      <m:dPr>
                        <m:ctrlPr>
                          <a:rPr lang="fr-CH" i="1" kern="0">
                            <a:latin typeface="Cambria Math" panose="02040503050406030204" pitchFamily="18" charset="0"/>
                          </a:rPr>
                        </m:ctrlPr>
                      </m:dPr>
                      <m:e>
                        <m:sSub>
                          <m:sSubPr>
                            <m:ctrlPr>
                              <a:rPr lang="de-DE" i="1">
                                <a:latin typeface="Cambria Math" panose="02040503050406030204" pitchFamily="18" charset="0"/>
                              </a:rPr>
                            </m:ctrlPr>
                          </m:sSubPr>
                          <m:e>
                            <m:r>
                              <a:rPr lang="fr-CH" i="1">
                                <a:latin typeface="Cambria Math" panose="02040503050406030204" pitchFamily="18" charset="0"/>
                              </a:rPr>
                              <m:t>𝐼</m:t>
                            </m:r>
                          </m:e>
                          <m:sub>
                            <m:r>
                              <a:rPr lang="fr-CH" i="1">
                                <a:latin typeface="Cambria Math" panose="02040503050406030204" pitchFamily="18" charset="0"/>
                              </a:rPr>
                              <m:t>𝑑</m:t>
                            </m:r>
                          </m:sub>
                        </m:sSub>
                        <m:r>
                          <a:rPr lang="fr-CH" i="1">
                            <a:latin typeface="Cambria Math" panose="02040503050406030204" pitchFamily="18" charset="0"/>
                          </a:rPr>
                          <m:t>(</m:t>
                        </m:r>
                        <m:r>
                          <a:rPr lang="fr-CH" i="1">
                            <a:latin typeface="Cambria Math" panose="02040503050406030204" pitchFamily="18" charset="0"/>
                          </a:rPr>
                          <m:t>𝑥</m:t>
                        </m:r>
                        <m:r>
                          <a:rPr lang="fr-CH" i="1">
                            <a:latin typeface="Cambria Math" panose="02040503050406030204" pitchFamily="18" charset="0"/>
                          </a:rPr>
                          <m:t>)</m:t>
                        </m:r>
                      </m:e>
                    </m:d>
                  </m:oMath>
                </a14:m>
                <a:endParaRPr lang="fr-CH" dirty="0"/>
              </a:p>
              <a:p>
                <a:pPr marL="342900" indent="-342900">
                  <a:lnSpc>
                    <a:spcPct val="120000"/>
                  </a:lnSpc>
                  <a:buFont typeface="Arial" panose="020B0604020202020204" pitchFamily="34" charset="0"/>
                  <a:buChar char="•"/>
                </a:pPr>
                <a:r>
                  <a:rPr lang="fr-CH" dirty="0"/>
                  <a:t>Rappelle: </a:t>
                </a:r>
                <a14:m>
                  <m:oMath xmlns:m="http://schemas.openxmlformats.org/officeDocument/2006/math">
                    <m:r>
                      <a:rPr lang="fr-CH" i="1">
                        <a:latin typeface="Cambria Math" panose="02040503050406030204" pitchFamily="18" charset="0"/>
                        <a:ea typeface="Cambria Math" panose="02040503050406030204" pitchFamily="18" charset="0"/>
                      </a:rPr>
                      <m:t>𝜎</m:t>
                    </m:r>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𝑐𝑚</m:t>
                        </m:r>
                      </m:e>
                      <m:sup>
                        <m:r>
                          <a:rPr lang="fr-CH" i="1">
                            <a:latin typeface="Cambria Math" panose="02040503050406030204" pitchFamily="18" charset="0"/>
                            <a:ea typeface="Cambria Math" panose="02040503050406030204" pitchFamily="18" charset="0"/>
                          </a:rPr>
                          <m:t>−1</m:t>
                        </m:r>
                      </m:sup>
                    </m:s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r>
                          <a:rPr lang="fr-CH" i="1">
                            <a:latin typeface="Cambria Math" panose="02040503050406030204" pitchFamily="18" charset="0"/>
                            <a:ea typeface="Cambria Math" panose="02040503050406030204" pitchFamily="18" charset="0"/>
                          </a:rPr>
                          <m:t>100</m:t>
                        </m:r>
                        <m:r>
                          <a:rPr lang="fr-CH" i="1">
                            <a:latin typeface="Cambria Math" panose="02040503050406030204" pitchFamily="18" charset="0"/>
                            <a:ea typeface="Cambria Math" panose="02040503050406030204" pitchFamily="18" charset="0"/>
                          </a:rPr>
                          <m:t>𝜆</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𝜇</m:t>
                        </m:r>
                        <m:r>
                          <a:rPr lang="fr-CH" i="1">
                            <a:latin typeface="Cambria Math" panose="02040503050406030204" pitchFamily="18" charset="0"/>
                            <a:ea typeface="Cambria Math" panose="02040503050406030204" pitchFamily="18" charset="0"/>
                          </a:rPr>
                          <m:t>𝑚</m:t>
                        </m:r>
                        <m:r>
                          <a:rPr lang="fr-CH" i="1">
                            <a:latin typeface="Cambria Math" panose="02040503050406030204" pitchFamily="18" charset="0"/>
                            <a:ea typeface="Cambria Math" panose="02040503050406030204" pitchFamily="18" charset="0"/>
                          </a:rPr>
                          <m:t>)</m:t>
                        </m:r>
                      </m:den>
                    </m:f>
                  </m:oMath>
                </a14:m>
                <a:r>
                  <a:rPr lang="fr-CH" dirty="0"/>
                  <a:t> (</a:t>
                </a:r>
                <a:r>
                  <a:rPr lang="fr-CH" dirty="0">
                    <a:latin typeface="Symbol" pitchFamily="2" charset="2"/>
                  </a:rPr>
                  <a:t>l</a:t>
                </a:r>
                <a:r>
                  <a:rPr lang="fr-CH" dirty="0"/>
                  <a:t>=1</a:t>
                </a:r>
                <a:r>
                  <a:rPr lang="fr-CH" dirty="0">
                    <a:latin typeface="Symbol" pitchFamily="2" charset="2"/>
                  </a:rPr>
                  <a:t>m</a:t>
                </a:r>
                <a:r>
                  <a:rPr lang="fr-CH" dirty="0"/>
                  <a:t>m correspond à </a:t>
                </a:r>
                <a:r>
                  <a:rPr lang="fr-CH" dirty="0">
                    <a:latin typeface="Symbol" pitchFamily="2" charset="2"/>
                  </a:rPr>
                  <a:t>s</a:t>
                </a:r>
                <a:r>
                  <a:rPr lang="fr-CH" dirty="0"/>
                  <a:t>=10</a:t>
                </a:r>
                <a:r>
                  <a:rPr lang="fr-CH" baseline="30000" dirty="0"/>
                  <a:t>4 </a:t>
                </a:r>
                <a:r>
                  <a:rPr lang="fr-CH" dirty="0"/>
                  <a:t>cm</a:t>
                </a:r>
                <a:r>
                  <a:rPr lang="fr-CH" baseline="30000" dirty="0"/>
                  <a:t>-1</a:t>
                </a:r>
                <a:r>
                  <a:rPr lang="fr-CH" dirty="0"/>
                  <a:t>)</a:t>
                </a:r>
                <a:endParaRPr lang="de-DE" kern="0" dirty="0"/>
              </a:p>
            </p:txBody>
          </p:sp>
        </mc:Choice>
        <mc:Fallback>
          <p:sp>
            <p:nvSpPr>
              <p:cNvPr id="2" name="TextBox 1"/>
              <p:cNvSpPr txBox="1">
                <a:spLocks noRot="1" noChangeAspect="1" noMove="1" noResize="1" noEditPoints="1" noAdjustHandles="1" noChangeArrowheads="1" noChangeShapeType="1" noTextEdit="1"/>
              </p:cNvSpPr>
              <p:nvPr/>
            </p:nvSpPr>
            <p:spPr>
              <a:xfrm>
                <a:off x="-1" y="512677"/>
                <a:ext cx="5592007" cy="5790752"/>
              </a:xfrm>
              <a:prstGeom prst="rect">
                <a:avLst/>
              </a:prstGeom>
              <a:blipFill>
                <a:blip r:embed="rId7"/>
                <a:stretch>
                  <a:fillRect l="-1814" t="-219" r="-1361"/>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E56ECEA8-9406-CE43-ADE8-9204789CAE86}"/>
              </a:ext>
            </a:extLst>
          </p:cNvPr>
          <p:cNvPicPr>
            <a:picLocks noChangeAspect="1"/>
          </p:cNvPicPr>
          <p:nvPr/>
        </p:nvPicPr>
        <p:blipFill rotWithShape="1">
          <a:blip r:embed="rId8"/>
          <a:srcRect l="461" t="6304" r="54782" b="3174"/>
          <a:stretch/>
        </p:blipFill>
        <p:spPr>
          <a:xfrm>
            <a:off x="5556372" y="3526407"/>
            <a:ext cx="2324616" cy="3322373"/>
          </a:xfrm>
          <a:prstGeom prst="rect">
            <a:avLst/>
          </a:prstGeom>
        </p:spPr>
      </p:pic>
    </p:spTree>
    <p:extLst>
      <p:ext uri="{BB962C8B-B14F-4D97-AF65-F5344CB8AC3E}">
        <p14:creationId xmlns:p14="http://schemas.microsoft.com/office/powerpoint/2010/main" val="2364276440"/>
      </p:ext>
    </p:extLst>
  </p:cSld>
  <p:clrMapOvr>
    <a:masterClrMapping/>
  </p:clrMapOvr>
  <mc:AlternateContent xmlns:mc="http://schemas.openxmlformats.org/markup-compatibility/2006" xmlns:p14="http://schemas.microsoft.com/office/powerpoint/2010/main">
    <mc:Choice Requires="p14">
      <p:transition spd="slow" p14:dur="2000" advTm="281030"/>
    </mc:Choice>
    <mc:Fallback xmlns="">
      <p:transition spd="slow" advTm="28103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4401F31-4A77-A946-9E66-669F6FCA807E}"/>
              </a:ext>
            </a:extLst>
          </p:cNvPr>
          <p:cNvPicPr>
            <a:picLocks noChangeAspect="1"/>
          </p:cNvPicPr>
          <p:nvPr/>
        </p:nvPicPr>
        <p:blipFill>
          <a:blip r:embed="rId3"/>
          <a:stretch>
            <a:fillRect/>
          </a:stretch>
        </p:blipFill>
        <p:spPr>
          <a:xfrm>
            <a:off x="8580276" y="4159089"/>
            <a:ext cx="3611724" cy="2689361"/>
          </a:xfrm>
          <a:prstGeom prst="rect">
            <a:avLst/>
          </a:prstGeom>
        </p:spPr>
      </p:pic>
      <p:grpSp>
        <p:nvGrpSpPr>
          <p:cNvPr id="14" name="Group 13"/>
          <p:cNvGrpSpPr/>
          <p:nvPr/>
        </p:nvGrpSpPr>
        <p:grpSpPr>
          <a:xfrm>
            <a:off x="11324" y="2024844"/>
            <a:ext cx="7425825" cy="4860540"/>
            <a:chOff x="-157616" y="1961055"/>
            <a:chExt cx="7855419" cy="5114274"/>
          </a:xfrm>
        </p:grpSpPr>
        <p:pic>
          <p:nvPicPr>
            <p:cNvPr id="12" name="Picture 11"/>
            <p:cNvPicPr>
              <a:picLocks noChangeAspect="1"/>
            </p:cNvPicPr>
            <p:nvPr/>
          </p:nvPicPr>
          <p:blipFill>
            <a:blip r:embed="rId4"/>
            <a:stretch>
              <a:fillRect/>
            </a:stretch>
          </p:blipFill>
          <p:spPr>
            <a:xfrm>
              <a:off x="-157616" y="1988313"/>
              <a:ext cx="7776864" cy="5087016"/>
            </a:xfrm>
            <a:prstGeom prst="rect">
              <a:avLst/>
            </a:prstGeom>
          </p:spPr>
        </p:pic>
        <p:sp>
          <p:nvSpPr>
            <p:cNvPr id="13" name="Rectangle 12"/>
            <p:cNvSpPr/>
            <p:nvPr/>
          </p:nvSpPr>
          <p:spPr>
            <a:xfrm>
              <a:off x="2549232" y="1961055"/>
              <a:ext cx="5148571" cy="212524"/>
            </a:xfrm>
            <a:prstGeom prst="rect">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634" name="Text Box 10"/>
          <p:cNvSpPr txBox="1">
            <a:spLocks noChangeArrowheads="1"/>
          </p:cNvSpPr>
          <p:nvPr/>
        </p:nvSpPr>
        <p:spPr bwMode="auto">
          <a:xfrm>
            <a:off x="0" y="1"/>
            <a:ext cx="12192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200" dirty="0"/>
              <a:t>FT-IR: Utilisation en (bio)chimie</a:t>
            </a:r>
          </a:p>
        </p:txBody>
      </p:sp>
      <p:sp>
        <p:nvSpPr>
          <p:cNvPr id="6" name="Rectangle 5"/>
          <p:cNvSpPr/>
          <p:nvPr/>
        </p:nvSpPr>
        <p:spPr>
          <a:xfrm>
            <a:off x="5373499" y="6660639"/>
            <a:ext cx="3455876" cy="215444"/>
          </a:xfrm>
          <a:prstGeom prst="rect">
            <a:avLst/>
          </a:prstGeom>
        </p:spPr>
        <p:txBody>
          <a:bodyPr wrap="square">
            <a:spAutoFit/>
          </a:bodyPr>
          <a:lstStyle/>
          <a:p>
            <a:r>
              <a:rPr lang="en-US" sz="800" dirty="0"/>
              <a:t>http://</a:t>
            </a:r>
            <a:r>
              <a:rPr lang="en-US" sz="800" dirty="0" err="1"/>
              <a:t>www.ece.ucdavis.edu</a:t>
            </a:r>
            <a:r>
              <a:rPr lang="en-US" sz="800" dirty="0"/>
              <a:t>/</a:t>
            </a:r>
            <a:r>
              <a:rPr lang="en-US" sz="800" dirty="0" err="1"/>
              <a:t>misl</a:t>
            </a:r>
            <a:r>
              <a:rPr lang="en-US" sz="800" dirty="0"/>
              <a:t>/Web/Pages/</a:t>
            </a:r>
            <a:r>
              <a:rPr lang="en-US" sz="800" dirty="0" err="1"/>
              <a:t>LSMweb</a:t>
            </a:r>
            <a:r>
              <a:rPr lang="en-US" sz="800" dirty="0"/>
              <a:t>/FTtran99.htm</a:t>
            </a:r>
          </a:p>
        </p:txBody>
      </p:sp>
      <p:sp>
        <p:nvSpPr>
          <p:cNvPr id="2" name="Rectangle 1"/>
          <p:cNvSpPr/>
          <p:nvPr/>
        </p:nvSpPr>
        <p:spPr>
          <a:xfrm>
            <a:off x="0" y="584686"/>
            <a:ext cx="7788188" cy="1391343"/>
          </a:xfrm>
          <a:prstGeom prst="rect">
            <a:avLst/>
          </a:prstGeom>
        </p:spPr>
        <p:txBody>
          <a:bodyPr wrap="square">
            <a:spAutoFit/>
          </a:bodyPr>
          <a:lstStyle/>
          <a:p>
            <a:pPr>
              <a:lnSpc>
                <a:spcPct val="120000"/>
              </a:lnSpc>
            </a:pPr>
            <a:r>
              <a:rPr lang="fr-CH" dirty="0"/>
              <a:t>D'habitude, on utilise une lampe pour produire un large spectre dans l'IR (1-10 </a:t>
            </a:r>
            <a:r>
              <a:rPr lang="fr-CH" dirty="0">
                <a:latin typeface="Symbol" charset="2"/>
                <a:cs typeface="Symbol" charset="2"/>
              </a:rPr>
              <a:t>m</a:t>
            </a:r>
            <a:r>
              <a:rPr lang="fr-CH" dirty="0"/>
              <a:t>m) et on met l'échantillon devant le detecteur. En comparant les spectres avec et sans échantillon, on obtient le spectre d'absorption de l'échantillon, qui permet d'identifier sa composition chimique</a:t>
            </a:r>
          </a:p>
        </p:txBody>
      </p:sp>
      <p:pic>
        <p:nvPicPr>
          <p:cNvPr id="93190" name="Picture 6">
            <a:extLst>
              <a:ext uri="{FF2B5EF4-FFF2-40B4-BE49-F238E27FC236}">
                <a16:creationId xmlns:a16="http://schemas.microsoft.com/office/drawing/2014/main" id="{F05DD04D-AC13-104E-B2CD-F392C80138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735" y="519114"/>
            <a:ext cx="4603941" cy="27298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242505C-3B1B-8B41-9635-5216C7256874}"/>
              </a:ext>
            </a:extLst>
          </p:cNvPr>
          <p:cNvSpPr/>
          <p:nvPr/>
        </p:nvSpPr>
        <p:spPr>
          <a:xfrm>
            <a:off x="5888252" y="5979825"/>
            <a:ext cx="2426371" cy="584775"/>
          </a:xfrm>
          <a:prstGeom prst="rect">
            <a:avLst/>
          </a:prstGeom>
        </p:spPr>
        <p:txBody>
          <a:bodyPr wrap="square">
            <a:spAutoFit/>
          </a:bodyPr>
          <a:lstStyle/>
          <a:p>
            <a:r>
              <a:rPr lang="fr-CH" sz="800" dirty="0"/>
              <a:t>https://</a:t>
            </a:r>
            <a:r>
              <a:rPr lang="fr-CH" sz="800" dirty="0" err="1"/>
              <a:t>www.researchgate.net</a:t>
            </a:r>
            <a:r>
              <a:rPr lang="fr-CH" sz="800" dirty="0"/>
              <a:t>/publication/328323626/figure/fig1/AS:682529958920201@1539739231843/Fourier-transform-infrared-spectroscopy-FTIR-spectrum-of-the-graphene-oxide-GO.png</a:t>
            </a:r>
          </a:p>
        </p:txBody>
      </p:sp>
      <p:sp>
        <p:nvSpPr>
          <p:cNvPr id="18" name="Text Box 21">
            <a:extLst>
              <a:ext uri="{FF2B5EF4-FFF2-40B4-BE49-F238E27FC236}">
                <a16:creationId xmlns:a16="http://schemas.microsoft.com/office/drawing/2014/main" id="{D08A8441-80CE-8140-9C68-FA499DCFD5CD}"/>
              </a:ext>
            </a:extLst>
          </p:cNvPr>
          <p:cNvSpPr txBox="1">
            <a:spLocks noChangeArrowheads="1"/>
          </p:cNvSpPr>
          <p:nvPr/>
        </p:nvSpPr>
        <p:spPr bwMode="auto">
          <a:xfrm>
            <a:off x="7919293" y="3239698"/>
            <a:ext cx="4259795"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fr-CH" sz="1400" dirty="0"/>
              <a:t>Lignes d'absorption des différents liens moléculaires, déterminées par FTIR</a:t>
            </a:r>
          </a:p>
        </p:txBody>
      </p:sp>
    </p:spTree>
    <p:extLst>
      <p:ext uri="{BB962C8B-B14F-4D97-AF65-F5344CB8AC3E}">
        <p14:creationId xmlns:p14="http://schemas.microsoft.com/office/powerpoint/2010/main" val="1088526071"/>
      </p:ext>
    </p:extLst>
  </p:cSld>
  <p:clrMapOvr>
    <a:masterClrMapping/>
  </p:clrMapOvr>
  <mc:AlternateContent xmlns:mc="http://schemas.openxmlformats.org/markup-compatibility/2006" xmlns:p14="http://schemas.microsoft.com/office/powerpoint/2010/main">
    <mc:Choice Requires="p14">
      <p:transition spd="slow" p14:dur="2000" advTm="129993"/>
    </mc:Choice>
    <mc:Fallback xmlns="">
      <p:transition spd="slow" advTm="12999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ubtitle 2"/>
              <p:cNvSpPr>
                <a:spLocks noGrp="1"/>
              </p:cNvSpPr>
              <p:nvPr>
                <p:ph type="subTitle" idx="1"/>
              </p:nvPr>
            </p:nvSpPr>
            <p:spPr>
              <a:xfrm>
                <a:off x="0" y="635553"/>
                <a:ext cx="7320701" cy="6141817"/>
              </a:xfrm>
            </p:spPr>
            <p:txBody>
              <a:bodyPr>
                <a:noAutofit/>
              </a:bodyPr>
              <a:lstStyle/>
              <a:p>
                <a:pPr marL="457200" indent="-457200" algn="l">
                  <a:buFont typeface="Arial"/>
                  <a:buChar char="•"/>
                </a:pPr>
                <a:r>
                  <a:rPr lang="fr-CH" sz="1800" dirty="0"/>
                  <a:t>Le spectre (Intensité en fonction de la fréquence </a:t>
                </a:r>
                <a:r>
                  <a:rPr lang="fr-CH" sz="1800" dirty="0">
                    <a:latin typeface="Symbol" charset="2"/>
                    <a:cs typeface="Symbol" charset="2"/>
                  </a:rPr>
                  <a:t>s</a:t>
                </a:r>
                <a:r>
                  <a:rPr lang="fr-CH" sz="1800" dirty="0"/>
                  <a:t> = 1/</a:t>
                </a:r>
                <a:r>
                  <a:rPr lang="fr-CH" sz="1800" dirty="0">
                    <a:latin typeface="Symbol" charset="2"/>
                    <a:cs typeface="Symbol" charset="2"/>
                  </a:rPr>
                  <a:t>l</a:t>
                </a:r>
                <a:r>
                  <a:rPr lang="fr-CH" sz="1800" dirty="0"/>
                  <a:t>) est calculé par la transformé de Fourier numérique (FFT) de la figure d'interférence (Intensité en fonction de la distance). Si le miroir a un déplacement total de </a:t>
                </a:r>
                <a:r>
                  <a:rPr lang="fr-CH" sz="1800" i="1" dirty="0" err="1"/>
                  <a:t>x</a:t>
                </a:r>
                <a:r>
                  <a:rPr lang="fr-CH" sz="1800" baseline="-25000" dirty="0" err="1"/>
                  <a:t>max</a:t>
                </a:r>
                <a:r>
                  <a:rPr lang="fr-CH" sz="1800" dirty="0"/>
                  <a:t> et une résolution de </a:t>
                </a:r>
                <a:r>
                  <a:rPr lang="fr-CH" sz="1800" dirty="0" err="1">
                    <a:latin typeface="Symbol" pitchFamily="2" charset="2"/>
                  </a:rPr>
                  <a:t>D</a:t>
                </a:r>
                <a:r>
                  <a:rPr lang="fr-CH" sz="1800" i="1" dirty="0" err="1"/>
                  <a:t>x</a:t>
                </a:r>
                <a:r>
                  <a:rPr lang="fr-CH" sz="1800" dirty="0"/>
                  <a:t>, l'appareil aura les caractéristiques suivantes:</a:t>
                </a:r>
              </a:p>
              <a:p>
                <a:pPr marL="457200" indent="-457200" algn="l">
                  <a:buFont typeface="Arial"/>
                  <a:buChar char="•"/>
                </a:pPr>
                <a:r>
                  <a:rPr lang="fr-CH" sz="1800" dirty="0"/>
                  <a:t>La fréquence maximale mesurable est: </a:t>
                </a:r>
                <a14:m>
                  <m:oMath xmlns:m="http://schemas.openxmlformats.org/officeDocument/2006/math">
                    <m:sSub>
                      <m:sSubPr>
                        <m:ctrlPr>
                          <a:rPr lang="fr-CH" sz="1800" i="1">
                            <a:latin typeface="Cambria Math" panose="02040503050406030204" pitchFamily="18" charset="0"/>
                          </a:rPr>
                        </m:ctrlPr>
                      </m:sSubPr>
                      <m:e>
                        <m:r>
                          <a:rPr lang="el-GR" sz="1800" i="1">
                            <a:latin typeface="Cambria Math" panose="02040503050406030204" pitchFamily="18" charset="0"/>
                            <a:ea typeface="Cambria Math" panose="02040503050406030204" pitchFamily="18" charset="0"/>
                          </a:rPr>
                          <m:t>𝜎</m:t>
                        </m:r>
                      </m:e>
                      <m:sub>
                        <m:r>
                          <a:rPr lang="fr-CH" sz="1800" i="1">
                            <a:latin typeface="Cambria Math" panose="02040503050406030204" pitchFamily="18" charset="0"/>
                          </a:rPr>
                          <m:t>𝑚𝑎𝑥</m:t>
                        </m:r>
                      </m:sub>
                    </m:sSub>
                    <m:r>
                      <a:rPr lang="fr-CH" sz="1800" i="1" smtClean="0">
                        <a:latin typeface="Cambria Math" panose="02040503050406030204" pitchFamily="18" charset="0"/>
                        <a:ea typeface="Cambria Math" panose="02040503050406030204" pitchFamily="18" charset="0"/>
                      </a:rPr>
                      <m:t>∝</m:t>
                    </m:r>
                    <m:f>
                      <m:fPr>
                        <m:ctrlPr>
                          <a:rPr lang="fr-CH" sz="1800" i="1">
                            <a:latin typeface="Cambria Math" panose="02040503050406030204" pitchFamily="18" charset="0"/>
                          </a:rPr>
                        </m:ctrlPr>
                      </m:fPr>
                      <m:num>
                        <m:r>
                          <a:rPr lang="fr-CH" sz="1800" i="1">
                            <a:latin typeface="Cambria Math" panose="02040503050406030204" pitchFamily="18" charset="0"/>
                          </a:rPr>
                          <m:t>1</m:t>
                        </m:r>
                      </m:num>
                      <m:den>
                        <m:r>
                          <m:rPr>
                            <m:sty m:val="p"/>
                          </m:rPr>
                          <a:rPr lang="el-GR" sz="1800" i="1">
                            <a:latin typeface="Cambria Math" panose="02040503050406030204" pitchFamily="18" charset="0"/>
                            <a:ea typeface="Cambria Math" panose="02040503050406030204" pitchFamily="18" charset="0"/>
                          </a:rPr>
                          <m:t>Δ</m:t>
                        </m:r>
                        <m:sSub>
                          <m:sSubPr>
                            <m:ctrlPr>
                              <a:rPr lang="fr-CH" sz="1800" i="1">
                                <a:latin typeface="Cambria Math" panose="02040503050406030204" pitchFamily="18" charset="0"/>
                              </a:rPr>
                            </m:ctrlPr>
                          </m:sSubPr>
                          <m:e>
                            <m:r>
                              <a:rPr lang="fr-CH" sz="1800" i="1">
                                <a:latin typeface="Cambria Math" panose="02040503050406030204" pitchFamily="18" charset="0"/>
                              </a:rPr>
                              <m:t>𝑥</m:t>
                            </m:r>
                          </m:e>
                          <m:sub>
                            <m:r>
                              <a:rPr lang="fr-CH" sz="1800" i="1">
                                <a:latin typeface="Cambria Math" panose="02040503050406030204" pitchFamily="18" charset="0"/>
                              </a:rPr>
                              <m:t> </m:t>
                            </m:r>
                          </m:sub>
                        </m:sSub>
                      </m:den>
                    </m:f>
                  </m:oMath>
                </a14:m>
                <a:r>
                  <a:rPr lang="fr-CH" sz="1800" i="1" dirty="0">
                    <a:cs typeface="Symbol" charset="2"/>
                  </a:rPr>
                  <a:t> .</a:t>
                </a:r>
              </a:p>
              <a:p>
                <a:pPr marL="457200" indent="-457200" algn="l">
                  <a:buFont typeface="Arial"/>
                  <a:buChar char="•"/>
                </a:pPr>
                <a:r>
                  <a:rPr lang="fr-CH" sz="1800" dirty="0"/>
                  <a:t>La résolution en fréquence est : </a:t>
                </a:r>
                <a14:m>
                  <m:oMath xmlns:m="http://schemas.openxmlformats.org/officeDocument/2006/math">
                    <m:sSub>
                      <m:sSubPr>
                        <m:ctrlPr>
                          <a:rPr lang="fr-CH" sz="1800" i="1">
                            <a:latin typeface="Cambria Math" panose="02040503050406030204" pitchFamily="18" charset="0"/>
                          </a:rPr>
                        </m:ctrlPr>
                      </m:sSubPr>
                      <m:e>
                        <m:r>
                          <m:rPr>
                            <m:sty m:val="p"/>
                          </m:rPr>
                          <a:rPr lang="el-GR" sz="1800" i="1">
                            <a:latin typeface="Cambria Math" panose="02040503050406030204" pitchFamily="18" charset="0"/>
                            <a:ea typeface="Cambria Math" panose="02040503050406030204" pitchFamily="18" charset="0"/>
                          </a:rPr>
                          <m:t>Δ</m:t>
                        </m:r>
                        <m:r>
                          <a:rPr lang="el-GR" sz="1800" i="1">
                            <a:latin typeface="Cambria Math" panose="02040503050406030204" pitchFamily="18" charset="0"/>
                            <a:ea typeface="Cambria Math" panose="02040503050406030204" pitchFamily="18" charset="0"/>
                          </a:rPr>
                          <m:t>𝜎</m:t>
                        </m:r>
                      </m:e>
                      <m:sub>
                        <m:r>
                          <a:rPr lang="fr-CH" sz="1800" i="1">
                            <a:latin typeface="Cambria Math" panose="02040503050406030204" pitchFamily="18" charset="0"/>
                          </a:rPr>
                          <m:t> </m:t>
                        </m:r>
                      </m:sub>
                    </m:sSub>
                    <m:r>
                      <a:rPr lang="fr-CH" sz="1800" i="1" smtClean="0">
                        <a:latin typeface="Cambria Math" panose="02040503050406030204" pitchFamily="18" charset="0"/>
                        <a:ea typeface="Cambria Math" panose="02040503050406030204" pitchFamily="18" charset="0"/>
                      </a:rPr>
                      <m:t>∝</m:t>
                    </m:r>
                    <m:f>
                      <m:fPr>
                        <m:ctrlPr>
                          <a:rPr lang="fr-CH" sz="1800" i="1">
                            <a:latin typeface="Cambria Math" panose="02040503050406030204" pitchFamily="18" charset="0"/>
                          </a:rPr>
                        </m:ctrlPr>
                      </m:fPr>
                      <m:num>
                        <m:r>
                          <a:rPr lang="fr-CH" sz="1800" i="1">
                            <a:latin typeface="Cambria Math" panose="02040503050406030204" pitchFamily="18" charset="0"/>
                          </a:rPr>
                          <m:t>1</m:t>
                        </m:r>
                      </m:num>
                      <m:den>
                        <m:sSub>
                          <m:sSubPr>
                            <m:ctrlPr>
                              <a:rPr lang="fr-CH" sz="1800" i="1">
                                <a:latin typeface="Cambria Math" panose="02040503050406030204" pitchFamily="18" charset="0"/>
                              </a:rPr>
                            </m:ctrlPr>
                          </m:sSubPr>
                          <m:e>
                            <m:r>
                              <a:rPr lang="fr-CH" sz="1800" i="1">
                                <a:latin typeface="Cambria Math" panose="02040503050406030204" pitchFamily="18" charset="0"/>
                              </a:rPr>
                              <m:t>𝑥</m:t>
                            </m:r>
                          </m:e>
                          <m:sub>
                            <m:r>
                              <a:rPr lang="fr-CH" sz="1800" i="1">
                                <a:latin typeface="Cambria Math" panose="02040503050406030204" pitchFamily="18" charset="0"/>
                              </a:rPr>
                              <m:t>𝑚𝑎𝑥</m:t>
                            </m:r>
                          </m:sub>
                        </m:sSub>
                      </m:den>
                    </m:f>
                  </m:oMath>
                </a14:m>
                <a:r>
                  <a:rPr lang="fr-CH" sz="1800" dirty="0"/>
                  <a:t> .</a:t>
                </a:r>
              </a:p>
              <a:p>
                <a:pPr marL="457200" indent="-457200" algn="l">
                  <a:buFont typeface="Arial"/>
                  <a:buChar char="•"/>
                </a:pPr>
                <a:r>
                  <a:rPr lang="fr-CH" sz="1800" dirty="0"/>
                  <a:t>La résolvance est définie comme: </a:t>
                </a:r>
                <a14:m>
                  <m:oMath xmlns:m="http://schemas.openxmlformats.org/officeDocument/2006/math">
                    <m:f>
                      <m:fPr>
                        <m:ctrlPr>
                          <a:rPr lang="fr-CH" sz="1800" i="1">
                            <a:latin typeface="Cambria Math" panose="02040503050406030204" pitchFamily="18" charset="0"/>
                          </a:rPr>
                        </m:ctrlPr>
                      </m:fPr>
                      <m:num>
                        <m:r>
                          <a:rPr lang="fr-CH" sz="1800" i="1">
                            <a:latin typeface="Cambria Math" panose="02040503050406030204" pitchFamily="18" charset="0"/>
                            <a:ea typeface="Cambria Math" panose="02040503050406030204" pitchFamily="18" charset="0"/>
                          </a:rPr>
                          <m:t>𝜆</m:t>
                        </m:r>
                      </m:num>
                      <m:den>
                        <m:r>
                          <m:rPr>
                            <m:sty m:val="p"/>
                          </m:rPr>
                          <a:rPr lang="el-GR" sz="1800" i="1">
                            <a:latin typeface="Cambria Math" panose="02040503050406030204" pitchFamily="18" charset="0"/>
                            <a:ea typeface="Cambria Math" panose="02040503050406030204" pitchFamily="18" charset="0"/>
                          </a:rPr>
                          <m:t>Δ</m:t>
                        </m:r>
                        <m:r>
                          <a:rPr lang="fr-CH" sz="1800" i="1">
                            <a:latin typeface="Cambria Math" panose="02040503050406030204" pitchFamily="18" charset="0"/>
                            <a:ea typeface="Cambria Math" panose="02040503050406030204" pitchFamily="18" charset="0"/>
                          </a:rPr>
                          <m:t>𝜆</m:t>
                        </m:r>
                      </m:den>
                    </m:f>
                    <m:r>
                      <a:rPr lang="fr-CH" sz="1800" i="1">
                        <a:latin typeface="Cambria Math" panose="02040503050406030204" pitchFamily="18" charset="0"/>
                      </a:rPr>
                      <m:t>=</m:t>
                    </m:r>
                    <m:f>
                      <m:fPr>
                        <m:ctrlPr>
                          <a:rPr lang="fr-CH" sz="1800" i="1">
                            <a:latin typeface="Cambria Math" panose="02040503050406030204" pitchFamily="18" charset="0"/>
                          </a:rPr>
                        </m:ctrlPr>
                      </m:fPr>
                      <m:num>
                        <m:r>
                          <a:rPr lang="fr-CH" sz="1800" i="1">
                            <a:latin typeface="Cambria Math" panose="02040503050406030204" pitchFamily="18" charset="0"/>
                            <a:ea typeface="Cambria Math" panose="02040503050406030204" pitchFamily="18" charset="0"/>
                          </a:rPr>
                          <m:t>𝜆</m:t>
                        </m:r>
                      </m:num>
                      <m:den>
                        <m:sSup>
                          <m:sSupPr>
                            <m:ctrlPr>
                              <a:rPr lang="fr-CH" sz="1800" i="1">
                                <a:latin typeface="Cambria Math" panose="02040503050406030204" pitchFamily="18" charset="0"/>
                                <a:ea typeface="Cambria Math" panose="02040503050406030204" pitchFamily="18" charset="0"/>
                              </a:rPr>
                            </m:ctrlPr>
                          </m:sSupPr>
                          <m:e>
                            <m:r>
                              <a:rPr lang="fr-CH" sz="1800" i="1">
                                <a:latin typeface="Cambria Math" panose="02040503050406030204" pitchFamily="18" charset="0"/>
                                <a:ea typeface="Cambria Math" panose="02040503050406030204" pitchFamily="18" charset="0"/>
                              </a:rPr>
                              <m:t>𝜆</m:t>
                            </m:r>
                          </m:e>
                          <m:sup>
                            <m:r>
                              <a:rPr lang="fr-CH" sz="1800" i="1">
                                <a:latin typeface="Cambria Math" panose="02040503050406030204" pitchFamily="18" charset="0"/>
                                <a:ea typeface="Cambria Math" panose="02040503050406030204" pitchFamily="18" charset="0"/>
                              </a:rPr>
                              <m:t>2</m:t>
                            </m:r>
                          </m:sup>
                        </m:sSup>
                        <m:r>
                          <m:rPr>
                            <m:sty m:val="p"/>
                          </m:rPr>
                          <a:rPr lang="el-GR" sz="1800" i="1">
                            <a:latin typeface="Cambria Math" panose="02040503050406030204" pitchFamily="18" charset="0"/>
                            <a:ea typeface="Cambria Math" panose="02040503050406030204" pitchFamily="18" charset="0"/>
                          </a:rPr>
                          <m:t>Δ</m:t>
                        </m:r>
                        <m:r>
                          <a:rPr lang="el-GR" sz="1800" i="1">
                            <a:latin typeface="Cambria Math" panose="02040503050406030204" pitchFamily="18" charset="0"/>
                            <a:ea typeface="Cambria Math" panose="02040503050406030204" pitchFamily="18" charset="0"/>
                          </a:rPr>
                          <m:t>𝜎</m:t>
                        </m:r>
                      </m:den>
                    </m:f>
                    <m:r>
                      <a:rPr lang="fr-CH" sz="1800" i="1" smtClean="0">
                        <a:latin typeface="Cambria Math" panose="02040503050406030204" pitchFamily="18" charset="0"/>
                        <a:ea typeface="Cambria Math" panose="02040503050406030204" pitchFamily="18" charset="0"/>
                      </a:rPr>
                      <m:t>∝</m:t>
                    </m:r>
                    <m:f>
                      <m:fPr>
                        <m:ctrlPr>
                          <a:rPr lang="fr-CH" sz="1800" i="1">
                            <a:latin typeface="Cambria Math" panose="02040503050406030204" pitchFamily="18" charset="0"/>
                          </a:rPr>
                        </m:ctrlPr>
                      </m:fPr>
                      <m:num>
                        <m:sSub>
                          <m:sSubPr>
                            <m:ctrlPr>
                              <a:rPr lang="fr-CH" sz="1800" i="1">
                                <a:latin typeface="Cambria Math" panose="02040503050406030204" pitchFamily="18" charset="0"/>
                              </a:rPr>
                            </m:ctrlPr>
                          </m:sSubPr>
                          <m:e>
                            <m:r>
                              <a:rPr lang="fr-CH" sz="1800" i="1">
                                <a:latin typeface="Cambria Math" panose="02040503050406030204" pitchFamily="18" charset="0"/>
                              </a:rPr>
                              <m:t>𝑥</m:t>
                            </m:r>
                          </m:e>
                          <m:sub>
                            <m:r>
                              <a:rPr lang="fr-CH" sz="1800" i="1">
                                <a:latin typeface="Cambria Math" panose="02040503050406030204" pitchFamily="18" charset="0"/>
                              </a:rPr>
                              <m:t>𝑚𝑎𝑥</m:t>
                            </m:r>
                          </m:sub>
                        </m:sSub>
                      </m:num>
                      <m:den>
                        <m:r>
                          <a:rPr lang="fr-CH" sz="1800" i="1">
                            <a:latin typeface="Cambria Math" panose="02040503050406030204" pitchFamily="18" charset="0"/>
                            <a:ea typeface="Cambria Math" panose="02040503050406030204" pitchFamily="18" charset="0"/>
                          </a:rPr>
                          <m:t>𝜆</m:t>
                        </m:r>
                      </m:den>
                    </m:f>
                  </m:oMath>
                </a14:m>
                <a:r>
                  <a:rPr lang="fr-CH" sz="1800" dirty="0">
                    <a:cs typeface="Symbol" charset="2"/>
                  </a:rPr>
                  <a:t> .</a:t>
                </a:r>
              </a:p>
              <a:p>
                <a:pPr marL="457200" indent="-457200" algn="l">
                  <a:buFont typeface="Arial"/>
                  <a:buChar char="•"/>
                </a:pPr>
                <a:r>
                  <a:rPr lang="fr-CH" sz="1800" dirty="0">
                    <a:cs typeface="Symbol" charset="2"/>
                  </a:rPr>
                  <a:t>Des valeurs typiques à </a:t>
                </a:r>
                <a:r>
                  <a:rPr lang="fr-CH" sz="1800" dirty="0">
                    <a:latin typeface="Symbol" charset="2"/>
                    <a:cs typeface="Symbol" charset="2"/>
                  </a:rPr>
                  <a:t>l</a:t>
                </a:r>
                <a:r>
                  <a:rPr lang="fr-CH" sz="1800" dirty="0">
                    <a:cs typeface="Symbol" charset="2"/>
                  </a:rPr>
                  <a:t>=1</a:t>
                </a:r>
                <a:r>
                  <a:rPr lang="fr-CH" sz="1800" dirty="0">
                    <a:latin typeface="Symbol" charset="2"/>
                    <a:cs typeface="Symbol" charset="2"/>
                  </a:rPr>
                  <a:t>m</a:t>
                </a:r>
                <a:r>
                  <a:rPr lang="fr-CH" sz="1800" dirty="0">
                    <a:cs typeface="Symbol" charset="2"/>
                  </a:rPr>
                  <a:t>m:</a:t>
                </a:r>
                <a:endParaRPr lang="fr-CH" sz="1800" baseline="30000" dirty="0">
                  <a:cs typeface="Symbol" charset="2"/>
                </a:endParaRPr>
              </a:p>
              <a:p>
                <a:pPr marL="457200" indent="-457200" algn="l">
                  <a:buFont typeface="Arial"/>
                  <a:buChar char="•"/>
                </a:pPr>
                <a:endParaRPr lang="fr-CH" sz="1800" dirty="0">
                  <a:cs typeface="Symbol" charset="2"/>
                </a:endParaRPr>
              </a:p>
              <a:p>
                <a:pPr marL="457200" indent="-457200" algn="l">
                  <a:buFont typeface="Arial"/>
                  <a:buChar char="•"/>
                </a:pPr>
                <a:endParaRPr lang="fr-CH" sz="1800" dirty="0">
                  <a:cs typeface="Symbol" charset="2"/>
                </a:endParaRPr>
              </a:p>
              <a:p>
                <a:pPr marL="457200" indent="-457200" algn="l">
                  <a:buFont typeface="Arial"/>
                  <a:buChar char="•"/>
                </a:pPr>
                <a:r>
                  <a:rPr lang="fr-CH" sz="1800" dirty="0">
                    <a:cs typeface="Symbol" charset="2"/>
                  </a:rPr>
                  <a:t>Souvent, une résolution de 0.1 nm est suffisante pour identifier les lignes spectrales des molécules.</a:t>
                </a:r>
              </a:p>
              <a:p>
                <a:pPr marL="457200" indent="-457200" algn="l">
                  <a:buFont typeface="Arial"/>
                  <a:buChar char="•"/>
                </a:pPr>
                <a:r>
                  <a:rPr lang="fr-CH" sz="1800" dirty="0">
                    <a:cs typeface="Symbol" charset="2"/>
                  </a:rPr>
                  <a:t>Ce spectromètre est très rapide (un mouvement du miroir suffit).</a:t>
                </a:r>
              </a:p>
              <a:p>
                <a:pPr marL="457200" indent="-457200" algn="l">
                  <a:buFont typeface="Arial"/>
                  <a:buChar char="•"/>
                </a:pPr>
                <a:r>
                  <a:rPr lang="fr-CH" sz="1800" dirty="0">
                    <a:cs typeface="Symbol" charset="2"/>
                  </a:rPr>
                  <a:t>Pour améliorer la stabilité, des structures intégrant les miroirs sont utilisées.</a:t>
                </a:r>
              </a:p>
              <a:p>
                <a:pPr marL="457200" indent="-457200" algn="l">
                  <a:buFont typeface="Arial"/>
                  <a:buChar char="•"/>
                </a:pPr>
                <a:r>
                  <a:rPr lang="fr-CH" sz="1800" dirty="0">
                    <a:cs typeface="Symbol" charset="2"/>
                  </a:rPr>
                  <a:t>On peut aussi ajouter un laser de fréquence connue pour calibrage du mouvement des miroirs.</a:t>
                </a:r>
              </a:p>
            </p:txBody>
          </p:sp>
        </mc:Choice>
        <mc:Fallback xmlns="">
          <p:sp>
            <p:nvSpPr>
              <p:cNvPr id="3" name="Subtitle 2"/>
              <p:cNvSpPr>
                <a:spLocks noGrp="1" noRot="1" noChangeAspect="1" noMove="1" noResize="1" noEditPoints="1" noAdjustHandles="1" noChangeArrowheads="1" noChangeShapeType="1" noTextEdit="1"/>
              </p:cNvSpPr>
              <p:nvPr>
                <p:ph type="subTitle" idx="1"/>
              </p:nvPr>
            </p:nvSpPr>
            <p:spPr>
              <a:xfrm>
                <a:off x="0" y="635553"/>
                <a:ext cx="7320701" cy="6141817"/>
              </a:xfrm>
              <a:blipFill>
                <a:blip r:embed="rId3"/>
                <a:stretch>
                  <a:fillRect l="-520" t="-206" r="-173" b="-825"/>
                </a:stretch>
              </a:blipFill>
            </p:spPr>
            <p:txBody>
              <a:bodyPr/>
              <a:lstStyle/>
              <a:p>
                <a:r>
                  <a:rPr lang="en-US">
                    <a:noFill/>
                  </a:rPr>
                  <a:t> </a:t>
                </a:r>
              </a:p>
            </p:txBody>
          </p:sp>
        </mc:Fallback>
      </mc:AlternateContent>
      <p:sp>
        <p:nvSpPr>
          <p:cNvPr id="2" name="Title 1"/>
          <p:cNvSpPr>
            <a:spLocks noGrp="1"/>
          </p:cNvSpPr>
          <p:nvPr>
            <p:ph type="ctrTitle"/>
          </p:nvPr>
        </p:nvSpPr>
        <p:spPr>
          <a:xfrm>
            <a:off x="0" y="-1"/>
            <a:ext cx="6348028" cy="476673"/>
          </a:xfrm>
        </p:spPr>
        <p:txBody>
          <a:bodyPr>
            <a:noAutofit/>
          </a:bodyPr>
          <a:lstStyle/>
          <a:p>
            <a:r>
              <a:rPr lang="fr-CH" sz="3200" dirty="0"/>
              <a:t>FTIR: Résolution spectrale</a:t>
            </a:r>
          </a:p>
        </p:txBody>
      </p:sp>
      <p:pic>
        <p:nvPicPr>
          <p:cNvPr id="4" name="Picture 8">
            <a:extLst>
              <a:ext uri="{FF2B5EF4-FFF2-40B4-BE49-F238E27FC236}">
                <a16:creationId xmlns:a16="http://schemas.microsoft.com/office/drawing/2014/main" id="{FD19D1CB-B4E1-09D7-AA97-91496E6E7D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7850" y="8861"/>
            <a:ext cx="4204150" cy="1868328"/>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FECCEC97-4EC6-9FED-3B77-F9E4A943FB2E}"/>
              </a:ext>
            </a:extLst>
          </p:cNvPr>
          <p:cNvSpPr txBox="1"/>
          <p:nvPr/>
        </p:nvSpPr>
        <p:spPr>
          <a:xfrm>
            <a:off x="8254620" y="1820656"/>
            <a:ext cx="3459819" cy="646331"/>
          </a:xfrm>
          <a:prstGeom prst="rect">
            <a:avLst/>
          </a:prstGeom>
          <a:noFill/>
        </p:spPr>
        <p:txBody>
          <a:bodyPr wrap="square" rtlCol="0">
            <a:spAutoFit/>
          </a:bodyPr>
          <a:lstStyle/>
          <a:p>
            <a:r>
              <a:rPr lang="fr-CH" dirty="0"/>
              <a:t>Structure alternative des miroirs pour améliorer la stabilité</a:t>
            </a:r>
          </a:p>
        </p:txBody>
      </p:sp>
      <p:grpSp>
        <p:nvGrpSpPr>
          <p:cNvPr id="11" name="Group 50">
            <a:extLst>
              <a:ext uri="{FF2B5EF4-FFF2-40B4-BE49-F238E27FC236}">
                <a16:creationId xmlns:a16="http://schemas.microsoft.com/office/drawing/2014/main" id="{71312E22-B653-ED16-849B-F880A3B1B8EB}"/>
              </a:ext>
            </a:extLst>
          </p:cNvPr>
          <p:cNvGrpSpPr/>
          <p:nvPr/>
        </p:nvGrpSpPr>
        <p:grpSpPr>
          <a:xfrm>
            <a:off x="7260763" y="2678103"/>
            <a:ext cx="4876799" cy="4179897"/>
            <a:chOff x="7315200" y="2668552"/>
            <a:chExt cx="4876799" cy="4179897"/>
          </a:xfrm>
        </p:grpSpPr>
        <p:pic>
          <p:nvPicPr>
            <p:cNvPr id="13" name="Picture 9">
              <a:extLst>
                <a:ext uri="{FF2B5EF4-FFF2-40B4-BE49-F238E27FC236}">
                  <a16:creationId xmlns:a16="http://schemas.microsoft.com/office/drawing/2014/main" id="{A113C4F3-9E1E-A946-5939-22B8BE8C2C61}"/>
                </a:ext>
              </a:extLst>
            </p:cNvPr>
            <p:cNvPicPr>
              <a:picLocks noChangeAspect="1"/>
            </p:cNvPicPr>
            <p:nvPr/>
          </p:nvPicPr>
          <p:blipFill>
            <a:blip r:embed="rId5"/>
            <a:stretch>
              <a:fillRect/>
            </a:stretch>
          </p:blipFill>
          <p:spPr>
            <a:xfrm>
              <a:off x="7315200" y="3217088"/>
              <a:ext cx="4876799" cy="3631361"/>
            </a:xfrm>
            <a:prstGeom prst="rect">
              <a:avLst/>
            </a:prstGeom>
            <a:noFill/>
          </p:spPr>
        </p:pic>
        <p:cxnSp>
          <p:nvCxnSpPr>
            <p:cNvPr id="14" name="Straight Connector 4">
              <a:extLst>
                <a:ext uri="{FF2B5EF4-FFF2-40B4-BE49-F238E27FC236}">
                  <a16:creationId xmlns:a16="http://schemas.microsoft.com/office/drawing/2014/main" id="{F38F986A-09F6-4B0B-B2BD-7D370214BF8C}"/>
                </a:ext>
              </a:extLst>
            </p:cNvPr>
            <p:cNvCxnSpPr>
              <a:cxnSpLocks/>
            </p:cNvCxnSpPr>
            <p:nvPr/>
          </p:nvCxnSpPr>
          <p:spPr>
            <a:xfrm flipH="1" flipV="1">
              <a:off x="10004343" y="4334069"/>
              <a:ext cx="1397670" cy="93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3">
              <a:extLst>
                <a:ext uri="{FF2B5EF4-FFF2-40B4-BE49-F238E27FC236}">
                  <a16:creationId xmlns:a16="http://schemas.microsoft.com/office/drawing/2014/main" id="{37EF6D34-26E0-C0C7-47FB-BED7F1E2A734}"/>
                </a:ext>
              </a:extLst>
            </p:cNvPr>
            <p:cNvCxnSpPr>
              <a:cxnSpLocks/>
            </p:cNvCxnSpPr>
            <p:nvPr/>
          </p:nvCxnSpPr>
          <p:spPr>
            <a:xfrm flipH="1" flipV="1">
              <a:off x="9817771" y="4396565"/>
              <a:ext cx="15535" cy="80351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2">
              <a:extLst>
                <a:ext uri="{FF2B5EF4-FFF2-40B4-BE49-F238E27FC236}">
                  <a16:creationId xmlns:a16="http://schemas.microsoft.com/office/drawing/2014/main" id="{59444433-8548-79EB-8A49-25E1AA5C4C55}"/>
                </a:ext>
              </a:extLst>
            </p:cNvPr>
            <p:cNvSpPr txBox="1"/>
            <p:nvPr/>
          </p:nvSpPr>
          <p:spPr>
            <a:xfrm>
              <a:off x="11181238" y="2668552"/>
              <a:ext cx="460211" cy="1474237"/>
            </a:xfrm>
            <a:prstGeom prst="rect">
              <a:avLst/>
            </a:prstGeom>
            <a:noFill/>
            <a:ln w="28575">
              <a:solidFill>
                <a:srgbClr val="FF0000"/>
              </a:solidFill>
            </a:ln>
          </p:spPr>
          <p:txBody>
            <a:bodyPr vert="vert" wrap="square" lIns="90000" rtlCol="0">
              <a:spAutoFit/>
            </a:bodyPr>
            <a:lstStyle/>
            <a:p>
              <a:pPr algn="ctr"/>
              <a:r>
                <a:rPr lang="fr-CH" dirty="0" err="1">
                  <a:solidFill>
                    <a:srgbClr val="FF0000"/>
                  </a:solidFill>
                </a:rPr>
                <a:t>HeNe</a:t>
              </a:r>
              <a:r>
                <a:rPr lang="fr-CH" dirty="0">
                  <a:solidFill>
                    <a:srgbClr val="FF0000"/>
                  </a:solidFill>
                </a:rPr>
                <a:t> Laser</a:t>
              </a:r>
            </a:p>
          </p:txBody>
        </p:sp>
        <p:cxnSp>
          <p:nvCxnSpPr>
            <p:cNvPr id="17" name="Straight Connector 21">
              <a:extLst>
                <a:ext uri="{FF2B5EF4-FFF2-40B4-BE49-F238E27FC236}">
                  <a16:creationId xmlns:a16="http://schemas.microsoft.com/office/drawing/2014/main" id="{73997B92-99C4-E7BE-89C4-A536C74AAEF5}"/>
                </a:ext>
              </a:extLst>
            </p:cNvPr>
            <p:cNvCxnSpPr>
              <a:cxnSpLocks/>
            </p:cNvCxnSpPr>
            <p:nvPr/>
          </p:nvCxnSpPr>
          <p:spPr>
            <a:xfrm flipV="1">
              <a:off x="11411343" y="4152341"/>
              <a:ext cx="0" cy="2190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23">
              <a:extLst>
                <a:ext uri="{FF2B5EF4-FFF2-40B4-BE49-F238E27FC236}">
                  <a16:creationId xmlns:a16="http://schemas.microsoft.com/office/drawing/2014/main" id="{094C7D69-EEA8-705B-4526-9FD9E768EC4F}"/>
                </a:ext>
              </a:extLst>
            </p:cNvPr>
            <p:cNvCxnSpPr>
              <a:cxnSpLocks/>
            </p:cNvCxnSpPr>
            <p:nvPr/>
          </p:nvCxnSpPr>
          <p:spPr>
            <a:xfrm flipV="1">
              <a:off x="11318044" y="4301412"/>
              <a:ext cx="186601" cy="15862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TextBox 32">
              <a:extLst>
                <a:ext uri="{FF2B5EF4-FFF2-40B4-BE49-F238E27FC236}">
                  <a16:creationId xmlns:a16="http://schemas.microsoft.com/office/drawing/2014/main" id="{8A6914D1-4D94-1F96-B122-B0C1E0B5EF5E}"/>
                </a:ext>
              </a:extLst>
            </p:cNvPr>
            <p:cNvSpPr txBox="1"/>
            <p:nvPr/>
          </p:nvSpPr>
          <p:spPr>
            <a:xfrm>
              <a:off x="9553463" y="5200846"/>
              <a:ext cx="460211" cy="965608"/>
            </a:xfrm>
            <a:prstGeom prst="rect">
              <a:avLst/>
            </a:prstGeom>
            <a:noFill/>
            <a:ln w="28575">
              <a:solidFill>
                <a:srgbClr val="FF0000"/>
              </a:solidFill>
            </a:ln>
          </p:spPr>
          <p:txBody>
            <a:bodyPr vert="vert" wrap="square" lIns="90000" rtlCol="0">
              <a:spAutoFit/>
            </a:bodyPr>
            <a:lstStyle/>
            <a:p>
              <a:pPr algn="ctr"/>
              <a:r>
                <a:rPr lang="fr-CH" dirty="0">
                  <a:solidFill>
                    <a:srgbClr val="FF0000"/>
                  </a:solidFill>
                </a:rPr>
                <a:t>Detector</a:t>
              </a:r>
            </a:p>
          </p:txBody>
        </p:sp>
        <p:cxnSp>
          <p:nvCxnSpPr>
            <p:cNvPr id="20" name="Straight Connector 40">
              <a:extLst>
                <a:ext uri="{FF2B5EF4-FFF2-40B4-BE49-F238E27FC236}">
                  <a16:creationId xmlns:a16="http://schemas.microsoft.com/office/drawing/2014/main" id="{B16142B7-C9D5-326D-6B71-240CA37FBDE7}"/>
                </a:ext>
              </a:extLst>
            </p:cNvPr>
            <p:cNvCxnSpPr>
              <a:cxnSpLocks/>
            </p:cNvCxnSpPr>
            <p:nvPr/>
          </p:nvCxnSpPr>
          <p:spPr>
            <a:xfrm flipH="1">
              <a:off x="8961235" y="4396565"/>
              <a:ext cx="8907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41">
              <a:extLst>
                <a:ext uri="{FF2B5EF4-FFF2-40B4-BE49-F238E27FC236}">
                  <a16:creationId xmlns:a16="http://schemas.microsoft.com/office/drawing/2014/main" id="{7B2FC484-CEF3-1E1E-367C-362F18D8EE13}"/>
                </a:ext>
              </a:extLst>
            </p:cNvPr>
            <p:cNvCxnSpPr>
              <a:cxnSpLocks/>
            </p:cNvCxnSpPr>
            <p:nvPr/>
          </p:nvCxnSpPr>
          <p:spPr>
            <a:xfrm flipH="1">
              <a:off x="9817772" y="4323817"/>
              <a:ext cx="191816" cy="727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47">
              <a:extLst>
                <a:ext uri="{FF2B5EF4-FFF2-40B4-BE49-F238E27FC236}">
                  <a16:creationId xmlns:a16="http://schemas.microsoft.com/office/drawing/2014/main" id="{4A1E9480-9888-4343-B0C1-FC984F16BA91}"/>
                </a:ext>
              </a:extLst>
            </p:cNvPr>
            <p:cNvCxnSpPr>
              <a:cxnSpLocks/>
            </p:cNvCxnSpPr>
            <p:nvPr/>
          </p:nvCxnSpPr>
          <p:spPr>
            <a:xfrm flipV="1">
              <a:off x="9990927" y="3732691"/>
              <a:ext cx="1" cy="5911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3" name="ZoneTexte 22">
            <a:extLst>
              <a:ext uri="{FF2B5EF4-FFF2-40B4-BE49-F238E27FC236}">
                <a16:creationId xmlns:a16="http://schemas.microsoft.com/office/drawing/2014/main" id="{EE71A073-FE18-A825-7C70-E488EE2DD1FF}"/>
              </a:ext>
            </a:extLst>
          </p:cNvPr>
          <p:cNvSpPr txBox="1"/>
          <p:nvPr/>
        </p:nvSpPr>
        <p:spPr>
          <a:xfrm>
            <a:off x="7769116" y="2636841"/>
            <a:ext cx="3459819" cy="646331"/>
          </a:xfrm>
          <a:prstGeom prst="rect">
            <a:avLst/>
          </a:prstGeom>
          <a:noFill/>
        </p:spPr>
        <p:txBody>
          <a:bodyPr wrap="square" rtlCol="0">
            <a:spAutoFit/>
          </a:bodyPr>
          <a:lstStyle/>
          <a:p>
            <a:r>
              <a:rPr lang="fr-CH" dirty="0"/>
              <a:t>Ajout d'un laser de calibrage pour améliorer la précision</a:t>
            </a:r>
          </a:p>
        </p:txBody>
      </p:sp>
      <p:sp>
        <p:nvSpPr>
          <p:cNvPr id="25" name="ZoneTexte 24">
            <a:extLst>
              <a:ext uri="{FF2B5EF4-FFF2-40B4-BE49-F238E27FC236}">
                <a16:creationId xmlns:a16="http://schemas.microsoft.com/office/drawing/2014/main" id="{79C4614E-8521-0E1C-C480-1E9F25B4FB81}"/>
              </a:ext>
            </a:extLst>
          </p:cNvPr>
          <p:cNvSpPr txBox="1"/>
          <p:nvPr/>
        </p:nvSpPr>
        <p:spPr>
          <a:xfrm>
            <a:off x="3688552" y="3573016"/>
            <a:ext cx="2819627" cy="1077218"/>
          </a:xfrm>
          <a:prstGeom prst="rect">
            <a:avLst/>
          </a:prstGeom>
          <a:noFill/>
        </p:spPr>
        <p:txBody>
          <a:bodyPr wrap="square">
            <a:spAutoFit/>
          </a:bodyPr>
          <a:lstStyle/>
          <a:p>
            <a:pPr algn="l"/>
            <a:r>
              <a:rPr lang="fr-CH" sz="1600" u="sng" dirty="0" err="1">
                <a:cs typeface="Symbol" charset="2"/>
              </a:rPr>
              <a:t>X</a:t>
            </a:r>
            <a:r>
              <a:rPr lang="fr-CH" sz="1600" u="sng" baseline="-25000" dirty="0" err="1">
                <a:cs typeface="Symbol" charset="2"/>
              </a:rPr>
              <a:t>max</a:t>
            </a:r>
            <a:r>
              <a:rPr lang="fr-CH" sz="1600" u="sng" dirty="0">
                <a:latin typeface="Symbol" charset="2"/>
                <a:cs typeface="Symbol" charset="2"/>
              </a:rPr>
              <a:t>	l/Dl	Dl</a:t>
            </a:r>
            <a:r>
              <a:rPr lang="fr-CH" sz="1600" u="sng" dirty="0">
                <a:cs typeface="Symbol" charset="2"/>
              </a:rPr>
              <a:t>(nm)</a:t>
            </a:r>
            <a:endParaRPr lang="fr-CH" sz="1600" dirty="0">
              <a:cs typeface="Symbol" charset="2"/>
            </a:endParaRPr>
          </a:p>
          <a:p>
            <a:pPr algn="l"/>
            <a:r>
              <a:rPr lang="fr-CH" sz="1600" dirty="0">
                <a:cs typeface="Symbol" charset="2"/>
              </a:rPr>
              <a:t>1mm	10</a:t>
            </a:r>
            <a:r>
              <a:rPr lang="fr-CH" sz="1600" baseline="30000" dirty="0">
                <a:cs typeface="Symbol" charset="2"/>
              </a:rPr>
              <a:t>3	</a:t>
            </a:r>
            <a:r>
              <a:rPr lang="fr-CH" sz="1600" dirty="0">
                <a:cs typeface="Symbol" charset="2"/>
              </a:rPr>
              <a:t>1</a:t>
            </a:r>
          </a:p>
          <a:p>
            <a:pPr algn="l"/>
            <a:r>
              <a:rPr lang="fr-CH" sz="1600" dirty="0">
                <a:cs typeface="Symbol" charset="2"/>
              </a:rPr>
              <a:t>1cm	10</a:t>
            </a:r>
            <a:r>
              <a:rPr lang="fr-CH" sz="1600" baseline="30000" dirty="0">
                <a:cs typeface="Symbol" charset="2"/>
              </a:rPr>
              <a:t>4</a:t>
            </a:r>
            <a:r>
              <a:rPr lang="fr-CH" sz="1600" dirty="0">
                <a:cs typeface="Symbol" charset="2"/>
              </a:rPr>
              <a:t>	0.1</a:t>
            </a:r>
          </a:p>
          <a:p>
            <a:pPr algn="l"/>
            <a:r>
              <a:rPr lang="fr-CH" sz="1600" dirty="0">
                <a:cs typeface="Symbol" charset="2"/>
              </a:rPr>
              <a:t>10cm	10</a:t>
            </a:r>
            <a:r>
              <a:rPr lang="fr-CH" sz="1600" baseline="30000" dirty="0">
                <a:cs typeface="Symbol" charset="2"/>
              </a:rPr>
              <a:t>5</a:t>
            </a:r>
            <a:r>
              <a:rPr lang="fr-CH" sz="1600" dirty="0">
                <a:cs typeface="Symbol" charset="2"/>
              </a:rPr>
              <a:t>	0.01</a:t>
            </a:r>
          </a:p>
        </p:txBody>
      </p:sp>
    </p:spTree>
    <p:extLst>
      <p:ext uri="{BB962C8B-B14F-4D97-AF65-F5344CB8AC3E}">
        <p14:creationId xmlns:p14="http://schemas.microsoft.com/office/powerpoint/2010/main" val="52648738"/>
      </p:ext>
    </p:extLst>
  </p:cSld>
  <p:clrMapOvr>
    <a:masterClrMapping/>
  </p:clrMapOvr>
  <mc:AlternateContent xmlns:mc="http://schemas.openxmlformats.org/markup-compatibility/2006" xmlns:p14="http://schemas.microsoft.com/office/powerpoint/2010/main">
    <mc:Choice Requires="p14">
      <p:transition spd="slow" p14:dur="2000" advTm="100393"/>
    </mc:Choice>
    <mc:Fallback xmlns="">
      <p:transition spd="slow" advTm="10039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
            <a:ext cx="4727848" cy="619761"/>
          </a:xfrm>
        </p:spPr>
        <p:txBody>
          <a:bodyPr>
            <a:noAutofit/>
          </a:bodyPr>
          <a:lstStyle/>
          <a:p>
            <a:pPr algn="ctr"/>
            <a:r>
              <a:rPr lang="fr-CH" sz="3200" dirty="0">
                <a:solidFill>
                  <a:schemeClr val="tx1"/>
                </a:solidFill>
                <a:cs typeface="Times New Roman" panose="02020603050405020304" pitchFamily="18" charset="0"/>
              </a:rPr>
              <a:t>Appareils FTIR typiques</a:t>
            </a:r>
          </a:p>
        </p:txBody>
      </p:sp>
      <p:sp>
        <p:nvSpPr>
          <p:cNvPr id="3" name="Subtitle 2"/>
          <p:cNvSpPr>
            <a:spLocks noGrp="1"/>
          </p:cNvSpPr>
          <p:nvPr>
            <p:ph type="subTitle" idx="1"/>
          </p:nvPr>
        </p:nvSpPr>
        <p:spPr>
          <a:xfrm>
            <a:off x="0" y="688162"/>
            <a:ext cx="8213387" cy="1039234"/>
          </a:xfrm>
        </p:spPr>
        <p:txBody>
          <a:bodyPr>
            <a:normAutofit/>
          </a:bodyPr>
          <a:lstStyle/>
          <a:p>
            <a:pPr algn="l"/>
            <a:r>
              <a:rPr lang="fr-CH" sz="2000"/>
              <a:t>Il y a typiquement des apareils pour mesurer l'absorption dans les solutions pour la chimie, et des apareils portatifs qui peuvent mesurer des liquids, poudres, etc. pour l'identification forensique</a:t>
            </a:r>
          </a:p>
        </p:txBody>
      </p:sp>
      <p:pic>
        <p:nvPicPr>
          <p:cNvPr id="1026" name="Picture 2" descr="TruDefender&amp;trade; FTX Handheld FTIR for Chemical Identification">
            <a:extLst>
              <a:ext uri="{FF2B5EF4-FFF2-40B4-BE49-F238E27FC236}">
                <a16:creationId xmlns:a16="http://schemas.microsoft.com/office/drawing/2014/main" id="{79767D62-0F80-FAF2-A76E-023E3C72AE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54" t="5017" r="12989" b="5017"/>
          <a:stretch/>
        </p:blipFill>
        <p:spPr bwMode="auto">
          <a:xfrm>
            <a:off x="8213387" y="688161"/>
            <a:ext cx="3978613" cy="616983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A92A8E8E-97AD-CDE1-69D7-26B7716C2B43}"/>
              </a:ext>
            </a:extLst>
          </p:cNvPr>
          <p:cNvSpPr txBox="1"/>
          <p:nvPr/>
        </p:nvSpPr>
        <p:spPr>
          <a:xfrm>
            <a:off x="4187788" y="6642556"/>
            <a:ext cx="4126119" cy="215444"/>
          </a:xfrm>
          <a:prstGeom prst="rect">
            <a:avLst/>
          </a:prstGeom>
          <a:noFill/>
        </p:spPr>
        <p:txBody>
          <a:bodyPr wrap="square">
            <a:spAutoFit/>
          </a:bodyPr>
          <a:lstStyle/>
          <a:p>
            <a:r>
              <a:rPr lang="en-US" sz="800" dirty="0"/>
              <a:t>https://</a:t>
            </a:r>
            <a:r>
              <a:rPr lang="en-US" sz="800" dirty="0" err="1"/>
              <a:t>www.thermofisher.com</a:t>
            </a:r>
            <a:r>
              <a:rPr lang="en-US" sz="800" dirty="0"/>
              <a:t>/TFS-Assets/CAD/product-images/F202194.jpg-650.jpg</a:t>
            </a:r>
          </a:p>
        </p:txBody>
      </p:sp>
      <p:pic>
        <p:nvPicPr>
          <p:cNvPr id="4" name="Picture 2" descr="Bruker Optics FTIR Spectrometer INVENIO S Touch Display Platinum ATR Kachel">
            <a:extLst>
              <a:ext uri="{FF2B5EF4-FFF2-40B4-BE49-F238E27FC236}">
                <a16:creationId xmlns:a16="http://schemas.microsoft.com/office/drawing/2014/main" id="{276D7680-91C8-17F7-D9BF-346C66E9CA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83" t="19455" r="4196" b="13728"/>
          <a:stretch/>
        </p:blipFill>
        <p:spPr bwMode="auto">
          <a:xfrm>
            <a:off x="0" y="2065949"/>
            <a:ext cx="6096000" cy="444565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8B56F27-9B1C-4251-A8B2-C20B911AC11E}"/>
              </a:ext>
            </a:extLst>
          </p:cNvPr>
          <p:cNvSpPr/>
          <p:nvPr/>
        </p:nvSpPr>
        <p:spPr>
          <a:xfrm>
            <a:off x="0" y="6511602"/>
            <a:ext cx="3978614" cy="338554"/>
          </a:xfrm>
          <a:prstGeom prst="rect">
            <a:avLst/>
          </a:prstGeom>
        </p:spPr>
        <p:txBody>
          <a:bodyPr wrap="square">
            <a:spAutoFit/>
          </a:bodyPr>
          <a:lstStyle/>
          <a:p>
            <a:r>
              <a:rPr lang="fr-CH" sz="800" dirty="0"/>
              <a:t>https://</a:t>
            </a:r>
            <a:r>
              <a:rPr lang="fr-CH" sz="800" dirty="0" err="1"/>
              <a:t>www.bruker.com</a:t>
            </a:r>
            <a:r>
              <a:rPr lang="fr-CH" sz="800" dirty="0"/>
              <a:t>/</a:t>
            </a:r>
            <a:r>
              <a:rPr lang="fr-CH" sz="800" dirty="0" err="1"/>
              <a:t>fileadmin</a:t>
            </a:r>
            <a:r>
              <a:rPr lang="fr-CH" sz="800" dirty="0"/>
              <a:t>/_</a:t>
            </a:r>
            <a:r>
              <a:rPr lang="fr-CH" sz="800" dirty="0" err="1"/>
              <a:t>processed</a:t>
            </a:r>
            <a:r>
              <a:rPr lang="fr-CH" sz="800" dirty="0"/>
              <a:t>_/csm_Bruker-Optics_FTIR-Spectrometer-INVENIO-S_Touch-Display_Platinum-ATR_Kachel_d9fc2bdbea.jpg</a:t>
            </a:r>
          </a:p>
        </p:txBody>
      </p:sp>
      <p:sp>
        <p:nvSpPr>
          <p:cNvPr id="7" name="Text Box 21">
            <a:extLst>
              <a:ext uri="{FF2B5EF4-FFF2-40B4-BE49-F238E27FC236}">
                <a16:creationId xmlns:a16="http://schemas.microsoft.com/office/drawing/2014/main" id="{8E932A92-B900-5787-1D3A-83F7F0ED9603}"/>
              </a:ext>
            </a:extLst>
          </p:cNvPr>
          <p:cNvSpPr txBox="1">
            <a:spLocks noChangeArrowheads="1"/>
          </p:cNvSpPr>
          <p:nvPr/>
        </p:nvSpPr>
        <p:spPr bwMode="auto">
          <a:xfrm>
            <a:off x="119336" y="2384884"/>
            <a:ext cx="3996444"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fr-CH" sz="1400" dirty="0"/>
              <a:t>Spectrophotomètre (mesure d'absorption) FTIR</a:t>
            </a:r>
          </a:p>
        </p:txBody>
      </p:sp>
      <p:sp>
        <p:nvSpPr>
          <p:cNvPr id="8" name="Text Box 21">
            <a:extLst>
              <a:ext uri="{FF2B5EF4-FFF2-40B4-BE49-F238E27FC236}">
                <a16:creationId xmlns:a16="http://schemas.microsoft.com/office/drawing/2014/main" id="{DBD475E1-C0E9-59CB-B520-B40B5C09188A}"/>
              </a:ext>
            </a:extLst>
          </p:cNvPr>
          <p:cNvSpPr txBox="1">
            <a:spLocks noChangeArrowheads="1"/>
          </p:cNvSpPr>
          <p:nvPr/>
        </p:nvSpPr>
        <p:spPr bwMode="auto">
          <a:xfrm>
            <a:off x="9336360" y="155990"/>
            <a:ext cx="285564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fr-CH" sz="1400" dirty="0"/>
              <a:t>Spectrophotomètre FTIR portatif</a:t>
            </a:r>
          </a:p>
        </p:txBody>
      </p:sp>
    </p:spTree>
    <p:extLst>
      <p:ext uri="{BB962C8B-B14F-4D97-AF65-F5344CB8AC3E}">
        <p14:creationId xmlns:p14="http://schemas.microsoft.com/office/powerpoint/2010/main" val="3668720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
            <a:ext cx="12192000" cy="619761"/>
          </a:xfrm>
        </p:spPr>
        <p:txBody>
          <a:bodyPr>
            <a:noAutofit/>
          </a:bodyPr>
          <a:lstStyle/>
          <a:p>
            <a:pPr algn="ctr"/>
            <a:r>
              <a:rPr lang="fr-CH" sz="3200">
                <a:solidFill>
                  <a:schemeClr val="tx1"/>
                </a:solidFill>
                <a:cs typeface="Times New Roman" panose="02020603050405020304" pitchFamily="18" charset="0"/>
              </a:rPr>
              <a:t>Applications typiques de la spectroscopie FTIR</a:t>
            </a:r>
          </a:p>
        </p:txBody>
      </p:sp>
      <p:sp>
        <p:nvSpPr>
          <p:cNvPr id="3" name="Subtitle 2"/>
          <p:cNvSpPr>
            <a:spLocks noGrp="1"/>
          </p:cNvSpPr>
          <p:nvPr>
            <p:ph type="subTitle" idx="1"/>
          </p:nvPr>
        </p:nvSpPr>
        <p:spPr>
          <a:xfrm>
            <a:off x="0" y="619760"/>
            <a:ext cx="12192000" cy="2302152"/>
          </a:xfrm>
        </p:spPr>
        <p:txBody>
          <a:bodyPr>
            <a:normAutofit/>
          </a:bodyPr>
          <a:lstStyle/>
          <a:p>
            <a:pPr algn="l"/>
            <a:r>
              <a:rPr lang="fr-CH" dirty="0"/>
              <a:t>En (bio)chimie:</a:t>
            </a:r>
          </a:p>
          <a:p>
            <a:pPr marL="457200" indent="-457200" algn="l">
              <a:buFont typeface="Arial"/>
              <a:buChar char="•"/>
            </a:pPr>
            <a:r>
              <a:rPr lang="fr-CH" sz="2000" dirty="0"/>
              <a:t>Identification des molécules.</a:t>
            </a:r>
          </a:p>
          <a:p>
            <a:pPr marL="457200" indent="-457200" algn="l">
              <a:buFont typeface="Arial"/>
              <a:buChar char="•"/>
            </a:pPr>
            <a:r>
              <a:rPr lang="fr-CH" sz="2000" dirty="0"/>
              <a:t>Caractérisation des réactions chimiques.</a:t>
            </a:r>
          </a:p>
          <a:p>
            <a:pPr algn="l"/>
            <a:r>
              <a:rPr lang="fr-CH" dirty="0"/>
              <a:t>En science forensique (police, douane):</a:t>
            </a:r>
          </a:p>
          <a:p>
            <a:pPr marL="457200" indent="-457200" algn="l">
              <a:buFont typeface="Arial"/>
              <a:buChar char="•"/>
            </a:pPr>
            <a:r>
              <a:rPr lang="fr-CH" sz="2000" dirty="0"/>
              <a:t>Identification rapide et précise des drogues, explosives et autres substances, même en petites quantités et en présence d'autres substances</a:t>
            </a:r>
          </a:p>
        </p:txBody>
      </p:sp>
      <p:sp>
        <p:nvSpPr>
          <p:cNvPr id="6" name="Rectangle 5">
            <a:extLst>
              <a:ext uri="{FF2B5EF4-FFF2-40B4-BE49-F238E27FC236}">
                <a16:creationId xmlns:a16="http://schemas.microsoft.com/office/drawing/2014/main" id="{C0DBE41E-C608-C040-BBE2-AFD888841A86}"/>
              </a:ext>
            </a:extLst>
          </p:cNvPr>
          <p:cNvSpPr/>
          <p:nvPr/>
        </p:nvSpPr>
        <p:spPr>
          <a:xfrm>
            <a:off x="0" y="6513919"/>
            <a:ext cx="5087888" cy="338554"/>
          </a:xfrm>
          <a:prstGeom prst="rect">
            <a:avLst/>
          </a:prstGeom>
        </p:spPr>
        <p:txBody>
          <a:bodyPr wrap="square">
            <a:spAutoFit/>
          </a:bodyPr>
          <a:lstStyle/>
          <a:p>
            <a:r>
              <a:rPr lang="fr-CH" sz="800" dirty="0"/>
              <a:t>https://</a:t>
            </a:r>
            <a:r>
              <a:rPr lang="fr-CH" sz="800" dirty="0" err="1"/>
              <a:t>www.researchgate.net</a:t>
            </a:r>
            <a:r>
              <a:rPr lang="fr-CH" sz="800" dirty="0"/>
              <a:t>/profile/</a:t>
            </a:r>
            <a:r>
              <a:rPr lang="fr-CH" sz="800" dirty="0" err="1"/>
              <a:t>Ewan_Blanch</a:t>
            </a:r>
            <a:r>
              <a:rPr lang="fr-CH" sz="800" dirty="0"/>
              <a:t>/publication/284921406/figure/fig16/AS:660946137649163@1534593247730/Chemical-structures-right-and-Raman-spectra-left-of-a-5-w-v-aqueous-solution-of.png</a:t>
            </a:r>
          </a:p>
        </p:txBody>
      </p:sp>
      <p:sp>
        <p:nvSpPr>
          <p:cNvPr id="7" name="Rectangle 6">
            <a:extLst>
              <a:ext uri="{FF2B5EF4-FFF2-40B4-BE49-F238E27FC236}">
                <a16:creationId xmlns:a16="http://schemas.microsoft.com/office/drawing/2014/main" id="{CAF1C5CF-BB05-704F-84D4-802DABECF771}"/>
              </a:ext>
            </a:extLst>
          </p:cNvPr>
          <p:cNvSpPr/>
          <p:nvPr/>
        </p:nvSpPr>
        <p:spPr>
          <a:xfrm>
            <a:off x="6564052" y="6642556"/>
            <a:ext cx="5627948" cy="215444"/>
          </a:xfrm>
          <a:prstGeom prst="rect">
            <a:avLst/>
          </a:prstGeom>
        </p:spPr>
        <p:txBody>
          <a:bodyPr wrap="square">
            <a:spAutoFit/>
          </a:bodyPr>
          <a:lstStyle/>
          <a:p>
            <a:r>
              <a:rPr lang="fr-CH" sz="800" dirty="0"/>
              <a:t>https://s3-us-west-2.amazonaws.com/courses-images/</a:t>
            </a:r>
            <a:r>
              <a:rPr lang="fr-CH" sz="800" dirty="0" err="1"/>
              <a:t>wp</a:t>
            </a:r>
            <a:r>
              <a:rPr lang="fr-CH" sz="800" dirty="0"/>
              <a:t>-content/</a:t>
            </a:r>
            <a:r>
              <a:rPr lang="fr-CH" sz="800" dirty="0" err="1"/>
              <a:t>uploads</a:t>
            </a:r>
            <a:r>
              <a:rPr lang="fr-CH" sz="800" dirty="0"/>
              <a:t>/sites/1518/2017/10/05153652/octane_1.png</a:t>
            </a:r>
          </a:p>
        </p:txBody>
      </p:sp>
      <p:pic>
        <p:nvPicPr>
          <p:cNvPr id="8" name="Picture 2">
            <a:extLst>
              <a:ext uri="{FF2B5EF4-FFF2-40B4-BE49-F238E27FC236}">
                <a16:creationId xmlns:a16="http://schemas.microsoft.com/office/drawing/2014/main" id="{BBC02015-8AE4-9149-B77E-C280F12742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7673" y="2921912"/>
            <a:ext cx="7414327" cy="37206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6FA4C259-70E9-104C-B123-113790ABA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21912"/>
            <a:ext cx="4884964" cy="3592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920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0736" name="Text Box 16"/>
              <p:cNvSpPr txBox="1">
                <a:spLocks noChangeArrowheads="1"/>
              </p:cNvSpPr>
              <p:nvPr/>
            </p:nvSpPr>
            <p:spPr bwMode="auto">
              <a:xfrm>
                <a:off x="7157" y="659323"/>
                <a:ext cx="9113176" cy="3623749"/>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wrap="square">
                <a:spAutoFit/>
              </a:bodyPr>
              <a:lstStyle/>
              <a:p>
                <a:pPr marL="285750" indent="-285750">
                  <a:lnSpc>
                    <a:spcPct val="120000"/>
                  </a:lnSpc>
                  <a:buFont typeface="Arial" panose="020B0604020202020204" pitchFamily="34" charset="0"/>
                  <a:buChar char="•"/>
                </a:pPr>
                <a:r>
                  <a:rPr lang="fr-CH" dirty="0"/>
                  <a:t>La version intégré est composée des guides d'ondes et des coupleurs planes.</a:t>
                </a:r>
              </a:p>
              <a:p>
                <a:pPr marL="285750" indent="-285750">
                  <a:lnSpc>
                    <a:spcPct val="120000"/>
                  </a:lnSpc>
                  <a:buFont typeface="Arial" panose="020B0604020202020204" pitchFamily="34" charset="0"/>
                  <a:buChar char="•"/>
                </a:pPr>
                <a:r>
                  <a:rPr lang="fr-CH" dirty="0"/>
                  <a:t>Utilisation principale: filtre (séparation des fréquences):</a:t>
                </a:r>
              </a:p>
              <a:p>
                <a:pPr marL="285750" indent="-285750">
                  <a:lnSpc>
                    <a:spcPct val="120000"/>
                  </a:lnSpc>
                  <a:buFont typeface="Arial" panose="020B0604020202020204" pitchFamily="34" charset="0"/>
                  <a:buChar char="•"/>
                </a:pPr>
                <a:r>
                  <a:rPr lang="fr-CH" dirty="0"/>
                  <a:t>Si on veut I</a:t>
                </a:r>
                <a:r>
                  <a:rPr lang="fr-CH" baseline="-25000" dirty="0"/>
                  <a:t>max</a:t>
                </a:r>
                <a:r>
                  <a:rPr lang="fr-CH" dirty="0"/>
                  <a:t> pour </a:t>
                </a:r>
                <a:r>
                  <a:rPr lang="fr-CH" dirty="0">
                    <a:latin typeface="Symbol" pitchFamily="2" charset="2"/>
                  </a:rPr>
                  <a:t>l</a:t>
                </a:r>
                <a:r>
                  <a:rPr lang="fr-CH" baseline="-25000" dirty="0"/>
                  <a:t>1</a:t>
                </a:r>
                <a:r>
                  <a:rPr lang="fr-CH" dirty="0"/>
                  <a:t> , la différence du chemin doit être: </a:t>
                </a:r>
                <a14:m>
                  <m:oMath xmlns:m="http://schemas.openxmlformats.org/officeDocument/2006/math">
                    <m:sSub>
                      <m:sSubPr>
                        <m:ctrlPr>
                          <a:rPr lang="fr-CH" b="0" i="1" smtClean="0">
                            <a:latin typeface="Cambria Math" panose="02040503050406030204" pitchFamily="18" charset="0"/>
                          </a:rPr>
                        </m:ctrlPr>
                      </m:sSubPr>
                      <m:e>
                        <m:r>
                          <a:rPr lang="fr-CH" b="0" i="1" smtClean="0">
                            <a:latin typeface="Cambria Math" panose="02040503050406030204" pitchFamily="18" charset="0"/>
                          </a:rPr>
                          <m:t>𝑘</m:t>
                        </m:r>
                      </m:e>
                      <m:sub>
                        <m:r>
                          <a:rPr lang="fr-CH" b="0" i="1" smtClean="0">
                            <a:latin typeface="Cambria Math" panose="02040503050406030204" pitchFamily="18" charset="0"/>
                          </a:rPr>
                          <m:t>1</m:t>
                        </m:r>
                      </m:sub>
                    </m:sSub>
                    <m:r>
                      <a:rPr lang="fr-CH" b="0"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𝑑</m:t>
                    </m:r>
                    <m:r>
                      <a:rPr lang="fr-CH" b="0" i="1" smtClean="0">
                        <a:latin typeface="Cambria Math" panose="02040503050406030204" pitchFamily="18" charset="0"/>
                        <a:ea typeface="Cambria Math" panose="02040503050406030204" pitchFamily="18" charset="0"/>
                      </a:rPr>
                      <m:t>=</m:t>
                    </m:r>
                    <m:f>
                      <m:fPr>
                        <m:ctrlPr>
                          <a:rPr lang="fr-CH" b="0" i="1" smtClean="0">
                            <a:latin typeface="Cambria Math" panose="02040503050406030204" pitchFamily="18" charset="0"/>
                            <a:ea typeface="Cambria Math" panose="02040503050406030204" pitchFamily="18" charset="0"/>
                          </a:rPr>
                        </m:ctrlPr>
                      </m:fPr>
                      <m:num>
                        <m:r>
                          <a:rPr lang="fr-CH" b="0" i="1" smtClean="0">
                            <a:latin typeface="Cambria Math" panose="02040503050406030204" pitchFamily="18" charset="0"/>
                            <a:ea typeface="Cambria Math" panose="02040503050406030204" pitchFamily="18" charset="0"/>
                          </a:rPr>
                          <m:t>2</m:t>
                        </m:r>
                        <m:r>
                          <a:rPr lang="fr-CH" b="0" i="1" smtClean="0">
                            <a:latin typeface="Cambria Math" panose="02040503050406030204" pitchFamily="18" charset="0"/>
                            <a:ea typeface="Cambria Math" panose="02040503050406030204" pitchFamily="18" charset="0"/>
                          </a:rPr>
                          <m:t>𝜋</m:t>
                        </m:r>
                      </m:num>
                      <m:den>
                        <m:sSub>
                          <m:sSubPr>
                            <m:ctrlPr>
                              <a:rPr lang="fr-CH" b="0" i="1" smtClean="0">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𝜆</m:t>
                            </m:r>
                          </m:e>
                          <m:sub>
                            <m:r>
                              <a:rPr lang="fr-CH" b="0" i="1" smtClean="0">
                                <a:latin typeface="Cambria Math" panose="02040503050406030204" pitchFamily="18" charset="0"/>
                                <a:ea typeface="Cambria Math" panose="02040503050406030204" pitchFamily="18" charset="0"/>
                              </a:rPr>
                              <m:t>1</m:t>
                            </m:r>
                          </m:sub>
                        </m:sSub>
                      </m:den>
                    </m:f>
                    <m:r>
                      <a:rPr lang="fr-CH" i="1">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𝑑</m:t>
                    </m:r>
                    <m:r>
                      <a:rPr lang="fr-CH" b="0" i="1" smtClean="0">
                        <a:latin typeface="Cambria Math" panose="02040503050406030204" pitchFamily="18" charset="0"/>
                        <a:ea typeface="Cambria Math" panose="02040503050406030204" pitchFamily="18" charset="0"/>
                      </a:rPr>
                      <m:t>=2</m:t>
                    </m:r>
                    <m:r>
                      <a:rPr lang="fr-CH" b="0" i="1" smtClean="0">
                        <a:latin typeface="Cambria Math" panose="02040503050406030204" pitchFamily="18" charset="0"/>
                        <a:ea typeface="Cambria Math" panose="02040503050406030204" pitchFamily="18" charset="0"/>
                      </a:rPr>
                      <m:t>𝜋</m:t>
                    </m:r>
                    <m:r>
                      <a:rPr lang="fr-CH" b="0" i="1" smtClean="0">
                        <a:latin typeface="Cambria Math" panose="02040503050406030204" pitchFamily="18" charset="0"/>
                        <a:ea typeface="Cambria Math" panose="02040503050406030204" pitchFamily="18" charset="0"/>
                      </a:rPr>
                      <m:t>𝑚</m:t>
                    </m:r>
                  </m:oMath>
                </a14:m>
                <a:r>
                  <a:rPr lang="fr-CH" dirty="0"/>
                  <a:t> .</a:t>
                </a:r>
              </a:p>
              <a:p>
                <a:pPr marL="285750" indent="-285750">
                  <a:lnSpc>
                    <a:spcPct val="120000"/>
                  </a:lnSpc>
                  <a:buFont typeface="Arial" panose="020B0604020202020204" pitchFamily="34" charset="0"/>
                  <a:buChar char="•"/>
                </a:pPr>
                <a:r>
                  <a:rPr lang="fr-CH" dirty="0"/>
                  <a:t>Si on veut </a:t>
                </a:r>
                <a:r>
                  <a:rPr lang="fr-CH" dirty="0" err="1"/>
                  <a:t>I</a:t>
                </a:r>
                <a:r>
                  <a:rPr lang="fr-CH" baseline="-25000" dirty="0" err="1"/>
                  <a:t>min</a:t>
                </a:r>
                <a:r>
                  <a:rPr lang="fr-CH" dirty="0"/>
                  <a:t> pour </a:t>
                </a:r>
                <a:r>
                  <a:rPr lang="fr-CH" dirty="0">
                    <a:latin typeface="Symbol" pitchFamily="2" charset="2"/>
                  </a:rPr>
                  <a:t>l</a:t>
                </a:r>
                <a:r>
                  <a:rPr lang="fr-CH" baseline="-25000" dirty="0"/>
                  <a:t>2</a:t>
                </a:r>
                <a:r>
                  <a:rPr lang="fr-CH" dirty="0"/>
                  <a:t> , on a : </a:t>
                </a:r>
                <a14:m>
                  <m:oMath xmlns:m="http://schemas.openxmlformats.org/officeDocument/2006/math">
                    <m:sSub>
                      <m:sSubPr>
                        <m:ctrlPr>
                          <a:rPr lang="fr-CH" i="1">
                            <a:latin typeface="Cambria Math" panose="02040503050406030204" pitchFamily="18" charset="0"/>
                          </a:rPr>
                        </m:ctrlPr>
                      </m:sSubPr>
                      <m:e>
                        <m:r>
                          <a:rPr lang="fr-CH" i="1">
                            <a:latin typeface="Cambria Math" panose="02040503050406030204" pitchFamily="18" charset="0"/>
                          </a:rPr>
                          <m:t>𝑘</m:t>
                        </m:r>
                      </m:e>
                      <m:sub>
                        <m:r>
                          <a:rPr lang="fr-CH" b="0" i="1" smtClean="0">
                            <a:latin typeface="Cambria Math" panose="02040503050406030204" pitchFamily="18" charset="0"/>
                          </a:rPr>
                          <m:t>2</m:t>
                        </m:r>
                      </m:sub>
                    </m:sSub>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𝑑</m:t>
                    </m:r>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𝜋</m:t>
                        </m:r>
                      </m:num>
                      <m:den>
                        <m:sSub>
                          <m:sSubPr>
                            <m:ctrlPr>
                              <a:rPr lang="fr-CH" i="1" smtClean="0">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𝜆</m:t>
                            </m:r>
                          </m:e>
                          <m:sub>
                            <m:r>
                              <a:rPr lang="fr-CH" b="0" i="1" smtClean="0">
                                <a:latin typeface="Cambria Math" panose="02040503050406030204" pitchFamily="18" charset="0"/>
                                <a:ea typeface="Cambria Math" panose="02040503050406030204" pitchFamily="18" charset="0"/>
                              </a:rPr>
                              <m:t>2</m:t>
                            </m:r>
                          </m:sub>
                        </m:sSub>
                      </m:den>
                    </m:f>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𝑑</m:t>
                    </m:r>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𝜋</m:t>
                    </m:r>
                    <m:d>
                      <m:dPr>
                        <m:ctrlPr>
                          <a:rPr lang="fr-CH" i="1" smtClean="0">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𝑚</m:t>
                        </m:r>
                        <m:r>
                          <a:rPr lang="fr-CH" b="0" i="1" smtClean="0">
                            <a:latin typeface="Cambria Math" panose="02040503050406030204" pitchFamily="18" charset="0"/>
                            <a:ea typeface="Cambria Math" panose="02040503050406030204" pitchFamily="18" charset="0"/>
                          </a:rPr>
                          <m:t>+</m:t>
                        </m:r>
                        <m:f>
                          <m:fPr>
                            <m:ctrlPr>
                              <a:rPr lang="fr-CH" b="0" i="1" smtClean="0">
                                <a:latin typeface="Cambria Math" panose="02040503050406030204" pitchFamily="18" charset="0"/>
                                <a:ea typeface="Cambria Math" panose="02040503050406030204" pitchFamily="18" charset="0"/>
                              </a:rPr>
                            </m:ctrlPr>
                          </m:fPr>
                          <m:num>
                            <m:r>
                              <a:rPr lang="fr-CH" b="0" i="1" smtClean="0">
                                <a:latin typeface="Cambria Math" panose="02040503050406030204" pitchFamily="18" charset="0"/>
                                <a:ea typeface="Cambria Math" panose="02040503050406030204" pitchFamily="18" charset="0"/>
                              </a:rPr>
                              <m:t>1</m:t>
                            </m:r>
                          </m:num>
                          <m:den>
                            <m:r>
                              <a:rPr lang="fr-CH" b="0" i="1" smtClean="0">
                                <a:latin typeface="Cambria Math" panose="02040503050406030204" pitchFamily="18" charset="0"/>
                                <a:ea typeface="Cambria Math" panose="02040503050406030204" pitchFamily="18" charset="0"/>
                              </a:rPr>
                              <m:t>2</m:t>
                            </m:r>
                          </m:den>
                        </m:f>
                      </m:e>
                    </m:d>
                  </m:oMath>
                </a14:m>
                <a:r>
                  <a:rPr lang="fr-CH" dirty="0"/>
                  <a:t> .</a:t>
                </a:r>
              </a:p>
              <a:p>
                <a:pPr marL="285750" indent="-285750">
                  <a:lnSpc>
                    <a:spcPct val="120000"/>
                  </a:lnSpc>
                  <a:buFont typeface="Arial" panose="020B0604020202020204" pitchFamily="34" charset="0"/>
                  <a:buChar char="•"/>
                </a:pPr>
                <a:r>
                  <a:rPr lang="fr-CH" dirty="0"/>
                  <a:t>Le résultat: </a:t>
                </a:r>
                <a14:m>
                  <m:oMath xmlns:m="http://schemas.openxmlformats.org/officeDocument/2006/math">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𝑑</m:t>
                    </m:r>
                    <m:r>
                      <a:rPr lang="fr-CH" i="1">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𝑚</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𝜆</m:t>
                        </m:r>
                      </m:e>
                      <m:sub>
                        <m:r>
                          <a:rPr lang="fr-CH" i="1">
                            <a:latin typeface="Cambria Math" panose="02040503050406030204" pitchFamily="18" charset="0"/>
                            <a:ea typeface="Cambria Math" panose="02040503050406030204" pitchFamily="18" charset="0"/>
                          </a:rPr>
                          <m:t>1</m:t>
                        </m:r>
                      </m:sub>
                    </m:sSub>
                    <m:r>
                      <a:rPr lang="fr-CH" b="0" i="1" smtClean="0">
                        <a:latin typeface="Cambria Math" panose="02040503050406030204" pitchFamily="18" charset="0"/>
                        <a:ea typeface="Cambria Math" panose="02040503050406030204" pitchFamily="18" charset="0"/>
                      </a:rPr>
                      <m:t>=</m:t>
                    </m:r>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𝑚</m:t>
                        </m:r>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r>
                              <a:rPr lang="fr-CH" i="1">
                                <a:latin typeface="Cambria Math" panose="02040503050406030204" pitchFamily="18" charset="0"/>
                                <a:ea typeface="Cambria Math" panose="02040503050406030204" pitchFamily="18" charset="0"/>
                              </a:rPr>
                              <m:t>2</m:t>
                            </m:r>
                          </m:den>
                        </m:f>
                      </m:e>
                    </m:d>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𝜆</m:t>
                        </m:r>
                      </m:e>
                      <m:sub>
                        <m:r>
                          <a:rPr lang="fr-CH" b="0" i="1" smtClean="0">
                            <a:latin typeface="Cambria Math" panose="02040503050406030204" pitchFamily="18" charset="0"/>
                            <a:ea typeface="Cambria Math" panose="02040503050406030204" pitchFamily="18" charset="0"/>
                          </a:rPr>
                          <m:t>2</m:t>
                        </m:r>
                      </m:sub>
                    </m:sSub>
                  </m:oMath>
                </a14:m>
                <a:r>
                  <a:rPr lang="fr-CH" dirty="0"/>
                  <a:t> , ou: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𝜆</m:t>
                        </m:r>
                      </m:e>
                      <m:sub>
                        <m:r>
                          <a:rPr lang="fr-CH" i="1">
                            <a:latin typeface="Cambria Math" panose="02040503050406030204" pitchFamily="18" charset="0"/>
                            <a:ea typeface="Cambria Math" panose="02040503050406030204" pitchFamily="18" charset="0"/>
                          </a:rPr>
                          <m:t>1</m:t>
                        </m:r>
                      </m:sub>
                    </m:sSub>
                    <m:r>
                      <a:rPr lang="fr-CH" b="0" i="1" smtClean="0">
                        <a:latin typeface="Cambria Math" panose="02040503050406030204" pitchFamily="18" charset="0"/>
                        <a:ea typeface="Cambria Math" panose="02040503050406030204" pitchFamily="18" charset="0"/>
                      </a:rPr>
                      <m:t>=</m:t>
                    </m:r>
                    <m:d>
                      <m:dPr>
                        <m:ctrlPr>
                          <a:rPr lang="fr-CH" i="1">
                            <a:latin typeface="Cambria Math" panose="02040503050406030204" pitchFamily="18" charset="0"/>
                            <a:ea typeface="Cambria Math" panose="02040503050406030204" pitchFamily="18" charset="0"/>
                          </a:rPr>
                        </m:ctrlPr>
                      </m:dPr>
                      <m:e>
                        <m:r>
                          <a:rPr lang="fr-CH" b="0" i="1" smtClean="0">
                            <a:latin typeface="Cambria Math" panose="02040503050406030204" pitchFamily="18" charset="0"/>
                            <a:ea typeface="Cambria Math" panose="02040503050406030204" pitchFamily="18" charset="0"/>
                          </a:rPr>
                          <m:t>1</m:t>
                        </m:r>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r>
                              <a:rPr lang="fr-CH" i="1">
                                <a:latin typeface="Cambria Math" panose="02040503050406030204" pitchFamily="18" charset="0"/>
                                <a:ea typeface="Cambria Math" panose="02040503050406030204" pitchFamily="18" charset="0"/>
                              </a:rPr>
                              <m:t>2</m:t>
                            </m:r>
                            <m:r>
                              <a:rPr lang="fr-CH" b="0" i="1" smtClean="0">
                                <a:latin typeface="Cambria Math" panose="02040503050406030204" pitchFamily="18" charset="0"/>
                                <a:ea typeface="Cambria Math" panose="02040503050406030204" pitchFamily="18" charset="0"/>
                              </a:rPr>
                              <m:t>𝑚</m:t>
                            </m:r>
                          </m:den>
                        </m:f>
                      </m:e>
                    </m:d>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𝜆</m:t>
                        </m:r>
                      </m:e>
                      <m:sub>
                        <m:r>
                          <a:rPr lang="fr-CH" i="1">
                            <a:latin typeface="Cambria Math" panose="02040503050406030204" pitchFamily="18" charset="0"/>
                            <a:ea typeface="Cambria Math" panose="02040503050406030204" pitchFamily="18" charset="0"/>
                          </a:rPr>
                          <m:t>2</m:t>
                        </m:r>
                      </m:sub>
                    </m:sSub>
                  </m:oMath>
                </a14:m>
                <a:r>
                  <a:rPr lang="fr-CH" dirty="0"/>
                  <a:t> , ce qui donne:  </a:t>
                </a:r>
                <a14:m>
                  <m:oMath xmlns:m="http://schemas.openxmlformats.org/officeDocument/2006/math">
                    <m:f>
                      <m:fPr>
                        <m:ctrlPr>
                          <a:rPr lang="fr-CH" i="1">
                            <a:latin typeface="Cambria Math" panose="02040503050406030204" pitchFamily="18" charset="0"/>
                            <a:ea typeface="Cambria Math" panose="02040503050406030204" pitchFamily="18" charset="0"/>
                          </a:rPr>
                        </m:ctrlPr>
                      </m:fPr>
                      <m:num>
                        <m:r>
                          <a:rPr lang="fr-CH" i="1" smtClean="0">
                            <a:latin typeface="Cambria Math" panose="02040503050406030204" pitchFamily="18" charset="0"/>
                            <a:ea typeface="Cambria Math" panose="02040503050406030204" pitchFamily="18" charset="0"/>
                          </a:rPr>
                          <m:t>∆</m:t>
                        </m:r>
                        <m:r>
                          <a:rPr lang="fr-CH" i="1" smtClean="0">
                            <a:latin typeface="Cambria Math" panose="02040503050406030204" pitchFamily="18" charset="0"/>
                            <a:ea typeface="Cambria Math" panose="02040503050406030204" pitchFamily="18" charset="0"/>
                          </a:rPr>
                          <m:t>𝜆</m:t>
                        </m:r>
                      </m:num>
                      <m:den>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𝜆</m:t>
                            </m:r>
                          </m:e>
                          <m:sub>
                            <m:r>
                              <a:rPr lang="fr-CH" i="1">
                                <a:latin typeface="Cambria Math" panose="02040503050406030204" pitchFamily="18" charset="0"/>
                                <a:ea typeface="Cambria Math" panose="02040503050406030204" pitchFamily="18" charset="0"/>
                              </a:rPr>
                              <m:t>2</m:t>
                            </m:r>
                          </m:sub>
                        </m:sSub>
                      </m:den>
                    </m:f>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𝑚</m:t>
                        </m:r>
                      </m:den>
                    </m:f>
                  </m:oMath>
                </a14:m>
                <a:r>
                  <a:rPr lang="fr-CH" dirty="0"/>
                  <a:t> .</a:t>
                </a:r>
              </a:p>
              <a:p>
                <a:pPr marL="285750" indent="-285750">
                  <a:lnSpc>
                    <a:spcPct val="120000"/>
                  </a:lnSpc>
                  <a:buFont typeface="Arial" panose="020B0604020202020204" pitchFamily="34" charset="0"/>
                  <a:buChar char="•"/>
                </a:pPr>
                <a:r>
                  <a:rPr lang="fr-CH" dirty="0"/>
                  <a:t>En télécom: standard de transmission autour de</a:t>
                </a:r>
              </a:p>
              <a:p>
                <a:pPr>
                  <a:lnSpc>
                    <a:spcPct val="120000"/>
                  </a:lnSpc>
                </a:pPr>
                <a:r>
                  <a:rPr lang="fr-CH" dirty="0"/>
                  <a:t>     </a:t>
                </a:r>
                <a:r>
                  <a:rPr lang="fr-CH" dirty="0">
                    <a:latin typeface="Symbol" pitchFamily="2" charset="2"/>
                  </a:rPr>
                  <a:t>l</a:t>
                </a:r>
                <a:r>
                  <a:rPr lang="fr-CH" dirty="0"/>
                  <a:t> = 1.3 et 1.55 </a:t>
                </a:r>
                <a:r>
                  <a:rPr lang="fr-CH" dirty="0">
                    <a:latin typeface="Symbol" pitchFamily="2" charset="2"/>
                  </a:rPr>
                  <a:t>m</a:t>
                </a:r>
                <a:r>
                  <a:rPr lang="fr-CH" dirty="0"/>
                  <a:t>m, WDM = multiplexage de plusieurs</a:t>
                </a:r>
              </a:p>
              <a:p>
                <a:pPr>
                  <a:lnSpc>
                    <a:spcPct val="120000"/>
                  </a:lnSpc>
                </a:pPr>
                <a:r>
                  <a:rPr lang="fr-CH" dirty="0"/>
                  <a:t>     longueurs d'onde espacées de 20 nm dans une fibre.</a:t>
                </a:r>
              </a:p>
              <a:p>
                <a:pPr>
                  <a:lnSpc>
                    <a:spcPct val="120000"/>
                  </a:lnSpc>
                </a:pPr>
                <a:r>
                  <a:rPr lang="fr-CH" dirty="0"/>
                  <a:t>     Cette séparation demande donc: </a:t>
                </a:r>
                <a:r>
                  <a:rPr lang="fr-CH" i="1" dirty="0"/>
                  <a:t>m</a:t>
                </a:r>
                <a:r>
                  <a:rPr lang="fr-CH" dirty="0"/>
                  <a:t>=40.</a:t>
                </a:r>
              </a:p>
            </p:txBody>
          </p:sp>
        </mc:Choice>
        <mc:Fallback xmlns="">
          <p:sp>
            <p:nvSpPr>
              <p:cNvPr id="30736" name="Text Box 16"/>
              <p:cNvSpPr txBox="1">
                <a:spLocks noRot="1" noChangeAspect="1" noMove="1" noResize="1" noEditPoints="1" noAdjustHandles="1" noChangeArrowheads="1" noChangeShapeType="1" noTextEdit="1"/>
              </p:cNvSpPr>
              <p:nvPr/>
            </p:nvSpPr>
            <p:spPr bwMode="auto">
              <a:xfrm>
                <a:off x="7157" y="659323"/>
                <a:ext cx="9113176" cy="3623749"/>
              </a:xfrm>
              <a:prstGeom prst="rect">
                <a:avLst/>
              </a:prstGeom>
              <a:blipFill>
                <a:blip r:embed="rId3"/>
                <a:stretch>
                  <a:fillRect l="-417" t="-348" b="-1394"/>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5A0CFC31-5744-E349-BCB1-8F8576AFF5B2}"/>
              </a:ext>
            </a:extLst>
          </p:cNvPr>
          <p:cNvCxnSpPr>
            <a:cxnSpLocks/>
          </p:cNvCxnSpPr>
          <p:nvPr/>
        </p:nvCxnSpPr>
        <p:spPr>
          <a:xfrm>
            <a:off x="11820636" y="3362101"/>
            <a:ext cx="0" cy="1183023"/>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AAEB88E8-BF49-304F-A4D1-9E3024233EBC}"/>
              </a:ext>
            </a:extLst>
          </p:cNvPr>
          <p:cNvGrpSpPr/>
          <p:nvPr/>
        </p:nvGrpSpPr>
        <p:grpSpPr>
          <a:xfrm>
            <a:off x="6067586" y="3026717"/>
            <a:ext cx="6120172" cy="1861607"/>
            <a:chOff x="6075648" y="2596725"/>
            <a:chExt cx="6120172" cy="1861607"/>
          </a:xfrm>
        </p:grpSpPr>
        <p:pic>
          <p:nvPicPr>
            <p:cNvPr id="3073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5648" y="2736950"/>
              <a:ext cx="6120172" cy="17213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1D7DD8AF-DB53-E84B-A121-BDBCBD61C74C}"/>
                </a:ext>
              </a:extLst>
            </p:cNvPr>
            <p:cNvSpPr txBox="1"/>
            <p:nvPr/>
          </p:nvSpPr>
          <p:spPr>
            <a:xfrm>
              <a:off x="11012356" y="2600125"/>
              <a:ext cx="396262" cy="369332"/>
            </a:xfrm>
            <a:prstGeom prst="rect">
              <a:avLst/>
            </a:prstGeom>
            <a:noFill/>
          </p:spPr>
          <p:txBody>
            <a:bodyPr wrap="none" rtlCol="0">
              <a:spAutoFit/>
            </a:bodyPr>
            <a:lstStyle/>
            <a:p>
              <a:r>
                <a:rPr lang="fr-CH" dirty="0">
                  <a:solidFill>
                    <a:srgbClr val="0070C0"/>
                  </a:solidFill>
                  <a:latin typeface="Symbol" pitchFamily="2" charset="2"/>
                </a:rPr>
                <a:t>l</a:t>
              </a:r>
              <a:r>
                <a:rPr lang="fr-CH" baseline="-25000" dirty="0">
                  <a:solidFill>
                    <a:srgbClr val="0070C0"/>
                  </a:solidFill>
                </a:rPr>
                <a:t>1</a:t>
              </a:r>
            </a:p>
          </p:txBody>
        </p:sp>
        <p:sp>
          <p:nvSpPr>
            <p:cNvPr id="15" name="TextBox 14">
              <a:extLst>
                <a:ext uri="{FF2B5EF4-FFF2-40B4-BE49-F238E27FC236}">
                  <a16:creationId xmlns:a16="http://schemas.microsoft.com/office/drawing/2014/main" id="{671240B3-FC09-FB4D-8A92-B4F62A80A3BE}"/>
                </a:ext>
              </a:extLst>
            </p:cNvPr>
            <p:cNvSpPr txBox="1"/>
            <p:nvPr/>
          </p:nvSpPr>
          <p:spPr>
            <a:xfrm>
              <a:off x="11676620" y="2596725"/>
              <a:ext cx="396262" cy="369332"/>
            </a:xfrm>
            <a:prstGeom prst="rect">
              <a:avLst/>
            </a:prstGeom>
            <a:noFill/>
          </p:spPr>
          <p:txBody>
            <a:bodyPr wrap="none" rtlCol="0">
              <a:spAutoFit/>
            </a:bodyPr>
            <a:lstStyle/>
            <a:p>
              <a:r>
                <a:rPr lang="fr-CH" dirty="0">
                  <a:solidFill>
                    <a:srgbClr val="FF0000"/>
                  </a:solidFill>
                  <a:latin typeface="Symbol" pitchFamily="2" charset="2"/>
                </a:rPr>
                <a:t>l</a:t>
              </a:r>
              <a:r>
                <a:rPr lang="fr-CH" baseline="-25000" dirty="0">
                  <a:solidFill>
                    <a:srgbClr val="FF0000"/>
                  </a:solidFill>
                </a:rPr>
                <a:t>2</a:t>
              </a:r>
            </a:p>
          </p:txBody>
        </p:sp>
      </p:grpSp>
      <p:grpSp>
        <p:nvGrpSpPr>
          <p:cNvPr id="3" name="Group 2">
            <a:extLst>
              <a:ext uri="{FF2B5EF4-FFF2-40B4-BE49-F238E27FC236}">
                <a16:creationId xmlns:a16="http://schemas.microsoft.com/office/drawing/2014/main" id="{0F5FE3A9-1FED-1248-A215-BE3D77509C41}"/>
              </a:ext>
            </a:extLst>
          </p:cNvPr>
          <p:cNvGrpSpPr/>
          <p:nvPr/>
        </p:nvGrpSpPr>
        <p:grpSpPr>
          <a:xfrm>
            <a:off x="11324" y="4545124"/>
            <a:ext cx="3629030" cy="2304256"/>
            <a:chOff x="1199456" y="-53694"/>
            <a:chExt cx="4564757" cy="2898398"/>
          </a:xfrm>
        </p:grpSpPr>
        <p:pic>
          <p:nvPicPr>
            <p:cNvPr id="2" name="Picture 1" descr="Fig.2.5-3_MZ.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9456" y="194430"/>
              <a:ext cx="4564757" cy="2650274"/>
            </a:xfrm>
            <a:prstGeom prst="rect">
              <a:avLst/>
            </a:prstGeom>
          </p:spPr>
        </p:pic>
        <p:sp>
          <p:nvSpPr>
            <p:cNvPr id="30727" name="Text Box 7"/>
            <p:cNvSpPr txBox="1">
              <a:spLocks noChangeArrowheads="1"/>
            </p:cNvSpPr>
            <p:nvPr/>
          </p:nvSpPr>
          <p:spPr bwMode="auto">
            <a:xfrm>
              <a:off x="2392050" y="-53694"/>
              <a:ext cx="1768329" cy="3515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sz="1400" dirty="0"/>
                <a:t>Version discrete:</a:t>
              </a:r>
            </a:p>
          </p:txBody>
        </p:sp>
      </p:grpSp>
      <p:sp>
        <p:nvSpPr>
          <p:cNvPr id="30730" name="Text Box 10"/>
          <p:cNvSpPr txBox="1">
            <a:spLocks noChangeArrowheads="1"/>
          </p:cNvSpPr>
          <p:nvPr/>
        </p:nvSpPr>
        <p:spPr bwMode="auto">
          <a:xfrm>
            <a:off x="-1" y="0"/>
            <a:ext cx="86238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200" dirty="0"/>
              <a:t>L'interféromètres de Mach-</a:t>
            </a:r>
            <a:r>
              <a:rPr lang="fr-CH" sz="3200" dirty="0" err="1"/>
              <a:t>Zehnder</a:t>
            </a:r>
            <a:endParaRPr lang="fr-CH" sz="3200" dirty="0"/>
          </a:p>
        </p:txBody>
      </p:sp>
      <p:grpSp>
        <p:nvGrpSpPr>
          <p:cNvPr id="4" name="Group 3">
            <a:extLst>
              <a:ext uri="{FF2B5EF4-FFF2-40B4-BE49-F238E27FC236}">
                <a16:creationId xmlns:a16="http://schemas.microsoft.com/office/drawing/2014/main" id="{5F8C3A85-448B-284E-996D-6D1553DCB98E}"/>
              </a:ext>
            </a:extLst>
          </p:cNvPr>
          <p:cNvGrpSpPr/>
          <p:nvPr/>
        </p:nvGrpSpPr>
        <p:grpSpPr>
          <a:xfrm>
            <a:off x="8354607" y="168895"/>
            <a:ext cx="3833152" cy="1913212"/>
            <a:chOff x="6834850" y="763998"/>
            <a:chExt cx="3833152" cy="1913212"/>
          </a:xfrm>
        </p:grpSpPr>
        <p:pic>
          <p:nvPicPr>
            <p:cNvPr id="30731"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4850" y="836614"/>
              <a:ext cx="3833152" cy="18405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732" name="Text Box 12"/>
            <p:cNvSpPr txBox="1">
              <a:spLocks noChangeArrowheads="1"/>
            </p:cNvSpPr>
            <p:nvPr/>
          </p:nvSpPr>
          <p:spPr bwMode="auto">
            <a:xfrm>
              <a:off x="7132527" y="763998"/>
              <a:ext cx="1527726" cy="307777"/>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CH" sz="1400" dirty="0"/>
                <a:t>Version intégrée:</a:t>
              </a:r>
            </a:p>
          </p:txBody>
        </p:sp>
      </p:grpSp>
      <p:cxnSp>
        <p:nvCxnSpPr>
          <p:cNvPr id="9" name="Straight Arrow Connector 8">
            <a:extLst>
              <a:ext uri="{FF2B5EF4-FFF2-40B4-BE49-F238E27FC236}">
                <a16:creationId xmlns:a16="http://schemas.microsoft.com/office/drawing/2014/main" id="{456EDA67-E0E1-164F-9B36-7AB48CA65A02}"/>
              </a:ext>
            </a:extLst>
          </p:cNvPr>
          <p:cNvCxnSpPr/>
          <p:nvPr/>
        </p:nvCxnSpPr>
        <p:spPr>
          <a:xfrm>
            <a:off x="11172564" y="3362101"/>
            <a:ext cx="0" cy="412037"/>
          </a:xfrm>
          <a:prstGeom prst="straightConnector1">
            <a:avLst/>
          </a:prstGeom>
          <a:ln w="38100">
            <a:solidFill>
              <a:srgbClr val="00B0F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67E1AC5-AD2D-F040-B9EA-31E1E2473533}"/>
              </a:ext>
            </a:extLst>
          </p:cNvPr>
          <p:cNvCxnSpPr>
            <a:cxnSpLocks/>
          </p:cNvCxnSpPr>
          <p:nvPr/>
        </p:nvCxnSpPr>
        <p:spPr>
          <a:xfrm>
            <a:off x="11172564" y="3362101"/>
            <a:ext cx="0" cy="750975"/>
          </a:xfrm>
          <a:prstGeom prst="straightConnector1">
            <a:avLst/>
          </a:prstGeom>
          <a:ln w="38100">
            <a:solidFill>
              <a:srgbClr val="00B0F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624DAFF-508F-C741-940F-0BAE68A97FC0}"/>
              </a:ext>
            </a:extLst>
          </p:cNvPr>
          <p:cNvCxnSpPr>
            <a:cxnSpLocks/>
          </p:cNvCxnSpPr>
          <p:nvPr/>
        </p:nvCxnSpPr>
        <p:spPr>
          <a:xfrm>
            <a:off x="11172564" y="3362101"/>
            <a:ext cx="0" cy="750975"/>
          </a:xfrm>
          <a:prstGeom prst="straightConnector1">
            <a:avLst/>
          </a:prstGeom>
          <a:ln w="38100">
            <a:solidFill>
              <a:srgbClr val="00B0F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F07B4AE-4036-0749-8A18-0CE3F31625D2}"/>
              </a:ext>
            </a:extLst>
          </p:cNvPr>
          <p:cNvCxnSpPr>
            <a:cxnSpLocks/>
          </p:cNvCxnSpPr>
          <p:nvPr/>
        </p:nvCxnSpPr>
        <p:spPr>
          <a:xfrm>
            <a:off x="11820636" y="3362101"/>
            <a:ext cx="0" cy="1183023"/>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pic>
        <p:nvPicPr>
          <p:cNvPr id="1365" name="Picture 341">
            <a:extLst>
              <a:ext uri="{FF2B5EF4-FFF2-40B4-BE49-F238E27FC236}">
                <a16:creationId xmlns:a16="http://schemas.microsoft.com/office/drawing/2014/main" id="{626883D6-A3AD-0C49-9158-B1C9203AF7E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3208" b="23550"/>
          <a:stretch/>
        </p:blipFill>
        <p:spPr bwMode="auto">
          <a:xfrm>
            <a:off x="4151784" y="5166950"/>
            <a:ext cx="6383686" cy="168243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81B03305-E89D-1D47-99DB-583CFD40D5A5}"/>
              </a:ext>
            </a:extLst>
          </p:cNvPr>
          <p:cNvSpPr/>
          <p:nvPr/>
        </p:nvSpPr>
        <p:spPr>
          <a:xfrm>
            <a:off x="10535470" y="6385656"/>
            <a:ext cx="1656530" cy="461665"/>
          </a:xfrm>
          <a:prstGeom prst="rect">
            <a:avLst/>
          </a:prstGeom>
        </p:spPr>
        <p:txBody>
          <a:bodyPr wrap="square">
            <a:spAutoFit/>
          </a:bodyPr>
          <a:lstStyle/>
          <a:p>
            <a:r>
              <a:rPr lang="fr-CH" sz="800" dirty="0"/>
              <a:t>http://</a:t>
            </a:r>
            <a:r>
              <a:rPr lang="fr-CH" sz="800" dirty="0" err="1"/>
              <a:t>www.chinacablesbuy.com</a:t>
            </a:r>
            <a:r>
              <a:rPr lang="fr-CH" sz="800" dirty="0"/>
              <a:t>/</a:t>
            </a:r>
            <a:r>
              <a:rPr lang="fr-CH" sz="800" dirty="0" err="1"/>
              <a:t>wp</a:t>
            </a:r>
            <a:r>
              <a:rPr lang="fr-CH" sz="800" dirty="0"/>
              <a:t>-content/</a:t>
            </a:r>
            <a:r>
              <a:rPr lang="fr-CH" sz="800" dirty="0" err="1"/>
              <a:t>uploads</a:t>
            </a:r>
            <a:r>
              <a:rPr lang="fr-CH" sz="800" dirty="0"/>
              <a:t>/2017/04/4-Channel-CWDM-Network-1.png</a:t>
            </a:r>
          </a:p>
        </p:txBody>
      </p:sp>
      <p:sp>
        <p:nvSpPr>
          <p:cNvPr id="30735" name="Text Box 15"/>
          <p:cNvSpPr txBox="1">
            <a:spLocks noChangeArrowheads="1"/>
          </p:cNvSpPr>
          <p:nvPr/>
        </p:nvSpPr>
        <p:spPr bwMode="auto">
          <a:xfrm>
            <a:off x="6292789" y="4715562"/>
            <a:ext cx="2052228"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fr-CH" sz="1400" dirty="0"/>
              <a:t>Cascade de filtres (démultiplexage):</a:t>
            </a:r>
          </a:p>
        </p:txBody>
      </p:sp>
    </p:spTree>
    <p:extLst>
      <p:ext uri="{BB962C8B-B14F-4D97-AF65-F5344CB8AC3E}">
        <p14:creationId xmlns:p14="http://schemas.microsoft.com/office/powerpoint/2010/main" val="1587280684"/>
      </p:ext>
    </p:extLst>
  </p:cSld>
  <p:clrMapOvr>
    <a:masterClrMapping/>
  </p:clrMapOvr>
  <mc:AlternateContent xmlns:mc="http://schemas.openxmlformats.org/markup-compatibility/2006" xmlns:p14="http://schemas.microsoft.com/office/powerpoint/2010/main">
    <mc:Choice Requires="p14">
      <p:transition spd="slow" p14:dur="2000" advTm="168629"/>
    </mc:Choice>
    <mc:Fallback xmlns="">
      <p:transition spd="slow" advTm="168629"/>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96A5-966D-4242-88B4-7D57627E79F0}"/>
              </a:ext>
            </a:extLst>
          </p:cNvPr>
          <p:cNvGrpSpPr/>
          <p:nvPr/>
        </p:nvGrpSpPr>
        <p:grpSpPr>
          <a:xfrm>
            <a:off x="8725235" y="188640"/>
            <a:ext cx="3302565" cy="2302419"/>
            <a:chOff x="8737594" y="10457"/>
            <a:chExt cx="3302565" cy="2302419"/>
          </a:xfrm>
        </p:grpSpPr>
        <p:pic>
          <p:nvPicPr>
            <p:cNvPr id="2" name="Picture 1" descr="Fig.2.5-3_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37594" y="10457"/>
              <a:ext cx="3302565" cy="2302419"/>
            </a:xfrm>
            <a:prstGeom prst="rect">
              <a:avLst/>
            </a:prstGeom>
          </p:spPr>
        </p:pic>
        <p:sp>
          <p:nvSpPr>
            <p:cNvPr id="3" name="Rectangle 2">
              <a:extLst>
                <a:ext uri="{FF2B5EF4-FFF2-40B4-BE49-F238E27FC236}">
                  <a16:creationId xmlns:a16="http://schemas.microsoft.com/office/drawing/2014/main" id="{B4447502-8410-B445-8954-5C2732CABC97}"/>
                </a:ext>
              </a:extLst>
            </p:cNvPr>
            <p:cNvSpPr/>
            <p:nvPr/>
          </p:nvSpPr>
          <p:spPr>
            <a:xfrm>
              <a:off x="8966028" y="25401"/>
              <a:ext cx="1508490" cy="307777"/>
            </a:xfrm>
            <a:prstGeom prst="rect">
              <a:avLst/>
            </a:prstGeom>
          </p:spPr>
          <p:txBody>
            <a:bodyPr wrap="none">
              <a:spAutoFit/>
            </a:bodyPr>
            <a:lstStyle/>
            <a:p>
              <a:r>
                <a:rPr lang="en-US" sz="1400" dirty="0"/>
                <a:t>Version discrete:</a:t>
              </a:r>
            </a:p>
          </p:txBody>
        </p:sp>
      </p:grpSp>
      <mc:AlternateContent xmlns:mc="http://schemas.openxmlformats.org/markup-compatibility/2006" xmlns:a14="http://schemas.microsoft.com/office/drawing/2010/main">
        <mc:Choice Requires="a14">
          <p:sp>
            <p:nvSpPr>
              <p:cNvPr id="24607" name="Text Box 31"/>
              <p:cNvSpPr txBox="1">
                <a:spLocks noChangeArrowheads="1"/>
              </p:cNvSpPr>
              <p:nvPr/>
            </p:nvSpPr>
            <p:spPr bwMode="auto">
              <a:xfrm>
                <a:off x="-1885" y="570628"/>
                <a:ext cx="9122222" cy="3533981"/>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wrap="square">
                <a:spAutoFit/>
              </a:bodyPr>
              <a:lstStyle/>
              <a:p>
                <a:pPr marL="285750" indent="-285750">
                  <a:lnSpc>
                    <a:spcPct val="120000"/>
                  </a:lnSpc>
                  <a:buFont typeface="Arial" panose="020B0604020202020204" pitchFamily="34" charset="0"/>
                  <a:buChar char="•"/>
                </a:pPr>
                <a:r>
                  <a:rPr lang="fr-CH" dirty="0"/>
                  <a:t>On crée l'interférence entre deux faisceaux qui tournent dans un sens opposé dans une "cavité" formée des miroirs. Le système tourne avec une vitesse angulaire </a:t>
                </a:r>
                <a:r>
                  <a:rPr lang="fr-CH" dirty="0">
                    <a:latin typeface="Symbol" pitchFamily="2" charset="2"/>
                  </a:rPr>
                  <a:t>W</a:t>
                </a:r>
                <a:r>
                  <a:rPr lang="fr-CH" dirty="0"/>
                  <a:t>.</a:t>
                </a:r>
              </a:p>
              <a:p>
                <a:pPr marL="285750" indent="-285750">
                  <a:lnSpc>
                    <a:spcPct val="120000"/>
                  </a:lnSpc>
                  <a:buFont typeface="Arial" panose="020B0604020202020204" pitchFamily="34" charset="0"/>
                  <a:buChar char="•"/>
                </a:pPr>
                <a:r>
                  <a:rPr lang="fr-CH" dirty="0"/>
                  <a:t>La différence de temps de parcours entre les deux faisceaux (calcul classique)</a:t>
                </a:r>
              </a:p>
              <a:p>
                <a:pPr>
                  <a:lnSpc>
                    <a:spcPct val="120000"/>
                  </a:lnSpc>
                </a:pPr>
                <a:r>
                  <a:rPr lang="fr-CH" dirty="0"/>
                  <a:t>    pour un chemin circulaire (on a la même pour un chemin carré): </a:t>
                </a:r>
              </a:p>
              <a:p>
                <a:pPr marL="285750" indent="-285750">
                  <a:lnSpc>
                    <a:spcPct val="120000"/>
                  </a:lnSpc>
                  <a:buFont typeface="Arial" panose="020B0604020202020204" pitchFamily="34" charset="0"/>
                  <a:buChar char="•"/>
                </a:pPr>
                <a:endParaRPr lang="fr-CH" dirty="0"/>
              </a:p>
              <a:p>
                <a:pPr>
                  <a:lnSpc>
                    <a:spcPct val="120000"/>
                  </a:lnSpc>
                </a:pPr>
                <a:endParaRPr lang="fr-CH" dirty="0"/>
              </a:p>
              <a:p>
                <a:pPr marL="285750" indent="-285750">
                  <a:lnSpc>
                    <a:spcPct val="120000"/>
                  </a:lnSpc>
                  <a:buFont typeface="Arial" panose="020B0604020202020204" pitchFamily="34" charset="0"/>
                  <a:buChar char="•"/>
                </a:pPr>
                <a:r>
                  <a:rPr lang="fr-CH" dirty="0"/>
                  <a:t>La différence de phase est donc: </a:t>
                </a:r>
                <a14:m>
                  <m:oMath xmlns:m="http://schemas.openxmlformats.org/officeDocument/2006/math">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𝜋</m:t>
                        </m:r>
                        <m:r>
                          <a:rPr lang="fr-CH" i="1">
                            <a:latin typeface="Cambria Math" panose="02040503050406030204" pitchFamily="18" charset="0"/>
                            <a:ea typeface="Cambria Math" panose="02040503050406030204" pitchFamily="18" charset="0"/>
                          </a:rPr>
                          <m:t>𝑐</m:t>
                        </m:r>
                      </m:num>
                      <m:den>
                        <m:r>
                          <a:rPr lang="fr-CH" i="1">
                            <a:latin typeface="Cambria Math" panose="02040503050406030204" pitchFamily="18" charset="0"/>
                            <a:ea typeface="Cambria Math" panose="02040503050406030204" pitchFamily="18" charset="0"/>
                          </a:rPr>
                          <m:t>𝜆</m:t>
                        </m:r>
                      </m:den>
                    </m:f>
                    <m:r>
                      <m:rPr>
                        <m:sty m:val="p"/>
                      </m:rPr>
                      <a:rPr lang="el-GR" i="1">
                        <a:latin typeface="Cambria Math" panose="02040503050406030204" pitchFamily="18" charset="0"/>
                        <a:ea typeface="Cambria Math" panose="02040503050406030204" pitchFamily="18" charset="0"/>
                      </a:rPr>
                      <m:t>Δ</m:t>
                    </m:r>
                    <m:r>
                      <a:rPr lang="fr-CH" i="1">
                        <a:latin typeface="Cambria Math" panose="02040503050406030204" pitchFamily="18" charset="0"/>
                        <a:ea typeface="Cambria Math" panose="02040503050406030204" pitchFamily="18" charset="0"/>
                      </a:rPr>
                      <m:t>𝑡</m:t>
                    </m:r>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𝜋</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4</m:t>
                        </m:r>
                        <m:r>
                          <a:rPr lang="fr-CH" i="1">
                            <a:latin typeface="Cambria Math" panose="02040503050406030204" pitchFamily="18" charset="0"/>
                            <a:ea typeface="Cambria Math" panose="02040503050406030204" pitchFamily="18" charset="0"/>
                          </a:rPr>
                          <m:t>𝐴</m:t>
                        </m:r>
                        <m:r>
                          <m:rPr>
                            <m:sty m:val="p"/>
                          </m:rPr>
                          <a:rPr lang="el-GR" i="1">
                            <a:latin typeface="Cambria Math" panose="02040503050406030204" pitchFamily="18" charset="0"/>
                            <a:ea typeface="Cambria Math" panose="02040503050406030204" pitchFamily="18" charset="0"/>
                          </a:rPr>
                          <m:t>Ω</m:t>
                        </m:r>
                      </m:num>
                      <m:den>
                        <m:r>
                          <a:rPr lang="fr-CH" i="1">
                            <a:latin typeface="Cambria Math" panose="02040503050406030204" pitchFamily="18" charset="0"/>
                            <a:ea typeface="Cambria Math" panose="02040503050406030204" pitchFamily="18" charset="0"/>
                          </a:rPr>
                          <m:t>𝜆</m:t>
                        </m:r>
                        <m:r>
                          <a:rPr lang="fr-CH" i="1">
                            <a:latin typeface="Cambria Math" panose="02040503050406030204" pitchFamily="18" charset="0"/>
                            <a:ea typeface="Cambria Math" panose="02040503050406030204" pitchFamily="18" charset="0"/>
                          </a:rPr>
                          <m:t>𝑐</m:t>
                        </m:r>
                      </m:den>
                    </m:f>
                  </m:oMath>
                </a14:m>
                <a:r>
                  <a:rPr lang="fr-CH" dirty="0"/>
                  <a:t> (</a:t>
                </a:r>
                <a:r>
                  <a:rPr lang="fr-CH" i="1" dirty="0"/>
                  <a:t>A</a:t>
                </a:r>
                <a:r>
                  <a:rPr lang="fr-CH" dirty="0"/>
                  <a:t>=surface de l'interféromètre)</a:t>
                </a:r>
              </a:p>
              <a:p>
                <a:pPr marL="285750" indent="-285750">
                  <a:lnSpc>
                    <a:spcPct val="120000"/>
                  </a:lnSpc>
                  <a:buFont typeface="Arial" panose="020B0604020202020204" pitchFamily="34" charset="0"/>
                  <a:buChar char="•"/>
                </a:pPr>
                <a:r>
                  <a:rPr lang="fr-CH" dirty="0"/>
                  <a:t>La version moderne: gyroscope à fibre</a:t>
                </a:r>
              </a:p>
              <a:p>
                <a:pPr marL="285750" indent="-285750">
                  <a:lnSpc>
                    <a:spcPct val="120000"/>
                  </a:lnSpc>
                  <a:buFont typeface="Arial" panose="020B0604020202020204" pitchFamily="34" charset="0"/>
                  <a:buChar char="•"/>
                </a:pPr>
                <a:r>
                  <a:rPr lang="fr-CH" dirty="0"/>
                  <a:t>Pour une longueur de fibre de 1 km (en plusieurs tours), on peut mesurer une rotation de 0.1 </a:t>
                </a:r>
                <a:r>
                  <a:rPr lang="en-US" dirty="0"/>
                  <a:t>º</a:t>
                </a:r>
                <a:r>
                  <a:rPr lang="fr-CH" dirty="0"/>
                  <a:t>/</a:t>
                </a:r>
                <a:r>
                  <a:rPr lang="fr-CH" dirty="0" err="1"/>
                  <a:t>hr</a:t>
                </a:r>
                <a:r>
                  <a:rPr lang="fr-CH" dirty="0"/>
                  <a:t>. Il faut une bonne stabilisation de la température! </a:t>
                </a:r>
              </a:p>
            </p:txBody>
          </p:sp>
        </mc:Choice>
        <mc:Fallback xmlns="">
          <p:sp>
            <p:nvSpPr>
              <p:cNvPr id="24607" name="Text Box 31"/>
              <p:cNvSpPr txBox="1">
                <a:spLocks noRot="1" noChangeAspect="1" noMove="1" noResize="1" noEditPoints="1" noAdjustHandles="1" noChangeArrowheads="1" noChangeShapeType="1" noTextEdit="1"/>
              </p:cNvSpPr>
              <p:nvPr/>
            </p:nvSpPr>
            <p:spPr bwMode="auto">
              <a:xfrm>
                <a:off x="-1885" y="570628"/>
                <a:ext cx="9122222" cy="3533981"/>
              </a:xfrm>
              <a:prstGeom prst="rect">
                <a:avLst/>
              </a:prstGeom>
              <a:blipFill>
                <a:blip r:embed="rId4"/>
                <a:stretch>
                  <a:fillRect l="-556" t="-717" r="-139" b="-1434"/>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24611" name="Group 35"/>
          <p:cNvGrpSpPr>
            <a:grpSpLocks/>
          </p:cNvGrpSpPr>
          <p:nvPr/>
        </p:nvGrpSpPr>
        <p:grpSpPr bwMode="auto">
          <a:xfrm>
            <a:off x="9372364" y="4185084"/>
            <a:ext cx="2655436" cy="2482806"/>
            <a:chOff x="272" y="595"/>
            <a:chExt cx="1769" cy="1654"/>
          </a:xfrm>
        </p:grpSpPr>
        <p:sp>
          <p:nvSpPr>
            <p:cNvPr id="24593" name="Oval 17"/>
            <p:cNvSpPr>
              <a:spLocks noChangeArrowheads="1"/>
            </p:cNvSpPr>
            <p:nvPr/>
          </p:nvSpPr>
          <p:spPr bwMode="auto">
            <a:xfrm>
              <a:off x="272" y="731"/>
              <a:ext cx="1429" cy="1429"/>
            </a:xfrm>
            <a:prstGeom prst="ellipse">
              <a:avLst/>
            </a:prstGeom>
            <a:noFill/>
            <a:ln w="12700">
              <a:solidFill>
                <a:schemeClr val="tx1"/>
              </a:solidFill>
              <a:round/>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dirty="0"/>
            </a:p>
          </p:txBody>
        </p:sp>
        <p:sp>
          <p:nvSpPr>
            <p:cNvPr id="24595" name="Line 19"/>
            <p:cNvSpPr>
              <a:spLocks noChangeShapeType="1"/>
            </p:cNvSpPr>
            <p:nvPr/>
          </p:nvSpPr>
          <p:spPr bwMode="auto">
            <a:xfrm flipV="1">
              <a:off x="998" y="981"/>
              <a:ext cx="545" cy="476"/>
            </a:xfrm>
            <a:prstGeom prst="line">
              <a:avLst/>
            </a:prstGeom>
            <a:noFill/>
            <a:ln w="9525">
              <a:solidFill>
                <a:schemeClr val="tx1"/>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dirty="0"/>
            </a:p>
          </p:txBody>
        </p:sp>
        <p:sp>
          <p:nvSpPr>
            <p:cNvPr id="24596" name="Text Box 20"/>
            <p:cNvSpPr txBox="1">
              <a:spLocks noChangeArrowheads="1"/>
            </p:cNvSpPr>
            <p:nvPr/>
          </p:nvSpPr>
          <p:spPr bwMode="auto">
            <a:xfrm>
              <a:off x="1095" y="1094"/>
              <a:ext cx="210" cy="2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400" b="1" dirty="0"/>
                <a:t>R</a:t>
              </a:r>
            </a:p>
          </p:txBody>
        </p:sp>
        <p:sp>
          <p:nvSpPr>
            <p:cNvPr id="24599" name="Arc 23"/>
            <p:cNvSpPr>
              <a:spLocks/>
            </p:cNvSpPr>
            <p:nvPr/>
          </p:nvSpPr>
          <p:spPr bwMode="auto">
            <a:xfrm>
              <a:off x="862" y="935"/>
              <a:ext cx="919" cy="380"/>
            </a:xfrm>
            <a:custGeom>
              <a:avLst/>
              <a:gdLst>
                <a:gd name="G0" fmla="+- 0 0 0"/>
                <a:gd name="G1" fmla="+- 12041 0 0"/>
                <a:gd name="G2" fmla="+- 21600 0 0"/>
                <a:gd name="T0" fmla="*/ 17933 w 21600"/>
                <a:gd name="T1" fmla="*/ 0 h 12041"/>
                <a:gd name="T2" fmla="*/ 21600 w 21600"/>
                <a:gd name="T3" fmla="*/ 12041 h 12041"/>
                <a:gd name="T4" fmla="*/ 0 w 21600"/>
                <a:gd name="T5" fmla="*/ 12041 h 12041"/>
              </a:gdLst>
              <a:ahLst/>
              <a:cxnLst>
                <a:cxn ang="0">
                  <a:pos x="T0" y="T1"/>
                </a:cxn>
                <a:cxn ang="0">
                  <a:pos x="T2" y="T3"/>
                </a:cxn>
                <a:cxn ang="0">
                  <a:pos x="T4" y="T5"/>
                </a:cxn>
              </a:cxnLst>
              <a:rect l="0" t="0" r="r" b="b"/>
              <a:pathLst>
                <a:path w="21600" h="12041" fill="none" extrusionOk="0">
                  <a:moveTo>
                    <a:pt x="17932" y="0"/>
                  </a:moveTo>
                  <a:cubicBezTo>
                    <a:pt x="20323" y="3560"/>
                    <a:pt x="21600" y="7752"/>
                    <a:pt x="21600" y="12041"/>
                  </a:cubicBezTo>
                </a:path>
                <a:path w="21600" h="12041" stroke="0" extrusionOk="0">
                  <a:moveTo>
                    <a:pt x="17932" y="0"/>
                  </a:moveTo>
                  <a:cubicBezTo>
                    <a:pt x="20323" y="3560"/>
                    <a:pt x="21600" y="7752"/>
                    <a:pt x="21600" y="12041"/>
                  </a:cubicBezTo>
                  <a:lnTo>
                    <a:pt x="0" y="12041"/>
                  </a:lnTo>
                  <a:close/>
                </a:path>
              </a:pathLst>
            </a:custGeom>
            <a:noFill/>
            <a:ln w="9525">
              <a:solidFill>
                <a:schemeClr val="tx1"/>
              </a:solidFill>
              <a:round/>
              <a:headEnd/>
              <a:tailEnd type="stealth" w="lg" len="lg"/>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dirty="0"/>
            </a:p>
          </p:txBody>
        </p:sp>
        <p:sp>
          <p:nvSpPr>
            <p:cNvPr id="24600" name="Arc 24"/>
            <p:cNvSpPr>
              <a:spLocks/>
            </p:cNvSpPr>
            <p:nvPr/>
          </p:nvSpPr>
          <p:spPr bwMode="auto">
            <a:xfrm rot="16200000" flipV="1">
              <a:off x="711" y="1176"/>
              <a:ext cx="1406" cy="380"/>
            </a:xfrm>
            <a:custGeom>
              <a:avLst/>
              <a:gdLst>
                <a:gd name="G0" fmla="+- 0 0 0"/>
                <a:gd name="G1" fmla="+- 12041 0 0"/>
                <a:gd name="G2" fmla="+- 21600 0 0"/>
                <a:gd name="T0" fmla="*/ 17933 w 21600"/>
                <a:gd name="T1" fmla="*/ 0 h 12041"/>
                <a:gd name="T2" fmla="*/ 21600 w 21600"/>
                <a:gd name="T3" fmla="*/ 12041 h 12041"/>
                <a:gd name="T4" fmla="*/ 0 w 21600"/>
                <a:gd name="T5" fmla="*/ 12041 h 12041"/>
              </a:gdLst>
              <a:ahLst/>
              <a:cxnLst>
                <a:cxn ang="0">
                  <a:pos x="T0" y="T1"/>
                </a:cxn>
                <a:cxn ang="0">
                  <a:pos x="T2" y="T3"/>
                </a:cxn>
                <a:cxn ang="0">
                  <a:pos x="T4" y="T5"/>
                </a:cxn>
              </a:cxnLst>
              <a:rect l="0" t="0" r="r" b="b"/>
              <a:pathLst>
                <a:path w="21600" h="12041" fill="none" extrusionOk="0">
                  <a:moveTo>
                    <a:pt x="17932" y="0"/>
                  </a:moveTo>
                  <a:cubicBezTo>
                    <a:pt x="20323" y="3560"/>
                    <a:pt x="21600" y="7752"/>
                    <a:pt x="21600" y="12041"/>
                  </a:cubicBezTo>
                </a:path>
                <a:path w="21600" h="12041" stroke="0" extrusionOk="0">
                  <a:moveTo>
                    <a:pt x="17932" y="0"/>
                  </a:moveTo>
                  <a:cubicBezTo>
                    <a:pt x="20323" y="3560"/>
                    <a:pt x="21600" y="7752"/>
                    <a:pt x="21600" y="12041"/>
                  </a:cubicBezTo>
                  <a:lnTo>
                    <a:pt x="0" y="12041"/>
                  </a:lnTo>
                  <a:close/>
                </a:path>
              </a:pathLst>
            </a:custGeom>
            <a:noFill/>
            <a:ln w="9525">
              <a:solidFill>
                <a:schemeClr val="tx1"/>
              </a:solidFill>
              <a:round/>
              <a:headEnd/>
              <a:tailEnd type="stealth" w="lg" len="lg"/>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dirty="0"/>
            </a:p>
          </p:txBody>
        </p:sp>
        <p:sp>
          <p:nvSpPr>
            <p:cNvPr id="24601" name="Arc 25"/>
            <p:cNvSpPr>
              <a:spLocks/>
            </p:cNvSpPr>
            <p:nvPr/>
          </p:nvSpPr>
          <p:spPr bwMode="auto">
            <a:xfrm rot="16200000">
              <a:off x="-22" y="1365"/>
              <a:ext cx="1382" cy="386"/>
            </a:xfrm>
            <a:custGeom>
              <a:avLst/>
              <a:gdLst>
                <a:gd name="G0" fmla="+- 0 0 0"/>
                <a:gd name="G1" fmla="+- 12041 0 0"/>
                <a:gd name="G2" fmla="+- 21600 0 0"/>
                <a:gd name="T0" fmla="*/ 17933 w 21600"/>
                <a:gd name="T1" fmla="*/ 0 h 12041"/>
                <a:gd name="T2" fmla="*/ 21600 w 21600"/>
                <a:gd name="T3" fmla="*/ 12041 h 12041"/>
                <a:gd name="T4" fmla="*/ 0 w 21600"/>
                <a:gd name="T5" fmla="*/ 12041 h 12041"/>
              </a:gdLst>
              <a:ahLst/>
              <a:cxnLst>
                <a:cxn ang="0">
                  <a:pos x="T0" y="T1"/>
                </a:cxn>
                <a:cxn ang="0">
                  <a:pos x="T2" y="T3"/>
                </a:cxn>
                <a:cxn ang="0">
                  <a:pos x="T4" y="T5"/>
                </a:cxn>
              </a:cxnLst>
              <a:rect l="0" t="0" r="r" b="b"/>
              <a:pathLst>
                <a:path w="21600" h="12041" fill="none" extrusionOk="0">
                  <a:moveTo>
                    <a:pt x="17932" y="0"/>
                  </a:moveTo>
                  <a:cubicBezTo>
                    <a:pt x="20323" y="3560"/>
                    <a:pt x="21600" y="7752"/>
                    <a:pt x="21600" y="12041"/>
                  </a:cubicBezTo>
                </a:path>
                <a:path w="21600" h="12041" stroke="0" extrusionOk="0">
                  <a:moveTo>
                    <a:pt x="17932" y="0"/>
                  </a:moveTo>
                  <a:cubicBezTo>
                    <a:pt x="20323" y="3560"/>
                    <a:pt x="21600" y="7752"/>
                    <a:pt x="21600" y="12041"/>
                  </a:cubicBezTo>
                  <a:lnTo>
                    <a:pt x="0" y="12041"/>
                  </a:lnTo>
                  <a:close/>
                </a:path>
              </a:pathLst>
            </a:custGeom>
            <a:noFill/>
            <a:ln w="9525">
              <a:solidFill>
                <a:schemeClr val="tx1"/>
              </a:solidFill>
              <a:round/>
              <a:headEnd/>
              <a:tailEnd type="stealth" w="lg" len="lg"/>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dirty="0"/>
            </a:p>
          </p:txBody>
        </p:sp>
        <p:sp>
          <p:nvSpPr>
            <p:cNvPr id="24602" name="Text Box 26"/>
            <p:cNvSpPr txBox="1">
              <a:spLocks noChangeArrowheads="1"/>
            </p:cNvSpPr>
            <p:nvPr/>
          </p:nvSpPr>
          <p:spPr bwMode="auto">
            <a:xfrm>
              <a:off x="1406" y="595"/>
              <a:ext cx="325" cy="2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CH" sz="1400" b="1" dirty="0"/>
                <a:t>c+v</a:t>
              </a:r>
            </a:p>
          </p:txBody>
        </p:sp>
        <p:sp>
          <p:nvSpPr>
            <p:cNvPr id="24603" name="Text Box 27"/>
            <p:cNvSpPr txBox="1">
              <a:spLocks noChangeArrowheads="1"/>
            </p:cNvSpPr>
            <p:nvPr/>
          </p:nvSpPr>
          <p:spPr bwMode="auto">
            <a:xfrm>
              <a:off x="1746" y="890"/>
              <a:ext cx="295" cy="2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400" b="1"/>
                <a:t>c-v</a:t>
              </a:r>
            </a:p>
          </p:txBody>
        </p:sp>
        <p:sp>
          <p:nvSpPr>
            <p:cNvPr id="24604" name="Text Box 28"/>
            <p:cNvSpPr txBox="1">
              <a:spLocks noChangeArrowheads="1"/>
            </p:cNvSpPr>
            <p:nvPr/>
          </p:nvSpPr>
          <p:spPr bwMode="auto">
            <a:xfrm>
              <a:off x="589" y="902"/>
              <a:ext cx="215" cy="2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400" b="1">
                  <a:latin typeface="Symbol" pitchFamily="18" charset="2"/>
                </a:rPr>
                <a:t>W</a:t>
              </a:r>
            </a:p>
          </p:txBody>
        </p:sp>
      </p:grpSp>
      <p:sp>
        <p:nvSpPr>
          <p:cNvPr id="24588" name="Text Box 12"/>
          <p:cNvSpPr txBox="1">
            <a:spLocks noChangeArrowheads="1"/>
          </p:cNvSpPr>
          <p:nvPr/>
        </p:nvSpPr>
        <p:spPr bwMode="auto">
          <a:xfrm>
            <a:off x="1" y="13185"/>
            <a:ext cx="838575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fr-CH" sz="3200" dirty="0"/>
              <a:t>Interféromètres de Sagnac (1913)</a:t>
            </a:r>
          </a:p>
        </p:txBody>
      </p:sp>
      <p:graphicFrame>
        <p:nvGraphicFramePr>
          <p:cNvPr id="24605" name="Object 29"/>
          <p:cNvGraphicFramePr>
            <a:graphicFrameLocks noChangeAspect="1"/>
          </p:cNvGraphicFramePr>
          <p:nvPr/>
        </p:nvGraphicFramePr>
        <p:xfrm>
          <a:off x="443880" y="1979899"/>
          <a:ext cx="4644008" cy="621009"/>
        </p:xfrm>
        <a:graphic>
          <a:graphicData uri="http://schemas.openxmlformats.org/presentationml/2006/ole">
            <mc:AlternateContent xmlns:mc="http://schemas.openxmlformats.org/markup-compatibility/2006">
              <mc:Choice xmlns:v="urn:schemas-microsoft-com:vml" Requires="v">
                <p:oleObj name="Equation" r:id="rId5" imgW="3314520" imgH="444240" progId="Equation.3">
                  <p:embed/>
                </p:oleObj>
              </mc:Choice>
              <mc:Fallback>
                <p:oleObj name="Equation" r:id="rId5" imgW="3314520" imgH="444240" progId="Equation.3">
                  <p:embed/>
                  <p:pic>
                    <p:nvPicPr>
                      <p:cNvPr id="24605" name="Object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880" y="1979899"/>
                        <a:ext cx="4644008" cy="621009"/>
                      </a:xfrm>
                      <a:prstGeom prst="rect">
                        <a:avLst/>
                      </a:prstGeom>
                      <a:noFill/>
                      <a:ln>
                        <a:noFill/>
                      </a:ln>
                      <a:effectLst/>
                    </p:spPr>
                  </p:pic>
                </p:oleObj>
              </mc:Fallback>
            </mc:AlternateContent>
          </a:graphicData>
        </a:graphic>
      </p:graphicFrame>
      <p:grpSp>
        <p:nvGrpSpPr>
          <p:cNvPr id="5" name="Group 4">
            <a:extLst>
              <a:ext uri="{FF2B5EF4-FFF2-40B4-BE49-F238E27FC236}">
                <a16:creationId xmlns:a16="http://schemas.microsoft.com/office/drawing/2014/main" id="{5EE8D32D-63A0-7D4D-84CB-0F033DBE0415}"/>
              </a:ext>
            </a:extLst>
          </p:cNvPr>
          <p:cNvGrpSpPr/>
          <p:nvPr/>
        </p:nvGrpSpPr>
        <p:grpSpPr>
          <a:xfrm>
            <a:off x="1254267" y="4182758"/>
            <a:ext cx="7131493" cy="2662060"/>
            <a:chOff x="1254267" y="4182758"/>
            <a:chExt cx="7131493" cy="2662060"/>
          </a:xfrm>
        </p:grpSpPr>
        <p:pic>
          <p:nvPicPr>
            <p:cNvPr id="24610" name="Picture 34" descr="sagna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4267" y="4182758"/>
              <a:ext cx="7131493" cy="266206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a:extLst>
                <a:ext uri="{FF2B5EF4-FFF2-40B4-BE49-F238E27FC236}">
                  <a16:creationId xmlns:a16="http://schemas.microsoft.com/office/drawing/2014/main" id="{31479438-8485-C349-8980-2217A8E3DBE7}"/>
                </a:ext>
              </a:extLst>
            </p:cNvPr>
            <p:cNvSpPr/>
            <p:nvPr/>
          </p:nvSpPr>
          <p:spPr>
            <a:xfrm>
              <a:off x="3035660" y="4221088"/>
              <a:ext cx="1967270" cy="369332"/>
            </a:xfrm>
            <a:prstGeom prst="rect">
              <a:avLst/>
            </a:prstGeom>
            <a:solidFill>
              <a:schemeClr val="tx1"/>
            </a:solidFill>
          </p:spPr>
          <p:txBody>
            <a:bodyPr wrap="none">
              <a:spAutoFit/>
            </a:bodyPr>
            <a:lstStyle/>
            <a:p>
              <a:r>
                <a:rPr lang="en-US" dirty="0">
                  <a:solidFill>
                    <a:schemeClr val="bg1"/>
                  </a:solidFill>
                </a:rPr>
                <a:t>Version </a:t>
              </a:r>
              <a:r>
                <a:rPr lang="en-US" dirty="0" err="1">
                  <a:solidFill>
                    <a:schemeClr val="bg1"/>
                  </a:solidFill>
                </a:rPr>
                <a:t>en</a:t>
              </a:r>
              <a:r>
                <a:rPr lang="en-US" dirty="0">
                  <a:solidFill>
                    <a:schemeClr val="bg1"/>
                  </a:solidFill>
                </a:rPr>
                <a:t> </a:t>
              </a:r>
              <a:r>
                <a:rPr lang="en-US" dirty="0" err="1">
                  <a:solidFill>
                    <a:schemeClr val="bg1"/>
                  </a:solidFill>
                </a:rPr>
                <a:t>fibres</a:t>
              </a:r>
              <a:r>
                <a:rPr lang="en-US" dirty="0">
                  <a:solidFill>
                    <a:schemeClr val="bg1"/>
                  </a:solidFill>
                </a:rPr>
                <a:t>:</a:t>
              </a:r>
            </a:p>
          </p:txBody>
        </p:sp>
      </p:grpSp>
    </p:spTree>
    <p:extLst>
      <p:ext uri="{BB962C8B-B14F-4D97-AF65-F5344CB8AC3E}">
        <p14:creationId xmlns:p14="http://schemas.microsoft.com/office/powerpoint/2010/main" val="1626347989"/>
      </p:ext>
    </p:extLst>
  </p:cSld>
  <p:clrMapOvr>
    <a:masterClrMapping/>
  </p:clrMapOvr>
  <mc:AlternateContent xmlns:mc="http://schemas.openxmlformats.org/markup-compatibility/2006" xmlns:p14="http://schemas.microsoft.com/office/powerpoint/2010/main">
    <mc:Choice Requires="p14">
      <p:transition spd="slow" p14:dur="2000" advTm="188067"/>
    </mc:Choice>
    <mc:Fallback xmlns="">
      <p:transition spd="slow" advTm="188067"/>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5614" name="Text Box 14"/>
              <p:cNvSpPr txBox="1">
                <a:spLocks noChangeArrowheads="1"/>
              </p:cNvSpPr>
              <p:nvPr/>
            </p:nvSpPr>
            <p:spPr bwMode="auto">
              <a:xfrm>
                <a:off x="1779" y="597789"/>
                <a:ext cx="12191999" cy="2805383"/>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wrap="square">
                <a:spAutoFit/>
              </a:bodyPr>
              <a:lstStyle/>
              <a:p>
                <a:pPr marL="285750" indent="-285750">
                  <a:lnSpc>
                    <a:spcPct val="120000"/>
                  </a:lnSpc>
                  <a:spcBef>
                    <a:spcPts val="0"/>
                  </a:spcBef>
                  <a:buFont typeface="Arial" panose="020B0604020202020204" pitchFamily="34" charset="0"/>
                  <a:buChar char="•"/>
                </a:pPr>
                <a:r>
                  <a:rPr lang="fr-CH" dirty="0"/>
                  <a:t>C'est un laser dont la cavité est un interféromètre du </a:t>
                </a:r>
                <a:r>
                  <a:rPr lang="fr-CH" dirty="0" err="1"/>
                  <a:t>Sagnac</a:t>
                </a:r>
                <a:r>
                  <a:rPr lang="fr-CH" dirty="0"/>
                  <a:t>, avec une longueur de parcours totale =</a:t>
                </a:r>
                <a:r>
                  <a:rPr lang="fr-CH" i="1" dirty="0"/>
                  <a:t>L</a:t>
                </a:r>
                <a:r>
                  <a:rPr lang="fr-CH" dirty="0"/>
                  <a:t>.</a:t>
                </a:r>
              </a:p>
              <a:p>
                <a:pPr marL="285750" indent="-285750">
                  <a:lnSpc>
                    <a:spcPct val="120000"/>
                  </a:lnSpc>
                  <a:spcBef>
                    <a:spcPts val="0"/>
                  </a:spcBef>
                  <a:buFont typeface="Arial" panose="020B0604020202020204" pitchFamily="34" charset="0"/>
                  <a:buChar char="•"/>
                </a:pPr>
                <a:r>
                  <a:rPr lang="fr-CH" dirty="0"/>
                  <a:t>Le laser produit une fréquence qui satisfait la condition de résonance dans la cavité, c.à.d. que la phase accumulée en circulant l'interféromètre doit être</a:t>
                </a:r>
                <a:r>
                  <a:rPr lang="fr-CH" dirty="0">
                    <a:latin typeface="Arial" panose="020B0604020202020204" pitchFamily="34" charset="0"/>
                    <a:cs typeface="Arial" panose="020B0604020202020204" pitchFamily="34" charset="0"/>
                  </a:rPr>
                  <a:t>: </a:t>
                </a:r>
                <a14:m>
                  <m:oMath xmlns:m="http://schemas.openxmlformats.org/officeDocument/2006/math">
                    <m:r>
                      <a:rPr lang="fr-CH" i="1">
                        <a:latin typeface="Cambria Math" panose="02040503050406030204" pitchFamily="18" charset="0"/>
                        <a:cs typeface="Arial" panose="020B0604020202020204" pitchFamily="34" charset="0"/>
                      </a:rPr>
                      <m:t>𝐿𝑘</m:t>
                    </m:r>
                    <m:r>
                      <a:rPr lang="fr-CH" i="1">
                        <a:latin typeface="Cambria Math" panose="02040503050406030204" pitchFamily="18" charset="0"/>
                        <a:cs typeface="Arial" panose="020B0604020202020204" pitchFamily="34" charset="0"/>
                      </a:rPr>
                      <m:t>=</m:t>
                    </m:r>
                    <m:f>
                      <m:fPr>
                        <m:ctrlPr>
                          <a:rPr lang="fr-CH" i="1">
                            <a:latin typeface="Cambria Math" panose="02040503050406030204" pitchFamily="18" charset="0"/>
                            <a:cs typeface="Arial" panose="020B0604020202020204" pitchFamily="34" charset="0"/>
                          </a:rPr>
                        </m:ctrlPr>
                      </m:fPr>
                      <m:num>
                        <m:r>
                          <a:rPr lang="fr-CH" i="1">
                            <a:latin typeface="Cambria Math" panose="02040503050406030204" pitchFamily="18" charset="0"/>
                            <a:cs typeface="Arial" panose="020B0604020202020204" pitchFamily="34" charset="0"/>
                          </a:rPr>
                          <m:t>2</m:t>
                        </m:r>
                        <m:r>
                          <a:rPr lang="fr-CH" i="1">
                            <a:latin typeface="Cambria Math" panose="02040503050406030204" pitchFamily="18" charset="0"/>
                            <a:ea typeface="Cambria Math" panose="02040503050406030204" pitchFamily="18" charset="0"/>
                            <a:cs typeface="Arial" panose="020B0604020202020204" pitchFamily="34" charset="0"/>
                          </a:rPr>
                          <m:t>𝜋</m:t>
                        </m:r>
                        <m:r>
                          <a:rPr lang="fr-CH" i="1">
                            <a:latin typeface="Cambria Math" panose="02040503050406030204" pitchFamily="18" charset="0"/>
                            <a:cs typeface="Arial" panose="020B0604020202020204" pitchFamily="34" charset="0"/>
                          </a:rPr>
                          <m:t>𝐿</m:t>
                        </m:r>
                      </m:num>
                      <m:den>
                        <m:r>
                          <a:rPr lang="fr-CH" i="1">
                            <a:latin typeface="Cambria Math" panose="02040503050406030204" pitchFamily="18" charset="0"/>
                            <a:ea typeface="Cambria Math" panose="02040503050406030204" pitchFamily="18" charset="0"/>
                            <a:cs typeface="Arial" panose="020B0604020202020204" pitchFamily="34" charset="0"/>
                          </a:rPr>
                          <m:t>𝜆</m:t>
                        </m:r>
                      </m:den>
                    </m:f>
                    <m:r>
                      <a:rPr lang="fr-CH" i="1">
                        <a:latin typeface="Cambria Math" panose="02040503050406030204" pitchFamily="18" charset="0"/>
                        <a:cs typeface="Arial" panose="020B0604020202020204" pitchFamily="34" charset="0"/>
                      </a:rPr>
                      <m:t>=</m:t>
                    </m:r>
                    <m:f>
                      <m:fPr>
                        <m:ctrlPr>
                          <a:rPr lang="fr-CH" i="1">
                            <a:latin typeface="Cambria Math" panose="02040503050406030204" pitchFamily="18" charset="0"/>
                            <a:cs typeface="Arial" panose="020B0604020202020204" pitchFamily="34" charset="0"/>
                          </a:rPr>
                        </m:ctrlPr>
                      </m:fPr>
                      <m:num>
                        <m:r>
                          <a:rPr lang="fr-CH" i="1">
                            <a:latin typeface="Cambria Math" panose="02040503050406030204" pitchFamily="18" charset="0"/>
                            <a:cs typeface="Arial" panose="020B0604020202020204" pitchFamily="34" charset="0"/>
                          </a:rPr>
                          <m:t>𝐿</m:t>
                        </m:r>
                        <m:r>
                          <a:rPr lang="fr-CH" i="1">
                            <a:latin typeface="Cambria Math" panose="02040503050406030204" pitchFamily="18" charset="0"/>
                            <a:ea typeface="Cambria Math" panose="02040503050406030204" pitchFamily="18" charset="0"/>
                            <a:cs typeface="Arial" panose="020B0604020202020204" pitchFamily="34" charset="0"/>
                          </a:rPr>
                          <m:t>𝜔</m:t>
                        </m:r>
                      </m:num>
                      <m:den>
                        <m:r>
                          <a:rPr lang="fr-CH" i="1">
                            <a:latin typeface="Cambria Math" panose="02040503050406030204" pitchFamily="18" charset="0"/>
                            <a:cs typeface="Arial" panose="020B0604020202020204" pitchFamily="34" charset="0"/>
                          </a:rPr>
                          <m:t>𝑐</m:t>
                        </m:r>
                      </m:den>
                    </m:f>
                    <m:r>
                      <a:rPr lang="fr-CH" i="1">
                        <a:latin typeface="Cambria Math" panose="02040503050406030204" pitchFamily="18" charset="0"/>
                        <a:cs typeface="Arial" panose="020B0604020202020204" pitchFamily="34" charset="0"/>
                      </a:rPr>
                      <m:t>=2</m:t>
                    </m:r>
                    <m:r>
                      <a:rPr lang="fr-CH" i="1">
                        <a:latin typeface="Cambria Math" panose="02040503050406030204" pitchFamily="18" charset="0"/>
                        <a:ea typeface="Cambria Math" panose="02040503050406030204" pitchFamily="18" charset="0"/>
                        <a:cs typeface="Arial" panose="020B0604020202020204" pitchFamily="34" charset="0"/>
                      </a:rPr>
                      <m:t>𝜋</m:t>
                    </m:r>
                    <m:r>
                      <a:rPr lang="fr-CH" i="1">
                        <a:latin typeface="Cambria Math" panose="02040503050406030204" pitchFamily="18" charset="0"/>
                        <a:ea typeface="Cambria Math" panose="02040503050406030204" pitchFamily="18" charset="0"/>
                        <a:cs typeface="Arial" panose="020B0604020202020204" pitchFamily="34" charset="0"/>
                      </a:rPr>
                      <m:t>𝑚</m:t>
                    </m:r>
                  </m:oMath>
                </a14:m>
                <a:r>
                  <a:rPr lang="fr-CH" dirty="0">
                    <a:latin typeface="Arial" panose="020B0604020202020204" pitchFamily="34" charset="0"/>
                    <a:cs typeface="Arial" panose="020B0604020202020204" pitchFamily="34" charset="0"/>
                  </a:rPr>
                  <a:t> (typiquement </a:t>
                </a:r>
                <a:r>
                  <a:rPr lang="fr-CH" i="1" dirty="0">
                    <a:latin typeface="Arial" panose="020B0604020202020204" pitchFamily="34" charset="0"/>
                    <a:cs typeface="Arial" panose="020B0604020202020204" pitchFamily="34" charset="0"/>
                  </a:rPr>
                  <a:t>m=L</a:t>
                </a:r>
                <a:r>
                  <a:rPr lang="fr-CH" dirty="0">
                    <a:latin typeface="Arial" panose="020B0604020202020204" pitchFamily="34" charset="0"/>
                    <a:cs typeface="Arial" panose="020B0604020202020204" pitchFamily="34" charset="0"/>
                  </a:rPr>
                  <a:t>/</a:t>
                </a:r>
                <a:r>
                  <a:rPr lang="fr-CH" dirty="0">
                    <a:latin typeface="Symbol" pitchFamily="2" charset="2"/>
                    <a:cs typeface="Arial" panose="020B0604020202020204" pitchFamily="34" charset="0"/>
                  </a:rPr>
                  <a:t>l</a:t>
                </a:r>
                <a:r>
                  <a:rPr lang="fr-CH" dirty="0">
                    <a:latin typeface="Arial" panose="020B0604020202020204" pitchFamily="34" charset="0"/>
                    <a:cs typeface="Arial" panose="020B0604020202020204" pitchFamily="34" charset="0"/>
                  </a:rPr>
                  <a:t>≈10</a:t>
                </a:r>
                <a:r>
                  <a:rPr lang="fr-CH" baseline="30000" dirty="0">
                    <a:latin typeface="Arial" panose="020B0604020202020204" pitchFamily="34" charset="0"/>
                    <a:cs typeface="Arial" panose="020B0604020202020204" pitchFamily="34" charset="0"/>
                  </a:rPr>
                  <a:t>5</a:t>
                </a:r>
                <a:r>
                  <a:rPr lang="fr-CH" dirty="0">
                    <a:latin typeface="Arial" panose="020B0604020202020204" pitchFamily="34" charset="0"/>
                    <a:cs typeface="Arial" panose="020B0604020202020204" pitchFamily="34" charset="0"/>
                  </a:rPr>
                  <a:t>-10</a:t>
                </a:r>
                <a:r>
                  <a:rPr lang="fr-CH" baseline="30000" dirty="0">
                    <a:latin typeface="Arial" panose="020B0604020202020204" pitchFamily="34" charset="0"/>
                    <a:cs typeface="Arial" panose="020B0604020202020204" pitchFamily="34" charset="0"/>
                  </a:rPr>
                  <a:t>6</a:t>
                </a:r>
                <a:r>
                  <a:rPr lang="fr-CH" dirty="0">
                    <a:latin typeface="Arial" panose="020B0604020202020204" pitchFamily="34" charset="0"/>
                    <a:cs typeface="Arial" panose="020B0604020202020204" pitchFamily="34" charset="0"/>
                  </a:rPr>
                  <a:t>).</a:t>
                </a:r>
              </a:p>
              <a:p>
                <a:pPr marL="285750" indent="-285750">
                  <a:lnSpc>
                    <a:spcPct val="120000"/>
                  </a:lnSpc>
                  <a:spcBef>
                    <a:spcPts val="0"/>
                  </a:spcBef>
                  <a:buFont typeface="Arial" panose="020B0604020202020204" pitchFamily="34" charset="0"/>
                  <a:buChar char="•"/>
                </a:pPr>
                <a:r>
                  <a:rPr lang="fr-CH" dirty="0"/>
                  <a:t>La différence de vitesse des faisceaux cause une différence de leurs </a:t>
                </a:r>
                <a:r>
                  <a:rPr lang="fr-CH" b="1" dirty="0"/>
                  <a:t>fréquences</a:t>
                </a:r>
                <a:r>
                  <a:rPr lang="fr-CH" dirty="0"/>
                  <a:t>: </a:t>
                </a:r>
                <a14:m>
                  <m:oMath xmlns:m="http://schemas.openxmlformats.org/officeDocument/2006/math">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𝜔</m:t>
                        </m:r>
                      </m:e>
                      <m:sub>
                        <m:r>
                          <a:rPr lang="fr-CH" i="1">
                            <a:latin typeface="Cambria Math" panose="02040503050406030204" pitchFamily="18" charset="0"/>
                            <a:ea typeface="Cambria Math" panose="02040503050406030204" pitchFamily="18" charset="0"/>
                            <a:cs typeface="Arial" panose="020B0604020202020204" pitchFamily="34" charset="0"/>
                          </a:rPr>
                          <m:t>1</m:t>
                        </m:r>
                      </m:sub>
                    </m:sSub>
                    <m:r>
                      <a:rPr lang="fr-CH" i="1">
                        <a:latin typeface="Cambria Math" panose="02040503050406030204" pitchFamily="18" charset="0"/>
                        <a:cs typeface="Arial" panose="020B0604020202020204" pitchFamily="34" charset="0"/>
                      </a:rPr>
                      <m:t>=</m:t>
                    </m:r>
                    <m:f>
                      <m:fPr>
                        <m:ctrlPr>
                          <a:rPr lang="fr-CH" i="1">
                            <a:latin typeface="Cambria Math" panose="02040503050406030204" pitchFamily="18" charset="0"/>
                            <a:cs typeface="Arial" panose="020B0604020202020204" pitchFamily="34" charset="0"/>
                          </a:rPr>
                        </m:ctrlPr>
                      </m:fPr>
                      <m:num>
                        <m:r>
                          <a:rPr lang="fr-CH" i="1">
                            <a:latin typeface="Cambria Math" panose="02040503050406030204" pitchFamily="18" charset="0"/>
                            <a:cs typeface="Arial" panose="020B0604020202020204" pitchFamily="34" charset="0"/>
                          </a:rPr>
                          <m:t>2</m:t>
                        </m:r>
                        <m:r>
                          <a:rPr lang="fr-CH" i="1">
                            <a:latin typeface="Cambria Math" panose="02040503050406030204" pitchFamily="18" charset="0"/>
                            <a:ea typeface="Cambria Math" panose="02040503050406030204" pitchFamily="18" charset="0"/>
                            <a:cs typeface="Arial" panose="020B0604020202020204" pitchFamily="34" charset="0"/>
                          </a:rPr>
                          <m:t>𝜋</m:t>
                        </m:r>
                        <m:r>
                          <a:rPr lang="fr-CH" i="1">
                            <a:latin typeface="Cambria Math" panose="02040503050406030204" pitchFamily="18" charset="0"/>
                            <a:ea typeface="Cambria Math" panose="02040503050406030204" pitchFamily="18" charset="0"/>
                            <a:cs typeface="Arial" panose="020B0604020202020204" pitchFamily="34" charset="0"/>
                          </a:rPr>
                          <m:t>𝑚</m:t>
                        </m:r>
                      </m:num>
                      <m:den>
                        <m:r>
                          <a:rPr lang="fr-CH" i="1">
                            <a:latin typeface="Cambria Math" panose="02040503050406030204" pitchFamily="18" charset="0"/>
                            <a:cs typeface="Arial" panose="020B0604020202020204" pitchFamily="34" charset="0"/>
                          </a:rPr>
                          <m:t>𝐿</m:t>
                        </m:r>
                      </m:den>
                    </m:f>
                    <m:d>
                      <m:dPr>
                        <m:ctrlPr>
                          <a:rPr lang="fr-CH" i="1">
                            <a:latin typeface="Cambria Math" panose="02040503050406030204" pitchFamily="18" charset="0"/>
                            <a:ea typeface="Cambria Math" panose="02040503050406030204" pitchFamily="18" charset="0"/>
                            <a:cs typeface="Arial" panose="020B0604020202020204" pitchFamily="34" charset="0"/>
                          </a:rPr>
                        </m:ctrlPr>
                      </m:dPr>
                      <m:e>
                        <m:r>
                          <a:rPr lang="fr-CH" i="1">
                            <a:latin typeface="Cambria Math" panose="02040503050406030204" pitchFamily="18" charset="0"/>
                            <a:ea typeface="Cambria Math" panose="02040503050406030204" pitchFamily="18" charset="0"/>
                            <a:cs typeface="Arial" panose="020B0604020202020204" pitchFamily="34" charset="0"/>
                          </a:rPr>
                          <m:t>𝑐</m:t>
                        </m:r>
                        <m:r>
                          <a:rPr lang="fr-CH" i="1">
                            <a:latin typeface="Cambria Math" panose="02040503050406030204" pitchFamily="18" charset="0"/>
                            <a:ea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𝑅</m:t>
                        </m:r>
                        <m:r>
                          <m:rPr>
                            <m:sty m:val="p"/>
                          </m:rPr>
                          <a:rPr lang="el-GR" i="1">
                            <a:latin typeface="Cambria Math" panose="02040503050406030204" pitchFamily="18" charset="0"/>
                            <a:ea typeface="Cambria Math" panose="02040503050406030204" pitchFamily="18" charset="0"/>
                            <a:cs typeface="Arial" panose="020B0604020202020204" pitchFamily="34" charset="0"/>
                          </a:rPr>
                          <m:t>Ω</m:t>
                        </m:r>
                      </m:e>
                    </m:d>
                  </m:oMath>
                </a14:m>
                <a:r>
                  <a:rPr lang="fr-CH" dirty="0"/>
                  <a:t> , </a:t>
                </a:r>
                <a14:m>
                  <m:oMath xmlns:m="http://schemas.openxmlformats.org/officeDocument/2006/math">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𝜔</m:t>
                        </m:r>
                      </m:e>
                      <m:sub>
                        <m:r>
                          <a:rPr lang="fr-CH" i="1">
                            <a:latin typeface="Cambria Math" panose="02040503050406030204" pitchFamily="18" charset="0"/>
                            <a:ea typeface="Cambria Math" panose="02040503050406030204" pitchFamily="18" charset="0"/>
                            <a:cs typeface="Arial" panose="020B0604020202020204" pitchFamily="34" charset="0"/>
                          </a:rPr>
                          <m:t>2</m:t>
                        </m:r>
                      </m:sub>
                    </m:sSub>
                    <m:r>
                      <a:rPr lang="fr-CH" i="1">
                        <a:latin typeface="Cambria Math" panose="02040503050406030204" pitchFamily="18" charset="0"/>
                        <a:cs typeface="Arial" panose="020B0604020202020204" pitchFamily="34" charset="0"/>
                      </a:rPr>
                      <m:t>=</m:t>
                    </m:r>
                    <m:f>
                      <m:fPr>
                        <m:ctrlPr>
                          <a:rPr lang="fr-CH" i="1">
                            <a:latin typeface="Cambria Math" panose="02040503050406030204" pitchFamily="18" charset="0"/>
                            <a:cs typeface="Arial" panose="020B0604020202020204" pitchFamily="34" charset="0"/>
                          </a:rPr>
                        </m:ctrlPr>
                      </m:fPr>
                      <m:num>
                        <m:r>
                          <a:rPr lang="fr-CH" i="1">
                            <a:latin typeface="Cambria Math" panose="02040503050406030204" pitchFamily="18" charset="0"/>
                            <a:cs typeface="Arial" panose="020B0604020202020204" pitchFamily="34" charset="0"/>
                          </a:rPr>
                          <m:t>2</m:t>
                        </m:r>
                        <m:r>
                          <a:rPr lang="fr-CH" i="1">
                            <a:latin typeface="Cambria Math" panose="02040503050406030204" pitchFamily="18" charset="0"/>
                            <a:ea typeface="Cambria Math" panose="02040503050406030204" pitchFamily="18" charset="0"/>
                            <a:cs typeface="Arial" panose="020B0604020202020204" pitchFamily="34" charset="0"/>
                          </a:rPr>
                          <m:t>𝜋</m:t>
                        </m:r>
                        <m:r>
                          <a:rPr lang="fr-CH" i="1">
                            <a:latin typeface="Cambria Math" panose="02040503050406030204" pitchFamily="18" charset="0"/>
                            <a:ea typeface="Cambria Math" panose="02040503050406030204" pitchFamily="18" charset="0"/>
                            <a:cs typeface="Arial" panose="020B0604020202020204" pitchFamily="34" charset="0"/>
                          </a:rPr>
                          <m:t>𝑚</m:t>
                        </m:r>
                      </m:num>
                      <m:den>
                        <m:r>
                          <a:rPr lang="fr-CH" i="1">
                            <a:latin typeface="Cambria Math" panose="02040503050406030204" pitchFamily="18" charset="0"/>
                            <a:cs typeface="Arial" panose="020B0604020202020204" pitchFamily="34" charset="0"/>
                          </a:rPr>
                          <m:t>𝐿</m:t>
                        </m:r>
                      </m:den>
                    </m:f>
                    <m:d>
                      <m:dPr>
                        <m:ctrlPr>
                          <a:rPr lang="fr-CH" i="1">
                            <a:latin typeface="Cambria Math" panose="02040503050406030204" pitchFamily="18" charset="0"/>
                            <a:ea typeface="Cambria Math" panose="02040503050406030204" pitchFamily="18" charset="0"/>
                            <a:cs typeface="Arial" panose="020B0604020202020204" pitchFamily="34" charset="0"/>
                          </a:rPr>
                        </m:ctrlPr>
                      </m:dPr>
                      <m:e>
                        <m:r>
                          <a:rPr lang="fr-CH" i="1">
                            <a:latin typeface="Cambria Math" panose="02040503050406030204" pitchFamily="18" charset="0"/>
                            <a:ea typeface="Cambria Math" panose="02040503050406030204" pitchFamily="18" charset="0"/>
                            <a:cs typeface="Arial" panose="020B0604020202020204" pitchFamily="34" charset="0"/>
                          </a:rPr>
                          <m:t>𝑐</m:t>
                        </m:r>
                        <m:r>
                          <a:rPr lang="fr-CH" i="1">
                            <a:latin typeface="Cambria Math" panose="02040503050406030204" pitchFamily="18" charset="0"/>
                            <a:ea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𝑅</m:t>
                        </m:r>
                        <m:r>
                          <m:rPr>
                            <m:sty m:val="p"/>
                          </m:rPr>
                          <a:rPr lang="el-GR" i="1">
                            <a:latin typeface="Cambria Math" panose="02040503050406030204" pitchFamily="18" charset="0"/>
                            <a:ea typeface="Cambria Math" panose="02040503050406030204" pitchFamily="18" charset="0"/>
                            <a:cs typeface="Arial" panose="020B0604020202020204" pitchFamily="34" charset="0"/>
                          </a:rPr>
                          <m:t>Ω</m:t>
                        </m:r>
                      </m:e>
                    </m:d>
                  </m:oMath>
                </a14:m>
                <a:r>
                  <a:rPr lang="fr-CH" dirty="0"/>
                  <a:t> ; donc: </a:t>
                </a:r>
                <a14:m>
                  <m:oMath xmlns:m="http://schemas.openxmlformats.org/officeDocument/2006/math">
                    <m:r>
                      <a:rPr lang="fr-CH" i="1">
                        <a:latin typeface="Cambria Math" panose="02040503050406030204" pitchFamily="18" charset="0"/>
                        <a:ea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𝜔</m:t>
                    </m:r>
                    <m:r>
                      <a:rPr lang="fr-CH" i="1">
                        <a:latin typeface="Cambria Math" panose="02040503050406030204" pitchFamily="18" charset="0"/>
                        <a:cs typeface="Arial" panose="020B0604020202020204" pitchFamily="34" charset="0"/>
                      </a:rPr>
                      <m:t>=4</m:t>
                    </m:r>
                    <m:r>
                      <a:rPr lang="fr-CH" i="1">
                        <a:latin typeface="Cambria Math" panose="02040503050406030204" pitchFamily="18" charset="0"/>
                        <a:ea typeface="Cambria Math" panose="02040503050406030204" pitchFamily="18" charset="0"/>
                        <a:cs typeface="Arial" panose="020B0604020202020204" pitchFamily="34" charset="0"/>
                      </a:rPr>
                      <m:t>𝜋</m:t>
                    </m:r>
                    <m:r>
                      <a:rPr lang="fr-CH" i="1">
                        <a:latin typeface="Cambria Math" panose="02040503050406030204" pitchFamily="18" charset="0"/>
                        <a:ea typeface="Cambria Math" panose="02040503050406030204" pitchFamily="18" charset="0"/>
                        <a:cs typeface="Arial" panose="020B0604020202020204" pitchFamily="34" charset="0"/>
                      </a:rPr>
                      <m:t>𝑚</m:t>
                    </m:r>
                    <m:f>
                      <m:fPr>
                        <m:ctrlPr>
                          <a:rPr lang="fr-CH" i="1">
                            <a:latin typeface="Cambria Math" panose="02040503050406030204" pitchFamily="18" charset="0"/>
                            <a:cs typeface="Arial" panose="020B0604020202020204" pitchFamily="34" charset="0"/>
                          </a:rPr>
                        </m:ctrlPr>
                      </m:fPr>
                      <m:num>
                        <m:r>
                          <a:rPr lang="fr-CH" i="1">
                            <a:latin typeface="Cambria Math" panose="02040503050406030204" pitchFamily="18" charset="0"/>
                            <a:cs typeface="Arial" panose="020B0604020202020204" pitchFamily="34" charset="0"/>
                          </a:rPr>
                          <m:t>𝑅</m:t>
                        </m:r>
                      </m:num>
                      <m:den>
                        <m:r>
                          <a:rPr lang="fr-CH" i="1">
                            <a:latin typeface="Cambria Math" panose="02040503050406030204" pitchFamily="18" charset="0"/>
                            <a:cs typeface="Arial" panose="020B0604020202020204" pitchFamily="34" charset="0"/>
                          </a:rPr>
                          <m:t>𝐿</m:t>
                        </m:r>
                      </m:den>
                    </m:f>
                    <m:r>
                      <m:rPr>
                        <m:sty m:val="p"/>
                      </m:rPr>
                      <a:rPr lang="el-GR" i="1">
                        <a:latin typeface="Cambria Math" panose="02040503050406030204" pitchFamily="18" charset="0"/>
                        <a:ea typeface="Cambria Math" panose="02040503050406030204" pitchFamily="18" charset="0"/>
                        <a:cs typeface="Arial" panose="020B0604020202020204" pitchFamily="34" charset="0"/>
                      </a:rPr>
                      <m:t>Ω</m:t>
                    </m:r>
                  </m:oMath>
                </a14:m>
                <a:r>
                  <a:rPr lang="fr-CH" dirty="0"/>
                  <a:t> , ou: </a:t>
                </a:r>
                <a14:m>
                  <m:oMath xmlns:m="http://schemas.openxmlformats.org/officeDocument/2006/math">
                    <m:r>
                      <a:rPr lang="fr-CH" i="1">
                        <a:latin typeface="Cambria Math" panose="02040503050406030204" pitchFamily="18" charset="0"/>
                        <a:ea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𝑓</m:t>
                    </m:r>
                    <m:r>
                      <a:rPr lang="fr-CH" i="1">
                        <a:latin typeface="Cambria Math" panose="02040503050406030204" pitchFamily="18" charset="0"/>
                        <a:cs typeface="Arial" panose="020B0604020202020204" pitchFamily="34" charset="0"/>
                      </a:rPr>
                      <m:t>=2</m:t>
                    </m:r>
                    <m:r>
                      <a:rPr lang="fr-CH" i="1">
                        <a:latin typeface="Cambria Math" panose="02040503050406030204" pitchFamily="18" charset="0"/>
                        <a:ea typeface="Cambria Math" panose="02040503050406030204" pitchFamily="18" charset="0"/>
                        <a:cs typeface="Arial" panose="020B0604020202020204" pitchFamily="34" charset="0"/>
                      </a:rPr>
                      <m:t>𝑚</m:t>
                    </m:r>
                    <m:f>
                      <m:fPr>
                        <m:ctrlPr>
                          <a:rPr lang="fr-CH" i="1">
                            <a:latin typeface="Cambria Math" panose="02040503050406030204" pitchFamily="18" charset="0"/>
                            <a:cs typeface="Arial" panose="020B0604020202020204" pitchFamily="34" charset="0"/>
                          </a:rPr>
                        </m:ctrlPr>
                      </m:fPr>
                      <m:num>
                        <m:r>
                          <a:rPr lang="fr-CH" i="1">
                            <a:latin typeface="Cambria Math" panose="02040503050406030204" pitchFamily="18" charset="0"/>
                            <a:cs typeface="Arial" panose="020B0604020202020204" pitchFamily="34" charset="0"/>
                          </a:rPr>
                          <m:t>𝑅</m:t>
                        </m:r>
                      </m:num>
                      <m:den>
                        <m:r>
                          <a:rPr lang="fr-CH" i="1">
                            <a:latin typeface="Cambria Math" panose="02040503050406030204" pitchFamily="18" charset="0"/>
                            <a:cs typeface="Arial" panose="020B0604020202020204" pitchFamily="34" charset="0"/>
                          </a:rPr>
                          <m:t>𝐿</m:t>
                        </m:r>
                      </m:den>
                    </m:f>
                    <m:r>
                      <m:rPr>
                        <m:sty m:val="p"/>
                      </m:rPr>
                      <a:rPr lang="el-GR" i="1">
                        <a:latin typeface="Cambria Math" panose="02040503050406030204" pitchFamily="18" charset="0"/>
                        <a:ea typeface="Cambria Math" panose="02040503050406030204" pitchFamily="18" charset="0"/>
                        <a:cs typeface="Arial" panose="020B0604020202020204" pitchFamily="34" charset="0"/>
                      </a:rPr>
                      <m:t>Ω</m:t>
                    </m:r>
                    <m:r>
                      <a:rPr lang="fr-CH" i="1">
                        <a:latin typeface="Cambria Math" panose="02040503050406030204" pitchFamily="18" charset="0"/>
                        <a:ea typeface="Cambria Math" panose="02040503050406030204" pitchFamily="18" charset="0"/>
                        <a:cs typeface="Arial" panose="020B0604020202020204" pitchFamily="34" charset="0"/>
                      </a:rPr>
                      <m:t>=</m:t>
                    </m:r>
                    <m:f>
                      <m:fPr>
                        <m:ctrlPr>
                          <a:rPr lang="fr-CH" i="1">
                            <a:latin typeface="Cambria Math" panose="02040503050406030204" pitchFamily="18" charset="0"/>
                            <a:cs typeface="Arial" panose="020B0604020202020204" pitchFamily="34" charset="0"/>
                          </a:rPr>
                        </m:ctrlPr>
                      </m:fPr>
                      <m:num>
                        <m:r>
                          <a:rPr lang="fr-CH" i="1">
                            <a:latin typeface="Cambria Math" panose="02040503050406030204" pitchFamily="18" charset="0"/>
                            <a:cs typeface="Arial" panose="020B0604020202020204" pitchFamily="34" charset="0"/>
                          </a:rPr>
                          <m:t>2</m:t>
                        </m:r>
                        <m:r>
                          <a:rPr lang="fr-CH" i="1">
                            <a:latin typeface="Cambria Math" panose="02040503050406030204" pitchFamily="18" charset="0"/>
                            <a:cs typeface="Arial" panose="020B0604020202020204" pitchFamily="34" charset="0"/>
                          </a:rPr>
                          <m:t>𝑅</m:t>
                        </m:r>
                      </m:num>
                      <m:den>
                        <m:r>
                          <a:rPr lang="fr-CH" i="1">
                            <a:latin typeface="Cambria Math" panose="02040503050406030204" pitchFamily="18" charset="0"/>
                            <a:ea typeface="Cambria Math" panose="02040503050406030204" pitchFamily="18" charset="0"/>
                            <a:cs typeface="Arial" panose="020B0604020202020204" pitchFamily="34" charset="0"/>
                          </a:rPr>
                          <m:t>𝜆</m:t>
                        </m:r>
                      </m:den>
                    </m:f>
                    <m:r>
                      <m:rPr>
                        <m:sty m:val="p"/>
                      </m:rPr>
                      <a:rPr lang="el-GR" i="1">
                        <a:latin typeface="Cambria Math" panose="02040503050406030204" pitchFamily="18" charset="0"/>
                        <a:ea typeface="Cambria Math" panose="02040503050406030204" pitchFamily="18" charset="0"/>
                        <a:cs typeface="Arial" panose="020B0604020202020204" pitchFamily="34" charset="0"/>
                      </a:rPr>
                      <m:t>Ω</m:t>
                    </m:r>
                  </m:oMath>
                </a14:m>
                <a:r>
                  <a:rPr lang="fr-CH" baseline="-25000" dirty="0"/>
                  <a:t> .</a:t>
                </a:r>
              </a:p>
              <a:p>
                <a:pPr marL="342900" indent="-342900">
                  <a:lnSpc>
                    <a:spcPct val="120000"/>
                  </a:lnSpc>
                  <a:buFont typeface="Arial" panose="020B0604020202020204" pitchFamily="34" charset="0"/>
                  <a:buChar char="•"/>
                </a:pPr>
                <a:r>
                  <a:rPr lang="fr-CH" dirty="0"/>
                  <a:t>Il est facile de mesurer des petites </a:t>
                </a:r>
                <a14:m>
                  <m:oMath xmlns:m="http://schemas.openxmlformats.org/officeDocument/2006/math">
                    <m:r>
                      <a:rPr lang="fr-CH" i="1">
                        <a:latin typeface="Cambria Math" panose="02040503050406030204" pitchFamily="18" charset="0"/>
                        <a:ea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𝜔</m:t>
                    </m:r>
                  </m:oMath>
                </a14:m>
                <a:r>
                  <a:rPr lang="fr-CH" dirty="0"/>
                  <a:t>. Pour R=0.1 m, on peut mesurer une rotation de 0.01 </a:t>
                </a:r>
                <a:r>
                  <a:rPr lang="en-US" dirty="0"/>
                  <a:t>º</a:t>
                </a:r>
                <a:r>
                  <a:rPr lang="fr-CH" dirty="0"/>
                  <a:t>/</a:t>
                </a:r>
                <a:r>
                  <a:rPr lang="fr-CH" dirty="0" err="1"/>
                  <a:t>hr</a:t>
                </a:r>
                <a:r>
                  <a:rPr lang="fr-CH" dirty="0"/>
                  <a:t>.</a:t>
                </a:r>
              </a:p>
              <a:p>
                <a:pPr marL="342900" indent="-342900">
                  <a:lnSpc>
                    <a:spcPct val="120000"/>
                  </a:lnSpc>
                  <a:buFont typeface="Arial" panose="020B0604020202020204" pitchFamily="34" charset="0"/>
                  <a:buChar char="•"/>
                </a:pPr>
                <a:r>
                  <a:rPr lang="fr-CH" dirty="0"/>
                  <a:t>Utilisation: dans les avions</a:t>
                </a:r>
              </a:p>
            </p:txBody>
          </p:sp>
        </mc:Choice>
        <mc:Fallback xmlns="">
          <p:sp>
            <p:nvSpPr>
              <p:cNvPr id="25614" name="Text Box 14"/>
              <p:cNvSpPr txBox="1">
                <a:spLocks noRot="1" noChangeAspect="1" noMove="1" noResize="1" noEditPoints="1" noAdjustHandles="1" noChangeArrowheads="1" noChangeShapeType="1" noTextEdit="1"/>
              </p:cNvSpPr>
              <p:nvPr/>
            </p:nvSpPr>
            <p:spPr bwMode="auto">
              <a:xfrm>
                <a:off x="1779" y="597789"/>
                <a:ext cx="12191999" cy="2805383"/>
              </a:xfrm>
              <a:prstGeom prst="rect">
                <a:avLst/>
              </a:prstGeom>
              <a:blipFill>
                <a:blip r:embed="rId2"/>
                <a:stretch>
                  <a:fillRect l="-312" t="-452" r="-312" b="-2715"/>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5607" name="Text Box 7"/>
          <p:cNvSpPr txBox="1">
            <a:spLocks noChangeArrowheads="1"/>
          </p:cNvSpPr>
          <p:nvPr/>
        </p:nvSpPr>
        <p:spPr bwMode="auto">
          <a:xfrm>
            <a:off x="-4962" y="-15132"/>
            <a:ext cx="121969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200" dirty="0">
                <a:solidFill>
                  <a:srgbClr val="FF0000"/>
                </a:solidFill>
              </a:rPr>
              <a:t>Bonus:</a:t>
            </a:r>
            <a:r>
              <a:rPr lang="fr-CH" sz="3200" dirty="0"/>
              <a:t> Le gyroscope-laser</a:t>
            </a:r>
          </a:p>
        </p:txBody>
      </p:sp>
      <p:grpSp>
        <p:nvGrpSpPr>
          <p:cNvPr id="5" name="Group 4">
            <a:extLst>
              <a:ext uri="{FF2B5EF4-FFF2-40B4-BE49-F238E27FC236}">
                <a16:creationId xmlns:a16="http://schemas.microsoft.com/office/drawing/2014/main" id="{F7697931-848C-A04D-8CC7-E3C8A120018E}"/>
              </a:ext>
            </a:extLst>
          </p:cNvPr>
          <p:cNvGrpSpPr/>
          <p:nvPr/>
        </p:nvGrpSpPr>
        <p:grpSpPr>
          <a:xfrm>
            <a:off x="5328537" y="3747134"/>
            <a:ext cx="6672119" cy="3110867"/>
            <a:chOff x="3983181" y="3747134"/>
            <a:chExt cx="6672119" cy="3110867"/>
          </a:xfrm>
        </p:grpSpPr>
        <p:grpSp>
          <p:nvGrpSpPr>
            <p:cNvPr id="7" name="Group 6">
              <a:extLst>
                <a:ext uri="{FF2B5EF4-FFF2-40B4-BE49-F238E27FC236}">
                  <a16:creationId xmlns:a16="http://schemas.microsoft.com/office/drawing/2014/main" id="{1E0280CD-7259-E644-891A-F514FC5D1EC1}"/>
                </a:ext>
              </a:extLst>
            </p:cNvPr>
            <p:cNvGrpSpPr/>
            <p:nvPr/>
          </p:nvGrpSpPr>
          <p:grpSpPr>
            <a:xfrm>
              <a:off x="7089766" y="3747134"/>
              <a:ext cx="3565534" cy="3102930"/>
              <a:chOff x="5565766" y="3747133"/>
              <a:chExt cx="3565534" cy="3102930"/>
            </a:xfrm>
          </p:grpSpPr>
          <p:pic>
            <p:nvPicPr>
              <p:cNvPr id="25605" name="Picture 5"/>
              <p:cNvPicPr>
                <a:picLocks noChangeAspect="1" noChangeArrowheads="1"/>
              </p:cNvPicPr>
              <p:nvPr/>
            </p:nvPicPr>
            <p:blipFill>
              <a:blip r:embed="rId3">
                <a:extLst>
                  <a:ext uri="{28A0092B-C50C-407E-A947-70E740481C1C}">
                    <a14:useLocalDpi xmlns:a14="http://schemas.microsoft.com/office/drawing/2010/main" val="0"/>
                  </a:ext>
                </a:extLst>
              </a:blip>
              <a:srcRect l="4820" t="9370" r="2798" b="3505"/>
              <a:stretch>
                <a:fillRect/>
              </a:stretch>
            </p:blipFill>
            <p:spPr bwMode="auto">
              <a:xfrm>
                <a:off x="5565766" y="3747133"/>
                <a:ext cx="3565534" cy="31029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 name="TextBox 17">
                <a:extLst>
                  <a:ext uri="{FF2B5EF4-FFF2-40B4-BE49-F238E27FC236}">
                    <a16:creationId xmlns:a16="http://schemas.microsoft.com/office/drawing/2014/main" id="{C8E9DB33-6FFC-F642-9C6F-92BA07671F27}"/>
                  </a:ext>
                </a:extLst>
              </p:cNvPr>
              <p:cNvSpPr txBox="1"/>
              <p:nvPr/>
            </p:nvSpPr>
            <p:spPr>
              <a:xfrm>
                <a:off x="8172400" y="4643844"/>
                <a:ext cx="312906" cy="369332"/>
              </a:xfrm>
              <a:prstGeom prst="rect">
                <a:avLst/>
              </a:prstGeom>
              <a:noFill/>
            </p:spPr>
            <p:txBody>
              <a:bodyPr wrap="square" rtlCol="0">
                <a:spAutoFit/>
              </a:bodyPr>
              <a:lstStyle/>
              <a:p>
                <a:r>
                  <a:rPr lang="fr-CH" dirty="0"/>
                  <a:t>R</a:t>
                </a:r>
              </a:p>
            </p:txBody>
          </p:sp>
          <p:cxnSp>
            <p:nvCxnSpPr>
              <p:cNvPr id="19" name="Straight Arrow Connector 18">
                <a:extLst>
                  <a:ext uri="{FF2B5EF4-FFF2-40B4-BE49-F238E27FC236}">
                    <a16:creationId xmlns:a16="http://schemas.microsoft.com/office/drawing/2014/main" id="{9E3767E3-B6CF-C342-99CC-FED8394DF7FA}"/>
                  </a:ext>
                </a:extLst>
              </p:cNvPr>
              <p:cNvCxnSpPr>
                <a:cxnSpLocks/>
              </p:cNvCxnSpPr>
              <p:nvPr/>
            </p:nvCxnSpPr>
            <p:spPr>
              <a:xfrm>
                <a:off x="7812360" y="4967880"/>
                <a:ext cx="1044116" cy="0"/>
              </a:xfrm>
              <a:prstGeom prst="straightConnector1">
                <a:avLst/>
              </a:prstGeom>
              <a:ln w="25400">
                <a:solidFill>
                  <a:srgbClr val="0070C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sp>
          <p:nvSpPr>
            <p:cNvPr id="25611" name="Line 11"/>
            <p:cNvSpPr>
              <a:spLocks noChangeShapeType="1"/>
            </p:cNvSpPr>
            <p:nvPr/>
          </p:nvSpPr>
          <p:spPr bwMode="auto">
            <a:xfrm flipH="1">
              <a:off x="6581774" y="6850063"/>
              <a:ext cx="507990" cy="1"/>
            </a:xfrm>
            <a:prstGeom prst="line">
              <a:avLst/>
            </a:prstGeom>
            <a:noFill/>
            <a:ln w="952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5612" name="Line 12"/>
            <p:cNvSpPr>
              <a:spLocks noChangeShapeType="1"/>
            </p:cNvSpPr>
            <p:nvPr/>
          </p:nvSpPr>
          <p:spPr bwMode="auto">
            <a:xfrm flipH="1" flipV="1">
              <a:off x="3983181" y="3952875"/>
              <a:ext cx="3124299" cy="1703917"/>
            </a:xfrm>
            <a:prstGeom prst="line">
              <a:avLst/>
            </a:prstGeom>
            <a:noFill/>
            <a:ln w="952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5609" name="Rectangle 9"/>
            <p:cNvSpPr>
              <a:spLocks noChangeArrowheads="1"/>
            </p:cNvSpPr>
            <p:nvPr/>
          </p:nvSpPr>
          <p:spPr bwMode="auto">
            <a:xfrm>
              <a:off x="7107483" y="5656804"/>
              <a:ext cx="1603560" cy="1201197"/>
            </a:xfrm>
            <a:prstGeom prst="rect">
              <a:avLst/>
            </a:prstGeom>
            <a:noFill/>
            <a:ln w="2857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5613" name="Line 13"/>
            <p:cNvSpPr>
              <a:spLocks noChangeShapeType="1"/>
            </p:cNvSpPr>
            <p:nvPr/>
          </p:nvSpPr>
          <p:spPr bwMode="auto">
            <a:xfrm flipH="1" flipV="1">
              <a:off x="6599491" y="3960813"/>
              <a:ext cx="2111550" cy="1695990"/>
            </a:xfrm>
            <a:prstGeom prst="line">
              <a:avLst/>
            </a:prstGeom>
            <a:noFill/>
            <a:ln w="952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pic>
          <p:nvPicPr>
            <p:cNvPr id="25606" name="Picture 6"/>
            <p:cNvPicPr>
              <a:picLocks noChangeAspect="1" noChangeArrowheads="1"/>
            </p:cNvPicPr>
            <p:nvPr/>
          </p:nvPicPr>
          <p:blipFill>
            <a:blip r:embed="rId4">
              <a:extLst>
                <a:ext uri="{28A0092B-C50C-407E-A947-70E740481C1C}">
                  <a14:useLocalDpi xmlns:a14="http://schemas.microsoft.com/office/drawing/2010/main" val="0"/>
                </a:ext>
              </a:extLst>
            </a:blip>
            <a:srcRect l="4108" t="1913" b="2972"/>
            <a:stretch>
              <a:fillRect/>
            </a:stretch>
          </p:blipFill>
          <p:spPr bwMode="auto">
            <a:xfrm>
              <a:off x="3983181" y="3960813"/>
              <a:ext cx="2598594" cy="2889250"/>
            </a:xfrm>
            <a:prstGeom prst="rect">
              <a:avLst/>
            </a:prstGeom>
            <a:noFill/>
            <a:ln w="2857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9" name="Rectangle 8">
            <a:extLst>
              <a:ext uri="{FF2B5EF4-FFF2-40B4-BE49-F238E27FC236}">
                <a16:creationId xmlns:a16="http://schemas.microsoft.com/office/drawing/2014/main" id="{E8E520F9-43CC-2347-89A7-8D10528E3ABF}"/>
              </a:ext>
            </a:extLst>
          </p:cNvPr>
          <p:cNvSpPr/>
          <p:nvPr/>
        </p:nvSpPr>
        <p:spPr>
          <a:xfrm>
            <a:off x="3647728" y="6264605"/>
            <a:ext cx="1584176" cy="584775"/>
          </a:xfrm>
          <a:prstGeom prst="rect">
            <a:avLst/>
          </a:prstGeom>
        </p:spPr>
        <p:txBody>
          <a:bodyPr wrap="square">
            <a:spAutoFit/>
          </a:bodyPr>
          <a:lstStyle/>
          <a:p>
            <a:r>
              <a:rPr lang="fr-CH" sz="800" dirty="0"/>
              <a:t>https://</a:t>
            </a:r>
            <a:r>
              <a:rPr lang="fr-CH" sz="800" dirty="0" err="1"/>
              <a:t>i.kinja-img.com</a:t>
            </a:r>
            <a:r>
              <a:rPr lang="fr-CH" sz="800" dirty="0"/>
              <a:t>/</a:t>
            </a:r>
            <a:r>
              <a:rPr lang="fr-CH" sz="800" dirty="0" err="1"/>
              <a:t>gawker</a:t>
            </a:r>
            <a:r>
              <a:rPr lang="fr-CH" sz="800" dirty="0"/>
              <a:t>-media/image/</a:t>
            </a:r>
            <a:r>
              <a:rPr lang="fr-CH" sz="800" dirty="0" err="1"/>
              <a:t>upload</a:t>
            </a:r>
            <a:r>
              <a:rPr lang="fr-CH" sz="800" dirty="0"/>
              <a:t>/c_fit,f_auto,fl_progressive,q_80,w_470/girka2ijae6givozeqld.jpg</a:t>
            </a:r>
          </a:p>
        </p:txBody>
      </p:sp>
      <p:pic>
        <p:nvPicPr>
          <p:cNvPr id="11" name="Picture 10">
            <a:extLst>
              <a:ext uri="{FF2B5EF4-FFF2-40B4-BE49-F238E27FC236}">
                <a16:creationId xmlns:a16="http://schemas.microsoft.com/office/drawing/2014/main" id="{91BBFC97-7AF5-0A42-B492-3D0774457B2F}"/>
              </a:ext>
            </a:extLst>
          </p:cNvPr>
          <p:cNvPicPr>
            <a:picLocks noChangeAspect="1"/>
          </p:cNvPicPr>
          <p:nvPr/>
        </p:nvPicPr>
        <p:blipFill rotWithShape="1">
          <a:blip r:embed="rId5"/>
          <a:srcRect l="5239" r="4300"/>
          <a:stretch/>
        </p:blipFill>
        <p:spPr>
          <a:xfrm>
            <a:off x="1779" y="4193704"/>
            <a:ext cx="3630651" cy="2664296"/>
          </a:xfrm>
          <a:prstGeom prst="rect">
            <a:avLst/>
          </a:prstGeom>
        </p:spPr>
      </p:pic>
      <p:sp>
        <p:nvSpPr>
          <p:cNvPr id="3" name="Rectangle 2">
            <a:extLst>
              <a:ext uri="{FF2B5EF4-FFF2-40B4-BE49-F238E27FC236}">
                <a16:creationId xmlns:a16="http://schemas.microsoft.com/office/drawing/2014/main" id="{90FB34A6-15F9-7648-A9A3-B72C35A6356D}"/>
              </a:ext>
            </a:extLst>
          </p:cNvPr>
          <p:cNvSpPr/>
          <p:nvPr/>
        </p:nvSpPr>
        <p:spPr>
          <a:xfrm>
            <a:off x="371364" y="3815752"/>
            <a:ext cx="2895344" cy="369332"/>
          </a:xfrm>
          <a:prstGeom prst="rect">
            <a:avLst/>
          </a:prstGeom>
        </p:spPr>
        <p:txBody>
          <a:bodyPr wrap="none">
            <a:spAutoFit/>
          </a:bodyPr>
          <a:lstStyle/>
          <a:p>
            <a:r>
              <a:rPr lang="en-US" dirty="0"/>
              <a:t>Gyroscope </a:t>
            </a:r>
            <a:r>
              <a:rPr lang="en-US" dirty="0" err="1"/>
              <a:t>d'avion</a:t>
            </a:r>
            <a:r>
              <a:rPr lang="en-US" dirty="0"/>
              <a:t>, 3 axes</a:t>
            </a:r>
          </a:p>
        </p:txBody>
      </p:sp>
    </p:spTree>
    <p:extLst>
      <p:ext uri="{BB962C8B-B14F-4D97-AF65-F5344CB8AC3E}">
        <p14:creationId xmlns:p14="http://schemas.microsoft.com/office/powerpoint/2010/main" val="301590690"/>
      </p:ext>
    </p:extLst>
  </p:cSld>
  <p:clrMapOvr>
    <a:masterClrMapping/>
  </p:clrMapOvr>
  <mc:AlternateContent xmlns:mc="http://schemas.openxmlformats.org/markup-compatibility/2006" xmlns:p14="http://schemas.microsoft.com/office/powerpoint/2010/main">
    <mc:Choice Requires="p14">
      <p:transition spd="slow" p14:dur="2000" advTm="213272"/>
    </mc:Choice>
    <mc:Fallback xmlns="">
      <p:transition spd="slow" advTm="213272"/>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1287" name="Text Box 23"/>
              <p:cNvSpPr txBox="1">
                <a:spLocks noChangeArrowheads="1"/>
              </p:cNvSpPr>
              <p:nvPr/>
            </p:nvSpPr>
            <p:spPr bwMode="auto">
              <a:xfrm>
                <a:off x="0" y="1266885"/>
                <a:ext cx="6096000" cy="5383653"/>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wrap="square">
                <a:spAutoFit/>
              </a:bodyPr>
              <a:lstStyle/>
              <a:p>
                <a:pPr marL="285750" indent="-285750">
                  <a:lnSpc>
                    <a:spcPct val="120000"/>
                  </a:lnSpc>
                  <a:buFont typeface="Arial" panose="020B0604020202020204" pitchFamily="34" charset="0"/>
                  <a:buChar char="•"/>
                </a:pPr>
                <a:r>
                  <a:rPr lang="fr-CH" dirty="0"/>
                  <a:t>Un modèle simple: réseau de transmission, illuminé par une onde plane = ensemble de </a:t>
                </a:r>
                <a:r>
                  <a:rPr lang="fr-CH" i="1" dirty="0"/>
                  <a:t>N</a:t>
                </a:r>
                <a:r>
                  <a:rPr lang="fr-CH" dirty="0"/>
                  <a:t> sources identiques, séparés par une distance </a:t>
                </a:r>
                <a:r>
                  <a:rPr lang="fr-CH" i="1" dirty="0"/>
                  <a:t>a</a:t>
                </a:r>
                <a:r>
                  <a:rPr lang="fr-CH" dirty="0"/>
                  <a:t>; </a:t>
                </a:r>
                <a:r>
                  <a:rPr lang="fr-CH" b="1" dirty="0"/>
                  <a:t>chacune</a:t>
                </a:r>
                <a:r>
                  <a:rPr lang="fr-CH" dirty="0"/>
                  <a:t> émet un champ: </a:t>
                </a:r>
                <a14:m>
                  <m:oMath xmlns:m="http://schemas.openxmlformats.org/officeDocument/2006/math">
                    <m:r>
                      <m:rPr>
                        <m:sty m:val="p"/>
                      </m:rPr>
                      <a:rPr lang="fr-CH" b="0" i="0" dirty="0" smtClean="0">
                        <a:latin typeface="Cambria Math" panose="02040503050406030204" pitchFamily="18" charset="0"/>
                      </a:rPr>
                      <m:t>E</m:t>
                    </m:r>
                    <m:r>
                      <a:rPr lang="fr-CH" b="0" i="0" dirty="0" smtClean="0">
                        <a:latin typeface="Cambria Math" panose="02040503050406030204" pitchFamily="18" charset="0"/>
                      </a:rPr>
                      <m:t>=</m:t>
                    </m:r>
                    <m:sSub>
                      <m:sSubPr>
                        <m:ctrlPr>
                          <a:rPr lang="fr-CH" i="1" dirty="0" smtClean="0">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ℰ</m:t>
                        </m:r>
                      </m:e>
                      <m:sub>
                        <m:r>
                          <a:rPr lang="fr-CH" b="0" i="1" dirty="0" smtClean="0">
                            <a:latin typeface="Cambria Math" panose="02040503050406030204" pitchFamily="18" charset="0"/>
                          </a:rPr>
                          <m:t>0</m:t>
                        </m:r>
                      </m:sub>
                    </m:sSub>
                    <m:sSup>
                      <m:sSupPr>
                        <m:ctrlPr>
                          <a:rPr lang="fr-CH" b="0" i="1" dirty="0" smtClean="0">
                            <a:latin typeface="Cambria Math" panose="02040503050406030204" pitchFamily="18" charset="0"/>
                          </a:rPr>
                        </m:ctrlPr>
                      </m:sSupPr>
                      <m:e>
                        <m:r>
                          <a:rPr lang="fr-CH" b="0" i="1" dirty="0" smtClean="0">
                            <a:latin typeface="Cambria Math" panose="02040503050406030204" pitchFamily="18" charset="0"/>
                          </a:rPr>
                          <m:t>𝑒</m:t>
                        </m:r>
                      </m:e>
                      <m:sup>
                        <m:r>
                          <a:rPr lang="fr-CH" b="0" i="1" dirty="0" smtClean="0">
                            <a:latin typeface="Cambria Math" panose="02040503050406030204" pitchFamily="18" charset="0"/>
                          </a:rPr>
                          <m:t>𝑖</m:t>
                        </m:r>
                        <m:d>
                          <m:dPr>
                            <m:ctrlPr>
                              <a:rPr lang="fr-CH" b="0" i="1" dirty="0" smtClean="0">
                                <a:latin typeface="Cambria Math" panose="02040503050406030204" pitchFamily="18" charset="0"/>
                              </a:rPr>
                            </m:ctrlPr>
                          </m:dPr>
                          <m:e>
                            <m:r>
                              <a:rPr lang="fr-CH" b="1" i="1" dirty="0" smtClean="0">
                                <a:latin typeface="Cambria Math" panose="02040503050406030204" pitchFamily="18" charset="0"/>
                              </a:rPr>
                              <m:t>𝒌</m:t>
                            </m:r>
                            <m:r>
                              <a:rPr lang="fr-CH" b="1" i="1" dirty="0" smtClean="0">
                                <a:latin typeface="Cambria Math" panose="02040503050406030204" pitchFamily="18" charset="0"/>
                                <a:ea typeface="Cambria Math" panose="02040503050406030204" pitchFamily="18" charset="0"/>
                              </a:rPr>
                              <m:t>∙</m:t>
                            </m:r>
                            <m:r>
                              <a:rPr lang="fr-CH" b="1" i="1" dirty="0" smtClean="0">
                                <a:latin typeface="Cambria Math" panose="02040503050406030204" pitchFamily="18" charset="0"/>
                                <a:ea typeface="Cambria Math" panose="02040503050406030204" pitchFamily="18" charset="0"/>
                              </a:rPr>
                              <m:t>𝒓</m:t>
                            </m:r>
                            <m:r>
                              <a:rPr lang="fr-CH" b="0" i="1" dirty="0" smtClean="0">
                                <a:latin typeface="Cambria Math" panose="02040503050406030204" pitchFamily="18" charset="0"/>
                                <a:ea typeface="Cambria Math" panose="02040503050406030204" pitchFamily="18" charset="0"/>
                              </a:rPr>
                              <m:t>−</m:t>
                            </m:r>
                            <m:r>
                              <a:rPr lang="fr-CH" b="0" i="1" dirty="0" smtClean="0">
                                <a:latin typeface="Cambria Math" panose="02040503050406030204" pitchFamily="18" charset="0"/>
                                <a:ea typeface="Cambria Math" panose="02040503050406030204" pitchFamily="18" charset="0"/>
                              </a:rPr>
                              <m:t>𝜔</m:t>
                            </m:r>
                            <m:r>
                              <a:rPr lang="fr-CH" b="0" i="1" dirty="0" smtClean="0">
                                <a:latin typeface="Cambria Math" panose="02040503050406030204" pitchFamily="18" charset="0"/>
                                <a:ea typeface="Cambria Math" panose="02040503050406030204" pitchFamily="18" charset="0"/>
                              </a:rPr>
                              <m:t>𝑡</m:t>
                            </m:r>
                          </m:e>
                        </m:d>
                      </m:sup>
                    </m:sSup>
                  </m:oMath>
                </a14:m>
                <a:r>
                  <a:rPr lang="fr-CH" dirty="0"/>
                  <a:t> , avec: </a:t>
                </a:r>
                <a14:m>
                  <m:oMath xmlns:m="http://schemas.openxmlformats.org/officeDocument/2006/math">
                    <m:sSub>
                      <m:sSubPr>
                        <m:ctrlPr>
                          <a:rPr lang="fr-CH" i="1" dirty="0">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ℰ</m:t>
                        </m:r>
                      </m:e>
                      <m:sub>
                        <m:r>
                          <a:rPr lang="fr-CH" i="1" dirty="0">
                            <a:latin typeface="Cambria Math" panose="02040503050406030204" pitchFamily="18" charset="0"/>
                          </a:rPr>
                          <m:t>0</m:t>
                        </m:r>
                      </m:sub>
                    </m:sSub>
                    <m:r>
                      <a:rPr lang="fr-CH" i="1" dirty="0">
                        <a:latin typeface="Cambria Math" panose="02040503050406030204" pitchFamily="18" charset="0"/>
                      </a:rPr>
                      <m:t>=</m:t>
                    </m:r>
                    <m:rad>
                      <m:radPr>
                        <m:degHide m:val="on"/>
                        <m:ctrlPr>
                          <a:rPr lang="fr-CH" i="1" dirty="0">
                            <a:latin typeface="Cambria Math" panose="02040503050406030204" pitchFamily="18" charset="0"/>
                          </a:rPr>
                        </m:ctrlPr>
                      </m:radPr>
                      <m:deg/>
                      <m:e>
                        <m:r>
                          <a:rPr lang="fr-CH" i="1" dirty="0">
                            <a:latin typeface="Cambria Math" panose="02040503050406030204" pitchFamily="18" charset="0"/>
                          </a:rPr>
                          <m:t>2</m:t>
                        </m:r>
                        <m:sSub>
                          <m:sSubPr>
                            <m:ctrlPr>
                              <a:rPr lang="fr-CH" i="1" dirty="0">
                                <a:latin typeface="Cambria Math" panose="02040503050406030204" pitchFamily="18" charset="0"/>
                              </a:rPr>
                            </m:ctrlPr>
                          </m:sSubPr>
                          <m:e>
                            <m:r>
                              <a:rPr lang="fr-CH" i="1" dirty="0">
                                <a:latin typeface="Cambria Math" panose="02040503050406030204" pitchFamily="18" charset="0"/>
                              </a:rPr>
                              <m:t>𝐼</m:t>
                            </m:r>
                          </m:e>
                          <m:sub>
                            <m:r>
                              <a:rPr lang="fr-CH" i="1" dirty="0">
                                <a:latin typeface="Cambria Math" panose="02040503050406030204" pitchFamily="18" charset="0"/>
                              </a:rPr>
                              <m:t>0</m:t>
                            </m:r>
                          </m:sub>
                        </m:sSub>
                      </m:e>
                    </m:rad>
                    <m:r>
                      <a:rPr lang="fr-CH" i="1" dirty="0">
                        <a:latin typeface="Cambria Math" panose="02040503050406030204" pitchFamily="18" charset="0"/>
                      </a:rPr>
                      <m:t>=</m:t>
                    </m:r>
                    <m:rad>
                      <m:radPr>
                        <m:degHide m:val="on"/>
                        <m:ctrlPr>
                          <a:rPr lang="fr-CH" i="1" dirty="0">
                            <a:latin typeface="Cambria Math" panose="02040503050406030204" pitchFamily="18" charset="0"/>
                          </a:rPr>
                        </m:ctrlPr>
                      </m:radPr>
                      <m:deg/>
                      <m:e>
                        <m:r>
                          <a:rPr lang="fr-CH" i="1" dirty="0">
                            <a:latin typeface="Cambria Math" panose="02040503050406030204" pitchFamily="18" charset="0"/>
                          </a:rPr>
                          <m:t>2</m:t>
                        </m:r>
                        <m:sSub>
                          <m:sSubPr>
                            <m:ctrlPr>
                              <a:rPr lang="fr-CH" i="1" dirty="0">
                                <a:latin typeface="Cambria Math" panose="02040503050406030204" pitchFamily="18" charset="0"/>
                              </a:rPr>
                            </m:ctrlPr>
                          </m:sSubPr>
                          <m:e>
                            <m:r>
                              <a:rPr lang="fr-CH" i="1" dirty="0">
                                <a:latin typeface="Cambria Math" panose="02040503050406030204" pitchFamily="18" charset="0"/>
                              </a:rPr>
                              <m:t>𝐼</m:t>
                            </m:r>
                          </m:e>
                          <m:sub>
                            <m:r>
                              <a:rPr lang="fr-CH" b="0" i="1" dirty="0" smtClean="0">
                                <a:latin typeface="Cambria Math" panose="02040503050406030204" pitchFamily="18" charset="0"/>
                              </a:rPr>
                              <m:t>𝑖𝑛</m:t>
                            </m:r>
                          </m:sub>
                        </m:sSub>
                        <m:r>
                          <a:rPr lang="fr-CH" b="0" i="1" dirty="0" smtClean="0">
                            <a:latin typeface="Cambria Math" panose="02040503050406030204" pitchFamily="18" charset="0"/>
                          </a:rPr>
                          <m:t>/</m:t>
                        </m:r>
                        <m:r>
                          <a:rPr lang="fr-CH" b="0" i="1" dirty="0" smtClean="0">
                            <a:latin typeface="Cambria Math" panose="02040503050406030204" pitchFamily="18" charset="0"/>
                          </a:rPr>
                          <m:t>𝑁</m:t>
                        </m:r>
                      </m:e>
                    </m:rad>
                  </m:oMath>
                </a14:m>
                <a:r>
                  <a:rPr lang="fr-CH" dirty="0"/>
                  <a:t> .</a:t>
                </a:r>
              </a:p>
              <a:p>
                <a:pPr marL="285750" indent="-285750">
                  <a:lnSpc>
                    <a:spcPct val="120000"/>
                  </a:lnSpc>
                  <a:buFont typeface="Arial" panose="020B0604020202020204" pitchFamily="34" charset="0"/>
                  <a:buChar char="•"/>
                </a:pPr>
                <a:r>
                  <a:rPr lang="fr-CH" dirty="0"/>
                  <a:t>Les faisceaux qui partent dans un angle </a:t>
                </a:r>
                <a14:m>
                  <m:oMath xmlns:m="http://schemas.openxmlformats.org/officeDocument/2006/math">
                    <m:r>
                      <a:rPr lang="fr-CH" b="0" i="1" dirty="0" smtClean="0">
                        <a:latin typeface="Cambria Math" panose="02040503050406030204" pitchFamily="18" charset="0"/>
                      </a:rPr>
                      <m:t>𝛽</m:t>
                    </m:r>
                  </m:oMath>
                </a14:m>
                <a:r>
                  <a:rPr lang="fr-CH" dirty="0"/>
                  <a:t> ont un déphasage de plus en plus grand. Entre deux faisceau successifs, il y a:</a:t>
                </a:r>
                <a:r>
                  <a:rPr lang="fr-CH" dirty="0">
                    <a:ea typeface="Cambria Math" panose="02040503050406030204" pitchFamily="18" charset="0"/>
                  </a:rPr>
                  <a:t> </a:t>
                </a:r>
                <a14:m>
                  <m:oMath xmlns:m="http://schemas.openxmlformats.org/officeDocument/2006/math">
                    <m:r>
                      <a:rPr lang="fr-CH" i="1" smtClean="0">
                        <a:latin typeface="Cambria Math" panose="02040503050406030204" pitchFamily="18" charset="0"/>
                        <a:ea typeface="Cambria Math" panose="02040503050406030204" pitchFamily="18" charset="0"/>
                      </a:rPr>
                      <m:t>∆</m:t>
                    </m:r>
                    <m:r>
                      <a:rPr lang="fr-CH" i="1" smtClean="0">
                        <a:latin typeface="Cambria Math" panose="02040503050406030204" pitchFamily="18" charset="0"/>
                        <a:ea typeface="Cambria Math" panose="02040503050406030204" pitchFamily="18" charset="0"/>
                      </a:rPr>
                      <m:t>𝜑</m:t>
                    </m:r>
                    <m:r>
                      <a:rPr lang="fr-CH" b="0"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𝑘</m:t>
                    </m:r>
                    <m:r>
                      <m:rPr>
                        <m:sty m:val="p"/>
                      </m:rPr>
                      <a:rPr lang="el-GR" b="0" i="1" smtClean="0">
                        <a:latin typeface="Cambria Math" panose="02040503050406030204" pitchFamily="18" charset="0"/>
                        <a:ea typeface="Cambria Math" panose="02040503050406030204" pitchFamily="18" charset="0"/>
                      </a:rPr>
                      <m:t>Δ</m:t>
                    </m:r>
                    <m:r>
                      <a:rPr lang="fr-CH" b="0" i="1" smtClean="0">
                        <a:latin typeface="Cambria Math" panose="02040503050406030204" pitchFamily="18" charset="0"/>
                        <a:ea typeface="Cambria Math" panose="02040503050406030204" pitchFamily="18" charset="0"/>
                      </a:rPr>
                      <m:t>𝑟</m:t>
                    </m:r>
                    <m:r>
                      <a:rPr lang="fr-CH" b="0"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𝑘𝑎</m:t>
                    </m:r>
                    <m:func>
                      <m:funcPr>
                        <m:ctrlPr>
                          <a:rPr lang="fr-CH" b="0" i="1" smtClean="0">
                            <a:latin typeface="Cambria Math" panose="02040503050406030204" pitchFamily="18" charset="0"/>
                            <a:ea typeface="Cambria Math" panose="02040503050406030204" pitchFamily="18" charset="0"/>
                          </a:rPr>
                        </m:ctrlPr>
                      </m:funcPr>
                      <m:fName>
                        <m:r>
                          <m:rPr>
                            <m:sty m:val="p"/>
                          </m:rPr>
                          <a:rPr lang="fr-CH" b="0" i="0" smtClean="0">
                            <a:latin typeface="Cambria Math" panose="02040503050406030204" pitchFamily="18" charset="0"/>
                            <a:ea typeface="Cambria Math" panose="02040503050406030204" pitchFamily="18" charset="0"/>
                          </a:rPr>
                          <m:t>sin</m:t>
                        </m:r>
                      </m:fName>
                      <m:e>
                        <m:r>
                          <a:rPr lang="fr-CH" b="0" i="1" smtClean="0">
                            <a:latin typeface="Cambria Math" panose="02040503050406030204" pitchFamily="18" charset="0"/>
                            <a:ea typeface="Cambria Math" panose="02040503050406030204" pitchFamily="18" charset="0"/>
                          </a:rPr>
                          <m:t>𝛽</m:t>
                        </m:r>
                      </m:e>
                    </m:func>
                    <m:r>
                      <a:rPr lang="fr-CH" i="1">
                        <a:latin typeface="Cambria Math" panose="02040503050406030204" pitchFamily="18" charset="0"/>
                        <a:ea typeface="Cambria Math" panose="02040503050406030204" pitchFamily="18" charset="0"/>
                      </a:rPr>
                      <m:t>=</m:t>
                    </m:r>
                    <m:f>
                      <m:fPr>
                        <m:ctrlPr>
                          <a:rPr lang="fr-CH" i="1" smtClean="0">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𝜋</m:t>
                        </m:r>
                        <m:r>
                          <a:rPr lang="fr-CH" i="1">
                            <a:latin typeface="Cambria Math" panose="02040503050406030204" pitchFamily="18" charset="0"/>
                            <a:ea typeface="Cambria Math" panose="02040503050406030204" pitchFamily="18" charset="0"/>
                          </a:rPr>
                          <m:t>𝑎</m:t>
                        </m:r>
                      </m:num>
                      <m:den>
                        <m:r>
                          <a:rPr lang="fr-CH" i="1" smtClean="0">
                            <a:latin typeface="Cambria Math" panose="02040503050406030204" pitchFamily="18" charset="0"/>
                            <a:ea typeface="Cambria Math" panose="02040503050406030204" pitchFamily="18" charset="0"/>
                          </a:rPr>
                          <m:t>𝜆</m:t>
                        </m:r>
                      </m:den>
                    </m:f>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sin</m:t>
                        </m:r>
                      </m:fName>
                      <m:e>
                        <m:r>
                          <a:rPr lang="fr-CH" i="1" smtClean="0">
                            <a:latin typeface="Cambria Math" panose="02040503050406030204" pitchFamily="18" charset="0"/>
                            <a:ea typeface="Cambria Math" panose="02040503050406030204" pitchFamily="18" charset="0"/>
                          </a:rPr>
                          <m:t>𝛽</m:t>
                        </m:r>
                      </m:e>
                    </m:func>
                  </m:oMath>
                </a14:m>
                <a:r>
                  <a:rPr lang="fr-CH" dirty="0"/>
                  <a:t> , et le faisceau </a:t>
                </a:r>
                <a:r>
                  <a:rPr lang="fr-CH" i="1" dirty="0"/>
                  <a:t>j</a:t>
                </a:r>
                <a:r>
                  <a:rPr lang="fr-CH" dirty="0"/>
                  <a:t> a un déphasage de: </a:t>
                </a:r>
                <a14:m>
                  <m:oMath xmlns:m="http://schemas.openxmlformats.org/officeDocument/2006/math">
                    <m:sSub>
                      <m:sSubPr>
                        <m:ctrlPr>
                          <a:rPr lang="fr-CH" i="1" smtClean="0">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e>
                      <m:sub>
                        <m:r>
                          <a:rPr lang="fr-CH" b="0" i="1" smtClean="0">
                            <a:latin typeface="Cambria Math" panose="02040503050406030204" pitchFamily="18" charset="0"/>
                            <a:ea typeface="Cambria Math" panose="02040503050406030204" pitchFamily="18" charset="0"/>
                          </a:rPr>
                          <m:t>𝑗</m:t>
                        </m:r>
                      </m:sub>
                    </m:sSub>
                    <m:r>
                      <a:rPr lang="fr-CH" b="0"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𝑗</m:t>
                    </m:r>
                    <m:r>
                      <a:rPr lang="fr-CH" b="0" i="1" smtClean="0">
                        <a:latin typeface="Cambria Math" panose="02040503050406030204" pitchFamily="18" charset="0"/>
                        <a:ea typeface="Cambria Math" panose="02040503050406030204" pitchFamily="18" charset="0"/>
                      </a:rPr>
                      <m:t>−1)∆</m:t>
                    </m:r>
                    <m:r>
                      <a:rPr lang="fr-CH" i="1">
                        <a:latin typeface="Cambria Math" panose="02040503050406030204" pitchFamily="18" charset="0"/>
                        <a:ea typeface="Cambria Math" panose="02040503050406030204" pitchFamily="18" charset="0"/>
                      </a:rPr>
                      <m:t>𝜑</m:t>
                    </m:r>
                  </m:oMath>
                </a14:m>
                <a:r>
                  <a:rPr lang="fr-CH" dirty="0"/>
                  <a:t> par rapport au premier (</a:t>
                </a:r>
                <a:r>
                  <a:rPr lang="fr-CH" i="1" dirty="0"/>
                  <a:t>j</a:t>
                </a:r>
                <a:r>
                  <a:rPr lang="fr-CH" dirty="0"/>
                  <a:t>=1).</a:t>
                </a:r>
              </a:p>
              <a:p>
                <a:pPr marL="285750" indent="-285750">
                  <a:lnSpc>
                    <a:spcPct val="120000"/>
                  </a:lnSpc>
                  <a:buFont typeface="Arial" panose="020B0604020202020204" pitchFamily="34" charset="0"/>
                  <a:buChar char="•"/>
                </a:pPr>
                <a:r>
                  <a:rPr lang="fr-CH" dirty="0"/>
                  <a:t>L'intensité total est (le moyennage temporel donne ½): </a:t>
                </a:r>
              </a:p>
              <a:p>
                <a:pPr marL="285750" indent="-285750">
                  <a:lnSpc>
                    <a:spcPct val="120000"/>
                  </a:lnSpc>
                  <a:buFont typeface="Arial" panose="020B0604020202020204" pitchFamily="34" charset="0"/>
                  <a:buChar char="•"/>
                </a:pPr>
                <a14:m>
                  <m:oMath xmlns:m="http://schemas.openxmlformats.org/officeDocument/2006/math">
                    <m:r>
                      <a:rPr lang="fr-CH" i="1">
                        <a:latin typeface="Cambria Math" panose="02040503050406030204" pitchFamily="18" charset="0"/>
                        <a:ea typeface="Cambria Math" panose="02040503050406030204" pitchFamily="18" charset="0"/>
                      </a:rPr>
                      <m:t>𝐼</m:t>
                    </m:r>
                    <m:r>
                      <a:rPr lang="fr-CH" b="0"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𝛽</m:t>
                    </m:r>
                    <m:r>
                      <a:rPr lang="fr-CH" b="0" i="1" smtClean="0">
                        <a:latin typeface="Cambria Math" panose="02040503050406030204" pitchFamily="18" charset="0"/>
                        <a:ea typeface="Cambria Math" panose="02040503050406030204" pitchFamily="18" charset="0"/>
                      </a:rPr>
                      <m:t>)=</m:t>
                    </m:r>
                    <m:f>
                      <m:fPr>
                        <m:ctrlPr>
                          <a:rPr lang="fr-CH" i="1" smtClean="0">
                            <a:latin typeface="Cambria Math" panose="02040503050406030204" pitchFamily="18" charset="0"/>
                            <a:ea typeface="Cambria Math" panose="02040503050406030204" pitchFamily="18" charset="0"/>
                          </a:rPr>
                        </m:ctrlPr>
                      </m:fPr>
                      <m:num>
                        <m:r>
                          <a:rPr lang="fr-CH" b="0" i="1" smtClean="0">
                            <a:latin typeface="Cambria Math" panose="02040503050406030204" pitchFamily="18" charset="0"/>
                            <a:ea typeface="Cambria Math" panose="02040503050406030204" pitchFamily="18" charset="0"/>
                          </a:rPr>
                          <m:t>1</m:t>
                        </m:r>
                      </m:num>
                      <m:den>
                        <m:r>
                          <a:rPr lang="fr-CH" b="0" i="1" smtClean="0">
                            <a:latin typeface="Cambria Math" panose="02040503050406030204" pitchFamily="18" charset="0"/>
                            <a:ea typeface="Cambria Math" panose="02040503050406030204" pitchFamily="18" charset="0"/>
                          </a:rPr>
                          <m:t>2</m:t>
                        </m:r>
                      </m:den>
                    </m:f>
                    <m:sSup>
                      <m:sSupPr>
                        <m:ctrlPr>
                          <a:rPr lang="fr-CH" i="1" smtClean="0">
                            <a:latin typeface="Cambria Math" panose="02040503050406030204" pitchFamily="18" charset="0"/>
                            <a:ea typeface="Cambria Math" panose="02040503050406030204" pitchFamily="18" charset="0"/>
                          </a:rPr>
                        </m:ctrlPr>
                      </m:sSupPr>
                      <m:e>
                        <m:d>
                          <m:dPr>
                            <m:begChr m:val="|"/>
                            <m:endChr m:val="|"/>
                            <m:ctrlPr>
                              <a:rPr lang="fr-CH" i="1" smtClean="0">
                                <a:latin typeface="Cambria Math" panose="02040503050406030204" pitchFamily="18" charset="0"/>
                                <a:ea typeface="Cambria Math" panose="02040503050406030204" pitchFamily="18" charset="0"/>
                              </a:rPr>
                            </m:ctrlPr>
                          </m:dPr>
                          <m:e>
                            <m:nary>
                              <m:naryPr>
                                <m:chr m:val="∑"/>
                                <m:ctrlPr>
                                  <a:rPr lang="fr-CH" i="1">
                                    <a:latin typeface="Cambria Math" panose="02040503050406030204" pitchFamily="18" charset="0"/>
                                  </a:rPr>
                                </m:ctrlPr>
                              </m:naryPr>
                              <m:sub>
                                <m:r>
                                  <a:rPr lang="fr-CH" i="1">
                                    <a:latin typeface="Cambria Math" panose="02040503050406030204" pitchFamily="18" charset="0"/>
                                  </a:rPr>
                                  <m:t>𝑗</m:t>
                                </m:r>
                                <m:r>
                                  <a:rPr lang="fr-CH" i="1">
                                    <a:latin typeface="Cambria Math" panose="02040503050406030204" pitchFamily="18" charset="0"/>
                                  </a:rPr>
                                  <m:t>=1</m:t>
                                </m:r>
                              </m:sub>
                              <m:sup>
                                <m:r>
                                  <a:rPr lang="fr-CH" i="1">
                                    <a:latin typeface="Cambria Math" panose="02040503050406030204" pitchFamily="18" charset="0"/>
                                  </a:rPr>
                                  <m:t>𝑁</m:t>
                                </m:r>
                              </m:sup>
                              <m:e>
                                <m:sSub>
                                  <m:sSubPr>
                                    <m:ctrlPr>
                                      <a:rPr lang="el-GR"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ℰ</m:t>
                                    </m:r>
                                  </m:e>
                                  <m:sub>
                                    <m:r>
                                      <a:rPr lang="fr-CH" i="1">
                                        <a:latin typeface="Cambria Math" panose="02040503050406030204" pitchFamily="18" charset="0"/>
                                        <a:ea typeface="Cambria Math" panose="02040503050406030204" pitchFamily="18" charset="0"/>
                                      </a:rPr>
                                      <m:t>0</m:t>
                                    </m:r>
                                  </m:sub>
                                </m:sSub>
                                <m:sSub>
                                  <m:sSubPr>
                                    <m:ctrlPr>
                                      <a:rPr lang="el-GR" i="1">
                                        <a:latin typeface="Cambria Math" panose="02040503050406030204" pitchFamily="18" charset="0"/>
                                        <a:ea typeface="Cambria Math" panose="02040503050406030204" pitchFamily="18" charset="0"/>
                                      </a:rPr>
                                    </m:ctrlPr>
                                  </m:sSubPr>
                                  <m:e>
                                    <m:sSup>
                                      <m:sSupPr>
                                        <m:ctrlPr>
                                          <a:rPr lang="fr-CH" i="1">
                                            <a:latin typeface="Cambria Math" panose="02040503050406030204" pitchFamily="18" charset="0"/>
                                          </a:rPr>
                                        </m:ctrlPr>
                                      </m:sSupPr>
                                      <m:e>
                                        <m:r>
                                          <a:rPr lang="fr-CH" i="1">
                                            <a:latin typeface="Cambria Math" panose="02040503050406030204" pitchFamily="18" charset="0"/>
                                          </a:rPr>
                                          <m:t>𝑒</m:t>
                                        </m:r>
                                      </m:e>
                                      <m:sup>
                                        <m:r>
                                          <a:rPr lang="fr-CH" i="1">
                                            <a:latin typeface="Cambria Math" panose="02040503050406030204" pitchFamily="18" charset="0"/>
                                          </a:rPr>
                                          <m:t>𝑖</m:t>
                                        </m:r>
                                        <m:sSub>
                                          <m:sSubPr>
                                            <m:ctrlPr>
                                              <a:rPr lang="fr-CH" i="1" smtClean="0">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rPr>
                                              <m:t>𝑗</m:t>
                                            </m:r>
                                          </m:sub>
                                        </m:sSub>
                                      </m:sup>
                                    </m:sSup>
                                  </m:e>
                                  <m:sub>
                                    <m:r>
                                      <a:rPr lang="fr-CH" i="1">
                                        <a:latin typeface="Cambria Math" panose="02040503050406030204" pitchFamily="18" charset="0"/>
                                        <a:ea typeface="Cambria Math" panose="02040503050406030204" pitchFamily="18" charset="0"/>
                                      </a:rPr>
                                      <m:t> </m:t>
                                    </m:r>
                                  </m:sub>
                                </m:sSub>
                              </m:e>
                            </m:nary>
                          </m:e>
                        </m:d>
                      </m:e>
                      <m:sup>
                        <m:r>
                          <a:rPr lang="fr-CH" b="0" i="1" smtClean="0">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sSub>
                          <m:sSubPr>
                            <m:ctrlPr>
                              <a:rPr lang="el-GR"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𝐼</m:t>
                            </m:r>
                          </m:e>
                          <m:sub>
                            <m:r>
                              <a:rPr lang="fr-CH" i="1">
                                <a:latin typeface="Cambria Math" panose="02040503050406030204" pitchFamily="18" charset="0"/>
                                <a:ea typeface="Cambria Math" panose="02040503050406030204" pitchFamily="18" charset="0"/>
                              </a:rPr>
                              <m:t>0</m:t>
                            </m:r>
                          </m:sub>
                        </m:sSub>
                      </m:e>
                      <m:sub>
                        <m:r>
                          <a:rPr lang="fr-CH" i="1">
                            <a:latin typeface="Cambria Math" panose="02040503050406030204" pitchFamily="18" charset="0"/>
                            <a:ea typeface="Cambria Math" panose="02040503050406030204" pitchFamily="18" charset="0"/>
                          </a:rPr>
                          <m:t> </m:t>
                        </m:r>
                      </m:sub>
                    </m:sSub>
                    <m:sSup>
                      <m:sSupPr>
                        <m:ctrlPr>
                          <a:rPr lang="fr-CH" i="1">
                            <a:latin typeface="Cambria Math" panose="02040503050406030204" pitchFamily="18" charset="0"/>
                            <a:ea typeface="Cambria Math" panose="02040503050406030204" pitchFamily="18" charset="0"/>
                          </a:rPr>
                        </m:ctrlPr>
                      </m:sSupPr>
                      <m:e>
                        <m:d>
                          <m:dPr>
                            <m:begChr m:val="|"/>
                            <m:endChr m:val="|"/>
                            <m:ctrlPr>
                              <a:rPr lang="fr-CH" i="1">
                                <a:latin typeface="Cambria Math" panose="02040503050406030204" pitchFamily="18" charset="0"/>
                                <a:ea typeface="Cambria Math" panose="02040503050406030204" pitchFamily="18" charset="0"/>
                              </a:rPr>
                            </m:ctrlPr>
                          </m:dPr>
                          <m:e>
                            <m:nary>
                              <m:naryPr>
                                <m:chr m:val="∑"/>
                                <m:ctrlPr>
                                  <a:rPr lang="fr-CH" i="1">
                                    <a:latin typeface="Cambria Math" panose="02040503050406030204" pitchFamily="18" charset="0"/>
                                  </a:rPr>
                                </m:ctrlPr>
                              </m:naryPr>
                              <m:sub>
                                <m:r>
                                  <a:rPr lang="fr-CH" i="1">
                                    <a:latin typeface="Cambria Math" panose="02040503050406030204" pitchFamily="18" charset="0"/>
                                  </a:rPr>
                                  <m:t>𝑗</m:t>
                                </m:r>
                                <m:r>
                                  <a:rPr lang="fr-CH" i="1">
                                    <a:latin typeface="Cambria Math" panose="02040503050406030204" pitchFamily="18" charset="0"/>
                                  </a:rPr>
                                  <m:t>=1</m:t>
                                </m:r>
                              </m:sub>
                              <m:sup>
                                <m:r>
                                  <a:rPr lang="fr-CH" i="1">
                                    <a:latin typeface="Cambria Math" panose="02040503050406030204" pitchFamily="18" charset="0"/>
                                  </a:rPr>
                                  <m:t>𝑁</m:t>
                                </m:r>
                              </m:sup>
                              <m:e>
                                <m:sSub>
                                  <m:sSubPr>
                                    <m:ctrlPr>
                                      <a:rPr lang="el-GR" i="1">
                                        <a:latin typeface="Cambria Math" panose="02040503050406030204" pitchFamily="18" charset="0"/>
                                        <a:ea typeface="Cambria Math" panose="02040503050406030204" pitchFamily="18" charset="0"/>
                                      </a:rPr>
                                    </m:ctrlPr>
                                  </m:sSubPr>
                                  <m:e>
                                    <m:sSup>
                                      <m:sSupPr>
                                        <m:ctrlPr>
                                          <a:rPr lang="fr-CH" i="1">
                                            <a:latin typeface="Cambria Math" panose="02040503050406030204" pitchFamily="18" charset="0"/>
                                          </a:rPr>
                                        </m:ctrlPr>
                                      </m:sSupPr>
                                      <m:e>
                                        <m:r>
                                          <a:rPr lang="fr-CH" i="1">
                                            <a:latin typeface="Cambria Math" panose="02040503050406030204" pitchFamily="18" charset="0"/>
                                          </a:rPr>
                                          <m:t>𝑒</m:t>
                                        </m:r>
                                      </m:e>
                                      <m:sup>
                                        <m:r>
                                          <a:rPr lang="fr-CH" i="1">
                                            <a:latin typeface="Cambria Math" panose="02040503050406030204" pitchFamily="18" charset="0"/>
                                          </a:rPr>
                                          <m:t>𝑖</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b="0"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𝑗</m:t>
                                        </m:r>
                                        <m:r>
                                          <a:rPr lang="fr-CH" b="0" i="1" smtClean="0">
                                            <a:latin typeface="Cambria Math" panose="02040503050406030204" pitchFamily="18" charset="0"/>
                                            <a:ea typeface="Cambria Math" panose="02040503050406030204" pitchFamily="18" charset="0"/>
                                          </a:rPr>
                                          <m:t>−1)</m:t>
                                        </m:r>
                                      </m:sup>
                                    </m:sSup>
                                  </m:e>
                                  <m:sub>
                                    <m:r>
                                      <a:rPr lang="fr-CH" i="1">
                                        <a:latin typeface="Cambria Math" panose="02040503050406030204" pitchFamily="18" charset="0"/>
                                        <a:ea typeface="Cambria Math" panose="02040503050406030204" pitchFamily="18" charset="0"/>
                                      </a:rPr>
                                      <m:t> </m:t>
                                    </m:r>
                                  </m:sub>
                                </m:sSub>
                              </m:e>
                            </m:nary>
                          </m:e>
                        </m:d>
                      </m:e>
                      <m:sup>
                        <m:r>
                          <a:rPr lang="fr-CH" i="1">
                            <a:latin typeface="Cambria Math" panose="02040503050406030204" pitchFamily="18" charset="0"/>
                            <a:ea typeface="Cambria Math" panose="02040503050406030204" pitchFamily="18" charset="0"/>
                          </a:rPr>
                          <m:t>2</m:t>
                        </m:r>
                      </m:sup>
                    </m:sSup>
                    <m:r>
                      <a:rPr lang="fr-CH" b="0" i="1" smtClean="0">
                        <a:latin typeface="Cambria Math" panose="02040503050406030204" pitchFamily="18" charset="0"/>
                        <a:ea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sSub>
                          <m:sSubPr>
                            <m:ctrlPr>
                              <a:rPr lang="el-GR"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𝐼</m:t>
                            </m:r>
                          </m:e>
                          <m:sub>
                            <m:r>
                              <a:rPr lang="fr-CH" i="1">
                                <a:latin typeface="Cambria Math" panose="02040503050406030204" pitchFamily="18" charset="0"/>
                                <a:ea typeface="Cambria Math" panose="02040503050406030204" pitchFamily="18" charset="0"/>
                              </a:rPr>
                              <m:t>0</m:t>
                            </m:r>
                          </m:sub>
                        </m:sSub>
                      </m:e>
                      <m:sub>
                        <m:r>
                          <a:rPr lang="fr-CH" i="1">
                            <a:latin typeface="Cambria Math" panose="02040503050406030204" pitchFamily="18" charset="0"/>
                            <a:ea typeface="Cambria Math" panose="02040503050406030204" pitchFamily="18" charset="0"/>
                          </a:rPr>
                          <m:t> </m:t>
                        </m:r>
                      </m:sub>
                    </m:sSub>
                    <m:sSup>
                      <m:sSupPr>
                        <m:ctrlPr>
                          <a:rPr lang="fr-CH" i="1">
                            <a:latin typeface="Cambria Math" panose="02040503050406030204" pitchFamily="18" charset="0"/>
                            <a:ea typeface="Cambria Math" panose="02040503050406030204" pitchFamily="18" charset="0"/>
                          </a:rPr>
                        </m:ctrlPr>
                      </m:sSupPr>
                      <m:e>
                        <m:d>
                          <m:dPr>
                            <m:begChr m:val="|"/>
                            <m:endChr m:val="|"/>
                            <m:ctrlPr>
                              <a:rPr lang="fr-CH" i="1">
                                <a:latin typeface="Cambria Math" panose="02040503050406030204" pitchFamily="18" charset="0"/>
                                <a:ea typeface="Cambria Math" panose="02040503050406030204" pitchFamily="18" charset="0"/>
                              </a:rPr>
                            </m:ctrlPr>
                          </m:dPr>
                          <m:e>
                            <m:f>
                              <m:fPr>
                                <m:ctrlPr>
                                  <a:rPr lang="fr-CH" i="1">
                                    <a:latin typeface="Cambria Math" panose="02040503050406030204" pitchFamily="18" charset="0"/>
                                    <a:ea typeface="Cambria Math" panose="02040503050406030204" pitchFamily="18" charset="0"/>
                                  </a:rPr>
                                </m:ctrlPr>
                              </m:fPr>
                              <m:num>
                                <m:r>
                                  <a:rPr lang="fr-CH" b="0" i="1" smtClean="0">
                                    <a:latin typeface="Cambria Math" panose="02040503050406030204" pitchFamily="18" charset="0"/>
                                    <a:ea typeface="Cambria Math" panose="02040503050406030204" pitchFamily="18" charset="0"/>
                                  </a:rPr>
                                  <m:t>1−</m:t>
                                </m:r>
                                <m:sSup>
                                  <m:sSupPr>
                                    <m:ctrlPr>
                                      <a:rPr lang="fr-CH" i="1">
                                        <a:latin typeface="Cambria Math" panose="02040503050406030204" pitchFamily="18" charset="0"/>
                                      </a:rPr>
                                    </m:ctrlPr>
                                  </m:sSupPr>
                                  <m:e>
                                    <m:r>
                                      <a:rPr lang="fr-CH" i="1">
                                        <a:latin typeface="Cambria Math" panose="02040503050406030204" pitchFamily="18" charset="0"/>
                                      </a:rPr>
                                      <m:t>𝑒</m:t>
                                    </m:r>
                                  </m:e>
                                  <m:sup>
                                    <m:r>
                                      <a:rPr lang="fr-CH" i="1">
                                        <a:latin typeface="Cambria Math" panose="02040503050406030204" pitchFamily="18" charset="0"/>
                                      </a:rPr>
                                      <m:t>𝑖</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b="0" i="1" smtClean="0">
                                        <a:latin typeface="Cambria Math" panose="02040503050406030204" pitchFamily="18" charset="0"/>
                                        <a:ea typeface="Cambria Math" panose="02040503050406030204" pitchFamily="18" charset="0"/>
                                      </a:rPr>
                                      <m:t>𝑁</m:t>
                                    </m:r>
                                  </m:sup>
                                </m:sSup>
                              </m:num>
                              <m:den>
                                <m:r>
                                  <a:rPr lang="fr-CH" b="0" i="1" smtClean="0">
                                    <a:latin typeface="Cambria Math" panose="02040503050406030204" pitchFamily="18" charset="0"/>
                                    <a:ea typeface="Cambria Math" panose="02040503050406030204" pitchFamily="18" charset="0"/>
                                  </a:rPr>
                                  <m:t>1−</m:t>
                                </m:r>
                                <m:sSup>
                                  <m:sSupPr>
                                    <m:ctrlPr>
                                      <a:rPr lang="fr-CH" i="1">
                                        <a:latin typeface="Cambria Math" panose="02040503050406030204" pitchFamily="18" charset="0"/>
                                      </a:rPr>
                                    </m:ctrlPr>
                                  </m:sSupPr>
                                  <m:e>
                                    <m:r>
                                      <a:rPr lang="fr-CH" i="1">
                                        <a:latin typeface="Cambria Math" panose="02040503050406030204" pitchFamily="18" charset="0"/>
                                      </a:rPr>
                                      <m:t>𝑒</m:t>
                                    </m:r>
                                  </m:e>
                                  <m:sup>
                                    <m:r>
                                      <a:rPr lang="fr-CH" i="1">
                                        <a:latin typeface="Cambria Math" panose="02040503050406030204" pitchFamily="18" charset="0"/>
                                      </a:rPr>
                                      <m:t>𝑖</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sup>
                                </m:sSup>
                              </m:den>
                            </m:f>
                          </m:e>
                        </m:d>
                      </m:e>
                      <m:sup>
                        <m:r>
                          <a:rPr lang="fr-CH" i="1">
                            <a:latin typeface="Cambria Math" panose="02040503050406030204" pitchFamily="18" charset="0"/>
                            <a:ea typeface="Cambria Math" panose="02040503050406030204" pitchFamily="18" charset="0"/>
                          </a:rPr>
                          <m:t>2</m:t>
                        </m:r>
                      </m:sup>
                    </m:sSup>
                    <m:r>
                      <a:rPr lang="fr-CH" b="0" i="1" smtClean="0">
                        <a:latin typeface="Cambria Math" panose="02040503050406030204" pitchFamily="18" charset="0"/>
                        <a:ea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sSub>
                          <m:sSubPr>
                            <m:ctrlPr>
                              <a:rPr lang="el-GR"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𝐼</m:t>
                            </m:r>
                          </m:e>
                          <m:sub>
                            <m:r>
                              <a:rPr lang="fr-CH" i="1">
                                <a:latin typeface="Cambria Math" panose="02040503050406030204" pitchFamily="18" charset="0"/>
                                <a:ea typeface="Cambria Math" panose="02040503050406030204" pitchFamily="18" charset="0"/>
                              </a:rPr>
                              <m:t>0</m:t>
                            </m:r>
                          </m:sub>
                        </m:sSub>
                      </m:e>
                      <m:sub>
                        <m:r>
                          <a:rPr lang="fr-CH" i="1">
                            <a:latin typeface="Cambria Math" panose="02040503050406030204" pitchFamily="18" charset="0"/>
                            <a:ea typeface="Cambria Math" panose="02040503050406030204" pitchFamily="18" charset="0"/>
                          </a:rPr>
                          <m:t> </m:t>
                        </m:r>
                      </m:sub>
                    </m:sSub>
                    <m:sSup>
                      <m:sSupPr>
                        <m:ctrlPr>
                          <a:rPr lang="fr-CH" i="1">
                            <a:latin typeface="Cambria Math" panose="02040503050406030204" pitchFamily="18" charset="0"/>
                            <a:ea typeface="Cambria Math" panose="02040503050406030204" pitchFamily="18" charset="0"/>
                          </a:rPr>
                        </m:ctrlPr>
                      </m:sSupPr>
                      <m:e>
                        <m:d>
                          <m:dPr>
                            <m:begChr m:val="|"/>
                            <m:endChr m:val="|"/>
                            <m:ctrlPr>
                              <a:rPr lang="fr-CH" i="1">
                                <a:latin typeface="Cambria Math" panose="02040503050406030204" pitchFamily="18" charset="0"/>
                                <a:ea typeface="Cambria Math" panose="02040503050406030204" pitchFamily="18" charset="0"/>
                              </a:rPr>
                            </m:ctrlPr>
                          </m:dPr>
                          <m:e>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rPr>
                                    </m:ctrlPr>
                                  </m:sSupPr>
                                  <m:e>
                                    <m:r>
                                      <a:rPr lang="fr-CH" i="1">
                                        <a:latin typeface="Cambria Math" panose="02040503050406030204" pitchFamily="18" charset="0"/>
                                      </a:rPr>
                                      <m:t>𝑒</m:t>
                                    </m:r>
                                  </m:e>
                                  <m:sup>
                                    <m:r>
                                      <a:rPr lang="fr-CH" i="1">
                                        <a:latin typeface="Cambria Math" panose="02040503050406030204" pitchFamily="18" charset="0"/>
                                      </a:rPr>
                                      <m:t>𝑖</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𝑁</m:t>
                                    </m:r>
                                    <m:r>
                                      <a:rPr lang="fr-CH" b="0" i="1" smtClean="0">
                                        <a:latin typeface="Cambria Math" panose="02040503050406030204" pitchFamily="18" charset="0"/>
                                        <a:ea typeface="Cambria Math" panose="02040503050406030204" pitchFamily="18" charset="0"/>
                                      </a:rPr>
                                      <m:t>/2</m:t>
                                    </m:r>
                                  </m:sup>
                                </m:sSup>
                                <m:d>
                                  <m:dPr>
                                    <m:ctrlPr>
                                      <a:rPr lang="fr-CH" i="1" smtClean="0">
                                        <a:latin typeface="Cambria Math" panose="02040503050406030204" pitchFamily="18" charset="0"/>
                                        <a:ea typeface="Cambria Math" panose="02040503050406030204" pitchFamily="18" charset="0"/>
                                      </a:rPr>
                                    </m:ctrlPr>
                                  </m:dPr>
                                  <m:e>
                                    <m:sSup>
                                      <m:sSupPr>
                                        <m:ctrlPr>
                                          <a:rPr lang="fr-CH" i="1">
                                            <a:latin typeface="Cambria Math" panose="02040503050406030204" pitchFamily="18" charset="0"/>
                                          </a:rPr>
                                        </m:ctrlPr>
                                      </m:sSupPr>
                                      <m:e>
                                        <m:r>
                                          <a:rPr lang="fr-CH" i="1">
                                            <a:latin typeface="Cambria Math" panose="02040503050406030204" pitchFamily="18" charset="0"/>
                                          </a:rPr>
                                          <m:t>𝑒</m:t>
                                        </m:r>
                                      </m:e>
                                      <m:sup>
                                        <m:r>
                                          <a:rPr lang="fr-CH" b="0" i="1" smtClean="0">
                                            <a:latin typeface="Cambria Math" panose="02040503050406030204" pitchFamily="18" charset="0"/>
                                          </a:rPr>
                                          <m:t>−</m:t>
                                        </m:r>
                                        <m:r>
                                          <a:rPr lang="fr-CH" i="1">
                                            <a:latin typeface="Cambria Math" panose="02040503050406030204" pitchFamily="18" charset="0"/>
                                          </a:rPr>
                                          <m:t>𝑖</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𝑁</m:t>
                                        </m:r>
                                        <m:r>
                                          <a:rPr lang="fr-CH" b="0" i="1" smtClean="0">
                                            <a:latin typeface="Cambria Math" panose="02040503050406030204" pitchFamily="18" charset="0"/>
                                            <a:ea typeface="Cambria Math" panose="02040503050406030204" pitchFamily="18" charset="0"/>
                                          </a:rPr>
                                          <m:t>/2</m:t>
                                        </m:r>
                                      </m:sup>
                                    </m:sSup>
                                    <m:r>
                                      <a:rPr lang="fr-CH" b="0" i="1" smtClean="0">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rPr>
                                        </m:ctrlPr>
                                      </m:sSupPr>
                                      <m:e>
                                        <m:r>
                                          <a:rPr lang="fr-CH" i="1">
                                            <a:latin typeface="Cambria Math" panose="02040503050406030204" pitchFamily="18" charset="0"/>
                                          </a:rPr>
                                          <m:t>𝑒</m:t>
                                        </m:r>
                                      </m:e>
                                      <m:sup>
                                        <m:r>
                                          <a:rPr lang="fr-CH" i="1">
                                            <a:latin typeface="Cambria Math" panose="02040503050406030204" pitchFamily="18" charset="0"/>
                                          </a:rPr>
                                          <m:t>𝑖</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𝑁</m:t>
                                        </m:r>
                                        <m:r>
                                          <a:rPr lang="fr-CH" b="0" i="1" smtClean="0">
                                            <a:latin typeface="Cambria Math" panose="02040503050406030204" pitchFamily="18" charset="0"/>
                                            <a:ea typeface="Cambria Math" panose="02040503050406030204" pitchFamily="18" charset="0"/>
                                          </a:rPr>
                                          <m:t>/2</m:t>
                                        </m:r>
                                      </m:sup>
                                    </m:sSup>
                                  </m:e>
                                </m:d>
                              </m:num>
                              <m:den>
                                <m:sSup>
                                  <m:sSupPr>
                                    <m:ctrlPr>
                                      <a:rPr lang="fr-CH" i="1">
                                        <a:latin typeface="Cambria Math" panose="02040503050406030204" pitchFamily="18" charset="0"/>
                                      </a:rPr>
                                    </m:ctrlPr>
                                  </m:sSupPr>
                                  <m:e>
                                    <m:r>
                                      <a:rPr lang="fr-CH" i="1">
                                        <a:latin typeface="Cambria Math" panose="02040503050406030204" pitchFamily="18" charset="0"/>
                                      </a:rPr>
                                      <m:t>𝑒</m:t>
                                    </m:r>
                                  </m:e>
                                  <m:sup>
                                    <m:r>
                                      <a:rPr lang="fr-CH" i="1">
                                        <a:latin typeface="Cambria Math" panose="02040503050406030204" pitchFamily="18" charset="0"/>
                                      </a:rPr>
                                      <m:t>𝑖</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/2</m:t>
                                    </m:r>
                                  </m:sup>
                                </m:sSup>
                                <m:d>
                                  <m:dPr>
                                    <m:ctrlPr>
                                      <a:rPr lang="fr-CH" i="1">
                                        <a:latin typeface="Cambria Math" panose="02040503050406030204" pitchFamily="18" charset="0"/>
                                        <a:ea typeface="Cambria Math" panose="02040503050406030204" pitchFamily="18" charset="0"/>
                                      </a:rPr>
                                    </m:ctrlPr>
                                  </m:dPr>
                                  <m:e>
                                    <m:sSup>
                                      <m:sSupPr>
                                        <m:ctrlPr>
                                          <a:rPr lang="fr-CH" i="1">
                                            <a:latin typeface="Cambria Math" panose="02040503050406030204" pitchFamily="18" charset="0"/>
                                          </a:rPr>
                                        </m:ctrlPr>
                                      </m:sSupPr>
                                      <m:e>
                                        <m:r>
                                          <a:rPr lang="fr-CH" i="1">
                                            <a:latin typeface="Cambria Math" panose="02040503050406030204" pitchFamily="18" charset="0"/>
                                          </a:rPr>
                                          <m:t>𝑒</m:t>
                                        </m:r>
                                      </m:e>
                                      <m:sup>
                                        <m:r>
                                          <a:rPr lang="fr-CH" i="1">
                                            <a:latin typeface="Cambria Math" panose="02040503050406030204" pitchFamily="18" charset="0"/>
                                          </a:rPr>
                                          <m:t>−</m:t>
                                        </m:r>
                                        <m:r>
                                          <a:rPr lang="fr-CH" i="1">
                                            <a:latin typeface="Cambria Math" panose="02040503050406030204" pitchFamily="18" charset="0"/>
                                          </a:rPr>
                                          <m:t>𝑖</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rPr>
                                        </m:ctrlPr>
                                      </m:sSupPr>
                                      <m:e>
                                        <m:r>
                                          <a:rPr lang="fr-CH" i="1">
                                            <a:latin typeface="Cambria Math" panose="02040503050406030204" pitchFamily="18" charset="0"/>
                                          </a:rPr>
                                          <m:t>𝑒</m:t>
                                        </m:r>
                                      </m:e>
                                      <m:sup>
                                        <m:r>
                                          <a:rPr lang="fr-CH" i="1">
                                            <a:latin typeface="Cambria Math" panose="02040503050406030204" pitchFamily="18" charset="0"/>
                                          </a:rPr>
                                          <m:t>𝑖</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/2</m:t>
                                        </m:r>
                                      </m:sup>
                                    </m:sSup>
                                  </m:e>
                                </m:d>
                              </m:den>
                            </m:f>
                          </m:e>
                        </m:d>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sSub>
                          <m:sSubPr>
                            <m:ctrlPr>
                              <a:rPr lang="el-GR"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𝐼</m:t>
                            </m:r>
                          </m:e>
                          <m:sub>
                            <m:r>
                              <a:rPr lang="fr-CH" i="1">
                                <a:latin typeface="Cambria Math" panose="02040503050406030204" pitchFamily="18" charset="0"/>
                                <a:ea typeface="Cambria Math" panose="02040503050406030204" pitchFamily="18" charset="0"/>
                              </a:rPr>
                              <m:t>0</m:t>
                            </m:r>
                          </m:sub>
                        </m:sSub>
                      </m:e>
                      <m:sub>
                        <m:r>
                          <a:rPr lang="fr-CH" i="1">
                            <a:latin typeface="Cambria Math" panose="02040503050406030204" pitchFamily="18" charset="0"/>
                            <a:ea typeface="Cambria Math" panose="02040503050406030204" pitchFamily="18" charset="0"/>
                          </a:rPr>
                          <m:t> </m:t>
                        </m:r>
                      </m:sub>
                    </m:sSub>
                    <m:sSup>
                      <m:sSupPr>
                        <m:ctrlPr>
                          <a:rPr lang="fr-CH" i="1">
                            <a:latin typeface="Cambria Math" panose="02040503050406030204" pitchFamily="18" charset="0"/>
                            <a:ea typeface="Cambria Math" panose="02040503050406030204" pitchFamily="18" charset="0"/>
                          </a:rPr>
                        </m:ctrlPr>
                      </m:sSupPr>
                      <m:e>
                        <m:d>
                          <m:dPr>
                            <m:begChr m:val="|"/>
                            <m:endChr m:val="|"/>
                            <m:ctrlPr>
                              <a:rPr lang="fr-CH" i="1">
                                <a:latin typeface="Cambria Math" panose="02040503050406030204" pitchFamily="18" charset="0"/>
                                <a:ea typeface="Cambria Math" panose="02040503050406030204" pitchFamily="18" charset="0"/>
                              </a:rPr>
                            </m:ctrlPr>
                          </m:dPr>
                          <m:e>
                            <m:f>
                              <m:fPr>
                                <m:ctrlPr>
                                  <a:rPr lang="fr-CH" i="1">
                                    <a:latin typeface="Cambria Math" panose="02040503050406030204" pitchFamily="18" charset="0"/>
                                    <a:ea typeface="Cambria Math" panose="02040503050406030204" pitchFamily="18" charset="0"/>
                                  </a:rPr>
                                </m:ctrlPr>
                              </m:fPr>
                              <m:num>
                                <m:r>
                                  <a:rPr lang="fr-CH" b="0" i="1" smtClean="0">
                                    <a:latin typeface="Cambria Math" panose="02040503050406030204" pitchFamily="18" charset="0"/>
                                  </a:rPr>
                                  <m:t>−2</m:t>
                                </m:r>
                                <m:r>
                                  <a:rPr lang="fr-CH" b="0" i="1" smtClean="0">
                                    <a:latin typeface="Cambria Math" panose="02040503050406030204" pitchFamily="18" charset="0"/>
                                  </a:rPr>
                                  <m:t>𝑖</m:t>
                                </m:r>
                                <m:func>
                                  <m:funcPr>
                                    <m:ctrlPr>
                                      <a:rPr lang="fr-CH" b="0" i="1" smtClean="0">
                                        <a:latin typeface="Cambria Math" panose="02040503050406030204" pitchFamily="18" charset="0"/>
                                      </a:rPr>
                                    </m:ctrlPr>
                                  </m:funcPr>
                                  <m:fName>
                                    <m:r>
                                      <m:rPr>
                                        <m:sty m:val="p"/>
                                      </m:rPr>
                                      <a:rPr lang="fr-CH" b="0" i="0" smtClean="0">
                                        <a:latin typeface="Cambria Math" panose="02040503050406030204" pitchFamily="18" charset="0"/>
                                      </a:rPr>
                                      <m:t>sin</m:t>
                                    </m:r>
                                  </m:fName>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𝑁</m:t>
                                    </m:r>
                                    <m:r>
                                      <a:rPr lang="fr-CH" i="1">
                                        <a:latin typeface="Cambria Math" panose="02040503050406030204" pitchFamily="18" charset="0"/>
                                        <a:ea typeface="Cambria Math" panose="02040503050406030204" pitchFamily="18" charset="0"/>
                                      </a:rPr>
                                      <m:t>/2</m:t>
                                    </m:r>
                                  </m:e>
                                </m:func>
                              </m:num>
                              <m:den>
                                <m:r>
                                  <a:rPr lang="fr-CH" i="1">
                                    <a:latin typeface="Cambria Math" panose="02040503050406030204" pitchFamily="18" charset="0"/>
                                  </a:rPr>
                                  <m:t>−2</m:t>
                                </m:r>
                                <m:r>
                                  <a:rPr lang="fr-CH" i="1">
                                    <a:latin typeface="Cambria Math" panose="02040503050406030204" pitchFamily="18" charset="0"/>
                                  </a:rPr>
                                  <m:t>𝑖</m:t>
                                </m:r>
                                <m:func>
                                  <m:funcPr>
                                    <m:ctrlPr>
                                      <a:rPr lang="fr-CH" i="1">
                                        <a:latin typeface="Cambria Math" panose="02040503050406030204" pitchFamily="18" charset="0"/>
                                      </a:rPr>
                                    </m:ctrlPr>
                                  </m:funcPr>
                                  <m:fName>
                                    <m:r>
                                      <m:rPr>
                                        <m:sty m:val="p"/>
                                      </m:rPr>
                                      <a:rPr lang="fr-CH">
                                        <a:latin typeface="Cambria Math" panose="02040503050406030204" pitchFamily="18" charset="0"/>
                                      </a:rPr>
                                      <m:t>sin</m:t>
                                    </m:r>
                                  </m:fName>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/2</m:t>
                                    </m:r>
                                  </m:e>
                                </m:func>
                              </m:den>
                            </m:f>
                          </m:e>
                        </m:d>
                      </m:e>
                      <m:sup>
                        <m:r>
                          <a:rPr lang="fr-CH" i="1">
                            <a:latin typeface="Cambria Math" panose="02040503050406030204" pitchFamily="18" charset="0"/>
                            <a:ea typeface="Cambria Math" panose="02040503050406030204" pitchFamily="18" charset="0"/>
                          </a:rPr>
                          <m:t>2</m:t>
                        </m:r>
                      </m:sup>
                    </m:sSup>
                    <m:r>
                      <a:rPr lang="fr-CH" b="0" i="1" smtClean="0">
                        <a:latin typeface="Cambria Math" panose="02040503050406030204" pitchFamily="18" charset="0"/>
                        <a:ea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sSub>
                          <m:sSubPr>
                            <m:ctrlPr>
                              <a:rPr lang="el-GR"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𝐼</m:t>
                            </m:r>
                          </m:e>
                          <m:sub>
                            <m:r>
                              <a:rPr lang="fr-CH" i="1">
                                <a:latin typeface="Cambria Math" panose="02040503050406030204" pitchFamily="18" charset="0"/>
                                <a:ea typeface="Cambria Math" panose="02040503050406030204" pitchFamily="18" charset="0"/>
                              </a:rPr>
                              <m:t>0</m:t>
                            </m:r>
                          </m:sub>
                        </m:sSub>
                      </m:e>
                      <m:sub>
                        <m:r>
                          <a:rPr lang="fr-CH" i="1">
                            <a:latin typeface="Cambria Math" panose="02040503050406030204" pitchFamily="18" charset="0"/>
                            <a:ea typeface="Cambria Math" panose="02040503050406030204" pitchFamily="18" charset="0"/>
                          </a:rPr>
                          <m:t> </m:t>
                        </m:r>
                      </m:sub>
                    </m:sSub>
                    <m:f>
                      <m:fPr>
                        <m:ctrlPr>
                          <a:rPr lang="fr-CH" i="1">
                            <a:latin typeface="Cambria Math" panose="02040503050406030204" pitchFamily="18" charset="0"/>
                            <a:ea typeface="Cambria Math" panose="02040503050406030204" pitchFamily="18" charset="0"/>
                          </a:rPr>
                        </m:ctrlPr>
                      </m:fPr>
                      <m:num>
                        <m:func>
                          <m:funcPr>
                            <m:ctrlPr>
                              <a:rPr lang="fr-CH" i="1" smtClean="0">
                                <a:latin typeface="Cambria Math" panose="02040503050406030204" pitchFamily="18" charset="0"/>
                                <a:ea typeface="Cambria Math" panose="02040503050406030204" pitchFamily="18" charset="0"/>
                              </a:rPr>
                            </m:ctrlPr>
                          </m:funcPr>
                          <m:fName>
                            <m:sSup>
                              <m:sSupPr>
                                <m:ctrlPr>
                                  <a:rPr lang="fr-CH" i="1" smtClean="0">
                                    <a:latin typeface="Cambria Math" panose="02040503050406030204" pitchFamily="18" charset="0"/>
                                    <a:ea typeface="Cambria Math" panose="02040503050406030204" pitchFamily="18" charset="0"/>
                                  </a:rPr>
                                </m:ctrlPr>
                              </m:sSupPr>
                              <m:e>
                                <m:r>
                                  <m:rPr>
                                    <m:sty m:val="p"/>
                                  </m:rPr>
                                  <a:rPr lang="fr-CH" i="0" smtClean="0">
                                    <a:latin typeface="Cambria Math" panose="02040503050406030204" pitchFamily="18" charset="0"/>
                                    <a:ea typeface="Cambria Math" panose="02040503050406030204" pitchFamily="18" charset="0"/>
                                  </a:rPr>
                                  <m:t>sin</m:t>
                                </m:r>
                              </m:e>
                              <m:sup>
                                <m:r>
                                  <a:rPr lang="fr-CH" b="0" i="1" smtClean="0">
                                    <a:latin typeface="Cambria Math" panose="02040503050406030204" pitchFamily="18" charset="0"/>
                                    <a:ea typeface="Cambria Math" panose="02040503050406030204" pitchFamily="18" charset="0"/>
                                  </a:rPr>
                                  <m:t>2</m:t>
                                </m:r>
                              </m:sup>
                            </m:sSup>
                          </m:fName>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𝑁</m:t>
                            </m:r>
                            <m:r>
                              <a:rPr lang="fr-CH" b="0" i="1" smtClean="0">
                                <a:latin typeface="Cambria Math" panose="02040503050406030204" pitchFamily="18" charset="0"/>
                                <a:ea typeface="Cambria Math" panose="02040503050406030204" pitchFamily="18" charset="0"/>
                              </a:rPr>
                              <m:t>/2</m:t>
                            </m:r>
                          </m:e>
                        </m:func>
                      </m:num>
                      <m:den>
                        <m:func>
                          <m:funcPr>
                            <m:ctrlPr>
                              <a:rPr lang="fr-CH" i="1">
                                <a:latin typeface="Cambria Math" panose="02040503050406030204" pitchFamily="18" charset="0"/>
                                <a:ea typeface="Cambria Math" panose="02040503050406030204" pitchFamily="18" charset="0"/>
                              </a:rPr>
                            </m:ctrlPr>
                          </m:funcPr>
                          <m:fName>
                            <m:sSup>
                              <m:sSupPr>
                                <m:ctrlPr>
                                  <a:rPr lang="fr-CH" i="1">
                                    <a:latin typeface="Cambria Math" panose="02040503050406030204" pitchFamily="18" charset="0"/>
                                    <a:ea typeface="Cambria Math" panose="02040503050406030204" pitchFamily="18" charset="0"/>
                                  </a:rPr>
                                </m:ctrlPr>
                              </m:sSupPr>
                              <m:e>
                                <m:r>
                                  <m:rPr>
                                    <m:sty m:val="p"/>
                                  </m:rPr>
                                  <a:rPr lang="fr-CH">
                                    <a:latin typeface="Cambria Math" panose="02040503050406030204" pitchFamily="18" charset="0"/>
                                    <a:ea typeface="Cambria Math" panose="02040503050406030204" pitchFamily="18" charset="0"/>
                                  </a:rPr>
                                  <m:t>sin</m:t>
                                </m:r>
                              </m:e>
                              <m:sup>
                                <m:r>
                                  <a:rPr lang="fr-CH" i="1">
                                    <a:latin typeface="Cambria Math" panose="02040503050406030204" pitchFamily="18" charset="0"/>
                                    <a:ea typeface="Cambria Math" panose="02040503050406030204" pitchFamily="18" charset="0"/>
                                  </a:rPr>
                                  <m:t>2</m:t>
                                </m:r>
                              </m:sup>
                            </m:sSup>
                          </m:fName>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/2</m:t>
                            </m:r>
                          </m:e>
                        </m:func>
                      </m:den>
                    </m:f>
                    <m:r>
                      <a:rPr lang="fr-CH" i="1">
                        <a:latin typeface="Cambria Math" panose="02040503050406030204" pitchFamily="18" charset="0"/>
                        <a:ea typeface="Cambria Math" panose="02040503050406030204" pitchFamily="18" charset="0"/>
                      </a:rPr>
                      <m:t>=</m:t>
                    </m:r>
                    <m:f>
                      <m:fPr>
                        <m:ctrlPr>
                          <a:rPr lang="fr-CH" i="1" smtClean="0">
                            <a:latin typeface="Cambria Math" panose="02040503050406030204" pitchFamily="18" charset="0"/>
                            <a:ea typeface="Cambria Math" panose="02040503050406030204" pitchFamily="18" charset="0"/>
                          </a:rPr>
                        </m:ctrlPr>
                      </m:fPr>
                      <m:num>
                        <m:sSub>
                          <m:sSubPr>
                            <m:ctrlPr>
                              <a:rPr lang="el-GR"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𝐼</m:t>
                            </m:r>
                          </m:e>
                          <m:sub>
                            <m:r>
                              <a:rPr lang="fr-CH" b="0" i="1" smtClean="0">
                                <a:latin typeface="Cambria Math" panose="02040503050406030204" pitchFamily="18" charset="0"/>
                                <a:ea typeface="Cambria Math" panose="02040503050406030204" pitchFamily="18" charset="0"/>
                              </a:rPr>
                              <m:t>𝑖𝑛</m:t>
                            </m:r>
                          </m:sub>
                        </m:sSub>
                      </m:num>
                      <m:den>
                        <m:r>
                          <a:rPr lang="fr-CH" b="0" i="1" smtClean="0">
                            <a:latin typeface="Cambria Math" panose="02040503050406030204" pitchFamily="18" charset="0"/>
                            <a:ea typeface="Cambria Math" panose="02040503050406030204" pitchFamily="18" charset="0"/>
                          </a:rPr>
                          <m:t>𝑁</m:t>
                        </m:r>
                      </m:den>
                    </m:f>
                    <m:f>
                      <m:fPr>
                        <m:ctrlPr>
                          <a:rPr lang="fr-CH" i="1">
                            <a:latin typeface="Cambria Math" panose="02040503050406030204" pitchFamily="18" charset="0"/>
                            <a:ea typeface="Cambria Math" panose="02040503050406030204" pitchFamily="18" charset="0"/>
                          </a:rPr>
                        </m:ctrlPr>
                      </m:fPr>
                      <m:num>
                        <m:func>
                          <m:funcPr>
                            <m:ctrlPr>
                              <a:rPr lang="fr-CH" i="1">
                                <a:latin typeface="Cambria Math" panose="02040503050406030204" pitchFamily="18" charset="0"/>
                                <a:ea typeface="Cambria Math" panose="02040503050406030204" pitchFamily="18" charset="0"/>
                              </a:rPr>
                            </m:ctrlPr>
                          </m:funcPr>
                          <m:fName>
                            <m:sSup>
                              <m:sSupPr>
                                <m:ctrlPr>
                                  <a:rPr lang="fr-CH" i="1">
                                    <a:latin typeface="Cambria Math" panose="02040503050406030204" pitchFamily="18" charset="0"/>
                                    <a:ea typeface="Cambria Math" panose="02040503050406030204" pitchFamily="18" charset="0"/>
                                  </a:rPr>
                                </m:ctrlPr>
                              </m:sSupPr>
                              <m:e>
                                <m:r>
                                  <m:rPr>
                                    <m:sty m:val="p"/>
                                  </m:rPr>
                                  <a:rPr lang="fr-CH">
                                    <a:latin typeface="Cambria Math" panose="02040503050406030204" pitchFamily="18" charset="0"/>
                                    <a:ea typeface="Cambria Math" panose="02040503050406030204" pitchFamily="18" charset="0"/>
                                  </a:rPr>
                                  <m:t>sin</m:t>
                                </m:r>
                              </m:e>
                              <m:sup>
                                <m:r>
                                  <a:rPr lang="fr-CH" i="1">
                                    <a:latin typeface="Cambria Math" panose="02040503050406030204" pitchFamily="18" charset="0"/>
                                    <a:ea typeface="Cambria Math" panose="02040503050406030204" pitchFamily="18" charset="0"/>
                                  </a:rPr>
                                  <m:t>2</m:t>
                                </m:r>
                              </m:sup>
                            </m:sSup>
                          </m:fName>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𝑁</m:t>
                            </m:r>
                            <m:r>
                              <a:rPr lang="fr-CH" i="1">
                                <a:latin typeface="Cambria Math" panose="02040503050406030204" pitchFamily="18" charset="0"/>
                                <a:ea typeface="Cambria Math" panose="02040503050406030204" pitchFamily="18" charset="0"/>
                              </a:rPr>
                              <m:t>/2</m:t>
                            </m:r>
                          </m:e>
                        </m:func>
                      </m:num>
                      <m:den>
                        <m:func>
                          <m:funcPr>
                            <m:ctrlPr>
                              <a:rPr lang="fr-CH" i="1">
                                <a:latin typeface="Cambria Math" panose="02040503050406030204" pitchFamily="18" charset="0"/>
                                <a:ea typeface="Cambria Math" panose="02040503050406030204" pitchFamily="18" charset="0"/>
                              </a:rPr>
                            </m:ctrlPr>
                          </m:funcPr>
                          <m:fName>
                            <m:sSup>
                              <m:sSupPr>
                                <m:ctrlPr>
                                  <a:rPr lang="fr-CH" i="1">
                                    <a:latin typeface="Cambria Math" panose="02040503050406030204" pitchFamily="18" charset="0"/>
                                    <a:ea typeface="Cambria Math" panose="02040503050406030204" pitchFamily="18" charset="0"/>
                                  </a:rPr>
                                </m:ctrlPr>
                              </m:sSupPr>
                              <m:e>
                                <m:r>
                                  <m:rPr>
                                    <m:sty m:val="p"/>
                                  </m:rPr>
                                  <a:rPr lang="fr-CH">
                                    <a:latin typeface="Cambria Math" panose="02040503050406030204" pitchFamily="18" charset="0"/>
                                    <a:ea typeface="Cambria Math" panose="02040503050406030204" pitchFamily="18" charset="0"/>
                                  </a:rPr>
                                  <m:t>sin</m:t>
                                </m:r>
                              </m:e>
                              <m:sup>
                                <m:r>
                                  <a:rPr lang="fr-CH" i="1">
                                    <a:latin typeface="Cambria Math" panose="02040503050406030204" pitchFamily="18" charset="0"/>
                                    <a:ea typeface="Cambria Math" panose="02040503050406030204" pitchFamily="18" charset="0"/>
                                  </a:rPr>
                                  <m:t>2</m:t>
                                </m:r>
                              </m:sup>
                            </m:sSup>
                          </m:fName>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/2</m:t>
                            </m:r>
                          </m:e>
                        </m:func>
                      </m:den>
                    </m:f>
                  </m:oMath>
                </a14:m>
                <a:r>
                  <a:rPr lang="fr-CH" dirty="0"/>
                  <a:t>. </a:t>
                </a:r>
              </a:p>
            </p:txBody>
          </p:sp>
        </mc:Choice>
        <mc:Fallback>
          <p:sp>
            <p:nvSpPr>
              <p:cNvPr id="11287" name="Text Box 23"/>
              <p:cNvSpPr txBox="1">
                <a:spLocks noRot="1" noChangeAspect="1" noMove="1" noResize="1" noEditPoints="1" noAdjustHandles="1" noChangeArrowheads="1" noChangeShapeType="1" noTextEdit="1"/>
              </p:cNvSpPr>
              <p:nvPr/>
            </p:nvSpPr>
            <p:spPr bwMode="auto">
              <a:xfrm>
                <a:off x="0" y="1266885"/>
                <a:ext cx="6096000" cy="5383653"/>
              </a:xfrm>
              <a:prstGeom prst="rect">
                <a:avLst/>
              </a:prstGeom>
              <a:blipFill>
                <a:blip r:embed="rId2"/>
                <a:stretch>
                  <a:fillRect l="-624" t="-235" r="-1663" b="-471"/>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282" name="Text Box 18"/>
          <p:cNvSpPr txBox="1">
            <a:spLocks noChangeArrowheads="1"/>
          </p:cNvSpPr>
          <p:nvPr/>
        </p:nvSpPr>
        <p:spPr bwMode="auto">
          <a:xfrm>
            <a:off x="0" y="9030"/>
            <a:ext cx="12192000"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600" dirty="0"/>
              <a:t>Interférence d'un grand nombre des faisceaux</a:t>
            </a:r>
          </a:p>
          <a:p>
            <a:pPr algn="ctr"/>
            <a:r>
              <a:rPr lang="fr-CH" sz="2800" dirty="0"/>
              <a:t>Le réseau de diffraction (transmission, incidence normale): analyse</a:t>
            </a:r>
          </a:p>
        </p:txBody>
      </p:sp>
      <p:grpSp>
        <p:nvGrpSpPr>
          <p:cNvPr id="8" name="Groupe 7">
            <a:extLst>
              <a:ext uri="{FF2B5EF4-FFF2-40B4-BE49-F238E27FC236}">
                <a16:creationId xmlns:a16="http://schemas.microsoft.com/office/drawing/2014/main" id="{D5C6E8FC-28C1-5F0F-AEB3-81E512A46450}"/>
              </a:ext>
            </a:extLst>
          </p:cNvPr>
          <p:cNvGrpSpPr/>
          <p:nvPr/>
        </p:nvGrpSpPr>
        <p:grpSpPr>
          <a:xfrm>
            <a:off x="6527981" y="1160748"/>
            <a:ext cx="1944283" cy="1656184"/>
            <a:chOff x="6527981" y="1160748"/>
            <a:chExt cx="1944283" cy="1656184"/>
          </a:xfrm>
        </p:grpSpPr>
        <p:pic>
          <p:nvPicPr>
            <p:cNvPr id="3" name="Picture 2">
              <a:extLst>
                <a:ext uri="{FF2B5EF4-FFF2-40B4-BE49-F238E27FC236}">
                  <a16:creationId xmlns:a16="http://schemas.microsoft.com/office/drawing/2014/main" id="{36820B06-3558-8D1F-B340-4B1880568B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63" t="4511" r="35037" b="16233"/>
            <a:stretch/>
          </p:blipFill>
          <p:spPr bwMode="auto">
            <a:xfrm>
              <a:off x="6563134" y="1160748"/>
              <a:ext cx="1909130" cy="1656184"/>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252F049B-B04B-C4B2-59DA-A92F76B1279A}"/>
                </a:ext>
              </a:extLst>
            </p:cNvPr>
            <p:cNvSpPr txBox="1"/>
            <p:nvPr/>
          </p:nvSpPr>
          <p:spPr>
            <a:xfrm>
              <a:off x="6527981" y="1556792"/>
              <a:ext cx="367408" cy="369332"/>
            </a:xfrm>
            <a:prstGeom prst="rect">
              <a:avLst/>
            </a:prstGeom>
            <a:noFill/>
          </p:spPr>
          <p:txBody>
            <a:bodyPr wrap="none" rtlCol="0">
              <a:spAutoFit/>
            </a:bodyPr>
            <a:lstStyle/>
            <a:p>
              <a:r>
                <a:rPr lang="en-US" i="1" dirty="0" err="1"/>
                <a:t>I</a:t>
              </a:r>
              <a:r>
                <a:rPr lang="en-US" i="1" baseline="-25000" dirty="0" err="1"/>
                <a:t>in</a:t>
              </a:r>
              <a:endParaRPr lang="en-US" i="1" baseline="-25000" dirty="0"/>
            </a:p>
          </p:txBody>
        </p:sp>
      </p:grpSp>
      <p:grpSp>
        <p:nvGrpSpPr>
          <p:cNvPr id="10" name="Groupe 9">
            <a:extLst>
              <a:ext uri="{FF2B5EF4-FFF2-40B4-BE49-F238E27FC236}">
                <a16:creationId xmlns:a16="http://schemas.microsoft.com/office/drawing/2014/main" id="{20EE2254-77CF-994E-30A3-AFFA7716B809}"/>
              </a:ext>
            </a:extLst>
          </p:cNvPr>
          <p:cNvGrpSpPr/>
          <p:nvPr/>
        </p:nvGrpSpPr>
        <p:grpSpPr>
          <a:xfrm>
            <a:off x="7694778" y="1592796"/>
            <a:ext cx="4499929" cy="5240849"/>
            <a:chOff x="7694778" y="1592796"/>
            <a:chExt cx="4499929" cy="5240849"/>
          </a:xfrm>
        </p:grpSpPr>
        <p:grpSp>
          <p:nvGrpSpPr>
            <p:cNvPr id="6" name="Group 5">
              <a:extLst>
                <a:ext uri="{FF2B5EF4-FFF2-40B4-BE49-F238E27FC236}">
                  <a16:creationId xmlns:a16="http://schemas.microsoft.com/office/drawing/2014/main" id="{27D32130-11BC-D740-BA71-B1F569EC87BA}"/>
                </a:ext>
              </a:extLst>
            </p:cNvPr>
            <p:cNvGrpSpPr/>
            <p:nvPr/>
          </p:nvGrpSpPr>
          <p:grpSpPr>
            <a:xfrm>
              <a:off x="7694778" y="1592796"/>
              <a:ext cx="4499929" cy="5240849"/>
              <a:chOff x="7183431" y="1009650"/>
              <a:chExt cx="5000249" cy="5852918"/>
            </a:xfrm>
          </p:grpSpPr>
          <p:grpSp>
            <p:nvGrpSpPr>
              <p:cNvPr id="4" name="Group 3">
                <a:extLst>
                  <a:ext uri="{FF2B5EF4-FFF2-40B4-BE49-F238E27FC236}">
                    <a16:creationId xmlns:a16="http://schemas.microsoft.com/office/drawing/2014/main" id="{6965610D-DA16-FE46-B7C7-ABEE24A8A134}"/>
                  </a:ext>
                </a:extLst>
              </p:cNvPr>
              <p:cNvGrpSpPr/>
              <p:nvPr/>
            </p:nvGrpSpPr>
            <p:grpSpPr>
              <a:xfrm>
                <a:off x="7183431" y="1009650"/>
                <a:ext cx="5000249" cy="5852918"/>
                <a:chOff x="7750856" y="1673446"/>
                <a:chExt cx="4433156" cy="5189122"/>
              </a:xfrm>
            </p:grpSpPr>
            <p:pic>
              <p:nvPicPr>
                <p:cNvPr id="11302" name="Picture 38"/>
                <p:cNvPicPr>
                  <a:picLocks noChangeAspect="1" noChangeArrowheads="1"/>
                </p:cNvPicPr>
                <p:nvPr/>
              </p:nvPicPr>
              <p:blipFill rotWithShape="1">
                <a:blip r:embed="rId4">
                  <a:extLst>
                    <a:ext uri="{28A0092B-C50C-407E-A947-70E740481C1C}">
                      <a14:useLocalDpi xmlns:a14="http://schemas.microsoft.com/office/drawing/2010/main" val="0"/>
                    </a:ext>
                  </a:extLst>
                </a:blip>
                <a:srcRect r="45643"/>
                <a:stretch/>
              </p:blipFill>
              <p:spPr bwMode="auto">
                <a:xfrm>
                  <a:off x="7750856" y="1673446"/>
                  <a:ext cx="4388140" cy="51891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EA60A898-6CFF-024E-A302-B65F5DCBB167}"/>
                    </a:ext>
                  </a:extLst>
                </p:cNvPr>
                <p:cNvSpPr/>
                <p:nvPr/>
              </p:nvSpPr>
              <p:spPr>
                <a:xfrm>
                  <a:off x="11820635" y="5155504"/>
                  <a:ext cx="363377" cy="36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5" name="TextBox 4">
                <a:extLst>
                  <a:ext uri="{FF2B5EF4-FFF2-40B4-BE49-F238E27FC236}">
                    <a16:creationId xmlns:a16="http://schemas.microsoft.com/office/drawing/2014/main" id="{FBFF8C1A-213A-554E-A581-7CB812BE95F9}"/>
                  </a:ext>
                </a:extLst>
              </p:cNvPr>
              <p:cNvSpPr txBox="1"/>
              <p:nvPr/>
            </p:nvSpPr>
            <p:spPr>
              <a:xfrm>
                <a:off x="8904312" y="5734873"/>
                <a:ext cx="126638" cy="276999"/>
              </a:xfrm>
              <a:prstGeom prst="rect">
                <a:avLst/>
              </a:prstGeom>
              <a:solidFill>
                <a:schemeClr val="bg1"/>
              </a:solidFill>
            </p:spPr>
            <p:txBody>
              <a:bodyPr wrap="none" lIns="0" tIns="0" rIns="0" bIns="0" rtlCol="0">
                <a:spAutoFit/>
              </a:bodyPr>
              <a:lstStyle/>
              <a:p>
                <a:r>
                  <a:rPr lang="fr-CH" dirty="0">
                    <a:latin typeface="Symbol" pitchFamily="2" charset="2"/>
                  </a:rPr>
                  <a:t>b</a:t>
                </a:r>
              </a:p>
            </p:txBody>
          </p:sp>
          <p:sp>
            <p:nvSpPr>
              <p:cNvPr id="12" name="TextBox 11">
                <a:extLst>
                  <a:ext uri="{FF2B5EF4-FFF2-40B4-BE49-F238E27FC236}">
                    <a16:creationId xmlns:a16="http://schemas.microsoft.com/office/drawing/2014/main" id="{04FA5834-664E-0C40-B8A4-4B2F0ABA2437}"/>
                  </a:ext>
                </a:extLst>
              </p:cNvPr>
              <p:cNvSpPr txBox="1"/>
              <p:nvPr/>
            </p:nvSpPr>
            <p:spPr>
              <a:xfrm>
                <a:off x="8207389" y="2717801"/>
                <a:ext cx="128050" cy="276999"/>
              </a:xfrm>
              <a:prstGeom prst="rect">
                <a:avLst/>
              </a:prstGeom>
              <a:solidFill>
                <a:schemeClr val="bg1"/>
              </a:solidFill>
            </p:spPr>
            <p:txBody>
              <a:bodyPr wrap="square" lIns="0" tIns="0" rIns="0" bIns="0" rtlCol="0">
                <a:spAutoFit/>
              </a:bodyPr>
              <a:lstStyle/>
              <a:p>
                <a:r>
                  <a:rPr lang="fr-CH" dirty="0">
                    <a:latin typeface="Symbol" pitchFamily="2" charset="2"/>
                  </a:rPr>
                  <a:t>b</a:t>
                </a:r>
              </a:p>
            </p:txBody>
          </p:sp>
          <p:sp>
            <p:nvSpPr>
              <p:cNvPr id="14" name="TextBox 13">
                <a:extLst>
                  <a:ext uri="{FF2B5EF4-FFF2-40B4-BE49-F238E27FC236}">
                    <a16:creationId xmlns:a16="http://schemas.microsoft.com/office/drawing/2014/main" id="{653A53FA-376C-B348-9992-560D486634A2}"/>
                  </a:ext>
                </a:extLst>
              </p:cNvPr>
              <p:cNvSpPr txBox="1"/>
              <p:nvPr/>
            </p:nvSpPr>
            <p:spPr>
              <a:xfrm>
                <a:off x="9647644" y="6414012"/>
                <a:ext cx="84960" cy="184667"/>
              </a:xfrm>
              <a:prstGeom prst="rect">
                <a:avLst/>
              </a:prstGeom>
              <a:solidFill>
                <a:schemeClr val="bg1"/>
              </a:solidFill>
            </p:spPr>
            <p:txBody>
              <a:bodyPr wrap="none" lIns="0" tIns="0" rIns="0" bIns="0" rtlCol="0">
                <a:spAutoFit/>
              </a:bodyPr>
              <a:lstStyle/>
              <a:p>
                <a:r>
                  <a:rPr lang="fr-CH" sz="1200" dirty="0">
                    <a:latin typeface="Symbol" pitchFamily="2" charset="2"/>
                  </a:rPr>
                  <a:t>b</a:t>
                </a:r>
              </a:p>
            </p:txBody>
          </p:sp>
        </p:grpSp>
        <p:sp>
          <p:nvSpPr>
            <p:cNvPr id="9" name="ZoneTexte 8">
              <a:extLst>
                <a:ext uri="{FF2B5EF4-FFF2-40B4-BE49-F238E27FC236}">
                  <a16:creationId xmlns:a16="http://schemas.microsoft.com/office/drawing/2014/main" id="{3567FA20-2FE3-E0B4-794E-EAEB6E6944AF}"/>
                </a:ext>
              </a:extLst>
            </p:cNvPr>
            <p:cNvSpPr txBox="1"/>
            <p:nvPr/>
          </p:nvSpPr>
          <p:spPr>
            <a:xfrm>
              <a:off x="8282534" y="5363924"/>
              <a:ext cx="333746" cy="369332"/>
            </a:xfrm>
            <a:prstGeom prst="rect">
              <a:avLst/>
            </a:prstGeom>
            <a:noFill/>
          </p:spPr>
          <p:txBody>
            <a:bodyPr wrap="none" rtlCol="0">
              <a:spAutoFit/>
            </a:bodyPr>
            <a:lstStyle/>
            <a:p>
              <a:r>
                <a:rPr lang="en-US" i="1" dirty="0"/>
                <a:t>I</a:t>
              </a:r>
              <a:r>
                <a:rPr lang="en-US" i="1" baseline="-25000" dirty="0"/>
                <a:t>0</a:t>
              </a:r>
            </a:p>
          </p:txBody>
        </p:sp>
      </p:grpSp>
    </p:spTree>
    <p:extLst>
      <p:ext uri="{BB962C8B-B14F-4D97-AF65-F5344CB8AC3E}">
        <p14:creationId xmlns:p14="http://schemas.microsoft.com/office/powerpoint/2010/main" val="2627619453"/>
      </p:ext>
    </p:extLst>
  </p:cSld>
  <p:clrMapOvr>
    <a:masterClrMapping/>
  </p:clrMapOvr>
  <mc:AlternateContent xmlns:mc="http://schemas.openxmlformats.org/markup-compatibility/2006" xmlns:p14="http://schemas.microsoft.com/office/powerpoint/2010/main">
    <mc:Choice Requires="p14">
      <p:transition spd="slow" p14:dur="2000" advTm="235604"/>
    </mc:Choice>
    <mc:Fallback xmlns="">
      <p:transition spd="slow" advTm="235604"/>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7B92E078-98AD-DA41-A7CE-765E8F5AFD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300"/>
          <a:stretch/>
        </p:blipFill>
        <p:spPr bwMode="auto">
          <a:xfrm>
            <a:off x="7944895" y="1055471"/>
            <a:ext cx="4216533" cy="2337526"/>
          </a:xfrm>
          <a:prstGeom prst="rect">
            <a:avLst/>
          </a:prstGeom>
          <a:noFill/>
          <a:extLst>
            <a:ext uri="{909E8E84-426E-40DD-AFC4-6F175D3DCCD1}">
              <a14:hiddenFill xmlns:a14="http://schemas.microsoft.com/office/drawing/2010/main">
                <a:solidFill>
                  <a:srgbClr val="FFFFFF"/>
                </a:solidFill>
              </a14:hiddenFill>
            </a:ext>
          </a:extLst>
        </p:spPr>
      </p:pic>
      <p:sp>
        <p:nvSpPr>
          <p:cNvPr id="11282" name="Text Box 18"/>
          <p:cNvSpPr txBox="1">
            <a:spLocks noChangeArrowheads="1"/>
          </p:cNvSpPr>
          <p:nvPr/>
        </p:nvSpPr>
        <p:spPr bwMode="auto">
          <a:xfrm>
            <a:off x="0" y="9030"/>
            <a:ext cx="121920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CH" sz="2800" dirty="0"/>
              <a:t>Le réseau de diffraction (transmission, incidence normale): résultats</a:t>
            </a:r>
          </a:p>
        </p:txBody>
      </p:sp>
      <mc:AlternateContent xmlns:mc="http://schemas.openxmlformats.org/markup-compatibility/2006">
        <mc:Choice xmlns:a14="http://schemas.microsoft.com/office/drawing/2010/main" Requires="a14">
          <p:sp>
            <p:nvSpPr>
              <p:cNvPr id="11287" name="Text Box 23"/>
              <p:cNvSpPr txBox="1">
                <a:spLocks noChangeArrowheads="1"/>
              </p:cNvSpPr>
              <p:nvPr/>
            </p:nvSpPr>
            <p:spPr bwMode="auto">
              <a:xfrm>
                <a:off x="0" y="532250"/>
                <a:ext cx="9194779" cy="5970673"/>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wrap="square">
                <a:spAutoFit/>
              </a:bodyPr>
              <a:lstStyle/>
              <a:p>
                <a:pPr marL="285750" indent="-285750">
                  <a:lnSpc>
                    <a:spcPct val="130000"/>
                  </a:lnSpc>
                  <a:buFont typeface="Arial" panose="020B0604020202020204" pitchFamily="34" charset="0"/>
                  <a:buChar char="•"/>
                </a:pPr>
                <a:r>
                  <a:rPr lang="fr-CH" dirty="0"/>
                  <a:t>La somme des intensités est:  </a:t>
                </a:r>
                <a14:m>
                  <m:oMath xmlns:m="http://schemas.openxmlformats.org/officeDocument/2006/math">
                    <m:r>
                      <a:rPr lang="fr-CH" i="1">
                        <a:latin typeface="Cambria Math" panose="02040503050406030204" pitchFamily="18" charset="0"/>
                        <a:ea typeface="Cambria Math" panose="02040503050406030204" pitchFamily="18" charset="0"/>
                      </a:rPr>
                      <m:t>𝐼</m:t>
                    </m:r>
                    <m:r>
                      <a:rPr lang="fr-CH" b="0" i="1" smtClean="0">
                        <a:latin typeface="Cambria Math" panose="02040503050406030204" pitchFamily="18" charset="0"/>
                        <a:ea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sSub>
                          <m:sSubPr>
                            <m:ctrlPr>
                              <a:rPr lang="el-GR"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𝐼</m:t>
                            </m:r>
                          </m:e>
                          <m:sub>
                            <m:r>
                              <a:rPr lang="fr-CH" i="1">
                                <a:latin typeface="Cambria Math" panose="02040503050406030204" pitchFamily="18" charset="0"/>
                                <a:ea typeface="Cambria Math" panose="02040503050406030204" pitchFamily="18" charset="0"/>
                              </a:rPr>
                              <m:t>0</m:t>
                            </m:r>
                          </m:sub>
                        </m:sSub>
                      </m:e>
                      <m:sub>
                        <m:r>
                          <a:rPr lang="fr-CH" i="1">
                            <a:latin typeface="Cambria Math" panose="02040503050406030204" pitchFamily="18" charset="0"/>
                            <a:ea typeface="Cambria Math" panose="02040503050406030204" pitchFamily="18" charset="0"/>
                          </a:rPr>
                          <m:t> </m:t>
                        </m:r>
                      </m:sub>
                    </m:sSub>
                    <m:f>
                      <m:fPr>
                        <m:ctrlPr>
                          <a:rPr lang="fr-CH" i="1">
                            <a:latin typeface="Cambria Math" panose="02040503050406030204" pitchFamily="18" charset="0"/>
                            <a:ea typeface="Cambria Math" panose="02040503050406030204" pitchFamily="18" charset="0"/>
                          </a:rPr>
                        </m:ctrlPr>
                      </m:fPr>
                      <m:num>
                        <m:func>
                          <m:funcPr>
                            <m:ctrlPr>
                              <a:rPr lang="fr-CH" i="1" smtClean="0">
                                <a:latin typeface="Cambria Math" panose="02040503050406030204" pitchFamily="18" charset="0"/>
                                <a:ea typeface="Cambria Math" panose="02040503050406030204" pitchFamily="18" charset="0"/>
                              </a:rPr>
                            </m:ctrlPr>
                          </m:funcPr>
                          <m:fName>
                            <m:sSup>
                              <m:sSupPr>
                                <m:ctrlPr>
                                  <a:rPr lang="fr-CH" i="1" smtClean="0">
                                    <a:latin typeface="Cambria Math" panose="02040503050406030204" pitchFamily="18" charset="0"/>
                                    <a:ea typeface="Cambria Math" panose="02040503050406030204" pitchFamily="18" charset="0"/>
                                  </a:rPr>
                                </m:ctrlPr>
                              </m:sSupPr>
                              <m:e>
                                <m:r>
                                  <m:rPr>
                                    <m:sty m:val="p"/>
                                  </m:rPr>
                                  <a:rPr lang="fr-CH" i="0" smtClean="0">
                                    <a:latin typeface="Cambria Math" panose="02040503050406030204" pitchFamily="18" charset="0"/>
                                    <a:ea typeface="Cambria Math" panose="02040503050406030204" pitchFamily="18" charset="0"/>
                                  </a:rPr>
                                  <m:t>sin</m:t>
                                </m:r>
                              </m:e>
                              <m:sup>
                                <m:r>
                                  <a:rPr lang="fr-CH" b="0" i="1" smtClean="0">
                                    <a:latin typeface="Cambria Math" panose="02040503050406030204" pitchFamily="18" charset="0"/>
                                    <a:ea typeface="Cambria Math" panose="02040503050406030204" pitchFamily="18" charset="0"/>
                                  </a:rPr>
                                  <m:t>2</m:t>
                                </m:r>
                              </m:sup>
                            </m:sSup>
                          </m:fName>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𝑁</m:t>
                            </m:r>
                            <m:r>
                              <a:rPr lang="fr-CH" b="0" i="1" smtClean="0">
                                <a:latin typeface="Cambria Math" panose="02040503050406030204" pitchFamily="18" charset="0"/>
                                <a:ea typeface="Cambria Math" panose="02040503050406030204" pitchFamily="18" charset="0"/>
                              </a:rPr>
                              <m:t>/2</m:t>
                            </m:r>
                          </m:e>
                        </m:func>
                      </m:num>
                      <m:den>
                        <m:func>
                          <m:funcPr>
                            <m:ctrlPr>
                              <a:rPr lang="fr-CH" i="1">
                                <a:latin typeface="Cambria Math" panose="02040503050406030204" pitchFamily="18" charset="0"/>
                                <a:ea typeface="Cambria Math" panose="02040503050406030204" pitchFamily="18" charset="0"/>
                              </a:rPr>
                            </m:ctrlPr>
                          </m:funcPr>
                          <m:fName>
                            <m:sSup>
                              <m:sSupPr>
                                <m:ctrlPr>
                                  <a:rPr lang="fr-CH" i="1">
                                    <a:latin typeface="Cambria Math" panose="02040503050406030204" pitchFamily="18" charset="0"/>
                                    <a:ea typeface="Cambria Math" panose="02040503050406030204" pitchFamily="18" charset="0"/>
                                  </a:rPr>
                                </m:ctrlPr>
                              </m:sSupPr>
                              <m:e>
                                <m:r>
                                  <m:rPr>
                                    <m:sty m:val="p"/>
                                  </m:rPr>
                                  <a:rPr lang="fr-CH">
                                    <a:latin typeface="Cambria Math" panose="02040503050406030204" pitchFamily="18" charset="0"/>
                                    <a:ea typeface="Cambria Math" panose="02040503050406030204" pitchFamily="18" charset="0"/>
                                  </a:rPr>
                                  <m:t>sin</m:t>
                                </m:r>
                              </m:e>
                              <m:sup>
                                <m:r>
                                  <a:rPr lang="fr-CH" i="1">
                                    <a:latin typeface="Cambria Math" panose="02040503050406030204" pitchFamily="18" charset="0"/>
                                    <a:ea typeface="Cambria Math" panose="02040503050406030204" pitchFamily="18" charset="0"/>
                                  </a:rPr>
                                  <m:t>2</m:t>
                                </m:r>
                              </m:sup>
                            </m:sSup>
                          </m:fName>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/2</m:t>
                            </m:r>
                          </m:e>
                        </m:func>
                      </m:den>
                    </m:f>
                  </m:oMath>
                </a14:m>
                <a:r>
                  <a:rPr lang="fr-CH" dirty="0"/>
                  <a:t> , avec: </a:t>
                </a:r>
                <a14:m>
                  <m:oMath xmlns:m="http://schemas.openxmlformats.org/officeDocument/2006/math">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𝜋</m:t>
                        </m:r>
                        <m:r>
                          <a:rPr lang="fr-CH" i="1">
                            <a:latin typeface="Cambria Math" panose="02040503050406030204" pitchFamily="18" charset="0"/>
                            <a:ea typeface="Cambria Math" panose="02040503050406030204" pitchFamily="18" charset="0"/>
                          </a:rPr>
                          <m:t>𝑎</m:t>
                        </m:r>
                      </m:num>
                      <m:den>
                        <m:r>
                          <a:rPr lang="fr-CH" i="1">
                            <a:latin typeface="Cambria Math" panose="02040503050406030204" pitchFamily="18" charset="0"/>
                            <a:ea typeface="Cambria Math" panose="02040503050406030204" pitchFamily="18" charset="0"/>
                          </a:rPr>
                          <m:t>𝜆</m:t>
                        </m:r>
                      </m:den>
                    </m:f>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sin</m:t>
                        </m:r>
                      </m:fName>
                      <m:e>
                        <m:r>
                          <a:rPr lang="fr-CH" i="1">
                            <a:latin typeface="Cambria Math" panose="02040503050406030204" pitchFamily="18" charset="0"/>
                            <a:ea typeface="Cambria Math" panose="02040503050406030204" pitchFamily="18" charset="0"/>
                          </a:rPr>
                          <m:t>𝛽</m:t>
                        </m:r>
                      </m:e>
                    </m:func>
                  </m:oMath>
                </a14:m>
                <a:r>
                  <a:rPr lang="fr-CH" dirty="0"/>
                  <a:t> .</a:t>
                </a:r>
              </a:p>
              <a:p>
                <a:pPr marL="285750" indent="-285750">
                  <a:lnSpc>
                    <a:spcPct val="130000"/>
                  </a:lnSpc>
                  <a:buFont typeface="Arial" panose="020B0604020202020204" pitchFamily="34" charset="0"/>
                  <a:buChar char="•"/>
                </a:pPr>
                <a:r>
                  <a:rPr lang="fr-CH" dirty="0"/>
                  <a:t>Les grands maxima: quand </a:t>
                </a:r>
                <a14:m>
                  <m:oMath xmlns:m="http://schemas.openxmlformats.org/officeDocument/2006/math">
                    <m:func>
                      <m:funcPr>
                        <m:ctrlPr>
                          <a:rPr lang="fr-CH" i="1">
                            <a:latin typeface="Cambria Math" panose="02040503050406030204" pitchFamily="18" charset="0"/>
                            <a:ea typeface="Cambria Math" panose="02040503050406030204" pitchFamily="18" charset="0"/>
                          </a:rPr>
                        </m:ctrlPr>
                      </m:funcPr>
                      <m:fName>
                        <m:sSup>
                          <m:sSupPr>
                            <m:ctrlPr>
                              <a:rPr lang="fr-CH" i="1">
                                <a:latin typeface="Cambria Math" panose="02040503050406030204" pitchFamily="18" charset="0"/>
                                <a:ea typeface="Cambria Math" panose="02040503050406030204" pitchFamily="18" charset="0"/>
                              </a:rPr>
                            </m:ctrlPr>
                          </m:sSupPr>
                          <m:e>
                            <m:r>
                              <m:rPr>
                                <m:sty m:val="p"/>
                              </m:rPr>
                              <a:rPr lang="fr-CH">
                                <a:latin typeface="Cambria Math" panose="02040503050406030204" pitchFamily="18" charset="0"/>
                                <a:ea typeface="Cambria Math" panose="02040503050406030204" pitchFamily="18" charset="0"/>
                              </a:rPr>
                              <m:t>sin</m:t>
                            </m:r>
                          </m:e>
                          <m:sup>
                            <m:r>
                              <a:rPr lang="fr-CH" i="1">
                                <a:latin typeface="Cambria Math" panose="02040503050406030204" pitchFamily="18" charset="0"/>
                                <a:ea typeface="Cambria Math" panose="02040503050406030204" pitchFamily="18" charset="0"/>
                              </a:rPr>
                              <m:t>2</m:t>
                            </m:r>
                          </m:sup>
                        </m:sSup>
                      </m:fName>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/2</m:t>
                        </m:r>
                      </m:e>
                    </m:func>
                    <m:r>
                      <a:rPr lang="fr-CH" b="0" i="1" smtClean="0">
                        <a:latin typeface="Cambria Math" panose="02040503050406030204" pitchFamily="18" charset="0"/>
                        <a:ea typeface="Cambria Math" panose="02040503050406030204" pitchFamily="18" charset="0"/>
                      </a:rPr>
                      <m:t>=0</m:t>
                    </m:r>
                  </m:oMath>
                </a14:m>
                <a:r>
                  <a:rPr lang="fr-CH" dirty="0"/>
                  <a:t>, donc: </a:t>
                </a:r>
                <a:r>
                  <a:rPr lang="fr-CH" dirty="0" err="1">
                    <a:latin typeface="Symbol" pitchFamily="2" charset="2"/>
                  </a:rPr>
                  <a:t>Dj</a:t>
                </a:r>
                <a:r>
                  <a:rPr lang="fr-CH" baseline="-25000" dirty="0" err="1"/>
                  <a:t>max</a:t>
                </a:r>
                <a:r>
                  <a:rPr lang="fr-CH" dirty="0"/>
                  <a:t> = 2</a:t>
                </a:r>
                <a:r>
                  <a:rPr lang="fr-CH" i="1" dirty="0"/>
                  <a:t>m</a:t>
                </a:r>
                <a:r>
                  <a:rPr lang="fr-CH" dirty="0">
                    <a:latin typeface="Symbol" pitchFamily="2" charset="2"/>
                  </a:rPr>
                  <a:t>p</a:t>
                </a:r>
                <a:r>
                  <a:rPr lang="fr-CH" dirty="0"/>
                  <a:t> . </a:t>
                </a:r>
              </a:p>
              <a:p>
                <a:pPr>
                  <a:lnSpc>
                    <a:spcPct val="130000"/>
                  </a:lnSpc>
                </a:pPr>
                <a:r>
                  <a:rPr lang="fr-CH" dirty="0"/>
                  <a:t>     m=…,-2,-1,0,1,2,… est l' </a:t>
                </a:r>
                <a:r>
                  <a:rPr lang="fr-CH" b="1" dirty="0"/>
                  <a:t>ordre de diffraction</a:t>
                </a:r>
                <a:r>
                  <a:rPr lang="fr-CH" dirty="0"/>
                  <a:t>. L'intensité est: </a:t>
                </a:r>
                <a:r>
                  <a:rPr lang="fr-CH" i="1" dirty="0"/>
                  <a:t>I</a:t>
                </a:r>
                <a:r>
                  <a:rPr lang="fr-CH" i="1" baseline="-25000" dirty="0"/>
                  <a:t>max </a:t>
                </a:r>
                <a:r>
                  <a:rPr lang="fr-CH" dirty="0"/>
                  <a:t>=</a:t>
                </a:r>
                <a:r>
                  <a:rPr lang="fr-CH" i="1" dirty="0"/>
                  <a:t>N</a:t>
                </a:r>
                <a:r>
                  <a:rPr lang="fr-CH" baseline="30000" dirty="0"/>
                  <a:t>2</a:t>
                </a:r>
                <a:r>
                  <a:rPr lang="fr-CH" i="1" dirty="0"/>
                  <a:t>I</a:t>
                </a:r>
                <a:r>
                  <a:rPr lang="fr-CH" baseline="-25000" dirty="0"/>
                  <a:t>0</a:t>
                </a:r>
                <a:r>
                  <a:rPr lang="fr-CH" dirty="0"/>
                  <a:t> =</a:t>
                </a:r>
                <a:r>
                  <a:rPr lang="fr-CH" i="1" dirty="0" err="1"/>
                  <a:t>NI</a:t>
                </a:r>
                <a:r>
                  <a:rPr lang="fr-CH" baseline="-25000" dirty="0" err="1"/>
                  <a:t>in</a:t>
                </a:r>
                <a:r>
                  <a:rPr lang="fr-CH" dirty="0"/>
                  <a:t> . </a:t>
                </a:r>
              </a:p>
              <a:p>
                <a:pPr marL="285750" indent="-285750">
                  <a:lnSpc>
                    <a:spcPct val="130000"/>
                  </a:lnSpc>
                  <a:buFont typeface="Arial" panose="020B0604020202020204" pitchFamily="34" charset="0"/>
                  <a:buChar char="•"/>
                </a:pPr>
                <a:r>
                  <a:rPr lang="fr-CH" dirty="0"/>
                  <a:t>Les minima (I=0), quand: </a:t>
                </a:r>
                <a14:m>
                  <m:oMath xmlns:m="http://schemas.openxmlformats.org/officeDocument/2006/math">
                    <m:func>
                      <m:funcPr>
                        <m:ctrlPr>
                          <a:rPr lang="fr-CH" i="1">
                            <a:latin typeface="Cambria Math" panose="02040503050406030204" pitchFamily="18" charset="0"/>
                            <a:ea typeface="Cambria Math" panose="02040503050406030204" pitchFamily="18" charset="0"/>
                          </a:rPr>
                        </m:ctrlPr>
                      </m:funcPr>
                      <m:fName>
                        <m:sSup>
                          <m:sSupPr>
                            <m:ctrlPr>
                              <a:rPr lang="fr-CH" i="1">
                                <a:latin typeface="Cambria Math" panose="02040503050406030204" pitchFamily="18" charset="0"/>
                                <a:ea typeface="Cambria Math" panose="02040503050406030204" pitchFamily="18" charset="0"/>
                              </a:rPr>
                            </m:ctrlPr>
                          </m:sSupPr>
                          <m:e>
                            <m:r>
                              <m:rPr>
                                <m:sty m:val="p"/>
                              </m:rPr>
                              <a:rPr lang="fr-CH">
                                <a:latin typeface="Cambria Math" panose="02040503050406030204" pitchFamily="18" charset="0"/>
                                <a:ea typeface="Cambria Math" panose="02040503050406030204" pitchFamily="18" charset="0"/>
                              </a:rPr>
                              <m:t>sin</m:t>
                            </m:r>
                          </m:e>
                          <m:sup>
                            <m:r>
                              <a:rPr lang="fr-CH" i="1">
                                <a:latin typeface="Cambria Math" panose="02040503050406030204" pitchFamily="18" charset="0"/>
                                <a:ea typeface="Cambria Math" panose="02040503050406030204" pitchFamily="18" charset="0"/>
                              </a:rPr>
                              <m:t>2</m:t>
                            </m:r>
                          </m:sup>
                        </m:sSup>
                      </m:fName>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b="0" i="1" smtClean="0">
                            <a:latin typeface="Cambria Math" panose="02040503050406030204" pitchFamily="18" charset="0"/>
                            <a:ea typeface="Cambria Math" panose="02040503050406030204" pitchFamily="18" charset="0"/>
                          </a:rPr>
                          <m:t>𝑁</m:t>
                        </m:r>
                        <m:r>
                          <a:rPr lang="fr-CH" i="1">
                            <a:latin typeface="Cambria Math" panose="02040503050406030204" pitchFamily="18" charset="0"/>
                            <a:ea typeface="Cambria Math" panose="02040503050406030204" pitchFamily="18" charset="0"/>
                          </a:rPr>
                          <m:t>/2</m:t>
                        </m:r>
                      </m:e>
                    </m:func>
                    <m:r>
                      <a:rPr lang="fr-CH" b="0" i="1" smtClean="0">
                        <a:latin typeface="Cambria Math" panose="02040503050406030204" pitchFamily="18" charset="0"/>
                        <a:ea typeface="Cambria Math" panose="02040503050406030204" pitchFamily="18" charset="0"/>
                      </a:rPr>
                      <m:t>=0</m:t>
                    </m:r>
                  </m:oMath>
                </a14:m>
                <a:r>
                  <a:rPr lang="fr-CH" dirty="0"/>
                  <a:t>, donc: </a:t>
                </a:r>
                <a:r>
                  <a:rPr lang="fr-CH" dirty="0" err="1">
                    <a:latin typeface="Symbol" pitchFamily="2" charset="2"/>
                  </a:rPr>
                  <a:t>Dj</a:t>
                </a:r>
                <a:r>
                  <a:rPr lang="fr-CH" baseline="-25000" dirty="0" err="1"/>
                  <a:t>min</a:t>
                </a:r>
                <a:r>
                  <a:rPr lang="fr-CH" dirty="0"/>
                  <a:t> = 2</a:t>
                </a:r>
                <a:r>
                  <a:rPr lang="fr-CH" i="1" dirty="0"/>
                  <a:t>m</a:t>
                </a:r>
                <a:r>
                  <a:rPr lang="fr-CH" dirty="0"/>
                  <a:t>'</a:t>
                </a:r>
                <a:r>
                  <a:rPr lang="fr-CH" dirty="0">
                    <a:latin typeface="Symbol" pitchFamily="2" charset="2"/>
                  </a:rPr>
                  <a:t>p</a:t>
                </a:r>
                <a:r>
                  <a:rPr lang="fr-CH" dirty="0"/>
                  <a:t>/</a:t>
                </a:r>
                <a:r>
                  <a:rPr lang="fr-CH" i="1" dirty="0"/>
                  <a:t>N</a:t>
                </a:r>
                <a:r>
                  <a:rPr lang="fr-CH" dirty="0"/>
                  <a:t>. </a:t>
                </a:r>
              </a:p>
              <a:p>
                <a:pPr marL="285750" indent="-285750">
                  <a:lnSpc>
                    <a:spcPct val="130000"/>
                  </a:lnSpc>
                  <a:buFont typeface="Arial" panose="020B0604020202020204" pitchFamily="34" charset="0"/>
                  <a:buChar char="•"/>
                </a:pPr>
                <a:r>
                  <a:rPr lang="fr-CH" dirty="0"/>
                  <a:t>Les petits maxima, quand: </a:t>
                </a:r>
                <a14:m>
                  <m:oMath xmlns:m="http://schemas.openxmlformats.org/officeDocument/2006/math">
                    <m:func>
                      <m:funcPr>
                        <m:ctrlPr>
                          <a:rPr lang="fr-CH" i="1">
                            <a:latin typeface="Cambria Math" panose="02040503050406030204" pitchFamily="18" charset="0"/>
                            <a:ea typeface="Cambria Math" panose="02040503050406030204" pitchFamily="18" charset="0"/>
                          </a:rPr>
                        </m:ctrlPr>
                      </m:funcPr>
                      <m:fName>
                        <m:sSup>
                          <m:sSupPr>
                            <m:ctrlPr>
                              <a:rPr lang="fr-CH" i="1">
                                <a:latin typeface="Cambria Math" panose="02040503050406030204" pitchFamily="18" charset="0"/>
                                <a:ea typeface="Cambria Math" panose="02040503050406030204" pitchFamily="18" charset="0"/>
                              </a:rPr>
                            </m:ctrlPr>
                          </m:sSupPr>
                          <m:e>
                            <m:r>
                              <m:rPr>
                                <m:sty m:val="p"/>
                              </m:rPr>
                              <a:rPr lang="fr-CH">
                                <a:latin typeface="Cambria Math" panose="02040503050406030204" pitchFamily="18" charset="0"/>
                                <a:ea typeface="Cambria Math" panose="02040503050406030204" pitchFamily="18" charset="0"/>
                              </a:rPr>
                              <m:t>sin</m:t>
                            </m:r>
                          </m:e>
                          <m:sup>
                            <m:r>
                              <a:rPr lang="fr-CH" i="1">
                                <a:latin typeface="Cambria Math" panose="02040503050406030204" pitchFamily="18" charset="0"/>
                                <a:ea typeface="Cambria Math" panose="02040503050406030204" pitchFamily="18" charset="0"/>
                              </a:rPr>
                              <m:t>2</m:t>
                            </m:r>
                          </m:sup>
                        </m:sSup>
                      </m:fName>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b="0" i="1" smtClean="0">
                            <a:latin typeface="Cambria Math" panose="02040503050406030204" pitchFamily="18" charset="0"/>
                            <a:ea typeface="Cambria Math" panose="02040503050406030204" pitchFamily="18" charset="0"/>
                          </a:rPr>
                          <m:t>𝑁</m:t>
                        </m:r>
                        <m:r>
                          <a:rPr lang="fr-CH" i="1">
                            <a:latin typeface="Cambria Math" panose="02040503050406030204" pitchFamily="18" charset="0"/>
                            <a:ea typeface="Cambria Math" panose="02040503050406030204" pitchFamily="18" charset="0"/>
                          </a:rPr>
                          <m:t>/2</m:t>
                        </m:r>
                      </m:e>
                    </m:func>
                    <m:r>
                      <a:rPr lang="fr-CH" b="0" i="1" smtClean="0">
                        <a:latin typeface="Cambria Math" panose="02040503050406030204" pitchFamily="18" charset="0"/>
                        <a:ea typeface="Cambria Math" panose="02040503050406030204" pitchFamily="18" charset="0"/>
                      </a:rPr>
                      <m:t>=1</m:t>
                    </m:r>
                  </m:oMath>
                </a14:m>
                <a:r>
                  <a:rPr lang="fr-CH" dirty="0"/>
                  <a:t> , donc: </a:t>
                </a:r>
                <a:r>
                  <a:rPr lang="fr-CH" dirty="0" err="1">
                    <a:latin typeface="Symbol" pitchFamily="2" charset="2"/>
                  </a:rPr>
                  <a:t>Dj</a:t>
                </a:r>
                <a:r>
                  <a:rPr lang="fr-CH" baseline="-25000" dirty="0" err="1"/>
                  <a:t>max</a:t>
                </a:r>
                <a:r>
                  <a:rPr lang="fr-CH" baseline="-25000" dirty="0"/>
                  <a:t>'</a:t>
                </a:r>
                <a:r>
                  <a:rPr lang="fr-CH" dirty="0"/>
                  <a:t> = (2</a:t>
                </a:r>
                <a:r>
                  <a:rPr lang="fr-CH" i="1" dirty="0"/>
                  <a:t>m</a:t>
                </a:r>
                <a:r>
                  <a:rPr lang="fr-CH" dirty="0"/>
                  <a:t>'+1)</a:t>
                </a:r>
                <a:r>
                  <a:rPr lang="fr-CH" dirty="0">
                    <a:latin typeface="Symbol" pitchFamily="2" charset="2"/>
                  </a:rPr>
                  <a:t>p</a:t>
                </a:r>
                <a:r>
                  <a:rPr lang="fr-CH" dirty="0"/>
                  <a:t>/</a:t>
                </a:r>
                <a:r>
                  <a:rPr lang="fr-CH" i="1" dirty="0"/>
                  <a:t>N</a:t>
                </a:r>
                <a:r>
                  <a:rPr lang="fr-CH" dirty="0"/>
                  <a:t> .</a:t>
                </a:r>
              </a:p>
              <a:p>
                <a:pPr>
                  <a:lnSpc>
                    <a:spcPct val="130000"/>
                  </a:lnSpc>
                </a:pPr>
                <a:r>
                  <a:rPr lang="fr-CH" dirty="0"/>
                  <a:t>     L'intensité est:</a:t>
                </a:r>
                <a:r>
                  <a:rPr lang="fr-CH" dirty="0">
                    <a:ea typeface="Cambria Math" panose="02040503050406030204" pitchFamily="18" charset="0"/>
                  </a:rPr>
                  <a:t>  </a:t>
                </a:r>
                <a14:m>
                  <m:oMath xmlns:m="http://schemas.openxmlformats.org/officeDocument/2006/math">
                    <m:sSub>
                      <m:sSubPr>
                        <m:ctrlPr>
                          <a:rPr lang="el-GR"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𝐼</m:t>
                        </m:r>
                      </m:e>
                      <m:sub>
                        <m:r>
                          <a:rPr lang="fr-CH" b="0" i="1" smtClean="0">
                            <a:latin typeface="Cambria Math" panose="02040503050406030204" pitchFamily="18" charset="0"/>
                            <a:ea typeface="Cambria Math" panose="02040503050406030204" pitchFamily="18" charset="0"/>
                          </a:rPr>
                          <m:t>𝑚𝑎𝑥</m:t>
                        </m:r>
                        <m:r>
                          <a:rPr lang="fr-CH" b="0" i="1" smtClean="0">
                            <a:latin typeface="Cambria Math" panose="02040503050406030204" pitchFamily="18" charset="0"/>
                            <a:ea typeface="Cambria Math" panose="02040503050406030204" pitchFamily="18" charset="0"/>
                          </a:rPr>
                          <m:t>′</m:t>
                        </m:r>
                      </m:sub>
                    </m:sSub>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
                          <m:sSubPr>
                            <m:ctrlPr>
                              <a:rPr lang="el-GR"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𝐼</m:t>
                            </m:r>
                          </m:e>
                          <m:sub>
                            <m:r>
                              <a:rPr lang="fr-CH" i="1">
                                <a:latin typeface="Cambria Math" panose="02040503050406030204" pitchFamily="18" charset="0"/>
                                <a:ea typeface="Cambria Math" panose="02040503050406030204" pitchFamily="18" charset="0"/>
                              </a:rPr>
                              <m:t>0</m:t>
                            </m:r>
                          </m:sub>
                        </m:sSub>
                      </m:num>
                      <m:den>
                        <m:func>
                          <m:funcPr>
                            <m:ctrlPr>
                              <a:rPr lang="fr-CH" i="1">
                                <a:latin typeface="Cambria Math" panose="02040503050406030204" pitchFamily="18" charset="0"/>
                                <a:ea typeface="Cambria Math" panose="02040503050406030204" pitchFamily="18" charset="0"/>
                              </a:rPr>
                            </m:ctrlPr>
                          </m:funcPr>
                          <m:fName>
                            <m:sSup>
                              <m:sSupPr>
                                <m:ctrlPr>
                                  <a:rPr lang="fr-CH" i="1">
                                    <a:latin typeface="Cambria Math" panose="02040503050406030204" pitchFamily="18" charset="0"/>
                                    <a:ea typeface="Cambria Math" panose="02040503050406030204" pitchFamily="18" charset="0"/>
                                  </a:rPr>
                                </m:ctrlPr>
                              </m:sSupPr>
                              <m:e>
                                <m:r>
                                  <m:rPr>
                                    <m:sty m:val="p"/>
                                  </m:rPr>
                                  <a:rPr lang="fr-CH">
                                    <a:latin typeface="Cambria Math" panose="02040503050406030204" pitchFamily="18" charset="0"/>
                                    <a:ea typeface="Cambria Math" panose="02040503050406030204" pitchFamily="18" charset="0"/>
                                  </a:rPr>
                                  <m:t>sin</m:t>
                                </m:r>
                              </m:e>
                              <m:sup>
                                <m:r>
                                  <a:rPr lang="fr-CH" i="1">
                                    <a:latin typeface="Cambria Math" panose="02040503050406030204" pitchFamily="18" charset="0"/>
                                    <a:ea typeface="Cambria Math" panose="02040503050406030204" pitchFamily="18" charset="0"/>
                                  </a:rPr>
                                  <m:t>2</m:t>
                                </m:r>
                              </m:sup>
                            </m:sSup>
                          </m:fName>
                          <m:e>
                            <m:d>
                              <m:dPr>
                                <m:ctrlPr>
                                  <a:rPr lang="fr-CH" i="1" smtClean="0">
                                    <a:latin typeface="Cambria Math" panose="02040503050406030204" pitchFamily="18" charset="0"/>
                                    <a:ea typeface="Cambria Math" panose="02040503050406030204" pitchFamily="18" charset="0"/>
                                  </a:rPr>
                                </m:ctrlPr>
                              </m:dPr>
                              <m:e>
                                <m:d>
                                  <m:dPr>
                                    <m:ctrlPr>
                                      <a:rPr lang="fr-CH" b="0" i="1" smtClean="0">
                                        <a:latin typeface="Cambria Math" panose="02040503050406030204" pitchFamily="18" charset="0"/>
                                        <a:ea typeface="Cambria Math" panose="02040503050406030204" pitchFamily="18" charset="0"/>
                                      </a:rPr>
                                    </m:ctrlPr>
                                  </m:dPr>
                                  <m:e>
                                    <m:r>
                                      <a:rPr lang="fr-CH" b="0" i="1" smtClean="0">
                                        <a:latin typeface="Cambria Math" panose="02040503050406030204" pitchFamily="18" charset="0"/>
                                        <a:ea typeface="Cambria Math" panose="02040503050406030204" pitchFamily="18" charset="0"/>
                                      </a:rPr>
                                      <m:t>2</m:t>
                                    </m:r>
                                    <m:r>
                                      <a:rPr lang="fr-CH" b="0" i="1" smtClean="0">
                                        <a:latin typeface="Cambria Math" panose="02040503050406030204" pitchFamily="18" charset="0"/>
                                        <a:ea typeface="Cambria Math" panose="02040503050406030204" pitchFamily="18" charset="0"/>
                                      </a:rPr>
                                      <m:t>𝑚</m:t>
                                    </m:r>
                                    <m:r>
                                      <a:rPr lang="fr-CH" b="0" i="1" smtClean="0">
                                        <a:latin typeface="Cambria Math" panose="02040503050406030204" pitchFamily="18" charset="0"/>
                                        <a:ea typeface="Cambria Math" panose="02040503050406030204" pitchFamily="18" charset="0"/>
                                      </a:rPr>
                                      <m:t>′+1</m:t>
                                    </m:r>
                                  </m:e>
                                </m:d>
                                <m:r>
                                  <a:rPr lang="fr-CH" b="0" i="1" smtClean="0">
                                    <a:latin typeface="Cambria Math" panose="02040503050406030204" pitchFamily="18" charset="0"/>
                                    <a:ea typeface="Cambria Math" panose="02040503050406030204" pitchFamily="18" charset="0"/>
                                  </a:rPr>
                                  <m:t>𝜋</m:t>
                                </m:r>
                                <m:r>
                                  <a:rPr lang="fr-CH" b="0" i="1" smtClean="0">
                                    <a:latin typeface="Cambria Math" panose="02040503050406030204" pitchFamily="18" charset="0"/>
                                    <a:ea typeface="Cambria Math" panose="02040503050406030204" pitchFamily="18" charset="0"/>
                                  </a:rPr>
                                  <m:t>/2</m:t>
                                </m:r>
                                <m:r>
                                  <a:rPr lang="fr-CH" b="0" i="1" smtClean="0">
                                    <a:latin typeface="Cambria Math" panose="02040503050406030204" pitchFamily="18" charset="0"/>
                                    <a:ea typeface="Cambria Math" panose="02040503050406030204" pitchFamily="18" charset="0"/>
                                  </a:rPr>
                                  <m:t>𝑁</m:t>
                                </m:r>
                              </m:e>
                            </m:d>
                          </m:e>
                        </m:func>
                      </m:den>
                    </m:f>
                    <m:r>
                      <a:rPr lang="fr-CH" i="1" smtClean="0">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b="0" i="1" smtClean="0">
                            <a:latin typeface="Cambria Math" panose="02040503050406030204" pitchFamily="18" charset="0"/>
                            <a:ea typeface="Cambria Math" panose="02040503050406030204" pitchFamily="18" charset="0"/>
                          </a:rPr>
                          <m:t>4</m:t>
                        </m:r>
                        <m:sSup>
                          <m:sSupPr>
                            <m:ctrlPr>
                              <a:rPr lang="fr-CH" b="0" i="1" smtClean="0">
                                <a:latin typeface="Cambria Math" panose="02040503050406030204" pitchFamily="18" charset="0"/>
                                <a:ea typeface="Cambria Math" panose="02040503050406030204" pitchFamily="18" charset="0"/>
                              </a:rPr>
                            </m:ctrlPr>
                          </m:sSupPr>
                          <m:e>
                            <m:r>
                              <a:rPr lang="fr-CH" b="0" i="1" smtClean="0">
                                <a:latin typeface="Cambria Math" panose="02040503050406030204" pitchFamily="18" charset="0"/>
                                <a:ea typeface="Cambria Math" panose="02040503050406030204" pitchFamily="18" charset="0"/>
                              </a:rPr>
                              <m:t>𝑁</m:t>
                            </m:r>
                          </m:e>
                          <m:sup>
                            <m:r>
                              <a:rPr lang="fr-CH" b="0" i="1" smtClean="0">
                                <a:latin typeface="Cambria Math" panose="02040503050406030204" pitchFamily="18" charset="0"/>
                                <a:ea typeface="Cambria Math" panose="02040503050406030204" pitchFamily="18" charset="0"/>
                              </a:rPr>
                              <m:t>2</m:t>
                            </m:r>
                          </m:sup>
                        </m:sSup>
                        <m:sSub>
                          <m:sSubPr>
                            <m:ctrlPr>
                              <a:rPr lang="el-GR"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𝐼</m:t>
                            </m:r>
                          </m:e>
                          <m:sub>
                            <m:r>
                              <a:rPr lang="fr-CH" i="1">
                                <a:latin typeface="Cambria Math" panose="02040503050406030204" pitchFamily="18" charset="0"/>
                                <a:ea typeface="Cambria Math" panose="02040503050406030204" pitchFamily="18" charset="0"/>
                              </a:rPr>
                              <m:t>0</m:t>
                            </m:r>
                          </m:sub>
                        </m:sSub>
                      </m:num>
                      <m:den>
                        <m:sSup>
                          <m:sSupPr>
                            <m:ctrlPr>
                              <a:rPr lang="fr-CH" i="1" smtClean="0">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𝜋</m:t>
                            </m:r>
                          </m:e>
                          <m:sup>
                            <m:r>
                              <a:rPr lang="fr-CH" b="0" i="1" smtClean="0">
                                <a:latin typeface="Cambria Math" panose="02040503050406030204" pitchFamily="18" charset="0"/>
                                <a:ea typeface="Cambria Math" panose="02040503050406030204" pitchFamily="18" charset="0"/>
                              </a:rPr>
                              <m:t>2</m:t>
                            </m:r>
                          </m:sup>
                        </m:sSup>
                        <m:sSup>
                          <m:sSupPr>
                            <m:ctrlPr>
                              <a:rPr lang="fr-CH" i="1" smtClean="0">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2</m:t>
                                </m:r>
                                <m:sSup>
                                  <m:sSupPr>
                                    <m:ctrlPr>
                                      <a:rPr lang="fr-CH" b="0" i="1" smtClean="0">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𝑚</m:t>
                                    </m:r>
                                  </m:e>
                                  <m:sup>
                                    <m:r>
                                      <a:rPr lang="fr-CH" b="0" i="1" smtClean="0">
                                        <a:latin typeface="Cambria Math" panose="02040503050406030204" pitchFamily="18" charset="0"/>
                                        <a:ea typeface="Cambria Math" panose="02040503050406030204" pitchFamily="18" charset="0"/>
                                      </a:rPr>
                                      <m:t>′</m:t>
                                    </m:r>
                                  </m:sup>
                                </m:sSup>
                                <m:r>
                                  <a:rPr lang="fr-CH" i="1">
                                    <a:latin typeface="Cambria Math" panose="02040503050406030204" pitchFamily="18" charset="0"/>
                                    <a:ea typeface="Cambria Math" panose="02040503050406030204" pitchFamily="18" charset="0"/>
                                  </a:rPr>
                                  <m:t>+1</m:t>
                                </m:r>
                              </m:e>
                            </m:d>
                          </m:e>
                          <m:sup>
                            <m:r>
                              <a:rPr lang="fr-CH" b="0" i="1" smtClean="0">
                                <a:latin typeface="Cambria Math" panose="02040503050406030204" pitchFamily="18" charset="0"/>
                                <a:ea typeface="Cambria Math" panose="02040503050406030204" pitchFamily="18" charset="0"/>
                              </a:rPr>
                              <m:t>2</m:t>
                            </m:r>
                          </m:sup>
                        </m:sSup>
                      </m:den>
                    </m:f>
                    <m:r>
                      <a:rPr lang="fr-CH" b="0" i="1" smtClean="0">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4</m:t>
                        </m:r>
                        <m:r>
                          <a:rPr lang="fr-CH" b="0" i="1" smtClean="0">
                            <a:latin typeface="Cambria Math" panose="02040503050406030204" pitchFamily="18" charset="0"/>
                            <a:ea typeface="Cambria Math" panose="02040503050406030204" pitchFamily="18" charset="0"/>
                          </a:rPr>
                          <m:t>𝑁</m:t>
                        </m:r>
                        <m:sSub>
                          <m:sSubPr>
                            <m:ctrlPr>
                              <a:rPr lang="el-GR"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𝐼</m:t>
                            </m:r>
                          </m:e>
                          <m:sub>
                            <m:r>
                              <a:rPr lang="fr-CH" b="0" i="1" smtClean="0">
                                <a:latin typeface="Cambria Math" panose="02040503050406030204" pitchFamily="18" charset="0"/>
                                <a:ea typeface="Cambria Math" panose="02040503050406030204" pitchFamily="18" charset="0"/>
                              </a:rPr>
                              <m:t>𝑖𝑛</m:t>
                            </m:r>
                          </m:sub>
                        </m:sSub>
                      </m:num>
                      <m:den>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𝜋</m:t>
                            </m:r>
                          </m:e>
                          <m:sup>
                            <m:r>
                              <a:rPr lang="fr-CH" i="1">
                                <a:latin typeface="Cambria Math" panose="02040503050406030204" pitchFamily="18" charset="0"/>
                                <a:ea typeface="Cambria Math" panose="02040503050406030204" pitchFamily="18" charset="0"/>
                              </a:rPr>
                              <m:t>2</m:t>
                            </m:r>
                          </m:sup>
                        </m:sSup>
                        <m:sSup>
                          <m:sSupPr>
                            <m:ctrlPr>
                              <a:rPr lang="fr-CH" i="1">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𝑚</m:t>
                                </m:r>
                                <m:r>
                                  <a:rPr lang="fr-CH" i="1">
                                    <a:latin typeface="Cambria Math" panose="02040503050406030204" pitchFamily="18" charset="0"/>
                                    <a:ea typeface="Cambria Math" panose="02040503050406030204" pitchFamily="18" charset="0"/>
                                  </a:rPr>
                                  <m:t>′+1</m:t>
                                </m:r>
                              </m:e>
                            </m:d>
                          </m:e>
                          <m:sup>
                            <m:r>
                              <a:rPr lang="fr-CH" i="1">
                                <a:latin typeface="Cambria Math" panose="02040503050406030204" pitchFamily="18" charset="0"/>
                                <a:ea typeface="Cambria Math" panose="02040503050406030204" pitchFamily="18" charset="0"/>
                              </a:rPr>
                              <m:t>2</m:t>
                            </m:r>
                          </m:sup>
                        </m:sSup>
                      </m:den>
                    </m:f>
                  </m:oMath>
                </a14:m>
                <a:r>
                  <a:rPr lang="fr-CH" dirty="0"/>
                  <a:t>  (si </a:t>
                </a:r>
                <a:r>
                  <a:rPr lang="fr-CH" i="1" dirty="0"/>
                  <a:t>N</a:t>
                </a:r>
                <a:r>
                  <a:rPr lang="fr-CH" dirty="0"/>
                  <a:t>&gt;&gt;1). </a:t>
                </a:r>
              </a:p>
              <a:p>
                <a:pPr>
                  <a:lnSpc>
                    <a:spcPct val="130000"/>
                  </a:lnSpc>
                </a:pPr>
                <a:r>
                  <a:rPr lang="fr-CH" dirty="0"/>
                  <a:t>     Le premier petit maximum: </a:t>
                </a:r>
                <a:r>
                  <a:rPr lang="fr-CH" i="1" dirty="0"/>
                  <a:t>m</a:t>
                </a:r>
                <a:r>
                  <a:rPr lang="fr-CH" dirty="0"/>
                  <a:t>' = 1, </a:t>
                </a:r>
                <a:r>
                  <a:rPr lang="fr-CH" i="1" dirty="0"/>
                  <a:t>I</a:t>
                </a:r>
                <a:r>
                  <a:rPr lang="fr-CH" baseline="-25000" dirty="0"/>
                  <a:t>max' </a:t>
                </a:r>
                <a:r>
                  <a:rPr lang="fr-CH" dirty="0"/>
                  <a:t>= 0.045</a:t>
                </a:r>
                <a:r>
                  <a:rPr lang="fr-CH" baseline="30000" dirty="0"/>
                  <a:t>.</a:t>
                </a:r>
                <a:r>
                  <a:rPr lang="fr-CH" i="1" dirty="0"/>
                  <a:t>I</a:t>
                </a:r>
                <a:r>
                  <a:rPr lang="fr-CH" i="1" baseline="-25000" dirty="0"/>
                  <a:t>max</a:t>
                </a:r>
                <a:r>
                  <a:rPr lang="fr-CH" dirty="0"/>
                  <a:t> .</a:t>
                </a:r>
              </a:p>
              <a:p>
                <a:pPr marL="285750" indent="-285750">
                  <a:lnSpc>
                    <a:spcPct val="130000"/>
                  </a:lnSpc>
                  <a:buFont typeface="Arial" panose="020B0604020202020204" pitchFamily="34" charset="0"/>
                  <a:buChar char="•"/>
                </a:pPr>
                <a:r>
                  <a:rPr lang="fr-CH" dirty="0"/>
                  <a:t>Les faisceaux sortants sont parallèles, </a:t>
                </a:r>
              </a:p>
              <a:p>
                <a:pPr>
                  <a:lnSpc>
                    <a:spcPct val="130000"/>
                  </a:lnSpc>
                </a:pPr>
                <a:r>
                  <a:rPr lang="fr-CH" dirty="0"/>
                  <a:t>     il faut une lentille ou miroir pour les</a:t>
                </a:r>
              </a:p>
              <a:p>
                <a:pPr>
                  <a:lnSpc>
                    <a:spcPct val="130000"/>
                  </a:lnSpc>
                </a:pPr>
                <a:r>
                  <a:rPr lang="fr-CH" dirty="0"/>
                  <a:t>     focaliser sur un écran. Avec une distance</a:t>
                </a:r>
              </a:p>
              <a:p>
                <a:pPr>
                  <a:lnSpc>
                    <a:spcPct val="130000"/>
                  </a:lnSpc>
                </a:pPr>
                <a:r>
                  <a:rPr lang="fr-CH" dirty="0"/>
                  <a:t>     focale </a:t>
                </a:r>
                <a:r>
                  <a:rPr lang="fr-CH" i="1" dirty="0"/>
                  <a:t>L</a:t>
                </a:r>
                <a:r>
                  <a:rPr lang="fr-CH" dirty="0"/>
                  <a:t>, le déplacement du faisceau sur</a:t>
                </a:r>
              </a:p>
              <a:p>
                <a:pPr>
                  <a:lnSpc>
                    <a:spcPct val="130000"/>
                  </a:lnSpc>
                </a:pPr>
                <a:r>
                  <a:rPr lang="fr-CH" dirty="0"/>
                  <a:t>     l'écran est: </a:t>
                </a:r>
                <a:r>
                  <a:rPr lang="fr-CH" i="1" dirty="0" err="1"/>
                  <a:t>y</a:t>
                </a:r>
                <a:r>
                  <a:rPr lang="fr-CH" dirty="0" err="1"/>
                  <a:t>≈</a:t>
                </a:r>
                <a:r>
                  <a:rPr lang="fr-CH" i="1" dirty="0" err="1"/>
                  <a:t>L</a:t>
                </a:r>
                <a:r>
                  <a:rPr lang="fr-CH" dirty="0" err="1">
                    <a:latin typeface="Symbol" pitchFamily="2" charset="2"/>
                  </a:rPr>
                  <a:t>b</a:t>
                </a:r>
                <a:r>
                  <a:rPr lang="fr-CH" dirty="0"/>
                  <a:t> .</a:t>
                </a:r>
              </a:p>
              <a:p>
                <a:pPr marL="285750" indent="-285750">
                  <a:lnSpc>
                    <a:spcPct val="130000"/>
                  </a:lnSpc>
                  <a:buFont typeface="Arial" panose="020B0604020202020204" pitchFamily="34" charset="0"/>
                  <a:buChar char="•"/>
                </a:pPr>
                <a:r>
                  <a:rPr lang="fr-CH" dirty="0"/>
                  <a:t>Dans un réseau réel, N = 10</a:t>
                </a:r>
                <a:r>
                  <a:rPr lang="fr-CH" baseline="30000" dirty="0"/>
                  <a:t>5 </a:t>
                </a:r>
                <a:r>
                  <a:rPr lang="fr-CH" dirty="0"/>
                  <a:t>; la fonction</a:t>
                </a:r>
              </a:p>
              <a:p>
                <a:pPr>
                  <a:lnSpc>
                    <a:spcPct val="130000"/>
                  </a:lnSpc>
                </a:pPr>
                <a:r>
                  <a:rPr lang="fr-CH" dirty="0"/>
                  <a:t>     </a:t>
                </a:r>
                <a14:m>
                  <m:oMath xmlns:m="http://schemas.openxmlformats.org/officeDocument/2006/math">
                    <m:func>
                      <m:funcPr>
                        <m:ctrlPr>
                          <a:rPr lang="fr-CH" i="1">
                            <a:latin typeface="Cambria Math" panose="02040503050406030204" pitchFamily="18" charset="0"/>
                            <a:ea typeface="Cambria Math" panose="02040503050406030204" pitchFamily="18" charset="0"/>
                          </a:rPr>
                        </m:ctrlPr>
                      </m:funcPr>
                      <m:fName>
                        <m:sSup>
                          <m:sSupPr>
                            <m:ctrlPr>
                              <a:rPr lang="fr-CH" i="1">
                                <a:latin typeface="Cambria Math" panose="02040503050406030204" pitchFamily="18" charset="0"/>
                                <a:ea typeface="Cambria Math" panose="02040503050406030204" pitchFamily="18" charset="0"/>
                              </a:rPr>
                            </m:ctrlPr>
                          </m:sSupPr>
                          <m:e>
                            <m:r>
                              <m:rPr>
                                <m:sty m:val="p"/>
                              </m:rPr>
                              <a:rPr lang="fr-CH">
                                <a:latin typeface="Cambria Math" panose="02040503050406030204" pitchFamily="18" charset="0"/>
                                <a:ea typeface="Cambria Math" panose="02040503050406030204" pitchFamily="18" charset="0"/>
                              </a:rPr>
                              <m:t>sin</m:t>
                            </m:r>
                          </m:e>
                          <m:sup>
                            <m:r>
                              <a:rPr lang="fr-CH" i="1">
                                <a:latin typeface="Cambria Math" panose="02040503050406030204" pitchFamily="18" charset="0"/>
                                <a:ea typeface="Cambria Math" panose="02040503050406030204" pitchFamily="18" charset="0"/>
                              </a:rPr>
                              <m:t>2</m:t>
                            </m:r>
                          </m:sup>
                        </m:sSup>
                      </m:fName>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𝑁</m:t>
                        </m:r>
                        <m:r>
                          <a:rPr lang="fr-CH" i="1">
                            <a:latin typeface="Cambria Math" panose="02040503050406030204" pitchFamily="18" charset="0"/>
                            <a:ea typeface="Cambria Math" panose="02040503050406030204" pitchFamily="18" charset="0"/>
                          </a:rPr>
                          <m:t>/2</m:t>
                        </m:r>
                      </m:e>
                    </m:func>
                  </m:oMath>
                </a14:m>
                <a:r>
                  <a:rPr lang="fr-CH" dirty="0"/>
                  <a:t> est extrêmement étroite!</a:t>
                </a:r>
              </a:p>
              <a:p>
                <a:pPr>
                  <a:lnSpc>
                    <a:spcPct val="130000"/>
                  </a:lnSpc>
                </a:pPr>
                <a:r>
                  <a:rPr lang="fr-CH" dirty="0"/>
                  <a:t>     le premier zéro est à: </a:t>
                </a:r>
                <a:r>
                  <a:rPr lang="fr-CH" dirty="0">
                    <a:latin typeface="Symbol" pitchFamily="2" charset="2"/>
                  </a:rPr>
                  <a:t>Dj</a:t>
                </a:r>
                <a:r>
                  <a:rPr lang="fr-CH" baseline="-25000" dirty="0"/>
                  <a:t>0</a:t>
                </a:r>
                <a:r>
                  <a:rPr lang="fr-CH" dirty="0"/>
                  <a:t> = 2</a:t>
                </a:r>
                <a:r>
                  <a:rPr lang="fr-CH" dirty="0">
                    <a:latin typeface="Symbol" pitchFamily="2" charset="2"/>
                  </a:rPr>
                  <a:t>p</a:t>
                </a:r>
                <a:r>
                  <a:rPr lang="fr-CH" dirty="0"/>
                  <a:t>/</a:t>
                </a:r>
                <a:r>
                  <a:rPr lang="fr-CH" i="1" dirty="0"/>
                  <a:t>N≈</a:t>
                </a:r>
                <a:r>
                  <a:rPr lang="fr-CH" dirty="0"/>
                  <a:t>10</a:t>
                </a:r>
                <a:r>
                  <a:rPr lang="fr-CH" baseline="30000" dirty="0"/>
                  <a:t>-4</a:t>
                </a:r>
                <a:r>
                  <a:rPr lang="fr-CH" dirty="0"/>
                  <a:t>. </a:t>
                </a:r>
                <a:endParaRPr lang="fr-CH" baseline="30000" dirty="0"/>
              </a:p>
            </p:txBody>
          </p:sp>
        </mc:Choice>
        <mc:Fallback>
          <p:sp>
            <p:nvSpPr>
              <p:cNvPr id="11287" name="Text Box 23"/>
              <p:cNvSpPr txBox="1">
                <a:spLocks noRot="1" noChangeAspect="1" noMove="1" noResize="1" noEditPoints="1" noAdjustHandles="1" noChangeArrowheads="1" noChangeShapeType="1" noTextEdit="1"/>
              </p:cNvSpPr>
              <p:nvPr/>
            </p:nvSpPr>
            <p:spPr bwMode="auto">
              <a:xfrm>
                <a:off x="0" y="532250"/>
                <a:ext cx="9194779" cy="5970673"/>
              </a:xfrm>
              <a:prstGeom prst="rect">
                <a:avLst/>
              </a:prstGeom>
              <a:blipFill>
                <a:blip r:embed="rId3"/>
                <a:stretch>
                  <a:fillRect l="-414" b="-424"/>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8" name="Chart 7">
            <a:extLst>
              <a:ext uri="{FF2B5EF4-FFF2-40B4-BE49-F238E27FC236}">
                <a16:creationId xmlns:a16="http://schemas.microsoft.com/office/drawing/2014/main" id="{54D31061-5763-8749-9699-D1DB892CB78F}"/>
              </a:ext>
            </a:extLst>
          </p:cNvPr>
          <p:cNvGraphicFramePr>
            <a:graphicFrameLocks/>
          </p:cNvGraphicFramePr>
          <p:nvPr>
            <p:extLst>
              <p:ext uri="{D42A27DB-BD31-4B8C-83A1-F6EECF244321}">
                <p14:modId xmlns:p14="http://schemas.microsoft.com/office/powerpoint/2010/main" val="1526043356"/>
              </p:ext>
            </p:extLst>
          </p:nvPr>
        </p:nvGraphicFramePr>
        <p:xfrm>
          <a:off x="5087888" y="3362967"/>
          <a:ext cx="7104112" cy="348600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34234391"/>
      </p:ext>
    </p:extLst>
  </p:cSld>
  <p:clrMapOvr>
    <a:masterClrMapping/>
  </p:clrMapOvr>
  <mc:AlternateContent xmlns:mc="http://schemas.openxmlformats.org/markup-compatibility/2006" xmlns:p14="http://schemas.microsoft.com/office/powerpoint/2010/main">
    <mc:Choice Requires="p14">
      <p:transition spd="slow" p14:dur="2000" advTm="245479"/>
    </mc:Choice>
    <mc:Fallback xmlns="">
      <p:transition spd="slow" advTm="24547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7" name="Text Box 23"/>
          <p:cNvSpPr txBox="1">
            <a:spLocks noChangeArrowheads="1"/>
          </p:cNvSpPr>
          <p:nvPr/>
        </p:nvSpPr>
        <p:spPr bwMode="auto">
          <a:xfrm>
            <a:off x="0" y="8620"/>
            <a:ext cx="121920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2800" dirty="0"/>
              <a:t>L'expérience de Grimaldi (publié en 1665): deux trous sous le soleil</a:t>
            </a:r>
          </a:p>
        </p:txBody>
      </p:sp>
      <p:sp>
        <p:nvSpPr>
          <p:cNvPr id="16409" name="Text Box 25"/>
          <p:cNvSpPr txBox="1">
            <a:spLocks noChangeArrowheads="1"/>
          </p:cNvSpPr>
          <p:nvPr/>
        </p:nvSpPr>
        <p:spPr bwMode="auto">
          <a:xfrm>
            <a:off x="3575720" y="4283183"/>
            <a:ext cx="8616280" cy="22744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342900" indent="-342900">
              <a:lnSpc>
                <a:spcPct val="120000"/>
              </a:lnSpc>
              <a:buFont typeface="Arial" panose="020B0604020202020204" pitchFamily="34" charset="0"/>
              <a:buChar char="•"/>
            </a:pPr>
            <a:r>
              <a:rPr lang="fr-CH" sz="2000" dirty="0"/>
              <a:t>C'est le premier à traiter (et à nommer) la diffraction de la lumière</a:t>
            </a:r>
          </a:p>
          <a:p>
            <a:pPr marL="342900" indent="-342900">
              <a:lnSpc>
                <a:spcPct val="120000"/>
              </a:lnSpc>
              <a:buFont typeface="Arial" panose="020B0604020202020204" pitchFamily="34" charset="0"/>
              <a:buChar char="•"/>
            </a:pPr>
            <a:r>
              <a:rPr lang="fr-CH" sz="2000" dirty="0"/>
              <a:t>Il essaye de démontrer l'interférence entre la lumière passante par deux trous proches.</a:t>
            </a:r>
          </a:p>
          <a:p>
            <a:pPr marL="342900" indent="-342900">
              <a:lnSpc>
                <a:spcPct val="120000"/>
              </a:lnSpc>
              <a:buFont typeface="Arial" panose="020B0604020202020204" pitchFamily="34" charset="0"/>
              <a:buChar char="•"/>
            </a:pPr>
            <a:r>
              <a:rPr lang="fr-CH" sz="2000" dirty="0"/>
              <a:t>Le résultat n'est pas génial...</a:t>
            </a:r>
          </a:p>
          <a:p>
            <a:pPr marL="342900" indent="-342900">
              <a:lnSpc>
                <a:spcPct val="120000"/>
              </a:lnSpc>
              <a:buFont typeface="Arial" panose="020B0604020202020204" pitchFamily="34" charset="0"/>
              <a:buChar char="•"/>
            </a:pPr>
            <a:r>
              <a:rPr lang="fr-CH" sz="2000" dirty="0"/>
              <a:t>Le soleil n'a pas la </a:t>
            </a:r>
            <a:r>
              <a:rPr lang="fr-CH" sz="2000" dirty="0">
                <a:solidFill>
                  <a:srgbClr val="FF0000"/>
                </a:solidFill>
              </a:rPr>
              <a:t>cohérence</a:t>
            </a:r>
            <a:r>
              <a:rPr lang="fr-CH" sz="2000" dirty="0"/>
              <a:t> nécessaire pour obtenir une bonne interférence</a:t>
            </a:r>
            <a:endParaRPr lang="fr-CH" sz="2000" baseline="-25000" dirty="0"/>
          </a:p>
        </p:txBody>
      </p:sp>
      <p:grpSp>
        <p:nvGrpSpPr>
          <p:cNvPr id="16424" name="Group 40"/>
          <p:cNvGrpSpPr>
            <a:grpSpLocks/>
          </p:cNvGrpSpPr>
          <p:nvPr/>
        </p:nvGrpSpPr>
        <p:grpSpPr bwMode="auto">
          <a:xfrm>
            <a:off x="6276020" y="586839"/>
            <a:ext cx="4208660" cy="3489592"/>
            <a:chOff x="2517" y="368"/>
            <a:chExt cx="3184" cy="2640"/>
          </a:xfrm>
        </p:grpSpPr>
        <p:pic>
          <p:nvPicPr>
            <p:cNvPr id="16419" name="Picture 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7" y="368"/>
              <a:ext cx="2934" cy="26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423" name="Picture 39" descr="MCj042981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7" y="1321"/>
              <a:ext cx="536" cy="568"/>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9" name="Picture 8"/>
          <p:cNvPicPr/>
          <p:nvPr/>
        </p:nvPicPr>
        <p:blipFill rotWithShape="1">
          <a:blip r:embed="rId4">
            <a:extLst>
              <a:ext uri="{28A0092B-C50C-407E-A947-70E740481C1C}">
                <a14:useLocalDpi xmlns:a14="http://schemas.microsoft.com/office/drawing/2010/main" val="0"/>
              </a:ext>
            </a:extLst>
          </a:blip>
          <a:srcRect l="3879" t="2146" r="8340" b="2593"/>
          <a:stretch/>
        </p:blipFill>
        <p:spPr bwMode="auto">
          <a:xfrm>
            <a:off x="0" y="768535"/>
            <a:ext cx="3575720" cy="6085012"/>
          </a:xfrm>
          <a:prstGeom prst="rect">
            <a:avLst/>
          </a:prstGeom>
          <a:noFill/>
          <a:ln>
            <a:noFill/>
          </a:ln>
        </p:spPr>
      </p:pic>
      <p:pic>
        <p:nvPicPr>
          <p:cNvPr id="93186" name="Picture 2">
            <a:extLst>
              <a:ext uri="{FF2B5EF4-FFF2-40B4-BE49-F238E27FC236}">
                <a16:creationId xmlns:a16="http://schemas.microsoft.com/office/drawing/2014/main" id="{7BAE10FE-0173-FC4A-8EE3-0C0131F34E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033" r="20705" b="29506"/>
          <a:stretch/>
        </p:blipFill>
        <p:spPr bwMode="auto">
          <a:xfrm>
            <a:off x="3906174" y="768535"/>
            <a:ext cx="1919864" cy="24646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C604CC9-7005-4C42-8D8F-E813078571B9}"/>
              </a:ext>
            </a:extLst>
          </p:cNvPr>
          <p:cNvSpPr/>
          <p:nvPr/>
        </p:nvSpPr>
        <p:spPr>
          <a:xfrm>
            <a:off x="8171892" y="6641040"/>
            <a:ext cx="4020108" cy="215444"/>
          </a:xfrm>
          <a:prstGeom prst="rect">
            <a:avLst/>
          </a:prstGeom>
        </p:spPr>
        <p:txBody>
          <a:bodyPr wrap="square">
            <a:spAutoFit/>
          </a:bodyPr>
          <a:lstStyle/>
          <a:p>
            <a:r>
              <a:rPr lang="fr-CH" sz="800" dirty="0"/>
              <a:t>https://</a:t>
            </a:r>
            <a:r>
              <a:rPr lang="fr-CH" sz="800" dirty="0" err="1"/>
              <a:t>upload.wikimedia.org</a:t>
            </a:r>
            <a:r>
              <a:rPr lang="fr-CH" sz="800" dirty="0"/>
              <a:t>/</a:t>
            </a:r>
            <a:r>
              <a:rPr lang="fr-CH" sz="800" dirty="0" err="1"/>
              <a:t>wikipedia</a:t>
            </a:r>
            <a:r>
              <a:rPr lang="fr-CH" sz="800" dirty="0"/>
              <a:t>/</a:t>
            </a:r>
            <a:r>
              <a:rPr lang="fr-CH" sz="800" dirty="0" err="1"/>
              <a:t>commons</a:t>
            </a:r>
            <a:r>
              <a:rPr lang="fr-CH" sz="800" dirty="0"/>
              <a:t>/c/ca/</a:t>
            </a:r>
            <a:r>
              <a:rPr lang="fr-CH" sz="800" dirty="0" err="1"/>
              <a:t>Francesco_Maria_Grimaldi.jpg</a:t>
            </a:r>
            <a:endParaRPr lang="fr-CH" sz="800" dirty="0"/>
          </a:p>
        </p:txBody>
      </p:sp>
      <p:sp>
        <p:nvSpPr>
          <p:cNvPr id="3" name="Rectangle 2">
            <a:extLst>
              <a:ext uri="{FF2B5EF4-FFF2-40B4-BE49-F238E27FC236}">
                <a16:creationId xmlns:a16="http://schemas.microsoft.com/office/drawing/2014/main" id="{A680E312-7E7C-FD4A-BE15-9E3968AAABF4}"/>
              </a:ext>
            </a:extLst>
          </p:cNvPr>
          <p:cNvSpPr/>
          <p:nvPr/>
        </p:nvSpPr>
        <p:spPr>
          <a:xfrm>
            <a:off x="4132450" y="6642556"/>
            <a:ext cx="2852063" cy="215444"/>
          </a:xfrm>
          <a:prstGeom prst="rect">
            <a:avLst/>
          </a:prstGeom>
        </p:spPr>
        <p:txBody>
          <a:bodyPr wrap="none">
            <a:spAutoFit/>
          </a:bodyPr>
          <a:lstStyle/>
          <a:p>
            <a:r>
              <a:rPr lang="fr-CH" sz="800" dirty="0"/>
              <a:t>http://</a:t>
            </a:r>
            <a:r>
              <a:rPr lang="fr-CH" sz="800" dirty="0" err="1"/>
              <a:t>lhldigital.lindahall.org</a:t>
            </a:r>
            <a:r>
              <a:rPr lang="fr-CH" sz="800" dirty="0"/>
              <a:t>/</a:t>
            </a:r>
            <a:r>
              <a:rPr lang="fr-CH" sz="800" dirty="0" err="1"/>
              <a:t>cdm</a:t>
            </a:r>
            <a:r>
              <a:rPr lang="fr-CH" sz="800" dirty="0"/>
              <a:t>/</a:t>
            </a:r>
            <a:r>
              <a:rPr lang="fr-CH" sz="800" dirty="0" err="1"/>
              <a:t>ref</a:t>
            </a:r>
            <a:r>
              <a:rPr lang="fr-CH" sz="800" dirty="0"/>
              <a:t>/collection/</a:t>
            </a:r>
            <a:r>
              <a:rPr lang="fr-CH" sz="800" dirty="0" err="1"/>
              <a:t>color</a:t>
            </a:r>
            <a:r>
              <a:rPr lang="fr-CH" sz="800" dirty="0"/>
              <a:t>/id/6930</a:t>
            </a:r>
          </a:p>
        </p:txBody>
      </p:sp>
    </p:spTree>
  </p:cSld>
  <p:clrMapOvr>
    <a:masterClrMapping/>
  </p:clrMapOvr>
  <mc:AlternateContent xmlns:mc="http://schemas.openxmlformats.org/markup-compatibility/2006" xmlns:p14="http://schemas.microsoft.com/office/powerpoint/2010/main">
    <mc:Choice Requires="p14">
      <p:transition spd="slow" p14:dur="2000" advTm="76595"/>
    </mc:Choice>
    <mc:Fallback xmlns="">
      <p:transition spd="slow" advTm="7659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0">
            <a:extLst>
              <a:ext uri="{FF2B5EF4-FFF2-40B4-BE49-F238E27FC236}">
                <a16:creationId xmlns:a16="http://schemas.microsoft.com/office/drawing/2014/main" id="{6BBCA4E4-6AE0-2246-B3E1-4764E5B8DC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68" t="3987" r="3871" b="10313"/>
          <a:stretch/>
        </p:blipFill>
        <p:spPr bwMode="auto">
          <a:xfrm>
            <a:off x="9264352" y="3174564"/>
            <a:ext cx="2928524" cy="36829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282" name="Text Box 18"/>
          <p:cNvSpPr txBox="1">
            <a:spLocks noChangeArrowheads="1"/>
          </p:cNvSpPr>
          <p:nvPr/>
        </p:nvSpPr>
        <p:spPr bwMode="auto">
          <a:xfrm>
            <a:off x="0" y="9030"/>
            <a:ext cx="121920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2800" dirty="0"/>
              <a:t>Le réseau de diffraction (transmission, incidence à un angle </a:t>
            </a:r>
            <a:r>
              <a:rPr lang="fr-CH" sz="2800" dirty="0">
                <a:latin typeface="Symbol" pitchFamily="2" charset="2"/>
              </a:rPr>
              <a:t>a</a:t>
            </a:r>
            <a:r>
              <a:rPr lang="fr-CH" sz="2800" dirty="0"/>
              <a:t>)</a:t>
            </a:r>
          </a:p>
        </p:txBody>
      </p:sp>
      <mc:AlternateContent xmlns:mc="http://schemas.openxmlformats.org/markup-compatibility/2006">
        <mc:Choice xmlns:a14="http://schemas.microsoft.com/office/drawing/2010/main" Requires="a14">
          <p:sp>
            <p:nvSpPr>
              <p:cNvPr id="11287" name="Text Box 23"/>
              <p:cNvSpPr txBox="1">
                <a:spLocks noChangeArrowheads="1"/>
              </p:cNvSpPr>
              <p:nvPr/>
            </p:nvSpPr>
            <p:spPr bwMode="auto">
              <a:xfrm>
                <a:off x="0" y="532250"/>
                <a:ext cx="12288688" cy="4939173"/>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wrap="square">
                <a:spAutoFit/>
              </a:bodyPr>
              <a:lstStyle/>
              <a:p>
                <a:pPr marL="285750" indent="-285750">
                  <a:lnSpc>
                    <a:spcPct val="120000"/>
                  </a:lnSpc>
                  <a:buFont typeface="Arial" panose="020B0604020202020204" pitchFamily="34" charset="0"/>
                  <a:buChar char="•"/>
                </a:pPr>
                <a:r>
                  <a:rPr lang="fr-CH" dirty="0"/>
                  <a:t>Quand l'onde entrante arrive sur le réseau avec un angle </a:t>
                </a:r>
                <a:r>
                  <a:rPr lang="fr-CH" dirty="0">
                    <a:latin typeface="Symbol" pitchFamily="2" charset="2"/>
                  </a:rPr>
                  <a:t>a</a:t>
                </a:r>
                <a:r>
                  <a:rPr lang="fr-CH" dirty="0"/>
                  <a:t>, il y a un déphasage supplémentaire avant le réseau:  </a:t>
                </a:r>
                <a14:m>
                  <m:oMath xmlns:m="http://schemas.openxmlformats.org/officeDocument/2006/math">
                    <m:sSub>
                      <m:sSubPr>
                        <m:ctrlPr>
                          <a:rPr lang="fr-CH" i="1" smtClean="0">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e>
                      <m:sub>
                        <m:r>
                          <a:rPr lang="fr-CH" b="0" i="1" smtClean="0">
                            <a:latin typeface="Cambria Math" panose="02040503050406030204" pitchFamily="18" charset="0"/>
                            <a:ea typeface="Cambria Math" panose="02040503050406030204" pitchFamily="18" charset="0"/>
                          </a:rPr>
                          <m:t>𝐴𝐶</m:t>
                        </m:r>
                      </m:sub>
                    </m:sSub>
                    <m:r>
                      <a:rPr lang="fr-CH" i="1">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𝜋</m:t>
                        </m:r>
                        <m:r>
                          <a:rPr lang="fr-CH" i="1">
                            <a:latin typeface="Cambria Math" panose="02040503050406030204" pitchFamily="18" charset="0"/>
                            <a:ea typeface="Cambria Math" panose="02040503050406030204" pitchFamily="18" charset="0"/>
                          </a:rPr>
                          <m:t>𝑎</m:t>
                        </m:r>
                      </m:num>
                      <m:den>
                        <m:r>
                          <a:rPr lang="fr-CH" i="1">
                            <a:latin typeface="Cambria Math" panose="02040503050406030204" pitchFamily="18" charset="0"/>
                            <a:ea typeface="Cambria Math" panose="02040503050406030204" pitchFamily="18" charset="0"/>
                          </a:rPr>
                          <m:t>𝜆</m:t>
                        </m:r>
                      </m:den>
                    </m:f>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sin</m:t>
                        </m:r>
                      </m:fName>
                      <m:e>
                        <m:r>
                          <a:rPr lang="fr-CH" i="1">
                            <a:latin typeface="Cambria Math" panose="02040503050406030204" pitchFamily="18" charset="0"/>
                            <a:ea typeface="Cambria Math" panose="02040503050406030204" pitchFamily="18" charset="0"/>
                          </a:rPr>
                          <m:t>𝛼</m:t>
                        </m:r>
                      </m:e>
                    </m:func>
                  </m:oMath>
                </a14:m>
                <a:r>
                  <a:rPr lang="fr-CH" dirty="0"/>
                  <a:t> , qui s'ajoute au déphasage après le réseau: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e>
                      <m:sub>
                        <m:r>
                          <a:rPr lang="fr-CH" b="0" i="1" smtClean="0">
                            <a:latin typeface="Cambria Math" panose="02040503050406030204" pitchFamily="18" charset="0"/>
                            <a:ea typeface="Cambria Math" panose="02040503050406030204" pitchFamily="18" charset="0"/>
                          </a:rPr>
                          <m:t>𝐵𝐷</m:t>
                        </m:r>
                      </m:sub>
                    </m:sSub>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𝜋</m:t>
                        </m:r>
                        <m:r>
                          <a:rPr lang="fr-CH" i="1">
                            <a:latin typeface="Cambria Math" panose="02040503050406030204" pitchFamily="18" charset="0"/>
                            <a:ea typeface="Cambria Math" panose="02040503050406030204" pitchFamily="18" charset="0"/>
                          </a:rPr>
                          <m:t>𝑎</m:t>
                        </m:r>
                      </m:num>
                      <m:den>
                        <m:r>
                          <a:rPr lang="fr-CH" i="1">
                            <a:latin typeface="Cambria Math" panose="02040503050406030204" pitchFamily="18" charset="0"/>
                            <a:ea typeface="Cambria Math" panose="02040503050406030204" pitchFamily="18" charset="0"/>
                          </a:rPr>
                          <m:t>𝜆</m:t>
                        </m:r>
                      </m:den>
                    </m:f>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sin</m:t>
                        </m:r>
                      </m:fName>
                      <m:e>
                        <m:r>
                          <a:rPr lang="fr-CH" i="1">
                            <a:latin typeface="Cambria Math" panose="02040503050406030204" pitchFamily="18" charset="0"/>
                            <a:ea typeface="Cambria Math" panose="02040503050406030204" pitchFamily="18" charset="0"/>
                          </a:rPr>
                          <m:t>𝛽</m:t>
                        </m:r>
                      </m:e>
                    </m:func>
                  </m:oMath>
                </a14:m>
                <a:r>
                  <a:rPr lang="fr-CH" dirty="0"/>
                  <a:t> .</a:t>
                </a:r>
              </a:p>
              <a:p>
                <a:pPr marL="285750" indent="-285750">
                  <a:lnSpc>
                    <a:spcPct val="120000"/>
                  </a:lnSpc>
                  <a:buFont typeface="Arial" panose="020B0604020202020204" pitchFamily="34" charset="0"/>
                  <a:buChar char="•"/>
                </a:pPr>
                <a:r>
                  <a:rPr lang="fr-CH" dirty="0"/>
                  <a:t>Le déphasage total devient donc: </a:t>
                </a:r>
                <a14:m>
                  <m:oMath xmlns:m="http://schemas.openxmlformats.org/officeDocument/2006/math">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𝜋</m:t>
                        </m:r>
                        <m:r>
                          <a:rPr lang="fr-CH" i="1">
                            <a:latin typeface="Cambria Math" panose="02040503050406030204" pitchFamily="18" charset="0"/>
                            <a:ea typeface="Cambria Math" panose="02040503050406030204" pitchFamily="18" charset="0"/>
                          </a:rPr>
                          <m:t>𝑎</m:t>
                        </m:r>
                      </m:num>
                      <m:den>
                        <m:r>
                          <a:rPr lang="fr-CH" i="1">
                            <a:latin typeface="Cambria Math" panose="02040503050406030204" pitchFamily="18" charset="0"/>
                            <a:ea typeface="Cambria Math" panose="02040503050406030204" pitchFamily="18" charset="0"/>
                          </a:rPr>
                          <m:t>𝜆</m:t>
                        </m:r>
                      </m:den>
                    </m:f>
                    <m:d>
                      <m:dPr>
                        <m:ctrlPr>
                          <a:rPr lang="fr-CH" i="1">
                            <a:latin typeface="Cambria Math" panose="02040503050406030204" pitchFamily="18" charset="0"/>
                            <a:ea typeface="Cambria Math" panose="02040503050406030204" pitchFamily="18" charset="0"/>
                          </a:rPr>
                        </m:ctrlPr>
                      </m:dPr>
                      <m:e>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sin</m:t>
                            </m:r>
                          </m:fName>
                          <m:e>
                            <m:r>
                              <a:rPr lang="fr-CH" i="1">
                                <a:latin typeface="Cambria Math" panose="02040503050406030204" pitchFamily="18" charset="0"/>
                                <a:ea typeface="Cambria Math" panose="02040503050406030204" pitchFamily="18" charset="0"/>
                              </a:rPr>
                              <m:t>𝛽</m:t>
                            </m:r>
                          </m:e>
                        </m:func>
                        <m:r>
                          <a:rPr lang="fr-CH" i="1">
                            <a:latin typeface="Cambria Math" panose="02040503050406030204" pitchFamily="18" charset="0"/>
                            <a:ea typeface="Cambria Math" panose="02040503050406030204" pitchFamily="18" charset="0"/>
                          </a:rPr>
                          <m:t>−</m:t>
                        </m:r>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sin</m:t>
                            </m:r>
                          </m:fName>
                          <m:e>
                            <m:r>
                              <a:rPr lang="fr-CH" i="1">
                                <a:latin typeface="Cambria Math" panose="02040503050406030204" pitchFamily="18" charset="0"/>
                                <a:ea typeface="Cambria Math" panose="02040503050406030204" pitchFamily="18" charset="0"/>
                              </a:rPr>
                              <m:t>𝛼</m:t>
                            </m:r>
                          </m:e>
                        </m:func>
                      </m:e>
                    </m:d>
                  </m:oMath>
                </a14:m>
                <a:r>
                  <a:rPr lang="fr-CH" dirty="0"/>
                  <a:t> .</a:t>
                </a:r>
              </a:p>
              <a:p>
                <a:pPr marL="285750" indent="-285750">
                  <a:lnSpc>
                    <a:spcPct val="120000"/>
                  </a:lnSpc>
                  <a:buFont typeface="Arial" panose="020B0604020202020204" pitchFamily="34" charset="0"/>
                  <a:buChar char="•"/>
                </a:pPr>
                <a:r>
                  <a:rPr lang="fr-CH" dirty="0"/>
                  <a:t>La condition pour les angles des maxima: </a:t>
                </a:r>
                <a:r>
                  <a:rPr lang="fr-CH" dirty="0" err="1">
                    <a:latin typeface="Symbol" pitchFamily="2" charset="2"/>
                  </a:rPr>
                  <a:t>Dj</a:t>
                </a:r>
                <a:r>
                  <a:rPr lang="fr-CH" baseline="-25000" dirty="0" err="1"/>
                  <a:t>max</a:t>
                </a:r>
                <a:r>
                  <a:rPr lang="fr-CH" dirty="0"/>
                  <a:t> = 2</a:t>
                </a:r>
                <a:r>
                  <a:rPr lang="fr-CH" i="1" dirty="0"/>
                  <a:t>m</a:t>
                </a:r>
                <a:r>
                  <a:rPr lang="fr-CH" dirty="0">
                    <a:latin typeface="Symbol" pitchFamily="2" charset="2"/>
                  </a:rPr>
                  <a:t>p</a:t>
                </a:r>
                <a:r>
                  <a:rPr lang="fr-CH" dirty="0"/>
                  <a:t> donne </a:t>
                </a:r>
                <a:r>
                  <a:rPr lang="fr-CH" b="1" dirty="0"/>
                  <a:t>l'équation du réseau</a:t>
                </a:r>
                <a:r>
                  <a:rPr lang="fr-CH" dirty="0"/>
                  <a:t>: </a:t>
                </a:r>
                <a14:m>
                  <m:oMath xmlns:m="http://schemas.openxmlformats.org/officeDocument/2006/math">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sin</m:t>
                        </m:r>
                      </m:fName>
                      <m:e>
                        <m:r>
                          <a:rPr lang="fr-CH" i="1">
                            <a:latin typeface="Cambria Math" panose="02040503050406030204" pitchFamily="18" charset="0"/>
                            <a:ea typeface="Cambria Math" panose="02040503050406030204" pitchFamily="18" charset="0"/>
                          </a:rPr>
                          <m:t>𝛽</m:t>
                        </m:r>
                      </m:e>
                    </m:func>
                    <m:r>
                      <a:rPr lang="fr-CH" i="1">
                        <a:latin typeface="Cambria Math" panose="02040503050406030204" pitchFamily="18" charset="0"/>
                        <a:ea typeface="Cambria Math" panose="02040503050406030204" pitchFamily="18" charset="0"/>
                      </a:rPr>
                      <m:t>−</m:t>
                    </m:r>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sin</m:t>
                        </m:r>
                      </m:fName>
                      <m:e>
                        <m:r>
                          <a:rPr lang="fr-CH" i="1">
                            <a:latin typeface="Cambria Math" panose="02040503050406030204" pitchFamily="18" charset="0"/>
                            <a:ea typeface="Cambria Math" panose="02040503050406030204" pitchFamily="18" charset="0"/>
                          </a:rPr>
                          <m:t>𝛼</m:t>
                        </m:r>
                      </m:e>
                    </m:func>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𝑚</m:t>
                        </m:r>
                        <m:r>
                          <a:rPr lang="fr-CH" i="1">
                            <a:latin typeface="Cambria Math" panose="02040503050406030204" pitchFamily="18" charset="0"/>
                            <a:ea typeface="Cambria Math" panose="02040503050406030204" pitchFamily="18" charset="0"/>
                          </a:rPr>
                          <m:t>𝜆</m:t>
                        </m:r>
                      </m:num>
                      <m:den>
                        <m:r>
                          <a:rPr lang="fr-CH" i="1">
                            <a:latin typeface="Cambria Math" panose="02040503050406030204" pitchFamily="18" charset="0"/>
                            <a:ea typeface="Cambria Math" panose="02040503050406030204" pitchFamily="18" charset="0"/>
                          </a:rPr>
                          <m:t>𝑎</m:t>
                        </m:r>
                      </m:den>
                    </m:f>
                  </m:oMath>
                </a14:m>
                <a:r>
                  <a:rPr lang="fr-CH" dirty="0"/>
                  <a:t> .</a:t>
                </a:r>
              </a:p>
              <a:p>
                <a:pPr marL="285750" indent="-285750">
                  <a:lnSpc>
                    <a:spcPct val="120000"/>
                  </a:lnSpc>
                  <a:buFont typeface="Arial" panose="020B0604020202020204" pitchFamily="34" charset="0"/>
                  <a:buChar char="•"/>
                </a:pPr>
                <a:r>
                  <a:rPr lang="fr-CH" dirty="0"/>
                  <a:t>l'intensité des grand maxima reste la même: </a:t>
                </a:r>
                <a:r>
                  <a:rPr lang="fr-CH" i="1" dirty="0"/>
                  <a:t>I </a:t>
                </a:r>
                <a:r>
                  <a:rPr lang="fr-CH" dirty="0"/>
                  <a:t>= </a:t>
                </a:r>
                <a:r>
                  <a:rPr lang="fr-CH" i="1" dirty="0"/>
                  <a:t>N</a:t>
                </a:r>
                <a:r>
                  <a:rPr lang="fr-CH" baseline="30000" dirty="0"/>
                  <a:t>2</a:t>
                </a:r>
                <a:r>
                  <a:rPr lang="fr-CH" i="1" dirty="0"/>
                  <a:t>I</a:t>
                </a:r>
                <a:r>
                  <a:rPr lang="fr-CH" baseline="-25000" dirty="0"/>
                  <a:t>0</a:t>
                </a:r>
                <a:r>
                  <a:rPr lang="fr-CH" dirty="0"/>
                  <a:t> =</a:t>
                </a:r>
                <a:r>
                  <a:rPr lang="fr-CH" i="1" dirty="0" err="1"/>
                  <a:t>NI</a:t>
                </a:r>
                <a:r>
                  <a:rPr lang="fr-CH" baseline="-25000" dirty="0" err="1"/>
                  <a:t>in</a:t>
                </a:r>
                <a:r>
                  <a:rPr lang="fr-CH" dirty="0"/>
                  <a:t> . </a:t>
                </a:r>
              </a:p>
              <a:p>
                <a:pPr marL="285750" indent="-285750">
                  <a:lnSpc>
                    <a:spcPct val="120000"/>
                  </a:lnSpc>
                  <a:buFont typeface="Arial" panose="020B0604020202020204" pitchFamily="34" charset="0"/>
                  <a:buChar char="•"/>
                </a:pPr>
                <a:r>
                  <a:rPr lang="fr-CH" dirty="0"/>
                  <a:t>La condition pour l'angle des minima: </a:t>
                </a:r>
                <a:r>
                  <a:rPr lang="fr-CH" dirty="0" err="1">
                    <a:latin typeface="Symbol" pitchFamily="2" charset="2"/>
                  </a:rPr>
                  <a:t>Dj</a:t>
                </a:r>
                <a:r>
                  <a:rPr lang="fr-CH" baseline="-25000" dirty="0" err="1"/>
                  <a:t>min</a:t>
                </a:r>
                <a:r>
                  <a:rPr lang="fr-CH" dirty="0"/>
                  <a:t> = 2</a:t>
                </a:r>
                <a:r>
                  <a:rPr lang="fr-CH" i="1" dirty="0"/>
                  <a:t>m</a:t>
                </a:r>
                <a:r>
                  <a:rPr lang="fr-CH" dirty="0"/>
                  <a:t>'</a:t>
                </a:r>
                <a:r>
                  <a:rPr lang="fr-CH" dirty="0">
                    <a:latin typeface="Symbol" pitchFamily="2" charset="2"/>
                  </a:rPr>
                  <a:t>p</a:t>
                </a:r>
                <a:r>
                  <a:rPr lang="fr-CH" dirty="0"/>
                  <a:t>/</a:t>
                </a:r>
                <a:r>
                  <a:rPr lang="fr-CH" i="1" dirty="0"/>
                  <a:t>N</a:t>
                </a:r>
                <a:r>
                  <a:rPr lang="fr-CH" dirty="0"/>
                  <a:t> donne maintenant: </a:t>
                </a:r>
                <a14:m>
                  <m:oMath xmlns:m="http://schemas.openxmlformats.org/officeDocument/2006/math">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sin</m:t>
                        </m:r>
                      </m:fName>
                      <m:e>
                        <m:r>
                          <a:rPr lang="fr-CH" i="1">
                            <a:latin typeface="Cambria Math" panose="02040503050406030204" pitchFamily="18" charset="0"/>
                            <a:ea typeface="Cambria Math" panose="02040503050406030204" pitchFamily="18" charset="0"/>
                          </a:rPr>
                          <m:t>𝛽</m:t>
                        </m:r>
                      </m:e>
                    </m:func>
                    <m:r>
                      <a:rPr lang="fr-CH" i="1">
                        <a:latin typeface="Cambria Math" panose="02040503050406030204" pitchFamily="18" charset="0"/>
                        <a:ea typeface="Cambria Math" panose="02040503050406030204" pitchFamily="18" charset="0"/>
                      </a:rPr>
                      <m:t>−</m:t>
                    </m:r>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sin</m:t>
                        </m:r>
                      </m:fName>
                      <m:e>
                        <m:r>
                          <a:rPr lang="fr-CH" i="1">
                            <a:latin typeface="Cambria Math" panose="02040503050406030204" pitchFamily="18" charset="0"/>
                            <a:ea typeface="Cambria Math" panose="02040503050406030204" pitchFamily="18" charset="0"/>
                          </a:rPr>
                          <m:t>𝛼</m:t>
                        </m:r>
                      </m:e>
                    </m:func>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𝑚</m:t>
                        </m:r>
                        <m:r>
                          <a:rPr lang="fr-CH" b="0" i="1" smtClean="0">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𝜆</m:t>
                        </m:r>
                      </m:num>
                      <m:den>
                        <m:r>
                          <a:rPr lang="fr-CH" i="1">
                            <a:latin typeface="Cambria Math" panose="02040503050406030204" pitchFamily="18" charset="0"/>
                            <a:ea typeface="Cambria Math" panose="02040503050406030204" pitchFamily="18" charset="0"/>
                          </a:rPr>
                          <m:t>𝑎</m:t>
                        </m:r>
                        <m:r>
                          <a:rPr lang="fr-CH" b="0" i="1" smtClean="0">
                            <a:latin typeface="Cambria Math" panose="02040503050406030204" pitchFamily="18" charset="0"/>
                            <a:ea typeface="Cambria Math" panose="02040503050406030204" pitchFamily="18" charset="0"/>
                          </a:rPr>
                          <m:t>𝑁</m:t>
                        </m:r>
                      </m:den>
                    </m:f>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b="0" i="1" smtClean="0">
                            <a:latin typeface="Cambria Math" panose="02040503050406030204" pitchFamily="18" charset="0"/>
                            <a:ea typeface="Cambria Math" panose="02040503050406030204" pitchFamily="18" charset="0"/>
                          </a:rPr>
                          <m:t>𝑚</m:t>
                        </m:r>
                        <m:r>
                          <a:rPr lang="fr-CH" b="0" i="1" smtClean="0">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𝜆</m:t>
                        </m:r>
                      </m:num>
                      <m:den>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𝐿</m:t>
                            </m:r>
                          </m:e>
                          <m:sub>
                            <m:r>
                              <a:rPr lang="fr-CH" i="1">
                                <a:latin typeface="Cambria Math" panose="02040503050406030204" pitchFamily="18" charset="0"/>
                                <a:ea typeface="Cambria Math" panose="02040503050406030204" pitchFamily="18" charset="0"/>
                              </a:rPr>
                              <m:t>𝑟</m:t>
                            </m:r>
                          </m:sub>
                        </m:sSub>
                      </m:den>
                    </m:f>
                  </m:oMath>
                </a14:m>
                <a:r>
                  <a:rPr lang="fr-CH" dirty="0"/>
                  <a:t>  (L</a:t>
                </a:r>
                <a:r>
                  <a:rPr lang="fr-CH" baseline="-25000" dirty="0"/>
                  <a:t>r</a:t>
                </a:r>
                <a:r>
                  <a:rPr lang="fr-CH" dirty="0"/>
                  <a:t> = longueur totale du réseau).</a:t>
                </a:r>
              </a:p>
              <a:p>
                <a:pPr marL="285750" indent="-285750">
                  <a:lnSpc>
                    <a:spcPct val="120000"/>
                  </a:lnSpc>
                  <a:buFont typeface="Arial" panose="020B0604020202020204" pitchFamily="34" charset="0"/>
                  <a:buChar char="•"/>
                </a:pPr>
                <a:r>
                  <a:rPr lang="fr-CH" dirty="0"/>
                  <a:t>Le désavantage du réseau de transmission est sa mauvaise efficacité, due à:</a:t>
                </a:r>
              </a:p>
              <a:p>
                <a:pPr marL="742950" lvl="1" indent="-285750">
                  <a:lnSpc>
                    <a:spcPct val="120000"/>
                  </a:lnSpc>
                  <a:buFont typeface="Arial" panose="020B0604020202020204" pitchFamily="34" charset="0"/>
                  <a:buChar char="•"/>
                </a:pPr>
                <a:r>
                  <a:rPr lang="fr-CH" sz="1600" dirty="0"/>
                  <a:t>La perte par la partie caché des fentes (Transmission d'env. 50%).</a:t>
                </a:r>
              </a:p>
              <a:p>
                <a:pPr marL="742950" lvl="1" indent="-285750">
                  <a:lnSpc>
                    <a:spcPct val="120000"/>
                  </a:lnSpc>
                  <a:buFont typeface="Arial" panose="020B0604020202020204" pitchFamily="34" charset="0"/>
                  <a:buChar char="•"/>
                </a:pPr>
                <a:r>
                  <a:rPr lang="fr-CH" sz="1600" dirty="0"/>
                  <a:t>L'intensité est divisé entre les modes de diffraction.</a:t>
                </a:r>
              </a:p>
              <a:p>
                <a:pPr marL="285750" indent="-285750">
                  <a:lnSpc>
                    <a:spcPct val="120000"/>
                  </a:lnSpc>
                  <a:buFont typeface="Arial" panose="020B0604020202020204" pitchFamily="34" charset="0"/>
                  <a:buChar char="•"/>
                </a:pPr>
                <a:r>
                  <a:rPr lang="fr-CH" dirty="0"/>
                  <a:t>Il y a des réseaux de transmission "holographiques", avec une couche transparente</a:t>
                </a:r>
              </a:p>
              <a:p>
                <a:pPr>
                  <a:lnSpc>
                    <a:spcPct val="120000"/>
                  </a:lnSpc>
                </a:pPr>
                <a:r>
                  <a:rPr lang="fr-CH" dirty="0"/>
                  <a:t>     ondulée en place des fentes, pour une meilleure transmission.</a:t>
                </a:r>
              </a:p>
              <a:p>
                <a:pPr>
                  <a:lnSpc>
                    <a:spcPct val="120000"/>
                  </a:lnSpc>
                </a:pPr>
                <a:r>
                  <a:rPr lang="fr-CH" dirty="0"/>
                  <a:t>   </a:t>
                </a:r>
                <a:endParaRPr lang="fr-CH" baseline="30000" dirty="0"/>
              </a:p>
            </p:txBody>
          </p:sp>
        </mc:Choice>
        <mc:Fallback>
          <p:sp>
            <p:nvSpPr>
              <p:cNvPr id="11287" name="Text Box 23"/>
              <p:cNvSpPr txBox="1">
                <a:spLocks noRot="1" noChangeAspect="1" noMove="1" noResize="1" noEditPoints="1" noAdjustHandles="1" noChangeArrowheads="1" noChangeShapeType="1" noTextEdit="1"/>
              </p:cNvSpPr>
              <p:nvPr/>
            </p:nvSpPr>
            <p:spPr bwMode="auto">
              <a:xfrm>
                <a:off x="0" y="532250"/>
                <a:ext cx="12288688" cy="4939173"/>
              </a:xfrm>
              <a:prstGeom prst="rect">
                <a:avLst/>
              </a:prstGeom>
              <a:blipFill>
                <a:blip r:embed="rId3"/>
                <a:stretch>
                  <a:fillRect l="-310" t="-256"/>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8" name="Picture 2">
            <a:extLst>
              <a:ext uri="{FF2B5EF4-FFF2-40B4-BE49-F238E27FC236}">
                <a16:creationId xmlns:a16="http://schemas.microsoft.com/office/drawing/2014/main" id="{D011F57C-FCCE-744F-9C63-23E25D5F0A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300"/>
          <a:stretch/>
        </p:blipFill>
        <p:spPr bwMode="auto">
          <a:xfrm>
            <a:off x="5766226" y="5009506"/>
            <a:ext cx="3318106" cy="1839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326738"/>
      </p:ext>
    </p:extLst>
  </p:cSld>
  <p:clrMapOvr>
    <a:masterClrMapping/>
  </p:clrMapOvr>
  <mc:AlternateContent xmlns:mc="http://schemas.openxmlformats.org/markup-compatibility/2006" xmlns:p14="http://schemas.microsoft.com/office/powerpoint/2010/main">
    <mc:Choice Requires="p14">
      <p:transition spd="slow" p14:dur="2000" advTm="240035"/>
    </mc:Choice>
    <mc:Fallback xmlns="">
      <p:transition spd="slow" advTm="240035"/>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65"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8" y="3583631"/>
            <a:ext cx="2626608" cy="32657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1749" name="Text Box 5"/>
          <p:cNvSpPr txBox="1">
            <a:spLocks noChangeArrowheads="1"/>
          </p:cNvSpPr>
          <p:nvPr/>
        </p:nvSpPr>
        <p:spPr bwMode="auto">
          <a:xfrm>
            <a:off x="13008" y="7939"/>
            <a:ext cx="1217899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fr-CH" sz="3200" dirty="0"/>
              <a:t>Le réseau de réflexion, le réseau optimisé ("</a:t>
            </a:r>
            <a:r>
              <a:rPr lang="fr-CH" sz="3200" dirty="0" err="1"/>
              <a:t>blazed</a:t>
            </a:r>
            <a:r>
              <a:rPr lang="fr-CH" sz="3200" dirty="0"/>
              <a:t> </a:t>
            </a:r>
            <a:r>
              <a:rPr lang="fr-CH" sz="3200" dirty="0" err="1"/>
              <a:t>grating</a:t>
            </a:r>
            <a:r>
              <a:rPr lang="fr-CH" sz="3200" dirty="0"/>
              <a:t>")</a:t>
            </a:r>
          </a:p>
        </p:txBody>
      </p:sp>
      <mc:AlternateContent xmlns:mc="http://schemas.openxmlformats.org/markup-compatibility/2006">
        <mc:Choice xmlns:a14="http://schemas.microsoft.com/office/drawing/2010/main" Requires="a14">
          <p:sp>
            <p:nvSpPr>
              <p:cNvPr id="22" name="Text Box 23">
                <a:extLst>
                  <a:ext uri="{FF2B5EF4-FFF2-40B4-BE49-F238E27FC236}">
                    <a16:creationId xmlns:a16="http://schemas.microsoft.com/office/drawing/2014/main" id="{49D3971B-3EB8-BE41-86B7-341001E7EBD8}"/>
                  </a:ext>
                </a:extLst>
              </p:cNvPr>
              <p:cNvSpPr txBox="1">
                <a:spLocks noChangeArrowheads="1"/>
              </p:cNvSpPr>
              <p:nvPr/>
            </p:nvSpPr>
            <p:spPr bwMode="auto">
              <a:xfrm>
                <a:off x="0" y="582495"/>
                <a:ext cx="12192000" cy="2866619"/>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wrap="square">
                <a:spAutoFit/>
              </a:bodyPr>
              <a:lstStyle/>
              <a:p>
                <a:pPr marL="285750" indent="-285750">
                  <a:lnSpc>
                    <a:spcPct val="120000"/>
                  </a:lnSpc>
                  <a:buFont typeface="Arial" panose="020B0604020202020204" pitchFamily="34" charset="0"/>
                  <a:buChar char="•"/>
                </a:pPr>
                <a:r>
                  <a:rPr lang="fr-CH" dirty="0"/>
                  <a:t>L'utilisation du réseau des miroirs (</a:t>
                </a:r>
                <a:r>
                  <a:rPr lang="fr-CH" b="1" dirty="0"/>
                  <a:t>réseau de réflexion</a:t>
                </a:r>
                <a:r>
                  <a:rPr lang="fr-CH" dirty="0"/>
                  <a:t>) est plus efficace. On peut choisir l'angle des miroirs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ea typeface="Cambria Math" panose="02040503050406030204" pitchFamily="18" charset="0"/>
                          </a:rPr>
                          <m:t>𝐵</m:t>
                        </m:r>
                      </m:sub>
                    </m:sSub>
                  </m:oMath>
                </a14:m>
                <a:r>
                  <a:rPr lang="fr-CH" dirty="0"/>
                  <a:t>.</a:t>
                </a:r>
              </a:p>
              <a:p>
                <a:pPr>
                  <a:lnSpc>
                    <a:spcPct val="120000"/>
                  </a:lnSpc>
                </a:pPr>
                <a:r>
                  <a:rPr lang="fr-CH" dirty="0"/>
                  <a:t>     L'angle des maxima est donné par la même équation du réseau: </a:t>
                </a:r>
                <a14:m>
                  <m:oMath xmlns:m="http://schemas.openxmlformats.org/officeDocument/2006/math">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sin</m:t>
                        </m:r>
                      </m:fName>
                      <m:e>
                        <m:r>
                          <a:rPr lang="fr-CH" i="1">
                            <a:latin typeface="Cambria Math" panose="02040503050406030204" pitchFamily="18" charset="0"/>
                            <a:ea typeface="Cambria Math" panose="02040503050406030204" pitchFamily="18" charset="0"/>
                          </a:rPr>
                          <m:t>𝛽</m:t>
                        </m:r>
                      </m:e>
                    </m:func>
                    <m:r>
                      <a:rPr lang="fr-CH" i="1">
                        <a:latin typeface="Cambria Math" panose="02040503050406030204" pitchFamily="18" charset="0"/>
                        <a:ea typeface="Cambria Math" panose="02040503050406030204" pitchFamily="18" charset="0"/>
                      </a:rPr>
                      <m:t>−</m:t>
                    </m:r>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sin</m:t>
                        </m:r>
                      </m:fName>
                      <m:e>
                        <m:r>
                          <a:rPr lang="fr-CH" i="1">
                            <a:latin typeface="Cambria Math" panose="02040503050406030204" pitchFamily="18" charset="0"/>
                            <a:ea typeface="Cambria Math" panose="02040503050406030204" pitchFamily="18" charset="0"/>
                          </a:rPr>
                          <m:t>𝛼</m:t>
                        </m:r>
                      </m:e>
                    </m:func>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𝑚</m:t>
                        </m:r>
                        <m:r>
                          <a:rPr lang="fr-CH" i="1">
                            <a:latin typeface="Cambria Math" panose="02040503050406030204" pitchFamily="18" charset="0"/>
                            <a:ea typeface="Cambria Math" panose="02040503050406030204" pitchFamily="18" charset="0"/>
                          </a:rPr>
                          <m:t>𝜆</m:t>
                        </m:r>
                      </m:num>
                      <m:den>
                        <m:r>
                          <a:rPr lang="fr-CH" i="1">
                            <a:latin typeface="Cambria Math" panose="02040503050406030204" pitchFamily="18" charset="0"/>
                            <a:ea typeface="Cambria Math" panose="02040503050406030204" pitchFamily="18" charset="0"/>
                          </a:rPr>
                          <m:t>𝑎</m:t>
                        </m:r>
                      </m:den>
                    </m:f>
                  </m:oMath>
                </a14:m>
                <a:r>
                  <a:rPr lang="fr-CH" dirty="0"/>
                  <a:t> . </a:t>
                </a:r>
                <a:endParaRPr lang="fr-CH" baseline="-25000" dirty="0"/>
              </a:p>
              <a:p>
                <a:pPr marL="285750" indent="-285750">
                  <a:lnSpc>
                    <a:spcPct val="120000"/>
                  </a:lnSpc>
                  <a:buFont typeface="Arial" panose="020B0604020202020204" pitchFamily="34" charset="0"/>
                  <a:buChar char="•"/>
                </a:pPr>
                <a:r>
                  <a:rPr lang="fr-CH" dirty="0"/>
                  <a:t>La réflexion des miroirs permet de maximiser l'intensité dans un ordre spécifique de diffraction, en satisfaisant simultanément la condition de réflexion de chaque miroir: </a:t>
                </a:r>
                <a14:m>
                  <m:oMath xmlns:m="http://schemas.openxmlformats.org/officeDocument/2006/math">
                    <m:r>
                      <a:rPr lang="fr-CH" i="1">
                        <a:latin typeface="Cambria Math" panose="02040503050406030204" pitchFamily="18" charset="0"/>
                        <a:ea typeface="Cambria Math" panose="02040503050406030204" pitchFamily="18" charset="0"/>
                      </a:rPr>
                      <m:t>𝛼</m:t>
                    </m:r>
                    <m:r>
                      <a:rPr lang="fr-CH" b="0" i="1" smtClean="0">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𝛽</m:t>
                    </m:r>
                    <m:r>
                      <a:rPr lang="fr-CH" i="1">
                        <a:latin typeface="Cambria Math" panose="02040503050406030204" pitchFamily="18" charset="0"/>
                        <a:ea typeface="Cambria Math" panose="02040503050406030204" pitchFamily="18" charset="0"/>
                      </a:rPr>
                      <m:t>=2</m:t>
                    </m:r>
                    <m:sSub>
                      <m:sSubPr>
                        <m:ctrlPr>
                          <a:rPr lang="fr-CH" b="0" i="1" smtClean="0">
                            <a:latin typeface="Cambria Math" panose="02040503050406030204" pitchFamily="18" charset="0"/>
                            <a:ea typeface="Cambria Math" panose="02040503050406030204" pitchFamily="18" charset="0"/>
                          </a:rPr>
                        </m:ctrlPr>
                      </m:sSubPr>
                      <m:e>
                        <m:r>
                          <a:rPr lang="fr-CH" b="0" i="1" smtClean="0">
                            <a:latin typeface="Cambria Math" panose="02040503050406030204" pitchFamily="18" charset="0"/>
                            <a:ea typeface="Cambria Math" panose="02040503050406030204" pitchFamily="18" charset="0"/>
                          </a:rPr>
                          <m:t>𝜃</m:t>
                        </m:r>
                      </m:e>
                      <m:sub>
                        <m:r>
                          <a:rPr lang="fr-CH" b="0" i="1" smtClean="0">
                            <a:latin typeface="Cambria Math" panose="02040503050406030204" pitchFamily="18" charset="0"/>
                            <a:ea typeface="Cambria Math" panose="02040503050406030204" pitchFamily="18" charset="0"/>
                          </a:rPr>
                          <m:t>𝐵</m:t>
                        </m:r>
                      </m:sub>
                    </m:sSub>
                  </m:oMath>
                </a14:m>
                <a:r>
                  <a:rPr lang="fr-CH" dirty="0"/>
                  <a:t> , pour obtenir: </a:t>
                </a:r>
                <a14:m>
                  <m:oMath xmlns:m="http://schemas.openxmlformats.org/officeDocument/2006/math">
                    <m:func>
                      <m:funcPr>
                        <m:ctrlPr>
                          <a:rPr lang="fr-CH" i="1">
                            <a:latin typeface="Cambria Math" panose="02040503050406030204" pitchFamily="18" charset="0"/>
                            <a:ea typeface="Cambria Math" panose="02040503050406030204" pitchFamily="18" charset="0"/>
                          </a:rPr>
                        </m:ctrlPr>
                      </m:funcPr>
                      <m:fName>
                        <m:r>
                          <a:rPr lang="fr-CH">
                            <a:latin typeface="Cambria Math" panose="02040503050406030204" pitchFamily="18" charset="0"/>
                            <a:ea typeface="Cambria Math" panose="02040503050406030204" pitchFamily="18" charset="0"/>
                          </a:rPr>
                          <m:t>2</m:t>
                        </m:r>
                        <m:r>
                          <m:rPr>
                            <m:sty m:val="p"/>
                          </m:rPr>
                          <a:rPr lang="fr-CH">
                            <a:latin typeface="Cambria Math" panose="02040503050406030204" pitchFamily="18" charset="0"/>
                            <a:ea typeface="Cambria Math" panose="02040503050406030204" pitchFamily="18" charset="0"/>
                          </a:rPr>
                          <m:t>sin</m:t>
                        </m:r>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ea typeface="Cambria Math" panose="02040503050406030204" pitchFamily="18" charset="0"/>
                              </a:rPr>
                              <m:t>𝐵</m:t>
                            </m:r>
                          </m:sub>
                        </m:sSub>
                      </m:e>
                    </m:func>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cos</m:t>
                        </m:r>
                      </m:fName>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𝛼</m:t>
                        </m:r>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ea typeface="Cambria Math" panose="02040503050406030204" pitchFamily="18" charset="0"/>
                              </a:rPr>
                              <m:t>𝐵</m:t>
                            </m:r>
                          </m:sub>
                        </m:sSub>
                        <m:r>
                          <a:rPr lang="fr-CH" i="1">
                            <a:latin typeface="Cambria Math" panose="02040503050406030204" pitchFamily="18" charset="0"/>
                            <a:ea typeface="Cambria Math" panose="02040503050406030204" pitchFamily="18" charset="0"/>
                          </a:rPr>
                          <m:t>)</m:t>
                        </m:r>
                      </m:e>
                    </m:func>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𝑚</m:t>
                        </m:r>
                        <m:sSub>
                          <m:sSubPr>
                            <m:ctrlPr>
                              <a:rPr lang="fr-CH" i="1" smtClean="0">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𝜆</m:t>
                            </m:r>
                          </m:e>
                          <m:sub>
                            <m:r>
                              <a:rPr lang="fr-CH" b="0" i="1" smtClean="0">
                                <a:latin typeface="Cambria Math" panose="02040503050406030204" pitchFamily="18" charset="0"/>
                                <a:ea typeface="Cambria Math" panose="02040503050406030204" pitchFamily="18" charset="0"/>
                              </a:rPr>
                              <m:t>𝑚𝑎𝑥</m:t>
                            </m:r>
                          </m:sub>
                        </m:sSub>
                      </m:num>
                      <m:den>
                        <m:r>
                          <a:rPr lang="fr-CH" i="1">
                            <a:latin typeface="Cambria Math" panose="02040503050406030204" pitchFamily="18" charset="0"/>
                            <a:ea typeface="Cambria Math" panose="02040503050406030204" pitchFamily="18" charset="0"/>
                          </a:rPr>
                          <m:t>𝑎</m:t>
                        </m:r>
                      </m:den>
                    </m:f>
                  </m:oMath>
                </a14:m>
                <a:r>
                  <a:rPr lang="fr-CH" dirty="0"/>
                  <a:t> .</a:t>
                </a:r>
              </a:p>
              <a:p>
                <a:pPr marL="285750" indent="-285750">
                  <a:lnSpc>
                    <a:spcPct val="120000"/>
                  </a:lnSpc>
                  <a:buFont typeface="Arial" panose="020B0604020202020204" pitchFamily="34" charset="0"/>
                  <a:buChar char="•"/>
                </a:pPr>
                <a:r>
                  <a:rPr lang="fr-CH" dirty="0"/>
                  <a:t>La géométrie du système (</a:t>
                </a:r>
                <a:r>
                  <a:rPr lang="fr-CH" dirty="0" err="1">
                    <a:latin typeface="Symbol" pitchFamily="2" charset="2"/>
                  </a:rPr>
                  <a:t>a</a:t>
                </a:r>
                <a:r>
                  <a:rPr lang="fr-CH" dirty="0" err="1"/>
                  <a:t>,</a:t>
                </a:r>
                <a:r>
                  <a:rPr lang="fr-CH" dirty="0" err="1">
                    <a:latin typeface="Symbol" pitchFamily="2" charset="2"/>
                  </a:rPr>
                  <a:t>q</a:t>
                </a:r>
                <a:r>
                  <a:rPr lang="fr-CH" baseline="-25000" dirty="0" err="1"/>
                  <a:t>B</a:t>
                </a:r>
                <a:r>
                  <a:rPr lang="fr-CH" dirty="0"/>
                  <a:t>) détermine la valeur de </a:t>
                </a:r>
                <a:r>
                  <a:rPr lang="fr-CH" dirty="0" err="1">
                    <a:latin typeface="Symbol" pitchFamily="2" charset="2"/>
                  </a:rPr>
                  <a:t>l</a:t>
                </a:r>
                <a:r>
                  <a:rPr lang="fr-CH" baseline="-25000" dirty="0" err="1"/>
                  <a:t>max</a:t>
                </a:r>
                <a:r>
                  <a:rPr lang="fr-CH" baseline="-25000" dirty="0"/>
                  <a:t> </a:t>
                </a:r>
                <a:r>
                  <a:rPr lang="fr-CH" dirty="0"/>
                  <a:t>. Pour d'autres longueurs d'onde, l'intensité diminue.</a:t>
                </a:r>
              </a:p>
              <a:p>
                <a:pPr marL="285750" indent="-285750">
                  <a:lnSpc>
                    <a:spcPct val="120000"/>
                  </a:lnSpc>
                  <a:buFont typeface="Arial" panose="020B0604020202020204" pitchFamily="34" charset="0"/>
                  <a:buChar char="•"/>
                </a:pPr>
                <a:r>
                  <a:rPr lang="fr-CH" dirty="0"/>
                  <a:t>Il y a des systèmes spécifiques de réseau à réflexion, comme le réseau de </a:t>
                </a:r>
                <a:r>
                  <a:rPr lang="fr-CH" dirty="0" err="1"/>
                  <a:t>Littrow</a:t>
                </a:r>
                <a:r>
                  <a:rPr lang="fr-CH" dirty="0"/>
                  <a:t> ( </a:t>
                </a:r>
                <a:r>
                  <a:rPr lang="fr-CH" dirty="0">
                    <a:latin typeface="Symbol" pitchFamily="2" charset="2"/>
                  </a:rPr>
                  <a:t>a</a:t>
                </a:r>
                <a:r>
                  <a:rPr lang="fr-CH" dirty="0"/>
                  <a:t>=-</a:t>
                </a:r>
                <a:r>
                  <a:rPr lang="fr-CH" dirty="0">
                    <a:latin typeface="Symbol" pitchFamily="2" charset="2"/>
                  </a:rPr>
                  <a:t>b</a:t>
                </a:r>
                <a:r>
                  <a:rPr lang="fr-CH" dirty="0"/>
                  <a:t>=</a:t>
                </a:r>
                <a:r>
                  <a:rPr lang="fr-CH" dirty="0" err="1">
                    <a:latin typeface="Symbol" pitchFamily="2" charset="2"/>
                  </a:rPr>
                  <a:t>q</a:t>
                </a:r>
                <a:r>
                  <a:rPr lang="fr-CH" baseline="-25000" dirty="0" err="1"/>
                  <a:t>B</a:t>
                </a:r>
                <a:r>
                  <a:rPr lang="fr-CH" dirty="0"/>
                  <a:t> ): </a:t>
                </a:r>
                <a14:m>
                  <m:oMath xmlns:m="http://schemas.openxmlformats.org/officeDocument/2006/math">
                    <m:r>
                      <a:rPr lang="fr-CH" b="0" i="0" smtClean="0">
                        <a:latin typeface="Cambria Math" panose="02040503050406030204" pitchFamily="18" charset="0"/>
                        <a:ea typeface="Cambria Math" panose="02040503050406030204" pitchFamily="18" charset="0"/>
                      </a:rPr>
                      <m:t>2</m:t>
                    </m:r>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sin</m:t>
                        </m:r>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ea typeface="Cambria Math" panose="02040503050406030204" pitchFamily="18" charset="0"/>
                              </a:rPr>
                              <m:t>𝐵</m:t>
                            </m:r>
                          </m:sub>
                        </m:sSub>
                      </m:e>
                    </m:func>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𝑚</m:t>
                        </m:r>
                        <m:r>
                          <a:rPr lang="fr-CH" i="1">
                            <a:latin typeface="Cambria Math" panose="02040503050406030204" pitchFamily="18" charset="0"/>
                            <a:ea typeface="Cambria Math" panose="02040503050406030204" pitchFamily="18" charset="0"/>
                          </a:rPr>
                          <m:t>𝜆</m:t>
                        </m:r>
                      </m:num>
                      <m:den>
                        <m:r>
                          <a:rPr lang="fr-CH" i="1">
                            <a:latin typeface="Cambria Math" panose="02040503050406030204" pitchFamily="18" charset="0"/>
                            <a:ea typeface="Cambria Math" panose="02040503050406030204" pitchFamily="18" charset="0"/>
                          </a:rPr>
                          <m:t>𝑎</m:t>
                        </m:r>
                      </m:den>
                    </m:f>
                    <m:r>
                      <a:rPr lang="fr-CH" b="0" i="0" smtClean="0">
                        <a:latin typeface="Cambria Math" panose="02040503050406030204" pitchFamily="18" charset="0"/>
                        <a:ea typeface="Cambria Math" panose="02040503050406030204" pitchFamily="18" charset="0"/>
                      </a:rPr>
                      <m:t> </m:t>
                    </m:r>
                  </m:oMath>
                </a14:m>
                <a:r>
                  <a:rPr lang="fr-CH" dirty="0"/>
                  <a:t> , qui est utilisé dans les lasers.</a:t>
                </a:r>
              </a:p>
            </p:txBody>
          </p:sp>
        </mc:Choice>
        <mc:Fallback>
          <p:sp>
            <p:nvSpPr>
              <p:cNvPr id="22" name="Text Box 23">
                <a:extLst>
                  <a:ext uri="{FF2B5EF4-FFF2-40B4-BE49-F238E27FC236}">
                    <a16:creationId xmlns:a16="http://schemas.microsoft.com/office/drawing/2014/main" id="{49D3971B-3EB8-BE41-86B7-341001E7EBD8}"/>
                  </a:ext>
                </a:extLst>
              </p:cNvPr>
              <p:cNvSpPr txBox="1">
                <a:spLocks noRot="1" noChangeAspect="1" noMove="1" noResize="1" noEditPoints="1" noAdjustHandles="1" noChangeArrowheads="1" noChangeShapeType="1" noTextEdit="1"/>
              </p:cNvSpPr>
              <p:nvPr/>
            </p:nvSpPr>
            <p:spPr bwMode="auto">
              <a:xfrm>
                <a:off x="0" y="582495"/>
                <a:ext cx="12192000" cy="2866619"/>
              </a:xfrm>
              <a:prstGeom prst="rect">
                <a:avLst/>
              </a:prstGeom>
              <a:blipFill>
                <a:blip r:embed="rId3"/>
                <a:stretch>
                  <a:fillRect l="-312" t="-885" b="-1770"/>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3" name="Rectangle 2">
            <a:extLst>
              <a:ext uri="{FF2B5EF4-FFF2-40B4-BE49-F238E27FC236}">
                <a16:creationId xmlns:a16="http://schemas.microsoft.com/office/drawing/2014/main" id="{A0C660A5-715C-4248-AB96-2D1C201EE2B9}"/>
              </a:ext>
            </a:extLst>
          </p:cNvPr>
          <p:cNvSpPr/>
          <p:nvPr/>
        </p:nvSpPr>
        <p:spPr>
          <a:xfrm>
            <a:off x="2411112" y="6642509"/>
            <a:ext cx="5585497" cy="215444"/>
          </a:xfrm>
          <a:prstGeom prst="rect">
            <a:avLst/>
          </a:prstGeom>
        </p:spPr>
        <p:txBody>
          <a:bodyPr wrap="square">
            <a:spAutoFit/>
          </a:bodyPr>
          <a:lstStyle/>
          <a:p>
            <a:r>
              <a:rPr lang="fr-CH" sz="800" dirty="0"/>
              <a:t>https://</a:t>
            </a:r>
            <a:r>
              <a:rPr lang="fr-CH" sz="800" dirty="0" err="1"/>
              <a:t>www.horiba.com</a:t>
            </a:r>
            <a:r>
              <a:rPr lang="fr-CH" sz="800" dirty="0"/>
              <a:t>/</a:t>
            </a:r>
            <a:r>
              <a:rPr lang="fr-CH" sz="800" dirty="0" err="1"/>
              <a:t>uk</a:t>
            </a:r>
            <a:r>
              <a:rPr lang="fr-CH" sz="800" dirty="0"/>
              <a:t>/</a:t>
            </a:r>
            <a:r>
              <a:rPr lang="fr-CH" sz="800" dirty="0" err="1"/>
              <a:t>scientific</a:t>
            </a:r>
            <a:r>
              <a:rPr lang="fr-CH" sz="800" dirty="0"/>
              <a:t>/</a:t>
            </a:r>
            <a:r>
              <a:rPr lang="fr-CH" sz="800" dirty="0" err="1"/>
              <a:t>products</a:t>
            </a:r>
            <a:r>
              <a:rPr lang="fr-CH" sz="800" dirty="0"/>
              <a:t>/diffraction-</a:t>
            </a:r>
            <a:r>
              <a:rPr lang="fr-CH" sz="800" dirty="0" err="1"/>
              <a:t>gratings</a:t>
            </a:r>
            <a:r>
              <a:rPr lang="fr-CH" sz="800" dirty="0"/>
              <a:t>/for-</a:t>
            </a:r>
            <a:r>
              <a:rPr lang="fr-CH" sz="800" dirty="0" err="1"/>
              <a:t>industrial</a:t>
            </a:r>
            <a:r>
              <a:rPr lang="fr-CH" sz="800" dirty="0"/>
              <a:t>-applications/</a:t>
            </a:r>
            <a:r>
              <a:rPr lang="fr-CH" sz="800" dirty="0" err="1"/>
              <a:t>holographic</a:t>
            </a:r>
            <a:r>
              <a:rPr lang="fr-CH" sz="800" dirty="0"/>
              <a:t>-plane-</a:t>
            </a:r>
            <a:r>
              <a:rPr lang="fr-CH" sz="800" dirty="0" err="1"/>
              <a:t>gratings</a:t>
            </a:r>
            <a:r>
              <a:rPr lang="fr-CH" sz="800" dirty="0"/>
              <a:t>/</a:t>
            </a:r>
          </a:p>
        </p:txBody>
      </p:sp>
      <p:pic>
        <p:nvPicPr>
          <p:cNvPr id="4" name="Picture 3">
            <a:extLst>
              <a:ext uri="{FF2B5EF4-FFF2-40B4-BE49-F238E27FC236}">
                <a16:creationId xmlns:a16="http://schemas.microsoft.com/office/drawing/2014/main" id="{C9F25907-981B-1A48-BA37-C8DAC69B69B3}"/>
              </a:ext>
            </a:extLst>
          </p:cNvPr>
          <p:cNvPicPr>
            <a:picLocks noChangeAspect="1"/>
          </p:cNvPicPr>
          <p:nvPr/>
        </p:nvPicPr>
        <p:blipFill>
          <a:blip r:embed="rId4"/>
          <a:stretch>
            <a:fillRect/>
          </a:stretch>
        </p:blipFill>
        <p:spPr>
          <a:xfrm>
            <a:off x="3585506" y="3728367"/>
            <a:ext cx="4449070" cy="2914142"/>
          </a:xfrm>
          <a:prstGeom prst="rect">
            <a:avLst/>
          </a:prstGeom>
        </p:spPr>
      </p:pic>
      <p:cxnSp>
        <p:nvCxnSpPr>
          <p:cNvPr id="5" name="Straight Arrow Connector 4">
            <a:extLst>
              <a:ext uri="{FF2B5EF4-FFF2-40B4-BE49-F238E27FC236}">
                <a16:creationId xmlns:a16="http://schemas.microsoft.com/office/drawing/2014/main" id="{56795112-4D0C-EA49-B1CF-EAC3B85C6CB0}"/>
              </a:ext>
            </a:extLst>
          </p:cNvPr>
          <p:cNvCxnSpPr>
            <a:cxnSpLocks/>
          </p:cNvCxnSpPr>
          <p:nvPr/>
        </p:nvCxnSpPr>
        <p:spPr>
          <a:xfrm flipH="1">
            <a:off x="1448426" y="3319957"/>
            <a:ext cx="2055286" cy="2266958"/>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DD56F20-E519-F84B-8340-0D1B81D73DAB}"/>
              </a:ext>
            </a:extLst>
          </p:cNvPr>
          <p:cNvSpPr txBox="1"/>
          <p:nvPr/>
        </p:nvSpPr>
        <p:spPr>
          <a:xfrm>
            <a:off x="4238502" y="3584142"/>
            <a:ext cx="2916324" cy="646331"/>
          </a:xfrm>
          <a:prstGeom prst="rect">
            <a:avLst/>
          </a:prstGeom>
          <a:noFill/>
        </p:spPr>
        <p:txBody>
          <a:bodyPr wrap="square" rtlCol="0">
            <a:spAutoFit/>
          </a:bodyPr>
          <a:lstStyle/>
          <a:p>
            <a:r>
              <a:rPr lang="fr-CH" dirty="0"/>
              <a:t>Efficacité d'un réseau optimisé à 550 nm</a:t>
            </a:r>
          </a:p>
        </p:txBody>
      </p:sp>
      <p:grpSp>
        <p:nvGrpSpPr>
          <p:cNvPr id="8" name="Group 7">
            <a:extLst>
              <a:ext uri="{FF2B5EF4-FFF2-40B4-BE49-F238E27FC236}">
                <a16:creationId xmlns:a16="http://schemas.microsoft.com/office/drawing/2014/main" id="{F9E4572B-D2D1-8E4F-B34F-A5CF53752AD7}"/>
              </a:ext>
            </a:extLst>
          </p:cNvPr>
          <p:cNvGrpSpPr/>
          <p:nvPr/>
        </p:nvGrpSpPr>
        <p:grpSpPr>
          <a:xfrm>
            <a:off x="7922008" y="3248980"/>
            <a:ext cx="4269992" cy="3600400"/>
            <a:chOff x="7922008" y="3248980"/>
            <a:chExt cx="4269992" cy="3600400"/>
          </a:xfrm>
        </p:grpSpPr>
        <p:pic>
          <p:nvPicPr>
            <p:cNvPr id="31758" name="Picture 14"/>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7922008" y="3248980"/>
              <a:ext cx="4269992" cy="360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72ACC765-5803-E347-AF37-4947B209884F}"/>
                    </a:ext>
                  </a:extLst>
                </p:cNvPr>
                <p:cNvSpPr/>
                <p:nvPr/>
              </p:nvSpPr>
              <p:spPr>
                <a:xfrm>
                  <a:off x="9264514" y="6380946"/>
                  <a:ext cx="498342" cy="369332"/>
                </a:xfrm>
                <a:prstGeom prst="rect">
                  <a:avLst/>
                </a:prstGeom>
                <a:solidFill>
                  <a:srgbClr val="E5E5E5"/>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ea typeface="Cambria Math" panose="02040503050406030204" pitchFamily="18" charset="0"/>
                              </a:rPr>
                              <m:t>𝐵</m:t>
                            </m:r>
                          </m:sub>
                        </m:sSub>
                      </m:oMath>
                    </m:oMathPara>
                  </a14:m>
                  <a:endParaRPr lang="fr-CH" dirty="0"/>
                </a:p>
              </p:txBody>
            </p:sp>
          </mc:Choice>
          <mc:Fallback xmlns="">
            <p:sp>
              <p:nvSpPr>
                <p:cNvPr id="2" name="Rectangle 1">
                  <a:extLst>
                    <a:ext uri="{FF2B5EF4-FFF2-40B4-BE49-F238E27FC236}">
                      <a16:creationId xmlns:a16="http://schemas.microsoft.com/office/drawing/2014/main" id="{72ACC765-5803-E347-AF37-4947B209884F}"/>
                    </a:ext>
                  </a:extLst>
                </p:cNvPr>
                <p:cNvSpPr>
                  <a:spLocks noRot="1" noChangeAspect="1" noMove="1" noResize="1" noEditPoints="1" noAdjustHandles="1" noChangeArrowheads="1" noChangeShapeType="1" noTextEdit="1"/>
                </p:cNvSpPr>
                <p:nvPr/>
              </p:nvSpPr>
              <p:spPr>
                <a:xfrm>
                  <a:off x="9264514" y="6380946"/>
                  <a:ext cx="498342" cy="369332"/>
                </a:xfrm>
                <a:prstGeom prst="rect">
                  <a:avLst/>
                </a:prstGeom>
                <a:blipFill>
                  <a:blip r:embed="rId8"/>
                  <a:stretch>
                    <a:fillRect/>
                  </a:stretch>
                </a:blipFill>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44EF8943-E09D-6A46-814F-8E57AAC90C85}"/>
                    </a:ext>
                  </a:extLst>
                </p:cNvPr>
                <p:cNvSpPr/>
                <p:nvPr/>
              </p:nvSpPr>
              <p:spPr>
                <a:xfrm>
                  <a:off x="9876420" y="4496783"/>
                  <a:ext cx="364972" cy="276999"/>
                </a:xfrm>
                <a:prstGeom prst="rect">
                  <a:avLst/>
                </a:prstGeom>
                <a:solidFill>
                  <a:schemeClr val="bg1"/>
                </a:solid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fr-CH" i="1" smtClean="0">
                                <a:latin typeface="Cambria Math" panose="02040503050406030204" pitchFamily="18" charset="0"/>
                                <a:ea typeface="Cambria Math" panose="02040503050406030204" pitchFamily="18" charset="0"/>
                              </a:rPr>
                            </m:ctrlPr>
                          </m:sSubPr>
                          <m:e>
                            <m:r>
                              <a:rPr lang="fr-CH" b="0" i="1" smtClean="0">
                                <a:latin typeface="Cambria Math" panose="02040503050406030204" pitchFamily="18" charset="0"/>
                                <a:ea typeface="Cambria Math" panose="02040503050406030204" pitchFamily="18" charset="0"/>
                              </a:rPr>
                              <m:t> </m:t>
                            </m:r>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ea typeface="Cambria Math" panose="02040503050406030204" pitchFamily="18" charset="0"/>
                              </a:rPr>
                              <m:t>𝐵</m:t>
                            </m:r>
                          </m:sub>
                        </m:sSub>
                      </m:oMath>
                    </m:oMathPara>
                  </a14:m>
                  <a:endParaRPr lang="fr-CH" dirty="0"/>
                </a:p>
              </p:txBody>
            </p:sp>
          </mc:Choice>
          <mc:Fallback xmlns="">
            <p:sp>
              <p:nvSpPr>
                <p:cNvPr id="12" name="Rectangle 11">
                  <a:extLst>
                    <a:ext uri="{FF2B5EF4-FFF2-40B4-BE49-F238E27FC236}">
                      <a16:creationId xmlns:a16="http://schemas.microsoft.com/office/drawing/2014/main" id="{44EF8943-E09D-6A46-814F-8E57AAC90C85}"/>
                    </a:ext>
                  </a:extLst>
                </p:cNvPr>
                <p:cNvSpPr>
                  <a:spLocks noRot="1" noChangeAspect="1" noMove="1" noResize="1" noEditPoints="1" noAdjustHandles="1" noChangeArrowheads="1" noChangeShapeType="1" noTextEdit="1"/>
                </p:cNvSpPr>
                <p:nvPr/>
              </p:nvSpPr>
              <p:spPr>
                <a:xfrm>
                  <a:off x="9876420" y="4496783"/>
                  <a:ext cx="364972" cy="276999"/>
                </a:xfrm>
                <a:prstGeom prst="rect">
                  <a:avLst/>
                </a:prstGeom>
                <a:blipFill>
                  <a:blip r:embed="rId9"/>
                  <a:stretch>
                    <a:fillRect l="-23333" t="-4545" b="-45455"/>
                  </a:stretch>
                </a:blipFill>
              </p:spPr>
              <p:txBody>
                <a:bodyPr/>
                <a:lstStyle/>
                <a:p>
                  <a:r>
                    <a:rPr lang="fr-CH">
                      <a:noFill/>
                    </a:rPr>
                    <a:t> </a:t>
                  </a:r>
                </a:p>
              </p:txBody>
            </p:sp>
          </mc:Fallback>
        </mc:AlternateContent>
      </p:grpSp>
    </p:spTree>
    <p:extLst>
      <p:ext uri="{BB962C8B-B14F-4D97-AF65-F5344CB8AC3E}">
        <p14:creationId xmlns:p14="http://schemas.microsoft.com/office/powerpoint/2010/main" val="2839607215"/>
      </p:ext>
    </p:extLst>
  </p:cSld>
  <p:clrMapOvr>
    <a:masterClrMapping/>
  </p:clrMapOvr>
  <mc:AlternateContent xmlns:mc="http://schemas.openxmlformats.org/markup-compatibility/2006" xmlns:p14="http://schemas.microsoft.com/office/powerpoint/2010/main">
    <mc:Choice Requires="p14">
      <p:transition spd="slow" p14:dur="2000" advTm="321310"/>
    </mc:Choice>
    <mc:Fallback xmlns="">
      <p:transition spd="slow" advTm="32131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19684" y="8620"/>
            <a:ext cx="121806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200" dirty="0"/>
              <a:t>Réseau de diffraction: Recouvrement des ordres</a:t>
            </a:r>
          </a:p>
        </p:txBody>
      </p:sp>
      <p:pic>
        <p:nvPicPr>
          <p:cNvPr id="32781" name="Picture 13"/>
          <p:cNvPicPr>
            <a:picLocks noChangeAspect="1" noChangeArrowheads="1"/>
          </p:cNvPicPr>
          <p:nvPr/>
        </p:nvPicPr>
        <p:blipFill rotWithShape="1">
          <a:blip r:embed="rId2">
            <a:extLst>
              <a:ext uri="{28A0092B-C50C-407E-A947-70E740481C1C}">
                <a14:useLocalDpi xmlns:a14="http://schemas.microsoft.com/office/drawing/2010/main" val="0"/>
              </a:ext>
            </a:extLst>
          </a:blip>
          <a:srcRect l="2525" b="5628"/>
          <a:stretch/>
        </p:blipFill>
        <p:spPr bwMode="auto">
          <a:xfrm>
            <a:off x="6955038" y="2626020"/>
            <a:ext cx="5245322" cy="42319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0" name="Text Box 24"/>
              <p:cNvSpPr txBox="1">
                <a:spLocks noChangeArrowheads="1"/>
              </p:cNvSpPr>
              <p:nvPr/>
            </p:nvSpPr>
            <p:spPr bwMode="auto">
              <a:xfrm>
                <a:off x="12522" y="593395"/>
                <a:ext cx="12195000" cy="2066207"/>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wrap="square">
                <a:spAutoFit/>
              </a:bodyPr>
              <a:lstStyle/>
              <a:p>
                <a:pPr marL="342900" indent="-342900">
                  <a:lnSpc>
                    <a:spcPct val="120000"/>
                  </a:lnSpc>
                  <a:buFont typeface="Arial" panose="020B0604020202020204" pitchFamily="34" charset="0"/>
                  <a:buChar char="•"/>
                </a:pPr>
                <a:r>
                  <a:rPr lang="fr-CH" dirty="0"/>
                  <a:t>La formule du réseau: </a:t>
                </a:r>
                <a14:m>
                  <m:oMath xmlns:m="http://schemas.openxmlformats.org/officeDocument/2006/math">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sin</m:t>
                        </m:r>
                      </m:fName>
                      <m:e>
                        <m:r>
                          <a:rPr lang="fr-CH" i="1">
                            <a:latin typeface="Cambria Math" panose="02040503050406030204" pitchFamily="18" charset="0"/>
                            <a:ea typeface="Cambria Math" panose="02040503050406030204" pitchFamily="18" charset="0"/>
                          </a:rPr>
                          <m:t>𝛽</m:t>
                        </m:r>
                      </m:e>
                    </m:func>
                    <m:r>
                      <a:rPr lang="fr-CH" i="1">
                        <a:latin typeface="Cambria Math" panose="02040503050406030204" pitchFamily="18" charset="0"/>
                        <a:ea typeface="Cambria Math" panose="02040503050406030204" pitchFamily="18" charset="0"/>
                      </a:rPr>
                      <m:t>−</m:t>
                    </m:r>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sin</m:t>
                        </m:r>
                      </m:fName>
                      <m:e>
                        <m:r>
                          <a:rPr lang="fr-CH" i="1">
                            <a:latin typeface="Cambria Math" panose="02040503050406030204" pitchFamily="18" charset="0"/>
                            <a:ea typeface="Cambria Math" panose="02040503050406030204" pitchFamily="18" charset="0"/>
                          </a:rPr>
                          <m:t>𝛼</m:t>
                        </m:r>
                      </m:e>
                    </m:func>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𝑚</m:t>
                        </m:r>
                        <m:r>
                          <a:rPr lang="fr-CH" i="1">
                            <a:latin typeface="Cambria Math" panose="02040503050406030204" pitchFamily="18" charset="0"/>
                            <a:ea typeface="Cambria Math" panose="02040503050406030204" pitchFamily="18" charset="0"/>
                          </a:rPr>
                          <m:t>𝜆</m:t>
                        </m:r>
                      </m:num>
                      <m:den>
                        <m:r>
                          <a:rPr lang="fr-CH" i="1">
                            <a:latin typeface="Cambria Math" panose="02040503050406030204" pitchFamily="18" charset="0"/>
                            <a:ea typeface="Cambria Math" panose="02040503050406030204" pitchFamily="18" charset="0"/>
                          </a:rPr>
                          <m:t>𝑎</m:t>
                        </m:r>
                      </m:den>
                    </m:f>
                  </m:oMath>
                </a14:m>
                <a:r>
                  <a:rPr lang="fr-CH" dirty="0"/>
                  <a:t> montre qu'il y a recouvrement partiel entre tous les ordres de diffraction.</a:t>
                </a:r>
              </a:p>
              <a:p>
                <a:pPr marL="342900" indent="-342900">
                  <a:lnSpc>
                    <a:spcPct val="120000"/>
                  </a:lnSpc>
                  <a:buFont typeface="Arial" panose="020B0604020202020204" pitchFamily="34" charset="0"/>
                  <a:buChar char="•"/>
                </a:pPr>
                <a:r>
                  <a:rPr lang="fr-CH" dirty="0"/>
                  <a:t>Prenons deux longueurs d'onde: </a:t>
                </a:r>
                <a14:m>
                  <m:oMath xmlns:m="http://schemas.openxmlformats.org/officeDocument/2006/math">
                    <m:sSub>
                      <m:sSubPr>
                        <m:ctrlPr>
                          <a:rPr lang="fr-CH" i="1" smtClean="0">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𝜆</m:t>
                        </m:r>
                      </m:e>
                      <m:sub>
                        <m:r>
                          <a:rPr lang="fr-CH" b="0" i="1" smtClean="0">
                            <a:latin typeface="Cambria Math" panose="02040503050406030204" pitchFamily="18" charset="0"/>
                            <a:ea typeface="Cambria Math" panose="02040503050406030204" pitchFamily="18" charset="0"/>
                          </a:rPr>
                          <m:t>1</m:t>
                        </m:r>
                      </m:sub>
                    </m:sSub>
                  </m:oMath>
                </a14:m>
                <a:r>
                  <a:rPr lang="fr-CH" dirty="0"/>
                  <a:t> de l'ordre </a:t>
                </a:r>
                <a:r>
                  <a:rPr lang="fr-CH" i="1" dirty="0"/>
                  <a:t>m</a:t>
                </a:r>
                <a:r>
                  <a:rPr lang="fr-CH" dirty="0"/>
                  <a:t> et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𝜆</m:t>
                        </m:r>
                      </m:e>
                      <m:sub>
                        <m:r>
                          <a:rPr lang="fr-CH" b="0" i="1" smtClean="0">
                            <a:latin typeface="Cambria Math" panose="02040503050406030204" pitchFamily="18" charset="0"/>
                            <a:ea typeface="Cambria Math" panose="02040503050406030204" pitchFamily="18" charset="0"/>
                          </a:rPr>
                          <m:t>2</m:t>
                        </m:r>
                      </m:sub>
                    </m:sSub>
                  </m:oMath>
                </a14:m>
                <a:r>
                  <a:rPr lang="fr-CH" dirty="0"/>
                  <a:t> de l'ordre </a:t>
                </a:r>
                <a:r>
                  <a:rPr lang="fr-CH" i="1" dirty="0"/>
                  <a:t>m</a:t>
                </a:r>
                <a:r>
                  <a:rPr lang="fr-CH" dirty="0"/>
                  <a:t>+1. La lumière est diffractée dans le même angle </a:t>
                </a:r>
                <a:r>
                  <a:rPr lang="fr-CH" dirty="0">
                    <a:latin typeface="Symbol" pitchFamily="2" charset="2"/>
                  </a:rPr>
                  <a:t>b</a:t>
                </a:r>
                <a:r>
                  <a:rPr lang="fr-CH" dirty="0"/>
                  <a:t> si:  </a:t>
                </a:r>
                <a14:m>
                  <m:oMath xmlns:m="http://schemas.openxmlformats.org/officeDocument/2006/math">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sin</m:t>
                        </m:r>
                      </m:fName>
                      <m:e>
                        <m:r>
                          <a:rPr lang="fr-CH" i="1">
                            <a:latin typeface="Cambria Math" panose="02040503050406030204" pitchFamily="18" charset="0"/>
                            <a:ea typeface="Cambria Math" panose="02040503050406030204" pitchFamily="18" charset="0"/>
                          </a:rPr>
                          <m:t>𝛽</m:t>
                        </m:r>
                      </m:e>
                    </m:func>
                    <m:r>
                      <a:rPr lang="fr-CH" i="1">
                        <a:latin typeface="Cambria Math" panose="02040503050406030204" pitchFamily="18" charset="0"/>
                        <a:ea typeface="Cambria Math" panose="02040503050406030204" pitchFamily="18" charset="0"/>
                      </a:rPr>
                      <m:t>−</m:t>
                    </m:r>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sin</m:t>
                        </m:r>
                      </m:fName>
                      <m:e>
                        <m:r>
                          <a:rPr lang="fr-CH" i="1">
                            <a:latin typeface="Cambria Math" panose="02040503050406030204" pitchFamily="18" charset="0"/>
                            <a:ea typeface="Cambria Math" panose="02040503050406030204" pitchFamily="18" charset="0"/>
                          </a:rPr>
                          <m:t>𝛼</m:t>
                        </m:r>
                      </m:e>
                    </m:func>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𝑚</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𝜆</m:t>
                            </m:r>
                          </m:e>
                          <m:sub>
                            <m:r>
                              <a:rPr lang="fr-CH" i="1">
                                <a:latin typeface="Cambria Math" panose="02040503050406030204" pitchFamily="18" charset="0"/>
                                <a:ea typeface="Cambria Math" panose="02040503050406030204" pitchFamily="18" charset="0"/>
                              </a:rPr>
                              <m:t>1</m:t>
                            </m:r>
                          </m:sub>
                        </m:sSub>
                      </m:num>
                      <m:den>
                        <m:r>
                          <a:rPr lang="fr-CH" i="1">
                            <a:latin typeface="Cambria Math" panose="02040503050406030204" pitchFamily="18" charset="0"/>
                            <a:ea typeface="Cambria Math" panose="02040503050406030204" pitchFamily="18" charset="0"/>
                          </a:rPr>
                          <m:t>𝑎</m:t>
                        </m:r>
                      </m:den>
                    </m:f>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b="0"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𝑚</m:t>
                        </m:r>
                        <m:r>
                          <a:rPr lang="fr-CH" b="0" i="1" smtClean="0">
                            <a:latin typeface="Cambria Math" panose="02040503050406030204" pitchFamily="18" charset="0"/>
                            <a:ea typeface="Cambria Math" panose="02040503050406030204" pitchFamily="18" charset="0"/>
                          </a:rPr>
                          <m:t>+1)</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𝜆</m:t>
                            </m:r>
                          </m:e>
                          <m:sub>
                            <m:r>
                              <a:rPr lang="fr-CH" b="0" i="1" smtClean="0">
                                <a:latin typeface="Cambria Math" panose="02040503050406030204" pitchFamily="18" charset="0"/>
                                <a:ea typeface="Cambria Math" panose="02040503050406030204" pitchFamily="18" charset="0"/>
                              </a:rPr>
                              <m:t>2</m:t>
                            </m:r>
                          </m:sub>
                        </m:sSub>
                      </m:num>
                      <m:den>
                        <m:r>
                          <a:rPr lang="fr-CH" i="1">
                            <a:latin typeface="Cambria Math" panose="02040503050406030204" pitchFamily="18" charset="0"/>
                            <a:ea typeface="Cambria Math" panose="02040503050406030204" pitchFamily="18" charset="0"/>
                          </a:rPr>
                          <m:t>𝑎</m:t>
                        </m:r>
                      </m:den>
                    </m:f>
                  </m:oMath>
                </a14:m>
                <a:r>
                  <a:rPr lang="fr-CH" dirty="0"/>
                  <a:t> , ou: </a:t>
                </a:r>
                <a14:m>
                  <m:oMath xmlns:m="http://schemas.openxmlformats.org/officeDocument/2006/math">
                    <m:r>
                      <a:rPr lang="fr-CH" i="1">
                        <a:latin typeface="Cambria Math" panose="02040503050406030204" pitchFamily="18" charset="0"/>
                        <a:ea typeface="Cambria Math" panose="02040503050406030204" pitchFamily="18" charset="0"/>
                      </a:rPr>
                      <m:t>𝑚</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𝜆</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𝑚</m:t>
                    </m:r>
                    <m:r>
                      <a:rPr lang="fr-CH" i="1">
                        <a:latin typeface="Cambria Math" panose="02040503050406030204" pitchFamily="18" charset="0"/>
                        <a:ea typeface="Cambria Math" panose="02040503050406030204" pitchFamily="18" charset="0"/>
                      </a:rPr>
                      <m:t>+1)</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𝜆</m:t>
                        </m:r>
                      </m:e>
                      <m:sub>
                        <m:r>
                          <a:rPr lang="fr-CH" i="1">
                            <a:latin typeface="Cambria Math" panose="02040503050406030204" pitchFamily="18" charset="0"/>
                            <a:ea typeface="Cambria Math" panose="02040503050406030204" pitchFamily="18" charset="0"/>
                          </a:rPr>
                          <m:t>2</m:t>
                        </m:r>
                      </m:sub>
                    </m:sSub>
                  </m:oMath>
                </a14:m>
                <a:r>
                  <a:rPr lang="fr-CH" dirty="0"/>
                  <a:t> . La différence est: </a:t>
                </a:r>
                <a14:m>
                  <m:oMath xmlns:m="http://schemas.openxmlformats.org/officeDocument/2006/math">
                    <m:r>
                      <a:rPr lang="fr-CH" i="1" smtClean="0">
                        <a:latin typeface="Cambria Math" panose="02040503050406030204" pitchFamily="18" charset="0"/>
                        <a:ea typeface="Cambria Math" panose="02040503050406030204" pitchFamily="18" charset="0"/>
                      </a:rPr>
                      <m:t>∆</m:t>
                    </m:r>
                    <m:r>
                      <a:rPr lang="fr-CH" i="1" smtClean="0">
                        <a:latin typeface="Cambria Math" panose="02040503050406030204" pitchFamily="18" charset="0"/>
                        <a:ea typeface="Cambria Math" panose="02040503050406030204" pitchFamily="18" charset="0"/>
                      </a:rPr>
                      <m:t>𝜆</m:t>
                    </m:r>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𝜆</m:t>
                        </m:r>
                      </m:e>
                      <m:sub>
                        <m:r>
                          <a:rPr lang="fr-CH" i="1">
                            <a:latin typeface="Cambria Math" panose="02040503050406030204" pitchFamily="18" charset="0"/>
                            <a:ea typeface="Cambria Math" panose="02040503050406030204" pitchFamily="18" charset="0"/>
                          </a:rPr>
                          <m:t>1</m:t>
                        </m:r>
                      </m:sub>
                    </m:sSub>
                    <m:r>
                      <a:rPr lang="fr-CH" b="0" i="1" smtClean="0">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𝜆</m:t>
                        </m:r>
                      </m:e>
                      <m:sub>
                        <m:r>
                          <a:rPr lang="fr-CH" i="1">
                            <a:latin typeface="Cambria Math" panose="02040503050406030204" pitchFamily="18" charset="0"/>
                            <a:ea typeface="Cambria Math" panose="02040503050406030204" pitchFamily="18" charset="0"/>
                          </a:rPr>
                          <m:t>2</m:t>
                        </m:r>
                      </m:sub>
                    </m:sSub>
                    <m:r>
                      <a:rPr lang="fr-CH" b="0" i="1" smtClean="0">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𝜆</m:t>
                            </m:r>
                          </m:e>
                          <m:sub>
                            <m:r>
                              <a:rPr lang="fr-CH" b="0" i="1" smtClean="0">
                                <a:latin typeface="Cambria Math" panose="02040503050406030204" pitchFamily="18" charset="0"/>
                                <a:ea typeface="Cambria Math" panose="02040503050406030204" pitchFamily="18" charset="0"/>
                              </a:rPr>
                              <m:t>2</m:t>
                            </m:r>
                          </m:sub>
                        </m:sSub>
                      </m:num>
                      <m:den>
                        <m:r>
                          <a:rPr lang="fr-CH" b="0" i="1" smtClean="0">
                            <a:latin typeface="Cambria Math" panose="02040503050406030204" pitchFamily="18" charset="0"/>
                            <a:ea typeface="Cambria Math" panose="02040503050406030204" pitchFamily="18" charset="0"/>
                          </a:rPr>
                          <m:t>𝑚</m:t>
                        </m:r>
                      </m:den>
                    </m:f>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𝜆</m:t>
                            </m:r>
                          </m:e>
                          <m:sub>
                            <m:r>
                              <a:rPr lang="fr-CH" b="0" i="1" smtClean="0">
                                <a:latin typeface="Cambria Math" panose="02040503050406030204" pitchFamily="18" charset="0"/>
                                <a:ea typeface="Cambria Math" panose="02040503050406030204" pitchFamily="18" charset="0"/>
                              </a:rPr>
                              <m:t>1</m:t>
                            </m:r>
                          </m:sub>
                        </m:sSub>
                      </m:num>
                      <m:den>
                        <m:r>
                          <a:rPr lang="fr-CH" b="0" i="1" smtClean="0">
                            <a:latin typeface="Cambria Math" panose="02040503050406030204" pitchFamily="18" charset="0"/>
                            <a:ea typeface="Cambria Math" panose="02040503050406030204" pitchFamily="18" charset="0"/>
                          </a:rPr>
                          <m:t>𝑚</m:t>
                        </m:r>
                        <m:r>
                          <a:rPr lang="fr-CH" b="0" i="1" smtClean="0">
                            <a:latin typeface="Cambria Math" panose="02040503050406030204" pitchFamily="18" charset="0"/>
                            <a:ea typeface="Cambria Math" panose="02040503050406030204" pitchFamily="18" charset="0"/>
                          </a:rPr>
                          <m:t>+1</m:t>
                        </m:r>
                      </m:den>
                    </m:f>
                  </m:oMath>
                </a14:m>
                <a:r>
                  <a:rPr lang="fr-CH" dirty="0"/>
                  <a:t> .</a:t>
                </a:r>
              </a:p>
              <a:p>
                <a:pPr marL="342900" indent="-342900">
                  <a:lnSpc>
                    <a:spcPct val="120000"/>
                  </a:lnSpc>
                  <a:buFont typeface="Arial" panose="020B0604020202020204" pitchFamily="34" charset="0"/>
                  <a:buChar char="•"/>
                </a:pPr>
                <a:r>
                  <a:rPr lang="fr-CH" dirty="0"/>
                  <a:t>La moitié du premier ordre est donc couverte par le deuxième ordre, un tiers du deuxième ordre est couvert par le troisième ordre, etc.</a:t>
                </a:r>
              </a:p>
            </p:txBody>
          </p:sp>
        </mc:Choice>
        <mc:Fallback xmlns="">
          <p:sp>
            <p:nvSpPr>
              <p:cNvPr id="30" name="Text Box 24"/>
              <p:cNvSpPr txBox="1">
                <a:spLocks noRot="1" noChangeAspect="1" noMove="1" noResize="1" noEditPoints="1" noAdjustHandles="1" noChangeArrowheads="1" noChangeShapeType="1" noTextEdit="1"/>
              </p:cNvSpPr>
              <p:nvPr/>
            </p:nvSpPr>
            <p:spPr bwMode="auto">
              <a:xfrm>
                <a:off x="12522" y="593395"/>
                <a:ext cx="12195000" cy="2066207"/>
              </a:xfrm>
              <a:prstGeom prst="rect">
                <a:avLst/>
              </a:prstGeom>
              <a:blipFill>
                <a:blip r:embed="rId3"/>
                <a:stretch>
                  <a:fillRect l="-208" r="-624" b="-1829"/>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0" name="Picture 2">
            <a:extLst>
              <a:ext uri="{FF2B5EF4-FFF2-40B4-BE49-F238E27FC236}">
                <a16:creationId xmlns:a16="http://schemas.microsoft.com/office/drawing/2014/main" id="{4E4CD3C3-A19B-5646-9E10-7404EAEC55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300"/>
          <a:stretch/>
        </p:blipFill>
        <p:spPr bwMode="auto">
          <a:xfrm>
            <a:off x="1534754" y="3933056"/>
            <a:ext cx="4416301" cy="244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1AB4317-2EAD-F84D-B616-6F06D0AE8222}"/>
              </a:ext>
            </a:extLst>
          </p:cNvPr>
          <p:cNvSpPr/>
          <p:nvPr/>
        </p:nvSpPr>
        <p:spPr>
          <a:xfrm>
            <a:off x="0" y="6510826"/>
            <a:ext cx="3660068" cy="338554"/>
          </a:xfrm>
          <a:prstGeom prst="rect">
            <a:avLst/>
          </a:prstGeom>
        </p:spPr>
        <p:txBody>
          <a:bodyPr wrap="square">
            <a:spAutoFit/>
          </a:bodyPr>
          <a:lstStyle/>
          <a:p>
            <a:r>
              <a:rPr lang="fr-CH" sz="800" dirty="0"/>
              <a:t>https://s3-us-west-2.amazonaws.com/courses-images-archive-</a:t>
            </a:r>
            <a:r>
              <a:rPr lang="fr-CH" sz="800" dirty="0" err="1"/>
              <a:t>read</a:t>
            </a:r>
            <a:r>
              <a:rPr lang="fr-CH" sz="800" dirty="0"/>
              <a:t>-</a:t>
            </a:r>
            <a:r>
              <a:rPr lang="fr-CH" sz="800" dirty="0" err="1"/>
              <a:t>only</a:t>
            </a:r>
            <a:r>
              <a:rPr lang="fr-CH" sz="800" dirty="0"/>
              <a:t>/</a:t>
            </a:r>
            <a:r>
              <a:rPr lang="fr-CH" sz="800" dirty="0" err="1"/>
              <a:t>wp</a:t>
            </a:r>
            <a:r>
              <a:rPr lang="fr-CH" sz="800" dirty="0"/>
              <a:t>-content/</a:t>
            </a:r>
            <a:r>
              <a:rPr lang="fr-CH" sz="800" dirty="0" err="1"/>
              <a:t>uploads</a:t>
            </a:r>
            <a:r>
              <a:rPr lang="fr-CH" sz="800" dirty="0"/>
              <a:t>/sites/222/2014/12/20111410/Figure_28_04_01a.jpg</a:t>
            </a:r>
          </a:p>
        </p:txBody>
      </p:sp>
      <p:sp>
        <p:nvSpPr>
          <p:cNvPr id="3" name="Rectangle 2">
            <a:extLst>
              <a:ext uri="{FF2B5EF4-FFF2-40B4-BE49-F238E27FC236}">
                <a16:creationId xmlns:a16="http://schemas.microsoft.com/office/drawing/2014/main" id="{50BF8C33-A542-CB42-8EFB-F4B8FA750532}"/>
              </a:ext>
            </a:extLst>
          </p:cNvPr>
          <p:cNvSpPr/>
          <p:nvPr/>
        </p:nvSpPr>
        <p:spPr>
          <a:xfrm>
            <a:off x="4021037" y="6510826"/>
            <a:ext cx="2903055" cy="338554"/>
          </a:xfrm>
          <a:prstGeom prst="rect">
            <a:avLst/>
          </a:prstGeom>
        </p:spPr>
        <p:txBody>
          <a:bodyPr wrap="square">
            <a:spAutoFit/>
          </a:bodyPr>
          <a:lstStyle/>
          <a:p>
            <a:r>
              <a:rPr lang="fr-CH" sz="800" dirty="0"/>
              <a:t>https://</a:t>
            </a:r>
            <a:r>
              <a:rPr lang="fr-CH" sz="800" dirty="0" err="1"/>
              <a:t>www.shimadzu.com</a:t>
            </a:r>
            <a:r>
              <a:rPr lang="fr-CH" sz="800" dirty="0"/>
              <a:t>/sites/</a:t>
            </a:r>
            <a:r>
              <a:rPr lang="fr-CH" sz="800" dirty="0" err="1"/>
              <a:t>shimadzu.com</a:t>
            </a:r>
            <a:r>
              <a:rPr lang="fr-CH" sz="800" dirty="0"/>
              <a:t>/files/</a:t>
            </a:r>
            <a:r>
              <a:rPr lang="fr-CH" sz="800" dirty="0" err="1"/>
              <a:t>opt</a:t>
            </a:r>
            <a:r>
              <a:rPr lang="fr-CH" sz="800" dirty="0"/>
              <a:t>/guide/diffraction/k25cur0000003vph-img/oh80jt0000001uxj.gif</a:t>
            </a:r>
          </a:p>
        </p:txBody>
      </p:sp>
    </p:spTree>
    <p:extLst>
      <p:ext uri="{BB962C8B-B14F-4D97-AF65-F5344CB8AC3E}">
        <p14:creationId xmlns:p14="http://schemas.microsoft.com/office/powerpoint/2010/main" val="3506440957"/>
      </p:ext>
    </p:extLst>
  </p:cSld>
  <p:clrMapOvr>
    <a:masterClrMapping/>
  </p:clrMapOvr>
  <mc:AlternateContent xmlns:mc="http://schemas.openxmlformats.org/markup-compatibility/2006" xmlns:p14="http://schemas.microsoft.com/office/powerpoint/2010/main">
    <mc:Choice Requires="p14">
      <p:transition spd="slow" p14:dur="2000" advTm="120316"/>
    </mc:Choice>
    <mc:Fallback xmlns="">
      <p:transition spd="slow" advTm="120316"/>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263351" y="7967"/>
            <a:ext cx="6324647"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fr-CH" sz="3200" dirty="0"/>
              <a:t>Le monochromateur/</a:t>
            </a:r>
            <a:r>
              <a:rPr lang="fr-CH" sz="3200" dirty="0" err="1"/>
              <a:t>spectrograph</a:t>
            </a:r>
            <a:r>
              <a:rPr lang="fr-CH" sz="3200" dirty="0"/>
              <a:t> à réseau :</a:t>
            </a:r>
          </a:p>
        </p:txBody>
      </p:sp>
      <p:sp>
        <p:nvSpPr>
          <p:cNvPr id="32774" name="Text Box 6"/>
          <p:cNvSpPr txBox="1">
            <a:spLocks noChangeArrowheads="1"/>
          </p:cNvSpPr>
          <p:nvPr/>
        </p:nvSpPr>
        <p:spPr bwMode="auto">
          <a:xfrm>
            <a:off x="4314711" y="1699352"/>
            <a:ext cx="29418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CH" dirty="0"/>
              <a:t>Quand on ouvre le capot…</a:t>
            </a:r>
            <a:endParaRPr lang="fr-CH" baseline="-25000" dirty="0"/>
          </a:p>
        </p:txBody>
      </p:sp>
      <p:sp>
        <p:nvSpPr>
          <p:cNvPr id="2" name="Rectangle 1"/>
          <p:cNvSpPr/>
          <p:nvPr/>
        </p:nvSpPr>
        <p:spPr>
          <a:xfrm>
            <a:off x="9007540" y="6599256"/>
            <a:ext cx="3170490" cy="215444"/>
          </a:xfrm>
          <a:prstGeom prst="rect">
            <a:avLst/>
          </a:prstGeom>
        </p:spPr>
        <p:txBody>
          <a:bodyPr wrap="square">
            <a:spAutoFit/>
          </a:bodyPr>
          <a:lstStyle/>
          <a:p>
            <a:r>
              <a:rPr lang="en-US" sz="800" dirty="0"/>
              <a:t>http://www.horiba.com/us/en/scientific/products/monochromators/</a:t>
            </a:r>
          </a:p>
        </p:txBody>
      </p:sp>
      <p:grpSp>
        <p:nvGrpSpPr>
          <p:cNvPr id="5" name="Group 4">
            <a:extLst>
              <a:ext uri="{FF2B5EF4-FFF2-40B4-BE49-F238E27FC236}">
                <a16:creationId xmlns:a16="http://schemas.microsoft.com/office/drawing/2014/main" id="{B6254A3D-0E78-C54A-AC1F-E0FB40A9FFC3}"/>
              </a:ext>
            </a:extLst>
          </p:cNvPr>
          <p:cNvGrpSpPr/>
          <p:nvPr/>
        </p:nvGrpSpPr>
        <p:grpSpPr>
          <a:xfrm>
            <a:off x="6419287" y="0"/>
            <a:ext cx="5760131" cy="2604655"/>
            <a:chOff x="6419287" y="0"/>
            <a:chExt cx="5760131" cy="2604655"/>
          </a:xfrm>
        </p:grpSpPr>
        <p:pic>
          <p:nvPicPr>
            <p:cNvPr id="32850" name="Picture 82"/>
            <p:cNvPicPr>
              <a:picLocks noChangeAspect="1" noChangeArrowheads="1"/>
            </p:cNvPicPr>
            <p:nvPr/>
          </p:nvPicPr>
          <p:blipFill rotWithShape="1">
            <a:blip r:embed="rId2">
              <a:extLst>
                <a:ext uri="{28A0092B-C50C-407E-A947-70E740481C1C}">
                  <a14:useLocalDpi xmlns:a14="http://schemas.microsoft.com/office/drawing/2010/main" val="0"/>
                </a:ext>
              </a:extLst>
            </a:blip>
            <a:srcRect l="9045" t="23662" r="15139" b="17531"/>
            <a:stretch/>
          </p:blipFill>
          <p:spPr bwMode="auto">
            <a:xfrm>
              <a:off x="7247200" y="0"/>
              <a:ext cx="4932218" cy="26046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3" name="Text Box 10"/>
            <p:cNvSpPr txBox="1">
              <a:spLocks noChangeArrowheads="1"/>
            </p:cNvSpPr>
            <p:nvPr/>
          </p:nvSpPr>
          <p:spPr bwMode="auto">
            <a:xfrm>
              <a:off x="6419287" y="774023"/>
              <a:ext cx="95330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fr-CH" dirty="0"/>
                <a:t>Entrée:</a:t>
              </a:r>
              <a:endParaRPr lang="fr-CH" baseline="-25000" dirty="0"/>
            </a:p>
          </p:txBody>
        </p:sp>
        <p:sp>
          <p:nvSpPr>
            <p:cNvPr id="24" name="Text Box 10"/>
            <p:cNvSpPr txBox="1">
              <a:spLocks noChangeArrowheads="1"/>
            </p:cNvSpPr>
            <p:nvPr/>
          </p:nvSpPr>
          <p:spPr bwMode="auto">
            <a:xfrm>
              <a:off x="8880576" y="588736"/>
              <a:ext cx="1006265"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fr-CH" dirty="0"/>
                <a:t>Sorties:</a:t>
              </a:r>
              <a:endParaRPr lang="fr-CH" baseline="-25000" dirty="0"/>
            </a:p>
          </p:txBody>
        </p:sp>
        <p:cxnSp>
          <p:nvCxnSpPr>
            <p:cNvPr id="4" name="Straight Arrow Connector 3"/>
            <p:cNvCxnSpPr/>
            <p:nvPr/>
          </p:nvCxnSpPr>
          <p:spPr>
            <a:xfrm>
              <a:off x="9576354" y="891327"/>
              <a:ext cx="527700" cy="252028"/>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8506595" y="891327"/>
              <a:ext cx="604566" cy="432048"/>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30" name="Text Box 10"/>
            <p:cNvSpPr txBox="1">
              <a:spLocks noChangeArrowheads="1"/>
            </p:cNvSpPr>
            <p:nvPr/>
          </p:nvSpPr>
          <p:spPr bwMode="auto">
            <a:xfrm>
              <a:off x="10452182" y="229340"/>
              <a:ext cx="1195663"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fr-CH" dirty="0"/>
                <a:t>Détecteur (CCD)</a:t>
              </a:r>
              <a:endParaRPr lang="fr-CH" baseline="-25000" dirty="0"/>
            </a:p>
          </p:txBody>
        </p:sp>
      </p:grpSp>
      <p:grpSp>
        <p:nvGrpSpPr>
          <p:cNvPr id="3" name="Group 2">
            <a:extLst>
              <a:ext uri="{FF2B5EF4-FFF2-40B4-BE49-F238E27FC236}">
                <a16:creationId xmlns:a16="http://schemas.microsoft.com/office/drawing/2014/main" id="{41FDEED3-EC0E-B140-83EC-B1AF19697025}"/>
              </a:ext>
            </a:extLst>
          </p:cNvPr>
          <p:cNvGrpSpPr/>
          <p:nvPr/>
        </p:nvGrpSpPr>
        <p:grpSpPr>
          <a:xfrm>
            <a:off x="5303912" y="2064039"/>
            <a:ext cx="5074717" cy="4794633"/>
            <a:chOff x="3466958" y="2064039"/>
            <a:chExt cx="5074717" cy="4794633"/>
          </a:xfrm>
        </p:grpSpPr>
        <p:pic>
          <p:nvPicPr>
            <p:cNvPr id="32849" name="Picture 81"/>
            <p:cNvPicPr>
              <a:picLocks noChangeAspect="1" noChangeArrowheads="1"/>
            </p:cNvPicPr>
            <p:nvPr/>
          </p:nvPicPr>
          <p:blipFill rotWithShape="1">
            <a:blip r:embed="rId3">
              <a:extLst>
                <a:ext uri="{28A0092B-C50C-407E-A947-70E740481C1C}">
                  <a14:useLocalDpi xmlns:a14="http://schemas.microsoft.com/office/drawing/2010/main" val="0"/>
                </a:ext>
              </a:extLst>
            </a:blip>
            <a:srcRect l="14869" t="1747" r="13790"/>
            <a:stretch/>
          </p:blipFill>
          <p:spPr bwMode="auto">
            <a:xfrm rot="16200000">
              <a:off x="3712075" y="2642036"/>
              <a:ext cx="4605321" cy="3449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1" name="Text Box 10"/>
            <p:cNvSpPr txBox="1">
              <a:spLocks noChangeArrowheads="1"/>
            </p:cNvSpPr>
            <p:nvPr/>
          </p:nvSpPr>
          <p:spPr bwMode="auto">
            <a:xfrm>
              <a:off x="4600359" y="6489340"/>
              <a:ext cx="1069759" cy="369332"/>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fr-CH" dirty="0"/>
                <a:t>Entrée 1</a:t>
              </a:r>
              <a:endParaRPr lang="fr-CH" baseline="-25000" dirty="0"/>
            </a:p>
          </p:txBody>
        </p:sp>
        <p:sp>
          <p:nvSpPr>
            <p:cNvPr id="32" name="Text Box 10"/>
            <p:cNvSpPr txBox="1">
              <a:spLocks noChangeArrowheads="1"/>
            </p:cNvSpPr>
            <p:nvPr/>
          </p:nvSpPr>
          <p:spPr bwMode="auto">
            <a:xfrm>
              <a:off x="6873342" y="6345324"/>
              <a:ext cx="1006265" cy="369332"/>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fr-CH" dirty="0">
                  <a:solidFill>
                    <a:srgbClr val="FF0000"/>
                  </a:solidFill>
                </a:rPr>
                <a:t>Sortie 1</a:t>
              </a:r>
              <a:endParaRPr lang="fr-CH" baseline="-25000" dirty="0">
                <a:solidFill>
                  <a:srgbClr val="FF0000"/>
                </a:solidFill>
              </a:endParaRPr>
            </a:p>
          </p:txBody>
        </p:sp>
        <p:sp>
          <p:nvSpPr>
            <p:cNvPr id="33" name="Text Box 10"/>
            <p:cNvSpPr txBox="1">
              <a:spLocks noChangeArrowheads="1"/>
            </p:cNvSpPr>
            <p:nvPr/>
          </p:nvSpPr>
          <p:spPr bwMode="auto">
            <a:xfrm>
              <a:off x="5255874" y="4205997"/>
              <a:ext cx="1055400" cy="369332"/>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fr-CH" dirty="0"/>
                <a:t>Réseau</a:t>
              </a:r>
              <a:endParaRPr lang="fr-CH" baseline="-25000" dirty="0"/>
            </a:p>
          </p:txBody>
        </p:sp>
        <p:sp>
          <p:nvSpPr>
            <p:cNvPr id="34" name="Text Box 10"/>
            <p:cNvSpPr txBox="1">
              <a:spLocks noChangeArrowheads="1"/>
            </p:cNvSpPr>
            <p:nvPr/>
          </p:nvSpPr>
          <p:spPr bwMode="auto">
            <a:xfrm>
              <a:off x="6408926" y="2464262"/>
              <a:ext cx="10554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fr-CH" dirty="0"/>
                <a:t>Miroirs</a:t>
              </a:r>
              <a:endParaRPr lang="fr-CH" baseline="-25000" dirty="0"/>
            </a:p>
          </p:txBody>
        </p:sp>
        <p:cxnSp>
          <p:nvCxnSpPr>
            <p:cNvPr id="35" name="Straight Arrow Connector 34"/>
            <p:cNvCxnSpPr>
              <a:cxnSpLocks/>
              <a:stCxn id="34" idx="1"/>
            </p:cNvCxnSpPr>
            <p:nvPr/>
          </p:nvCxnSpPr>
          <p:spPr>
            <a:xfrm flipH="1">
              <a:off x="5159146" y="2648928"/>
              <a:ext cx="1249780" cy="280777"/>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cxnSpLocks/>
              <a:stCxn id="34" idx="1"/>
            </p:cNvCxnSpPr>
            <p:nvPr/>
          </p:nvCxnSpPr>
          <p:spPr>
            <a:xfrm flipH="1">
              <a:off x="5807218" y="2648928"/>
              <a:ext cx="601708" cy="224200"/>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cxnSpLocks/>
              <a:stCxn id="33" idx="3"/>
            </p:cNvCxnSpPr>
            <p:nvPr/>
          </p:nvCxnSpPr>
          <p:spPr>
            <a:xfrm flipH="1">
              <a:off x="6059246" y="4390663"/>
              <a:ext cx="252028" cy="1352159"/>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42" name="Text Box 10"/>
            <p:cNvSpPr txBox="1">
              <a:spLocks noChangeArrowheads="1"/>
            </p:cNvSpPr>
            <p:nvPr/>
          </p:nvSpPr>
          <p:spPr bwMode="auto">
            <a:xfrm>
              <a:off x="7535410" y="4787860"/>
              <a:ext cx="1006265" cy="369332"/>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fr-CH" dirty="0">
                  <a:solidFill>
                    <a:srgbClr val="FF0000"/>
                  </a:solidFill>
                </a:rPr>
                <a:t>Sortie 2</a:t>
              </a:r>
              <a:endParaRPr lang="fr-CH" baseline="-25000" dirty="0">
                <a:solidFill>
                  <a:srgbClr val="FF0000"/>
                </a:solidFill>
              </a:endParaRPr>
            </a:p>
          </p:txBody>
        </p:sp>
        <p:sp>
          <p:nvSpPr>
            <p:cNvPr id="43" name="Text Box 10"/>
            <p:cNvSpPr txBox="1">
              <a:spLocks noChangeArrowheads="1"/>
            </p:cNvSpPr>
            <p:nvPr/>
          </p:nvSpPr>
          <p:spPr bwMode="auto">
            <a:xfrm>
              <a:off x="3466958" y="5465891"/>
              <a:ext cx="1150282" cy="369332"/>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fr-CH" dirty="0"/>
                <a:t>Entrée 2</a:t>
              </a:r>
              <a:endParaRPr lang="fr-CH" baseline="-25000" dirty="0"/>
            </a:p>
          </p:txBody>
        </p:sp>
      </p:grpSp>
      <p:pic>
        <p:nvPicPr>
          <p:cNvPr id="25" name="Picture 83">
            <a:extLst>
              <a:ext uri="{FF2B5EF4-FFF2-40B4-BE49-F238E27FC236}">
                <a16:creationId xmlns:a16="http://schemas.microsoft.com/office/drawing/2014/main" id="{8558E423-3C6A-484A-9C6F-380FED0746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72" t="4255" r="4341" b="3511"/>
          <a:stretch/>
        </p:blipFill>
        <p:spPr bwMode="auto">
          <a:xfrm>
            <a:off x="12582" y="2033561"/>
            <a:ext cx="4613976" cy="48244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9" name="Text Box 6">
            <a:extLst>
              <a:ext uri="{FF2B5EF4-FFF2-40B4-BE49-F238E27FC236}">
                <a16:creationId xmlns:a16="http://schemas.microsoft.com/office/drawing/2014/main" id="{63C22507-B7FD-894E-8EBD-B8DF3293F0FA}"/>
              </a:ext>
            </a:extLst>
          </p:cNvPr>
          <p:cNvSpPr txBox="1">
            <a:spLocks noChangeArrowheads="1"/>
          </p:cNvSpPr>
          <p:nvPr/>
        </p:nvSpPr>
        <p:spPr bwMode="auto">
          <a:xfrm>
            <a:off x="1055440" y="1728038"/>
            <a:ext cx="2069797"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CH" dirty="0"/>
              <a:t>Le chemin optique</a:t>
            </a:r>
            <a:endParaRPr lang="fr-CH" baseline="-25000" dirty="0"/>
          </a:p>
        </p:txBody>
      </p:sp>
    </p:spTree>
    <p:extLst>
      <p:ext uri="{BB962C8B-B14F-4D97-AF65-F5344CB8AC3E}">
        <p14:creationId xmlns:p14="http://schemas.microsoft.com/office/powerpoint/2010/main" val="844077869"/>
      </p:ext>
    </p:extLst>
  </p:cSld>
  <p:clrMapOvr>
    <a:masterClrMapping/>
  </p:clrMapOvr>
  <mc:AlternateContent xmlns:mc="http://schemas.openxmlformats.org/markup-compatibility/2006" xmlns:p14="http://schemas.microsoft.com/office/powerpoint/2010/main">
    <mc:Choice Requires="p14">
      <p:transition spd="slow" p14:dur="2000" advTm="133860"/>
    </mc:Choice>
    <mc:Fallback xmlns="">
      <p:transition spd="slow" advTm="13386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8" name="Picture 12">
            <a:extLst>
              <a:ext uri="{FF2B5EF4-FFF2-40B4-BE49-F238E27FC236}">
                <a16:creationId xmlns:a16="http://schemas.microsoft.com/office/drawing/2014/main" id="{FCEFCD9F-5EA6-7C4B-B10A-B9315E6AA2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5" y="4257093"/>
            <a:ext cx="3617791" cy="260090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F5AF7B2E-3006-0244-820B-9ABC418C5106}"/>
              </a:ext>
            </a:extLst>
          </p:cNvPr>
          <p:cNvGrpSpPr/>
          <p:nvPr/>
        </p:nvGrpSpPr>
        <p:grpSpPr>
          <a:xfrm>
            <a:off x="7716180" y="3803500"/>
            <a:ext cx="4475820" cy="2875113"/>
            <a:chOff x="7248128" y="3502840"/>
            <a:chExt cx="4943872" cy="3175773"/>
          </a:xfrm>
        </p:grpSpPr>
        <p:pic>
          <p:nvPicPr>
            <p:cNvPr id="9" name="Picture 8">
              <a:extLst>
                <a:ext uri="{FF2B5EF4-FFF2-40B4-BE49-F238E27FC236}">
                  <a16:creationId xmlns:a16="http://schemas.microsoft.com/office/drawing/2014/main" id="{0A56DAE4-F14D-3349-B059-ED4B73E11BB5}"/>
                </a:ext>
              </a:extLst>
            </p:cNvPr>
            <p:cNvPicPr>
              <a:picLocks noChangeAspect="1"/>
            </p:cNvPicPr>
            <p:nvPr/>
          </p:nvPicPr>
          <p:blipFill rotWithShape="1">
            <a:blip r:embed="rId3"/>
            <a:srcRect b="5369"/>
            <a:stretch/>
          </p:blipFill>
          <p:spPr>
            <a:xfrm>
              <a:off x="7254479" y="3502840"/>
              <a:ext cx="4937521" cy="3175773"/>
            </a:xfrm>
            <a:prstGeom prst="rect">
              <a:avLst/>
            </a:prstGeom>
          </p:spPr>
        </p:pic>
        <p:sp>
          <p:nvSpPr>
            <p:cNvPr id="11" name="TextBox 10">
              <a:extLst>
                <a:ext uri="{FF2B5EF4-FFF2-40B4-BE49-F238E27FC236}">
                  <a16:creationId xmlns:a16="http://schemas.microsoft.com/office/drawing/2014/main" id="{EF0EA5D0-9F55-3843-B36D-5987F1E2E312}"/>
                </a:ext>
              </a:extLst>
            </p:cNvPr>
            <p:cNvSpPr txBox="1"/>
            <p:nvPr/>
          </p:nvSpPr>
          <p:spPr>
            <a:xfrm>
              <a:off x="7248128" y="3753036"/>
              <a:ext cx="756084" cy="560937"/>
            </a:xfrm>
            <a:prstGeom prst="rect">
              <a:avLst/>
            </a:prstGeom>
            <a:solidFill>
              <a:schemeClr val="bg1"/>
            </a:solidFill>
          </p:spPr>
          <p:txBody>
            <a:bodyPr wrap="square" tIns="0" rIns="0" rtlCol="0">
              <a:spAutoFit/>
            </a:bodyPr>
            <a:lstStyle/>
            <a:p>
              <a:pPr algn="r"/>
              <a:r>
                <a:rPr lang="fr-CH" sz="1200" dirty="0"/>
                <a:t>(CCD)</a:t>
              </a:r>
            </a:p>
            <a:p>
              <a:pPr algn="r"/>
              <a:r>
                <a:rPr lang="fr-CH" dirty="0"/>
                <a:t>      </a:t>
              </a:r>
              <a:r>
                <a:rPr lang="fr-CH" dirty="0">
                  <a:solidFill>
                    <a:srgbClr val="FF0000"/>
                  </a:solidFill>
                </a:rPr>
                <a:t>y</a:t>
              </a:r>
            </a:p>
          </p:txBody>
        </p:sp>
      </p:grpSp>
      <p:sp>
        <p:nvSpPr>
          <p:cNvPr id="32773" name="Text Box 5"/>
          <p:cNvSpPr txBox="1">
            <a:spLocks noChangeArrowheads="1"/>
          </p:cNvSpPr>
          <p:nvPr/>
        </p:nvSpPr>
        <p:spPr bwMode="auto">
          <a:xfrm>
            <a:off x="-32214" y="-3331"/>
            <a:ext cx="7820402" cy="6289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20000"/>
              </a:lnSpc>
            </a:pPr>
            <a:r>
              <a:rPr lang="fr-CH" sz="3200" dirty="0"/>
              <a:t>Utilisation des monochromateurs</a:t>
            </a:r>
          </a:p>
        </p:txBody>
      </p:sp>
      <mc:AlternateContent xmlns:mc="http://schemas.openxmlformats.org/markup-compatibility/2006" xmlns:a14="http://schemas.microsoft.com/office/drawing/2010/main">
        <mc:Choice Requires="a14">
          <p:sp>
            <p:nvSpPr>
              <p:cNvPr id="2" name="TextBox 1"/>
              <p:cNvSpPr txBox="1"/>
              <p:nvPr/>
            </p:nvSpPr>
            <p:spPr>
              <a:xfrm>
                <a:off x="-19638" y="613809"/>
                <a:ext cx="7807826" cy="3837204"/>
              </a:xfrm>
              <a:prstGeom prst="rect">
                <a:avLst/>
              </a:prstGeom>
              <a:noFill/>
            </p:spPr>
            <p:txBody>
              <a:bodyPr wrap="square" rtlCol="0">
                <a:spAutoFit/>
              </a:bodyPr>
              <a:lstStyle/>
              <a:p>
                <a:pPr marL="342900" indent="-342900">
                  <a:lnSpc>
                    <a:spcPct val="120000"/>
                  </a:lnSpc>
                  <a:buFont typeface="Arial" pitchFamily="34" charset="0"/>
                  <a:buChar char="•"/>
                </a:pPr>
                <a:r>
                  <a:rPr lang="fr-CH" dirty="0"/>
                  <a:t>Comme source de lumière: on filtre la lumière blanche d'une lampe pour obtenir une lumière monochromatique. L'efficacité est faible.</a:t>
                </a:r>
              </a:p>
              <a:p>
                <a:pPr marL="342900" indent="-342900">
                  <a:lnSpc>
                    <a:spcPct val="120000"/>
                  </a:lnSpc>
                  <a:buFont typeface="Arial" pitchFamily="34" charset="0"/>
                  <a:buChar char="•"/>
                </a:pPr>
                <a:r>
                  <a:rPr lang="fr-CH" dirty="0"/>
                  <a:t>Pour analyser le spectre d'une source inconnue. Il y a deux types:</a:t>
                </a:r>
              </a:p>
              <a:p>
                <a:pPr marL="800100" lvl="1" indent="-342900">
                  <a:lnSpc>
                    <a:spcPct val="120000"/>
                  </a:lnSpc>
                  <a:buFont typeface="Arial" pitchFamily="34" charset="0"/>
                  <a:buChar char="•"/>
                </a:pPr>
                <a:r>
                  <a:rPr lang="fr-CH" dirty="0"/>
                  <a:t>Spectromètre: Une fente étroite de sortie limite la longueur d'onde qui sorte vers un détecteur. Pour mesurer un spectre complet, on tourne le réseau. </a:t>
                </a:r>
                <a14:m>
                  <m:oMath xmlns:m="http://schemas.openxmlformats.org/officeDocument/2006/math">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sin</m:t>
                        </m:r>
                      </m:fName>
                      <m:e>
                        <m:r>
                          <a:rPr lang="fr-CH" i="1" smtClean="0">
                            <a:solidFill>
                              <a:srgbClr val="FF0000"/>
                            </a:solidFill>
                            <a:latin typeface="Cambria Math" panose="02040503050406030204" pitchFamily="18" charset="0"/>
                            <a:ea typeface="Cambria Math" panose="02040503050406030204" pitchFamily="18" charset="0"/>
                          </a:rPr>
                          <m:t>𝛽</m:t>
                        </m:r>
                      </m:e>
                    </m:func>
                    <m:r>
                      <a:rPr lang="fr-CH" i="1">
                        <a:latin typeface="Cambria Math" panose="02040503050406030204" pitchFamily="18" charset="0"/>
                        <a:ea typeface="Cambria Math" panose="02040503050406030204" pitchFamily="18" charset="0"/>
                      </a:rPr>
                      <m:t>−</m:t>
                    </m:r>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sin</m:t>
                        </m:r>
                      </m:fName>
                      <m:e>
                        <m:r>
                          <a:rPr lang="fr-CH" i="1">
                            <a:latin typeface="Cambria Math" panose="02040503050406030204" pitchFamily="18" charset="0"/>
                            <a:ea typeface="Cambria Math" panose="02040503050406030204" pitchFamily="18" charset="0"/>
                          </a:rPr>
                          <m:t>𝛼</m:t>
                        </m:r>
                      </m:e>
                    </m:func>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𝑚</m:t>
                        </m:r>
                        <m:r>
                          <a:rPr lang="fr-CH" i="1" smtClean="0">
                            <a:solidFill>
                              <a:srgbClr val="FF0000"/>
                            </a:solidFill>
                            <a:latin typeface="Cambria Math" panose="02040503050406030204" pitchFamily="18" charset="0"/>
                            <a:ea typeface="Cambria Math" panose="02040503050406030204" pitchFamily="18" charset="0"/>
                          </a:rPr>
                          <m:t>𝜆</m:t>
                        </m:r>
                      </m:num>
                      <m:den>
                        <m:r>
                          <a:rPr lang="fr-CH" i="1">
                            <a:latin typeface="Cambria Math" panose="02040503050406030204" pitchFamily="18" charset="0"/>
                            <a:ea typeface="Cambria Math" panose="02040503050406030204" pitchFamily="18" charset="0"/>
                          </a:rPr>
                          <m:t>𝑎</m:t>
                        </m:r>
                      </m:den>
                    </m:f>
                  </m:oMath>
                </a14:m>
                <a:r>
                  <a:rPr lang="fr-CH" dirty="0"/>
                  <a:t> .</a:t>
                </a:r>
              </a:p>
              <a:p>
                <a:pPr marL="800100" lvl="1" indent="-342900">
                  <a:lnSpc>
                    <a:spcPct val="120000"/>
                  </a:lnSpc>
                  <a:buFont typeface="Arial" pitchFamily="34" charset="0"/>
                  <a:buChar char="•"/>
                </a:pPr>
                <a:r>
                  <a:rPr lang="fr-CH" dirty="0"/>
                  <a:t>Spectrographe: Une caméra (CCD) ou réseau de détecteurs à la sortie enregistre tout le spectre. </a:t>
                </a:r>
                <a14:m>
                  <m:oMath xmlns:m="http://schemas.openxmlformats.org/officeDocument/2006/math">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sin</m:t>
                        </m:r>
                      </m:fName>
                      <m:e>
                        <m:f>
                          <m:fPr>
                            <m:ctrlPr>
                              <a:rPr lang="fr-CH" i="1">
                                <a:latin typeface="Cambria Math" panose="02040503050406030204" pitchFamily="18" charset="0"/>
                                <a:ea typeface="Cambria Math" panose="02040503050406030204" pitchFamily="18" charset="0"/>
                              </a:rPr>
                            </m:ctrlPr>
                          </m:fPr>
                          <m:num>
                            <m:r>
                              <a:rPr lang="fr-CH" b="0" i="1" smtClean="0">
                                <a:solidFill>
                                  <a:srgbClr val="FF0000"/>
                                </a:solidFill>
                                <a:latin typeface="Cambria Math" panose="02040503050406030204" pitchFamily="18" charset="0"/>
                                <a:ea typeface="Cambria Math" panose="02040503050406030204" pitchFamily="18" charset="0"/>
                              </a:rPr>
                              <m:t>𝑦</m:t>
                            </m:r>
                          </m:num>
                          <m:den>
                            <m:r>
                              <a:rPr lang="fr-CH" b="0" i="1" smtClean="0">
                                <a:latin typeface="Cambria Math" panose="02040503050406030204" pitchFamily="18" charset="0"/>
                                <a:ea typeface="Cambria Math" panose="02040503050406030204" pitchFamily="18" charset="0"/>
                              </a:rPr>
                              <m:t>𝐿</m:t>
                            </m:r>
                          </m:den>
                        </m:f>
                      </m:e>
                    </m:func>
                    <m:r>
                      <a:rPr lang="fr-CH" i="1">
                        <a:latin typeface="Cambria Math" panose="02040503050406030204" pitchFamily="18" charset="0"/>
                        <a:ea typeface="Cambria Math" panose="02040503050406030204" pitchFamily="18" charset="0"/>
                      </a:rPr>
                      <m:t>−</m:t>
                    </m:r>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sin</m:t>
                        </m:r>
                      </m:fName>
                      <m:e>
                        <m:r>
                          <a:rPr lang="fr-CH" i="1">
                            <a:latin typeface="Cambria Math" panose="02040503050406030204" pitchFamily="18" charset="0"/>
                            <a:ea typeface="Cambria Math" panose="02040503050406030204" pitchFamily="18" charset="0"/>
                          </a:rPr>
                          <m:t>𝛼</m:t>
                        </m:r>
                      </m:e>
                    </m:func>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𝑚</m:t>
                        </m:r>
                        <m:r>
                          <a:rPr lang="fr-CH" i="1" smtClean="0">
                            <a:solidFill>
                              <a:srgbClr val="FF0000"/>
                            </a:solidFill>
                            <a:latin typeface="Cambria Math" panose="02040503050406030204" pitchFamily="18" charset="0"/>
                            <a:ea typeface="Cambria Math" panose="02040503050406030204" pitchFamily="18" charset="0"/>
                          </a:rPr>
                          <m:t>𝜆</m:t>
                        </m:r>
                      </m:num>
                      <m:den>
                        <m:r>
                          <a:rPr lang="fr-CH" i="1">
                            <a:latin typeface="Cambria Math" panose="02040503050406030204" pitchFamily="18" charset="0"/>
                            <a:ea typeface="Cambria Math" panose="02040503050406030204" pitchFamily="18" charset="0"/>
                          </a:rPr>
                          <m:t>𝑎</m:t>
                        </m:r>
                      </m:den>
                    </m:f>
                  </m:oMath>
                </a14:m>
                <a:r>
                  <a:rPr lang="fr-CH" dirty="0"/>
                  <a:t> . Si la taille de la caméra est D, la gamme d'un spectre est: </a:t>
                </a:r>
                <a14:m>
                  <m:oMath xmlns:m="http://schemas.openxmlformats.org/officeDocument/2006/math">
                    <m:r>
                      <a:rPr lang="fr-CH" i="1" smtClean="0">
                        <a:latin typeface="Cambria Math" panose="02040503050406030204" pitchFamily="18" charset="0"/>
                        <a:ea typeface="Cambria Math" panose="02040503050406030204" pitchFamily="18" charset="0"/>
                      </a:rPr>
                      <m:t>∆</m:t>
                    </m:r>
                    <m:r>
                      <a:rPr lang="fr-CH" i="1" smtClean="0">
                        <a:latin typeface="Cambria Math" panose="02040503050406030204" pitchFamily="18" charset="0"/>
                        <a:ea typeface="Cambria Math" panose="02040503050406030204" pitchFamily="18" charset="0"/>
                      </a:rPr>
                      <m:t>𝜆</m:t>
                    </m:r>
                    <m:r>
                      <a:rPr lang="fr-CH" i="1" smtClean="0">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b="0" i="1" smtClean="0">
                            <a:latin typeface="Cambria Math" panose="02040503050406030204" pitchFamily="18" charset="0"/>
                            <a:ea typeface="Cambria Math" panose="02040503050406030204" pitchFamily="18" charset="0"/>
                          </a:rPr>
                          <m:t>𝑎𝐷</m:t>
                        </m:r>
                      </m:num>
                      <m:den>
                        <m:r>
                          <a:rPr lang="fr-CH" b="0" i="1" smtClean="0">
                            <a:latin typeface="Cambria Math" panose="02040503050406030204" pitchFamily="18" charset="0"/>
                            <a:ea typeface="Cambria Math" panose="02040503050406030204" pitchFamily="18" charset="0"/>
                          </a:rPr>
                          <m:t>𝑚𝐿</m:t>
                        </m:r>
                      </m:den>
                    </m:f>
                  </m:oMath>
                </a14:m>
                <a:r>
                  <a:rPr lang="fr-CH" dirty="0"/>
                  <a:t> . Au-delà de cette gamme, il faut tourner le réseau. Valeurs typiques:</a:t>
                </a:r>
              </a:p>
            </p:txBody>
          </p:sp>
        </mc:Choice>
        <mc:Fallback xmlns="">
          <p:sp>
            <p:nvSpPr>
              <p:cNvPr id="2" name="TextBox 1"/>
              <p:cNvSpPr txBox="1">
                <a:spLocks noRot="1" noChangeAspect="1" noMove="1" noResize="1" noEditPoints="1" noAdjustHandles="1" noChangeArrowheads="1" noChangeShapeType="1" noTextEdit="1"/>
              </p:cNvSpPr>
              <p:nvPr/>
            </p:nvSpPr>
            <p:spPr>
              <a:xfrm>
                <a:off x="-19638" y="613809"/>
                <a:ext cx="7807826" cy="3837204"/>
              </a:xfrm>
              <a:prstGeom prst="rect">
                <a:avLst/>
              </a:prstGeom>
              <a:blipFill>
                <a:blip r:embed="rId4"/>
                <a:stretch>
                  <a:fillRect l="-487" t="-330" r="-162" b="-1650"/>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D66FA98C-2A9C-D14A-B631-0FB4A0F6C47A}"/>
              </a:ext>
            </a:extLst>
          </p:cNvPr>
          <p:cNvSpPr/>
          <p:nvPr/>
        </p:nvSpPr>
        <p:spPr>
          <a:xfrm>
            <a:off x="14343236" y="4743104"/>
            <a:ext cx="1094164" cy="584775"/>
          </a:xfrm>
          <a:prstGeom prst="rect">
            <a:avLst/>
          </a:prstGeom>
        </p:spPr>
        <p:txBody>
          <a:bodyPr wrap="square">
            <a:spAutoFit/>
          </a:bodyPr>
          <a:lstStyle/>
          <a:p>
            <a:r>
              <a:rPr lang="fr-CH" sz="800" dirty="0"/>
              <a:t>https://</a:t>
            </a:r>
            <a:r>
              <a:rPr lang="fr-CH" sz="800" dirty="0" err="1"/>
              <a:t>commons.wikimedia.org</a:t>
            </a:r>
            <a:r>
              <a:rPr lang="fr-CH" sz="800" dirty="0"/>
              <a:t>/w/</a:t>
            </a:r>
            <a:r>
              <a:rPr lang="fr-CH" sz="800" dirty="0" err="1"/>
              <a:t>index.php?curid</a:t>
            </a:r>
            <a:r>
              <a:rPr lang="fr-CH" sz="800" dirty="0"/>
              <a:t>=2790976</a:t>
            </a:r>
          </a:p>
        </p:txBody>
      </p:sp>
      <p:sp>
        <p:nvSpPr>
          <p:cNvPr id="5" name="Rectangle 4">
            <a:extLst>
              <a:ext uri="{FF2B5EF4-FFF2-40B4-BE49-F238E27FC236}">
                <a16:creationId xmlns:a16="http://schemas.microsoft.com/office/drawing/2014/main" id="{1281FE10-7D49-7F4E-BCF1-08F12E03D783}"/>
              </a:ext>
            </a:extLst>
          </p:cNvPr>
          <p:cNvSpPr/>
          <p:nvPr/>
        </p:nvSpPr>
        <p:spPr>
          <a:xfrm>
            <a:off x="3538248" y="6348785"/>
            <a:ext cx="4470070" cy="215444"/>
          </a:xfrm>
          <a:prstGeom prst="rect">
            <a:avLst/>
          </a:prstGeom>
        </p:spPr>
        <p:txBody>
          <a:bodyPr wrap="square">
            <a:spAutoFit/>
          </a:bodyPr>
          <a:lstStyle/>
          <a:p>
            <a:r>
              <a:rPr lang="fr-CH" sz="800" dirty="0"/>
              <a:t>https://</a:t>
            </a:r>
            <a:r>
              <a:rPr lang="fr-CH" sz="800" dirty="0" err="1"/>
              <a:t>blogs.maryville.edu</a:t>
            </a:r>
            <a:r>
              <a:rPr lang="fr-CH" sz="800" dirty="0"/>
              <a:t>/</a:t>
            </a:r>
            <a:r>
              <a:rPr lang="fr-CH" sz="800" dirty="0" err="1"/>
              <a:t>aas</a:t>
            </a:r>
            <a:r>
              <a:rPr lang="fr-CH" sz="800" dirty="0"/>
              <a:t>/</a:t>
            </a:r>
            <a:r>
              <a:rPr lang="fr-CH" sz="800" dirty="0" err="1"/>
              <a:t>wp</a:t>
            </a:r>
            <a:r>
              <a:rPr lang="fr-CH" sz="800" dirty="0"/>
              <a:t>-content/</a:t>
            </a:r>
            <a:r>
              <a:rPr lang="fr-CH" sz="800" dirty="0" err="1"/>
              <a:t>uploads</a:t>
            </a:r>
            <a:r>
              <a:rPr lang="fr-CH" sz="800" dirty="0"/>
              <a:t>/sites/1601/2015/04/</a:t>
            </a:r>
            <a:r>
              <a:rPr lang="fr-CH" sz="800" dirty="0" err="1"/>
              <a:t>monochromater.jpg</a:t>
            </a:r>
            <a:endParaRPr lang="fr-CH" sz="800" dirty="0"/>
          </a:p>
        </p:txBody>
      </p:sp>
      <p:sp>
        <p:nvSpPr>
          <p:cNvPr id="10" name="Rectangle 9">
            <a:extLst>
              <a:ext uri="{FF2B5EF4-FFF2-40B4-BE49-F238E27FC236}">
                <a16:creationId xmlns:a16="http://schemas.microsoft.com/office/drawing/2014/main" id="{7DE6A09D-7850-8045-9CD7-CECDE97A7A24}"/>
              </a:ext>
            </a:extLst>
          </p:cNvPr>
          <p:cNvSpPr/>
          <p:nvPr/>
        </p:nvSpPr>
        <p:spPr>
          <a:xfrm>
            <a:off x="3535594" y="6510826"/>
            <a:ext cx="5188698" cy="338554"/>
          </a:xfrm>
          <a:prstGeom prst="rect">
            <a:avLst/>
          </a:prstGeom>
        </p:spPr>
        <p:txBody>
          <a:bodyPr wrap="square">
            <a:spAutoFit/>
          </a:bodyPr>
          <a:lstStyle/>
          <a:p>
            <a:r>
              <a:rPr lang="fr-CH" sz="800" dirty="0"/>
              <a:t>https://</a:t>
            </a:r>
            <a:r>
              <a:rPr lang="fr-CH" sz="800" dirty="0" err="1"/>
              <a:t>www.researchgate.net</a:t>
            </a:r>
            <a:r>
              <a:rPr lang="fr-CH" sz="800" dirty="0"/>
              <a:t>/profile/</a:t>
            </a:r>
            <a:r>
              <a:rPr lang="fr-CH" sz="800" dirty="0" err="1"/>
              <a:t>Jianwei_Qin</a:t>
            </a:r>
            <a:r>
              <a:rPr lang="fr-CH" sz="800" dirty="0"/>
              <a:t>/publication/312956040/figure/fig1/AS:456608141582336@1485875272925/Wavelength-dispersive-imaging-spectrographs-a-prism-grating-prism-PGP-transmission.png</a:t>
            </a:r>
          </a:p>
        </p:txBody>
      </p:sp>
      <p:grpSp>
        <p:nvGrpSpPr>
          <p:cNvPr id="14" name="Group 13">
            <a:extLst>
              <a:ext uri="{FF2B5EF4-FFF2-40B4-BE49-F238E27FC236}">
                <a16:creationId xmlns:a16="http://schemas.microsoft.com/office/drawing/2014/main" id="{8A2D50C5-DB14-1240-8A86-F63DF67B2F69}"/>
              </a:ext>
            </a:extLst>
          </p:cNvPr>
          <p:cNvGrpSpPr/>
          <p:nvPr/>
        </p:nvGrpSpPr>
        <p:grpSpPr>
          <a:xfrm>
            <a:off x="7716181" y="0"/>
            <a:ext cx="4475820" cy="3089733"/>
            <a:chOff x="7716181" y="0"/>
            <a:chExt cx="4475820" cy="3089733"/>
          </a:xfrm>
        </p:grpSpPr>
        <p:pic>
          <p:nvPicPr>
            <p:cNvPr id="101380" name="Picture 4">
              <a:extLst>
                <a:ext uri="{FF2B5EF4-FFF2-40B4-BE49-F238E27FC236}">
                  <a16:creationId xmlns:a16="http://schemas.microsoft.com/office/drawing/2014/main" id="{B5B2FEAD-421B-DE43-BAAE-F4AF7AD3E8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16181" y="0"/>
              <a:ext cx="4475820" cy="308973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F859474-D205-4A44-83F9-4A713FEF1E48}"/>
                </a:ext>
              </a:extLst>
            </p:cNvPr>
            <p:cNvSpPr txBox="1"/>
            <p:nvPr/>
          </p:nvSpPr>
          <p:spPr>
            <a:xfrm>
              <a:off x="10992544" y="2636912"/>
              <a:ext cx="599844" cy="261610"/>
            </a:xfrm>
            <a:prstGeom prst="rect">
              <a:avLst/>
            </a:prstGeom>
            <a:solidFill>
              <a:schemeClr val="bg1"/>
            </a:solidFill>
          </p:spPr>
          <p:txBody>
            <a:bodyPr wrap="none" rtlCol="0">
              <a:spAutoFit/>
            </a:bodyPr>
            <a:lstStyle/>
            <a:p>
              <a:r>
                <a:rPr lang="fr-CH" sz="1100" dirty="0"/>
                <a:t>Photo-</a:t>
              </a:r>
            </a:p>
          </p:txBody>
        </p:sp>
      </p:grpSp>
      <p:sp>
        <p:nvSpPr>
          <p:cNvPr id="15" name="Rectangle 14">
            <a:extLst>
              <a:ext uri="{FF2B5EF4-FFF2-40B4-BE49-F238E27FC236}">
                <a16:creationId xmlns:a16="http://schemas.microsoft.com/office/drawing/2014/main" id="{A00C9645-2003-334E-A385-543AE4F19D30}"/>
              </a:ext>
            </a:extLst>
          </p:cNvPr>
          <p:cNvSpPr/>
          <p:nvPr/>
        </p:nvSpPr>
        <p:spPr>
          <a:xfrm>
            <a:off x="3535594" y="6154236"/>
            <a:ext cx="3372036" cy="215444"/>
          </a:xfrm>
          <a:prstGeom prst="rect">
            <a:avLst/>
          </a:prstGeom>
        </p:spPr>
        <p:txBody>
          <a:bodyPr wrap="square">
            <a:spAutoFit/>
          </a:bodyPr>
          <a:lstStyle/>
          <a:p>
            <a:r>
              <a:rPr lang="fr-CH" sz="800" dirty="0"/>
              <a:t>https://</a:t>
            </a:r>
            <a:r>
              <a:rPr lang="fr-CH" sz="800" dirty="0" err="1"/>
              <a:t>upload.wikimedia.org</a:t>
            </a:r>
            <a:r>
              <a:rPr lang="fr-CH" sz="800" dirty="0"/>
              <a:t>/</a:t>
            </a:r>
            <a:r>
              <a:rPr lang="fr-CH" sz="800" dirty="0" err="1"/>
              <a:t>wikipedia</a:t>
            </a:r>
            <a:r>
              <a:rPr lang="fr-CH" sz="800" dirty="0"/>
              <a:t>/</a:t>
            </a:r>
            <a:r>
              <a:rPr lang="fr-CH" sz="800" dirty="0" err="1"/>
              <a:t>commons</a:t>
            </a:r>
            <a:r>
              <a:rPr lang="fr-CH" sz="800" dirty="0"/>
              <a:t>/4/48/</a:t>
            </a:r>
            <a:r>
              <a:rPr lang="fr-CH" sz="800" dirty="0" err="1"/>
              <a:t>White_LED.png</a:t>
            </a:r>
            <a:endParaRPr lang="fr-CH" sz="800" dirty="0"/>
          </a:p>
        </p:txBody>
      </p:sp>
      <p:sp>
        <p:nvSpPr>
          <p:cNvPr id="16" name="Rectangle 15">
            <a:extLst>
              <a:ext uri="{FF2B5EF4-FFF2-40B4-BE49-F238E27FC236}">
                <a16:creationId xmlns:a16="http://schemas.microsoft.com/office/drawing/2014/main" id="{96317F8B-46D4-D848-830E-11FB20D74653}"/>
              </a:ext>
            </a:extLst>
          </p:cNvPr>
          <p:cNvSpPr/>
          <p:nvPr/>
        </p:nvSpPr>
        <p:spPr>
          <a:xfrm>
            <a:off x="5598592" y="4041068"/>
            <a:ext cx="2339102" cy="1477328"/>
          </a:xfrm>
          <a:prstGeom prst="rect">
            <a:avLst/>
          </a:prstGeom>
        </p:spPr>
        <p:txBody>
          <a:bodyPr wrap="none">
            <a:spAutoFit/>
          </a:bodyPr>
          <a:lstStyle/>
          <a:p>
            <a:r>
              <a:rPr lang="fr-CH" dirty="0"/>
              <a:t>	a=0.83 </a:t>
            </a:r>
            <a:r>
              <a:rPr lang="fr-CH" dirty="0">
                <a:latin typeface="Symbol" panose="05050102010706020507" pitchFamily="18" charset="2"/>
              </a:rPr>
              <a:t>m</a:t>
            </a:r>
            <a:r>
              <a:rPr lang="fr-CH" dirty="0"/>
              <a:t>m</a:t>
            </a:r>
          </a:p>
          <a:p>
            <a:r>
              <a:rPr lang="fr-CH" dirty="0"/>
              <a:t>	(1200 l/mm)</a:t>
            </a:r>
          </a:p>
          <a:p>
            <a:r>
              <a:rPr lang="fr-CH" dirty="0"/>
              <a:t>	L=550 mm</a:t>
            </a:r>
          </a:p>
          <a:p>
            <a:r>
              <a:rPr lang="fr-CH" dirty="0"/>
              <a:t>	D=25mm</a:t>
            </a:r>
          </a:p>
          <a:p>
            <a:r>
              <a:rPr lang="fr-CH" dirty="0"/>
              <a:t>=&gt;	</a:t>
            </a:r>
            <a:r>
              <a:rPr lang="fr-CH" dirty="0">
                <a:latin typeface="Symbol" pitchFamily="2" charset="2"/>
              </a:rPr>
              <a:t>Dl</a:t>
            </a:r>
            <a:r>
              <a:rPr lang="fr-CH" dirty="0"/>
              <a:t>=38 nm</a:t>
            </a:r>
          </a:p>
        </p:txBody>
      </p:sp>
    </p:spTree>
    <p:extLst>
      <p:ext uri="{BB962C8B-B14F-4D97-AF65-F5344CB8AC3E}">
        <p14:creationId xmlns:p14="http://schemas.microsoft.com/office/powerpoint/2010/main" val="3176046758"/>
      </p:ext>
    </p:extLst>
  </p:cSld>
  <p:clrMapOvr>
    <a:masterClrMapping/>
  </p:clrMapOvr>
  <mc:AlternateContent xmlns:mc="http://schemas.openxmlformats.org/markup-compatibility/2006" xmlns:p14="http://schemas.microsoft.com/office/powerpoint/2010/main">
    <mc:Choice Requires="p14">
      <p:transition spd="slow" p14:dur="2000" advTm="287650"/>
    </mc:Choice>
    <mc:Fallback xmlns="">
      <p:transition spd="slow" advTm="28765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0" y="-647"/>
            <a:ext cx="12192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200" dirty="0"/>
              <a:t>Réseaux de diffraction: Dispersion</a:t>
            </a:r>
          </a:p>
        </p:txBody>
      </p:sp>
      <mc:AlternateContent xmlns:mc="http://schemas.openxmlformats.org/markup-compatibility/2006">
        <mc:Choice xmlns:a14="http://schemas.microsoft.com/office/drawing/2010/main" Requires="a14">
          <p:sp>
            <p:nvSpPr>
              <p:cNvPr id="23" name="Text Box 23">
                <a:extLst>
                  <a:ext uri="{FF2B5EF4-FFF2-40B4-BE49-F238E27FC236}">
                    <a16:creationId xmlns:a16="http://schemas.microsoft.com/office/drawing/2014/main" id="{B0B5D050-70C4-AF42-80DC-084BBE01EFE8}"/>
                  </a:ext>
                </a:extLst>
              </p:cNvPr>
              <p:cNvSpPr txBox="1">
                <a:spLocks noChangeArrowheads="1"/>
              </p:cNvSpPr>
              <p:nvPr/>
            </p:nvSpPr>
            <p:spPr bwMode="auto">
              <a:xfrm>
                <a:off x="0" y="535966"/>
                <a:ext cx="12192000" cy="2965042"/>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wrap="square">
                <a:spAutoFit/>
              </a:bodyPr>
              <a:lstStyle/>
              <a:p>
                <a:pPr marL="285750" indent="-285750">
                  <a:lnSpc>
                    <a:spcPct val="130000"/>
                  </a:lnSpc>
                  <a:buFont typeface="Arial" panose="020B0604020202020204" pitchFamily="34" charset="0"/>
                  <a:buChar char="•"/>
                </a:pPr>
                <a:r>
                  <a:rPr lang="fr-CH" dirty="0"/>
                  <a:t>L'angle des maxima: </a:t>
                </a:r>
                <a14:m>
                  <m:oMath xmlns:m="http://schemas.openxmlformats.org/officeDocument/2006/math">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sin</m:t>
                        </m:r>
                      </m:fName>
                      <m:e>
                        <m:r>
                          <a:rPr lang="fr-CH" i="1">
                            <a:latin typeface="Cambria Math" panose="02040503050406030204" pitchFamily="18" charset="0"/>
                            <a:ea typeface="Cambria Math" panose="02040503050406030204" pitchFamily="18" charset="0"/>
                          </a:rPr>
                          <m:t>𝛽</m:t>
                        </m:r>
                      </m:e>
                    </m:func>
                    <m:r>
                      <a:rPr lang="fr-CH" i="1">
                        <a:latin typeface="Cambria Math" panose="02040503050406030204" pitchFamily="18" charset="0"/>
                        <a:ea typeface="Cambria Math" panose="02040503050406030204" pitchFamily="18" charset="0"/>
                      </a:rPr>
                      <m:t>−</m:t>
                    </m:r>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sin</m:t>
                        </m:r>
                      </m:fName>
                      <m:e>
                        <m:r>
                          <a:rPr lang="fr-CH" i="1">
                            <a:latin typeface="Cambria Math" panose="02040503050406030204" pitchFamily="18" charset="0"/>
                            <a:ea typeface="Cambria Math" panose="02040503050406030204" pitchFamily="18" charset="0"/>
                          </a:rPr>
                          <m:t>𝛼</m:t>
                        </m:r>
                      </m:e>
                    </m:func>
                    <m:r>
                      <a:rPr lang="fr-CH" i="1" smtClean="0">
                        <a:latin typeface="Cambria Math" panose="02040503050406030204" pitchFamily="18" charset="0"/>
                        <a:ea typeface="Cambria Math" panose="02040503050406030204" pitchFamily="18" charset="0"/>
                      </a:rPr>
                      <m:t>≈</m:t>
                    </m:r>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sin</m:t>
                        </m:r>
                      </m:fName>
                      <m:e>
                        <m:f>
                          <m:fPr>
                            <m:ctrlPr>
                              <a:rPr lang="fr-CH" i="1">
                                <a:latin typeface="Cambria Math" panose="02040503050406030204" pitchFamily="18" charset="0"/>
                                <a:ea typeface="Cambria Math" panose="02040503050406030204" pitchFamily="18" charset="0"/>
                              </a:rPr>
                            </m:ctrlPr>
                          </m:fPr>
                          <m:num>
                            <m:r>
                              <a:rPr lang="fr-CH" i="1">
                                <a:solidFill>
                                  <a:srgbClr val="FF0000"/>
                                </a:solidFill>
                                <a:latin typeface="Cambria Math" panose="02040503050406030204" pitchFamily="18" charset="0"/>
                                <a:ea typeface="Cambria Math" panose="02040503050406030204" pitchFamily="18" charset="0"/>
                              </a:rPr>
                              <m:t>𝑦</m:t>
                            </m:r>
                          </m:num>
                          <m:den>
                            <m:r>
                              <a:rPr lang="fr-CH" i="1">
                                <a:latin typeface="Cambria Math" panose="02040503050406030204" pitchFamily="18" charset="0"/>
                                <a:ea typeface="Cambria Math" panose="02040503050406030204" pitchFamily="18" charset="0"/>
                              </a:rPr>
                              <m:t>𝐿</m:t>
                            </m:r>
                          </m:den>
                        </m:f>
                      </m:e>
                    </m:func>
                    <m:r>
                      <a:rPr lang="fr-CH" i="1">
                        <a:latin typeface="Cambria Math" panose="02040503050406030204" pitchFamily="18" charset="0"/>
                        <a:ea typeface="Cambria Math" panose="02040503050406030204" pitchFamily="18" charset="0"/>
                      </a:rPr>
                      <m:t>−</m:t>
                    </m:r>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sin</m:t>
                        </m:r>
                      </m:fName>
                      <m:e>
                        <m:r>
                          <a:rPr lang="fr-CH" i="1">
                            <a:latin typeface="Cambria Math" panose="02040503050406030204" pitchFamily="18" charset="0"/>
                            <a:ea typeface="Cambria Math" panose="02040503050406030204" pitchFamily="18" charset="0"/>
                          </a:rPr>
                          <m:t>𝛼</m:t>
                        </m:r>
                      </m:e>
                    </m:func>
                    <m:r>
                      <a:rPr lang="fr-CH" i="1">
                        <a:latin typeface="Cambria Math" panose="02040503050406030204" pitchFamily="18" charset="0"/>
                        <a:ea typeface="Cambria Math" panose="02040503050406030204" pitchFamily="18" charset="0"/>
                      </a:rPr>
                      <m:t>=</m:t>
                    </m:r>
                    <m:f>
                      <m:fPr>
                        <m:ctrlPr>
                          <a:rPr lang="fr-CH" i="1" smtClean="0">
                            <a:latin typeface="Cambria Math" panose="02040503050406030204" pitchFamily="18" charset="0"/>
                            <a:ea typeface="Cambria Math" panose="02040503050406030204" pitchFamily="18" charset="0"/>
                          </a:rPr>
                        </m:ctrlPr>
                      </m:fPr>
                      <m:num>
                        <m:r>
                          <a:rPr lang="fr-CH" b="0" i="1" smtClean="0">
                            <a:latin typeface="Cambria Math" panose="02040503050406030204" pitchFamily="18" charset="0"/>
                            <a:ea typeface="Cambria Math" panose="02040503050406030204" pitchFamily="18" charset="0"/>
                          </a:rPr>
                          <m:t>𝑚</m:t>
                        </m:r>
                        <m:r>
                          <a:rPr lang="fr-CH" i="1">
                            <a:latin typeface="Cambria Math" panose="02040503050406030204" pitchFamily="18" charset="0"/>
                            <a:ea typeface="Cambria Math" panose="02040503050406030204" pitchFamily="18" charset="0"/>
                          </a:rPr>
                          <m:t>𝜆</m:t>
                        </m:r>
                      </m:num>
                      <m:den>
                        <m:r>
                          <a:rPr lang="fr-CH" b="0" i="1" smtClean="0">
                            <a:latin typeface="Cambria Math" panose="02040503050406030204" pitchFamily="18" charset="0"/>
                            <a:ea typeface="Cambria Math" panose="02040503050406030204" pitchFamily="18" charset="0"/>
                          </a:rPr>
                          <m:t>𝑎</m:t>
                        </m:r>
                      </m:den>
                    </m:f>
                  </m:oMath>
                </a14:m>
                <a:r>
                  <a:rPr lang="fr-CH" dirty="0"/>
                  <a:t> (</a:t>
                </a:r>
                <a:r>
                  <a:rPr lang="fr-CH" dirty="0" err="1"/>
                  <a:t>y≈</a:t>
                </a:r>
                <a:r>
                  <a:rPr lang="fr-CH" i="1" dirty="0" err="1"/>
                  <a:t>L</a:t>
                </a:r>
                <a:r>
                  <a:rPr lang="fr-CH" dirty="0" err="1">
                    <a:latin typeface="Symbol" pitchFamily="2" charset="2"/>
                  </a:rPr>
                  <a:t>b</a:t>
                </a:r>
                <a:r>
                  <a:rPr lang="fr-CH" dirty="0"/>
                  <a:t> est la position du maximum sur le détecteur). </a:t>
                </a:r>
              </a:p>
              <a:p>
                <a:pPr marL="285750" indent="-285750">
                  <a:lnSpc>
                    <a:spcPct val="130000"/>
                  </a:lnSpc>
                  <a:buFont typeface="Arial" panose="020B0604020202020204" pitchFamily="34" charset="0"/>
                  <a:buChar char="•"/>
                </a:pPr>
                <a:r>
                  <a:rPr lang="fr-CH" dirty="0"/>
                  <a:t>La </a:t>
                </a:r>
                <a:r>
                  <a:rPr lang="fr-CH" b="1" dirty="0"/>
                  <a:t>dispersion</a:t>
                </a:r>
                <a:r>
                  <a:rPr lang="fr-CH" dirty="0"/>
                  <a:t> du réseau (mouvement du maximum par changement de longueur d'onde): </a:t>
                </a:r>
                <a14:m>
                  <m:oMath xmlns:m="http://schemas.openxmlformats.org/officeDocument/2006/math">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𝑑</m:t>
                        </m:r>
                        <m:r>
                          <a:rPr lang="fr-CH" i="1">
                            <a:latin typeface="Cambria Math" panose="02040503050406030204" pitchFamily="18" charset="0"/>
                            <a:ea typeface="Cambria Math" panose="02040503050406030204" pitchFamily="18" charset="0"/>
                          </a:rPr>
                          <m:t>𝛽</m:t>
                        </m:r>
                      </m:num>
                      <m:den>
                        <m:r>
                          <a:rPr lang="fr-CH" i="1">
                            <a:latin typeface="Cambria Math" panose="02040503050406030204" pitchFamily="18" charset="0"/>
                            <a:ea typeface="Cambria Math" panose="02040503050406030204" pitchFamily="18" charset="0"/>
                          </a:rPr>
                          <m:t>𝑑</m:t>
                        </m:r>
                        <m:r>
                          <a:rPr lang="fr-CH" i="1">
                            <a:latin typeface="Cambria Math" panose="02040503050406030204" pitchFamily="18" charset="0"/>
                            <a:ea typeface="Cambria Math" panose="02040503050406030204" pitchFamily="18" charset="0"/>
                          </a:rPr>
                          <m:t>𝜆</m:t>
                        </m:r>
                      </m:den>
                    </m:f>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𝑚</m:t>
                        </m:r>
                      </m:num>
                      <m:den>
                        <m:r>
                          <a:rPr lang="fr-CH" i="1">
                            <a:latin typeface="Cambria Math" panose="02040503050406030204" pitchFamily="18" charset="0"/>
                            <a:ea typeface="Cambria Math" panose="02040503050406030204" pitchFamily="18" charset="0"/>
                          </a:rPr>
                          <m:t>𝑎</m:t>
                        </m:r>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cos</m:t>
                            </m:r>
                          </m:fName>
                          <m:e>
                            <m:r>
                              <a:rPr lang="fr-CH" i="1">
                                <a:latin typeface="Cambria Math" panose="02040503050406030204" pitchFamily="18" charset="0"/>
                                <a:ea typeface="Cambria Math" panose="02040503050406030204" pitchFamily="18" charset="0"/>
                              </a:rPr>
                              <m:t>𝛽</m:t>
                            </m:r>
                          </m:e>
                        </m:func>
                      </m:den>
                    </m:f>
                  </m:oMath>
                </a14:m>
                <a:r>
                  <a:rPr lang="fr-CH" dirty="0"/>
                  <a:t> ; </a:t>
                </a:r>
                <a14:m>
                  <m:oMath xmlns:m="http://schemas.openxmlformats.org/officeDocument/2006/math">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𝑑𝑦</m:t>
                        </m:r>
                      </m:num>
                      <m:den>
                        <m:r>
                          <a:rPr lang="fr-CH" i="1">
                            <a:latin typeface="Cambria Math" panose="02040503050406030204" pitchFamily="18" charset="0"/>
                            <a:ea typeface="Cambria Math" panose="02040503050406030204" pitchFamily="18" charset="0"/>
                          </a:rPr>
                          <m:t>𝑑</m:t>
                        </m:r>
                        <m:r>
                          <a:rPr lang="fr-CH" i="1">
                            <a:latin typeface="Cambria Math" panose="02040503050406030204" pitchFamily="18" charset="0"/>
                            <a:ea typeface="Cambria Math" panose="02040503050406030204" pitchFamily="18" charset="0"/>
                          </a:rPr>
                          <m:t>𝜆</m:t>
                        </m:r>
                      </m:den>
                    </m:f>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𝑚𝐿</m:t>
                        </m:r>
                      </m:num>
                      <m:den>
                        <m:r>
                          <a:rPr lang="fr-CH" i="1">
                            <a:latin typeface="Cambria Math" panose="02040503050406030204" pitchFamily="18" charset="0"/>
                            <a:ea typeface="Cambria Math" panose="02040503050406030204" pitchFamily="18" charset="0"/>
                          </a:rPr>
                          <m:t>𝑎</m:t>
                        </m:r>
                      </m:den>
                    </m:f>
                  </m:oMath>
                </a14:m>
                <a:r>
                  <a:rPr lang="fr-CH" dirty="0"/>
                  <a:t> .</a:t>
                </a:r>
              </a:p>
              <a:p>
                <a:pPr marL="285750" indent="-285750">
                  <a:lnSpc>
                    <a:spcPct val="130000"/>
                  </a:lnSpc>
                  <a:buFont typeface="Arial" panose="020B0604020202020204" pitchFamily="34" charset="0"/>
                  <a:buChar char="•"/>
                </a:pPr>
                <a:r>
                  <a:rPr lang="fr-CH" dirty="0"/>
                  <a:t>Des valeurs typiques: </a:t>
                </a:r>
                <a:r>
                  <a:rPr lang="fr-CH" i="1" dirty="0"/>
                  <a:t>a</a:t>
                </a:r>
                <a:r>
                  <a:rPr lang="fr-CH" dirty="0"/>
                  <a:t>=0.83</a:t>
                </a:r>
                <a:r>
                  <a:rPr lang="fr-CH" dirty="0">
                    <a:latin typeface="Symbol" pitchFamily="2" charset="2"/>
                  </a:rPr>
                  <a:t>m</a:t>
                </a:r>
                <a:r>
                  <a:rPr lang="fr-CH" dirty="0"/>
                  <a:t>m (1200 l/mm), </a:t>
                </a:r>
                <a:r>
                  <a:rPr lang="fr-CH" i="1" dirty="0"/>
                  <a:t>L</a:t>
                </a:r>
                <a:r>
                  <a:rPr lang="fr-CH" dirty="0"/>
                  <a:t>=550mm, </a:t>
                </a:r>
                <a:r>
                  <a:rPr lang="fr-CH" i="1" dirty="0"/>
                  <a:t>N</a:t>
                </a:r>
                <a:r>
                  <a:rPr lang="fr-CH" dirty="0"/>
                  <a:t>=91000, </a:t>
                </a:r>
                <a:r>
                  <a:rPr lang="fr-CH" dirty="0">
                    <a:latin typeface="Symbol" pitchFamily="2" charset="2"/>
                  </a:rPr>
                  <a:t>b</a:t>
                </a:r>
                <a:r>
                  <a:rPr lang="fr-CH" dirty="0"/>
                  <a:t>=28° ; cela donne en 1</a:t>
                </a:r>
                <a:r>
                  <a:rPr lang="fr-CH" baseline="30000" dirty="0"/>
                  <a:t>er</a:t>
                </a:r>
                <a:r>
                  <a:rPr lang="fr-CH" dirty="0"/>
                  <a:t> ordre: </a:t>
                </a:r>
                <a14:m>
                  <m:oMath xmlns:m="http://schemas.openxmlformats.org/officeDocument/2006/math">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𝑑𝑦</m:t>
                        </m:r>
                      </m:num>
                      <m:den>
                        <m:r>
                          <a:rPr lang="fr-CH" i="1">
                            <a:latin typeface="Cambria Math" panose="02040503050406030204" pitchFamily="18" charset="0"/>
                            <a:ea typeface="Cambria Math" panose="02040503050406030204" pitchFamily="18" charset="0"/>
                          </a:rPr>
                          <m:t>𝑑</m:t>
                        </m:r>
                        <m:r>
                          <a:rPr lang="fr-CH" i="1">
                            <a:latin typeface="Cambria Math" panose="02040503050406030204" pitchFamily="18" charset="0"/>
                            <a:ea typeface="Cambria Math" panose="02040503050406030204" pitchFamily="18" charset="0"/>
                          </a:rPr>
                          <m:t>𝜆</m:t>
                        </m:r>
                      </m:den>
                    </m:f>
                    <m:r>
                      <a:rPr lang="fr-CH" b="0" i="1" smtClean="0">
                        <a:latin typeface="Cambria Math" panose="02040503050406030204" pitchFamily="18" charset="0"/>
                        <a:ea typeface="Cambria Math" panose="02040503050406030204" pitchFamily="18" charset="0"/>
                      </a:rPr>
                      <m:t>=6.6</m:t>
                    </m:r>
                    <m:sSup>
                      <m:sSupPr>
                        <m:ctrlPr>
                          <a:rPr lang="fr-CH" b="0" i="1" smtClean="0">
                            <a:latin typeface="Cambria Math" panose="02040503050406030204" pitchFamily="18" charset="0"/>
                            <a:ea typeface="Cambria Math" panose="02040503050406030204" pitchFamily="18" charset="0"/>
                          </a:rPr>
                        </m:ctrlPr>
                      </m:sSupPr>
                      <m:e>
                        <m:r>
                          <a:rPr lang="fr-CH" b="0" i="1" smtClean="0">
                            <a:latin typeface="Cambria Math" panose="02040503050406030204" pitchFamily="18" charset="0"/>
                            <a:ea typeface="Cambria Math" panose="02040503050406030204" pitchFamily="18" charset="0"/>
                          </a:rPr>
                          <m:t>∙10</m:t>
                        </m:r>
                      </m:e>
                      <m:sup>
                        <m:r>
                          <a:rPr lang="fr-CH" b="0" i="1" smtClean="0">
                            <a:latin typeface="Cambria Math" panose="02040503050406030204" pitchFamily="18" charset="0"/>
                            <a:ea typeface="Cambria Math" panose="02040503050406030204" pitchFamily="18" charset="0"/>
                          </a:rPr>
                          <m:t>5</m:t>
                        </m:r>
                      </m:sup>
                    </m:sSup>
                  </m:oMath>
                </a14:m>
                <a:r>
                  <a:rPr lang="fr-CH" dirty="0"/>
                  <a:t> ou: </a:t>
                </a:r>
                <a14:m>
                  <m:oMath xmlns:m="http://schemas.openxmlformats.org/officeDocument/2006/math">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𝑑</m:t>
                        </m:r>
                        <m:r>
                          <a:rPr lang="fr-CH" i="1">
                            <a:latin typeface="Cambria Math" panose="02040503050406030204" pitchFamily="18" charset="0"/>
                            <a:ea typeface="Cambria Math" panose="02040503050406030204" pitchFamily="18" charset="0"/>
                          </a:rPr>
                          <m:t>𝜆</m:t>
                        </m:r>
                      </m:num>
                      <m:den>
                        <m:r>
                          <a:rPr lang="fr-CH" i="1">
                            <a:latin typeface="Cambria Math" panose="02040503050406030204" pitchFamily="18" charset="0"/>
                            <a:ea typeface="Cambria Math" panose="02040503050406030204" pitchFamily="18" charset="0"/>
                          </a:rPr>
                          <m:t>𝑑𝑦</m:t>
                        </m:r>
                      </m:den>
                    </m:f>
                    <m:r>
                      <a:rPr lang="fr-CH"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1.5 </m:t>
                    </m:r>
                    <m:r>
                      <a:rPr lang="fr-CH" b="0" i="1" smtClean="0">
                        <a:latin typeface="Cambria Math" panose="02040503050406030204" pitchFamily="18" charset="0"/>
                        <a:ea typeface="Cambria Math" panose="02040503050406030204" pitchFamily="18" charset="0"/>
                      </a:rPr>
                      <m:t>𝑛𝑚</m:t>
                    </m:r>
                    <m:r>
                      <a:rPr lang="fr-CH" b="0"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𝑚𝑚</m:t>
                    </m:r>
                  </m:oMath>
                </a14:m>
                <a:r>
                  <a:rPr lang="fr-CH" dirty="0"/>
                  <a:t> . Un élément typique d'un détecteur CCD (12.5 </a:t>
                </a:r>
                <a:r>
                  <a:rPr lang="fr-CH" dirty="0">
                    <a:latin typeface="Symbol" pitchFamily="2" charset="2"/>
                  </a:rPr>
                  <a:t>m</a:t>
                </a:r>
                <a:r>
                  <a:rPr lang="fr-CH" dirty="0"/>
                  <a:t>m), ou une fente de sortie de la même largeur, correspond à une largeur spectrale: </a:t>
                </a:r>
                <a:r>
                  <a:rPr lang="fr-CH" dirty="0">
                    <a:latin typeface="Symbol" pitchFamily="2" charset="2"/>
                  </a:rPr>
                  <a:t>dl</a:t>
                </a:r>
                <a:r>
                  <a:rPr lang="fr-CH" dirty="0"/>
                  <a:t>=19 pm.</a:t>
                </a:r>
              </a:p>
              <a:p>
                <a:pPr marL="285750" indent="-285750">
                  <a:lnSpc>
                    <a:spcPct val="130000"/>
                  </a:lnSpc>
                  <a:buFont typeface="Arial" panose="020B0604020202020204" pitchFamily="34" charset="0"/>
                  <a:buChar char="•"/>
                </a:pPr>
                <a:r>
                  <a:rPr lang="fr-CH" dirty="0"/>
                  <a:t>La gamme spectrale est: </a:t>
                </a:r>
                <a:r>
                  <a:rPr lang="fr-CH" dirty="0">
                    <a:latin typeface="Symbol" pitchFamily="2" charset="2"/>
                  </a:rPr>
                  <a:t>Dl=</a:t>
                </a:r>
                <a:r>
                  <a:rPr lang="fr-CH" dirty="0"/>
                  <a:t>38 nm, qui corresponde aux 2000 pixels de la CCD.</a:t>
                </a:r>
              </a:p>
            </p:txBody>
          </p:sp>
        </mc:Choice>
        <mc:Fallback>
          <p:sp>
            <p:nvSpPr>
              <p:cNvPr id="23" name="Text Box 23">
                <a:extLst>
                  <a:ext uri="{FF2B5EF4-FFF2-40B4-BE49-F238E27FC236}">
                    <a16:creationId xmlns:a16="http://schemas.microsoft.com/office/drawing/2014/main" id="{B0B5D050-70C4-AF42-80DC-084BBE01EFE8}"/>
                  </a:ext>
                </a:extLst>
              </p:cNvPr>
              <p:cNvSpPr txBox="1">
                <a:spLocks noRot="1" noChangeAspect="1" noMove="1" noResize="1" noEditPoints="1" noAdjustHandles="1" noChangeArrowheads="1" noChangeShapeType="1" noTextEdit="1"/>
              </p:cNvSpPr>
              <p:nvPr/>
            </p:nvSpPr>
            <p:spPr bwMode="auto">
              <a:xfrm>
                <a:off x="0" y="535966"/>
                <a:ext cx="12192000" cy="2965042"/>
              </a:xfrm>
              <a:prstGeom prst="rect">
                <a:avLst/>
              </a:prstGeom>
              <a:blipFill>
                <a:blip r:embed="rId2"/>
                <a:stretch>
                  <a:fillRect l="-312" b="-2564"/>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7" name="Group 6">
            <a:extLst>
              <a:ext uri="{FF2B5EF4-FFF2-40B4-BE49-F238E27FC236}">
                <a16:creationId xmlns:a16="http://schemas.microsoft.com/office/drawing/2014/main" id="{775FD8E5-8BD3-7541-94AA-FD9417D12266}"/>
              </a:ext>
            </a:extLst>
          </p:cNvPr>
          <p:cNvGrpSpPr/>
          <p:nvPr/>
        </p:nvGrpSpPr>
        <p:grpSpPr>
          <a:xfrm>
            <a:off x="6839468" y="3457353"/>
            <a:ext cx="5280524" cy="3392028"/>
            <a:chOff x="7248128" y="3502840"/>
            <a:chExt cx="4943872" cy="3175773"/>
          </a:xfrm>
        </p:grpSpPr>
        <p:pic>
          <p:nvPicPr>
            <p:cNvPr id="8" name="Picture 7">
              <a:extLst>
                <a:ext uri="{FF2B5EF4-FFF2-40B4-BE49-F238E27FC236}">
                  <a16:creationId xmlns:a16="http://schemas.microsoft.com/office/drawing/2014/main" id="{A9B7DC83-C9AA-014B-AF10-F9D3D35CEE0A}"/>
                </a:ext>
              </a:extLst>
            </p:cNvPr>
            <p:cNvPicPr>
              <a:picLocks noChangeAspect="1"/>
            </p:cNvPicPr>
            <p:nvPr/>
          </p:nvPicPr>
          <p:blipFill rotWithShape="1">
            <a:blip r:embed="rId3"/>
            <a:srcRect b="5369"/>
            <a:stretch/>
          </p:blipFill>
          <p:spPr>
            <a:xfrm>
              <a:off x="7254479" y="3502840"/>
              <a:ext cx="4937521" cy="3175773"/>
            </a:xfrm>
            <a:prstGeom prst="rect">
              <a:avLst/>
            </a:prstGeom>
          </p:spPr>
        </p:pic>
        <p:sp>
          <p:nvSpPr>
            <p:cNvPr id="9" name="TextBox 8">
              <a:extLst>
                <a:ext uri="{FF2B5EF4-FFF2-40B4-BE49-F238E27FC236}">
                  <a16:creationId xmlns:a16="http://schemas.microsoft.com/office/drawing/2014/main" id="{0E3B4F53-7805-1A4A-A127-6AC2DE19C537}"/>
                </a:ext>
              </a:extLst>
            </p:cNvPr>
            <p:cNvSpPr txBox="1"/>
            <p:nvPr/>
          </p:nvSpPr>
          <p:spPr>
            <a:xfrm>
              <a:off x="7248128" y="3753036"/>
              <a:ext cx="756084" cy="560937"/>
            </a:xfrm>
            <a:prstGeom prst="rect">
              <a:avLst/>
            </a:prstGeom>
            <a:solidFill>
              <a:schemeClr val="bg1"/>
            </a:solidFill>
          </p:spPr>
          <p:txBody>
            <a:bodyPr wrap="square" tIns="0" rIns="0" rtlCol="0">
              <a:spAutoFit/>
            </a:bodyPr>
            <a:lstStyle/>
            <a:p>
              <a:pPr algn="r"/>
              <a:r>
                <a:rPr lang="fr-CH" sz="1200" dirty="0"/>
                <a:t>(CCD)</a:t>
              </a:r>
            </a:p>
            <a:p>
              <a:pPr algn="r"/>
              <a:r>
                <a:rPr lang="fr-CH" dirty="0"/>
                <a:t>      y</a:t>
              </a:r>
            </a:p>
          </p:txBody>
        </p:sp>
      </p:grpSp>
    </p:spTree>
    <p:extLst>
      <p:ext uri="{BB962C8B-B14F-4D97-AF65-F5344CB8AC3E}">
        <p14:creationId xmlns:p14="http://schemas.microsoft.com/office/powerpoint/2010/main" val="1126708976"/>
      </p:ext>
    </p:extLst>
  </p:cSld>
  <p:clrMapOvr>
    <a:masterClrMapping/>
  </p:clrMapOvr>
  <mc:AlternateContent xmlns:mc="http://schemas.openxmlformats.org/markup-compatibility/2006" xmlns:p14="http://schemas.microsoft.com/office/powerpoint/2010/main">
    <mc:Choice Requires="p14">
      <p:transition spd="slow" p14:dur="2000" advTm="327570"/>
    </mc:Choice>
    <mc:Fallback xmlns="">
      <p:transition spd="slow" advTm="32757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0" y="-647"/>
            <a:ext cx="121920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CH" sz="3200" dirty="0"/>
              <a:t>Réseaux de diffraction: Résolution</a:t>
            </a:r>
          </a:p>
        </p:txBody>
      </p:sp>
      <p:sp>
        <p:nvSpPr>
          <p:cNvPr id="32787" name="Text Box 19"/>
          <p:cNvSpPr txBox="1">
            <a:spLocks noChangeArrowheads="1"/>
          </p:cNvSpPr>
          <p:nvPr/>
        </p:nvSpPr>
        <p:spPr bwMode="auto">
          <a:xfrm>
            <a:off x="1235460" y="6550223"/>
            <a:ext cx="6352134"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fr-CH" sz="1400" dirty="0"/>
              <a:t>Le critère de Rayleigh: </a:t>
            </a:r>
            <a:r>
              <a:rPr lang="fr-CH" sz="1400" i="1" dirty="0"/>
              <a:t>I</a:t>
            </a:r>
            <a:r>
              <a:rPr lang="fr-CH" sz="1400" baseline="-25000" dirty="0"/>
              <a:t>max</a:t>
            </a:r>
            <a:r>
              <a:rPr lang="fr-CH" sz="1400" dirty="0"/>
              <a:t> à </a:t>
            </a:r>
            <a:r>
              <a:rPr lang="fr-CH" sz="1400" dirty="0">
                <a:latin typeface="Symbol" pitchFamily="18" charset="2"/>
              </a:rPr>
              <a:t>l</a:t>
            </a:r>
            <a:r>
              <a:rPr lang="fr-CH" sz="1400" dirty="0"/>
              <a:t> superposé avec </a:t>
            </a:r>
            <a:r>
              <a:rPr lang="fr-CH" sz="1400" i="1" dirty="0" err="1"/>
              <a:t>I</a:t>
            </a:r>
            <a:r>
              <a:rPr lang="fr-CH" sz="1400" baseline="-25000" dirty="0" err="1"/>
              <a:t>min</a:t>
            </a:r>
            <a:r>
              <a:rPr lang="fr-CH" sz="1400" dirty="0"/>
              <a:t> à </a:t>
            </a:r>
            <a:r>
              <a:rPr lang="fr-CH" sz="1400" dirty="0" err="1">
                <a:latin typeface="Symbol" pitchFamily="18" charset="2"/>
              </a:rPr>
              <a:t>l+dl</a:t>
            </a:r>
            <a:r>
              <a:rPr lang="fr-CH" sz="1400" dirty="0">
                <a:latin typeface="Arial" panose="020B0604020202020204" pitchFamily="34" charset="0"/>
                <a:cs typeface="Arial" panose="020B0604020202020204" pitchFamily="34" charset="0"/>
              </a:rPr>
              <a:t> </a:t>
            </a:r>
            <a:endParaRPr lang="fr-CH" sz="1400" baseline="-250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3" name="Text Box 23">
                <a:extLst>
                  <a:ext uri="{FF2B5EF4-FFF2-40B4-BE49-F238E27FC236}">
                    <a16:creationId xmlns:a16="http://schemas.microsoft.com/office/drawing/2014/main" id="{B0B5D050-70C4-AF42-80DC-084BBE01EFE8}"/>
                  </a:ext>
                </a:extLst>
              </p:cNvPr>
              <p:cNvSpPr txBox="1">
                <a:spLocks noChangeArrowheads="1"/>
              </p:cNvSpPr>
              <p:nvPr/>
            </p:nvSpPr>
            <p:spPr bwMode="auto">
              <a:xfrm>
                <a:off x="0" y="569473"/>
                <a:ext cx="12192000" cy="2397708"/>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wrap="square">
                <a:spAutoFit/>
              </a:bodyPr>
              <a:lstStyle/>
              <a:p>
                <a:pPr marL="285750" indent="-285750">
                  <a:lnSpc>
                    <a:spcPct val="120000"/>
                  </a:lnSpc>
                  <a:buFont typeface="Arial" panose="020B0604020202020204" pitchFamily="34" charset="0"/>
                  <a:buChar char="•"/>
                </a:pPr>
                <a:r>
                  <a:rPr lang="fr-CH" dirty="0"/>
                  <a:t>La </a:t>
                </a:r>
                <a:r>
                  <a:rPr lang="fr-CH" b="1" dirty="0"/>
                  <a:t>résolution optique</a:t>
                </a:r>
                <a:r>
                  <a:rPr lang="fr-CH" dirty="0"/>
                  <a:t> est donnée par le critère de Rayleigh: La coïncidence du maximum d'une longueur d'onde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𝜆</m:t>
                        </m:r>
                      </m:e>
                      <m:sub>
                        <m:r>
                          <a:rPr lang="fr-CH" i="1">
                            <a:latin typeface="Cambria Math" panose="02040503050406030204" pitchFamily="18" charset="0"/>
                            <a:ea typeface="Cambria Math" panose="02040503050406030204" pitchFamily="18" charset="0"/>
                          </a:rPr>
                          <m:t>1</m:t>
                        </m:r>
                      </m:sub>
                    </m:sSub>
                  </m:oMath>
                </a14:m>
                <a:r>
                  <a:rPr lang="fr-CH" dirty="0"/>
                  <a:t> avec le minimum d'une longueur d'onde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𝜆</m:t>
                        </m:r>
                      </m:e>
                      <m:sub>
                        <m:r>
                          <a:rPr lang="fr-CH" b="0" i="1" smtClean="0">
                            <a:latin typeface="Cambria Math" panose="02040503050406030204" pitchFamily="18" charset="0"/>
                            <a:ea typeface="Cambria Math" panose="02040503050406030204" pitchFamily="18" charset="0"/>
                          </a:rPr>
                          <m:t>2</m:t>
                        </m:r>
                      </m:sub>
                    </m:sSub>
                    <m:r>
                      <a:rPr lang="fr-CH" b="0" i="1" smtClean="0">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𝜆</m:t>
                        </m:r>
                      </m:e>
                      <m:sub>
                        <m:r>
                          <a:rPr lang="fr-CH" i="1">
                            <a:latin typeface="Cambria Math" panose="02040503050406030204" pitchFamily="18" charset="0"/>
                            <a:ea typeface="Cambria Math" panose="02040503050406030204" pitchFamily="18" charset="0"/>
                          </a:rPr>
                          <m:t>1</m:t>
                        </m:r>
                      </m:sub>
                    </m:sSub>
                    <m:r>
                      <a:rPr lang="fr-CH" b="0"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𝛿𝜆</m:t>
                    </m:r>
                  </m:oMath>
                </a14:m>
                <a:r>
                  <a:rPr lang="fr-CH" dirty="0"/>
                  <a:t> , ce qui permet de les distinguer (contraste de ~10%). </a:t>
                </a:r>
              </a:p>
              <a:p>
                <a:pPr marL="285750" indent="-285750">
                  <a:lnSpc>
                    <a:spcPct val="120000"/>
                  </a:lnSpc>
                  <a:buFont typeface="Arial" panose="020B0604020202020204" pitchFamily="34" charset="0"/>
                  <a:buChar char="•"/>
                </a:pPr>
                <a:r>
                  <a:rPr lang="fr-CH" dirty="0"/>
                  <a:t>L'angle correspondante est donné par: </a:t>
                </a:r>
                <a14:m>
                  <m:oMath xmlns:m="http://schemas.openxmlformats.org/officeDocument/2006/math">
                    <m:r>
                      <a:rPr lang="fr-CH" i="1">
                        <a:latin typeface="Cambria Math" panose="02040503050406030204" pitchFamily="18" charset="0"/>
                        <a:ea typeface="Cambria Math" panose="02040503050406030204" pitchFamily="18" charset="0"/>
                      </a:rPr>
                      <m:t>𝑎</m:t>
                    </m:r>
                    <m:d>
                      <m:dPr>
                        <m:ctrlPr>
                          <a:rPr lang="fr-CH" i="1" smtClean="0">
                            <a:latin typeface="Cambria Math" panose="02040503050406030204" pitchFamily="18" charset="0"/>
                            <a:ea typeface="Cambria Math" panose="02040503050406030204" pitchFamily="18" charset="0"/>
                          </a:rPr>
                        </m:ctrlPr>
                      </m:dPr>
                      <m:e>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sin</m:t>
                            </m:r>
                          </m:fName>
                          <m:e>
                            <m:r>
                              <a:rPr lang="fr-CH" i="1">
                                <a:latin typeface="Cambria Math" panose="02040503050406030204" pitchFamily="18" charset="0"/>
                                <a:ea typeface="Cambria Math" panose="02040503050406030204" pitchFamily="18" charset="0"/>
                              </a:rPr>
                              <m:t>𝛽</m:t>
                            </m:r>
                          </m:e>
                        </m:func>
                        <m:r>
                          <a:rPr lang="fr-CH" i="1">
                            <a:latin typeface="Cambria Math" panose="02040503050406030204" pitchFamily="18" charset="0"/>
                            <a:ea typeface="Cambria Math" panose="02040503050406030204" pitchFamily="18" charset="0"/>
                          </a:rPr>
                          <m:t>−</m:t>
                        </m:r>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sin</m:t>
                            </m:r>
                          </m:fName>
                          <m:e>
                            <m:r>
                              <a:rPr lang="fr-CH" i="1">
                                <a:latin typeface="Cambria Math" panose="02040503050406030204" pitchFamily="18" charset="0"/>
                                <a:ea typeface="Cambria Math" panose="02040503050406030204" pitchFamily="18" charset="0"/>
                              </a:rPr>
                              <m:t>𝛼</m:t>
                            </m:r>
                          </m:e>
                        </m:func>
                      </m:e>
                    </m:d>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𝑚</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𝜆</m:t>
                        </m:r>
                      </m:e>
                      <m:sub>
                        <m:r>
                          <a:rPr lang="fr-CH" i="1">
                            <a:latin typeface="Cambria Math" panose="02040503050406030204" pitchFamily="18" charset="0"/>
                            <a:ea typeface="Cambria Math" panose="02040503050406030204" pitchFamily="18" charset="0"/>
                          </a:rPr>
                          <m:t>1</m:t>
                        </m:r>
                      </m:sub>
                    </m:sSub>
                    <m:r>
                      <a:rPr lang="fr-CH" b="0" i="1" smtClean="0">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𝑚</m:t>
                    </m:r>
                    <m:r>
                      <a:rPr lang="fr-CH" b="0" i="1" smtClean="0">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𝜆</m:t>
                        </m:r>
                      </m:e>
                      <m:sub>
                        <m:r>
                          <a:rPr lang="fr-CH" b="0" i="1" smtClean="0">
                            <a:latin typeface="Cambria Math" panose="02040503050406030204" pitchFamily="18" charset="0"/>
                            <a:ea typeface="Cambria Math" panose="02040503050406030204" pitchFamily="18" charset="0"/>
                          </a:rPr>
                          <m:t>2</m:t>
                        </m:r>
                      </m:sub>
                    </m:sSub>
                    <m:r>
                      <a:rPr lang="fr-CH" b="0"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𝑁</m:t>
                    </m:r>
                  </m:oMath>
                </a14:m>
                <a:r>
                  <a:rPr lang="fr-CH" dirty="0"/>
                  <a:t> ; La différence des longueurs d'onde est: </a:t>
                </a:r>
                <a14:m>
                  <m:oMath xmlns:m="http://schemas.openxmlformats.org/officeDocument/2006/math">
                    <m:r>
                      <a:rPr lang="fr-CH" i="1">
                        <a:latin typeface="Cambria Math" panose="02040503050406030204" pitchFamily="18" charset="0"/>
                        <a:ea typeface="Cambria Math" panose="02040503050406030204" pitchFamily="18" charset="0"/>
                      </a:rPr>
                      <m:t>𝛿</m:t>
                    </m:r>
                    <m:r>
                      <a:rPr lang="fr-CH" i="1" smtClean="0">
                        <a:latin typeface="Cambria Math" panose="02040503050406030204" pitchFamily="18" charset="0"/>
                        <a:ea typeface="Cambria Math" panose="02040503050406030204" pitchFamily="18" charset="0"/>
                      </a:rPr>
                      <m:t>𝜆</m:t>
                    </m:r>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𝜆</m:t>
                        </m:r>
                      </m:e>
                      <m:sub>
                        <m:r>
                          <a:rPr lang="fr-CH" i="1">
                            <a:latin typeface="Cambria Math" panose="02040503050406030204" pitchFamily="18" charset="0"/>
                            <a:ea typeface="Cambria Math" panose="02040503050406030204" pitchFamily="18" charset="0"/>
                          </a:rPr>
                          <m:t>2</m:t>
                        </m:r>
                      </m:sub>
                    </m:sSub>
                    <m:f>
                      <m:fPr>
                        <m:ctrlPr>
                          <a:rPr lang="fr-CH" i="1">
                            <a:latin typeface="Cambria Math" panose="02040503050406030204" pitchFamily="18" charset="0"/>
                            <a:ea typeface="Cambria Math" panose="02040503050406030204" pitchFamily="18" charset="0"/>
                          </a:rPr>
                        </m:ctrlPr>
                      </m:fPr>
                      <m:num>
                        <m:r>
                          <a:rPr lang="fr-CH" b="0" i="1" smtClean="0">
                            <a:latin typeface="Cambria Math" panose="02040503050406030204" pitchFamily="18" charset="0"/>
                            <a:ea typeface="Cambria Math" panose="02040503050406030204" pitchFamily="18" charset="0"/>
                          </a:rPr>
                          <m:t>𝑚𝑁</m:t>
                        </m:r>
                        <m:r>
                          <a:rPr lang="fr-CH" b="0" i="1" smtClean="0">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𝑚</m:t>
                            </m:r>
                          </m:e>
                          <m:sup>
                            <m:r>
                              <a:rPr lang="fr-CH" i="1">
                                <a:latin typeface="Cambria Math" panose="02040503050406030204" pitchFamily="18" charset="0"/>
                                <a:ea typeface="Cambria Math" panose="02040503050406030204" pitchFamily="18" charset="0"/>
                              </a:rPr>
                              <m:t>′</m:t>
                            </m:r>
                          </m:sup>
                        </m:sSup>
                      </m:num>
                      <m:den>
                        <m:r>
                          <a:rPr lang="fr-CH" b="0" i="1" smtClean="0">
                            <a:latin typeface="Cambria Math" panose="02040503050406030204" pitchFamily="18" charset="0"/>
                            <a:ea typeface="Cambria Math" panose="02040503050406030204" pitchFamily="18" charset="0"/>
                          </a:rPr>
                          <m:t>𝑚</m:t>
                        </m:r>
                        <m:r>
                          <a:rPr lang="fr-CH" i="1">
                            <a:latin typeface="Cambria Math" panose="02040503050406030204" pitchFamily="18" charset="0"/>
                            <a:ea typeface="Cambria Math" panose="02040503050406030204" pitchFamily="18" charset="0"/>
                          </a:rPr>
                          <m:t>𝑁</m:t>
                        </m:r>
                      </m:den>
                    </m:f>
                  </m:oMath>
                </a14:m>
                <a:r>
                  <a:rPr lang="fr-CH" dirty="0"/>
                  <a:t> . La </a:t>
                </a:r>
                <a:r>
                  <a:rPr lang="fr-CH" b="1" dirty="0"/>
                  <a:t>résolution</a:t>
                </a:r>
                <a:r>
                  <a:rPr lang="fr-CH" dirty="0"/>
                  <a:t> (le cas minimal: </a:t>
                </a:r>
                <a:r>
                  <a:rPr lang="fr-CH" i="1" dirty="0"/>
                  <a:t>mN-m' </a:t>
                </a:r>
                <a:r>
                  <a:rPr lang="fr-CH" dirty="0"/>
                  <a:t>= 1) est:  </a:t>
                </a:r>
                <a14:m>
                  <m:oMath xmlns:m="http://schemas.openxmlformats.org/officeDocument/2006/math">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𝛿𝜆</m:t>
                        </m:r>
                      </m:num>
                      <m:den>
                        <m:r>
                          <a:rPr lang="fr-CH" i="1" smtClean="0">
                            <a:latin typeface="Cambria Math" panose="02040503050406030204" pitchFamily="18" charset="0"/>
                            <a:ea typeface="Cambria Math" panose="02040503050406030204" pitchFamily="18" charset="0"/>
                          </a:rPr>
                          <m:t>𝜆</m:t>
                        </m:r>
                      </m:den>
                    </m:f>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b="0" i="1" smtClean="0">
                            <a:latin typeface="Cambria Math" panose="02040503050406030204" pitchFamily="18" charset="0"/>
                            <a:ea typeface="Cambria Math" panose="02040503050406030204" pitchFamily="18" charset="0"/>
                          </a:rPr>
                          <m:t>1</m:t>
                        </m:r>
                      </m:num>
                      <m:den>
                        <m:r>
                          <a:rPr lang="fr-CH" i="1">
                            <a:latin typeface="Cambria Math" panose="02040503050406030204" pitchFamily="18" charset="0"/>
                            <a:ea typeface="Cambria Math" panose="02040503050406030204" pitchFamily="18" charset="0"/>
                          </a:rPr>
                          <m:t>𝑚𝑁</m:t>
                        </m:r>
                      </m:den>
                    </m:f>
                  </m:oMath>
                </a14:m>
                <a:r>
                  <a:rPr lang="fr-CH" dirty="0"/>
                  <a:t> . La </a:t>
                </a:r>
                <a:r>
                  <a:rPr lang="fr-CH" b="1" dirty="0"/>
                  <a:t>résolvance</a:t>
                </a:r>
                <a:r>
                  <a:rPr lang="fr-CH" dirty="0"/>
                  <a:t> est:  </a:t>
                </a:r>
                <a14:m>
                  <m:oMath xmlns:m="http://schemas.openxmlformats.org/officeDocument/2006/math">
                    <m:r>
                      <m:rPr>
                        <m:sty m:val="p"/>
                      </m:rPr>
                      <a:rPr lang="fr-CH" b="0" i="0" smtClean="0">
                        <a:latin typeface="Cambria Math" panose="02040503050406030204" pitchFamily="18" charset="0"/>
                        <a:ea typeface="Cambria Math" panose="02040503050406030204" pitchFamily="18" charset="0"/>
                      </a:rPr>
                      <m:t>R</m:t>
                    </m:r>
                    <m:r>
                      <a:rPr lang="fr-CH" b="0" i="1" smtClean="0">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𝜆</m:t>
                        </m:r>
                      </m:num>
                      <m:den>
                        <m:r>
                          <a:rPr lang="fr-CH" i="1">
                            <a:latin typeface="Cambria Math" panose="02040503050406030204" pitchFamily="18" charset="0"/>
                            <a:ea typeface="Cambria Math" panose="02040503050406030204" pitchFamily="18" charset="0"/>
                          </a:rPr>
                          <m:t>𝛿𝜆</m:t>
                        </m:r>
                      </m:den>
                    </m:f>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𝑚𝑁</m:t>
                    </m:r>
                  </m:oMath>
                </a14:m>
                <a:r>
                  <a:rPr lang="fr-CH" dirty="0"/>
                  <a:t>. </a:t>
                </a:r>
              </a:p>
              <a:p>
                <a:pPr marL="285750" indent="-285750">
                  <a:lnSpc>
                    <a:spcPct val="120000"/>
                  </a:lnSpc>
                  <a:buFont typeface="Arial" panose="020B0604020202020204" pitchFamily="34" charset="0"/>
                  <a:buChar char="•"/>
                </a:pPr>
                <a:r>
                  <a:rPr lang="fr-CH" dirty="0"/>
                  <a:t>Des valeurs typiques: </a:t>
                </a:r>
                <a:r>
                  <a:rPr lang="fr-CH" i="1" dirty="0"/>
                  <a:t>a</a:t>
                </a:r>
                <a:r>
                  <a:rPr lang="fr-CH" dirty="0"/>
                  <a:t>=0.83</a:t>
                </a:r>
                <a:r>
                  <a:rPr lang="fr-CH" dirty="0">
                    <a:latin typeface="Symbol" pitchFamily="2" charset="2"/>
                  </a:rPr>
                  <a:t>m</a:t>
                </a:r>
                <a:r>
                  <a:rPr lang="fr-CH" dirty="0"/>
                  <a:t>m (1200 l/mm), </a:t>
                </a:r>
                <a:r>
                  <a:rPr lang="fr-CH" i="1" dirty="0"/>
                  <a:t>L</a:t>
                </a:r>
                <a:r>
                  <a:rPr lang="fr-CH" dirty="0"/>
                  <a:t>=550mm, </a:t>
                </a:r>
                <a:r>
                  <a:rPr lang="fr-CH" i="1" dirty="0"/>
                  <a:t>N</a:t>
                </a:r>
                <a:r>
                  <a:rPr lang="fr-CH" dirty="0"/>
                  <a:t>=91000, </a:t>
                </a:r>
                <a:r>
                  <a:rPr lang="fr-CH" dirty="0">
                    <a:latin typeface="Symbol" pitchFamily="2" charset="2"/>
                  </a:rPr>
                  <a:t>b</a:t>
                </a:r>
                <a:r>
                  <a:rPr lang="fr-CH" dirty="0"/>
                  <a:t>=28° ; cela donne en 1</a:t>
                </a:r>
                <a:r>
                  <a:rPr lang="fr-CH" baseline="30000" dirty="0"/>
                  <a:t>er</a:t>
                </a:r>
                <a:r>
                  <a:rPr lang="fr-CH" dirty="0"/>
                  <a:t> ordre: </a:t>
                </a:r>
              </a:p>
              <a:p>
                <a:pPr>
                  <a:lnSpc>
                    <a:spcPct val="120000"/>
                  </a:lnSpc>
                </a:pPr>
                <a:r>
                  <a:rPr lang="fr-CH" dirty="0"/>
                  <a:t>	résolution:  </a:t>
                </a:r>
                <a14:m>
                  <m:oMath xmlns:m="http://schemas.openxmlformats.org/officeDocument/2006/math">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𝛿𝜆</m:t>
                        </m:r>
                      </m:num>
                      <m:den>
                        <m:r>
                          <a:rPr lang="fr-CH" i="1">
                            <a:latin typeface="Cambria Math" panose="02040503050406030204" pitchFamily="18" charset="0"/>
                            <a:ea typeface="Cambria Math" panose="02040503050406030204" pitchFamily="18" charset="0"/>
                          </a:rPr>
                          <m:t>𝜆</m:t>
                        </m:r>
                      </m:den>
                    </m:f>
                    <m:r>
                      <a:rPr lang="fr-CH" i="1">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1.1∙</m:t>
                    </m:r>
                    <m:sSup>
                      <m:sSupPr>
                        <m:ctrlPr>
                          <a:rPr lang="fr-CH" b="0" i="1" smtClean="0">
                            <a:latin typeface="Cambria Math" panose="02040503050406030204" pitchFamily="18" charset="0"/>
                            <a:ea typeface="Cambria Math" panose="02040503050406030204" pitchFamily="18" charset="0"/>
                          </a:rPr>
                        </m:ctrlPr>
                      </m:sSupPr>
                      <m:e>
                        <m:r>
                          <a:rPr lang="fr-CH" b="0" i="1" smtClean="0">
                            <a:latin typeface="Cambria Math" panose="02040503050406030204" pitchFamily="18" charset="0"/>
                            <a:ea typeface="Cambria Math" panose="02040503050406030204" pitchFamily="18" charset="0"/>
                          </a:rPr>
                          <m:t>10</m:t>
                        </m:r>
                      </m:e>
                      <m:sup>
                        <m:r>
                          <a:rPr lang="fr-CH" b="0" i="1" smtClean="0">
                            <a:latin typeface="Cambria Math" panose="02040503050406030204" pitchFamily="18" charset="0"/>
                            <a:ea typeface="Cambria Math" panose="02040503050406030204" pitchFamily="18" charset="0"/>
                          </a:rPr>
                          <m:t>−5</m:t>
                        </m:r>
                      </m:sup>
                    </m:sSup>
                  </m:oMath>
                </a14:m>
                <a:r>
                  <a:rPr lang="fr-CH" dirty="0"/>
                  <a:t> , résolvance: </a:t>
                </a:r>
                <a:r>
                  <a:rPr lang="fr-CH" i="1" dirty="0"/>
                  <a:t>R</a:t>
                </a:r>
                <a:r>
                  <a:rPr lang="fr-CH" dirty="0"/>
                  <a:t>=</a:t>
                </a:r>
                <a:r>
                  <a:rPr lang="fr-CH" i="1" dirty="0"/>
                  <a:t>N</a:t>
                </a:r>
                <a:r>
                  <a:rPr lang="fr-CH" dirty="0"/>
                  <a:t>=91000 .</a:t>
                </a:r>
              </a:p>
            </p:txBody>
          </p:sp>
        </mc:Choice>
        <mc:Fallback>
          <p:sp>
            <p:nvSpPr>
              <p:cNvPr id="23" name="Text Box 23">
                <a:extLst>
                  <a:ext uri="{FF2B5EF4-FFF2-40B4-BE49-F238E27FC236}">
                    <a16:creationId xmlns:a16="http://schemas.microsoft.com/office/drawing/2014/main" id="{B0B5D050-70C4-AF42-80DC-084BBE01EFE8}"/>
                  </a:ext>
                </a:extLst>
              </p:cNvPr>
              <p:cNvSpPr txBox="1">
                <a:spLocks noRot="1" noChangeAspect="1" noMove="1" noResize="1" noEditPoints="1" noAdjustHandles="1" noChangeArrowheads="1" noChangeShapeType="1" noTextEdit="1"/>
              </p:cNvSpPr>
              <p:nvPr/>
            </p:nvSpPr>
            <p:spPr bwMode="auto">
              <a:xfrm>
                <a:off x="0" y="569473"/>
                <a:ext cx="12192000" cy="2397708"/>
              </a:xfrm>
              <a:prstGeom prst="rect">
                <a:avLst/>
              </a:prstGeom>
              <a:blipFill>
                <a:blip r:embed="rId2"/>
                <a:stretch>
                  <a:fillRect l="-312" t="-526" b="-526"/>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7" name="Group 6">
            <a:extLst>
              <a:ext uri="{FF2B5EF4-FFF2-40B4-BE49-F238E27FC236}">
                <a16:creationId xmlns:a16="http://schemas.microsoft.com/office/drawing/2014/main" id="{775FD8E5-8BD3-7541-94AA-FD9417D12266}"/>
              </a:ext>
            </a:extLst>
          </p:cNvPr>
          <p:cNvGrpSpPr/>
          <p:nvPr/>
        </p:nvGrpSpPr>
        <p:grpSpPr>
          <a:xfrm>
            <a:off x="7870482" y="4119641"/>
            <a:ext cx="4249509" cy="2729739"/>
            <a:chOff x="7248128" y="3502840"/>
            <a:chExt cx="4943872" cy="3175773"/>
          </a:xfrm>
        </p:grpSpPr>
        <p:pic>
          <p:nvPicPr>
            <p:cNvPr id="8" name="Picture 7">
              <a:extLst>
                <a:ext uri="{FF2B5EF4-FFF2-40B4-BE49-F238E27FC236}">
                  <a16:creationId xmlns:a16="http://schemas.microsoft.com/office/drawing/2014/main" id="{A9B7DC83-C9AA-014B-AF10-F9D3D35CEE0A}"/>
                </a:ext>
              </a:extLst>
            </p:cNvPr>
            <p:cNvPicPr>
              <a:picLocks noChangeAspect="1"/>
            </p:cNvPicPr>
            <p:nvPr/>
          </p:nvPicPr>
          <p:blipFill rotWithShape="1">
            <a:blip r:embed="rId3"/>
            <a:srcRect b="5369"/>
            <a:stretch/>
          </p:blipFill>
          <p:spPr>
            <a:xfrm>
              <a:off x="7254479" y="3502840"/>
              <a:ext cx="4937521" cy="3175773"/>
            </a:xfrm>
            <a:prstGeom prst="rect">
              <a:avLst/>
            </a:prstGeom>
          </p:spPr>
        </p:pic>
        <p:sp>
          <p:nvSpPr>
            <p:cNvPr id="9" name="TextBox 8">
              <a:extLst>
                <a:ext uri="{FF2B5EF4-FFF2-40B4-BE49-F238E27FC236}">
                  <a16:creationId xmlns:a16="http://schemas.microsoft.com/office/drawing/2014/main" id="{0E3B4F53-7805-1A4A-A127-6AC2DE19C537}"/>
                </a:ext>
              </a:extLst>
            </p:cNvPr>
            <p:cNvSpPr txBox="1"/>
            <p:nvPr/>
          </p:nvSpPr>
          <p:spPr>
            <a:xfrm>
              <a:off x="7248128" y="3753036"/>
              <a:ext cx="756084" cy="560937"/>
            </a:xfrm>
            <a:prstGeom prst="rect">
              <a:avLst/>
            </a:prstGeom>
            <a:solidFill>
              <a:schemeClr val="bg1"/>
            </a:solidFill>
          </p:spPr>
          <p:txBody>
            <a:bodyPr wrap="square" tIns="0" rIns="0" rtlCol="0">
              <a:spAutoFit/>
            </a:bodyPr>
            <a:lstStyle/>
            <a:p>
              <a:pPr algn="r"/>
              <a:r>
                <a:rPr lang="fr-CH" sz="1200" dirty="0"/>
                <a:t>(CCD)</a:t>
              </a:r>
            </a:p>
            <a:p>
              <a:pPr algn="r"/>
              <a:r>
                <a:rPr lang="fr-CH" dirty="0"/>
                <a:t>      y</a:t>
              </a:r>
            </a:p>
          </p:txBody>
        </p:sp>
      </p:grpSp>
      <p:grpSp>
        <p:nvGrpSpPr>
          <p:cNvPr id="4" name="Groupe 3">
            <a:extLst>
              <a:ext uri="{FF2B5EF4-FFF2-40B4-BE49-F238E27FC236}">
                <a16:creationId xmlns:a16="http://schemas.microsoft.com/office/drawing/2014/main" id="{3D567B4B-6CC5-631B-9F69-725D1CBBAAD0}"/>
              </a:ext>
            </a:extLst>
          </p:cNvPr>
          <p:cNvGrpSpPr/>
          <p:nvPr/>
        </p:nvGrpSpPr>
        <p:grpSpPr>
          <a:xfrm>
            <a:off x="391938" y="3212976"/>
            <a:ext cx="6352134" cy="3420380"/>
            <a:chOff x="391938" y="3212976"/>
            <a:chExt cx="6352134" cy="3420380"/>
          </a:xfrm>
        </p:grpSpPr>
        <p:pic>
          <p:nvPicPr>
            <p:cNvPr id="32784" name="Picture 16"/>
            <p:cNvPicPr>
              <a:picLocks noChangeAspect="1" noChangeArrowheads="1"/>
            </p:cNvPicPr>
            <p:nvPr/>
          </p:nvPicPr>
          <p:blipFill rotWithShape="1">
            <a:blip r:embed="rId4">
              <a:extLst>
                <a:ext uri="{28A0092B-C50C-407E-A947-70E740481C1C}">
                  <a14:useLocalDpi xmlns:a14="http://schemas.microsoft.com/office/drawing/2010/main" val="0"/>
                </a:ext>
              </a:extLst>
            </a:blip>
            <a:srcRect l="2078" t="6786" r="2733" b="5325"/>
            <a:stretch/>
          </p:blipFill>
          <p:spPr bwMode="auto">
            <a:xfrm>
              <a:off x="391938" y="3212976"/>
              <a:ext cx="6352134" cy="34203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ZoneTexte 2">
              <a:extLst>
                <a:ext uri="{FF2B5EF4-FFF2-40B4-BE49-F238E27FC236}">
                  <a16:creationId xmlns:a16="http://schemas.microsoft.com/office/drawing/2014/main" id="{D136055D-E0AF-D37A-EFE2-C63261AF2179}"/>
                </a:ext>
              </a:extLst>
            </p:cNvPr>
            <p:cNvSpPr txBox="1"/>
            <p:nvPr/>
          </p:nvSpPr>
          <p:spPr>
            <a:xfrm>
              <a:off x="5552041" y="3471391"/>
              <a:ext cx="1012011" cy="461665"/>
            </a:xfrm>
            <a:prstGeom prst="rect">
              <a:avLst/>
            </a:prstGeom>
            <a:solidFill>
              <a:schemeClr val="bg1"/>
            </a:solidFill>
          </p:spPr>
          <p:txBody>
            <a:bodyPr wrap="square">
              <a:spAutoFit/>
            </a:bodyPr>
            <a:lstStyle/>
            <a:p>
              <a:r>
                <a:rPr lang="fr-CH" sz="2400" dirty="0" err="1">
                  <a:latin typeface="Symbol" pitchFamily="18" charset="2"/>
                </a:rPr>
                <a:t>l+dl</a:t>
              </a:r>
              <a:endParaRPr lang="en-US" sz="2400" dirty="0"/>
            </a:p>
          </p:txBody>
        </p:sp>
      </p:grpSp>
    </p:spTree>
    <p:extLst>
      <p:ext uri="{BB962C8B-B14F-4D97-AF65-F5344CB8AC3E}">
        <p14:creationId xmlns:p14="http://schemas.microsoft.com/office/powerpoint/2010/main" val="107326373"/>
      </p:ext>
    </p:extLst>
  </p:cSld>
  <p:clrMapOvr>
    <a:masterClrMapping/>
  </p:clrMapOvr>
  <mc:AlternateContent xmlns:mc="http://schemas.openxmlformats.org/markup-compatibility/2006" xmlns:p14="http://schemas.microsoft.com/office/powerpoint/2010/main">
    <mc:Choice Requires="p14">
      <p:transition spd="slow" p14:dur="2000" advTm="327570"/>
    </mc:Choice>
    <mc:Fallback xmlns="">
      <p:transition spd="slow" advTm="32757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268F37-30E0-5C49-8BAC-F3E1A4E4DAF5}"/>
              </a:ext>
            </a:extLst>
          </p:cNvPr>
          <p:cNvGrpSpPr/>
          <p:nvPr/>
        </p:nvGrpSpPr>
        <p:grpSpPr>
          <a:xfrm>
            <a:off x="7500156" y="980728"/>
            <a:ext cx="4553430" cy="5629942"/>
            <a:chOff x="7248128" y="980728"/>
            <a:chExt cx="4949474" cy="6119618"/>
          </a:xfrm>
        </p:grpSpPr>
        <p:grpSp>
          <p:nvGrpSpPr>
            <p:cNvPr id="9" name="Group 8">
              <a:extLst>
                <a:ext uri="{FF2B5EF4-FFF2-40B4-BE49-F238E27FC236}">
                  <a16:creationId xmlns:a16="http://schemas.microsoft.com/office/drawing/2014/main" id="{5BF51A32-D11F-5349-A4F9-160A0DF3D735}"/>
                </a:ext>
              </a:extLst>
            </p:cNvPr>
            <p:cNvGrpSpPr/>
            <p:nvPr/>
          </p:nvGrpSpPr>
          <p:grpSpPr>
            <a:xfrm>
              <a:off x="7248128" y="980728"/>
              <a:ext cx="4949474" cy="5852918"/>
              <a:chOff x="7237142" y="1009650"/>
              <a:chExt cx="4949474" cy="5852918"/>
            </a:xfrm>
          </p:grpSpPr>
          <p:grpSp>
            <p:nvGrpSpPr>
              <p:cNvPr id="11" name="Group 10">
                <a:extLst>
                  <a:ext uri="{FF2B5EF4-FFF2-40B4-BE49-F238E27FC236}">
                    <a16:creationId xmlns:a16="http://schemas.microsoft.com/office/drawing/2014/main" id="{A6726B1B-D336-9D4C-8B81-16E23AE8F344}"/>
                  </a:ext>
                </a:extLst>
              </p:cNvPr>
              <p:cNvGrpSpPr/>
              <p:nvPr/>
            </p:nvGrpSpPr>
            <p:grpSpPr>
              <a:xfrm>
                <a:off x="7237142" y="1009650"/>
                <a:ext cx="4949474" cy="5852918"/>
                <a:chOff x="7798476" y="1673446"/>
                <a:chExt cx="4388140" cy="5189122"/>
              </a:xfrm>
            </p:grpSpPr>
            <p:pic>
              <p:nvPicPr>
                <p:cNvPr id="15" name="Picture 38">
                  <a:extLst>
                    <a:ext uri="{FF2B5EF4-FFF2-40B4-BE49-F238E27FC236}">
                      <a16:creationId xmlns:a16="http://schemas.microsoft.com/office/drawing/2014/main" id="{C3E3076D-B2A0-414E-B6C6-D1428CAA25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5643"/>
                <a:stretch/>
              </p:blipFill>
              <p:spPr bwMode="auto">
                <a:xfrm>
                  <a:off x="7798476" y="1673446"/>
                  <a:ext cx="4388140" cy="51891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Rectangle 15">
                  <a:extLst>
                    <a:ext uri="{FF2B5EF4-FFF2-40B4-BE49-F238E27FC236}">
                      <a16:creationId xmlns:a16="http://schemas.microsoft.com/office/drawing/2014/main" id="{48E614C8-2630-1A4A-B9C6-C6EF1F9311FF}"/>
                    </a:ext>
                  </a:extLst>
                </p:cNvPr>
                <p:cNvSpPr/>
                <p:nvPr/>
              </p:nvSpPr>
              <p:spPr>
                <a:xfrm>
                  <a:off x="11820635" y="5155504"/>
                  <a:ext cx="363377" cy="36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12" name="TextBox 11">
                <a:extLst>
                  <a:ext uri="{FF2B5EF4-FFF2-40B4-BE49-F238E27FC236}">
                    <a16:creationId xmlns:a16="http://schemas.microsoft.com/office/drawing/2014/main" id="{072FBF60-9F99-7E4B-9EE5-CF4A029B0961}"/>
                  </a:ext>
                </a:extLst>
              </p:cNvPr>
              <p:cNvSpPr txBox="1"/>
              <p:nvPr/>
            </p:nvSpPr>
            <p:spPr>
              <a:xfrm>
                <a:off x="8904312" y="5734873"/>
                <a:ext cx="126638" cy="276999"/>
              </a:xfrm>
              <a:prstGeom prst="rect">
                <a:avLst/>
              </a:prstGeom>
              <a:solidFill>
                <a:schemeClr val="bg1"/>
              </a:solidFill>
            </p:spPr>
            <p:txBody>
              <a:bodyPr wrap="none" lIns="0" tIns="0" rIns="0" bIns="0" rtlCol="0">
                <a:spAutoFit/>
              </a:bodyPr>
              <a:lstStyle/>
              <a:p>
                <a:r>
                  <a:rPr lang="fr-CH" dirty="0">
                    <a:latin typeface="Symbol" pitchFamily="2" charset="2"/>
                  </a:rPr>
                  <a:t>b</a:t>
                </a:r>
              </a:p>
            </p:txBody>
          </p:sp>
          <p:sp>
            <p:nvSpPr>
              <p:cNvPr id="13" name="TextBox 12">
                <a:extLst>
                  <a:ext uri="{FF2B5EF4-FFF2-40B4-BE49-F238E27FC236}">
                    <a16:creationId xmlns:a16="http://schemas.microsoft.com/office/drawing/2014/main" id="{DA049CC3-6CAB-EA49-AADF-3D148366719A}"/>
                  </a:ext>
                </a:extLst>
              </p:cNvPr>
              <p:cNvSpPr txBox="1"/>
              <p:nvPr/>
            </p:nvSpPr>
            <p:spPr>
              <a:xfrm>
                <a:off x="8256240" y="2673136"/>
                <a:ext cx="126638" cy="276999"/>
              </a:xfrm>
              <a:prstGeom prst="rect">
                <a:avLst/>
              </a:prstGeom>
              <a:solidFill>
                <a:schemeClr val="bg1"/>
              </a:solidFill>
            </p:spPr>
            <p:txBody>
              <a:bodyPr wrap="none" lIns="0" tIns="0" rIns="0" bIns="0" rtlCol="0">
                <a:spAutoFit/>
              </a:bodyPr>
              <a:lstStyle/>
              <a:p>
                <a:r>
                  <a:rPr lang="fr-CH" dirty="0">
                    <a:latin typeface="Symbol" pitchFamily="2" charset="2"/>
                  </a:rPr>
                  <a:t>b</a:t>
                </a:r>
              </a:p>
            </p:txBody>
          </p:sp>
          <p:sp>
            <p:nvSpPr>
              <p:cNvPr id="14" name="TextBox 13">
                <a:extLst>
                  <a:ext uri="{FF2B5EF4-FFF2-40B4-BE49-F238E27FC236}">
                    <a16:creationId xmlns:a16="http://schemas.microsoft.com/office/drawing/2014/main" id="{28F730F7-4CB1-0B43-9085-C40AA20178B8}"/>
                  </a:ext>
                </a:extLst>
              </p:cNvPr>
              <p:cNvSpPr txBox="1"/>
              <p:nvPr/>
            </p:nvSpPr>
            <p:spPr>
              <a:xfrm>
                <a:off x="9683448" y="6448690"/>
                <a:ext cx="84960" cy="184666"/>
              </a:xfrm>
              <a:prstGeom prst="rect">
                <a:avLst/>
              </a:prstGeom>
              <a:solidFill>
                <a:schemeClr val="bg1"/>
              </a:solidFill>
            </p:spPr>
            <p:txBody>
              <a:bodyPr wrap="none" lIns="0" tIns="0" rIns="0" bIns="0" rtlCol="0">
                <a:spAutoFit/>
              </a:bodyPr>
              <a:lstStyle/>
              <a:p>
                <a:r>
                  <a:rPr lang="fr-CH" sz="1200" dirty="0">
                    <a:latin typeface="Symbol" pitchFamily="2" charset="2"/>
                  </a:rPr>
                  <a:t>b</a:t>
                </a:r>
              </a:p>
            </p:txBody>
          </p:sp>
        </p:grpSp>
        <p:grpSp>
          <p:nvGrpSpPr>
            <p:cNvPr id="7" name="Group 6">
              <a:extLst>
                <a:ext uri="{FF2B5EF4-FFF2-40B4-BE49-F238E27FC236}">
                  <a16:creationId xmlns:a16="http://schemas.microsoft.com/office/drawing/2014/main" id="{3A86B89C-F338-8546-8275-3004FAC24484}"/>
                </a:ext>
              </a:extLst>
            </p:cNvPr>
            <p:cNvGrpSpPr/>
            <p:nvPr/>
          </p:nvGrpSpPr>
          <p:grpSpPr>
            <a:xfrm>
              <a:off x="8461329" y="6224888"/>
              <a:ext cx="1412491" cy="875458"/>
              <a:chOff x="8461329" y="6224888"/>
              <a:chExt cx="1412491" cy="875458"/>
            </a:xfrm>
          </p:grpSpPr>
          <p:sp>
            <p:nvSpPr>
              <p:cNvPr id="4" name="TextBox 3">
                <a:extLst>
                  <a:ext uri="{FF2B5EF4-FFF2-40B4-BE49-F238E27FC236}">
                    <a16:creationId xmlns:a16="http://schemas.microsoft.com/office/drawing/2014/main" id="{A25B12AB-0163-F744-989D-60CFFAB8D3CC}"/>
                  </a:ext>
                </a:extLst>
              </p:cNvPr>
              <p:cNvSpPr txBox="1"/>
              <p:nvPr/>
            </p:nvSpPr>
            <p:spPr>
              <a:xfrm rot="20323698">
                <a:off x="8645402" y="6381062"/>
                <a:ext cx="1152094" cy="401455"/>
              </a:xfrm>
              <a:prstGeom prst="rect">
                <a:avLst/>
              </a:prstGeom>
              <a:solidFill>
                <a:schemeClr val="bg1"/>
              </a:solidFill>
            </p:spPr>
            <p:txBody>
              <a:bodyPr wrap="none" rtlCol="0">
                <a:spAutoFit/>
              </a:bodyPr>
              <a:lstStyle/>
              <a:p>
                <a:r>
                  <a:rPr lang="fr-CH" b="1" dirty="0">
                    <a:solidFill>
                      <a:srgbClr val="FF0000"/>
                    </a:solidFill>
                    <a:latin typeface="Symbol" pitchFamily="2" charset="2"/>
                  </a:rPr>
                  <a:t>D</a:t>
                </a:r>
                <a:r>
                  <a:rPr lang="fr-CH" b="1" dirty="0">
                    <a:solidFill>
                      <a:srgbClr val="FF0000"/>
                    </a:solidFill>
                  </a:rPr>
                  <a:t>L=</a:t>
                </a:r>
                <a:r>
                  <a:rPr lang="fr-CH" b="1" dirty="0" err="1">
                    <a:solidFill>
                      <a:srgbClr val="FF0000"/>
                    </a:solidFill>
                  </a:rPr>
                  <a:t>N</a:t>
                </a:r>
                <a:r>
                  <a:rPr lang="fr-CH" b="1" dirty="0" err="1">
                    <a:solidFill>
                      <a:srgbClr val="FF0000"/>
                    </a:solidFill>
                    <a:latin typeface="Symbol" pitchFamily="2" charset="2"/>
                  </a:rPr>
                  <a:t>l</a:t>
                </a:r>
                <a:r>
                  <a:rPr lang="fr-CH" b="1" dirty="0">
                    <a:solidFill>
                      <a:srgbClr val="FF0000"/>
                    </a:solidFill>
                    <a:latin typeface="Symbol" pitchFamily="2" charset="2"/>
                  </a:rPr>
                  <a:t>   </a:t>
                </a:r>
              </a:p>
            </p:txBody>
          </p:sp>
          <p:cxnSp>
            <p:nvCxnSpPr>
              <p:cNvPr id="3" name="Straight Arrow Connector 2">
                <a:extLst>
                  <a:ext uri="{FF2B5EF4-FFF2-40B4-BE49-F238E27FC236}">
                    <a16:creationId xmlns:a16="http://schemas.microsoft.com/office/drawing/2014/main" id="{62F3C3D1-8C46-5246-871F-3569AEAB0472}"/>
                  </a:ext>
                </a:extLst>
              </p:cNvPr>
              <p:cNvCxnSpPr>
                <a:cxnSpLocks/>
              </p:cNvCxnSpPr>
              <p:nvPr/>
            </p:nvCxnSpPr>
            <p:spPr>
              <a:xfrm flipV="1">
                <a:off x="8461329" y="6224888"/>
                <a:ext cx="1120175" cy="431309"/>
              </a:xfrm>
              <a:prstGeom prst="straightConnector1">
                <a:avLst/>
              </a:prstGeom>
              <a:ln w="381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7BEBDB1-E823-3F47-A7A9-125E5DDC6477}"/>
                  </a:ext>
                </a:extLst>
              </p:cNvPr>
              <p:cNvSpPr txBox="1"/>
              <p:nvPr/>
            </p:nvSpPr>
            <p:spPr>
              <a:xfrm rot="20323698">
                <a:off x="8770516" y="6698891"/>
                <a:ext cx="1103304" cy="401455"/>
              </a:xfrm>
              <a:prstGeom prst="rect">
                <a:avLst/>
              </a:prstGeom>
              <a:solidFill>
                <a:schemeClr val="bg1"/>
              </a:solidFill>
            </p:spPr>
            <p:txBody>
              <a:bodyPr wrap="none" rtlCol="0">
                <a:spAutoFit/>
              </a:bodyPr>
              <a:lstStyle/>
              <a:p>
                <a:r>
                  <a:rPr lang="fr-CH" b="1" dirty="0" err="1">
                    <a:solidFill>
                      <a:srgbClr val="FF0000"/>
                    </a:solidFill>
                    <a:latin typeface="Symbol" pitchFamily="2" charset="2"/>
                  </a:rPr>
                  <a:t>D</a:t>
                </a:r>
                <a:r>
                  <a:rPr lang="fr-CH" b="1" dirty="0" err="1">
                    <a:solidFill>
                      <a:srgbClr val="FF0000"/>
                    </a:solidFill>
                  </a:rPr>
                  <a:t>t</a:t>
                </a:r>
                <a:r>
                  <a:rPr lang="fr-CH" b="1" dirty="0">
                    <a:solidFill>
                      <a:srgbClr val="FF0000"/>
                    </a:solidFill>
                  </a:rPr>
                  <a:t>=</a:t>
                </a:r>
                <a:r>
                  <a:rPr lang="fr-CH" b="1" dirty="0" err="1">
                    <a:solidFill>
                      <a:srgbClr val="FF0000"/>
                    </a:solidFill>
                  </a:rPr>
                  <a:t>N</a:t>
                </a:r>
                <a:r>
                  <a:rPr lang="fr-CH" b="1" dirty="0" err="1">
                    <a:solidFill>
                      <a:srgbClr val="FF0000"/>
                    </a:solidFill>
                    <a:latin typeface="Symbol" pitchFamily="2" charset="2"/>
                  </a:rPr>
                  <a:t>l</a:t>
                </a:r>
                <a:r>
                  <a:rPr lang="fr-CH" b="1" dirty="0">
                    <a:solidFill>
                      <a:srgbClr val="FF0000"/>
                    </a:solidFill>
                  </a:rPr>
                  <a:t>/c</a:t>
                </a:r>
                <a:endParaRPr lang="fr-CH" b="1" dirty="0">
                  <a:solidFill>
                    <a:srgbClr val="FF0000"/>
                  </a:solidFill>
                  <a:latin typeface="Symbol" pitchFamily="2" charset="2"/>
                </a:endParaRPr>
              </a:p>
            </p:txBody>
          </p:sp>
        </p:grpSp>
      </p:grpSp>
      <mc:AlternateContent xmlns:mc="http://schemas.openxmlformats.org/markup-compatibility/2006">
        <mc:Choice xmlns:a14="http://schemas.microsoft.com/office/drawing/2010/main" Requires="a14">
          <p:sp>
            <p:nvSpPr>
              <p:cNvPr id="30" name="Text Box 6"/>
              <p:cNvSpPr txBox="1">
                <a:spLocks noChangeArrowheads="1"/>
              </p:cNvSpPr>
              <p:nvPr/>
            </p:nvSpPr>
            <p:spPr bwMode="auto">
              <a:xfrm>
                <a:off x="-2" y="620688"/>
                <a:ext cx="7788190" cy="5909759"/>
              </a:xfrm>
              <a:prstGeom prst="rect">
                <a:avLst/>
              </a:prstGeom>
              <a:solidFill>
                <a:schemeClr val="bg1"/>
              </a:solid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wrap="square">
                <a:spAutoFit/>
              </a:bodyPr>
              <a:lstStyle/>
              <a:p>
                <a:pPr marL="342900" indent="-342900">
                  <a:lnSpc>
                    <a:spcPct val="120000"/>
                  </a:lnSpc>
                  <a:buFont typeface="Arial" panose="020B0604020202020204" pitchFamily="34" charset="0"/>
                  <a:buChar char="•"/>
                </a:pPr>
                <a:r>
                  <a:rPr lang="fr-CH" dirty="0"/>
                  <a:t>La résolution du réseau (1</a:t>
                </a:r>
                <a:r>
                  <a:rPr lang="fr-CH" baseline="30000" dirty="0"/>
                  <a:t>er</a:t>
                </a:r>
                <a:r>
                  <a:rPr lang="fr-CH" dirty="0"/>
                  <a:t> ordre) est: </a:t>
                </a:r>
                <a14:m>
                  <m:oMath xmlns:m="http://schemas.openxmlformats.org/officeDocument/2006/math">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𝜆</m:t>
                        </m:r>
                      </m:num>
                      <m:den>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𝜆</m:t>
                            </m:r>
                          </m:e>
                          <m:sub>
                            <m:r>
                              <a:rPr lang="fr-CH" i="1">
                                <a:latin typeface="Cambria Math" panose="02040503050406030204" pitchFamily="18" charset="0"/>
                                <a:ea typeface="Cambria Math" panose="02040503050406030204" pitchFamily="18" charset="0"/>
                              </a:rPr>
                              <m:t> </m:t>
                            </m:r>
                          </m:sub>
                        </m:sSub>
                      </m:den>
                    </m:f>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r>
                          <a:rPr lang="fr-CH" i="1">
                            <a:latin typeface="Cambria Math" panose="02040503050406030204" pitchFamily="18" charset="0"/>
                            <a:ea typeface="Cambria Math" panose="02040503050406030204" pitchFamily="18" charset="0"/>
                          </a:rPr>
                          <m:t>𝑁</m:t>
                        </m:r>
                      </m:den>
                    </m:f>
                  </m:oMath>
                </a14:m>
                <a:r>
                  <a:rPr lang="fr-CH" dirty="0"/>
                  <a:t> . Dans un réseau typique de haute résolution, </a:t>
                </a:r>
                <a:r>
                  <a:rPr lang="fr-CH" i="1" dirty="0"/>
                  <a:t>N</a:t>
                </a:r>
                <a:r>
                  <a:rPr lang="fr-CH" dirty="0"/>
                  <a:t>≈10</a:t>
                </a:r>
                <a:r>
                  <a:rPr lang="fr-CH" baseline="30000" dirty="0"/>
                  <a:t>5</a:t>
                </a:r>
                <a:r>
                  <a:rPr lang="fr-CH" dirty="0"/>
                  <a:t> .</a:t>
                </a:r>
              </a:p>
              <a:p>
                <a:pPr marL="342900" indent="-342900">
                  <a:lnSpc>
                    <a:spcPct val="120000"/>
                  </a:lnSpc>
                  <a:buFont typeface="Arial" panose="020B0604020202020204" pitchFamily="34" charset="0"/>
                  <a:buChar char="•"/>
                </a:pPr>
                <a:r>
                  <a:rPr lang="fr-CH" dirty="0"/>
                  <a:t>Si le réseau est illuminé par une onde plane, la différence de chemin optique entre le premier (haut) et le dernier (bas) faisceau est de </a:t>
                </a:r>
                <a:r>
                  <a:rPr lang="fr-CH" i="1" dirty="0" err="1"/>
                  <a:t>N</a:t>
                </a:r>
                <a:r>
                  <a:rPr lang="fr-CH" i="1" baseline="30000" dirty="0" err="1"/>
                  <a:t>.</a:t>
                </a:r>
                <a:r>
                  <a:rPr lang="fr-CH" i="1" dirty="0" err="1">
                    <a:latin typeface="Symbol" pitchFamily="2" charset="2"/>
                  </a:rPr>
                  <a:t>l</a:t>
                </a:r>
                <a:r>
                  <a:rPr lang="fr-CH" dirty="0">
                    <a:latin typeface="+mn-lt"/>
                  </a:rPr>
                  <a:t>.</a:t>
                </a:r>
              </a:p>
              <a:p>
                <a:pPr marL="342900" indent="-342900">
                  <a:lnSpc>
                    <a:spcPct val="120000"/>
                  </a:lnSpc>
                  <a:buFont typeface="Arial" panose="020B0604020202020204" pitchFamily="34" charset="0"/>
                  <a:buChar char="•"/>
                </a:pPr>
                <a:r>
                  <a:rPr lang="fr-CH" dirty="0"/>
                  <a:t>Cela implique une différence de temps de: </a:t>
                </a:r>
                <a:r>
                  <a:rPr lang="fr-CH" i="1" dirty="0" err="1">
                    <a:latin typeface="Symbol" pitchFamily="2" charset="2"/>
                  </a:rPr>
                  <a:t>D</a:t>
                </a:r>
                <a:r>
                  <a:rPr lang="fr-CH" i="1" dirty="0" err="1"/>
                  <a:t>t</a:t>
                </a:r>
                <a:r>
                  <a:rPr lang="fr-CH" dirty="0"/>
                  <a:t> = </a:t>
                </a:r>
                <a:r>
                  <a:rPr lang="fr-CH" i="1" dirty="0" err="1"/>
                  <a:t>N</a:t>
                </a:r>
                <a:r>
                  <a:rPr lang="fr-CH" i="1" baseline="30000" dirty="0" err="1"/>
                  <a:t>.</a:t>
                </a:r>
                <a:r>
                  <a:rPr lang="fr-CH" i="1" dirty="0" err="1">
                    <a:latin typeface="Symbol" pitchFamily="2" charset="2"/>
                  </a:rPr>
                  <a:t>l</a:t>
                </a:r>
                <a:r>
                  <a:rPr lang="fr-CH" i="1" dirty="0"/>
                  <a:t>/c</a:t>
                </a:r>
                <a:r>
                  <a:rPr lang="fr-CH" dirty="0"/>
                  <a:t> (300 </a:t>
                </a:r>
                <a:r>
                  <a:rPr lang="fr-CH" dirty="0" err="1"/>
                  <a:t>ps</a:t>
                </a:r>
                <a:r>
                  <a:rPr lang="fr-CH" dirty="0"/>
                  <a:t> pour N = 10</a:t>
                </a:r>
                <a:r>
                  <a:rPr lang="fr-CH" baseline="30000" dirty="0"/>
                  <a:t>5</a:t>
                </a:r>
                <a:r>
                  <a:rPr lang="fr-CH" dirty="0"/>
                  <a:t> , </a:t>
                </a:r>
                <a:r>
                  <a:rPr lang="fr-CH" dirty="0">
                    <a:latin typeface="Symbol" pitchFamily="2" charset="2"/>
                  </a:rPr>
                  <a:t>l</a:t>
                </a:r>
                <a:r>
                  <a:rPr lang="fr-CH" dirty="0"/>
                  <a:t> = 1 </a:t>
                </a:r>
                <a:r>
                  <a:rPr lang="fr-CH" dirty="0">
                    <a:latin typeface="Symbol" pitchFamily="2" charset="2"/>
                  </a:rPr>
                  <a:t>m</a:t>
                </a:r>
                <a:r>
                  <a:rPr lang="fr-CH" dirty="0"/>
                  <a:t>m). </a:t>
                </a:r>
              </a:p>
              <a:p>
                <a:pPr marL="342900" indent="-342900">
                  <a:lnSpc>
                    <a:spcPct val="120000"/>
                  </a:lnSpc>
                  <a:buFont typeface="Arial" panose="020B0604020202020204" pitchFamily="34" charset="0"/>
                  <a:buChar char="•"/>
                </a:pPr>
                <a:r>
                  <a:rPr lang="fr-CH" dirty="0"/>
                  <a:t>Si l'illumination est une impulsion courte (une durée de </a:t>
                </a:r>
                <a:r>
                  <a:rPr lang="fr-CH" i="1" dirty="0" err="1">
                    <a:latin typeface="Symbol" pitchFamily="2" charset="2"/>
                  </a:rPr>
                  <a:t>t</a:t>
                </a:r>
                <a:r>
                  <a:rPr lang="fr-CH" dirty="0"/>
                  <a:t> ), l'interférence serait possible entre moins de faisceaux, seulement </a:t>
                </a:r>
                <a:r>
                  <a:rPr lang="fr-CH" i="1" dirty="0"/>
                  <a:t>N’</a:t>
                </a:r>
                <a:r>
                  <a:rPr lang="fr-CH" dirty="0"/>
                  <a:t> = </a:t>
                </a:r>
                <a:r>
                  <a:rPr lang="fr-CH" i="1" dirty="0" err="1">
                    <a:latin typeface="Symbol" pitchFamily="2" charset="2"/>
                  </a:rPr>
                  <a:t>t</a:t>
                </a:r>
                <a:r>
                  <a:rPr lang="fr-CH" i="1" baseline="30000" dirty="0"/>
                  <a:t> .</a:t>
                </a:r>
                <a:r>
                  <a:rPr lang="fr-CH" i="1" dirty="0"/>
                  <a:t>c/</a:t>
                </a:r>
                <a:r>
                  <a:rPr lang="fr-CH" i="1" dirty="0">
                    <a:latin typeface="Symbol" pitchFamily="2" charset="2"/>
                  </a:rPr>
                  <a:t>l</a:t>
                </a:r>
                <a:r>
                  <a:rPr lang="fr-CH" dirty="0"/>
                  <a:t> . Cela réduira la résolution spectrale à: </a:t>
                </a:r>
                <a:r>
                  <a:rPr lang="fr-CH" i="1" dirty="0">
                    <a:latin typeface="Symbol" pitchFamily="2" charset="2"/>
                  </a:rPr>
                  <a:t>Dl</a:t>
                </a:r>
                <a:r>
                  <a:rPr lang="fr-CH" i="1" dirty="0"/>
                  <a:t>/</a:t>
                </a:r>
                <a:r>
                  <a:rPr lang="fr-CH" i="1" dirty="0">
                    <a:latin typeface="Symbol" pitchFamily="2" charset="2"/>
                  </a:rPr>
                  <a:t>l</a:t>
                </a:r>
                <a:r>
                  <a:rPr lang="fr-CH" dirty="0"/>
                  <a:t> = </a:t>
                </a:r>
                <a:r>
                  <a:rPr lang="fr-CH" i="1" dirty="0">
                    <a:latin typeface="Symbol" pitchFamily="2" charset="2"/>
                  </a:rPr>
                  <a:t>l</a:t>
                </a:r>
                <a:r>
                  <a:rPr lang="fr-CH" i="1" dirty="0"/>
                  <a:t>/</a:t>
                </a:r>
                <a:r>
                  <a:rPr lang="fr-CH" i="1" dirty="0" err="1">
                    <a:latin typeface="Symbol" pitchFamily="2" charset="2"/>
                  </a:rPr>
                  <a:t>t</a:t>
                </a:r>
                <a:r>
                  <a:rPr lang="fr-CH" i="1" dirty="0" err="1"/>
                  <a:t>c</a:t>
                </a:r>
                <a:r>
                  <a:rPr lang="fr-CH" dirty="0"/>
                  <a:t> , ou: </a:t>
                </a:r>
                <a:r>
                  <a:rPr lang="fr-CH" i="1" dirty="0" err="1">
                    <a:latin typeface="Symbol" pitchFamily="2" charset="2"/>
                  </a:rPr>
                  <a:t>Dl</a:t>
                </a:r>
                <a:r>
                  <a:rPr lang="fr-CH" baseline="30000" dirty="0" err="1"/>
                  <a:t>.</a:t>
                </a:r>
                <a:r>
                  <a:rPr lang="fr-CH" i="1" dirty="0" err="1">
                    <a:latin typeface="Symbol" pitchFamily="2" charset="2"/>
                  </a:rPr>
                  <a:t>t</a:t>
                </a:r>
                <a:r>
                  <a:rPr lang="fr-CH" dirty="0"/>
                  <a:t> = </a:t>
                </a:r>
                <a:r>
                  <a:rPr lang="fr-CH" i="1" dirty="0">
                    <a:latin typeface="Symbol" pitchFamily="2" charset="2"/>
                  </a:rPr>
                  <a:t>l</a:t>
                </a:r>
                <a:r>
                  <a:rPr lang="fr-CH" i="1" baseline="30000" dirty="0"/>
                  <a:t>2</a:t>
                </a:r>
                <a:r>
                  <a:rPr lang="fr-CH" i="1" dirty="0"/>
                  <a:t>/c</a:t>
                </a:r>
                <a:r>
                  <a:rPr lang="fr-CH" dirty="0"/>
                  <a:t> .</a:t>
                </a:r>
              </a:p>
              <a:p>
                <a:pPr marL="342900" indent="-342900">
                  <a:lnSpc>
                    <a:spcPct val="120000"/>
                  </a:lnSpc>
                  <a:buFont typeface="Arial" panose="020B0604020202020204" pitchFamily="34" charset="0"/>
                  <a:buChar char="•"/>
                </a:pPr>
                <a:r>
                  <a:rPr lang="fr-CH" dirty="0"/>
                  <a:t>Une impulsion d'un laser de 3 </a:t>
                </a:r>
                <a:r>
                  <a:rPr lang="fr-CH" dirty="0" err="1"/>
                  <a:t>ps</a:t>
                </a:r>
                <a:r>
                  <a:rPr lang="fr-CH" dirty="0"/>
                  <a:t> limitera la résolution à 1 nm, et une impulsion ultracourte de 150 </a:t>
                </a:r>
                <a:r>
                  <a:rPr lang="fr-CH" dirty="0" err="1"/>
                  <a:t>fs</a:t>
                </a:r>
                <a:r>
                  <a:rPr lang="fr-CH" dirty="0"/>
                  <a:t> serait limité à seulement 20 nm. C'est à comparer avec la résolution initiale du réseau de 10 pm. C'est une perte de 100-2000!</a:t>
                </a:r>
              </a:p>
              <a:p>
                <a:pPr marL="342900" indent="-342900">
                  <a:lnSpc>
                    <a:spcPct val="120000"/>
                  </a:lnSpc>
                  <a:buFont typeface="Arial" panose="020B0604020202020204" pitchFamily="34" charset="0"/>
                  <a:buChar char="•"/>
                </a:pPr>
                <a:r>
                  <a:rPr lang="fr-CH" dirty="0"/>
                  <a:t>Une autre manière d'arriver à ce résultat, en utilisant le lien entre largeur temporel et spectral de l'impulsion: </a:t>
                </a:r>
                <a14:m>
                  <m:oMath xmlns:m="http://schemas.openxmlformats.org/officeDocument/2006/math">
                    <m:r>
                      <a:rPr lang="fr-CH" i="1" smtClean="0">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b="0" i="1" smtClean="0">
                            <a:latin typeface="Cambria Math" panose="02040503050406030204" pitchFamily="18" charset="0"/>
                            <a:ea typeface="Cambria Math" panose="02040503050406030204" pitchFamily="18" charset="0"/>
                          </a:rPr>
                          <m:t>2</m:t>
                        </m:r>
                        <m:r>
                          <a:rPr lang="fr-CH" b="0" i="1" smtClean="0">
                            <a:latin typeface="Cambria Math" panose="02040503050406030204" pitchFamily="18" charset="0"/>
                            <a:ea typeface="Cambria Math" panose="02040503050406030204" pitchFamily="18" charset="0"/>
                          </a:rPr>
                          <m:t>𝜋</m:t>
                        </m:r>
                        <m:r>
                          <a:rPr lang="fr-CH" b="0" i="1" smtClean="0">
                            <a:latin typeface="Cambria Math" panose="02040503050406030204" pitchFamily="18" charset="0"/>
                            <a:ea typeface="Cambria Math" panose="02040503050406030204" pitchFamily="18" charset="0"/>
                          </a:rPr>
                          <m:t>𝑐</m:t>
                        </m:r>
                      </m:num>
                      <m:den>
                        <m:r>
                          <a:rPr lang="fr-CH" i="1">
                            <a:latin typeface="Cambria Math" panose="02040503050406030204" pitchFamily="18" charset="0"/>
                            <a:ea typeface="Cambria Math" panose="02040503050406030204" pitchFamily="18" charset="0"/>
                          </a:rPr>
                          <m:t>𝜆</m:t>
                        </m:r>
                      </m:den>
                    </m:f>
                  </m:oMath>
                </a14:m>
                <a:r>
                  <a:rPr lang="fr-CH" dirty="0"/>
                  <a:t> , donc: </a:t>
                </a:r>
                <a14:m>
                  <m:oMath xmlns:m="http://schemas.openxmlformats.org/officeDocument/2006/math">
                    <m:r>
                      <a:rPr lang="fr-CH" i="1" smtClean="0">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𝜋</m:t>
                        </m:r>
                        <m:r>
                          <a:rPr lang="fr-CH" i="1">
                            <a:latin typeface="Cambria Math" panose="02040503050406030204" pitchFamily="18" charset="0"/>
                            <a:ea typeface="Cambria Math" panose="02040503050406030204" pitchFamily="18" charset="0"/>
                          </a:rPr>
                          <m:t>𝑐</m:t>
                        </m:r>
                      </m:num>
                      <m:den>
                        <m:sSup>
                          <m:sSupPr>
                            <m:ctrlPr>
                              <a:rPr lang="fr-CH" i="1" smtClean="0">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𝜆</m:t>
                            </m:r>
                          </m:e>
                          <m:sup>
                            <m:r>
                              <a:rPr lang="fr-CH" b="0" i="1" smtClean="0">
                                <a:latin typeface="Cambria Math" panose="02040503050406030204" pitchFamily="18" charset="0"/>
                                <a:ea typeface="Cambria Math" panose="02040503050406030204" pitchFamily="18" charset="0"/>
                              </a:rPr>
                              <m:t>2</m:t>
                            </m:r>
                          </m:sup>
                        </m:sSup>
                      </m:den>
                    </m:f>
                    <m:r>
                      <a:rPr lang="fr-CH" dirty="0" smtClean="0">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𝜆</m:t>
                    </m:r>
                  </m:oMath>
                </a14:m>
                <a:r>
                  <a:rPr lang="fr-CH" dirty="0"/>
                  <a:t> ou: </a:t>
                </a:r>
                <a14:m>
                  <m:oMath xmlns:m="http://schemas.openxmlformats.org/officeDocument/2006/math">
                    <m:f>
                      <m:fPr>
                        <m:ctrlPr>
                          <a:rPr lang="fr-CH" i="1">
                            <a:latin typeface="Cambria Math" panose="02040503050406030204" pitchFamily="18" charset="0"/>
                            <a:ea typeface="Cambria Math" panose="02040503050406030204" pitchFamily="18" charset="0"/>
                          </a:rPr>
                        </m:ctrlPr>
                      </m:fPr>
                      <m:num>
                        <m:r>
                          <a:rPr lang="fr-CH" dirty="0">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𝜆</m:t>
                        </m:r>
                      </m:num>
                      <m:den>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𝜔</m:t>
                        </m:r>
                      </m:den>
                    </m:f>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𝜆</m:t>
                            </m:r>
                          </m:e>
                          <m:sup>
                            <m:r>
                              <a:rPr lang="fr-CH" i="1">
                                <a:latin typeface="Cambria Math" panose="02040503050406030204" pitchFamily="18" charset="0"/>
                                <a:ea typeface="Cambria Math" panose="02040503050406030204" pitchFamily="18" charset="0"/>
                              </a:rPr>
                              <m:t>2</m:t>
                            </m:r>
                          </m:sup>
                        </m:sSup>
                      </m:num>
                      <m:den>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𝜋</m:t>
                        </m:r>
                        <m:r>
                          <a:rPr lang="fr-CH" i="1">
                            <a:latin typeface="Cambria Math" panose="02040503050406030204" pitchFamily="18" charset="0"/>
                            <a:ea typeface="Cambria Math" panose="02040503050406030204" pitchFamily="18" charset="0"/>
                          </a:rPr>
                          <m:t>𝑐</m:t>
                        </m:r>
                      </m:den>
                    </m:f>
                  </m:oMath>
                </a14:m>
                <a:r>
                  <a:rPr lang="fr-CH" dirty="0"/>
                  <a:t> . Mais: </a:t>
                </a:r>
                <a14:m>
                  <m:oMath xmlns:m="http://schemas.openxmlformats.org/officeDocument/2006/math">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𝜔</m:t>
                    </m:r>
                    <m:r>
                      <a:rPr lang="fr-CH" b="0" i="1" smtClean="0">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𝜋</m:t>
                    </m:r>
                    <m:r>
                      <a:rPr lang="fr-CH" dirty="0">
                        <a:latin typeface="Cambria Math" panose="02040503050406030204" pitchFamily="18" charset="0"/>
                        <a:ea typeface="Cambria Math" panose="02040503050406030204" pitchFamily="18" charset="0"/>
                      </a:rPr>
                      <m:t>∆</m:t>
                    </m:r>
                    <m:r>
                      <a:rPr lang="fr-CH" i="1" dirty="0">
                        <a:latin typeface="Cambria Math" panose="02040503050406030204" pitchFamily="18" charset="0"/>
                        <a:ea typeface="Cambria Math" panose="02040503050406030204" pitchFamily="18" charset="0"/>
                      </a:rPr>
                      <m:t>𝑓</m:t>
                    </m:r>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𝜋</m:t>
                        </m:r>
                      </m:num>
                      <m:den>
                        <m:r>
                          <a:rPr lang="fr-CH" i="1">
                            <a:latin typeface="Cambria Math" panose="02040503050406030204" pitchFamily="18" charset="0"/>
                            <a:ea typeface="Cambria Math" panose="02040503050406030204" pitchFamily="18" charset="0"/>
                          </a:rPr>
                          <m:t>𝜏</m:t>
                        </m:r>
                      </m:den>
                    </m:f>
                  </m:oMath>
                </a14:m>
                <a:r>
                  <a:rPr lang="fr-CH" dirty="0"/>
                  <a:t> , donc: </a:t>
                </a:r>
                <a14:m>
                  <m:oMath xmlns:m="http://schemas.openxmlformats.org/officeDocument/2006/math">
                    <m:r>
                      <a:rPr lang="fr-CH" dirty="0">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𝜆</m:t>
                    </m:r>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𝜆</m:t>
                            </m:r>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𝜔</m:t>
                        </m:r>
                      </m:num>
                      <m:den>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𝜋</m:t>
                        </m:r>
                        <m:r>
                          <a:rPr lang="fr-CH" i="1">
                            <a:latin typeface="Cambria Math" panose="02040503050406030204" pitchFamily="18" charset="0"/>
                            <a:ea typeface="Cambria Math" panose="02040503050406030204" pitchFamily="18" charset="0"/>
                          </a:rPr>
                          <m:t>𝑐</m:t>
                        </m:r>
                      </m:den>
                    </m:f>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𝜆</m:t>
                            </m:r>
                          </m:e>
                          <m:sup>
                            <m:r>
                              <a:rPr lang="fr-CH" i="1">
                                <a:latin typeface="Cambria Math" panose="02040503050406030204" pitchFamily="18" charset="0"/>
                                <a:ea typeface="Cambria Math" panose="02040503050406030204" pitchFamily="18" charset="0"/>
                              </a:rPr>
                              <m:t>2</m:t>
                            </m:r>
                          </m:sup>
                        </m:sSup>
                      </m:num>
                      <m:den>
                        <m:r>
                          <a:rPr lang="fr-CH" i="1">
                            <a:latin typeface="Cambria Math" panose="02040503050406030204" pitchFamily="18" charset="0"/>
                            <a:ea typeface="Cambria Math" panose="02040503050406030204" pitchFamily="18" charset="0"/>
                          </a:rPr>
                          <m:t>𝑐</m:t>
                        </m:r>
                        <m:r>
                          <a:rPr lang="fr-CH" i="1">
                            <a:latin typeface="Cambria Math" panose="02040503050406030204" pitchFamily="18" charset="0"/>
                            <a:ea typeface="Cambria Math" panose="02040503050406030204" pitchFamily="18" charset="0"/>
                          </a:rPr>
                          <m:t>𝜏</m:t>
                        </m:r>
                      </m:den>
                    </m:f>
                  </m:oMath>
                </a14:m>
                <a:r>
                  <a:rPr lang="fr-CH" dirty="0"/>
                  <a:t> .</a:t>
                </a:r>
              </a:p>
            </p:txBody>
          </p:sp>
        </mc:Choice>
        <mc:Fallback>
          <p:sp>
            <p:nvSpPr>
              <p:cNvPr id="30" name="Text Box 6"/>
              <p:cNvSpPr txBox="1">
                <a:spLocks noRot="1" noChangeAspect="1" noMove="1" noResize="1" noEditPoints="1" noAdjustHandles="1" noChangeArrowheads="1" noChangeShapeType="1" noTextEdit="1"/>
              </p:cNvSpPr>
              <p:nvPr/>
            </p:nvSpPr>
            <p:spPr bwMode="auto">
              <a:xfrm>
                <a:off x="-2" y="620688"/>
                <a:ext cx="7788190" cy="5909759"/>
              </a:xfrm>
              <a:prstGeom prst="rect">
                <a:avLst/>
              </a:prstGeom>
              <a:blipFill>
                <a:blip r:embed="rId3"/>
                <a:stretch>
                  <a:fillRect l="-489" r="-1466"/>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32773" name="Text Box 5"/>
          <p:cNvSpPr txBox="1">
            <a:spLocks noChangeArrowheads="1"/>
          </p:cNvSpPr>
          <p:nvPr/>
        </p:nvSpPr>
        <p:spPr bwMode="auto">
          <a:xfrm>
            <a:off x="0" y="8621"/>
            <a:ext cx="12192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200" dirty="0">
                <a:solidFill>
                  <a:srgbClr val="FF0000"/>
                </a:solidFill>
              </a:rPr>
              <a:t>Bonus:</a:t>
            </a:r>
            <a:r>
              <a:rPr lang="fr-CH" sz="3200" dirty="0"/>
              <a:t> Réseaux de diffraction et paquets d'ondes / impulsions</a:t>
            </a:r>
          </a:p>
        </p:txBody>
      </p:sp>
    </p:spTree>
    <p:extLst>
      <p:ext uri="{BB962C8B-B14F-4D97-AF65-F5344CB8AC3E}">
        <p14:creationId xmlns:p14="http://schemas.microsoft.com/office/powerpoint/2010/main" val="3134604836"/>
      </p:ext>
    </p:extLst>
  </p:cSld>
  <p:clrMapOvr>
    <a:masterClrMapping/>
  </p:clrMapOvr>
  <mc:AlternateContent xmlns:mc="http://schemas.openxmlformats.org/markup-compatibility/2006" xmlns:p14="http://schemas.microsoft.com/office/powerpoint/2010/main">
    <mc:Choice Requires="p14">
      <p:transition spd="slow" p14:dur="2000" advTm="252563"/>
    </mc:Choice>
    <mc:Fallback xmlns="">
      <p:transition spd="slow" advTm="252563"/>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
            <a:ext cx="8430997" cy="619761"/>
          </a:xfrm>
        </p:spPr>
        <p:txBody>
          <a:bodyPr>
            <a:noAutofit/>
          </a:bodyPr>
          <a:lstStyle/>
          <a:p>
            <a:r>
              <a:rPr lang="fr-CH" sz="3200" dirty="0">
                <a:solidFill>
                  <a:schemeClr val="tx1"/>
                </a:solidFill>
                <a:cs typeface="Times New Roman" panose="02020603050405020304" pitchFamily="18" charset="0"/>
              </a:rPr>
              <a:t>Application typique du spectromètre à réseau</a:t>
            </a:r>
          </a:p>
        </p:txBody>
      </p:sp>
      <p:sp>
        <p:nvSpPr>
          <p:cNvPr id="3" name="Subtitle 2"/>
          <p:cNvSpPr>
            <a:spLocks noGrp="1"/>
          </p:cNvSpPr>
          <p:nvPr>
            <p:ph type="subTitle" idx="1"/>
          </p:nvPr>
        </p:nvSpPr>
        <p:spPr>
          <a:xfrm>
            <a:off x="0" y="812046"/>
            <a:ext cx="12192000" cy="708742"/>
          </a:xfrm>
        </p:spPr>
        <p:txBody>
          <a:bodyPr>
            <a:normAutofit/>
          </a:bodyPr>
          <a:lstStyle/>
          <a:p>
            <a:pPr marL="457200" indent="-457200" algn="l">
              <a:buFont typeface="Arial"/>
              <a:buChar char="•"/>
            </a:pPr>
            <a:r>
              <a:rPr lang="fr-CH" sz="2000" dirty="0"/>
              <a:t>Mesure des niveaux d'énergie des structures quantiques en semiconducteurs, ici des boites quantiques</a:t>
            </a:r>
          </a:p>
          <a:p>
            <a:pPr marL="457200" indent="-457200" algn="l">
              <a:buFont typeface="Arial"/>
              <a:buChar char="•"/>
            </a:pPr>
            <a:endParaRPr lang="fr-CH" sz="2000" dirty="0"/>
          </a:p>
        </p:txBody>
      </p:sp>
      <p:sp>
        <p:nvSpPr>
          <p:cNvPr id="5" name="Rectangle 4">
            <a:extLst>
              <a:ext uri="{FF2B5EF4-FFF2-40B4-BE49-F238E27FC236}">
                <a16:creationId xmlns:a16="http://schemas.microsoft.com/office/drawing/2014/main" id="{5C679FCE-5DB5-0E41-AF71-CE5A675A8BDC}"/>
              </a:ext>
            </a:extLst>
          </p:cNvPr>
          <p:cNvSpPr/>
          <p:nvPr/>
        </p:nvSpPr>
        <p:spPr>
          <a:xfrm>
            <a:off x="0" y="6440732"/>
            <a:ext cx="4475820" cy="215444"/>
          </a:xfrm>
          <a:prstGeom prst="rect">
            <a:avLst/>
          </a:prstGeom>
        </p:spPr>
        <p:txBody>
          <a:bodyPr wrap="square">
            <a:spAutoFit/>
          </a:bodyPr>
          <a:lstStyle/>
          <a:p>
            <a:r>
              <a:rPr lang="fr-CH" sz="800" dirty="0"/>
              <a:t>https://</a:t>
            </a:r>
            <a:r>
              <a:rPr lang="fr-CH" sz="800" dirty="0" err="1"/>
              <a:t>ars.els-cdn.com</a:t>
            </a:r>
            <a:r>
              <a:rPr lang="fr-CH" sz="800" dirty="0"/>
              <a:t>/content/image/1-s2.0-S0022024816306947-gr2.jpg</a:t>
            </a:r>
          </a:p>
        </p:txBody>
      </p:sp>
      <p:grpSp>
        <p:nvGrpSpPr>
          <p:cNvPr id="9" name="Group 8">
            <a:extLst>
              <a:ext uri="{FF2B5EF4-FFF2-40B4-BE49-F238E27FC236}">
                <a16:creationId xmlns:a16="http://schemas.microsoft.com/office/drawing/2014/main" id="{DF985F27-75C4-EC40-BE1D-EBA32CA3A956}"/>
              </a:ext>
            </a:extLst>
          </p:cNvPr>
          <p:cNvGrpSpPr/>
          <p:nvPr/>
        </p:nvGrpSpPr>
        <p:grpSpPr>
          <a:xfrm>
            <a:off x="-17526" y="1626947"/>
            <a:ext cx="12209526" cy="5143014"/>
            <a:chOff x="-10165" y="3695118"/>
            <a:chExt cx="7081525" cy="2982948"/>
          </a:xfrm>
        </p:grpSpPr>
        <p:pic>
          <p:nvPicPr>
            <p:cNvPr id="5128" name="Picture 8" descr="Image result for kulkova kapon dwir energy controlled">
              <a:extLst>
                <a:ext uri="{FF2B5EF4-FFF2-40B4-BE49-F238E27FC236}">
                  <a16:creationId xmlns:a16="http://schemas.microsoft.com/office/drawing/2014/main" id="{14DB7F6E-02FA-814C-9740-401E8C4EAC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60203"/>
              <a:ext cx="7071360" cy="26178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6D1F6BA-B299-9341-AE24-033C735D6EE6}"/>
                </a:ext>
              </a:extLst>
            </p:cNvPr>
            <p:cNvSpPr txBox="1"/>
            <p:nvPr/>
          </p:nvSpPr>
          <p:spPr>
            <a:xfrm>
              <a:off x="-10165" y="3855777"/>
              <a:ext cx="3859080" cy="214213"/>
            </a:xfrm>
            <a:prstGeom prst="rect">
              <a:avLst/>
            </a:prstGeom>
            <a:noFill/>
          </p:spPr>
          <p:txBody>
            <a:bodyPr wrap="square" rtlCol="0">
              <a:spAutoFit/>
            </a:bodyPr>
            <a:lstStyle/>
            <a:p>
              <a:r>
                <a:rPr lang="fr-CH" dirty="0"/>
                <a:t>Spectres d'émission des ensembles d'env. 10 boites quantiques</a:t>
              </a:r>
            </a:p>
          </p:txBody>
        </p:sp>
        <p:sp>
          <p:nvSpPr>
            <p:cNvPr id="12" name="TextBox 6">
              <a:extLst>
                <a:ext uri="{FF2B5EF4-FFF2-40B4-BE49-F238E27FC236}">
                  <a16:creationId xmlns:a16="http://schemas.microsoft.com/office/drawing/2014/main" id="{374BC4E1-049F-8A58-7321-318031AE2E52}"/>
                </a:ext>
              </a:extLst>
            </p:cNvPr>
            <p:cNvSpPr txBox="1"/>
            <p:nvPr/>
          </p:nvSpPr>
          <p:spPr>
            <a:xfrm>
              <a:off x="4496267" y="3695118"/>
              <a:ext cx="2359702" cy="374872"/>
            </a:xfrm>
            <a:prstGeom prst="rect">
              <a:avLst/>
            </a:prstGeom>
            <a:noFill/>
          </p:spPr>
          <p:txBody>
            <a:bodyPr wrap="square" rtlCol="0">
              <a:spAutoFit/>
            </a:bodyPr>
            <a:lstStyle/>
            <a:p>
              <a:r>
                <a:rPr lang="fr-CH" dirty="0"/>
                <a:t>Isolation des transitions électronique d'une boite quantique dans l'ensemble</a:t>
              </a:r>
            </a:p>
          </p:txBody>
        </p:sp>
      </p:grpSp>
    </p:spTree>
    <p:extLst>
      <p:ext uri="{BB962C8B-B14F-4D97-AF65-F5344CB8AC3E}">
        <p14:creationId xmlns:p14="http://schemas.microsoft.com/office/powerpoint/2010/main" val="29669156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7" name="Text Box 23"/>
          <p:cNvSpPr txBox="1">
            <a:spLocks noChangeArrowheads="1"/>
          </p:cNvSpPr>
          <p:nvPr/>
        </p:nvSpPr>
        <p:spPr bwMode="auto">
          <a:xfrm>
            <a:off x="0" y="1266885"/>
            <a:ext cx="12189492" cy="1723742"/>
          </a:xfrm>
          <a:prstGeom prst="rect">
            <a:avLst/>
          </a:prstGeom>
          <a:noFill/>
          <a:ln>
            <a:noFill/>
          </a:ln>
          <a:effectLst/>
          <a:extLst>
            <a:ext uri="{909E8E84-426E-40dd-AFC4-6F175D3DCCD1}">
              <a14:hiddenFill xmlns:mc="http://schemas.openxmlformats.org/markup-compatibility/2006" xmlns:a14="http://schemas.microsoft.com/office/drawing/2010/main" xmlns="">
                <a:solidFill>
                  <a:schemeClr val="accent1"/>
                </a:solidFill>
              </a14:hiddenFill>
            </a:ext>
            <a:ext uri="{91240B29-F687-4f45-9708-019B960494DF}">
              <a14:hiddenLine xmlns:mc="http://schemas.openxmlformats.org/markup-compatibility/2006" xmlns:a14="http://schemas.microsoft.com/office/drawing/2010/main" xmlns="" w="9525">
                <a:solidFill>
                  <a:schemeClr val="tx1"/>
                </a:solidFill>
                <a:miter lim="800000"/>
                <a:headEnd/>
                <a:tailEnd/>
              </a14:hiddenLine>
            </a:ext>
            <a:ext uri="{AF507438-7753-43e0-B8FC-AC1667EBCBE1}">
              <a14:hiddenEffects xmlns:mc="http://schemas.openxmlformats.org/markup-compatibility/2006" xmlns:a14="http://schemas.microsoft.com/office/drawing/2010/main" xmlns="">
                <a:effectLst>
                  <a:outerShdw dist="35921" dir="2700000" algn="ctr" rotWithShape="0">
                    <a:schemeClr val="bg2"/>
                  </a:outerShdw>
                </a:effectLst>
              </a14:hiddenEffects>
            </a:ext>
          </a:extLst>
        </p:spPr>
        <p:txBody>
          <a:bodyPr wrap="square">
            <a:spAutoFit/>
          </a:bodyPr>
          <a:lstStyle/>
          <a:p>
            <a:pPr marL="285750" indent="-285750">
              <a:lnSpc>
                <a:spcPct val="120000"/>
              </a:lnSpc>
              <a:buFont typeface="Arial" panose="020B0604020202020204" pitchFamily="34" charset="0"/>
              <a:buChar char="•"/>
            </a:pPr>
            <a:r>
              <a:rPr lang="fr-CH" dirty="0"/>
              <a:t>En radio- astronomie: on utilise un réseau des </a:t>
            </a:r>
            <a:r>
              <a:rPr lang="fr-CH" dirty="0" err="1"/>
              <a:t>radio-télescopes</a:t>
            </a:r>
            <a:r>
              <a:rPr lang="fr-CH" dirty="0"/>
              <a:t> de taille moyenne pour réaliser un équivalent d'une taille beaucoup plus grande (l'intensité des grand maxima est : </a:t>
            </a:r>
            <a:r>
              <a:rPr lang="fr-CH" i="1" dirty="0"/>
              <a:t>I </a:t>
            </a:r>
            <a:r>
              <a:rPr lang="fr-CH" dirty="0"/>
              <a:t>= </a:t>
            </a:r>
            <a:r>
              <a:rPr lang="fr-CH" i="1" dirty="0"/>
              <a:t>N</a:t>
            </a:r>
            <a:r>
              <a:rPr lang="fr-CH" baseline="30000" dirty="0"/>
              <a:t>2</a:t>
            </a:r>
            <a:r>
              <a:rPr lang="fr-CH" i="1" dirty="0"/>
              <a:t>I</a:t>
            </a:r>
            <a:r>
              <a:rPr lang="fr-CH" baseline="-25000" dirty="0"/>
              <a:t>0</a:t>
            </a:r>
            <a:r>
              <a:rPr lang="fr-CH" dirty="0"/>
              <a:t> ).</a:t>
            </a:r>
          </a:p>
          <a:p>
            <a:pPr marL="285750" indent="-285750">
              <a:lnSpc>
                <a:spcPct val="120000"/>
              </a:lnSpc>
              <a:buFont typeface="Arial" panose="020B0604020202020204" pitchFamily="34" charset="0"/>
              <a:buChar char="•"/>
            </a:pPr>
            <a:r>
              <a:rPr lang="fr-CH" dirty="0"/>
              <a:t>Les systèmes de radar utilisent des réseaux d'antennes, où on peut diriger le faisceau en changeant la phase entre les antennes.</a:t>
            </a:r>
          </a:p>
          <a:p>
            <a:pPr marL="285750" indent="-285750">
              <a:lnSpc>
                <a:spcPct val="120000"/>
              </a:lnSpc>
              <a:buFont typeface="Arial" panose="020B0604020202020204" pitchFamily="34" charset="0"/>
              <a:buChar char="•"/>
            </a:pPr>
            <a:endParaRPr lang="fr-CH" dirty="0"/>
          </a:p>
        </p:txBody>
      </p:sp>
      <p:grpSp>
        <p:nvGrpSpPr>
          <p:cNvPr id="4" name="Group 3">
            <a:extLst>
              <a:ext uri="{FF2B5EF4-FFF2-40B4-BE49-F238E27FC236}">
                <a16:creationId xmlns:a16="http://schemas.microsoft.com/office/drawing/2014/main" id="{6965610D-DA16-FE46-B7C7-ABEE24A8A134}"/>
              </a:ext>
            </a:extLst>
          </p:cNvPr>
          <p:cNvGrpSpPr/>
          <p:nvPr/>
        </p:nvGrpSpPr>
        <p:grpSpPr>
          <a:xfrm>
            <a:off x="8893477" y="3001134"/>
            <a:ext cx="3296015" cy="3856866"/>
            <a:chOff x="7750847" y="1673444"/>
            <a:chExt cx="4433165" cy="5189118"/>
          </a:xfrm>
        </p:grpSpPr>
        <p:pic>
          <p:nvPicPr>
            <p:cNvPr id="11302" name="Picture 38"/>
            <p:cNvPicPr>
              <a:picLocks noChangeAspect="1" noChangeArrowheads="1"/>
            </p:cNvPicPr>
            <p:nvPr/>
          </p:nvPicPr>
          <p:blipFill rotWithShape="1">
            <a:blip r:embed="rId2">
              <a:extLst>
                <a:ext uri="{28A0092B-C50C-407E-A947-70E740481C1C}">
                  <a14:useLocalDpi xmlns:a14="http://schemas.microsoft.com/office/drawing/2010/main" val="0"/>
                </a:ext>
              </a:extLst>
            </a:blip>
            <a:srcRect r="45643"/>
            <a:stretch/>
          </p:blipFill>
          <p:spPr bwMode="auto">
            <a:xfrm>
              <a:off x="7750847" y="1673444"/>
              <a:ext cx="4388135" cy="51891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EA60A898-6CFF-024E-A302-B65F5DCBB167}"/>
                </a:ext>
              </a:extLst>
            </p:cNvPr>
            <p:cNvSpPr/>
            <p:nvPr/>
          </p:nvSpPr>
          <p:spPr>
            <a:xfrm>
              <a:off x="11820636" y="5155504"/>
              <a:ext cx="363376" cy="36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11282" name="Text Box 18"/>
          <p:cNvSpPr txBox="1">
            <a:spLocks noChangeArrowheads="1"/>
          </p:cNvSpPr>
          <p:nvPr/>
        </p:nvSpPr>
        <p:spPr bwMode="auto">
          <a:xfrm>
            <a:off x="0" y="9030"/>
            <a:ext cx="12192000"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200" dirty="0">
                <a:solidFill>
                  <a:srgbClr val="FF0000"/>
                </a:solidFill>
              </a:rPr>
              <a:t>Bonus:</a:t>
            </a:r>
            <a:r>
              <a:rPr lang="fr-CH" sz="3200" dirty="0"/>
              <a:t> Autres systèmes similaires au réseau de diffraction</a:t>
            </a:r>
          </a:p>
          <a:p>
            <a:pPr algn="ctr"/>
            <a:r>
              <a:rPr lang="fr-CH" sz="2800" dirty="0"/>
              <a:t>Interférence d'un grand nombre des faisceaux</a:t>
            </a:r>
          </a:p>
        </p:txBody>
      </p:sp>
      <p:pic>
        <p:nvPicPr>
          <p:cNvPr id="1026" name="Picture 2">
            <a:extLst>
              <a:ext uri="{FF2B5EF4-FFF2-40B4-BE49-F238E27FC236}">
                <a16:creationId xmlns:a16="http://schemas.microsoft.com/office/drawing/2014/main" id="{EF13D68B-B3E7-CF3D-C723-131BF5DAD3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698" t="13178" r="40820" b="24025"/>
          <a:stretch/>
        </p:blipFill>
        <p:spPr bwMode="auto">
          <a:xfrm>
            <a:off x="5932252" y="2373695"/>
            <a:ext cx="2612020" cy="4487958"/>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8DDCA9C5-A015-798C-9DBD-920D40A33863}"/>
              </a:ext>
            </a:extLst>
          </p:cNvPr>
          <p:cNvSpPr txBox="1"/>
          <p:nvPr/>
        </p:nvSpPr>
        <p:spPr>
          <a:xfrm>
            <a:off x="0" y="6607768"/>
            <a:ext cx="3791744" cy="215444"/>
          </a:xfrm>
          <a:prstGeom prst="rect">
            <a:avLst/>
          </a:prstGeom>
          <a:noFill/>
        </p:spPr>
        <p:txBody>
          <a:bodyPr wrap="square">
            <a:spAutoFit/>
          </a:bodyPr>
          <a:lstStyle/>
          <a:p>
            <a:r>
              <a:rPr lang="en-US" sz="800" dirty="0"/>
              <a:t>https://</a:t>
            </a:r>
            <a:r>
              <a:rPr lang="en-US" sz="800" dirty="0" err="1"/>
              <a:t>www.universetoday.com</a:t>
            </a:r>
            <a:r>
              <a:rPr lang="en-US" sz="800" dirty="0"/>
              <a:t>/wp-content/uploads/2012/01/</a:t>
            </a:r>
            <a:r>
              <a:rPr lang="en-US" sz="800" dirty="0" err="1"/>
              <a:t>VLATwilight_lo.jpg</a:t>
            </a:r>
            <a:endParaRPr lang="en-US" sz="800" dirty="0"/>
          </a:p>
        </p:txBody>
      </p:sp>
      <p:pic>
        <p:nvPicPr>
          <p:cNvPr id="1028" name="Picture 4" descr="Solid state phased array radar system circa 1959.">
            <a:extLst>
              <a:ext uri="{FF2B5EF4-FFF2-40B4-BE49-F238E27FC236}">
                <a16:creationId xmlns:a16="http://schemas.microsoft.com/office/drawing/2014/main" id="{B79D56C7-BBD1-A832-5534-99395BF574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28" r="1989" b="3846"/>
          <a:stretch/>
        </p:blipFill>
        <p:spPr bwMode="auto">
          <a:xfrm>
            <a:off x="2507" y="3104965"/>
            <a:ext cx="5845589" cy="3164250"/>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90A1628D-F689-63D7-B8F6-4E7C698586C2}"/>
              </a:ext>
            </a:extLst>
          </p:cNvPr>
          <p:cNvSpPr txBox="1"/>
          <p:nvPr/>
        </p:nvSpPr>
        <p:spPr>
          <a:xfrm>
            <a:off x="-5079" y="6392324"/>
            <a:ext cx="5246994" cy="215444"/>
          </a:xfrm>
          <a:prstGeom prst="rect">
            <a:avLst/>
          </a:prstGeom>
          <a:noFill/>
        </p:spPr>
        <p:txBody>
          <a:bodyPr wrap="square">
            <a:spAutoFit/>
          </a:bodyPr>
          <a:lstStyle/>
          <a:p>
            <a:r>
              <a:rPr lang="en-US" sz="800" dirty="0"/>
              <a:t>https://</a:t>
            </a:r>
            <a:r>
              <a:rPr lang="en-US" sz="800" dirty="0" err="1"/>
              <a:t>www.darpa.mil</a:t>
            </a:r>
            <a:r>
              <a:rPr lang="en-US" sz="800" dirty="0"/>
              <a:t>/</a:t>
            </a:r>
            <a:r>
              <a:rPr lang="en-US" sz="800" dirty="0" err="1"/>
              <a:t>DDM_Gallery</a:t>
            </a:r>
            <a:r>
              <a:rPr lang="en-US" sz="800" dirty="0"/>
              <a:t>/(2Q2)%20Timeline%201959%20-%20Phased%20Array%20copy.jpg</a:t>
            </a:r>
          </a:p>
        </p:txBody>
      </p:sp>
    </p:spTree>
    <p:extLst>
      <p:ext uri="{BB962C8B-B14F-4D97-AF65-F5344CB8AC3E}">
        <p14:creationId xmlns:p14="http://schemas.microsoft.com/office/powerpoint/2010/main" val="3112118055"/>
      </p:ext>
    </p:extLst>
  </p:cSld>
  <p:clrMapOvr>
    <a:masterClrMapping/>
  </p:clrMapOvr>
  <mc:AlternateContent xmlns:mc="http://schemas.openxmlformats.org/markup-compatibility/2006" xmlns:p14="http://schemas.microsoft.com/office/powerpoint/2010/main">
    <mc:Choice Requires="p14">
      <p:transition spd="slow" p14:dur="2000" advTm="235604"/>
    </mc:Choice>
    <mc:Fallback xmlns="">
      <p:transition spd="slow" advTm="23560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fig9"/>
          <p:cNvPicPr>
            <a:picLocks noChangeAspect="1" noChangeArrowheads="1"/>
          </p:cNvPicPr>
          <p:nvPr/>
        </p:nvPicPr>
        <p:blipFill>
          <a:blip r:embed="rId2" cstate="print">
            <a:extLst>
              <a:ext uri="{28A0092B-C50C-407E-A947-70E740481C1C}">
                <a14:useLocalDpi xmlns:a14="http://schemas.microsoft.com/office/drawing/2010/main" val="0"/>
              </a:ext>
            </a:extLst>
          </a:blip>
          <a:srcRect l="2486" t="2547" r="2997" b="3334"/>
          <a:stretch>
            <a:fillRect/>
          </a:stretch>
        </p:blipFill>
        <p:spPr bwMode="auto">
          <a:xfrm>
            <a:off x="263352" y="3568700"/>
            <a:ext cx="3384550" cy="3289300"/>
          </a:xfrm>
          <a:prstGeom prst="rect">
            <a:avLst/>
          </a:prstGeom>
          <a:noFill/>
          <a:extLst>
            <a:ext uri="{909E8E84-426E-40dd-AFC4-6F175D3DCCD1}">
              <a14:hiddenFill xmlns:a14="http://schemas.microsoft.com/office/drawing/2010/main" xmlns="">
                <a:solidFill>
                  <a:srgbClr val="FFFFFF"/>
                </a:solidFill>
              </a14:hiddenFill>
            </a:ext>
          </a:extLst>
        </p:spPr>
      </p:pic>
      <p:sp>
        <p:nvSpPr>
          <p:cNvPr id="27655" name="Text Box 7"/>
          <p:cNvSpPr txBox="1">
            <a:spLocks noChangeArrowheads="1"/>
          </p:cNvSpPr>
          <p:nvPr/>
        </p:nvSpPr>
        <p:spPr bwMode="auto">
          <a:xfrm>
            <a:off x="-4081" y="-6953"/>
            <a:ext cx="12192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200" dirty="0"/>
              <a:t>L'expérience de Young (1805): trois trous font mieux que deux</a:t>
            </a:r>
          </a:p>
        </p:txBody>
      </p:sp>
      <p:sp>
        <p:nvSpPr>
          <p:cNvPr id="27656" name="Text Box 8"/>
          <p:cNvSpPr txBox="1">
            <a:spLocks noChangeArrowheads="1"/>
          </p:cNvSpPr>
          <p:nvPr/>
        </p:nvSpPr>
        <p:spPr bwMode="auto">
          <a:xfrm>
            <a:off x="2092655" y="703601"/>
            <a:ext cx="6857342"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342900" indent="-342900">
              <a:lnSpc>
                <a:spcPct val="120000"/>
              </a:lnSpc>
              <a:buFont typeface="Arial" panose="020B0604020202020204" pitchFamily="34" charset="0"/>
              <a:buChar char="•"/>
            </a:pPr>
            <a:r>
              <a:rPr lang="fr-CH" sz="2000" dirty="0"/>
              <a:t>Pour améliorer la cohérence, un premier trou transforme la lumière du soleil à une source ponctuelle</a:t>
            </a:r>
          </a:p>
          <a:p>
            <a:pPr marL="342900" indent="-342900">
              <a:lnSpc>
                <a:spcPct val="120000"/>
              </a:lnSpc>
              <a:buFont typeface="Arial" panose="020B0604020202020204" pitchFamily="34" charset="0"/>
              <a:buChar char="•"/>
            </a:pPr>
            <a:r>
              <a:rPr lang="fr-CH" sz="2000" dirty="0"/>
              <a:t>L'expérience de deux trous peut donc réussir</a:t>
            </a:r>
            <a:endParaRPr lang="fr-CH" sz="2000" baseline="-25000" dirty="0"/>
          </a:p>
          <a:p>
            <a:pPr marL="342900" indent="-342900">
              <a:lnSpc>
                <a:spcPct val="120000"/>
              </a:lnSpc>
              <a:buFont typeface="Arial" panose="020B0604020202020204" pitchFamily="34" charset="0"/>
              <a:buChar char="•"/>
            </a:pPr>
            <a:r>
              <a:rPr lang="fr-CH" sz="2000" dirty="0"/>
              <a:t>On préfère aujourd'hui démontrer cette expérience avec des fentes – ou avec un bain d'ondes</a:t>
            </a:r>
          </a:p>
        </p:txBody>
      </p:sp>
      <p:pic>
        <p:nvPicPr>
          <p:cNvPr id="27657" name="Picture 9"/>
          <p:cNvPicPr>
            <a:picLocks noChangeAspect="1" noChangeArrowheads="1"/>
          </p:cNvPicPr>
          <p:nvPr/>
        </p:nvPicPr>
        <p:blipFill>
          <a:blip r:embed="rId3">
            <a:extLst>
              <a:ext uri="{28A0092B-C50C-407E-A947-70E740481C1C}">
                <a14:useLocalDpi xmlns:a14="http://schemas.microsoft.com/office/drawing/2010/main" val="0"/>
              </a:ext>
            </a:extLst>
          </a:blip>
          <a:srcRect l="35388" t="15929" r="31787" b="15752"/>
          <a:stretch>
            <a:fillRect/>
          </a:stretch>
        </p:blipFill>
        <p:spPr bwMode="auto">
          <a:xfrm rot="-5400000">
            <a:off x="2383855" y="4909345"/>
            <a:ext cx="3284537" cy="612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66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1" y="655898"/>
            <a:ext cx="1944688" cy="2305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661"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6613" y="3287713"/>
            <a:ext cx="4633912" cy="3460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7663" name="Text Box 15"/>
          <p:cNvSpPr txBox="1">
            <a:spLocks noChangeArrowheads="1"/>
          </p:cNvSpPr>
          <p:nvPr/>
        </p:nvSpPr>
        <p:spPr bwMode="auto">
          <a:xfrm>
            <a:off x="5556251" y="3392489"/>
            <a:ext cx="1439863" cy="915987"/>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fr-CH" dirty="0"/>
              <a:t>Lumière (incohérent) du soleil</a:t>
            </a:r>
            <a:endParaRPr lang="fr-CH" baseline="-25000" dirty="0"/>
          </a:p>
        </p:txBody>
      </p:sp>
      <p:sp>
        <p:nvSpPr>
          <p:cNvPr id="27664" name="Text Box 16"/>
          <p:cNvSpPr txBox="1">
            <a:spLocks noChangeArrowheads="1"/>
          </p:cNvSpPr>
          <p:nvPr/>
        </p:nvSpPr>
        <p:spPr bwMode="auto">
          <a:xfrm>
            <a:off x="6348413" y="5876925"/>
            <a:ext cx="647700" cy="64135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fr-CH"/>
              <a:t>1er trou</a:t>
            </a:r>
            <a:endParaRPr lang="fr-CH" baseline="-25000"/>
          </a:p>
        </p:txBody>
      </p:sp>
      <p:sp>
        <p:nvSpPr>
          <p:cNvPr id="27665" name="Text Box 17"/>
          <p:cNvSpPr txBox="1">
            <a:spLocks noChangeArrowheads="1"/>
          </p:cNvSpPr>
          <p:nvPr/>
        </p:nvSpPr>
        <p:spPr bwMode="auto">
          <a:xfrm>
            <a:off x="8291514" y="2716213"/>
            <a:ext cx="865187" cy="64135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fr-CH"/>
              <a:t>Deux trous</a:t>
            </a:r>
            <a:endParaRPr lang="fr-CH" baseline="-25000"/>
          </a:p>
        </p:txBody>
      </p:sp>
      <p:sp>
        <p:nvSpPr>
          <p:cNvPr id="27666" name="Text Box 18"/>
          <p:cNvSpPr txBox="1">
            <a:spLocks noChangeArrowheads="1"/>
          </p:cNvSpPr>
          <p:nvPr/>
        </p:nvSpPr>
        <p:spPr bwMode="auto">
          <a:xfrm>
            <a:off x="9263064" y="2990851"/>
            <a:ext cx="1404937" cy="36671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fr-CH"/>
              <a:t>interférence</a:t>
            </a:r>
            <a:endParaRPr lang="fr-CH" baseline="-25000"/>
          </a:p>
        </p:txBody>
      </p:sp>
      <p:sp>
        <p:nvSpPr>
          <p:cNvPr id="27667" name="Text Box 19"/>
          <p:cNvSpPr txBox="1">
            <a:spLocks noChangeArrowheads="1"/>
          </p:cNvSpPr>
          <p:nvPr/>
        </p:nvSpPr>
        <p:spPr bwMode="auto">
          <a:xfrm>
            <a:off x="7140576" y="2960688"/>
            <a:ext cx="1223963" cy="64135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fr-CH"/>
              <a:t>Onde sphérique</a:t>
            </a:r>
            <a:endParaRPr lang="fr-CH" baseline="-25000"/>
          </a:p>
        </p:txBody>
      </p:sp>
      <p:pic>
        <p:nvPicPr>
          <p:cNvPr id="27662" name="Picture 14"/>
          <p:cNvPicPr>
            <a:picLocks noChangeAspect="1" noChangeArrowheads="1"/>
          </p:cNvPicPr>
          <p:nvPr/>
        </p:nvPicPr>
        <p:blipFill rotWithShape="1">
          <a:blip r:embed="rId6">
            <a:extLst>
              <a:ext uri="{28A0092B-C50C-407E-A947-70E740481C1C}">
                <a14:useLocalDpi xmlns:a14="http://schemas.microsoft.com/office/drawing/2010/main" val="0"/>
              </a:ext>
            </a:extLst>
          </a:blip>
          <a:srcRect l="11635" t="17736" r="8378" b="16383"/>
          <a:stretch/>
        </p:blipFill>
        <p:spPr bwMode="auto">
          <a:xfrm>
            <a:off x="9587637" y="703601"/>
            <a:ext cx="2622395" cy="215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Text Box 15">
            <a:extLst>
              <a:ext uri="{FF2B5EF4-FFF2-40B4-BE49-F238E27FC236}">
                <a16:creationId xmlns:a16="http://schemas.microsoft.com/office/drawing/2014/main" id="{00A05649-A102-ED48-A312-41F4EFB117A8}"/>
              </a:ext>
            </a:extLst>
          </p:cNvPr>
          <p:cNvSpPr txBox="1">
            <a:spLocks noChangeArrowheads="1"/>
          </p:cNvSpPr>
          <p:nvPr/>
        </p:nvSpPr>
        <p:spPr bwMode="auto">
          <a:xfrm>
            <a:off x="11324" y="3203684"/>
            <a:ext cx="3527588" cy="36933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fr-CH" dirty="0"/>
              <a:t>Bain d'ondes avec deux sources</a:t>
            </a:r>
            <a:endParaRPr lang="fr-CH" baseline="-25000" dirty="0"/>
          </a:p>
        </p:txBody>
      </p:sp>
    </p:spTree>
  </p:cSld>
  <p:clrMapOvr>
    <a:masterClrMapping/>
  </p:clrMapOvr>
  <mc:AlternateContent xmlns:mc="http://schemas.openxmlformats.org/markup-compatibility/2006" xmlns:p14="http://schemas.microsoft.com/office/powerpoint/2010/main">
    <mc:Choice Requires="p14">
      <p:transition spd="slow" p14:dur="2000" advTm="61734"/>
    </mc:Choice>
    <mc:Fallback xmlns="">
      <p:transition spd="slow" advTm="61734"/>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0" y="-2545"/>
            <a:ext cx="12192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200" dirty="0"/>
              <a:t>L'étalon de Fabry-Pérot: Principe d'opération</a:t>
            </a:r>
          </a:p>
        </p:txBody>
      </p:sp>
      <mc:AlternateContent xmlns:mc="http://schemas.openxmlformats.org/markup-compatibility/2006" xmlns:a14="http://schemas.microsoft.com/office/drawing/2010/main">
        <mc:Choice Requires="a14">
          <p:sp>
            <p:nvSpPr>
              <p:cNvPr id="7" name="Text Box 6">
                <a:extLst>
                  <a:ext uri="{FF2B5EF4-FFF2-40B4-BE49-F238E27FC236}">
                    <a16:creationId xmlns:a16="http://schemas.microsoft.com/office/drawing/2014/main" id="{FC2E3C37-61FB-B749-9007-E0643C089E89}"/>
                  </a:ext>
                </a:extLst>
              </p:cNvPr>
              <p:cNvSpPr txBox="1">
                <a:spLocks noChangeArrowheads="1"/>
              </p:cNvSpPr>
              <p:nvPr/>
            </p:nvSpPr>
            <p:spPr bwMode="auto">
              <a:xfrm>
                <a:off x="0" y="656892"/>
                <a:ext cx="12192000" cy="5098383"/>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wrap="square">
                <a:spAutoFit/>
              </a:bodyPr>
              <a:lstStyle/>
              <a:p>
                <a:pPr marL="342900" indent="-342900">
                  <a:lnSpc>
                    <a:spcPct val="120000"/>
                  </a:lnSpc>
                  <a:buFont typeface="Arial" panose="020B0604020202020204" pitchFamily="34" charset="0"/>
                  <a:buChar char="•"/>
                </a:pPr>
                <a:r>
                  <a:rPr lang="fr-CH" dirty="0">
                    <a:solidFill>
                      <a:schemeClr val="tx1"/>
                    </a:solidFill>
                  </a:rPr>
                  <a:t>L'étalon de Fabry-Pérot est composé de deux miroirs presque parfaits, avec une transmission t</a:t>
                </a:r>
                <a:r>
                  <a:rPr lang="fr-CH" baseline="-25000" dirty="0">
                    <a:solidFill>
                      <a:schemeClr val="tx1"/>
                    </a:solidFill>
                  </a:rPr>
                  <a:t>1</a:t>
                </a:r>
                <a:r>
                  <a:rPr lang="fr-CH" dirty="0">
                    <a:solidFill>
                      <a:schemeClr val="tx1"/>
                    </a:solidFill>
                  </a:rPr>
                  <a:t>,t</a:t>
                </a:r>
                <a:r>
                  <a:rPr lang="fr-CH" baseline="-25000" dirty="0">
                    <a:solidFill>
                      <a:schemeClr val="tx1"/>
                    </a:solidFill>
                  </a:rPr>
                  <a:t>2</a:t>
                </a:r>
                <a:r>
                  <a:rPr lang="fr-CH" dirty="0">
                    <a:solidFill>
                      <a:schemeClr val="tx1"/>
                    </a:solidFill>
                  </a:rPr>
                  <a:t> et réflexion r</a:t>
                </a:r>
                <a:r>
                  <a:rPr lang="fr-CH" baseline="-25000" dirty="0">
                    <a:solidFill>
                      <a:schemeClr val="tx1"/>
                    </a:solidFill>
                  </a:rPr>
                  <a:t>1</a:t>
                </a:r>
                <a:r>
                  <a:rPr lang="fr-CH" dirty="0">
                    <a:solidFill>
                      <a:schemeClr val="tx1"/>
                    </a:solidFill>
                  </a:rPr>
                  <a:t>,r</a:t>
                </a:r>
                <a:r>
                  <a:rPr lang="fr-CH" baseline="-25000" dirty="0">
                    <a:solidFill>
                      <a:schemeClr val="tx1"/>
                    </a:solidFill>
                  </a:rPr>
                  <a:t>2</a:t>
                </a:r>
                <a:r>
                  <a:rPr lang="fr-CH" dirty="0">
                    <a:solidFill>
                      <a:schemeClr val="tx1"/>
                    </a:solidFill>
                  </a:rPr>
                  <a:t> .</a:t>
                </a:r>
              </a:p>
              <a:p>
                <a:pPr marL="342900" indent="-342900">
                  <a:lnSpc>
                    <a:spcPct val="120000"/>
                  </a:lnSpc>
                  <a:buFont typeface="Arial" panose="020B0604020202020204" pitchFamily="34" charset="0"/>
                  <a:buChar char="•"/>
                </a:pPr>
                <a:r>
                  <a:rPr lang="fr-CH" dirty="0">
                    <a:solidFill>
                      <a:schemeClr val="tx1"/>
                    </a:solidFill>
                  </a:rPr>
                  <a:t>Un faisceau entrant traverse les deux miroirs, donnant un premier composant à la sortie: </a:t>
                </a:r>
                <a14:m>
                  <m:oMath xmlns:m="http://schemas.openxmlformats.org/officeDocument/2006/math">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𝐸</m:t>
                        </m:r>
                      </m:e>
                      <m:sub>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𝑜𝑢𝑡</m:t>
                            </m:r>
                          </m:e>
                          <m:sub>
                            <m:r>
                              <a:rPr lang="fr-CH" i="1">
                                <a:solidFill>
                                  <a:schemeClr val="tx1"/>
                                </a:solidFill>
                                <a:latin typeface="Cambria Math" panose="02040503050406030204" pitchFamily="18" charset="0"/>
                              </a:rPr>
                              <m:t>1</m:t>
                            </m:r>
                          </m:sub>
                        </m:sSub>
                      </m:sub>
                    </m:sSub>
                    <m:r>
                      <a:rPr lang="fr-CH" i="1">
                        <a:solidFill>
                          <a:schemeClr val="tx1"/>
                        </a:solidFill>
                        <a:latin typeface="Cambria Math" panose="02040503050406030204" pitchFamily="18" charset="0"/>
                      </a:rPr>
                      <m:t>=</m:t>
                    </m:r>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𝐸</m:t>
                        </m:r>
                      </m:e>
                      <m:sub>
                        <m:r>
                          <a:rPr lang="fr-CH" i="1">
                            <a:solidFill>
                              <a:schemeClr val="tx1"/>
                            </a:solidFill>
                            <a:latin typeface="Cambria Math" panose="02040503050406030204" pitchFamily="18" charset="0"/>
                          </a:rPr>
                          <m:t>0</m:t>
                        </m:r>
                      </m:sub>
                    </m:sSub>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𝑡</m:t>
                        </m:r>
                      </m:e>
                      <m:sub>
                        <m:r>
                          <a:rPr lang="fr-CH" i="1">
                            <a:solidFill>
                              <a:schemeClr val="tx1"/>
                            </a:solidFill>
                            <a:latin typeface="Cambria Math" panose="02040503050406030204" pitchFamily="18" charset="0"/>
                          </a:rPr>
                          <m:t>1</m:t>
                        </m:r>
                      </m:sub>
                    </m:sSub>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𝑡</m:t>
                        </m:r>
                      </m:e>
                      <m:sub>
                        <m:r>
                          <a:rPr lang="fr-CH" i="1">
                            <a:solidFill>
                              <a:schemeClr val="tx1"/>
                            </a:solidFill>
                            <a:latin typeface="Cambria Math" panose="02040503050406030204" pitchFamily="18" charset="0"/>
                          </a:rPr>
                          <m:t>2</m:t>
                        </m:r>
                      </m:sub>
                    </m:sSub>
                    <m:sSup>
                      <m:sSupPr>
                        <m:ctrlPr>
                          <a:rPr lang="fr-CH" i="1">
                            <a:solidFill>
                              <a:schemeClr val="tx1"/>
                            </a:solidFill>
                            <a:latin typeface="Cambria Math" panose="02040503050406030204" pitchFamily="18" charset="0"/>
                          </a:rPr>
                        </m:ctrlPr>
                      </m:sSupPr>
                      <m:e>
                        <m:r>
                          <a:rPr lang="fr-CH" i="1">
                            <a:solidFill>
                              <a:schemeClr val="tx1"/>
                            </a:solidFill>
                            <a:latin typeface="Cambria Math" panose="02040503050406030204" pitchFamily="18" charset="0"/>
                          </a:rPr>
                          <m:t>𝑒</m:t>
                        </m:r>
                      </m:e>
                      <m:sup>
                        <m:r>
                          <a:rPr lang="fr-CH" i="1">
                            <a:solidFill>
                              <a:schemeClr val="tx1"/>
                            </a:solidFill>
                            <a:latin typeface="Cambria Math" panose="02040503050406030204" pitchFamily="18" charset="0"/>
                          </a:rPr>
                          <m:t>𝑖𝑘𝐿</m:t>
                        </m:r>
                      </m:sup>
                    </m:sSup>
                  </m:oMath>
                </a14:m>
                <a:r>
                  <a:rPr lang="fr-CH" dirty="0">
                    <a:solidFill>
                      <a:schemeClr val="tx1"/>
                    </a:solidFill>
                  </a:rPr>
                  <a:t> .</a:t>
                </a:r>
              </a:p>
              <a:p>
                <a:pPr marL="342900" indent="-342900">
                  <a:lnSpc>
                    <a:spcPct val="120000"/>
                  </a:lnSpc>
                  <a:buFont typeface="Arial" panose="020B0604020202020204" pitchFamily="34" charset="0"/>
                  <a:buChar char="•"/>
                </a:pPr>
                <a:r>
                  <a:rPr lang="fr-CH" dirty="0">
                    <a:solidFill>
                      <a:schemeClr val="tx1"/>
                    </a:solidFill>
                  </a:rPr>
                  <a:t>Les réflexions successives ajoutent à ce champ une contribution (par chaque aller-retour): </a:t>
                </a:r>
                <a14:m>
                  <m:oMath xmlns:m="http://schemas.openxmlformats.org/officeDocument/2006/math">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𝐸</m:t>
                        </m:r>
                      </m:e>
                      <m:sub>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𝑜𝑢𝑡</m:t>
                            </m:r>
                          </m:e>
                          <m:sub>
                            <m:r>
                              <a:rPr lang="fr-CH" i="1">
                                <a:solidFill>
                                  <a:schemeClr val="tx1"/>
                                </a:solidFill>
                                <a:latin typeface="Cambria Math" panose="02040503050406030204" pitchFamily="18" charset="0"/>
                              </a:rPr>
                              <m:t>𝑗</m:t>
                            </m:r>
                          </m:sub>
                        </m:sSub>
                      </m:sub>
                    </m:sSub>
                    <m:r>
                      <a:rPr lang="fr-CH" i="1">
                        <a:solidFill>
                          <a:schemeClr val="tx1"/>
                        </a:solidFill>
                        <a:latin typeface="Cambria Math" panose="02040503050406030204" pitchFamily="18" charset="0"/>
                      </a:rPr>
                      <m:t>=</m:t>
                    </m:r>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𝐸</m:t>
                        </m:r>
                      </m:e>
                      <m:sub>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𝑜𝑢𝑡</m:t>
                            </m:r>
                          </m:e>
                          <m:sub>
                            <m:r>
                              <a:rPr lang="fr-CH" i="1">
                                <a:solidFill>
                                  <a:schemeClr val="tx1"/>
                                </a:solidFill>
                                <a:latin typeface="Cambria Math" panose="02040503050406030204" pitchFamily="18" charset="0"/>
                              </a:rPr>
                              <m:t>𝑗</m:t>
                            </m:r>
                            <m:r>
                              <a:rPr lang="fr-CH" i="1">
                                <a:solidFill>
                                  <a:schemeClr val="tx1"/>
                                </a:solidFill>
                                <a:latin typeface="Cambria Math" panose="02040503050406030204" pitchFamily="18" charset="0"/>
                              </a:rPr>
                              <m:t>−1</m:t>
                            </m:r>
                          </m:sub>
                        </m:sSub>
                      </m:sub>
                    </m:sSub>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𝑟</m:t>
                        </m:r>
                      </m:e>
                      <m:sub>
                        <m:r>
                          <a:rPr lang="fr-CH" i="1">
                            <a:solidFill>
                              <a:schemeClr val="tx1"/>
                            </a:solidFill>
                            <a:latin typeface="Cambria Math" panose="02040503050406030204" pitchFamily="18" charset="0"/>
                          </a:rPr>
                          <m:t>1</m:t>
                        </m:r>
                      </m:sub>
                    </m:sSub>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𝑟</m:t>
                        </m:r>
                      </m:e>
                      <m:sub>
                        <m:r>
                          <a:rPr lang="fr-CH" i="1">
                            <a:solidFill>
                              <a:schemeClr val="tx1"/>
                            </a:solidFill>
                            <a:latin typeface="Cambria Math" panose="02040503050406030204" pitchFamily="18" charset="0"/>
                          </a:rPr>
                          <m:t>2</m:t>
                        </m:r>
                      </m:sub>
                    </m:sSub>
                    <m:sSup>
                      <m:sSupPr>
                        <m:ctrlPr>
                          <a:rPr lang="fr-CH" i="1">
                            <a:solidFill>
                              <a:schemeClr val="tx1"/>
                            </a:solidFill>
                            <a:latin typeface="Cambria Math" panose="02040503050406030204" pitchFamily="18" charset="0"/>
                          </a:rPr>
                        </m:ctrlPr>
                      </m:sSupPr>
                      <m:e>
                        <m:r>
                          <a:rPr lang="fr-CH" i="1">
                            <a:solidFill>
                              <a:schemeClr val="tx1"/>
                            </a:solidFill>
                            <a:latin typeface="Cambria Math" panose="02040503050406030204" pitchFamily="18" charset="0"/>
                          </a:rPr>
                          <m:t>𝑒</m:t>
                        </m:r>
                      </m:e>
                      <m:sup>
                        <m:r>
                          <a:rPr lang="fr-CH" i="1">
                            <a:solidFill>
                              <a:schemeClr val="tx1"/>
                            </a:solidFill>
                            <a:latin typeface="Cambria Math" panose="02040503050406030204" pitchFamily="18" charset="0"/>
                          </a:rPr>
                          <m:t>𝑖</m:t>
                        </m:r>
                        <m:r>
                          <a:rPr lang="fr-CH" i="1">
                            <a:solidFill>
                              <a:schemeClr val="tx1"/>
                            </a:solidFill>
                            <a:latin typeface="Cambria Math" panose="02040503050406030204" pitchFamily="18" charset="0"/>
                          </a:rPr>
                          <m:t>2</m:t>
                        </m:r>
                        <m:r>
                          <a:rPr lang="fr-CH" i="1">
                            <a:solidFill>
                              <a:schemeClr val="tx1"/>
                            </a:solidFill>
                            <a:latin typeface="Cambria Math" panose="02040503050406030204" pitchFamily="18" charset="0"/>
                          </a:rPr>
                          <m:t>𝑘𝐿</m:t>
                        </m:r>
                      </m:sup>
                    </m:sSup>
                  </m:oMath>
                </a14:m>
                <a:r>
                  <a:rPr lang="fr-CH" dirty="0">
                    <a:solidFill>
                      <a:schemeClr val="tx1"/>
                    </a:solidFill>
                  </a:rPr>
                  <a:t> .</a:t>
                </a:r>
              </a:p>
              <a:p>
                <a:pPr marL="342900" indent="-342900">
                  <a:lnSpc>
                    <a:spcPct val="120000"/>
                  </a:lnSpc>
                  <a:buFont typeface="Arial" panose="020B0604020202020204" pitchFamily="34" charset="0"/>
                  <a:buChar char="•"/>
                </a:pPr>
                <a:r>
                  <a:rPr lang="fr-CH" dirty="0">
                    <a:solidFill>
                      <a:schemeClr val="tx1"/>
                    </a:solidFill>
                  </a:rPr>
                  <a:t>Le champ total à la sortie est donc: </a:t>
                </a:r>
                <a14:m>
                  <m:oMath xmlns:m="http://schemas.openxmlformats.org/officeDocument/2006/math">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𝐸</m:t>
                        </m:r>
                      </m:e>
                      <m:sub>
                        <m:r>
                          <a:rPr lang="fr-CH" i="1">
                            <a:solidFill>
                              <a:schemeClr val="tx1"/>
                            </a:solidFill>
                            <a:latin typeface="Cambria Math" panose="02040503050406030204" pitchFamily="18" charset="0"/>
                          </a:rPr>
                          <m:t>𝑜𝑢𝑡</m:t>
                        </m:r>
                      </m:sub>
                    </m:sSub>
                    <m:r>
                      <a:rPr lang="fr-CH" i="1">
                        <a:solidFill>
                          <a:schemeClr val="tx1"/>
                        </a:solidFill>
                        <a:latin typeface="Cambria Math" panose="02040503050406030204" pitchFamily="18" charset="0"/>
                      </a:rPr>
                      <m:t>=</m:t>
                    </m:r>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𝐸</m:t>
                        </m:r>
                      </m:e>
                      <m:sub>
                        <m:r>
                          <a:rPr lang="fr-CH" i="1">
                            <a:solidFill>
                              <a:schemeClr val="tx1"/>
                            </a:solidFill>
                            <a:latin typeface="Cambria Math" panose="02040503050406030204" pitchFamily="18" charset="0"/>
                          </a:rPr>
                          <m:t>0</m:t>
                        </m:r>
                      </m:sub>
                    </m:sSub>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𝑡</m:t>
                        </m:r>
                      </m:e>
                      <m:sub>
                        <m:r>
                          <a:rPr lang="fr-CH" i="1">
                            <a:solidFill>
                              <a:schemeClr val="tx1"/>
                            </a:solidFill>
                            <a:latin typeface="Cambria Math" panose="02040503050406030204" pitchFamily="18" charset="0"/>
                          </a:rPr>
                          <m:t>1</m:t>
                        </m:r>
                      </m:sub>
                    </m:sSub>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𝑡</m:t>
                        </m:r>
                      </m:e>
                      <m:sub>
                        <m:r>
                          <a:rPr lang="fr-CH" i="1">
                            <a:solidFill>
                              <a:schemeClr val="tx1"/>
                            </a:solidFill>
                            <a:latin typeface="Cambria Math" panose="02040503050406030204" pitchFamily="18" charset="0"/>
                          </a:rPr>
                          <m:t>2</m:t>
                        </m:r>
                      </m:sub>
                    </m:sSub>
                    <m:sSup>
                      <m:sSupPr>
                        <m:ctrlPr>
                          <a:rPr lang="fr-CH" i="1">
                            <a:solidFill>
                              <a:schemeClr val="tx1"/>
                            </a:solidFill>
                            <a:latin typeface="Cambria Math" panose="02040503050406030204" pitchFamily="18" charset="0"/>
                          </a:rPr>
                        </m:ctrlPr>
                      </m:sSupPr>
                      <m:e>
                        <m:r>
                          <a:rPr lang="fr-CH" i="1">
                            <a:solidFill>
                              <a:schemeClr val="tx1"/>
                            </a:solidFill>
                            <a:latin typeface="Cambria Math" panose="02040503050406030204" pitchFamily="18" charset="0"/>
                          </a:rPr>
                          <m:t>𝑒</m:t>
                        </m:r>
                      </m:e>
                      <m:sup>
                        <m:r>
                          <a:rPr lang="fr-CH" i="1">
                            <a:solidFill>
                              <a:schemeClr val="tx1"/>
                            </a:solidFill>
                            <a:latin typeface="Cambria Math" panose="02040503050406030204" pitchFamily="18" charset="0"/>
                          </a:rPr>
                          <m:t>𝑖𝑘𝐿</m:t>
                        </m:r>
                      </m:sup>
                    </m:sSup>
                    <m:nary>
                      <m:naryPr>
                        <m:chr m:val="∑"/>
                        <m:ctrlPr>
                          <a:rPr lang="fr-CH" i="1">
                            <a:solidFill>
                              <a:schemeClr val="tx1"/>
                            </a:solidFill>
                            <a:latin typeface="Cambria Math" panose="02040503050406030204" pitchFamily="18" charset="0"/>
                          </a:rPr>
                        </m:ctrlPr>
                      </m:naryPr>
                      <m:sub>
                        <m:r>
                          <m:rPr>
                            <m:brk m:alnAt="23"/>
                          </m:rPr>
                          <a:rPr lang="fr-CH" i="1">
                            <a:solidFill>
                              <a:schemeClr val="tx1"/>
                            </a:solidFill>
                            <a:latin typeface="Cambria Math" panose="02040503050406030204" pitchFamily="18" charset="0"/>
                          </a:rPr>
                          <m:t>𝑗</m:t>
                        </m:r>
                        <m:r>
                          <a:rPr lang="fr-CH" i="1">
                            <a:solidFill>
                              <a:schemeClr val="tx1"/>
                            </a:solidFill>
                            <a:latin typeface="Cambria Math" panose="02040503050406030204" pitchFamily="18" charset="0"/>
                          </a:rPr>
                          <m:t>=</m:t>
                        </m:r>
                        <m:r>
                          <a:rPr lang="fr-CH" b="0" i="1" smtClean="0">
                            <a:solidFill>
                              <a:schemeClr val="tx1"/>
                            </a:solidFill>
                            <a:latin typeface="Cambria Math" panose="02040503050406030204" pitchFamily="18" charset="0"/>
                          </a:rPr>
                          <m:t>0</m:t>
                        </m:r>
                      </m:sub>
                      <m:sup>
                        <m:r>
                          <a:rPr lang="fr-CH" i="1">
                            <a:solidFill>
                              <a:schemeClr val="tx1"/>
                            </a:solidFill>
                            <a:latin typeface="Cambria Math" panose="02040503050406030204" pitchFamily="18" charset="0"/>
                            <a:ea typeface="Cambria Math" panose="02040503050406030204" pitchFamily="18" charset="0"/>
                          </a:rPr>
                          <m:t>∞</m:t>
                        </m:r>
                      </m:sup>
                      <m:e>
                        <m:sSup>
                          <m:sSupPr>
                            <m:ctrlPr>
                              <a:rPr lang="fr-CH" i="1">
                                <a:solidFill>
                                  <a:schemeClr val="tx1"/>
                                </a:solidFill>
                                <a:latin typeface="Cambria Math" panose="02040503050406030204" pitchFamily="18" charset="0"/>
                              </a:rPr>
                            </m:ctrlPr>
                          </m:sSupPr>
                          <m:e>
                            <m:d>
                              <m:dPr>
                                <m:ctrlPr>
                                  <a:rPr lang="fr-CH" i="1">
                                    <a:solidFill>
                                      <a:schemeClr val="tx1"/>
                                    </a:solidFill>
                                    <a:latin typeface="Cambria Math" panose="02040503050406030204" pitchFamily="18" charset="0"/>
                                  </a:rPr>
                                </m:ctrlPr>
                              </m:dPr>
                              <m:e>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𝑟</m:t>
                                    </m:r>
                                  </m:e>
                                  <m:sub>
                                    <m:r>
                                      <a:rPr lang="fr-CH" i="1">
                                        <a:solidFill>
                                          <a:schemeClr val="tx1"/>
                                        </a:solidFill>
                                        <a:latin typeface="Cambria Math" panose="02040503050406030204" pitchFamily="18" charset="0"/>
                                      </a:rPr>
                                      <m:t>1</m:t>
                                    </m:r>
                                  </m:sub>
                                </m:sSub>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𝑟</m:t>
                                    </m:r>
                                  </m:e>
                                  <m:sub>
                                    <m:r>
                                      <a:rPr lang="fr-CH" i="1">
                                        <a:solidFill>
                                          <a:schemeClr val="tx1"/>
                                        </a:solidFill>
                                        <a:latin typeface="Cambria Math" panose="02040503050406030204" pitchFamily="18" charset="0"/>
                                      </a:rPr>
                                      <m:t>2</m:t>
                                    </m:r>
                                  </m:sub>
                                </m:sSub>
                                <m:sSup>
                                  <m:sSupPr>
                                    <m:ctrlPr>
                                      <a:rPr lang="fr-CH" i="1">
                                        <a:solidFill>
                                          <a:schemeClr val="tx1"/>
                                        </a:solidFill>
                                        <a:latin typeface="Cambria Math" panose="02040503050406030204" pitchFamily="18" charset="0"/>
                                      </a:rPr>
                                    </m:ctrlPr>
                                  </m:sSupPr>
                                  <m:e>
                                    <m:r>
                                      <a:rPr lang="fr-CH" i="1">
                                        <a:solidFill>
                                          <a:schemeClr val="tx1"/>
                                        </a:solidFill>
                                        <a:latin typeface="Cambria Math" panose="02040503050406030204" pitchFamily="18" charset="0"/>
                                      </a:rPr>
                                      <m:t>𝑒</m:t>
                                    </m:r>
                                  </m:e>
                                  <m:sup>
                                    <m:r>
                                      <a:rPr lang="fr-CH" i="1">
                                        <a:solidFill>
                                          <a:schemeClr val="tx1"/>
                                        </a:solidFill>
                                        <a:latin typeface="Cambria Math" panose="02040503050406030204" pitchFamily="18" charset="0"/>
                                      </a:rPr>
                                      <m:t>𝑖</m:t>
                                    </m:r>
                                    <m:r>
                                      <a:rPr lang="fr-CH" i="1">
                                        <a:solidFill>
                                          <a:schemeClr val="tx1"/>
                                        </a:solidFill>
                                        <a:latin typeface="Cambria Math" panose="02040503050406030204" pitchFamily="18" charset="0"/>
                                      </a:rPr>
                                      <m:t>2</m:t>
                                    </m:r>
                                    <m:r>
                                      <a:rPr lang="fr-CH" i="1">
                                        <a:solidFill>
                                          <a:schemeClr val="tx1"/>
                                        </a:solidFill>
                                        <a:latin typeface="Cambria Math" panose="02040503050406030204" pitchFamily="18" charset="0"/>
                                      </a:rPr>
                                      <m:t>𝑘𝐿</m:t>
                                    </m:r>
                                  </m:sup>
                                </m:sSup>
                              </m:e>
                            </m:d>
                          </m:e>
                          <m:sup>
                            <m:r>
                              <a:rPr lang="fr-CH" i="1">
                                <a:solidFill>
                                  <a:schemeClr val="tx1"/>
                                </a:solidFill>
                                <a:latin typeface="Cambria Math" panose="02040503050406030204" pitchFamily="18" charset="0"/>
                              </a:rPr>
                              <m:t>𝑗</m:t>
                            </m:r>
                          </m:sup>
                        </m:sSup>
                      </m:e>
                    </m:nary>
                  </m:oMath>
                </a14:m>
                <a:r>
                  <a:rPr lang="fr-CH" dirty="0">
                    <a:solidFill>
                      <a:schemeClr val="tx1"/>
                    </a:solidFill>
                  </a:rPr>
                  <a:t> . </a:t>
                </a:r>
              </a:p>
              <a:p>
                <a:pPr marL="342900" indent="-342900">
                  <a:lnSpc>
                    <a:spcPct val="120000"/>
                  </a:lnSpc>
                  <a:buFont typeface="Arial" panose="020B0604020202020204" pitchFamily="34" charset="0"/>
                  <a:buChar char="•"/>
                </a:pPr>
                <a:r>
                  <a:rPr lang="fr-CH" dirty="0">
                    <a:solidFill>
                      <a:schemeClr val="tx1"/>
                    </a:solidFill>
                  </a:rPr>
                  <a:t>En définissant: </a:t>
                </a:r>
                <a14:m>
                  <m:oMath xmlns:m="http://schemas.openxmlformats.org/officeDocument/2006/math">
                    <m:r>
                      <a:rPr lang="fr-CH" i="1">
                        <a:solidFill>
                          <a:schemeClr val="tx1"/>
                        </a:solidFill>
                        <a:latin typeface="Cambria Math" panose="02040503050406030204" pitchFamily="18" charset="0"/>
                        <a:ea typeface="Cambria Math" panose="02040503050406030204" pitchFamily="18" charset="0"/>
                      </a:rPr>
                      <m:t>∆</m:t>
                    </m:r>
                    <m:r>
                      <a:rPr lang="fr-CH" i="1">
                        <a:solidFill>
                          <a:schemeClr val="tx1"/>
                        </a:solidFill>
                        <a:latin typeface="Cambria Math" panose="02040503050406030204" pitchFamily="18" charset="0"/>
                        <a:ea typeface="Cambria Math" panose="02040503050406030204" pitchFamily="18" charset="0"/>
                      </a:rPr>
                      <m:t>𝜑</m:t>
                    </m:r>
                    <m:r>
                      <a:rPr lang="fr-CH" i="1">
                        <a:solidFill>
                          <a:schemeClr val="tx1"/>
                        </a:solidFill>
                        <a:latin typeface="Cambria Math" panose="02040503050406030204" pitchFamily="18" charset="0"/>
                        <a:ea typeface="Cambria Math" panose="02040503050406030204" pitchFamily="18" charset="0"/>
                      </a:rPr>
                      <m:t>=2</m:t>
                    </m:r>
                    <m:r>
                      <a:rPr lang="fr-CH" i="1">
                        <a:solidFill>
                          <a:schemeClr val="tx1"/>
                        </a:solidFill>
                        <a:latin typeface="Cambria Math" panose="02040503050406030204" pitchFamily="18" charset="0"/>
                      </a:rPr>
                      <m:t>𝑘𝐿</m:t>
                    </m:r>
                    <m:r>
                      <a:rPr lang="fr-CH" b="0" i="1" smtClean="0">
                        <a:solidFill>
                          <a:schemeClr val="tx1"/>
                        </a:solidFill>
                        <a:latin typeface="Cambria Math" panose="02040503050406030204" pitchFamily="18" charset="0"/>
                      </a:rPr>
                      <m:t>=4</m:t>
                    </m:r>
                    <m:r>
                      <a:rPr lang="fr-CH" b="0" i="1" smtClean="0">
                        <a:solidFill>
                          <a:schemeClr val="tx1"/>
                        </a:solidFill>
                        <a:latin typeface="Cambria Math" panose="02040503050406030204" pitchFamily="18" charset="0"/>
                        <a:ea typeface="Cambria Math" panose="02040503050406030204" pitchFamily="18" charset="0"/>
                      </a:rPr>
                      <m:t>𝜋</m:t>
                    </m:r>
                    <m:r>
                      <a:rPr lang="fr-CH" b="0" i="1" smtClean="0">
                        <a:solidFill>
                          <a:schemeClr val="tx1"/>
                        </a:solidFill>
                        <a:latin typeface="Cambria Math" panose="02040503050406030204" pitchFamily="18" charset="0"/>
                        <a:ea typeface="Cambria Math" panose="02040503050406030204" pitchFamily="18" charset="0"/>
                      </a:rPr>
                      <m:t>𝐿</m:t>
                    </m:r>
                    <m:r>
                      <a:rPr lang="fr-CH" b="0" i="1" smtClean="0">
                        <a:solidFill>
                          <a:schemeClr val="tx1"/>
                        </a:solidFill>
                        <a:latin typeface="Cambria Math" panose="02040503050406030204" pitchFamily="18" charset="0"/>
                        <a:ea typeface="Cambria Math" panose="02040503050406030204" pitchFamily="18" charset="0"/>
                      </a:rPr>
                      <m:t>/</m:t>
                    </m:r>
                    <m:r>
                      <a:rPr lang="fr-CH" b="0" i="1" smtClean="0">
                        <a:solidFill>
                          <a:schemeClr val="tx1"/>
                        </a:solidFill>
                        <a:latin typeface="Cambria Math" panose="02040503050406030204" pitchFamily="18" charset="0"/>
                        <a:ea typeface="Cambria Math" panose="02040503050406030204" pitchFamily="18" charset="0"/>
                      </a:rPr>
                      <m:t>𝜆</m:t>
                    </m:r>
                  </m:oMath>
                </a14:m>
                <a:r>
                  <a:rPr lang="fr-CH" dirty="0">
                    <a:solidFill>
                      <a:schemeClr val="tx1"/>
                    </a:solidFill>
                  </a:rPr>
                  <a:t> et: </a:t>
                </a:r>
                <a14:m>
                  <m:oMath xmlns:m="http://schemas.openxmlformats.org/officeDocument/2006/math">
                    <m:r>
                      <m:rPr>
                        <m:sty m:val="p"/>
                      </m:rPr>
                      <a:rPr lang="fr-CH">
                        <a:solidFill>
                          <a:schemeClr val="tx1"/>
                        </a:solidFill>
                        <a:latin typeface="Cambria Math" panose="02040503050406030204" pitchFamily="18" charset="0"/>
                      </a:rPr>
                      <m:t>r</m:t>
                    </m:r>
                    <m:r>
                      <a:rPr lang="fr-CH">
                        <a:solidFill>
                          <a:schemeClr val="tx1"/>
                        </a:solidFill>
                        <a:latin typeface="Cambria Math" panose="02040503050406030204" pitchFamily="18" charset="0"/>
                      </a:rPr>
                      <m:t>=</m:t>
                    </m:r>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𝑟</m:t>
                        </m:r>
                      </m:e>
                      <m:sub>
                        <m:r>
                          <a:rPr lang="fr-CH" i="1">
                            <a:solidFill>
                              <a:schemeClr val="tx1"/>
                            </a:solidFill>
                            <a:latin typeface="Cambria Math" panose="02040503050406030204" pitchFamily="18" charset="0"/>
                          </a:rPr>
                          <m:t>1</m:t>
                        </m:r>
                      </m:sub>
                    </m:sSub>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𝑟</m:t>
                        </m:r>
                      </m:e>
                      <m:sub>
                        <m:r>
                          <a:rPr lang="fr-CH" i="1">
                            <a:solidFill>
                              <a:schemeClr val="tx1"/>
                            </a:solidFill>
                            <a:latin typeface="Cambria Math" panose="02040503050406030204" pitchFamily="18" charset="0"/>
                          </a:rPr>
                          <m:t>2</m:t>
                        </m:r>
                      </m:sub>
                    </m:sSub>
                  </m:oMath>
                </a14:m>
                <a:r>
                  <a:rPr lang="fr-CH" dirty="0">
                    <a:solidFill>
                      <a:schemeClr val="tx1"/>
                    </a:solidFill>
                  </a:rPr>
                  <a:t> , nous avons: </a:t>
                </a:r>
                <a14:m>
                  <m:oMath xmlns:m="http://schemas.openxmlformats.org/officeDocument/2006/math">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𝐸</m:t>
                        </m:r>
                      </m:e>
                      <m:sub>
                        <m:r>
                          <a:rPr lang="fr-CH" i="1">
                            <a:solidFill>
                              <a:schemeClr val="tx1"/>
                            </a:solidFill>
                            <a:latin typeface="Cambria Math" panose="02040503050406030204" pitchFamily="18" charset="0"/>
                          </a:rPr>
                          <m:t>𝑜𝑢𝑡</m:t>
                        </m:r>
                      </m:sub>
                    </m:sSub>
                    <m:r>
                      <a:rPr lang="fr-CH" i="1">
                        <a:solidFill>
                          <a:schemeClr val="tx1"/>
                        </a:solidFill>
                        <a:latin typeface="Cambria Math" panose="02040503050406030204" pitchFamily="18" charset="0"/>
                      </a:rPr>
                      <m:t>=</m:t>
                    </m:r>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𝐸</m:t>
                        </m:r>
                      </m:e>
                      <m:sub>
                        <m:r>
                          <a:rPr lang="fr-CH" i="1">
                            <a:solidFill>
                              <a:schemeClr val="tx1"/>
                            </a:solidFill>
                            <a:latin typeface="Cambria Math" panose="02040503050406030204" pitchFamily="18" charset="0"/>
                          </a:rPr>
                          <m:t>0</m:t>
                        </m:r>
                      </m:sub>
                    </m:sSub>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𝑡</m:t>
                        </m:r>
                      </m:e>
                      <m:sub>
                        <m:r>
                          <a:rPr lang="fr-CH" i="1">
                            <a:solidFill>
                              <a:schemeClr val="tx1"/>
                            </a:solidFill>
                            <a:latin typeface="Cambria Math" panose="02040503050406030204" pitchFamily="18" charset="0"/>
                          </a:rPr>
                          <m:t>1</m:t>
                        </m:r>
                      </m:sub>
                    </m:sSub>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𝑡</m:t>
                        </m:r>
                      </m:e>
                      <m:sub>
                        <m:r>
                          <a:rPr lang="fr-CH" i="1">
                            <a:solidFill>
                              <a:schemeClr val="tx1"/>
                            </a:solidFill>
                            <a:latin typeface="Cambria Math" panose="02040503050406030204" pitchFamily="18" charset="0"/>
                          </a:rPr>
                          <m:t>2</m:t>
                        </m:r>
                      </m:sub>
                    </m:sSub>
                    <m:sSup>
                      <m:sSupPr>
                        <m:ctrlPr>
                          <a:rPr lang="fr-CH" i="1">
                            <a:solidFill>
                              <a:schemeClr val="tx1"/>
                            </a:solidFill>
                            <a:latin typeface="Cambria Math" panose="02040503050406030204" pitchFamily="18" charset="0"/>
                          </a:rPr>
                        </m:ctrlPr>
                      </m:sSupPr>
                      <m:e>
                        <m:r>
                          <a:rPr lang="fr-CH" i="1">
                            <a:solidFill>
                              <a:schemeClr val="tx1"/>
                            </a:solidFill>
                            <a:latin typeface="Cambria Math" panose="02040503050406030204" pitchFamily="18" charset="0"/>
                          </a:rPr>
                          <m:t>𝑒</m:t>
                        </m:r>
                      </m:e>
                      <m:sup>
                        <m:r>
                          <a:rPr lang="fr-CH" i="1">
                            <a:solidFill>
                              <a:schemeClr val="tx1"/>
                            </a:solidFill>
                            <a:latin typeface="Cambria Math" panose="02040503050406030204" pitchFamily="18" charset="0"/>
                          </a:rPr>
                          <m:t>𝑖</m:t>
                        </m:r>
                        <m:r>
                          <a:rPr lang="fr-CH" i="1">
                            <a:solidFill>
                              <a:schemeClr val="tx1"/>
                            </a:solidFill>
                            <a:latin typeface="Cambria Math" panose="02040503050406030204" pitchFamily="18" charset="0"/>
                            <a:ea typeface="Cambria Math" panose="02040503050406030204" pitchFamily="18" charset="0"/>
                          </a:rPr>
                          <m:t>∆</m:t>
                        </m:r>
                        <m:r>
                          <a:rPr lang="fr-CH" i="1">
                            <a:solidFill>
                              <a:schemeClr val="tx1"/>
                            </a:solidFill>
                            <a:latin typeface="Cambria Math" panose="02040503050406030204" pitchFamily="18" charset="0"/>
                            <a:ea typeface="Cambria Math" panose="02040503050406030204" pitchFamily="18" charset="0"/>
                          </a:rPr>
                          <m:t>𝜑</m:t>
                        </m:r>
                        <m:r>
                          <a:rPr lang="fr-CH" i="1">
                            <a:solidFill>
                              <a:schemeClr val="tx1"/>
                            </a:solidFill>
                            <a:latin typeface="Cambria Math" panose="02040503050406030204" pitchFamily="18" charset="0"/>
                            <a:ea typeface="Cambria Math" panose="02040503050406030204" pitchFamily="18" charset="0"/>
                          </a:rPr>
                          <m:t>/2</m:t>
                        </m:r>
                      </m:sup>
                    </m:sSup>
                    <m:nary>
                      <m:naryPr>
                        <m:chr m:val="∑"/>
                        <m:ctrlPr>
                          <a:rPr lang="fr-CH" i="1">
                            <a:solidFill>
                              <a:schemeClr val="tx1"/>
                            </a:solidFill>
                            <a:latin typeface="Cambria Math" panose="02040503050406030204" pitchFamily="18" charset="0"/>
                          </a:rPr>
                        </m:ctrlPr>
                      </m:naryPr>
                      <m:sub>
                        <m:r>
                          <m:rPr>
                            <m:brk m:alnAt="23"/>
                          </m:rPr>
                          <a:rPr lang="fr-CH" i="1">
                            <a:solidFill>
                              <a:schemeClr val="tx1"/>
                            </a:solidFill>
                            <a:latin typeface="Cambria Math" panose="02040503050406030204" pitchFamily="18" charset="0"/>
                          </a:rPr>
                          <m:t>𝑗</m:t>
                        </m:r>
                        <m:r>
                          <a:rPr lang="fr-CH" i="1">
                            <a:solidFill>
                              <a:schemeClr val="tx1"/>
                            </a:solidFill>
                            <a:latin typeface="Cambria Math" panose="02040503050406030204" pitchFamily="18" charset="0"/>
                          </a:rPr>
                          <m:t>=</m:t>
                        </m:r>
                        <m:r>
                          <a:rPr lang="fr-CH" b="0" i="1" smtClean="0">
                            <a:solidFill>
                              <a:schemeClr val="tx1"/>
                            </a:solidFill>
                            <a:latin typeface="Cambria Math" panose="02040503050406030204" pitchFamily="18" charset="0"/>
                          </a:rPr>
                          <m:t>0</m:t>
                        </m:r>
                      </m:sub>
                      <m:sup>
                        <m:r>
                          <a:rPr lang="fr-CH" i="1">
                            <a:solidFill>
                              <a:schemeClr val="tx1"/>
                            </a:solidFill>
                            <a:latin typeface="Cambria Math" panose="02040503050406030204" pitchFamily="18" charset="0"/>
                            <a:ea typeface="Cambria Math" panose="02040503050406030204" pitchFamily="18" charset="0"/>
                          </a:rPr>
                          <m:t>∞</m:t>
                        </m:r>
                      </m:sup>
                      <m:e>
                        <m:sSup>
                          <m:sSupPr>
                            <m:ctrlPr>
                              <a:rPr lang="fr-CH" i="1">
                                <a:solidFill>
                                  <a:schemeClr val="tx1"/>
                                </a:solidFill>
                                <a:latin typeface="Cambria Math" panose="02040503050406030204" pitchFamily="18" charset="0"/>
                              </a:rPr>
                            </m:ctrlPr>
                          </m:sSupPr>
                          <m:e>
                            <m:r>
                              <a:rPr lang="fr-CH" i="1">
                                <a:solidFill>
                                  <a:schemeClr val="tx1"/>
                                </a:solidFill>
                                <a:latin typeface="Cambria Math" panose="02040503050406030204" pitchFamily="18" charset="0"/>
                              </a:rPr>
                              <m:t>𝑟</m:t>
                            </m:r>
                          </m:e>
                          <m:sup>
                            <m:r>
                              <a:rPr lang="fr-CH" i="1">
                                <a:solidFill>
                                  <a:schemeClr val="tx1"/>
                                </a:solidFill>
                                <a:latin typeface="Cambria Math" panose="02040503050406030204" pitchFamily="18" charset="0"/>
                              </a:rPr>
                              <m:t>𝑗</m:t>
                            </m:r>
                          </m:sup>
                        </m:sSup>
                        <m:sSup>
                          <m:sSupPr>
                            <m:ctrlPr>
                              <a:rPr lang="fr-CH" i="1">
                                <a:solidFill>
                                  <a:schemeClr val="tx1"/>
                                </a:solidFill>
                                <a:latin typeface="Cambria Math" panose="02040503050406030204" pitchFamily="18" charset="0"/>
                              </a:rPr>
                            </m:ctrlPr>
                          </m:sSupPr>
                          <m:e>
                            <m:r>
                              <a:rPr lang="fr-CH" i="1">
                                <a:solidFill>
                                  <a:schemeClr val="tx1"/>
                                </a:solidFill>
                                <a:latin typeface="Cambria Math" panose="02040503050406030204" pitchFamily="18" charset="0"/>
                              </a:rPr>
                              <m:t>𝑒</m:t>
                            </m:r>
                          </m:e>
                          <m:sup>
                            <m:r>
                              <a:rPr lang="fr-CH" i="1">
                                <a:solidFill>
                                  <a:schemeClr val="tx1"/>
                                </a:solidFill>
                                <a:latin typeface="Cambria Math" panose="02040503050406030204" pitchFamily="18" charset="0"/>
                              </a:rPr>
                              <m:t>𝑖</m:t>
                            </m:r>
                            <m:r>
                              <a:rPr lang="fr-CH" i="1">
                                <a:solidFill>
                                  <a:schemeClr val="tx1"/>
                                </a:solidFill>
                                <a:latin typeface="Cambria Math" panose="02040503050406030204" pitchFamily="18" charset="0"/>
                                <a:ea typeface="Cambria Math" panose="02040503050406030204" pitchFamily="18" charset="0"/>
                              </a:rPr>
                              <m:t>∆</m:t>
                            </m:r>
                            <m:r>
                              <a:rPr lang="fr-CH" i="1">
                                <a:solidFill>
                                  <a:schemeClr val="tx1"/>
                                </a:solidFill>
                                <a:latin typeface="Cambria Math" panose="02040503050406030204" pitchFamily="18" charset="0"/>
                                <a:ea typeface="Cambria Math" panose="02040503050406030204" pitchFamily="18" charset="0"/>
                              </a:rPr>
                              <m:t>𝜑</m:t>
                            </m:r>
                            <m:r>
                              <a:rPr lang="fr-CH" b="0" i="1" smtClean="0">
                                <a:solidFill>
                                  <a:schemeClr val="tx1"/>
                                </a:solidFill>
                                <a:latin typeface="Cambria Math" panose="02040503050406030204" pitchFamily="18" charset="0"/>
                                <a:ea typeface="Cambria Math" panose="02040503050406030204" pitchFamily="18" charset="0"/>
                              </a:rPr>
                              <m:t>𝑗</m:t>
                            </m:r>
                          </m:sup>
                        </m:sSup>
                      </m:e>
                    </m:nary>
                    <m:r>
                      <a:rPr lang="fr-CH" i="1">
                        <a:solidFill>
                          <a:schemeClr val="tx1"/>
                        </a:solidFill>
                        <a:latin typeface="Cambria Math" panose="02040503050406030204" pitchFamily="18" charset="0"/>
                      </a:rPr>
                      <m:t>=</m:t>
                    </m:r>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𝐸</m:t>
                        </m:r>
                      </m:e>
                      <m:sub>
                        <m:r>
                          <a:rPr lang="fr-CH" i="1">
                            <a:solidFill>
                              <a:schemeClr val="tx1"/>
                            </a:solidFill>
                            <a:latin typeface="Cambria Math" panose="02040503050406030204" pitchFamily="18" charset="0"/>
                          </a:rPr>
                          <m:t>0</m:t>
                        </m:r>
                      </m:sub>
                    </m:sSub>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𝑡</m:t>
                        </m:r>
                      </m:e>
                      <m:sub>
                        <m:r>
                          <a:rPr lang="fr-CH" i="1">
                            <a:solidFill>
                              <a:schemeClr val="tx1"/>
                            </a:solidFill>
                            <a:latin typeface="Cambria Math" panose="02040503050406030204" pitchFamily="18" charset="0"/>
                          </a:rPr>
                          <m:t>1</m:t>
                        </m:r>
                      </m:sub>
                    </m:sSub>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𝑡</m:t>
                        </m:r>
                      </m:e>
                      <m:sub>
                        <m:r>
                          <a:rPr lang="fr-CH" i="1">
                            <a:solidFill>
                              <a:schemeClr val="tx1"/>
                            </a:solidFill>
                            <a:latin typeface="Cambria Math" panose="02040503050406030204" pitchFamily="18" charset="0"/>
                          </a:rPr>
                          <m:t>2</m:t>
                        </m:r>
                      </m:sub>
                    </m:sSub>
                    <m:f>
                      <m:fPr>
                        <m:ctrlPr>
                          <a:rPr lang="fr-CH" i="1">
                            <a:solidFill>
                              <a:schemeClr val="tx1"/>
                            </a:solidFill>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rPr>
                            </m:ctrlPr>
                          </m:sSupPr>
                          <m:e>
                            <m:r>
                              <a:rPr lang="fr-CH" i="1">
                                <a:latin typeface="Cambria Math" panose="02040503050406030204" pitchFamily="18" charset="0"/>
                              </a:rPr>
                              <m:t>𝑒</m:t>
                            </m:r>
                          </m:e>
                          <m:sup>
                            <m:r>
                              <a:rPr lang="fr-CH" i="1">
                                <a:latin typeface="Cambria Math" panose="02040503050406030204" pitchFamily="18" charset="0"/>
                              </a:rPr>
                              <m:t>𝑖</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/2</m:t>
                            </m:r>
                          </m:sup>
                        </m:sSup>
                      </m:num>
                      <m:den>
                        <m:r>
                          <a:rPr lang="fr-CH" i="1">
                            <a:solidFill>
                              <a:schemeClr val="tx1"/>
                            </a:solidFill>
                            <a:latin typeface="Cambria Math" panose="02040503050406030204" pitchFamily="18" charset="0"/>
                            <a:ea typeface="Cambria Math" panose="02040503050406030204" pitchFamily="18" charset="0"/>
                          </a:rPr>
                          <m:t>1−</m:t>
                        </m:r>
                        <m:r>
                          <a:rPr lang="fr-CH" i="1">
                            <a:solidFill>
                              <a:schemeClr val="tx1"/>
                            </a:solidFill>
                            <a:latin typeface="Cambria Math" panose="02040503050406030204" pitchFamily="18" charset="0"/>
                            <a:ea typeface="Cambria Math" panose="02040503050406030204" pitchFamily="18" charset="0"/>
                          </a:rPr>
                          <m:t>𝑟</m:t>
                        </m:r>
                        <m:sSup>
                          <m:sSupPr>
                            <m:ctrlPr>
                              <a:rPr lang="fr-CH" i="1">
                                <a:solidFill>
                                  <a:schemeClr val="tx1"/>
                                </a:solidFill>
                                <a:latin typeface="Cambria Math" panose="02040503050406030204" pitchFamily="18" charset="0"/>
                              </a:rPr>
                            </m:ctrlPr>
                          </m:sSupPr>
                          <m:e>
                            <m:r>
                              <a:rPr lang="fr-CH" i="1">
                                <a:solidFill>
                                  <a:schemeClr val="tx1"/>
                                </a:solidFill>
                                <a:latin typeface="Cambria Math" panose="02040503050406030204" pitchFamily="18" charset="0"/>
                              </a:rPr>
                              <m:t>𝑒</m:t>
                            </m:r>
                          </m:e>
                          <m:sup>
                            <m:r>
                              <a:rPr lang="fr-CH" i="1">
                                <a:solidFill>
                                  <a:schemeClr val="tx1"/>
                                </a:solidFill>
                                <a:latin typeface="Cambria Math" panose="02040503050406030204" pitchFamily="18" charset="0"/>
                              </a:rPr>
                              <m:t>𝑖</m:t>
                            </m:r>
                            <m:r>
                              <a:rPr lang="fr-CH" i="1">
                                <a:solidFill>
                                  <a:schemeClr val="tx1"/>
                                </a:solidFill>
                                <a:latin typeface="Cambria Math" panose="02040503050406030204" pitchFamily="18" charset="0"/>
                                <a:ea typeface="Cambria Math" panose="02040503050406030204" pitchFamily="18" charset="0"/>
                              </a:rPr>
                              <m:t>∆</m:t>
                            </m:r>
                            <m:r>
                              <a:rPr lang="fr-CH" i="1">
                                <a:solidFill>
                                  <a:schemeClr val="tx1"/>
                                </a:solidFill>
                                <a:latin typeface="Cambria Math" panose="02040503050406030204" pitchFamily="18" charset="0"/>
                                <a:ea typeface="Cambria Math" panose="02040503050406030204" pitchFamily="18" charset="0"/>
                              </a:rPr>
                              <m:t>𝜑</m:t>
                            </m:r>
                          </m:sup>
                        </m:sSup>
                      </m:den>
                    </m:f>
                  </m:oMath>
                </a14:m>
                <a:r>
                  <a:rPr lang="fr-CH" dirty="0">
                    <a:solidFill>
                      <a:schemeClr val="tx1"/>
                    </a:solidFill>
                  </a:rPr>
                  <a:t> .</a:t>
                </a:r>
              </a:p>
              <a:p>
                <a:pPr marL="342900" indent="-342900">
                  <a:lnSpc>
                    <a:spcPct val="120000"/>
                  </a:lnSpc>
                  <a:buFont typeface="Arial" panose="020B0604020202020204" pitchFamily="34" charset="0"/>
                  <a:buChar char="•"/>
                </a:pPr>
                <a:r>
                  <a:rPr lang="fr-CH" dirty="0">
                    <a:solidFill>
                      <a:schemeClr val="tx1"/>
                    </a:solidFill>
                  </a:rPr>
                  <a:t>L'intensité est: </a:t>
                </a:r>
                <a14:m>
                  <m:oMath xmlns:m="http://schemas.openxmlformats.org/officeDocument/2006/math">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𝐼</m:t>
                        </m:r>
                      </m:e>
                      <m:sub>
                        <m:r>
                          <a:rPr lang="fr-CH" i="1">
                            <a:solidFill>
                              <a:schemeClr val="tx1"/>
                            </a:solidFill>
                            <a:latin typeface="Cambria Math" panose="02040503050406030204" pitchFamily="18" charset="0"/>
                          </a:rPr>
                          <m:t>𝑜𝑢𝑡</m:t>
                        </m:r>
                      </m:sub>
                    </m:sSub>
                    <m:r>
                      <a:rPr lang="fr-CH" i="1">
                        <a:solidFill>
                          <a:schemeClr val="tx1"/>
                        </a:solidFill>
                        <a:latin typeface="Cambria Math" panose="02040503050406030204" pitchFamily="18" charset="0"/>
                      </a:rPr>
                      <m:t>=</m:t>
                    </m:r>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𝐼</m:t>
                        </m:r>
                      </m:e>
                      <m:sub>
                        <m:r>
                          <a:rPr lang="fr-CH" i="1">
                            <a:solidFill>
                              <a:schemeClr val="tx1"/>
                            </a:solidFill>
                            <a:latin typeface="Cambria Math" panose="02040503050406030204" pitchFamily="18" charset="0"/>
                          </a:rPr>
                          <m:t>0</m:t>
                        </m:r>
                      </m:sub>
                    </m:sSub>
                    <m:sSubSup>
                      <m:sSubSupPr>
                        <m:ctrlPr>
                          <a:rPr lang="fr-CH" i="1">
                            <a:solidFill>
                              <a:schemeClr val="tx1"/>
                            </a:solidFill>
                            <a:latin typeface="Cambria Math" panose="02040503050406030204" pitchFamily="18" charset="0"/>
                          </a:rPr>
                        </m:ctrlPr>
                      </m:sSubSupPr>
                      <m:e>
                        <m:r>
                          <a:rPr lang="fr-CH" i="1">
                            <a:solidFill>
                              <a:schemeClr val="tx1"/>
                            </a:solidFill>
                            <a:latin typeface="Cambria Math" panose="02040503050406030204" pitchFamily="18" charset="0"/>
                          </a:rPr>
                          <m:t>𝑡</m:t>
                        </m:r>
                      </m:e>
                      <m:sub>
                        <m:r>
                          <a:rPr lang="fr-CH" i="1">
                            <a:solidFill>
                              <a:schemeClr val="tx1"/>
                            </a:solidFill>
                            <a:latin typeface="Cambria Math" panose="02040503050406030204" pitchFamily="18" charset="0"/>
                          </a:rPr>
                          <m:t>1</m:t>
                        </m:r>
                      </m:sub>
                      <m:sup>
                        <m:r>
                          <a:rPr lang="fr-CH" i="1">
                            <a:solidFill>
                              <a:schemeClr val="tx1"/>
                            </a:solidFill>
                            <a:latin typeface="Cambria Math" panose="02040503050406030204" pitchFamily="18" charset="0"/>
                          </a:rPr>
                          <m:t>2</m:t>
                        </m:r>
                      </m:sup>
                    </m:sSubSup>
                    <m:sSubSup>
                      <m:sSubSupPr>
                        <m:ctrlPr>
                          <a:rPr lang="fr-CH" i="1">
                            <a:solidFill>
                              <a:schemeClr val="tx1"/>
                            </a:solidFill>
                            <a:latin typeface="Cambria Math" panose="02040503050406030204" pitchFamily="18" charset="0"/>
                          </a:rPr>
                        </m:ctrlPr>
                      </m:sSubSupPr>
                      <m:e>
                        <m:r>
                          <a:rPr lang="fr-CH" i="1">
                            <a:solidFill>
                              <a:schemeClr val="tx1"/>
                            </a:solidFill>
                            <a:latin typeface="Cambria Math" panose="02040503050406030204" pitchFamily="18" charset="0"/>
                          </a:rPr>
                          <m:t>𝑡</m:t>
                        </m:r>
                      </m:e>
                      <m:sub>
                        <m:r>
                          <a:rPr lang="fr-CH" i="1">
                            <a:solidFill>
                              <a:schemeClr val="tx1"/>
                            </a:solidFill>
                            <a:latin typeface="Cambria Math" panose="02040503050406030204" pitchFamily="18" charset="0"/>
                          </a:rPr>
                          <m:t>2</m:t>
                        </m:r>
                      </m:sub>
                      <m:sup>
                        <m:r>
                          <a:rPr lang="fr-CH" i="1">
                            <a:solidFill>
                              <a:schemeClr val="tx1"/>
                            </a:solidFill>
                            <a:latin typeface="Cambria Math" panose="02040503050406030204" pitchFamily="18" charset="0"/>
                          </a:rPr>
                          <m:t>2</m:t>
                        </m:r>
                      </m:sup>
                    </m:sSubSup>
                    <m:sSup>
                      <m:sSupPr>
                        <m:ctrlPr>
                          <a:rPr lang="fr-CH" i="1">
                            <a:solidFill>
                              <a:schemeClr val="tx1"/>
                            </a:solidFill>
                            <a:latin typeface="Cambria Math" panose="02040503050406030204" pitchFamily="18" charset="0"/>
                          </a:rPr>
                        </m:ctrlPr>
                      </m:sSupPr>
                      <m:e>
                        <m:d>
                          <m:dPr>
                            <m:begChr m:val="|"/>
                            <m:endChr m:val="|"/>
                            <m:ctrlPr>
                              <a:rPr lang="fr-CH" i="1">
                                <a:solidFill>
                                  <a:schemeClr val="tx1"/>
                                </a:solidFill>
                                <a:latin typeface="Cambria Math" panose="02040503050406030204" pitchFamily="18" charset="0"/>
                              </a:rPr>
                            </m:ctrlPr>
                          </m:dPr>
                          <m:e>
                            <m:f>
                              <m:fPr>
                                <m:ctrlPr>
                                  <a:rPr lang="fr-CH" i="1">
                                    <a:solidFill>
                                      <a:schemeClr val="tx1"/>
                                    </a:solidFill>
                                    <a:latin typeface="Cambria Math" panose="02040503050406030204" pitchFamily="18" charset="0"/>
                                    <a:ea typeface="Cambria Math" panose="02040503050406030204" pitchFamily="18" charset="0"/>
                                  </a:rPr>
                                </m:ctrlPr>
                              </m:fPr>
                              <m:num>
                                <m:r>
                                  <a:rPr lang="fr-CH" i="1">
                                    <a:solidFill>
                                      <a:schemeClr val="tx1"/>
                                    </a:solidFill>
                                    <a:latin typeface="Cambria Math" panose="02040503050406030204" pitchFamily="18" charset="0"/>
                                  </a:rPr>
                                  <m:t>1</m:t>
                                </m:r>
                              </m:num>
                              <m:den>
                                <m:r>
                                  <a:rPr lang="fr-CH" i="1">
                                    <a:solidFill>
                                      <a:schemeClr val="tx1"/>
                                    </a:solidFill>
                                    <a:latin typeface="Cambria Math" panose="02040503050406030204" pitchFamily="18" charset="0"/>
                                    <a:ea typeface="Cambria Math" panose="02040503050406030204" pitchFamily="18" charset="0"/>
                                  </a:rPr>
                                  <m:t>1−</m:t>
                                </m:r>
                                <m:r>
                                  <a:rPr lang="fr-CH" i="1">
                                    <a:solidFill>
                                      <a:schemeClr val="tx1"/>
                                    </a:solidFill>
                                    <a:latin typeface="Cambria Math" panose="02040503050406030204" pitchFamily="18" charset="0"/>
                                    <a:ea typeface="Cambria Math" panose="02040503050406030204" pitchFamily="18" charset="0"/>
                                  </a:rPr>
                                  <m:t>𝑟</m:t>
                                </m:r>
                                <m:sSup>
                                  <m:sSupPr>
                                    <m:ctrlPr>
                                      <a:rPr lang="fr-CH" i="1">
                                        <a:solidFill>
                                          <a:schemeClr val="tx1"/>
                                        </a:solidFill>
                                        <a:latin typeface="Cambria Math" panose="02040503050406030204" pitchFamily="18" charset="0"/>
                                      </a:rPr>
                                    </m:ctrlPr>
                                  </m:sSupPr>
                                  <m:e>
                                    <m:r>
                                      <a:rPr lang="fr-CH" i="1">
                                        <a:solidFill>
                                          <a:schemeClr val="tx1"/>
                                        </a:solidFill>
                                        <a:latin typeface="Cambria Math" panose="02040503050406030204" pitchFamily="18" charset="0"/>
                                      </a:rPr>
                                      <m:t>𝑒</m:t>
                                    </m:r>
                                  </m:e>
                                  <m:sup>
                                    <m:r>
                                      <a:rPr lang="fr-CH" i="1">
                                        <a:solidFill>
                                          <a:schemeClr val="tx1"/>
                                        </a:solidFill>
                                        <a:latin typeface="Cambria Math" panose="02040503050406030204" pitchFamily="18" charset="0"/>
                                      </a:rPr>
                                      <m:t>𝑖</m:t>
                                    </m:r>
                                    <m:r>
                                      <a:rPr lang="fr-CH" i="1">
                                        <a:solidFill>
                                          <a:schemeClr val="tx1"/>
                                        </a:solidFill>
                                        <a:latin typeface="Cambria Math" panose="02040503050406030204" pitchFamily="18" charset="0"/>
                                        <a:ea typeface="Cambria Math" panose="02040503050406030204" pitchFamily="18" charset="0"/>
                                      </a:rPr>
                                      <m:t>∆</m:t>
                                    </m:r>
                                    <m:r>
                                      <a:rPr lang="fr-CH" i="1">
                                        <a:solidFill>
                                          <a:schemeClr val="tx1"/>
                                        </a:solidFill>
                                        <a:latin typeface="Cambria Math" panose="02040503050406030204" pitchFamily="18" charset="0"/>
                                        <a:ea typeface="Cambria Math" panose="02040503050406030204" pitchFamily="18" charset="0"/>
                                      </a:rPr>
                                      <m:t>𝜑</m:t>
                                    </m:r>
                                  </m:sup>
                                </m:sSup>
                              </m:den>
                            </m:f>
                          </m:e>
                        </m:d>
                      </m:e>
                      <m:sup>
                        <m:r>
                          <a:rPr lang="fr-CH" i="1">
                            <a:solidFill>
                              <a:schemeClr val="tx1"/>
                            </a:solidFill>
                            <a:latin typeface="Cambria Math" panose="02040503050406030204" pitchFamily="18" charset="0"/>
                          </a:rPr>
                          <m:t>2</m:t>
                        </m:r>
                      </m:sup>
                    </m:sSup>
                    <m:r>
                      <a:rPr lang="fr-CH" i="1">
                        <a:solidFill>
                          <a:schemeClr val="tx1"/>
                        </a:solidFill>
                        <a:latin typeface="Cambria Math" panose="02040503050406030204" pitchFamily="18" charset="0"/>
                      </a:rPr>
                      <m:t>=</m:t>
                    </m:r>
                    <m:f>
                      <m:fPr>
                        <m:ctrlPr>
                          <a:rPr lang="fr-CH" i="1">
                            <a:solidFill>
                              <a:schemeClr val="tx1"/>
                            </a:solidFill>
                            <a:latin typeface="Cambria Math" panose="02040503050406030204" pitchFamily="18" charset="0"/>
                            <a:ea typeface="Cambria Math" panose="02040503050406030204" pitchFamily="18" charset="0"/>
                          </a:rPr>
                        </m:ctrlPr>
                      </m:fPr>
                      <m:num>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𝐼</m:t>
                            </m:r>
                          </m:e>
                          <m:sub>
                            <m:r>
                              <a:rPr lang="fr-CH" i="1">
                                <a:solidFill>
                                  <a:schemeClr val="tx1"/>
                                </a:solidFill>
                                <a:latin typeface="Cambria Math" panose="02040503050406030204" pitchFamily="18" charset="0"/>
                              </a:rPr>
                              <m:t>0</m:t>
                            </m:r>
                          </m:sub>
                        </m:sSub>
                        <m:sSubSup>
                          <m:sSubSupPr>
                            <m:ctrlPr>
                              <a:rPr lang="fr-CH" i="1">
                                <a:solidFill>
                                  <a:schemeClr val="tx1"/>
                                </a:solidFill>
                                <a:latin typeface="Cambria Math" panose="02040503050406030204" pitchFamily="18" charset="0"/>
                              </a:rPr>
                            </m:ctrlPr>
                          </m:sSubSupPr>
                          <m:e>
                            <m:r>
                              <a:rPr lang="fr-CH" i="1">
                                <a:solidFill>
                                  <a:schemeClr val="tx1"/>
                                </a:solidFill>
                                <a:latin typeface="Cambria Math" panose="02040503050406030204" pitchFamily="18" charset="0"/>
                              </a:rPr>
                              <m:t>𝑡</m:t>
                            </m:r>
                          </m:e>
                          <m:sub>
                            <m:r>
                              <a:rPr lang="fr-CH" i="1">
                                <a:solidFill>
                                  <a:schemeClr val="tx1"/>
                                </a:solidFill>
                                <a:latin typeface="Cambria Math" panose="02040503050406030204" pitchFamily="18" charset="0"/>
                              </a:rPr>
                              <m:t>1</m:t>
                            </m:r>
                          </m:sub>
                          <m:sup>
                            <m:r>
                              <a:rPr lang="fr-CH" i="1">
                                <a:solidFill>
                                  <a:schemeClr val="tx1"/>
                                </a:solidFill>
                                <a:latin typeface="Cambria Math" panose="02040503050406030204" pitchFamily="18" charset="0"/>
                              </a:rPr>
                              <m:t>2</m:t>
                            </m:r>
                          </m:sup>
                        </m:sSubSup>
                        <m:sSubSup>
                          <m:sSubSupPr>
                            <m:ctrlPr>
                              <a:rPr lang="fr-CH" i="1">
                                <a:solidFill>
                                  <a:schemeClr val="tx1"/>
                                </a:solidFill>
                                <a:latin typeface="Cambria Math" panose="02040503050406030204" pitchFamily="18" charset="0"/>
                              </a:rPr>
                            </m:ctrlPr>
                          </m:sSubSupPr>
                          <m:e>
                            <m:r>
                              <a:rPr lang="fr-CH" i="1">
                                <a:solidFill>
                                  <a:schemeClr val="tx1"/>
                                </a:solidFill>
                                <a:latin typeface="Cambria Math" panose="02040503050406030204" pitchFamily="18" charset="0"/>
                              </a:rPr>
                              <m:t>𝑡</m:t>
                            </m:r>
                          </m:e>
                          <m:sub>
                            <m:r>
                              <a:rPr lang="fr-CH" i="1">
                                <a:solidFill>
                                  <a:schemeClr val="tx1"/>
                                </a:solidFill>
                                <a:latin typeface="Cambria Math" panose="02040503050406030204" pitchFamily="18" charset="0"/>
                              </a:rPr>
                              <m:t>2</m:t>
                            </m:r>
                          </m:sub>
                          <m:sup>
                            <m:r>
                              <a:rPr lang="fr-CH" i="1">
                                <a:solidFill>
                                  <a:schemeClr val="tx1"/>
                                </a:solidFill>
                                <a:latin typeface="Cambria Math" panose="02040503050406030204" pitchFamily="18" charset="0"/>
                              </a:rPr>
                              <m:t>2</m:t>
                            </m:r>
                          </m:sup>
                        </m:sSubSup>
                      </m:num>
                      <m:den>
                        <m:d>
                          <m:dPr>
                            <m:ctrlPr>
                              <a:rPr lang="fr-CH" i="1" smtClean="0">
                                <a:solidFill>
                                  <a:schemeClr val="tx1"/>
                                </a:solidFill>
                                <a:latin typeface="Cambria Math" panose="02040503050406030204" pitchFamily="18" charset="0"/>
                              </a:rPr>
                            </m:ctrlPr>
                          </m:dPr>
                          <m:e>
                            <m:r>
                              <a:rPr lang="fr-CH" i="1">
                                <a:solidFill>
                                  <a:schemeClr val="tx1"/>
                                </a:solidFill>
                                <a:latin typeface="Cambria Math" panose="02040503050406030204" pitchFamily="18" charset="0"/>
                                <a:ea typeface="Cambria Math" panose="02040503050406030204" pitchFamily="18" charset="0"/>
                              </a:rPr>
                              <m:t>1−</m:t>
                            </m:r>
                            <m:r>
                              <a:rPr lang="fr-CH" i="1">
                                <a:solidFill>
                                  <a:schemeClr val="tx1"/>
                                </a:solidFill>
                                <a:latin typeface="Cambria Math" panose="02040503050406030204" pitchFamily="18" charset="0"/>
                                <a:ea typeface="Cambria Math" panose="02040503050406030204" pitchFamily="18" charset="0"/>
                              </a:rPr>
                              <m:t>𝑟</m:t>
                            </m:r>
                            <m:sSup>
                              <m:sSupPr>
                                <m:ctrlPr>
                                  <a:rPr lang="fr-CH" i="1">
                                    <a:solidFill>
                                      <a:schemeClr val="tx1"/>
                                    </a:solidFill>
                                    <a:latin typeface="Cambria Math" panose="02040503050406030204" pitchFamily="18" charset="0"/>
                                  </a:rPr>
                                </m:ctrlPr>
                              </m:sSupPr>
                              <m:e>
                                <m:r>
                                  <a:rPr lang="fr-CH" i="1">
                                    <a:solidFill>
                                      <a:schemeClr val="tx1"/>
                                    </a:solidFill>
                                    <a:latin typeface="Cambria Math" panose="02040503050406030204" pitchFamily="18" charset="0"/>
                                  </a:rPr>
                                  <m:t>𝑒</m:t>
                                </m:r>
                              </m:e>
                              <m:sup>
                                <m:r>
                                  <a:rPr lang="fr-CH" i="1">
                                    <a:solidFill>
                                      <a:schemeClr val="tx1"/>
                                    </a:solidFill>
                                    <a:latin typeface="Cambria Math" panose="02040503050406030204" pitchFamily="18" charset="0"/>
                                  </a:rPr>
                                  <m:t>𝑖</m:t>
                                </m:r>
                                <m:r>
                                  <a:rPr lang="fr-CH" i="1">
                                    <a:solidFill>
                                      <a:schemeClr val="tx1"/>
                                    </a:solidFill>
                                    <a:latin typeface="Cambria Math" panose="02040503050406030204" pitchFamily="18" charset="0"/>
                                    <a:ea typeface="Cambria Math" panose="02040503050406030204" pitchFamily="18" charset="0"/>
                                  </a:rPr>
                                  <m:t>∆</m:t>
                                </m:r>
                                <m:r>
                                  <a:rPr lang="fr-CH" i="1">
                                    <a:solidFill>
                                      <a:schemeClr val="tx1"/>
                                    </a:solidFill>
                                    <a:latin typeface="Cambria Math" panose="02040503050406030204" pitchFamily="18" charset="0"/>
                                    <a:ea typeface="Cambria Math" panose="02040503050406030204" pitchFamily="18" charset="0"/>
                                  </a:rPr>
                                  <m:t>𝜑</m:t>
                                </m:r>
                              </m:sup>
                            </m:sSup>
                          </m:e>
                        </m:d>
                        <m:d>
                          <m:dPr>
                            <m:ctrlPr>
                              <a:rPr lang="fr-CH" i="1">
                                <a:solidFill>
                                  <a:schemeClr val="tx1"/>
                                </a:solidFill>
                                <a:latin typeface="Cambria Math" panose="02040503050406030204" pitchFamily="18" charset="0"/>
                              </a:rPr>
                            </m:ctrlPr>
                          </m:dPr>
                          <m:e>
                            <m:r>
                              <a:rPr lang="fr-CH" i="1">
                                <a:solidFill>
                                  <a:schemeClr val="tx1"/>
                                </a:solidFill>
                                <a:latin typeface="Cambria Math" panose="02040503050406030204" pitchFamily="18" charset="0"/>
                                <a:ea typeface="Cambria Math" panose="02040503050406030204" pitchFamily="18" charset="0"/>
                              </a:rPr>
                              <m:t>1−</m:t>
                            </m:r>
                            <m:r>
                              <a:rPr lang="fr-CH" i="1">
                                <a:solidFill>
                                  <a:schemeClr val="tx1"/>
                                </a:solidFill>
                                <a:latin typeface="Cambria Math" panose="02040503050406030204" pitchFamily="18" charset="0"/>
                                <a:ea typeface="Cambria Math" panose="02040503050406030204" pitchFamily="18" charset="0"/>
                              </a:rPr>
                              <m:t>𝑟</m:t>
                            </m:r>
                            <m:sSup>
                              <m:sSupPr>
                                <m:ctrlPr>
                                  <a:rPr lang="fr-CH" i="1">
                                    <a:solidFill>
                                      <a:schemeClr val="tx1"/>
                                    </a:solidFill>
                                    <a:latin typeface="Cambria Math" panose="02040503050406030204" pitchFamily="18" charset="0"/>
                                  </a:rPr>
                                </m:ctrlPr>
                              </m:sSupPr>
                              <m:e>
                                <m:r>
                                  <a:rPr lang="fr-CH" i="1">
                                    <a:solidFill>
                                      <a:schemeClr val="tx1"/>
                                    </a:solidFill>
                                    <a:latin typeface="Cambria Math" panose="02040503050406030204" pitchFamily="18" charset="0"/>
                                  </a:rPr>
                                  <m:t>𝑒</m:t>
                                </m:r>
                              </m:e>
                              <m:sup>
                                <m:r>
                                  <a:rPr lang="fr-CH" b="0" i="1" smtClean="0">
                                    <a:solidFill>
                                      <a:schemeClr val="tx1"/>
                                    </a:solidFill>
                                    <a:latin typeface="Cambria Math" panose="02040503050406030204" pitchFamily="18" charset="0"/>
                                  </a:rPr>
                                  <m:t>−</m:t>
                                </m:r>
                                <m:r>
                                  <a:rPr lang="fr-CH" i="1">
                                    <a:solidFill>
                                      <a:schemeClr val="tx1"/>
                                    </a:solidFill>
                                    <a:latin typeface="Cambria Math" panose="02040503050406030204" pitchFamily="18" charset="0"/>
                                  </a:rPr>
                                  <m:t>𝑖</m:t>
                                </m:r>
                                <m:r>
                                  <a:rPr lang="fr-CH" i="1">
                                    <a:solidFill>
                                      <a:schemeClr val="tx1"/>
                                    </a:solidFill>
                                    <a:latin typeface="Cambria Math" panose="02040503050406030204" pitchFamily="18" charset="0"/>
                                    <a:ea typeface="Cambria Math" panose="02040503050406030204" pitchFamily="18" charset="0"/>
                                  </a:rPr>
                                  <m:t>∆</m:t>
                                </m:r>
                                <m:r>
                                  <a:rPr lang="fr-CH" i="1">
                                    <a:solidFill>
                                      <a:schemeClr val="tx1"/>
                                    </a:solidFill>
                                    <a:latin typeface="Cambria Math" panose="02040503050406030204" pitchFamily="18" charset="0"/>
                                    <a:ea typeface="Cambria Math" panose="02040503050406030204" pitchFamily="18" charset="0"/>
                                  </a:rPr>
                                  <m:t>𝜑</m:t>
                                </m:r>
                              </m:sup>
                            </m:sSup>
                          </m:e>
                        </m:d>
                      </m:den>
                    </m:f>
                    <m:r>
                      <a:rPr lang="fr-CH" i="1">
                        <a:solidFill>
                          <a:schemeClr val="tx1"/>
                        </a:solidFill>
                        <a:latin typeface="Cambria Math" panose="02040503050406030204" pitchFamily="18" charset="0"/>
                      </a:rPr>
                      <m:t>=</m:t>
                    </m:r>
                    <m:f>
                      <m:fPr>
                        <m:ctrlPr>
                          <a:rPr lang="fr-CH" i="1">
                            <a:solidFill>
                              <a:schemeClr val="tx1"/>
                            </a:solidFill>
                            <a:latin typeface="Cambria Math" panose="02040503050406030204" pitchFamily="18" charset="0"/>
                            <a:ea typeface="Cambria Math" panose="02040503050406030204" pitchFamily="18" charset="0"/>
                          </a:rPr>
                        </m:ctrlPr>
                      </m:fPr>
                      <m:num>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𝐼</m:t>
                            </m:r>
                          </m:e>
                          <m:sub>
                            <m:r>
                              <a:rPr lang="fr-CH" i="1">
                                <a:solidFill>
                                  <a:schemeClr val="tx1"/>
                                </a:solidFill>
                                <a:latin typeface="Cambria Math" panose="02040503050406030204" pitchFamily="18" charset="0"/>
                              </a:rPr>
                              <m:t>0</m:t>
                            </m:r>
                          </m:sub>
                        </m:sSub>
                        <m:sSubSup>
                          <m:sSubSupPr>
                            <m:ctrlPr>
                              <a:rPr lang="fr-CH" i="1">
                                <a:solidFill>
                                  <a:schemeClr val="tx1"/>
                                </a:solidFill>
                                <a:latin typeface="Cambria Math" panose="02040503050406030204" pitchFamily="18" charset="0"/>
                              </a:rPr>
                            </m:ctrlPr>
                          </m:sSubSupPr>
                          <m:e>
                            <m:r>
                              <a:rPr lang="fr-CH" i="1">
                                <a:solidFill>
                                  <a:schemeClr val="tx1"/>
                                </a:solidFill>
                                <a:latin typeface="Cambria Math" panose="02040503050406030204" pitchFamily="18" charset="0"/>
                              </a:rPr>
                              <m:t>𝑡</m:t>
                            </m:r>
                          </m:e>
                          <m:sub>
                            <m:r>
                              <a:rPr lang="fr-CH" i="1">
                                <a:solidFill>
                                  <a:schemeClr val="tx1"/>
                                </a:solidFill>
                                <a:latin typeface="Cambria Math" panose="02040503050406030204" pitchFamily="18" charset="0"/>
                              </a:rPr>
                              <m:t>1</m:t>
                            </m:r>
                          </m:sub>
                          <m:sup>
                            <m:r>
                              <a:rPr lang="fr-CH" i="1">
                                <a:solidFill>
                                  <a:schemeClr val="tx1"/>
                                </a:solidFill>
                                <a:latin typeface="Cambria Math" panose="02040503050406030204" pitchFamily="18" charset="0"/>
                              </a:rPr>
                              <m:t>2</m:t>
                            </m:r>
                          </m:sup>
                        </m:sSubSup>
                        <m:sSubSup>
                          <m:sSubSupPr>
                            <m:ctrlPr>
                              <a:rPr lang="fr-CH" i="1">
                                <a:solidFill>
                                  <a:schemeClr val="tx1"/>
                                </a:solidFill>
                                <a:latin typeface="Cambria Math" panose="02040503050406030204" pitchFamily="18" charset="0"/>
                              </a:rPr>
                            </m:ctrlPr>
                          </m:sSubSupPr>
                          <m:e>
                            <m:r>
                              <a:rPr lang="fr-CH" i="1">
                                <a:solidFill>
                                  <a:schemeClr val="tx1"/>
                                </a:solidFill>
                                <a:latin typeface="Cambria Math" panose="02040503050406030204" pitchFamily="18" charset="0"/>
                              </a:rPr>
                              <m:t>𝑡</m:t>
                            </m:r>
                          </m:e>
                          <m:sub>
                            <m:r>
                              <a:rPr lang="fr-CH" i="1">
                                <a:solidFill>
                                  <a:schemeClr val="tx1"/>
                                </a:solidFill>
                                <a:latin typeface="Cambria Math" panose="02040503050406030204" pitchFamily="18" charset="0"/>
                              </a:rPr>
                              <m:t>2</m:t>
                            </m:r>
                          </m:sub>
                          <m:sup>
                            <m:r>
                              <a:rPr lang="fr-CH" i="1">
                                <a:solidFill>
                                  <a:schemeClr val="tx1"/>
                                </a:solidFill>
                                <a:latin typeface="Cambria Math" panose="02040503050406030204" pitchFamily="18" charset="0"/>
                              </a:rPr>
                              <m:t>2</m:t>
                            </m:r>
                          </m:sup>
                        </m:sSubSup>
                      </m:num>
                      <m:den>
                        <m:r>
                          <a:rPr lang="fr-CH" b="0" i="1" smtClean="0">
                            <a:solidFill>
                              <a:schemeClr val="tx1"/>
                            </a:solidFill>
                            <a:latin typeface="Cambria Math" panose="02040503050406030204" pitchFamily="18" charset="0"/>
                          </a:rPr>
                          <m:t>1+</m:t>
                        </m:r>
                        <m:sSup>
                          <m:sSupPr>
                            <m:ctrlPr>
                              <a:rPr lang="fr-CH" i="1">
                                <a:solidFill>
                                  <a:schemeClr val="tx1"/>
                                </a:solidFill>
                                <a:latin typeface="Cambria Math" panose="02040503050406030204" pitchFamily="18" charset="0"/>
                              </a:rPr>
                            </m:ctrlPr>
                          </m:sSupPr>
                          <m:e>
                            <m:r>
                              <a:rPr lang="fr-CH" b="0" i="1" smtClean="0">
                                <a:solidFill>
                                  <a:schemeClr val="tx1"/>
                                </a:solidFill>
                                <a:latin typeface="Cambria Math" panose="02040503050406030204" pitchFamily="18" charset="0"/>
                              </a:rPr>
                              <m:t>𝑟</m:t>
                            </m:r>
                          </m:e>
                          <m:sup>
                            <m:r>
                              <a:rPr lang="fr-CH" i="1">
                                <a:solidFill>
                                  <a:schemeClr val="tx1"/>
                                </a:solidFill>
                                <a:latin typeface="Cambria Math" panose="02040503050406030204" pitchFamily="18" charset="0"/>
                              </a:rPr>
                              <m:t>2</m:t>
                            </m:r>
                          </m:sup>
                        </m:sSup>
                        <m:r>
                          <a:rPr lang="fr-CH" b="0" i="1" smtClean="0">
                            <a:solidFill>
                              <a:schemeClr val="tx1"/>
                            </a:solidFill>
                            <a:latin typeface="Cambria Math" panose="02040503050406030204" pitchFamily="18" charset="0"/>
                            <a:ea typeface="Cambria Math" panose="02040503050406030204" pitchFamily="18" charset="0"/>
                          </a:rPr>
                          <m:t>−</m:t>
                        </m:r>
                        <m:r>
                          <a:rPr lang="fr-CH" i="1">
                            <a:solidFill>
                              <a:schemeClr val="tx1"/>
                            </a:solidFill>
                            <a:latin typeface="Cambria Math" panose="02040503050406030204" pitchFamily="18" charset="0"/>
                            <a:ea typeface="Cambria Math" panose="02040503050406030204" pitchFamily="18" charset="0"/>
                          </a:rPr>
                          <m:t>𝑟</m:t>
                        </m:r>
                        <m:d>
                          <m:dPr>
                            <m:ctrlPr>
                              <a:rPr lang="fr-CH" i="1">
                                <a:solidFill>
                                  <a:schemeClr val="tx1"/>
                                </a:solidFill>
                                <a:latin typeface="Cambria Math" panose="02040503050406030204" pitchFamily="18" charset="0"/>
                              </a:rPr>
                            </m:ctrlPr>
                          </m:dPr>
                          <m:e>
                            <m:sSup>
                              <m:sSupPr>
                                <m:ctrlPr>
                                  <a:rPr lang="fr-CH" i="1">
                                    <a:solidFill>
                                      <a:schemeClr val="tx1"/>
                                    </a:solidFill>
                                    <a:latin typeface="Cambria Math" panose="02040503050406030204" pitchFamily="18" charset="0"/>
                                  </a:rPr>
                                </m:ctrlPr>
                              </m:sSupPr>
                              <m:e>
                                <m:r>
                                  <a:rPr lang="fr-CH" i="1">
                                    <a:solidFill>
                                      <a:schemeClr val="tx1"/>
                                    </a:solidFill>
                                    <a:latin typeface="Cambria Math" panose="02040503050406030204" pitchFamily="18" charset="0"/>
                                  </a:rPr>
                                  <m:t>𝑒</m:t>
                                </m:r>
                              </m:e>
                              <m:sup>
                                <m:r>
                                  <a:rPr lang="fr-CH" i="1">
                                    <a:solidFill>
                                      <a:schemeClr val="tx1"/>
                                    </a:solidFill>
                                    <a:latin typeface="Cambria Math" panose="02040503050406030204" pitchFamily="18" charset="0"/>
                                  </a:rPr>
                                  <m:t>𝑖</m:t>
                                </m:r>
                                <m:r>
                                  <a:rPr lang="fr-CH" i="1">
                                    <a:solidFill>
                                      <a:schemeClr val="tx1"/>
                                    </a:solidFill>
                                    <a:latin typeface="Cambria Math" panose="02040503050406030204" pitchFamily="18" charset="0"/>
                                    <a:ea typeface="Cambria Math" panose="02040503050406030204" pitchFamily="18" charset="0"/>
                                  </a:rPr>
                                  <m:t>∆</m:t>
                                </m:r>
                                <m:r>
                                  <a:rPr lang="fr-CH" i="1">
                                    <a:solidFill>
                                      <a:schemeClr val="tx1"/>
                                    </a:solidFill>
                                    <a:latin typeface="Cambria Math" panose="02040503050406030204" pitchFamily="18" charset="0"/>
                                    <a:ea typeface="Cambria Math" panose="02040503050406030204" pitchFamily="18" charset="0"/>
                                  </a:rPr>
                                  <m:t>𝜑</m:t>
                                </m:r>
                              </m:sup>
                            </m:sSup>
                            <m:r>
                              <a:rPr lang="fr-CH" b="0" i="1" smtClean="0">
                                <a:solidFill>
                                  <a:schemeClr val="tx1"/>
                                </a:solidFill>
                                <a:latin typeface="Cambria Math" panose="02040503050406030204" pitchFamily="18" charset="0"/>
                                <a:ea typeface="Cambria Math" panose="02040503050406030204" pitchFamily="18" charset="0"/>
                              </a:rPr>
                              <m:t>+</m:t>
                            </m:r>
                            <m:sSup>
                              <m:sSupPr>
                                <m:ctrlPr>
                                  <a:rPr lang="fr-CH" i="1">
                                    <a:solidFill>
                                      <a:schemeClr val="tx1"/>
                                    </a:solidFill>
                                    <a:latin typeface="Cambria Math" panose="02040503050406030204" pitchFamily="18" charset="0"/>
                                  </a:rPr>
                                </m:ctrlPr>
                              </m:sSupPr>
                              <m:e>
                                <m:r>
                                  <a:rPr lang="fr-CH" i="1">
                                    <a:solidFill>
                                      <a:schemeClr val="tx1"/>
                                    </a:solidFill>
                                    <a:latin typeface="Cambria Math" panose="02040503050406030204" pitchFamily="18" charset="0"/>
                                  </a:rPr>
                                  <m:t>𝑒</m:t>
                                </m:r>
                              </m:e>
                              <m:sup>
                                <m:r>
                                  <a:rPr lang="fr-CH" i="1">
                                    <a:solidFill>
                                      <a:schemeClr val="tx1"/>
                                    </a:solidFill>
                                    <a:latin typeface="Cambria Math" panose="02040503050406030204" pitchFamily="18" charset="0"/>
                                  </a:rPr>
                                  <m:t>−</m:t>
                                </m:r>
                                <m:r>
                                  <a:rPr lang="fr-CH" i="1">
                                    <a:solidFill>
                                      <a:schemeClr val="tx1"/>
                                    </a:solidFill>
                                    <a:latin typeface="Cambria Math" panose="02040503050406030204" pitchFamily="18" charset="0"/>
                                  </a:rPr>
                                  <m:t>𝑖</m:t>
                                </m:r>
                                <m:r>
                                  <a:rPr lang="fr-CH" i="1">
                                    <a:solidFill>
                                      <a:schemeClr val="tx1"/>
                                    </a:solidFill>
                                    <a:latin typeface="Cambria Math" panose="02040503050406030204" pitchFamily="18" charset="0"/>
                                    <a:ea typeface="Cambria Math" panose="02040503050406030204" pitchFamily="18" charset="0"/>
                                  </a:rPr>
                                  <m:t>∆</m:t>
                                </m:r>
                                <m:r>
                                  <a:rPr lang="fr-CH" i="1">
                                    <a:solidFill>
                                      <a:schemeClr val="tx1"/>
                                    </a:solidFill>
                                    <a:latin typeface="Cambria Math" panose="02040503050406030204" pitchFamily="18" charset="0"/>
                                    <a:ea typeface="Cambria Math" panose="02040503050406030204" pitchFamily="18" charset="0"/>
                                  </a:rPr>
                                  <m:t>𝜑</m:t>
                                </m:r>
                              </m:sup>
                            </m:sSup>
                          </m:e>
                        </m:d>
                      </m:den>
                    </m:f>
                    <m:r>
                      <a:rPr lang="fr-CH" i="1">
                        <a:solidFill>
                          <a:schemeClr val="tx1"/>
                        </a:solidFill>
                        <a:latin typeface="Cambria Math" panose="02040503050406030204" pitchFamily="18" charset="0"/>
                      </a:rPr>
                      <m:t>=</m:t>
                    </m:r>
                    <m:f>
                      <m:fPr>
                        <m:ctrlPr>
                          <a:rPr lang="fr-CH" i="1">
                            <a:solidFill>
                              <a:schemeClr val="tx1"/>
                            </a:solidFill>
                            <a:latin typeface="Cambria Math" panose="02040503050406030204" pitchFamily="18" charset="0"/>
                            <a:ea typeface="Cambria Math" panose="02040503050406030204" pitchFamily="18" charset="0"/>
                          </a:rPr>
                        </m:ctrlPr>
                      </m:fPr>
                      <m:num>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𝐼</m:t>
                            </m:r>
                          </m:e>
                          <m:sub>
                            <m:r>
                              <a:rPr lang="fr-CH" i="1">
                                <a:solidFill>
                                  <a:schemeClr val="tx1"/>
                                </a:solidFill>
                                <a:latin typeface="Cambria Math" panose="02040503050406030204" pitchFamily="18" charset="0"/>
                              </a:rPr>
                              <m:t>0</m:t>
                            </m:r>
                          </m:sub>
                        </m:sSub>
                        <m:sSubSup>
                          <m:sSubSupPr>
                            <m:ctrlPr>
                              <a:rPr lang="fr-CH" i="1">
                                <a:solidFill>
                                  <a:schemeClr val="tx1"/>
                                </a:solidFill>
                                <a:latin typeface="Cambria Math" panose="02040503050406030204" pitchFamily="18" charset="0"/>
                              </a:rPr>
                            </m:ctrlPr>
                          </m:sSubSupPr>
                          <m:e>
                            <m:r>
                              <a:rPr lang="fr-CH" i="1">
                                <a:solidFill>
                                  <a:schemeClr val="tx1"/>
                                </a:solidFill>
                                <a:latin typeface="Cambria Math" panose="02040503050406030204" pitchFamily="18" charset="0"/>
                              </a:rPr>
                              <m:t>𝑡</m:t>
                            </m:r>
                          </m:e>
                          <m:sub>
                            <m:r>
                              <a:rPr lang="fr-CH" i="1">
                                <a:solidFill>
                                  <a:schemeClr val="tx1"/>
                                </a:solidFill>
                                <a:latin typeface="Cambria Math" panose="02040503050406030204" pitchFamily="18" charset="0"/>
                              </a:rPr>
                              <m:t>1</m:t>
                            </m:r>
                          </m:sub>
                          <m:sup>
                            <m:r>
                              <a:rPr lang="fr-CH" i="1">
                                <a:solidFill>
                                  <a:schemeClr val="tx1"/>
                                </a:solidFill>
                                <a:latin typeface="Cambria Math" panose="02040503050406030204" pitchFamily="18" charset="0"/>
                              </a:rPr>
                              <m:t>2</m:t>
                            </m:r>
                          </m:sup>
                        </m:sSubSup>
                        <m:sSubSup>
                          <m:sSubSupPr>
                            <m:ctrlPr>
                              <a:rPr lang="fr-CH" i="1">
                                <a:solidFill>
                                  <a:schemeClr val="tx1"/>
                                </a:solidFill>
                                <a:latin typeface="Cambria Math" panose="02040503050406030204" pitchFamily="18" charset="0"/>
                              </a:rPr>
                            </m:ctrlPr>
                          </m:sSubSupPr>
                          <m:e>
                            <m:r>
                              <a:rPr lang="fr-CH" i="1">
                                <a:solidFill>
                                  <a:schemeClr val="tx1"/>
                                </a:solidFill>
                                <a:latin typeface="Cambria Math" panose="02040503050406030204" pitchFamily="18" charset="0"/>
                              </a:rPr>
                              <m:t>𝑡</m:t>
                            </m:r>
                          </m:e>
                          <m:sub>
                            <m:r>
                              <a:rPr lang="fr-CH" i="1">
                                <a:solidFill>
                                  <a:schemeClr val="tx1"/>
                                </a:solidFill>
                                <a:latin typeface="Cambria Math" panose="02040503050406030204" pitchFamily="18" charset="0"/>
                              </a:rPr>
                              <m:t>2</m:t>
                            </m:r>
                          </m:sub>
                          <m:sup>
                            <m:r>
                              <a:rPr lang="fr-CH" i="1">
                                <a:solidFill>
                                  <a:schemeClr val="tx1"/>
                                </a:solidFill>
                                <a:latin typeface="Cambria Math" panose="02040503050406030204" pitchFamily="18" charset="0"/>
                              </a:rPr>
                              <m:t>2</m:t>
                            </m:r>
                          </m:sup>
                        </m:sSubSup>
                      </m:num>
                      <m:den>
                        <m:r>
                          <a:rPr lang="fr-CH" i="1">
                            <a:solidFill>
                              <a:schemeClr val="tx1"/>
                            </a:solidFill>
                            <a:latin typeface="Cambria Math" panose="02040503050406030204" pitchFamily="18" charset="0"/>
                          </a:rPr>
                          <m:t>1+</m:t>
                        </m:r>
                        <m:sSup>
                          <m:sSupPr>
                            <m:ctrlPr>
                              <a:rPr lang="fr-CH" i="1">
                                <a:solidFill>
                                  <a:schemeClr val="tx1"/>
                                </a:solidFill>
                                <a:latin typeface="Cambria Math" panose="02040503050406030204" pitchFamily="18" charset="0"/>
                              </a:rPr>
                            </m:ctrlPr>
                          </m:sSupPr>
                          <m:e>
                            <m:r>
                              <a:rPr lang="fr-CH" i="1">
                                <a:solidFill>
                                  <a:schemeClr val="tx1"/>
                                </a:solidFill>
                                <a:latin typeface="Cambria Math" panose="02040503050406030204" pitchFamily="18" charset="0"/>
                              </a:rPr>
                              <m:t>𝑟</m:t>
                            </m:r>
                          </m:e>
                          <m:sup>
                            <m:r>
                              <a:rPr lang="fr-CH" i="1">
                                <a:solidFill>
                                  <a:schemeClr val="tx1"/>
                                </a:solidFill>
                                <a:latin typeface="Cambria Math" panose="02040503050406030204" pitchFamily="18" charset="0"/>
                              </a:rPr>
                              <m:t>2</m:t>
                            </m:r>
                          </m:sup>
                        </m:sSup>
                        <m:r>
                          <a:rPr lang="fr-CH" i="1">
                            <a:solidFill>
                              <a:schemeClr val="tx1"/>
                            </a:solidFill>
                            <a:latin typeface="Cambria Math" panose="02040503050406030204" pitchFamily="18" charset="0"/>
                            <a:ea typeface="Cambria Math" panose="02040503050406030204" pitchFamily="18" charset="0"/>
                          </a:rPr>
                          <m:t>−</m:t>
                        </m:r>
                        <m:r>
                          <a:rPr lang="fr-CH" b="0" i="1" smtClean="0">
                            <a:solidFill>
                              <a:schemeClr val="tx1"/>
                            </a:solidFill>
                            <a:latin typeface="Cambria Math" panose="02040503050406030204" pitchFamily="18" charset="0"/>
                            <a:ea typeface="Cambria Math" panose="02040503050406030204" pitchFamily="18" charset="0"/>
                          </a:rPr>
                          <m:t>2</m:t>
                        </m:r>
                        <m:r>
                          <a:rPr lang="fr-CH" i="1">
                            <a:solidFill>
                              <a:schemeClr val="tx1"/>
                            </a:solidFill>
                            <a:latin typeface="Cambria Math" panose="02040503050406030204" pitchFamily="18" charset="0"/>
                            <a:ea typeface="Cambria Math" panose="02040503050406030204" pitchFamily="18" charset="0"/>
                          </a:rPr>
                          <m:t>𝑟</m:t>
                        </m:r>
                        <m:func>
                          <m:funcPr>
                            <m:ctrlPr>
                              <a:rPr lang="fr-CH" i="1" smtClean="0">
                                <a:solidFill>
                                  <a:schemeClr val="tx1"/>
                                </a:solidFill>
                                <a:latin typeface="Cambria Math" panose="02040503050406030204" pitchFamily="18" charset="0"/>
                                <a:ea typeface="Cambria Math" panose="02040503050406030204" pitchFamily="18" charset="0"/>
                              </a:rPr>
                            </m:ctrlPr>
                          </m:funcPr>
                          <m:fName>
                            <m:r>
                              <m:rPr>
                                <m:sty m:val="p"/>
                              </m:rPr>
                              <a:rPr lang="fr-CH" i="0" smtClean="0">
                                <a:solidFill>
                                  <a:schemeClr val="tx1"/>
                                </a:solidFill>
                                <a:latin typeface="Cambria Math" panose="02040503050406030204" pitchFamily="18" charset="0"/>
                                <a:ea typeface="Cambria Math" panose="02040503050406030204" pitchFamily="18" charset="0"/>
                              </a:rPr>
                              <m:t>cos</m:t>
                            </m:r>
                          </m:fName>
                          <m:e>
                            <m:r>
                              <a:rPr lang="fr-CH" i="1">
                                <a:solidFill>
                                  <a:schemeClr val="tx1"/>
                                </a:solidFill>
                                <a:latin typeface="Cambria Math" panose="02040503050406030204" pitchFamily="18" charset="0"/>
                                <a:ea typeface="Cambria Math" panose="02040503050406030204" pitchFamily="18" charset="0"/>
                              </a:rPr>
                              <m:t>∆</m:t>
                            </m:r>
                            <m:r>
                              <a:rPr lang="fr-CH" i="1">
                                <a:solidFill>
                                  <a:schemeClr val="tx1"/>
                                </a:solidFill>
                                <a:latin typeface="Cambria Math" panose="02040503050406030204" pitchFamily="18" charset="0"/>
                                <a:ea typeface="Cambria Math" panose="02040503050406030204" pitchFamily="18" charset="0"/>
                              </a:rPr>
                              <m:t>𝜑</m:t>
                            </m:r>
                          </m:e>
                        </m:func>
                      </m:den>
                    </m:f>
                    <m:r>
                      <a:rPr lang="fr-CH" i="1">
                        <a:solidFill>
                          <a:schemeClr val="tx1"/>
                        </a:solidFill>
                        <a:latin typeface="Cambria Math" panose="02040503050406030204" pitchFamily="18" charset="0"/>
                      </a:rPr>
                      <m:t>=</m:t>
                    </m:r>
                    <m:f>
                      <m:fPr>
                        <m:ctrlPr>
                          <a:rPr lang="fr-CH" i="1">
                            <a:solidFill>
                              <a:schemeClr val="tx1"/>
                            </a:solidFill>
                            <a:latin typeface="Cambria Math" panose="02040503050406030204" pitchFamily="18" charset="0"/>
                            <a:ea typeface="Cambria Math" panose="02040503050406030204" pitchFamily="18" charset="0"/>
                          </a:rPr>
                        </m:ctrlPr>
                      </m:fPr>
                      <m:num>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𝐼</m:t>
                            </m:r>
                          </m:e>
                          <m:sub>
                            <m:r>
                              <a:rPr lang="fr-CH" i="1">
                                <a:solidFill>
                                  <a:schemeClr val="tx1"/>
                                </a:solidFill>
                                <a:latin typeface="Cambria Math" panose="02040503050406030204" pitchFamily="18" charset="0"/>
                              </a:rPr>
                              <m:t>0</m:t>
                            </m:r>
                          </m:sub>
                        </m:sSub>
                        <m:sSubSup>
                          <m:sSubSupPr>
                            <m:ctrlPr>
                              <a:rPr lang="fr-CH" i="1">
                                <a:solidFill>
                                  <a:schemeClr val="tx1"/>
                                </a:solidFill>
                                <a:latin typeface="Cambria Math" panose="02040503050406030204" pitchFamily="18" charset="0"/>
                              </a:rPr>
                            </m:ctrlPr>
                          </m:sSubSupPr>
                          <m:e>
                            <m:r>
                              <a:rPr lang="fr-CH" i="1">
                                <a:solidFill>
                                  <a:schemeClr val="tx1"/>
                                </a:solidFill>
                                <a:latin typeface="Cambria Math" panose="02040503050406030204" pitchFamily="18" charset="0"/>
                              </a:rPr>
                              <m:t>𝑡</m:t>
                            </m:r>
                          </m:e>
                          <m:sub>
                            <m:r>
                              <a:rPr lang="fr-CH" i="1">
                                <a:solidFill>
                                  <a:schemeClr val="tx1"/>
                                </a:solidFill>
                                <a:latin typeface="Cambria Math" panose="02040503050406030204" pitchFamily="18" charset="0"/>
                              </a:rPr>
                              <m:t>1</m:t>
                            </m:r>
                          </m:sub>
                          <m:sup>
                            <m:r>
                              <a:rPr lang="fr-CH" i="1">
                                <a:solidFill>
                                  <a:schemeClr val="tx1"/>
                                </a:solidFill>
                                <a:latin typeface="Cambria Math" panose="02040503050406030204" pitchFamily="18" charset="0"/>
                              </a:rPr>
                              <m:t>2</m:t>
                            </m:r>
                          </m:sup>
                        </m:sSubSup>
                        <m:sSubSup>
                          <m:sSubSupPr>
                            <m:ctrlPr>
                              <a:rPr lang="fr-CH" i="1">
                                <a:solidFill>
                                  <a:schemeClr val="tx1"/>
                                </a:solidFill>
                                <a:latin typeface="Cambria Math" panose="02040503050406030204" pitchFamily="18" charset="0"/>
                              </a:rPr>
                            </m:ctrlPr>
                          </m:sSubSupPr>
                          <m:e>
                            <m:r>
                              <a:rPr lang="fr-CH" i="1">
                                <a:solidFill>
                                  <a:schemeClr val="tx1"/>
                                </a:solidFill>
                                <a:latin typeface="Cambria Math" panose="02040503050406030204" pitchFamily="18" charset="0"/>
                              </a:rPr>
                              <m:t>𝑡</m:t>
                            </m:r>
                          </m:e>
                          <m:sub>
                            <m:r>
                              <a:rPr lang="fr-CH" i="1">
                                <a:solidFill>
                                  <a:schemeClr val="tx1"/>
                                </a:solidFill>
                                <a:latin typeface="Cambria Math" panose="02040503050406030204" pitchFamily="18" charset="0"/>
                              </a:rPr>
                              <m:t>2</m:t>
                            </m:r>
                          </m:sub>
                          <m:sup>
                            <m:r>
                              <a:rPr lang="fr-CH" i="1">
                                <a:solidFill>
                                  <a:schemeClr val="tx1"/>
                                </a:solidFill>
                                <a:latin typeface="Cambria Math" panose="02040503050406030204" pitchFamily="18" charset="0"/>
                              </a:rPr>
                              <m:t>2</m:t>
                            </m:r>
                          </m:sup>
                        </m:sSubSup>
                      </m:num>
                      <m:den>
                        <m:r>
                          <a:rPr lang="fr-CH" i="1">
                            <a:solidFill>
                              <a:schemeClr val="tx1"/>
                            </a:solidFill>
                            <a:latin typeface="Cambria Math" panose="02040503050406030204" pitchFamily="18" charset="0"/>
                          </a:rPr>
                          <m:t>1+</m:t>
                        </m:r>
                        <m:sSup>
                          <m:sSupPr>
                            <m:ctrlPr>
                              <a:rPr lang="fr-CH" i="1">
                                <a:solidFill>
                                  <a:schemeClr val="tx1"/>
                                </a:solidFill>
                                <a:latin typeface="Cambria Math" panose="02040503050406030204" pitchFamily="18" charset="0"/>
                              </a:rPr>
                            </m:ctrlPr>
                          </m:sSupPr>
                          <m:e>
                            <m:r>
                              <a:rPr lang="fr-CH" i="1">
                                <a:solidFill>
                                  <a:schemeClr val="tx1"/>
                                </a:solidFill>
                                <a:latin typeface="Cambria Math" panose="02040503050406030204" pitchFamily="18" charset="0"/>
                              </a:rPr>
                              <m:t>𝑟</m:t>
                            </m:r>
                          </m:e>
                          <m:sup>
                            <m:r>
                              <a:rPr lang="fr-CH" i="1">
                                <a:solidFill>
                                  <a:schemeClr val="tx1"/>
                                </a:solidFill>
                                <a:latin typeface="Cambria Math" panose="02040503050406030204" pitchFamily="18" charset="0"/>
                              </a:rPr>
                              <m:t>2</m:t>
                            </m:r>
                          </m:sup>
                        </m:sSup>
                        <m:r>
                          <a:rPr lang="fr-CH" i="1">
                            <a:solidFill>
                              <a:schemeClr val="tx1"/>
                            </a:solidFill>
                            <a:latin typeface="Cambria Math" panose="02040503050406030204" pitchFamily="18" charset="0"/>
                            <a:ea typeface="Cambria Math" panose="02040503050406030204" pitchFamily="18" charset="0"/>
                          </a:rPr>
                          <m:t>−</m:t>
                        </m:r>
                        <m:r>
                          <a:rPr lang="fr-CH" b="0" i="1" smtClean="0">
                            <a:solidFill>
                              <a:schemeClr val="tx1"/>
                            </a:solidFill>
                            <a:latin typeface="Cambria Math" panose="02040503050406030204" pitchFamily="18" charset="0"/>
                            <a:ea typeface="Cambria Math" panose="02040503050406030204" pitchFamily="18" charset="0"/>
                          </a:rPr>
                          <m:t>2</m:t>
                        </m:r>
                        <m:r>
                          <a:rPr lang="fr-CH" i="1">
                            <a:solidFill>
                              <a:schemeClr val="tx1"/>
                            </a:solidFill>
                            <a:latin typeface="Cambria Math" panose="02040503050406030204" pitchFamily="18" charset="0"/>
                            <a:ea typeface="Cambria Math" panose="02040503050406030204" pitchFamily="18" charset="0"/>
                          </a:rPr>
                          <m:t>𝑟</m:t>
                        </m:r>
                        <m:d>
                          <m:dPr>
                            <m:ctrlPr>
                              <a:rPr lang="fr-CH" i="1" smtClean="0">
                                <a:solidFill>
                                  <a:schemeClr val="tx1"/>
                                </a:solidFill>
                                <a:latin typeface="Cambria Math" panose="02040503050406030204" pitchFamily="18" charset="0"/>
                                <a:ea typeface="Cambria Math" panose="02040503050406030204" pitchFamily="18" charset="0"/>
                              </a:rPr>
                            </m:ctrlPr>
                          </m:dPr>
                          <m:e>
                            <m:r>
                              <a:rPr lang="fr-CH" b="0" i="1" smtClean="0">
                                <a:solidFill>
                                  <a:schemeClr val="tx1"/>
                                </a:solidFill>
                                <a:latin typeface="Cambria Math" panose="02040503050406030204" pitchFamily="18" charset="0"/>
                                <a:ea typeface="Cambria Math" panose="02040503050406030204" pitchFamily="18" charset="0"/>
                              </a:rPr>
                              <m:t>1−2</m:t>
                            </m:r>
                            <m:func>
                              <m:funcPr>
                                <m:ctrlPr>
                                  <a:rPr lang="fr-CH" i="1">
                                    <a:solidFill>
                                      <a:schemeClr val="tx1"/>
                                    </a:solidFill>
                                    <a:latin typeface="Cambria Math" panose="02040503050406030204" pitchFamily="18" charset="0"/>
                                    <a:ea typeface="Cambria Math" panose="02040503050406030204" pitchFamily="18" charset="0"/>
                                  </a:rPr>
                                </m:ctrlPr>
                              </m:funcPr>
                              <m:fName>
                                <m:sSup>
                                  <m:sSupPr>
                                    <m:ctrlPr>
                                      <a:rPr lang="fr-CH" i="1">
                                        <a:solidFill>
                                          <a:schemeClr val="tx1"/>
                                        </a:solidFill>
                                        <a:latin typeface="Cambria Math" panose="02040503050406030204" pitchFamily="18" charset="0"/>
                                        <a:ea typeface="Cambria Math" panose="02040503050406030204" pitchFamily="18" charset="0"/>
                                      </a:rPr>
                                    </m:ctrlPr>
                                  </m:sSupPr>
                                  <m:e>
                                    <m:r>
                                      <m:rPr>
                                        <m:sty m:val="p"/>
                                      </m:rPr>
                                      <a:rPr lang="fr-CH">
                                        <a:solidFill>
                                          <a:schemeClr val="tx1"/>
                                        </a:solidFill>
                                        <a:latin typeface="Cambria Math" panose="02040503050406030204" pitchFamily="18" charset="0"/>
                                        <a:ea typeface="Cambria Math" panose="02040503050406030204" pitchFamily="18" charset="0"/>
                                      </a:rPr>
                                      <m:t>sin</m:t>
                                    </m:r>
                                  </m:e>
                                  <m:sup>
                                    <m:r>
                                      <a:rPr lang="fr-CH" i="1">
                                        <a:solidFill>
                                          <a:schemeClr val="tx1"/>
                                        </a:solidFill>
                                        <a:latin typeface="Cambria Math" panose="02040503050406030204" pitchFamily="18" charset="0"/>
                                        <a:ea typeface="Cambria Math" panose="02040503050406030204" pitchFamily="18" charset="0"/>
                                      </a:rPr>
                                      <m:t>2</m:t>
                                    </m:r>
                                  </m:sup>
                                </m:sSup>
                              </m:fName>
                              <m:e>
                                <m:r>
                                  <a:rPr lang="fr-CH" i="1">
                                    <a:solidFill>
                                      <a:schemeClr val="tx1"/>
                                    </a:solidFill>
                                    <a:latin typeface="Cambria Math" panose="02040503050406030204" pitchFamily="18" charset="0"/>
                                    <a:ea typeface="Cambria Math" panose="02040503050406030204" pitchFamily="18" charset="0"/>
                                  </a:rPr>
                                  <m:t>∆</m:t>
                                </m:r>
                                <m:r>
                                  <a:rPr lang="fr-CH" i="1">
                                    <a:solidFill>
                                      <a:schemeClr val="tx1"/>
                                    </a:solidFill>
                                    <a:latin typeface="Cambria Math" panose="02040503050406030204" pitchFamily="18" charset="0"/>
                                    <a:ea typeface="Cambria Math" panose="02040503050406030204" pitchFamily="18" charset="0"/>
                                  </a:rPr>
                                  <m:t>𝜑</m:t>
                                </m:r>
                                <m:r>
                                  <a:rPr lang="fr-CH" i="1">
                                    <a:solidFill>
                                      <a:schemeClr val="tx1"/>
                                    </a:solidFill>
                                    <a:latin typeface="Cambria Math" panose="02040503050406030204" pitchFamily="18" charset="0"/>
                                    <a:ea typeface="Cambria Math" panose="02040503050406030204" pitchFamily="18" charset="0"/>
                                  </a:rPr>
                                  <m:t>/2</m:t>
                                </m:r>
                              </m:e>
                            </m:func>
                          </m:e>
                        </m:d>
                      </m:den>
                    </m:f>
                    <m:r>
                      <a:rPr lang="fr-CH" i="1">
                        <a:solidFill>
                          <a:schemeClr val="tx1"/>
                        </a:solidFill>
                        <a:latin typeface="Cambria Math" panose="02040503050406030204" pitchFamily="18" charset="0"/>
                      </a:rPr>
                      <m:t>=</m:t>
                    </m:r>
                    <m:f>
                      <m:fPr>
                        <m:ctrlPr>
                          <a:rPr lang="fr-CH" i="1">
                            <a:solidFill>
                              <a:schemeClr val="tx1"/>
                            </a:solidFill>
                            <a:latin typeface="Cambria Math" panose="02040503050406030204" pitchFamily="18" charset="0"/>
                            <a:ea typeface="Cambria Math" panose="02040503050406030204" pitchFamily="18" charset="0"/>
                          </a:rPr>
                        </m:ctrlPr>
                      </m:fPr>
                      <m:num>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𝐼</m:t>
                            </m:r>
                          </m:e>
                          <m:sub>
                            <m:r>
                              <a:rPr lang="fr-CH" i="1">
                                <a:solidFill>
                                  <a:schemeClr val="tx1"/>
                                </a:solidFill>
                                <a:latin typeface="Cambria Math" panose="02040503050406030204" pitchFamily="18" charset="0"/>
                              </a:rPr>
                              <m:t>0</m:t>
                            </m:r>
                          </m:sub>
                        </m:sSub>
                        <m:sSubSup>
                          <m:sSubSupPr>
                            <m:ctrlPr>
                              <a:rPr lang="fr-CH" i="1">
                                <a:solidFill>
                                  <a:schemeClr val="tx1"/>
                                </a:solidFill>
                                <a:latin typeface="Cambria Math" panose="02040503050406030204" pitchFamily="18" charset="0"/>
                              </a:rPr>
                            </m:ctrlPr>
                          </m:sSubSupPr>
                          <m:e>
                            <m:r>
                              <a:rPr lang="fr-CH" i="1">
                                <a:solidFill>
                                  <a:schemeClr val="tx1"/>
                                </a:solidFill>
                                <a:latin typeface="Cambria Math" panose="02040503050406030204" pitchFamily="18" charset="0"/>
                              </a:rPr>
                              <m:t>𝑡</m:t>
                            </m:r>
                          </m:e>
                          <m:sub>
                            <m:r>
                              <a:rPr lang="fr-CH" i="1">
                                <a:solidFill>
                                  <a:schemeClr val="tx1"/>
                                </a:solidFill>
                                <a:latin typeface="Cambria Math" panose="02040503050406030204" pitchFamily="18" charset="0"/>
                              </a:rPr>
                              <m:t>1</m:t>
                            </m:r>
                          </m:sub>
                          <m:sup>
                            <m:r>
                              <a:rPr lang="fr-CH" i="1">
                                <a:solidFill>
                                  <a:schemeClr val="tx1"/>
                                </a:solidFill>
                                <a:latin typeface="Cambria Math" panose="02040503050406030204" pitchFamily="18" charset="0"/>
                              </a:rPr>
                              <m:t>2</m:t>
                            </m:r>
                          </m:sup>
                        </m:sSubSup>
                        <m:sSubSup>
                          <m:sSubSupPr>
                            <m:ctrlPr>
                              <a:rPr lang="fr-CH" i="1">
                                <a:solidFill>
                                  <a:schemeClr val="tx1"/>
                                </a:solidFill>
                                <a:latin typeface="Cambria Math" panose="02040503050406030204" pitchFamily="18" charset="0"/>
                              </a:rPr>
                            </m:ctrlPr>
                          </m:sSubSupPr>
                          <m:e>
                            <m:r>
                              <a:rPr lang="fr-CH" i="1">
                                <a:solidFill>
                                  <a:schemeClr val="tx1"/>
                                </a:solidFill>
                                <a:latin typeface="Cambria Math" panose="02040503050406030204" pitchFamily="18" charset="0"/>
                              </a:rPr>
                              <m:t>𝑡</m:t>
                            </m:r>
                          </m:e>
                          <m:sub>
                            <m:r>
                              <a:rPr lang="fr-CH" i="1">
                                <a:solidFill>
                                  <a:schemeClr val="tx1"/>
                                </a:solidFill>
                                <a:latin typeface="Cambria Math" panose="02040503050406030204" pitchFamily="18" charset="0"/>
                              </a:rPr>
                              <m:t>2</m:t>
                            </m:r>
                          </m:sub>
                          <m:sup>
                            <m:r>
                              <a:rPr lang="fr-CH" i="1">
                                <a:solidFill>
                                  <a:schemeClr val="tx1"/>
                                </a:solidFill>
                                <a:latin typeface="Cambria Math" panose="02040503050406030204" pitchFamily="18" charset="0"/>
                              </a:rPr>
                              <m:t>2</m:t>
                            </m:r>
                          </m:sup>
                        </m:sSubSup>
                      </m:num>
                      <m:den>
                        <m:sSup>
                          <m:sSupPr>
                            <m:ctrlPr>
                              <a:rPr lang="fr-CH" i="1">
                                <a:solidFill>
                                  <a:schemeClr val="tx1"/>
                                </a:solidFill>
                                <a:latin typeface="Cambria Math" panose="02040503050406030204" pitchFamily="18" charset="0"/>
                              </a:rPr>
                            </m:ctrlPr>
                          </m:sSupPr>
                          <m:e>
                            <m:d>
                              <m:dPr>
                                <m:ctrlPr>
                                  <a:rPr lang="fr-CH" i="1">
                                    <a:solidFill>
                                      <a:schemeClr val="tx1"/>
                                    </a:solidFill>
                                    <a:latin typeface="Cambria Math" panose="02040503050406030204" pitchFamily="18" charset="0"/>
                                  </a:rPr>
                                </m:ctrlPr>
                              </m:dPr>
                              <m:e>
                                <m:r>
                                  <a:rPr lang="fr-CH" i="1">
                                    <a:solidFill>
                                      <a:schemeClr val="tx1"/>
                                    </a:solidFill>
                                    <a:latin typeface="Cambria Math" panose="02040503050406030204" pitchFamily="18" charset="0"/>
                                    <a:ea typeface="Cambria Math" panose="02040503050406030204" pitchFamily="18" charset="0"/>
                                  </a:rPr>
                                  <m:t>1−</m:t>
                                </m:r>
                                <m:r>
                                  <a:rPr lang="fr-CH" i="1">
                                    <a:solidFill>
                                      <a:schemeClr val="tx1"/>
                                    </a:solidFill>
                                    <a:latin typeface="Cambria Math" panose="02040503050406030204" pitchFamily="18" charset="0"/>
                                    <a:ea typeface="Cambria Math" panose="02040503050406030204" pitchFamily="18" charset="0"/>
                                  </a:rPr>
                                  <m:t>𝑟</m:t>
                                </m:r>
                              </m:e>
                            </m:d>
                          </m:e>
                          <m:sup>
                            <m:r>
                              <a:rPr lang="fr-CH" i="1">
                                <a:solidFill>
                                  <a:schemeClr val="tx1"/>
                                </a:solidFill>
                                <a:latin typeface="Cambria Math" panose="02040503050406030204" pitchFamily="18" charset="0"/>
                              </a:rPr>
                              <m:t>2</m:t>
                            </m:r>
                          </m:sup>
                        </m:sSup>
                        <m:r>
                          <a:rPr lang="fr-CH" i="1">
                            <a:solidFill>
                              <a:schemeClr val="tx1"/>
                            </a:solidFill>
                            <a:latin typeface="Cambria Math" panose="02040503050406030204" pitchFamily="18" charset="0"/>
                            <a:ea typeface="Cambria Math" panose="02040503050406030204" pitchFamily="18" charset="0"/>
                          </a:rPr>
                          <m:t>+4</m:t>
                        </m:r>
                        <m:r>
                          <a:rPr lang="fr-CH" i="1">
                            <a:solidFill>
                              <a:schemeClr val="tx1"/>
                            </a:solidFill>
                            <a:latin typeface="Cambria Math" panose="02040503050406030204" pitchFamily="18" charset="0"/>
                            <a:ea typeface="Cambria Math" panose="02040503050406030204" pitchFamily="18" charset="0"/>
                          </a:rPr>
                          <m:t>𝑟</m:t>
                        </m:r>
                        <m:func>
                          <m:funcPr>
                            <m:ctrlPr>
                              <a:rPr lang="fr-CH" i="1">
                                <a:solidFill>
                                  <a:schemeClr val="tx1"/>
                                </a:solidFill>
                                <a:latin typeface="Cambria Math" panose="02040503050406030204" pitchFamily="18" charset="0"/>
                                <a:ea typeface="Cambria Math" panose="02040503050406030204" pitchFamily="18" charset="0"/>
                              </a:rPr>
                            </m:ctrlPr>
                          </m:funcPr>
                          <m:fName>
                            <m:sSup>
                              <m:sSupPr>
                                <m:ctrlPr>
                                  <a:rPr lang="fr-CH" i="1">
                                    <a:solidFill>
                                      <a:schemeClr val="tx1"/>
                                    </a:solidFill>
                                    <a:latin typeface="Cambria Math" panose="02040503050406030204" pitchFamily="18" charset="0"/>
                                    <a:ea typeface="Cambria Math" panose="02040503050406030204" pitchFamily="18" charset="0"/>
                                  </a:rPr>
                                </m:ctrlPr>
                              </m:sSupPr>
                              <m:e>
                                <m:r>
                                  <m:rPr>
                                    <m:sty m:val="p"/>
                                  </m:rPr>
                                  <a:rPr lang="fr-CH">
                                    <a:solidFill>
                                      <a:schemeClr val="tx1"/>
                                    </a:solidFill>
                                    <a:latin typeface="Cambria Math" panose="02040503050406030204" pitchFamily="18" charset="0"/>
                                    <a:ea typeface="Cambria Math" panose="02040503050406030204" pitchFamily="18" charset="0"/>
                                  </a:rPr>
                                  <m:t>sin</m:t>
                                </m:r>
                              </m:e>
                              <m:sup>
                                <m:r>
                                  <a:rPr lang="fr-CH" i="1">
                                    <a:solidFill>
                                      <a:schemeClr val="tx1"/>
                                    </a:solidFill>
                                    <a:latin typeface="Cambria Math" panose="02040503050406030204" pitchFamily="18" charset="0"/>
                                    <a:ea typeface="Cambria Math" panose="02040503050406030204" pitchFamily="18" charset="0"/>
                                  </a:rPr>
                                  <m:t>2</m:t>
                                </m:r>
                              </m:sup>
                            </m:sSup>
                          </m:fName>
                          <m:e>
                            <m:r>
                              <a:rPr lang="fr-CH" i="1">
                                <a:solidFill>
                                  <a:schemeClr val="tx1"/>
                                </a:solidFill>
                                <a:latin typeface="Cambria Math" panose="02040503050406030204" pitchFamily="18" charset="0"/>
                                <a:ea typeface="Cambria Math" panose="02040503050406030204" pitchFamily="18" charset="0"/>
                              </a:rPr>
                              <m:t>∆</m:t>
                            </m:r>
                            <m:r>
                              <a:rPr lang="fr-CH" i="1">
                                <a:solidFill>
                                  <a:schemeClr val="tx1"/>
                                </a:solidFill>
                                <a:latin typeface="Cambria Math" panose="02040503050406030204" pitchFamily="18" charset="0"/>
                                <a:ea typeface="Cambria Math" panose="02040503050406030204" pitchFamily="18" charset="0"/>
                              </a:rPr>
                              <m:t>𝜑</m:t>
                            </m:r>
                            <m:r>
                              <a:rPr lang="fr-CH" i="1">
                                <a:solidFill>
                                  <a:schemeClr val="tx1"/>
                                </a:solidFill>
                                <a:latin typeface="Cambria Math" panose="02040503050406030204" pitchFamily="18" charset="0"/>
                                <a:ea typeface="Cambria Math" panose="02040503050406030204" pitchFamily="18" charset="0"/>
                              </a:rPr>
                              <m:t>/2</m:t>
                            </m:r>
                          </m:e>
                        </m:func>
                      </m:den>
                    </m:f>
                    <m:r>
                      <a:rPr lang="fr-CH" i="1">
                        <a:solidFill>
                          <a:schemeClr val="tx1"/>
                        </a:solidFill>
                        <a:latin typeface="Cambria Math" panose="02040503050406030204" pitchFamily="18" charset="0"/>
                      </a:rPr>
                      <m:t>=</m:t>
                    </m:r>
                    <m:f>
                      <m:fPr>
                        <m:ctrlPr>
                          <a:rPr lang="fr-CH" i="1">
                            <a:solidFill>
                              <a:schemeClr val="tx1"/>
                            </a:solidFill>
                            <a:latin typeface="Cambria Math" panose="02040503050406030204" pitchFamily="18" charset="0"/>
                            <a:ea typeface="Cambria Math" panose="02040503050406030204" pitchFamily="18" charset="0"/>
                          </a:rPr>
                        </m:ctrlPr>
                      </m:fPr>
                      <m:num>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𝐼</m:t>
                            </m:r>
                          </m:e>
                          <m:sub>
                            <m:r>
                              <a:rPr lang="fr-CH" i="1">
                                <a:solidFill>
                                  <a:schemeClr val="tx1"/>
                                </a:solidFill>
                                <a:latin typeface="Cambria Math" panose="02040503050406030204" pitchFamily="18" charset="0"/>
                              </a:rPr>
                              <m:t>𝑚𝑎𝑥</m:t>
                            </m:r>
                          </m:sub>
                        </m:sSub>
                      </m:num>
                      <m:den>
                        <m:r>
                          <a:rPr lang="fr-CH" i="1">
                            <a:solidFill>
                              <a:schemeClr val="tx1"/>
                            </a:solidFill>
                            <a:latin typeface="Cambria Math" panose="02040503050406030204" pitchFamily="18" charset="0"/>
                          </a:rPr>
                          <m:t>1</m:t>
                        </m:r>
                        <m:r>
                          <a:rPr lang="fr-CH" i="1">
                            <a:solidFill>
                              <a:schemeClr val="tx1"/>
                            </a:solidFill>
                            <a:latin typeface="Cambria Math" panose="02040503050406030204" pitchFamily="18" charset="0"/>
                            <a:ea typeface="Cambria Math" panose="02040503050406030204" pitchFamily="18" charset="0"/>
                          </a:rPr>
                          <m:t>+</m:t>
                        </m:r>
                        <m:sSup>
                          <m:sSupPr>
                            <m:ctrlPr>
                              <a:rPr lang="fr-CH" i="1">
                                <a:solidFill>
                                  <a:schemeClr val="tx1"/>
                                </a:solidFill>
                                <a:latin typeface="Cambria Math" panose="02040503050406030204" pitchFamily="18" charset="0"/>
                              </a:rPr>
                            </m:ctrlPr>
                          </m:sSupPr>
                          <m:e>
                            <m:d>
                              <m:dPr>
                                <m:ctrlPr>
                                  <a:rPr lang="fr-CH" i="1">
                                    <a:solidFill>
                                      <a:schemeClr val="tx1"/>
                                    </a:solidFill>
                                    <a:latin typeface="Cambria Math" panose="02040503050406030204" pitchFamily="18" charset="0"/>
                                  </a:rPr>
                                </m:ctrlPr>
                              </m:dPr>
                              <m:e>
                                <m:f>
                                  <m:fPr>
                                    <m:ctrlPr>
                                      <a:rPr lang="fr-CH" i="1">
                                        <a:solidFill>
                                          <a:schemeClr val="tx1"/>
                                        </a:solidFill>
                                        <a:latin typeface="Cambria Math" panose="02040503050406030204" pitchFamily="18" charset="0"/>
                                        <a:ea typeface="Cambria Math" panose="02040503050406030204" pitchFamily="18" charset="0"/>
                                      </a:rPr>
                                    </m:ctrlPr>
                                  </m:fPr>
                                  <m:num>
                                    <m:r>
                                      <a:rPr lang="fr-CH" i="1">
                                        <a:solidFill>
                                          <a:schemeClr val="tx1"/>
                                        </a:solidFill>
                                        <a:latin typeface="Cambria Math" panose="02040503050406030204" pitchFamily="18" charset="0"/>
                                        <a:ea typeface="Cambria Math" panose="02040503050406030204" pitchFamily="18" charset="0"/>
                                      </a:rPr>
                                      <m:t>2</m:t>
                                    </m:r>
                                    <m:r>
                                      <a:rPr lang="fr-CH" i="1">
                                        <a:solidFill>
                                          <a:schemeClr val="tx1"/>
                                        </a:solidFill>
                                        <a:latin typeface="Cambria Math" panose="02040503050406030204" pitchFamily="18" charset="0"/>
                                        <a:ea typeface="Cambria Math" panose="02040503050406030204" pitchFamily="18" charset="0"/>
                                      </a:rPr>
                                      <m:t>ℱ</m:t>
                                    </m:r>
                                  </m:num>
                                  <m:den>
                                    <m:r>
                                      <a:rPr lang="fr-CH" i="1">
                                        <a:solidFill>
                                          <a:schemeClr val="tx1"/>
                                        </a:solidFill>
                                        <a:latin typeface="Cambria Math" panose="02040503050406030204" pitchFamily="18" charset="0"/>
                                        <a:ea typeface="Cambria Math" panose="02040503050406030204" pitchFamily="18" charset="0"/>
                                      </a:rPr>
                                      <m:t>𝜋</m:t>
                                    </m:r>
                                  </m:den>
                                </m:f>
                              </m:e>
                            </m:d>
                          </m:e>
                          <m:sup>
                            <m:r>
                              <a:rPr lang="fr-CH" i="1">
                                <a:solidFill>
                                  <a:schemeClr val="tx1"/>
                                </a:solidFill>
                                <a:latin typeface="Cambria Math" panose="02040503050406030204" pitchFamily="18" charset="0"/>
                              </a:rPr>
                              <m:t>2</m:t>
                            </m:r>
                          </m:sup>
                        </m:sSup>
                        <m:func>
                          <m:funcPr>
                            <m:ctrlPr>
                              <a:rPr lang="fr-CH" i="1">
                                <a:solidFill>
                                  <a:schemeClr val="tx1"/>
                                </a:solidFill>
                                <a:latin typeface="Cambria Math" panose="02040503050406030204" pitchFamily="18" charset="0"/>
                                <a:ea typeface="Cambria Math" panose="02040503050406030204" pitchFamily="18" charset="0"/>
                              </a:rPr>
                            </m:ctrlPr>
                          </m:funcPr>
                          <m:fName>
                            <m:sSup>
                              <m:sSupPr>
                                <m:ctrlPr>
                                  <a:rPr lang="fr-CH" i="1">
                                    <a:solidFill>
                                      <a:schemeClr val="tx1"/>
                                    </a:solidFill>
                                    <a:latin typeface="Cambria Math" panose="02040503050406030204" pitchFamily="18" charset="0"/>
                                    <a:ea typeface="Cambria Math" panose="02040503050406030204" pitchFamily="18" charset="0"/>
                                  </a:rPr>
                                </m:ctrlPr>
                              </m:sSupPr>
                              <m:e>
                                <m:r>
                                  <m:rPr>
                                    <m:sty m:val="p"/>
                                  </m:rPr>
                                  <a:rPr lang="fr-CH">
                                    <a:solidFill>
                                      <a:schemeClr val="tx1"/>
                                    </a:solidFill>
                                    <a:latin typeface="Cambria Math" panose="02040503050406030204" pitchFamily="18" charset="0"/>
                                    <a:ea typeface="Cambria Math" panose="02040503050406030204" pitchFamily="18" charset="0"/>
                                  </a:rPr>
                                  <m:t>sin</m:t>
                                </m:r>
                              </m:e>
                              <m:sup>
                                <m:r>
                                  <a:rPr lang="fr-CH" i="1">
                                    <a:solidFill>
                                      <a:schemeClr val="tx1"/>
                                    </a:solidFill>
                                    <a:latin typeface="Cambria Math" panose="02040503050406030204" pitchFamily="18" charset="0"/>
                                    <a:ea typeface="Cambria Math" panose="02040503050406030204" pitchFamily="18" charset="0"/>
                                  </a:rPr>
                                  <m:t>2</m:t>
                                </m:r>
                              </m:sup>
                            </m:sSup>
                          </m:fName>
                          <m:e>
                            <m:r>
                              <a:rPr lang="fr-CH" i="1">
                                <a:solidFill>
                                  <a:schemeClr val="tx1"/>
                                </a:solidFill>
                                <a:latin typeface="Cambria Math" panose="02040503050406030204" pitchFamily="18" charset="0"/>
                                <a:ea typeface="Cambria Math" panose="02040503050406030204" pitchFamily="18" charset="0"/>
                              </a:rPr>
                              <m:t>∆</m:t>
                            </m:r>
                            <m:r>
                              <a:rPr lang="fr-CH" i="1">
                                <a:solidFill>
                                  <a:schemeClr val="tx1"/>
                                </a:solidFill>
                                <a:latin typeface="Cambria Math" panose="02040503050406030204" pitchFamily="18" charset="0"/>
                                <a:ea typeface="Cambria Math" panose="02040503050406030204" pitchFamily="18" charset="0"/>
                              </a:rPr>
                              <m:t>𝜑</m:t>
                            </m:r>
                            <m:r>
                              <a:rPr lang="fr-CH" i="1">
                                <a:solidFill>
                                  <a:schemeClr val="tx1"/>
                                </a:solidFill>
                                <a:latin typeface="Cambria Math" panose="02040503050406030204" pitchFamily="18" charset="0"/>
                                <a:ea typeface="Cambria Math" panose="02040503050406030204" pitchFamily="18" charset="0"/>
                              </a:rPr>
                              <m:t>/2</m:t>
                            </m:r>
                          </m:e>
                        </m:func>
                      </m:den>
                    </m:f>
                  </m:oMath>
                </a14:m>
                <a:r>
                  <a:rPr lang="fr-CH" dirty="0">
                    <a:solidFill>
                      <a:schemeClr val="tx1"/>
                    </a:solidFill>
                  </a:rPr>
                  <a:t>  , avec les définitions: </a:t>
                </a:r>
                <a14:m>
                  <m:oMath xmlns:m="http://schemas.openxmlformats.org/officeDocument/2006/math">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𝐼</m:t>
                        </m:r>
                      </m:e>
                      <m:sub>
                        <m:r>
                          <a:rPr lang="fr-CH" i="1">
                            <a:solidFill>
                              <a:schemeClr val="tx1"/>
                            </a:solidFill>
                            <a:latin typeface="Cambria Math" panose="02040503050406030204" pitchFamily="18" charset="0"/>
                          </a:rPr>
                          <m:t>𝑚𝑎𝑥</m:t>
                        </m:r>
                      </m:sub>
                    </m:sSub>
                    <m:r>
                      <a:rPr lang="fr-CH" i="1">
                        <a:solidFill>
                          <a:schemeClr val="tx1"/>
                        </a:solidFill>
                        <a:latin typeface="Cambria Math" panose="02040503050406030204" pitchFamily="18" charset="0"/>
                        <a:ea typeface="Cambria Math" panose="02040503050406030204" pitchFamily="18" charset="0"/>
                      </a:rPr>
                      <m:t>≡</m:t>
                    </m:r>
                    <m:f>
                      <m:fPr>
                        <m:ctrlPr>
                          <a:rPr lang="fr-CH" i="1">
                            <a:solidFill>
                              <a:schemeClr val="tx1"/>
                            </a:solidFill>
                            <a:latin typeface="Cambria Math" panose="02040503050406030204" pitchFamily="18" charset="0"/>
                            <a:ea typeface="Cambria Math" panose="02040503050406030204" pitchFamily="18" charset="0"/>
                          </a:rPr>
                        </m:ctrlPr>
                      </m:fPr>
                      <m:num>
                        <m:sSub>
                          <m:sSubPr>
                            <m:ctrlPr>
                              <a:rPr lang="fr-CH" i="1">
                                <a:solidFill>
                                  <a:schemeClr val="tx1"/>
                                </a:solidFill>
                                <a:latin typeface="Cambria Math" panose="02040503050406030204" pitchFamily="18" charset="0"/>
                              </a:rPr>
                            </m:ctrlPr>
                          </m:sSubPr>
                          <m:e>
                            <m:r>
                              <a:rPr lang="fr-CH" i="1">
                                <a:solidFill>
                                  <a:schemeClr val="tx1"/>
                                </a:solidFill>
                                <a:latin typeface="Cambria Math" panose="02040503050406030204" pitchFamily="18" charset="0"/>
                              </a:rPr>
                              <m:t>𝐼</m:t>
                            </m:r>
                          </m:e>
                          <m:sub>
                            <m:r>
                              <a:rPr lang="fr-CH" i="1">
                                <a:solidFill>
                                  <a:schemeClr val="tx1"/>
                                </a:solidFill>
                                <a:latin typeface="Cambria Math" panose="02040503050406030204" pitchFamily="18" charset="0"/>
                              </a:rPr>
                              <m:t>0</m:t>
                            </m:r>
                          </m:sub>
                        </m:sSub>
                        <m:sSubSup>
                          <m:sSubSupPr>
                            <m:ctrlPr>
                              <a:rPr lang="fr-CH" i="1">
                                <a:solidFill>
                                  <a:schemeClr val="tx1"/>
                                </a:solidFill>
                                <a:latin typeface="Cambria Math" panose="02040503050406030204" pitchFamily="18" charset="0"/>
                              </a:rPr>
                            </m:ctrlPr>
                          </m:sSubSupPr>
                          <m:e>
                            <m:r>
                              <a:rPr lang="fr-CH" i="1">
                                <a:solidFill>
                                  <a:schemeClr val="tx1"/>
                                </a:solidFill>
                                <a:latin typeface="Cambria Math" panose="02040503050406030204" pitchFamily="18" charset="0"/>
                              </a:rPr>
                              <m:t>𝑡</m:t>
                            </m:r>
                          </m:e>
                          <m:sub>
                            <m:r>
                              <a:rPr lang="fr-CH" i="1">
                                <a:solidFill>
                                  <a:schemeClr val="tx1"/>
                                </a:solidFill>
                                <a:latin typeface="Cambria Math" panose="02040503050406030204" pitchFamily="18" charset="0"/>
                              </a:rPr>
                              <m:t>1</m:t>
                            </m:r>
                          </m:sub>
                          <m:sup>
                            <m:r>
                              <a:rPr lang="fr-CH" i="1">
                                <a:solidFill>
                                  <a:schemeClr val="tx1"/>
                                </a:solidFill>
                                <a:latin typeface="Cambria Math" panose="02040503050406030204" pitchFamily="18" charset="0"/>
                              </a:rPr>
                              <m:t>2</m:t>
                            </m:r>
                          </m:sup>
                        </m:sSubSup>
                        <m:sSubSup>
                          <m:sSubSupPr>
                            <m:ctrlPr>
                              <a:rPr lang="fr-CH" i="1">
                                <a:solidFill>
                                  <a:schemeClr val="tx1"/>
                                </a:solidFill>
                                <a:latin typeface="Cambria Math" panose="02040503050406030204" pitchFamily="18" charset="0"/>
                              </a:rPr>
                            </m:ctrlPr>
                          </m:sSubSupPr>
                          <m:e>
                            <m:r>
                              <a:rPr lang="fr-CH" i="1">
                                <a:solidFill>
                                  <a:schemeClr val="tx1"/>
                                </a:solidFill>
                                <a:latin typeface="Cambria Math" panose="02040503050406030204" pitchFamily="18" charset="0"/>
                              </a:rPr>
                              <m:t>𝑡</m:t>
                            </m:r>
                          </m:e>
                          <m:sub>
                            <m:r>
                              <a:rPr lang="fr-CH" i="1">
                                <a:solidFill>
                                  <a:schemeClr val="tx1"/>
                                </a:solidFill>
                                <a:latin typeface="Cambria Math" panose="02040503050406030204" pitchFamily="18" charset="0"/>
                              </a:rPr>
                              <m:t>2</m:t>
                            </m:r>
                          </m:sub>
                          <m:sup>
                            <m:r>
                              <a:rPr lang="fr-CH" i="1">
                                <a:solidFill>
                                  <a:schemeClr val="tx1"/>
                                </a:solidFill>
                                <a:latin typeface="Cambria Math" panose="02040503050406030204" pitchFamily="18" charset="0"/>
                              </a:rPr>
                              <m:t>2</m:t>
                            </m:r>
                          </m:sup>
                        </m:sSubSup>
                      </m:num>
                      <m:den>
                        <m:sSup>
                          <m:sSupPr>
                            <m:ctrlPr>
                              <a:rPr lang="fr-CH" i="1">
                                <a:solidFill>
                                  <a:schemeClr val="tx1"/>
                                </a:solidFill>
                                <a:latin typeface="Cambria Math" panose="02040503050406030204" pitchFamily="18" charset="0"/>
                              </a:rPr>
                            </m:ctrlPr>
                          </m:sSupPr>
                          <m:e>
                            <m:d>
                              <m:dPr>
                                <m:ctrlPr>
                                  <a:rPr lang="fr-CH" i="1">
                                    <a:solidFill>
                                      <a:schemeClr val="tx1"/>
                                    </a:solidFill>
                                    <a:latin typeface="Cambria Math" panose="02040503050406030204" pitchFamily="18" charset="0"/>
                                  </a:rPr>
                                </m:ctrlPr>
                              </m:dPr>
                              <m:e>
                                <m:r>
                                  <a:rPr lang="fr-CH" i="1">
                                    <a:solidFill>
                                      <a:schemeClr val="tx1"/>
                                    </a:solidFill>
                                    <a:latin typeface="Cambria Math" panose="02040503050406030204" pitchFamily="18" charset="0"/>
                                    <a:ea typeface="Cambria Math" panose="02040503050406030204" pitchFamily="18" charset="0"/>
                                  </a:rPr>
                                  <m:t>1−</m:t>
                                </m:r>
                                <m:r>
                                  <a:rPr lang="fr-CH" i="1">
                                    <a:solidFill>
                                      <a:schemeClr val="tx1"/>
                                    </a:solidFill>
                                    <a:latin typeface="Cambria Math" panose="02040503050406030204" pitchFamily="18" charset="0"/>
                                    <a:ea typeface="Cambria Math" panose="02040503050406030204" pitchFamily="18" charset="0"/>
                                  </a:rPr>
                                  <m:t>𝑟</m:t>
                                </m:r>
                              </m:e>
                            </m:d>
                          </m:e>
                          <m:sup>
                            <m:r>
                              <a:rPr lang="fr-CH" i="1">
                                <a:solidFill>
                                  <a:schemeClr val="tx1"/>
                                </a:solidFill>
                                <a:latin typeface="Cambria Math" panose="02040503050406030204" pitchFamily="18" charset="0"/>
                              </a:rPr>
                              <m:t>2</m:t>
                            </m:r>
                          </m:sup>
                        </m:sSup>
                      </m:den>
                    </m:f>
                  </m:oMath>
                </a14:m>
                <a:r>
                  <a:rPr lang="fr-CH" dirty="0">
                    <a:solidFill>
                      <a:schemeClr val="tx1"/>
                    </a:solidFill>
                  </a:rPr>
                  <a:t> , </a:t>
                </a:r>
                <a14:m>
                  <m:oMath xmlns:m="http://schemas.openxmlformats.org/officeDocument/2006/math">
                    <m:r>
                      <a:rPr lang="fr-CH" i="1">
                        <a:solidFill>
                          <a:schemeClr val="tx1"/>
                        </a:solidFill>
                        <a:latin typeface="Cambria Math" panose="02040503050406030204" pitchFamily="18" charset="0"/>
                        <a:ea typeface="Cambria Math" panose="02040503050406030204" pitchFamily="18" charset="0"/>
                      </a:rPr>
                      <m:t>ℱ</m:t>
                    </m:r>
                    <m:r>
                      <a:rPr lang="fr-CH" i="1">
                        <a:solidFill>
                          <a:schemeClr val="tx1"/>
                        </a:solidFill>
                        <a:latin typeface="Cambria Math" panose="02040503050406030204" pitchFamily="18" charset="0"/>
                        <a:ea typeface="Cambria Math" panose="02040503050406030204" pitchFamily="18" charset="0"/>
                      </a:rPr>
                      <m:t>≡</m:t>
                    </m:r>
                    <m:f>
                      <m:fPr>
                        <m:ctrlPr>
                          <a:rPr lang="fr-CH" i="1">
                            <a:solidFill>
                              <a:schemeClr val="tx1"/>
                            </a:solidFill>
                            <a:latin typeface="Cambria Math" panose="02040503050406030204" pitchFamily="18" charset="0"/>
                            <a:ea typeface="Cambria Math" panose="02040503050406030204" pitchFamily="18" charset="0"/>
                          </a:rPr>
                        </m:ctrlPr>
                      </m:fPr>
                      <m:num>
                        <m:r>
                          <a:rPr lang="fr-CH" i="1">
                            <a:solidFill>
                              <a:schemeClr val="tx1"/>
                            </a:solidFill>
                            <a:latin typeface="Cambria Math" panose="02040503050406030204" pitchFamily="18" charset="0"/>
                            <a:ea typeface="Cambria Math" panose="02040503050406030204" pitchFamily="18" charset="0"/>
                          </a:rPr>
                          <m:t>𝜋</m:t>
                        </m:r>
                        <m:rad>
                          <m:radPr>
                            <m:degHide m:val="on"/>
                            <m:ctrlPr>
                              <a:rPr lang="fr-CH" i="1">
                                <a:solidFill>
                                  <a:schemeClr val="tx1"/>
                                </a:solidFill>
                                <a:latin typeface="Cambria Math" panose="02040503050406030204" pitchFamily="18" charset="0"/>
                                <a:ea typeface="Cambria Math" panose="02040503050406030204" pitchFamily="18" charset="0"/>
                              </a:rPr>
                            </m:ctrlPr>
                          </m:radPr>
                          <m:deg/>
                          <m:e>
                            <m:r>
                              <a:rPr lang="fr-CH" i="1">
                                <a:solidFill>
                                  <a:schemeClr val="tx1"/>
                                </a:solidFill>
                                <a:latin typeface="Cambria Math" panose="02040503050406030204" pitchFamily="18" charset="0"/>
                                <a:ea typeface="Cambria Math" panose="02040503050406030204" pitchFamily="18" charset="0"/>
                              </a:rPr>
                              <m:t>𝑟</m:t>
                            </m:r>
                          </m:e>
                        </m:rad>
                      </m:num>
                      <m:den>
                        <m:r>
                          <a:rPr lang="fr-CH" i="1">
                            <a:solidFill>
                              <a:schemeClr val="tx1"/>
                            </a:solidFill>
                            <a:latin typeface="Cambria Math" panose="02040503050406030204" pitchFamily="18" charset="0"/>
                          </a:rPr>
                          <m:t>1</m:t>
                        </m:r>
                        <m:r>
                          <a:rPr lang="fr-CH" i="1">
                            <a:solidFill>
                              <a:schemeClr val="tx1"/>
                            </a:solidFill>
                            <a:latin typeface="Cambria Math" panose="02040503050406030204" pitchFamily="18" charset="0"/>
                            <a:ea typeface="Cambria Math" panose="02040503050406030204" pitchFamily="18" charset="0"/>
                          </a:rPr>
                          <m:t>−</m:t>
                        </m:r>
                        <m:r>
                          <a:rPr lang="fr-CH" i="1">
                            <a:solidFill>
                              <a:schemeClr val="tx1"/>
                            </a:solidFill>
                            <a:latin typeface="Cambria Math" panose="02040503050406030204" pitchFamily="18" charset="0"/>
                            <a:ea typeface="Cambria Math" panose="02040503050406030204" pitchFamily="18" charset="0"/>
                          </a:rPr>
                          <m:t>𝑟</m:t>
                        </m:r>
                      </m:den>
                    </m:f>
                    <m:r>
                      <a:rPr lang="fr-CH" i="1">
                        <a:solidFill>
                          <a:schemeClr val="tx1"/>
                        </a:solidFill>
                        <a:latin typeface="Cambria Math" panose="02040503050406030204" pitchFamily="18" charset="0"/>
                        <a:ea typeface="Cambria Math" panose="02040503050406030204" pitchFamily="18" charset="0"/>
                      </a:rPr>
                      <m:t>=</m:t>
                    </m:r>
                    <m:f>
                      <m:fPr>
                        <m:ctrlPr>
                          <a:rPr lang="fr-CH" i="1">
                            <a:solidFill>
                              <a:schemeClr val="tx1"/>
                            </a:solidFill>
                            <a:latin typeface="Cambria Math" panose="02040503050406030204" pitchFamily="18" charset="0"/>
                            <a:ea typeface="Cambria Math" panose="02040503050406030204" pitchFamily="18" charset="0"/>
                          </a:rPr>
                        </m:ctrlPr>
                      </m:fPr>
                      <m:num>
                        <m:r>
                          <a:rPr lang="fr-CH" i="1">
                            <a:solidFill>
                              <a:schemeClr val="tx1"/>
                            </a:solidFill>
                            <a:latin typeface="Cambria Math" panose="02040503050406030204" pitchFamily="18" charset="0"/>
                            <a:ea typeface="Cambria Math" panose="02040503050406030204" pitchFamily="18" charset="0"/>
                          </a:rPr>
                          <m:t>𝜋</m:t>
                        </m:r>
                        <m:r>
                          <a:rPr lang="fr-CH" b="0" i="1" smtClean="0">
                            <a:solidFill>
                              <a:schemeClr val="tx1"/>
                            </a:solidFill>
                            <a:latin typeface="Cambria Math" panose="02040503050406030204" pitchFamily="18" charset="0"/>
                            <a:ea typeface="Cambria Math" panose="02040503050406030204" pitchFamily="18" charset="0"/>
                          </a:rPr>
                          <m:t>⋅</m:t>
                        </m:r>
                        <m:rad>
                          <m:radPr>
                            <m:ctrlPr>
                              <a:rPr lang="fr-CH" i="1">
                                <a:solidFill>
                                  <a:schemeClr val="tx1"/>
                                </a:solidFill>
                                <a:latin typeface="Cambria Math" panose="02040503050406030204" pitchFamily="18" charset="0"/>
                                <a:ea typeface="Cambria Math" panose="02040503050406030204" pitchFamily="18" charset="0"/>
                              </a:rPr>
                            </m:ctrlPr>
                          </m:radPr>
                          <m:deg>
                            <m:r>
                              <m:rPr>
                                <m:brk m:alnAt="7"/>
                              </m:rPr>
                              <a:rPr lang="fr-CH" i="1">
                                <a:solidFill>
                                  <a:schemeClr val="tx1"/>
                                </a:solidFill>
                                <a:latin typeface="Cambria Math" panose="02040503050406030204" pitchFamily="18" charset="0"/>
                                <a:ea typeface="Cambria Math" panose="02040503050406030204" pitchFamily="18" charset="0"/>
                              </a:rPr>
                              <m:t>4</m:t>
                            </m:r>
                          </m:deg>
                          <m:e>
                            <m:sSub>
                              <m:sSubPr>
                                <m:ctrlPr>
                                  <a:rPr lang="fr-CH" i="1">
                                    <a:solidFill>
                                      <a:schemeClr val="tx1"/>
                                    </a:solidFill>
                                    <a:latin typeface="Cambria Math" panose="02040503050406030204" pitchFamily="18" charset="0"/>
                                    <a:ea typeface="Cambria Math" panose="02040503050406030204" pitchFamily="18" charset="0"/>
                                  </a:rPr>
                                </m:ctrlPr>
                              </m:sSubPr>
                              <m:e>
                                <m:r>
                                  <a:rPr lang="fr-CH" i="1">
                                    <a:solidFill>
                                      <a:schemeClr val="tx1"/>
                                    </a:solidFill>
                                    <a:latin typeface="Cambria Math" panose="02040503050406030204" pitchFamily="18" charset="0"/>
                                    <a:ea typeface="Cambria Math" panose="02040503050406030204" pitchFamily="18" charset="0"/>
                                  </a:rPr>
                                  <m:t>𝑅</m:t>
                                </m:r>
                              </m:e>
                              <m:sub>
                                <m:r>
                                  <a:rPr lang="fr-CH" i="1">
                                    <a:solidFill>
                                      <a:schemeClr val="tx1"/>
                                    </a:solidFill>
                                    <a:latin typeface="Cambria Math" panose="02040503050406030204" pitchFamily="18" charset="0"/>
                                    <a:ea typeface="Cambria Math" panose="02040503050406030204" pitchFamily="18" charset="0"/>
                                  </a:rPr>
                                  <m:t>1</m:t>
                                </m:r>
                              </m:sub>
                            </m:sSub>
                            <m:sSub>
                              <m:sSubPr>
                                <m:ctrlPr>
                                  <a:rPr lang="fr-CH" i="1">
                                    <a:solidFill>
                                      <a:schemeClr val="tx1"/>
                                    </a:solidFill>
                                    <a:latin typeface="Cambria Math" panose="02040503050406030204" pitchFamily="18" charset="0"/>
                                    <a:ea typeface="Cambria Math" panose="02040503050406030204" pitchFamily="18" charset="0"/>
                                  </a:rPr>
                                </m:ctrlPr>
                              </m:sSubPr>
                              <m:e>
                                <m:r>
                                  <a:rPr lang="fr-CH" i="1">
                                    <a:solidFill>
                                      <a:schemeClr val="tx1"/>
                                    </a:solidFill>
                                    <a:latin typeface="Cambria Math" panose="02040503050406030204" pitchFamily="18" charset="0"/>
                                    <a:ea typeface="Cambria Math" panose="02040503050406030204" pitchFamily="18" charset="0"/>
                                  </a:rPr>
                                  <m:t>𝑅</m:t>
                                </m:r>
                              </m:e>
                              <m:sub>
                                <m:r>
                                  <a:rPr lang="fr-CH" i="1">
                                    <a:solidFill>
                                      <a:schemeClr val="tx1"/>
                                    </a:solidFill>
                                    <a:latin typeface="Cambria Math" panose="02040503050406030204" pitchFamily="18" charset="0"/>
                                    <a:ea typeface="Cambria Math" panose="02040503050406030204" pitchFamily="18" charset="0"/>
                                  </a:rPr>
                                  <m:t>2</m:t>
                                </m:r>
                              </m:sub>
                            </m:sSub>
                          </m:e>
                        </m:rad>
                      </m:num>
                      <m:den>
                        <m:r>
                          <a:rPr lang="fr-CH" i="1">
                            <a:solidFill>
                              <a:schemeClr val="tx1"/>
                            </a:solidFill>
                            <a:latin typeface="Cambria Math" panose="02040503050406030204" pitchFamily="18" charset="0"/>
                          </a:rPr>
                          <m:t>1</m:t>
                        </m:r>
                        <m:r>
                          <a:rPr lang="fr-CH" i="1">
                            <a:solidFill>
                              <a:schemeClr val="tx1"/>
                            </a:solidFill>
                            <a:latin typeface="Cambria Math" panose="02040503050406030204" pitchFamily="18" charset="0"/>
                            <a:ea typeface="Cambria Math" panose="02040503050406030204" pitchFamily="18" charset="0"/>
                          </a:rPr>
                          <m:t>−</m:t>
                        </m:r>
                        <m:rad>
                          <m:radPr>
                            <m:degHide m:val="on"/>
                            <m:ctrlPr>
                              <a:rPr lang="fr-CH" i="1">
                                <a:solidFill>
                                  <a:schemeClr val="tx1"/>
                                </a:solidFill>
                                <a:latin typeface="Cambria Math" panose="02040503050406030204" pitchFamily="18" charset="0"/>
                                <a:ea typeface="Cambria Math" panose="02040503050406030204" pitchFamily="18" charset="0"/>
                              </a:rPr>
                            </m:ctrlPr>
                          </m:radPr>
                          <m:deg/>
                          <m:e>
                            <m:sSub>
                              <m:sSubPr>
                                <m:ctrlPr>
                                  <a:rPr lang="fr-CH" i="1">
                                    <a:solidFill>
                                      <a:schemeClr val="tx1"/>
                                    </a:solidFill>
                                    <a:latin typeface="Cambria Math" panose="02040503050406030204" pitchFamily="18" charset="0"/>
                                    <a:ea typeface="Cambria Math" panose="02040503050406030204" pitchFamily="18" charset="0"/>
                                  </a:rPr>
                                </m:ctrlPr>
                              </m:sSubPr>
                              <m:e>
                                <m:r>
                                  <a:rPr lang="fr-CH" i="1">
                                    <a:solidFill>
                                      <a:schemeClr val="tx1"/>
                                    </a:solidFill>
                                    <a:latin typeface="Cambria Math" panose="02040503050406030204" pitchFamily="18" charset="0"/>
                                    <a:ea typeface="Cambria Math" panose="02040503050406030204" pitchFamily="18" charset="0"/>
                                  </a:rPr>
                                  <m:t>𝑅</m:t>
                                </m:r>
                              </m:e>
                              <m:sub>
                                <m:r>
                                  <a:rPr lang="fr-CH" i="1">
                                    <a:solidFill>
                                      <a:schemeClr val="tx1"/>
                                    </a:solidFill>
                                    <a:latin typeface="Cambria Math" panose="02040503050406030204" pitchFamily="18" charset="0"/>
                                    <a:ea typeface="Cambria Math" panose="02040503050406030204" pitchFamily="18" charset="0"/>
                                  </a:rPr>
                                  <m:t>1</m:t>
                                </m:r>
                              </m:sub>
                            </m:sSub>
                            <m:sSub>
                              <m:sSubPr>
                                <m:ctrlPr>
                                  <a:rPr lang="fr-CH" i="1">
                                    <a:solidFill>
                                      <a:schemeClr val="tx1"/>
                                    </a:solidFill>
                                    <a:latin typeface="Cambria Math" panose="02040503050406030204" pitchFamily="18" charset="0"/>
                                    <a:ea typeface="Cambria Math" panose="02040503050406030204" pitchFamily="18" charset="0"/>
                                  </a:rPr>
                                </m:ctrlPr>
                              </m:sSubPr>
                              <m:e>
                                <m:r>
                                  <a:rPr lang="fr-CH" i="1">
                                    <a:solidFill>
                                      <a:schemeClr val="tx1"/>
                                    </a:solidFill>
                                    <a:latin typeface="Cambria Math" panose="02040503050406030204" pitchFamily="18" charset="0"/>
                                    <a:ea typeface="Cambria Math" panose="02040503050406030204" pitchFamily="18" charset="0"/>
                                  </a:rPr>
                                  <m:t>𝑅</m:t>
                                </m:r>
                              </m:e>
                              <m:sub>
                                <m:r>
                                  <a:rPr lang="fr-CH" i="1">
                                    <a:solidFill>
                                      <a:schemeClr val="tx1"/>
                                    </a:solidFill>
                                    <a:latin typeface="Cambria Math" panose="02040503050406030204" pitchFamily="18" charset="0"/>
                                    <a:ea typeface="Cambria Math" panose="02040503050406030204" pitchFamily="18" charset="0"/>
                                  </a:rPr>
                                  <m:t>2</m:t>
                                </m:r>
                              </m:sub>
                            </m:sSub>
                          </m:e>
                        </m:rad>
                      </m:den>
                    </m:f>
                  </m:oMath>
                </a14:m>
                <a:r>
                  <a:rPr lang="fr-CH" dirty="0">
                    <a:solidFill>
                      <a:schemeClr val="tx1"/>
                    </a:solidFill>
                  </a:rPr>
                  <a:t>  (</a:t>
                </a:r>
                <a14:m>
                  <m:oMath xmlns:m="http://schemas.openxmlformats.org/officeDocument/2006/math">
                    <m:sSub>
                      <m:sSubPr>
                        <m:ctrlPr>
                          <a:rPr lang="fr-CH" b="0" i="1" dirty="0" smtClean="0">
                            <a:solidFill>
                              <a:schemeClr val="tx1"/>
                            </a:solidFill>
                            <a:latin typeface="Cambria Math" panose="02040503050406030204" pitchFamily="18" charset="0"/>
                          </a:rPr>
                        </m:ctrlPr>
                      </m:sSubPr>
                      <m:e>
                        <m:r>
                          <a:rPr lang="fr-CH" i="1" dirty="0" smtClean="0">
                            <a:solidFill>
                              <a:schemeClr val="tx1"/>
                            </a:solidFill>
                            <a:latin typeface="Cambria Math" panose="02040503050406030204" pitchFamily="18" charset="0"/>
                          </a:rPr>
                          <m:t>𝑅</m:t>
                        </m:r>
                      </m:e>
                      <m:sub>
                        <m:r>
                          <a:rPr lang="fr-CH" i="1" dirty="0">
                            <a:solidFill>
                              <a:schemeClr val="tx1"/>
                            </a:solidFill>
                            <a:latin typeface="Cambria Math" panose="02040503050406030204" pitchFamily="18" charset="0"/>
                          </a:rPr>
                          <m:t>1,2</m:t>
                        </m:r>
                      </m:sub>
                    </m:sSub>
                    <m:r>
                      <a:rPr lang="fr-CH" i="1" dirty="0">
                        <a:solidFill>
                          <a:schemeClr val="tx1"/>
                        </a:solidFill>
                        <a:latin typeface="Cambria Math" panose="02040503050406030204" pitchFamily="18" charset="0"/>
                      </a:rPr>
                      <m:t>=</m:t>
                    </m:r>
                    <m:sSubSup>
                      <m:sSubSupPr>
                        <m:ctrlPr>
                          <a:rPr lang="fr-CH" b="0" i="1" dirty="0" smtClean="0">
                            <a:solidFill>
                              <a:schemeClr val="tx1"/>
                            </a:solidFill>
                            <a:latin typeface="Cambria Math" panose="02040503050406030204" pitchFamily="18" charset="0"/>
                          </a:rPr>
                        </m:ctrlPr>
                      </m:sSubSupPr>
                      <m:e>
                        <m:r>
                          <a:rPr lang="fr-CH" i="1" dirty="0">
                            <a:solidFill>
                              <a:schemeClr val="tx1"/>
                            </a:solidFill>
                            <a:latin typeface="Cambria Math" panose="02040503050406030204" pitchFamily="18" charset="0"/>
                          </a:rPr>
                          <m:t>𝑟</m:t>
                        </m:r>
                      </m:e>
                      <m:sub>
                        <m:r>
                          <a:rPr lang="fr-CH" i="1" dirty="0">
                            <a:solidFill>
                              <a:schemeClr val="tx1"/>
                            </a:solidFill>
                            <a:latin typeface="Cambria Math" panose="02040503050406030204" pitchFamily="18" charset="0"/>
                          </a:rPr>
                          <m:t>1,2</m:t>
                        </m:r>
                      </m:sub>
                      <m:sup>
                        <m:r>
                          <a:rPr lang="fr-CH" b="0" i="1" dirty="0" smtClean="0">
                            <a:solidFill>
                              <a:schemeClr val="tx1"/>
                            </a:solidFill>
                            <a:latin typeface="Cambria Math" panose="02040503050406030204" pitchFamily="18" charset="0"/>
                          </a:rPr>
                          <m:t>2</m:t>
                        </m:r>
                      </m:sup>
                    </m:sSubSup>
                  </m:oMath>
                </a14:m>
                <a:r>
                  <a:rPr lang="fr-CH" dirty="0">
                    <a:solidFill>
                      <a:schemeClr val="tx1"/>
                    </a:solidFill>
                  </a:rPr>
                  <a:t>) .</a:t>
                </a:r>
              </a:p>
              <a:p>
                <a:pPr marL="342900" indent="-342900">
                  <a:lnSpc>
                    <a:spcPct val="120000"/>
                  </a:lnSpc>
                  <a:buFont typeface="Arial" panose="020B0604020202020204" pitchFamily="34" charset="0"/>
                  <a:buChar char="•"/>
                </a:pPr>
                <a:r>
                  <a:rPr lang="fr-CH" dirty="0">
                    <a:solidFill>
                      <a:schemeClr val="tx1"/>
                    </a:solidFill>
                  </a:rPr>
                  <a:t>Si: R</a:t>
                </a:r>
                <a:r>
                  <a:rPr lang="fr-CH" baseline="-25000" dirty="0">
                    <a:solidFill>
                      <a:schemeClr val="tx1"/>
                    </a:solidFill>
                  </a:rPr>
                  <a:t>1</a:t>
                </a:r>
                <a:r>
                  <a:rPr lang="fr-CH" dirty="0">
                    <a:solidFill>
                      <a:schemeClr val="tx1"/>
                    </a:solidFill>
                  </a:rPr>
                  <a:t>=R</a:t>
                </a:r>
                <a:r>
                  <a:rPr lang="fr-CH" baseline="-25000" dirty="0">
                    <a:solidFill>
                      <a:schemeClr val="tx1"/>
                    </a:solidFill>
                  </a:rPr>
                  <a:t>2</a:t>
                </a:r>
                <a:r>
                  <a:rPr lang="fr-CH" dirty="0">
                    <a:solidFill>
                      <a:schemeClr val="tx1"/>
                    </a:solidFill>
                  </a:rPr>
                  <a:t>=R,  </a:t>
                </a:r>
                <a14:m>
                  <m:oMath xmlns:m="http://schemas.openxmlformats.org/officeDocument/2006/math">
                    <m:r>
                      <a:rPr lang="fr-CH" i="1">
                        <a:solidFill>
                          <a:schemeClr val="tx1"/>
                        </a:solidFill>
                        <a:latin typeface="Cambria Math" panose="02040503050406030204" pitchFamily="18" charset="0"/>
                        <a:ea typeface="Cambria Math" panose="02040503050406030204" pitchFamily="18" charset="0"/>
                      </a:rPr>
                      <m:t>ℱ</m:t>
                    </m:r>
                    <m:r>
                      <a:rPr lang="fr-CH" i="1">
                        <a:solidFill>
                          <a:schemeClr val="tx1"/>
                        </a:solidFill>
                        <a:latin typeface="Cambria Math" panose="02040503050406030204" pitchFamily="18" charset="0"/>
                        <a:ea typeface="Cambria Math" panose="02040503050406030204" pitchFamily="18" charset="0"/>
                      </a:rPr>
                      <m:t>≡</m:t>
                    </m:r>
                    <m:f>
                      <m:fPr>
                        <m:ctrlPr>
                          <a:rPr lang="fr-CH" i="1">
                            <a:solidFill>
                              <a:schemeClr val="tx1"/>
                            </a:solidFill>
                            <a:latin typeface="Cambria Math" panose="02040503050406030204" pitchFamily="18" charset="0"/>
                            <a:ea typeface="Cambria Math" panose="02040503050406030204" pitchFamily="18" charset="0"/>
                          </a:rPr>
                        </m:ctrlPr>
                      </m:fPr>
                      <m:num>
                        <m:r>
                          <a:rPr lang="fr-CH" i="1">
                            <a:solidFill>
                              <a:schemeClr val="tx1"/>
                            </a:solidFill>
                            <a:latin typeface="Cambria Math" panose="02040503050406030204" pitchFamily="18" charset="0"/>
                            <a:ea typeface="Cambria Math" panose="02040503050406030204" pitchFamily="18" charset="0"/>
                          </a:rPr>
                          <m:t>𝜋</m:t>
                        </m:r>
                        <m:rad>
                          <m:radPr>
                            <m:degHide m:val="on"/>
                            <m:ctrlPr>
                              <a:rPr lang="fr-CH" i="1">
                                <a:solidFill>
                                  <a:schemeClr val="tx1"/>
                                </a:solidFill>
                                <a:latin typeface="Cambria Math" panose="02040503050406030204" pitchFamily="18" charset="0"/>
                                <a:ea typeface="Cambria Math" panose="02040503050406030204" pitchFamily="18" charset="0"/>
                              </a:rPr>
                            </m:ctrlPr>
                          </m:radPr>
                          <m:deg/>
                          <m:e>
                            <m:r>
                              <a:rPr lang="fr-CH" i="1">
                                <a:solidFill>
                                  <a:schemeClr val="tx1"/>
                                </a:solidFill>
                                <a:latin typeface="Cambria Math" panose="02040503050406030204" pitchFamily="18" charset="0"/>
                                <a:ea typeface="Cambria Math" panose="02040503050406030204" pitchFamily="18" charset="0"/>
                              </a:rPr>
                              <m:t>𝑅</m:t>
                            </m:r>
                          </m:e>
                        </m:rad>
                      </m:num>
                      <m:den>
                        <m:r>
                          <a:rPr lang="fr-CH" i="1">
                            <a:solidFill>
                              <a:schemeClr val="tx1"/>
                            </a:solidFill>
                            <a:latin typeface="Cambria Math" panose="02040503050406030204" pitchFamily="18" charset="0"/>
                          </a:rPr>
                          <m:t>1</m:t>
                        </m:r>
                        <m:r>
                          <a:rPr lang="fr-CH" i="1">
                            <a:solidFill>
                              <a:schemeClr val="tx1"/>
                            </a:solidFill>
                            <a:latin typeface="Cambria Math" panose="02040503050406030204" pitchFamily="18" charset="0"/>
                            <a:ea typeface="Cambria Math" panose="02040503050406030204" pitchFamily="18" charset="0"/>
                          </a:rPr>
                          <m:t>−</m:t>
                        </m:r>
                        <m:r>
                          <a:rPr lang="fr-CH" i="1">
                            <a:solidFill>
                              <a:schemeClr val="tx1"/>
                            </a:solidFill>
                            <a:latin typeface="Cambria Math" panose="02040503050406030204" pitchFamily="18" charset="0"/>
                            <a:ea typeface="Cambria Math" panose="02040503050406030204" pitchFamily="18" charset="0"/>
                          </a:rPr>
                          <m:t>𝑅</m:t>
                        </m:r>
                      </m:den>
                    </m:f>
                  </m:oMath>
                </a14:m>
                <a:r>
                  <a:rPr lang="fr-CH" dirty="0">
                    <a:solidFill>
                      <a:schemeClr val="tx1"/>
                    </a:solidFill>
                  </a:rPr>
                  <a:t> .</a:t>
                </a:r>
              </a:p>
              <a:p>
                <a:pPr marL="342900" indent="-342900">
                  <a:lnSpc>
                    <a:spcPct val="120000"/>
                  </a:lnSpc>
                  <a:buFont typeface="Arial" panose="020B0604020202020204" pitchFamily="34" charset="0"/>
                  <a:buChar char="•"/>
                </a:pPr>
                <a:r>
                  <a:rPr lang="fr-CH" dirty="0">
                    <a:solidFill>
                      <a:schemeClr val="tx1"/>
                    </a:solidFill>
                  </a:rPr>
                  <a:t>Pour augmenter </a:t>
                </a:r>
                <a:r>
                  <a:rPr lang="fr-CH" dirty="0">
                    <a:solidFill>
                      <a:schemeClr val="tx1"/>
                    </a:solidFill>
                    <a:latin typeface="Apple Chancery" panose="03020702040506060504" pitchFamily="66" charset="-79"/>
                    <a:cs typeface="Apple Chancery" panose="03020702040506060504" pitchFamily="66" charset="-79"/>
                  </a:rPr>
                  <a:t>F</a:t>
                </a:r>
                <a:r>
                  <a:rPr lang="fr-CH" dirty="0">
                    <a:solidFill>
                      <a:schemeClr val="tx1"/>
                    </a:solidFill>
                  </a:rPr>
                  <a:t>, il faut une </a:t>
                </a:r>
              </a:p>
              <a:p>
                <a:pPr>
                  <a:lnSpc>
                    <a:spcPct val="120000"/>
                  </a:lnSpc>
                </a:pPr>
                <a:r>
                  <a:rPr lang="fr-CH" dirty="0"/>
                  <a:t>     </a:t>
                </a:r>
                <a:r>
                  <a:rPr lang="fr-CH" dirty="0">
                    <a:solidFill>
                      <a:schemeClr val="tx1"/>
                    </a:solidFill>
                  </a:rPr>
                  <a:t>réflectivité très proche de 1:</a:t>
                </a:r>
              </a:p>
            </p:txBody>
          </p:sp>
        </mc:Choice>
        <mc:Fallback xmlns="">
          <p:sp>
            <p:nvSpPr>
              <p:cNvPr id="7" name="Text Box 6">
                <a:extLst>
                  <a:ext uri="{FF2B5EF4-FFF2-40B4-BE49-F238E27FC236}">
                    <a16:creationId xmlns:a16="http://schemas.microsoft.com/office/drawing/2014/main" id="{FC2E3C37-61FB-B749-9007-E0643C089E89}"/>
                  </a:ext>
                </a:extLst>
              </p:cNvPr>
              <p:cNvSpPr txBox="1">
                <a:spLocks noRot="1" noChangeAspect="1" noMove="1" noResize="1" noEditPoints="1" noAdjustHandles="1" noChangeArrowheads="1" noChangeShapeType="1" noTextEdit="1"/>
              </p:cNvSpPr>
              <p:nvPr/>
            </p:nvSpPr>
            <p:spPr bwMode="auto">
              <a:xfrm>
                <a:off x="0" y="656892"/>
                <a:ext cx="12192000" cy="5098383"/>
              </a:xfrm>
              <a:prstGeom prst="rect">
                <a:avLst/>
              </a:prstGeom>
              <a:blipFill>
                <a:blip r:embed="rId2"/>
                <a:stretch>
                  <a:fillRect l="-312" t="-248" r="-208" b="-744"/>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8" name="Picture 7" descr="Fig 5-xxx">
            <a:extLst>
              <a:ext uri="{FF2B5EF4-FFF2-40B4-BE49-F238E27FC236}">
                <a16:creationId xmlns:a16="http://schemas.microsoft.com/office/drawing/2014/main" id="{14DDD137-FDF6-5D4D-89B9-457102FF39C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1259" y="4293096"/>
            <a:ext cx="5670741" cy="2564904"/>
          </a:xfrm>
          <a:prstGeom prst="rect">
            <a:avLst/>
          </a:prstGeom>
          <a:noFill/>
          <a:ln>
            <a:noFill/>
          </a:ln>
        </p:spPr>
      </p:pic>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AF61FE9A-19E6-1A47-877E-E872FE8AA08C}"/>
                  </a:ext>
                </a:extLst>
              </p:cNvPr>
              <p:cNvGraphicFramePr>
                <a:graphicFrameLocks noGrp="1"/>
              </p:cNvGraphicFramePr>
              <p:nvPr>
                <p:extLst>
                  <p:ext uri="{D42A27DB-BD31-4B8C-83A1-F6EECF244321}">
                    <p14:modId xmlns:p14="http://schemas.microsoft.com/office/powerpoint/2010/main" val="4270754689"/>
                  </p:ext>
                </p:extLst>
              </p:nvPr>
            </p:nvGraphicFramePr>
            <p:xfrm>
              <a:off x="3412309" y="5373216"/>
              <a:ext cx="2258433" cy="1203332"/>
            </p:xfrm>
            <a:graphic>
              <a:graphicData uri="http://schemas.openxmlformats.org/drawingml/2006/table">
                <a:tbl>
                  <a:tblPr>
                    <a:tableStyleId>{5C22544A-7EE6-4342-B048-85BDC9FD1C3A}</a:tableStyleId>
                  </a:tblPr>
                  <a:tblGrid>
                    <a:gridCol w="1243775">
                      <a:extLst>
                        <a:ext uri="{9D8B030D-6E8A-4147-A177-3AD203B41FA5}">
                          <a16:colId xmlns:a16="http://schemas.microsoft.com/office/drawing/2014/main" val="1838770162"/>
                        </a:ext>
                      </a:extLst>
                    </a:gridCol>
                    <a:gridCol w="1014658">
                      <a:extLst>
                        <a:ext uri="{9D8B030D-6E8A-4147-A177-3AD203B41FA5}">
                          <a16:colId xmlns:a16="http://schemas.microsoft.com/office/drawing/2014/main" val="2025054814"/>
                        </a:ext>
                      </a:extLst>
                    </a:gridCol>
                  </a:tblGrid>
                  <a:tr h="300833">
                    <a:tc>
                      <a:txBody>
                        <a:bodyPr/>
                        <a:lstStyle/>
                        <a:p>
                          <a:pPr algn="ctr" fontAlgn="b"/>
                          <a:r>
                            <a:rPr lang="en-GB" sz="1800" u="none" strike="noStrike" dirty="0">
                              <a:effectLst/>
                            </a:rPr>
                            <a:t>R</a:t>
                          </a:r>
                          <a:endParaRPr lang="en-GB" sz="1800" b="0" i="0" u="none" strike="noStrike" dirty="0">
                            <a:solidFill>
                              <a:srgbClr val="000000"/>
                            </a:solidFill>
                            <a:effectLst/>
                            <a:latin typeface="Calibri" panose="020F0502020204030204" pitchFamily="34" charset="0"/>
                          </a:endParaRPr>
                        </a:p>
                      </a:txBody>
                      <a:tcPr marL="8659" marR="8659" marT="9525" marB="0" anchor="b">
                        <a:lnB w="12700" cap="flat" cmpd="sng" algn="ctr">
                          <a:solidFill>
                            <a:schemeClr val="tx1"/>
                          </a:solidFill>
                          <a:prstDash val="solid"/>
                          <a:round/>
                          <a:headEnd type="none" w="med" len="med"/>
                          <a:tailEnd type="none" w="med" len="med"/>
                        </a:lnB>
                        <a:noFill/>
                      </a:tcPr>
                    </a:tc>
                    <a:tc>
                      <a:txBody>
                        <a:bodyPr/>
                        <a:lstStyle/>
                        <a:p>
                          <a:pPr algn="l" fontAlgn="b"/>
                          <a14:m>
                            <m:oMathPara xmlns:m="http://schemas.openxmlformats.org/officeDocument/2006/math">
                              <m:oMathParaPr>
                                <m:jc m:val="centerGroup"/>
                              </m:oMathParaPr>
                              <m:oMath xmlns:m="http://schemas.openxmlformats.org/officeDocument/2006/math">
                                <m:r>
                                  <a:rPr lang="fr-CH" i="1" smtClean="0">
                                    <a:latin typeface="Cambria Math" panose="02040503050406030204" pitchFamily="18" charset="0"/>
                                    <a:ea typeface="Cambria Math" panose="02040503050406030204" pitchFamily="18" charset="0"/>
                                  </a:rPr>
                                  <m:t>ℱ</m:t>
                                </m:r>
                              </m:oMath>
                            </m:oMathPara>
                          </a14:m>
                          <a:endParaRPr lang="en-GB" sz="1800" b="0" i="0" u="none" strike="noStrike" dirty="0">
                            <a:solidFill>
                              <a:srgbClr val="000000"/>
                            </a:solidFill>
                            <a:effectLst/>
                            <a:latin typeface="Calibri" panose="020F0502020204030204" pitchFamily="34" charset="0"/>
                          </a:endParaRPr>
                        </a:p>
                      </a:txBody>
                      <a:tcPr marL="8659" marR="8659" marT="9525"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6190291"/>
                      </a:ext>
                    </a:extLst>
                  </a:tr>
                  <a:tr h="300833">
                    <a:tc>
                      <a:txBody>
                        <a:bodyPr/>
                        <a:lstStyle/>
                        <a:p>
                          <a:pPr algn="l" fontAlgn="b"/>
                          <a:r>
                            <a:rPr lang="en-CH" sz="1800" u="none" strike="noStrike" dirty="0">
                              <a:effectLst/>
                            </a:rPr>
                            <a:t>0.73134</a:t>
                          </a:r>
                          <a:endParaRPr lang="en-CH" sz="1800" b="0" i="0" u="none" strike="noStrike" dirty="0">
                            <a:solidFill>
                              <a:srgbClr val="000000"/>
                            </a:solidFill>
                            <a:effectLst/>
                            <a:latin typeface="Calibri" panose="020F0502020204030204" pitchFamily="34" charset="0"/>
                          </a:endParaRPr>
                        </a:p>
                      </a:txBody>
                      <a:tcPr marL="8659" marR="8659" marT="9525" marB="0" anchor="b">
                        <a:lnT w="12700" cap="flat" cmpd="sng" algn="ctr">
                          <a:solidFill>
                            <a:schemeClr val="tx1"/>
                          </a:solidFill>
                          <a:prstDash val="solid"/>
                          <a:round/>
                          <a:headEnd type="none" w="med" len="med"/>
                          <a:tailEnd type="none" w="med" len="med"/>
                        </a:lnT>
                        <a:noFill/>
                      </a:tcPr>
                    </a:tc>
                    <a:tc>
                      <a:txBody>
                        <a:bodyPr/>
                        <a:lstStyle/>
                        <a:p>
                          <a:pPr algn="l" fontAlgn="b"/>
                          <a:r>
                            <a:rPr lang="en-CH" sz="1800" u="none" strike="noStrike" dirty="0">
                              <a:effectLst/>
                            </a:rPr>
                            <a:t>    10</a:t>
                          </a:r>
                          <a:endParaRPr lang="en-CH" sz="1800" b="0" i="0" u="none" strike="noStrike" dirty="0">
                            <a:solidFill>
                              <a:srgbClr val="000000"/>
                            </a:solidFill>
                            <a:effectLst/>
                            <a:latin typeface="Calibri" panose="020F0502020204030204" pitchFamily="34" charset="0"/>
                          </a:endParaRPr>
                        </a:p>
                      </a:txBody>
                      <a:tcPr marL="8659" marR="8659" marT="9525"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280454256"/>
                      </a:ext>
                    </a:extLst>
                  </a:tr>
                  <a:tr h="300833">
                    <a:tc>
                      <a:txBody>
                        <a:bodyPr/>
                        <a:lstStyle/>
                        <a:p>
                          <a:pPr algn="l" fontAlgn="b"/>
                          <a:r>
                            <a:rPr lang="en-CH" sz="1800" u="none" strike="noStrike" dirty="0">
                              <a:effectLst/>
                            </a:rPr>
                            <a:t>0.9690737</a:t>
                          </a:r>
                          <a:endParaRPr lang="en-CH" sz="1800" b="0" i="0" u="none" strike="noStrike" dirty="0">
                            <a:solidFill>
                              <a:srgbClr val="000000"/>
                            </a:solidFill>
                            <a:effectLst/>
                            <a:latin typeface="Calibri" panose="020F0502020204030204" pitchFamily="34" charset="0"/>
                          </a:endParaRPr>
                        </a:p>
                      </a:txBody>
                      <a:tcPr marL="8659" marR="8659" marT="9525" marB="0" anchor="b">
                        <a:noFill/>
                      </a:tcPr>
                    </a:tc>
                    <a:tc>
                      <a:txBody>
                        <a:bodyPr/>
                        <a:lstStyle/>
                        <a:p>
                          <a:pPr algn="l" fontAlgn="b"/>
                          <a:r>
                            <a:rPr lang="en-CH" sz="1800" u="none" strike="noStrike" dirty="0">
                              <a:effectLst/>
                            </a:rPr>
                            <a:t>    100</a:t>
                          </a:r>
                          <a:endParaRPr lang="en-CH" sz="1800" b="0" i="0" u="none" strike="noStrike" dirty="0">
                            <a:solidFill>
                              <a:srgbClr val="000000"/>
                            </a:solidFill>
                            <a:effectLst/>
                            <a:latin typeface="Calibri" panose="020F0502020204030204" pitchFamily="34" charset="0"/>
                          </a:endParaRPr>
                        </a:p>
                      </a:txBody>
                      <a:tcPr marL="8659" marR="8659" marT="9525" marB="0" anchor="b">
                        <a:noFill/>
                      </a:tcPr>
                    </a:tc>
                    <a:extLst>
                      <a:ext uri="{0D108BD9-81ED-4DB2-BD59-A6C34878D82A}">
                        <a16:rowId xmlns:a16="http://schemas.microsoft.com/office/drawing/2014/main" val="2583848537"/>
                      </a:ext>
                    </a:extLst>
                  </a:tr>
                  <a:tr h="300833">
                    <a:tc>
                      <a:txBody>
                        <a:bodyPr/>
                        <a:lstStyle/>
                        <a:p>
                          <a:pPr algn="l" fontAlgn="b"/>
                          <a:r>
                            <a:rPr lang="en-CH" sz="1800" u="none" strike="noStrike" dirty="0">
                              <a:effectLst/>
                            </a:rPr>
                            <a:t>0.99686334</a:t>
                          </a:r>
                          <a:endParaRPr lang="en-CH" sz="1800" b="0" i="0" u="none" strike="noStrike" dirty="0">
                            <a:solidFill>
                              <a:srgbClr val="000000"/>
                            </a:solidFill>
                            <a:effectLst/>
                            <a:latin typeface="Calibri" panose="020F0502020204030204" pitchFamily="34" charset="0"/>
                          </a:endParaRPr>
                        </a:p>
                      </a:txBody>
                      <a:tcPr marL="8659" marR="8659" marT="9525" marB="0" anchor="b">
                        <a:noFill/>
                      </a:tcPr>
                    </a:tc>
                    <a:tc>
                      <a:txBody>
                        <a:bodyPr/>
                        <a:lstStyle/>
                        <a:p>
                          <a:pPr algn="l" fontAlgn="b"/>
                          <a:r>
                            <a:rPr lang="en-CH" sz="1800" u="none" strike="noStrike" dirty="0">
                              <a:effectLst/>
                            </a:rPr>
                            <a:t>    1000</a:t>
                          </a:r>
                          <a:endParaRPr lang="en-CH" sz="1800" b="0" i="0" u="none" strike="noStrike" dirty="0">
                            <a:solidFill>
                              <a:srgbClr val="000000"/>
                            </a:solidFill>
                            <a:effectLst/>
                            <a:latin typeface="Calibri" panose="020F0502020204030204" pitchFamily="34" charset="0"/>
                          </a:endParaRPr>
                        </a:p>
                      </a:txBody>
                      <a:tcPr marL="8659" marR="8659" marT="9525" marB="0" anchor="b">
                        <a:noFill/>
                      </a:tcPr>
                    </a:tc>
                    <a:extLst>
                      <a:ext uri="{0D108BD9-81ED-4DB2-BD59-A6C34878D82A}">
                        <a16:rowId xmlns:a16="http://schemas.microsoft.com/office/drawing/2014/main" val="2911131331"/>
                      </a:ext>
                    </a:extLst>
                  </a:tr>
                </a:tbl>
              </a:graphicData>
            </a:graphic>
          </p:graphicFrame>
        </mc:Choice>
        <mc:Fallback xmlns="">
          <p:graphicFrame>
            <p:nvGraphicFramePr>
              <p:cNvPr id="2" name="Table 1">
                <a:extLst>
                  <a:ext uri="{FF2B5EF4-FFF2-40B4-BE49-F238E27FC236}">
                    <a16:creationId xmlns:a16="http://schemas.microsoft.com/office/drawing/2014/main" id="{AF61FE9A-19E6-1A47-877E-E872FE8AA08C}"/>
                  </a:ext>
                </a:extLst>
              </p:cNvPr>
              <p:cNvGraphicFramePr>
                <a:graphicFrameLocks noGrp="1"/>
              </p:cNvGraphicFramePr>
              <p:nvPr>
                <p:extLst>
                  <p:ext uri="{D42A27DB-BD31-4B8C-83A1-F6EECF244321}">
                    <p14:modId xmlns:p14="http://schemas.microsoft.com/office/powerpoint/2010/main" val="4270754689"/>
                  </p:ext>
                </p:extLst>
              </p:nvPr>
            </p:nvGraphicFramePr>
            <p:xfrm>
              <a:off x="3412309" y="5373216"/>
              <a:ext cx="2258433" cy="1203332"/>
            </p:xfrm>
            <a:graphic>
              <a:graphicData uri="http://schemas.openxmlformats.org/drawingml/2006/table">
                <a:tbl>
                  <a:tblPr>
                    <a:tableStyleId>{5C22544A-7EE6-4342-B048-85BDC9FD1C3A}</a:tableStyleId>
                  </a:tblPr>
                  <a:tblGrid>
                    <a:gridCol w="1243775">
                      <a:extLst>
                        <a:ext uri="{9D8B030D-6E8A-4147-A177-3AD203B41FA5}">
                          <a16:colId xmlns:a16="http://schemas.microsoft.com/office/drawing/2014/main" val="1838770162"/>
                        </a:ext>
                      </a:extLst>
                    </a:gridCol>
                    <a:gridCol w="1014658">
                      <a:extLst>
                        <a:ext uri="{9D8B030D-6E8A-4147-A177-3AD203B41FA5}">
                          <a16:colId xmlns:a16="http://schemas.microsoft.com/office/drawing/2014/main" val="2025054814"/>
                        </a:ext>
                      </a:extLst>
                    </a:gridCol>
                  </a:tblGrid>
                  <a:tr h="300833">
                    <a:tc>
                      <a:txBody>
                        <a:bodyPr/>
                        <a:lstStyle/>
                        <a:p>
                          <a:pPr algn="ctr" fontAlgn="b"/>
                          <a:r>
                            <a:rPr lang="en-GB" sz="1800" u="none" strike="noStrike" dirty="0">
                              <a:effectLst/>
                            </a:rPr>
                            <a:t>R</a:t>
                          </a:r>
                          <a:endParaRPr lang="en-GB" sz="1800" b="0" i="0" u="none" strike="noStrike" dirty="0">
                            <a:solidFill>
                              <a:srgbClr val="000000"/>
                            </a:solidFill>
                            <a:effectLst/>
                            <a:latin typeface="Calibri" panose="020F0502020204030204" pitchFamily="34" charset="0"/>
                          </a:endParaRPr>
                        </a:p>
                      </a:txBody>
                      <a:tcPr marL="8659" marR="8659" marT="9525" marB="0" anchor="b">
                        <a:lnB w="12700" cap="flat" cmpd="sng" algn="ctr">
                          <a:solidFill>
                            <a:schemeClr val="tx1"/>
                          </a:solidFill>
                          <a:prstDash val="solid"/>
                          <a:round/>
                          <a:headEnd type="none" w="med" len="med"/>
                          <a:tailEnd type="none" w="med" len="med"/>
                        </a:lnB>
                        <a:noFill/>
                      </a:tcPr>
                    </a:tc>
                    <a:tc>
                      <a:txBody>
                        <a:bodyPr/>
                        <a:lstStyle/>
                        <a:p>
                          <a:endParaRPr lang="fr-FR"/>
                        </a:p>
                      </a:txBody>
                      <a:tcPr marL="8659" marR="8659" marT="9525" marB="0" anchor="b">
                        <a:lnB w="12700" cap="flat" cmpd="sng" algn="ctr">
                          <a:solidFill>
                            <a:schemeClr val="tx1"/>
                          </a:solidFill>
                          <a:prstDash val="solid"/>
                          <a:round/>
                          <a:headEnd type="none" w="med" len="med"/>
                          <a:tailEnd type="none" w="med" len="med"/>
                        </a:lnB>
                        <a:blipFill>
                          <a:blip r:embed="rId4"/>
                          <a:stretch>
                            <a:fillRect l="-125000" t="-20833" r="-1250" b="-341667"/>
                          </a:stretch>
                        </a:blipFill>
                      </a:tcPr>
                    </a:tc>
                    <a:extLst>
                      <a:ext uri="{0D108BD9-81ED-4DB2-BD59-A6C34878D82A}">
                        <a16:rowId xmlns:a16="http://schemas.microsoft.com/office/drawing/2014/main" val="4046190291"/>
                      </a:ext>
                    </a:extLst>
                  </a:tr>
                  <a:tr h="300833">
                    <a:tc>
                      <a:txBody>
                        <a:bodyPr/>
                        <a:lstStyle/>
                        <a:p>
                          <a:pPr algn="l" fontAlgn="b"/>
                          <a:r>
                            <a:rPr lang="en-CH" sz="1800" u="none" strike="noStrike" dirty="0">
                              <a:effectLst/>
                            </a:rPr>
                            <a:t>0.73134</a:t>
                          </a:r>
                          <a:endParaRPr lang="en-CH" sz="1800" b="0" i="0" u="none" strike="noStrike" dirty="0">
                            <a:solidFill>
                              <a:srgbClr val="000000"/>
                            </a:solidFill>
                            <a:effectLst/>
                            <a:latin typeface="Calibri" panose="020F0502020204030204" pitchFamily="34" charset="0"/>
                          </a:endParaRPr>
                        </a:p>
                      </a:txBody>
                      <a:tcPr marL="8659" marR="8659" marT="9525" marB="0" anchor="b">
                        <a:lnT w="12700" cap="flat" cmpd="sng" algn="ctr">
                          <a:solidFill>
                            <a:schemeClr val="tx1"/>
                          </a:solidFill>
                          <a:prstDash val="solid"/>
                          <a:round/>
                          <a:headEnd type="none" w="med" len="med"/>
                          <a:tailEnd type="none" w="med" len="med"/>
                        </a:lnT>
                        <a:noFill/>
                      </a:tcPr>
                    </a:tc>
                    <a:tc>
                      <a:txBody>
                        <a:bodyPr/>
                        <a:lstStyle/>
                        <a:p>
                          <a:pPr algn="l" fontAlgn="b"/>
                          <a:r>
                            <a:rPr lang="en-CH" sz="1800" u="none" strike="noStrike" dirty="0">
                              <a:effectLst/>
                            </a:rPr>
                            <a:t>    10</a:t>
                          </a:r>
                          <a:endParaRPr lang="en-CH" sz="1800" b="0" i="0" u="none" strike="noStrike" dirty="0">
                            <a:solidFill>
                              <a:srgbClr val="000000"/>
                            </a:solidFill>
                            <a:effectLst/>
                            <a:latin typeface="Calibri" panose="020F0502020204030204" pitchFamily="34" charset="0"/>
                          </a:endParaRPr>
                        </a:p>
                      </a:txBody>
                      <a:tcPr marL="8659" marR="8659" marT="9525"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280454256"/>
                      </a:ext>
                    </a:extLst>
                  </a:tr>
                  <a:tr h="300833">
                    <a:tc>
                      <a:txBody>
                        <a:bodyPr/>
                        <a:lstStyle/>
                        <a:p>
                          <a:pPr algn="l" fontAlgn="b"/>
                          <a:r>
                            <a:rPr lang="en-CH" sz="1800" u="none" strike="noStrike" dirty="0">
                              <a:effectLst/>
                            </a:rPr>
                            <a:t>0.9690737</a:t>
                          </a:r>
                          <a:endParaRPr lang="en-CH" sz="1800" b="0" i="0" u="none" strike="noStrike" dirty="0">
                            <a:solidFill>
                              <a:srgbClr val="000000"/>
                            </a:solidFill>
                            <a:effectLst/>
                            <a:latin typeface="Calibri" panose="020F0502020204030204" pitchFamily="34" charset="0"/>
                          </a:endParaRPr>
                        </a:p>
                      </a:txBody>
                      <a:tcPr marL="8659" marR="8659" marT="9525" marB="0" anchor="b">
                        <a:noFill/>
                      </a:tcPr>
                    </a:tc>
                    <a:tc>
                      <a:txBody>
                        <a:bodyPr/>
                        <a:lstStyle/>
                        <a:p>
                          <a:pPr algn="l" fontAlgn="b"/>
                          <a:r>
                            <a:rPr lang="en-CH" sz="1800" u="none" strike="noStrike" dirty="0">
                              <a:effectLst/>
                            </a:rPr>
                            <a:t>    100</a:t>
                          </a:r>
                          <a:endParaRPr lang="en-CH" sz="1800" b="0" i="0" u="none" strike="noStrike" dirty="0">
                            <a:solidFill>
                              <a:srgbClr val="000000"/>
                            </a:solidFill>
                            <a:effectLst/>
                            <a:latin typeface="Calibri" panose="020F0502020204030204" pitchFamily="34" charset="0"/>
                          </a:endParaRPr>
                        </a:p>
                      </a:txBody>
                      <a:tcPr marL="8659" marR="8659" marT="9525" marB="0" anchor="b">
                        <a:noFill/>
                      </a:tcPr>
                    </a:tc>
                    <a:extLst>
                      <a:ext uri="{0D108BD9-81ED-4DB2-BD59-A6C34878D82A}">
                        <a16:rowId xmlns:a16="http://schemas.microsoft.com/office/drawing/2014/main" val="2583848537"/>
                      </a:ext>
                    </a:extLst>
                  </a:tr>
                  <a:tr h="300833">
                    <a:tc>
                      <a:txBody>
                        <a:bodyPr/>
                        <a:lstStyle/>
                        <a:p>
                          <a:pPr algn="l" fontAlgn="b"/>
                          <a:r>
                            <a:rPr lang="en-CH" sz="1800" u="none" strike="noStrike" dirty="0">
                              <a:effectLst/>
                            </a:rPr>
                            <a:t>0.99686334</a:t>
                          </a:r>
                          <a:endParaRPr lang="en-CH" sz="1800" b="0" i="0" u="none" strike="noStrike" dirty="0">
                            <a:solidFill>
                              <a:srgbClr val="000000"/>
                            </a:solidFill>
                            <a:effectLst/>
                            <a:latin typeface="Calibri" panose="020F0502020204030204" pitchFamily="34" charset="0"/>
                          </a:endParaRPr>
                        </a:p>
                      </a:txBody>
                      <a:tcPr marL="8659" marR="8659" marT="9525" marB="0" anchor="b">
                        <a:noFill/>
                      </a:tcPr>
                    </a:tc>
                    <a:tc>
                      <a:txBody>
                        <a:bodyPr/>
                        <a:lstStyle/>
                        <a:p>
                          <a:pPr algn="l" fontAlgn="b"/>
                          <a:r>
                            <a:rPr lang="en-CH" sz="1800" u="none" strike="noStrike" dirty="0">
                              <a:effectLst/>
                            </a:rPr>
                            <a:t>    1000</a:t>
                          </a:r>
                          <a:endParaRPr lang="en-CH" sz="1800" b="0" i="0" u="none" strike="noStrike" dirty="0">
                            <a:solidFill>
                              <a:srgbClr val="000000"/>
                            </a:solidFill>
                            <a:effectLst/>
                            <a:latin typeface="Calibri" panose="020F0502020204030204" pitchFamily="34" charset="0"/>
                          </a:endParaRPr>
                        </a:p>
                      </a:txBody>
                      <a:tcPr marL="8659" marR="8659" marT="9525" marB="0" anchor="b">
                        <a:noFill/>
                      </a:tcPr>
                    </a:tc>
                    <a:extLst>
                      <a:ext uri="{0D108BD9-81ED-4DB2-BD59-A6C34878D82A}">
                        <a16:rowId xmlns:a16="http://schemas.microsoft.com/office/drawing/2014/main" val="2911131331"/>
                      </a:ext>
                    </a:extLst>
                  </a:tr>
                </a:tbl>
              </a:graphicData>
            </a:graphic>
          </p:graphicFrame>
        </mc:Fallback>
      </mc:AlternateContent>
    </p:spTree>
    <p:extLst>
      <p:ext uri="{BB962C8B-B14F-4D97-AF65-F5344CB8AC3E}">
        <p14:creationId xmlns:p14="http://schemas.microsoft.com/office/powerpoint/2010/main" val="1267889192"/>
      </p:ext>
    </p:extLst>
  </p:cSld>
  <p:clrMapOvr>
    <a:masterClrMapping/>
  </p:clrMapOvr>
  <mc:AlternateContent xmlns:mc="http://schemas.openxmlformats.org/markup-compatibility/2006" xmlns:p14="http://schemas.microsoft.com/office/powerpoint/2010/main">
    <mc:Choice Requires="p14">
      <p:transition spd="slow" p14:dur="2000" advTm="260810"/>
    </mc:Choice>
    <mc:Fallback xmlns="">
      <p:transition spd="slow" advTm="26081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2" name="Picture 8" descr="fig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85264" y="3949669"/>
            <a:ext cx="4590434" cy="2907072"/>
          </a:xfrm>
          <a:prstGeom prst="rect">
            <a:avLst/>
          </a:prstGeom>
          <a:noFill/>
          <a:extLst>
            <a:ext uri="{909E8E84-426E-40dd-AFC4-6F175D3DCCD1}">
              <a14:hiddenFill xmlns:a14="http://schemas.microsoft.com/office/drawing/2010/main" xmlns="">
                <a:solidFill>
                  <a:srgbClr val="FFFFFF"/>
                </a:solidFill>
              </a14:hiddenFill>
            </a:ext>
          </a:extLst>
        </p:spPr>
      </p:pic>
      <p:sp>
        <p:nvSpPr>
          <p:cNvPr id="36869" name="Text Box 5"/>
          <p:cNvSpPr txBox="1">
            <a:spLocks noChangeArrowheads="1"/>
          </p:cNvSpPr>
          <p:nvPr/>
        </p:nvSpPr>
        <p:spPr bwMode="auto">
          <a:xfrm>
            <a:off x="1" y="1"/>
            <a:ext cx="1217569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200" dirty="0"/>
              <a:t>L'étalon de Fabry-Pérot: Gamme spectrale, résolution.</a:t>
            </a:r>
          </a:p>
        </p:txBody>
      </p:sp>
      <p:pic>
        <p:nvPicPr>
          <p:cNvPr id="36873" name="Picture 9" descr="fig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3949669"/>
            <a:ext cx="4528943" cy="2908331"/>
          </a:xfrm>
          <a:prstGeom prst="rect">
            <a:avLst/>
          </a:prstGeom>
          <a:noFill/>
          <a:extLst>
            <a:ext uri="{909E8E84-426E-40dd-AFC4-6F175D3DCCD1}">
              <a14:hiddenFill xmlns:a14="http://schemas.microsoft.com/office/drawing/2010/main" xmlns="">
                <a:solidFill>
                  <a:srgbClr val="FFFFFF"/>
                </a:solidFill>
              </a14:hiddenFill>
            </a:ext>
          </a:extLst>
        </p:spPr>
      </p:pic>
      <mc:AlternateContent xmlns:mc="http://schemas.openxmlformats.org/markup-compatibility/2006" xmlns:a14="http://schemas.microsoft.com/office/drawing/2010/main">
        <mc:Choice Requires="a14">
          <p:sp>
            <p:nvSpPr>
              <p:cNvPr id="13" name="Text Box 6">
                <a:extLst>
                  <a:ext uri="{FF2B5EF4-FFF2-40B4-BE49-F238E27FC236}">
                    <a16:creationId xmlns:a16="http://schemas.microsoft.com/office/drawing/2014/main" id="{669645AA-E4A5-3147-8406-650937406413}"/>
                  </a:ext>
                </a:extLst>
              </p:cNvPr>
              <p:cNvSpPr txBox="1">
                <a:spLocks noChangeArrowheads="1"/>
              </p:cNvSpPr>
              <p:nvPr/>
            </p:nvSpPr>
            <p:spPr bwMode="auto">
              <a:xfrm>
                <a:off x="0" y="519114"/>
                <a:ext cx="12192000" cy="3430555"/>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wrap="square">
                <a:spAutoFit/>
              </a:bodyPr>
              <a:lstStyle/>
              <a:p>
                <a:pPr marL="342900" indent="-342900">
                  <a:lnSpc>
                    <a:spcPct val="120000"/>
                  </a:lnSpc>
                  <a:buFont typeface="Arial" panose="020B0604020202020204" pitchFamily="34" charset="0"/>
                  <a:buChar char="•"/>
                </a:pPr>
                <a:r>
                  <a:rPr lang="fr-CH" dirty="0"/>
                  <a:t>L'intensité est: </a:t>
                </a:r>
                <a14:m>
                  <m:oMath xmlns:m="http://schemas.openxmlformats.org/officeDocument/2006/math">
                    <m:sSub>
                      <m:sSubPr>
                        <m:ctrlPr>
                          <a:rPr lang="fr-CH" i="1">
                            <a:latin typeface="Cambria Math" panose="02040503050406030204" pitchFamily="18" charset="0"/>
                          </a:rPr>
                        </m:ctrlPr>
                      </m:sSubPr>
                      <m:e>
                        <m:r>
                          <a:rPr lang="fr-CH" i="1">
                            <a:latin typeface="Cambria Math" panose="02040503050406030204" pitchFamily="18" charset="0"/>
                          </a:rPr>
                          <m:t>𝐼</m:t>
                        </m:r>
                      </m:e>
                      <m:sub>
                        <m:r>
                          <a:rPr lang="fr-CH" i="1">
                            <a:latin typeface="Cambria Math" panose="02040503050406030204" pitchFamily="18" charset="0"/>
                          </a:rPr>
                          <m:t>𝑜𝑢𝑡</m:t>
                        </m:r>
                      </m:sub>
                    </m:sSub>
                    <m:r>
                      <a:rPr lang="fr-CH" i="1">
                        <a:latin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
                          <m:sSubPr>
                            <m:ctrlPr>
                              <a:rPr lang="fr-CH" i="1">
                                <a:latin typeface="Cambria Math" panose="02040503050406030204" pitchFamily="18" charset="0"/>
                              </a:rPr>
                            </m:ctrlPr>
                          </m:sSubPr>
                          <m:e>
                            <m:r>
                              <a:rPr lang="fr-CH" i="1">
                                <a:latin typeface="Cambria Math" panose="02040503050406030204" pitchFamily="18" charset="0"/>
                              </a:rPr>
                              <m:t>𝐼</m:t>
                            </m:r>
                          </m:e>
                          <m:sub>
                            <m:r>
                              <a:rPr lang="fr-CH" i="1">
                                <a:latin typeface="Cambria Math" panose="02040503050406030204" pitchFamily="18" charset="0"/>
                              </a:rPr>
                              <m:t>𝑚𝑎𝑥</m:t>
                            </m:r>
                          </m:sub>
                        </m:sSub>
                      </m:num>
                      <m:den>
                        <m:r>
                          <a:rPr lang="fr-CH" i="1">
                            <a:latin typeface="Cambria Math" panose="02040503050406030204" pitchFamily="18" charset="0"/>
                          </a:rPr>
                          <m:t>1</m:t>
                        </m:r>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rPr>
                            </m:ctrlPr>
                          </m:sSupPr>
                          <m:e>
                            <m:d>
                              <m:dPr>
                                <m:ctrlPr>
                                  <a:rPr lang="fr-CH" i="1">
                                    <a:latin typeface="Cambria Math" panose="02040503050406030204" pitchFamily="18" charset="0"/>
                                  </a:rPr>
                                </m:ctrlPr>
                              </m:dPr>
                              <m:e>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ℱ</m:t>
                                    </m:r>
                                  </m:num>
                                  <m:den>
                                    <m:r>
                                      <a:rPr lang="fr-CH" i="1">
                                        <a:latin typeface="Cambria Math" panose="02040503050406030204" pitchFamily="18" charset="0"/>
                                        <a:ea typeface="Cambria Math" panose="02040503050406030204" pitchFamily="18" charset="0"/>
                                      </a:rPr>
                                      <m:t>𝜋</m:t>
                                    </m:r>
                                  </m:den>
                                </m:f>
                              </m:e>
                            </m:d>
                          </m:e>
                          <m:sup>
                            <m:r>
                              <a:rPr lang="fr-CH" i="1">
                                <a:latin typeface="Cambria Math" panose="02040503050406030204" pitchFamily="18" charset="0"/>
                              </a:rPr>
                              <m:t>2</m:t>
                            </m:r>
                          </m:sup>
                        </m:sSup>
                        <m:func>
                          <m:funcPr>
                            <m:ctrlPr>
                              <a:rPr lang="fr-CH" i="1">
                                <a:latin typeface="Cambria Math" panose="02040503050406030204" pitchFamily="18" charset="0"/>
                                <a:ea typeface="Cambria Math" panose="02040503050406030204" pitchFamily="18" charset="0"/>
                              </a:rPr>
                            </m:ctrlPr>
                          </m:funcPr>
                          <m:fName>
                            <m:sSup>
                              <m:sSupPr>
                                <m:ctrlPr>
                                  <a:rPr lang="fr-CH" i="1">
                                    <a:latin typeface="Cambria Math" panose="02040503050406030204" pitchFamily="18" charset="0"/>
                                    <a:ea typeface="Cambria Math" panose="02040503050406030204" pitchFamily="18" charset="0"/>
                                  </a:rPr>
                                </m:ctrlPr>
                              </m:sSupPr>
                              <m:e>
                                <m:r>
                                  <m:rPr>
                                    <m:sty m:val="p"/>
                                  </m:rPr>
                                  <a:rPr lang="fr-CH">
                                    <a:latin typeface="Cambria Math" panose="02040503050406030204" pitchFamily="18" charset="0"/>
                                    <a:ea typeface="Cambria Math" panose="02040503050406030204" pitchFamily="18" charset="0"/>
                                  </a:rPr>
                                  <m:t>sin</m:t>
                                </m:r>
                              </m:e>
                              <m:sup>
                                <m:r>
                                  <a:rPr lang="fr-CH" i="1">
                                    <a:latin typeface="Cambria Math" panose="02040503050406030204" pitchFamily="18" charset="0"/>
                                    <a:ea typeface="Cambria Math" panose="02040503050406030204" pitchFamily="18" charset="0"/>
                                  </a:rPr>
                                  <m:t>2</m:t>
                                </m:r>
                              </m:sup>
                            </m:sSup>
                          </m:fName>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/2</m:t>
                            </m:r>
                          </m:e>
                        </m:func>
                      </m:den>
                    </m:f>
                  </m:oMath>
                </a14:m>
                <a:r>
                  <a:rPr lang="fr-CH" dirty="0"/>
                  <a:t> , les maxima sont donnés par: </a:t>
                </a:r>
                <a14:m>
                  <m:oMath xmlns:m="http://schemas.openxmlformats.org/officeDocument/2006/math">
                    <m:func>
                      <m:funcPr>
                        <m:ctrlPr>
                          <a:rPr lang="fr-CH" i="1">
                            <a:latin typeface="Cambria Math" panose="02040503050406030204" pitchFamily="18" charset="0"/>
                            <a:ea typeface="Cambria Math" panose="02040503050406030204" pitchFamily="18" charset="0"/>
                          </a:rPr>
                        </m:ctrlPr>
                      </m:funcPr>
                      <m:fName>
                        <m:sSup>
                          <m:sSupPr>
                            <m:ctrlPr>
                              <a:rPr lang="fr-CH" i="1">
                                <a:latin typeface="Cambria Math" panose="02040503050406030204" pitchFamily="18" charset="0"/>
                                <a:ea typeface="Cambria Math" panose="02040503050406030204" pitchFamily="18" charset="0"/>
                              </a:rPr>
                            </m:ctrlPr>
                          </m:sSupPr>
                          <m:e>
                            <m:r>
                              <m:rPr>
                                <m:sty m:val="p"/>
                              </m:rPr>
                              <a:rPr lang="fr-CH">
                                <a:latin typeface="Cambria Math" panose="02040503050406030204" pitchFamily="18" charset="0"/>
                                <a:ea typeface="Cambria Math" panose="02040503050406030204" pitchFamily="18" charset="0"/>
                              </a:rPr>
                              <m:t>sin</m:t>
                            </m:r>
                          </m:e>
                          <m:sup>
                            <m:r>
                              <a:rPr lang="fr-CH" i="1">
                                <a:latin typeface="Cambria Math" panose="02040503050406030204" pitchFamily="18" charset="0"/>
                                <a:ea typeface="Cambria Math" panose="02040503050406030204" pitchFamily="18" charset="0"/>
                              </a:rPr>
                              <m:t>2</m:t>
                            </m:r>
                          </m:sup>
                        </m:sSup>
                      </m:fName>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/2</m:t>
                        </m:r>
                      </m:e>
                    </m:func>
                    <m:r>
                      <a:rPr lang="fr-CH" i="1">
                        <a:latin typeface="Cambria Math" panose="02040503050406030204" pitchFamily="18" charset="0"/>
                        <a:ea typeface="Cambria Math" panose="02040503050406030204" pitchFamily="18" charset="0"/>
                      </a:rPr>
                      <m:t>=0</m:t>
                    </m:r>
                  </m:oMath>
                </a14:m>
                <a:r>
                  <a:rPr lang="fr-CH" dirty="0"/>
                  <a:t> , donc: </a:t>
                </a:r>
                <a:r>
                  <a:rPr lang="fr-CH" dirty="0" err="1">
                    <a:latin typeface="Symbol" pitchFamily="2" charset="2"/>
                  </a:rPr>
                  <a:t>Dj</a:t>
                </a:r>
                <a:r>
                  <a:rPr lang="fr-CH" baseline="-25000" dirty="0" err="1"/>
                  <a:t>max</a:t>
                </a:r>
                <a:r>
                  <a:rPr lang="fr-CH" dirty="0"/>
                  <a:t>=2</a:t>
                </a:r>
                <a:r>
                  <a:rPr lang="fr-CH" dirty="0">
                    <a:latin typeface="Symbol" pitchFamily="2" charset="2"/>
                  </a:rPr>
                  <a:t>p</a:t>
                </a:r>
                <a:r>
                  <a:rPr lang="fr-CH" i="1" dirty="0">
                    <a:latin typeface="Arial" panose="020B0604020202020204" pitchFamily="34" charset="0"/>
                    <a:cs typeface="Arial" panose="020B0604020202020204" pitchFamily="34" charset="0"/>
                  </a:rPr>
                  <a:t>m</a:t>
                </a:r>
                <a:r>
                  <a:rPr lang="fr-CH" dirty="0"/>
                  <a:t> (</a:t>
                </a:r>
                <a:r>
                  <a:rPr lang="fr-CH" i="1" dirty="0"/>
                  <a:t>m</a:t>
                </a:r>
                <a:r>
                  <a:rPr lang="fr-CH" dirty="0"/>
                  <a:t>=1,2,3,…) .</a:t>
                </a:r>
              </a:p>
              <a:p>
                <a:pPr marL="342900" indent="-342900">
                  <a:lnSpc>
                    <a:spcPct val="120000"/>
                  </a:lnSpc>
                  <a:buFont typeface="Arial" panose="020B0604020202020204" pitchFamily="34" charset="0"/>
                  <a:buChar char="•"/>
                </a:pPr>
                <a:r>
                  <a:rPr lang="fr-CH" dirty="0"/>
                  <a:t>La largeur à mi-hauteur des pics est donné par: </a:t>
                </a:r>
                <a14:m>
                  <m:oMath xmlns:m="http://schemas.openxmlformats.org/officeDocument/2006/math">
                    <m:sSup>
                      <m:sSupPr>
                        <m:ctrlPr>
                          <a:rPr lang="fr-CH" i="1">
                            <a:latin typeface="Cambria Math" panose="02040503050406030204" pitchFamily="18" charset="0"/>
                          </a:rPr>
                        </m:ctrlPr>
                      </m:sSupPr>
                      <m:e>
                        <m:d>
                          <m:dPr>
                            <m:ctrlPr>
                              <a:rPr lang="fr-CH" i="1">
                                <a:latin typeface="Cambria Math" panose="02040503050406030204" pitchFamily="18" charset="0"/>
                              </a:rPr>
                            </m:ctrlPr>
                          </m:dPr>
                          <m:e>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ℱ</m:t>
                                </m:r>
                              </m:num>
                              <m:den>
                                <m:r>
                                  <a:rPr lang="fr-CH" i="1">
                                    <a:latin typeface="Cambria Math" panose="02040503050406030204" pitchFamily="18" charset="0"/>
                                    <a:ea typeface="Cambria Math" panose="02040503050406030204" pitchFamily="18" charset="0"/>
                                  </a:rPr>
                                  <m:t>𝜋</m:t>
                                </m:r>
                              </m:den>
                            </m:f>
                          </m:e>
                        </m:d>
                      </m:e>
                      <m:sup>
                        <m:r>
                          <a:rPr lang="fr-CH" i="1">
                            <a:latin typeface="Cambria Math" panose="02040503050406030204" pitchFamily="18" charset="0"/>
                          </a:rPr>
                          <m:t>2</m:t>
                        </m:r>
                      </m:sup>
                    </m:sSup>
                    <m:func>
                      <m:funcPr>
                        <m:ctrlPr>
                          <a:rPr lang="fr-CH" i="1">
                            <a:latin typeface="Cambria Math" panose="02040503050406030204" pitchFamily="18" charset="0"/>
                            <a:ea typeface="Cambria Math" panose="02040503050406030204" pitchFamily="18" charset="0"/>
                          </a:rPr>
                        </m:ctrlPr>
                      </m:funcPr>
                      <m:fName>
                        <m:sSup>
                          <m:sSupPr>
                            <m:ctrlPr>
                              <a:rPr lang="fr-CH" i="1">
                                <a:latin typeface="Cambria Math" panose="02040503050406030204" pitchFamily="18" charset="0"/>
                                <a:ea typeface="Cambria Math" panose="02040503050406030204" pitchFamily="18" charset="0"/>
                              </a:rPr>
                            </m:ctrlPr>
                          </m:sSupPr>
                          <m:e>
                            <m:r>
                              <m:rPr>
                                <m:sty m:val="p"/>
                              </m:rPr>
                              <a:rPr lang="fr-CH">
                                <a:latin typeface="Cambria Math" panose="02040503050406030204" pitchFamily="18" charset="0"/>
                                <a:ea typeface="Cambria Math" panose="02040503050406030204" pitchFamily="18" charset="0"/>
                              </a:rPr>
                              <m:t>sin</m:t>
                            </m:r>
                          </m:e>
                          <m:sup>
                            <m:r>
                              <a:rPr lang="fr-CH" i="1">
                                <a:latin typeface="Cambria Math" panose="02040503050406030204" pitchFamily="18" charset="0"/>
                                <a:ea typeface="Cambria Math" panose="02040503050406030204" pitchFamily="18" charset="0"/>
                              </a:rPr>
                              <m:t>2</m:t>
                            </m:r>
                          </m:sup>
                        </m:sSup>
                      </m:fName>
                      <m:e>
                        <m:r>
                          <a:rPr lang="fr-CH" i="1">
                            <a:latin typeface="Cambria Math" panose="02040503050406030204" pitchFamily="18" charset="0"/>
                            <a:ea typeface="Cambria Math" panose="02040503050406030204" pitchFamily="18" charset="0"/>
                          </a:rPr>
                          <m:t>∆</m:t>
                        </m:r>
                        <m:sSub>
                          <m:sSubPr>
                            <m:ctrlPr>
                              <a:rPr lang="fr-CH" i="1" smtClean="0">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b="0" i="1" smtClean="0">
                                <a:latin typeface="Cambria Math" panose="02040503050406030204" pitchFamily="18" charset="0"/>
                                <a:ea typeface="Cambria Math" panose="02040503050406030204" pitchFamily="18" charset="0"/>
                              </a:rPr>
                              <m:t>1/2</m:t>
                            </m:r>
                          </m:sub>
                        </m:sSub>
                        <m:r>
                          <a:rPr lang="fr-CH" i="1">
                            <a:latin typeface="Cambria Math" panose="02040503050406030204" pitchFamily="18" charset="0"/>
                            <a:ea typeface="Cambria Math" panose="02040503050406030204" pitchFamily="18" charset="0"/>
                          </a:rPr>
                          <m:t>/2</m:t>
                        </m:r>
                      </m:e>
                    </m:func>
                    <m:r>
                      <a:rPr lang="fr-CH" b="0" i="1" smtClean="0">
                        <a:latin typeface="Cambria Math" panose="02040503050406030204" pitchFamily="18" charset="0"/>
                        <a:ea typeface="Cambria Math" panose="02040503050406030204" pitchFamily="18" charset="0"/>
                      </a:rPr>
                      <m:t>=1</m:t>
                    </m:r>
                  </m:oMath>
                </a14:m>
                <a:r>
                  <a:rPr lang="fr-CH" dirty="0"/>
                  <a:t> . Si </a:t>
                </a:r>
                <a:r>
                  <a:rPr lang="fr-CH" dirty="0">
                    <a:latin typeface="Apple Chancery" panose="03020702040506060504" pitchFamily="66" charset="-79"/>
                    <a:cs typeface="Apple Chancery" panose="03020702040506060504" pitchFamily="66" charset="-79"/>
                  </a:rPr>
                  <a:t>F</a:t>
                </a:r>
                <a14:m>
                  <m:oMath xmlns:m="http://schemas.openxmlformats.org/officeDocument/2006/math">
                    <m:r>
                      <a:rPr lang="fr-CH" b="0" i="0" dirty="0" smtClean="0">
                        <a:latin typeface="Cambria Math" panose="02040503050406030204" pitchFamily="18" charset="0"/>
                      </a:rPr>
                      <m:t> </m:t>
                    </m:r>
                    <m:r>
                      <a:rPr lang="fr-CH" i="1" dirty="0" smtClean="0">
                        <a:latin typeface="Cambria Math" panose="02040503050406030204" pitchFamily="18" charset="0"/>
                      </a:rPr>
                      <m:t>&gt;30</m:t>
                    </m:r>
                  </m:oMath>
                </a14:m>
                <a:r>
                  <a:rPr lang="fr-CH" dirty="0"/>
                  <a:t> on peut utiliser l'approximation linéaire du sinus, pour obtenir: 2</a:t>
                </a:r>
                <a:r>
                  <a:rPr lang="fr-CH" dirty="0">
                    <a:latin typeface="Symbol" pitchFamily="2" charset="2"/>
                  </a:rPr>
                  <a:t>Dj</a:t>
                </a:r>
                <a:r>
                  <a:rPr lang="fr-CH" baseline="-25000" dirty="0"/>
                  <a:t>1/2</a:t>
                </a:r>
                <a:r>
                  <a:rPr lang="fr-CH" dirty="0"/>
                  <a:t>=2</a:t>
                </a:r>
                <a:r>
                  <a:rPr lang="fr-CH" dirty="0">
                    <a:latin typeface="Symbol" pitchFamily="2" charset="2"/>
                  </a:rPr>
                  <a:t>p</a:t>
                </a:r>
                <a:r>
                  <a:rPr lang="fr-CH" dirty="0"/>
                  <a:t>/</a:t>
                </a:r>
                <a:r>
                  <a:rPr lang="fr-CH" dirty="0">
                    <a:latin typeface="Apple Chancery" panose="03020702040506060504" pitchFamily="66" charset="-79"/>
                    <a:cs typeface="Apple Chancery" panose="03020702040506060504" pitchFamily="66" charset="-79"/>
                  </a:rPr>
                  <a:t>F</a:t>
                </a:r>
                <a:r>
                  <a:rPr lang="fr-CH" dirty="0"/>
                  <a:t> . On a donc: </a:t>
                </a:r>
                <a:r>
                  <a:rPr lang="fr-CH" dirty="0" err="1">
                    <a:latin typeface="Symbol" pitchFamily="2" charset="2"/>
                  </a:rPr>
                  <a:t>Dj</a:t>
                </a:r>
                <a:r>
                  <a:rPr lang="fr-CH" baseline="-25000" dirty="0" err="1">
                    <a:latin typeface="Arial" panose="020B0604020202020204" pitchFamily="34" charset="0"/>
                    <a:cs typeface="Arial" panose="020B0604020202020204" pitchFamily="34" charset="0"/>
                  </a:rPr>
                  <a:t>p</a:t>
                </a:r>
                <a:r>
                  <a:rPr lang="fr-CH" baseline="-25000" dirty="0">
                    <a:latin typeface="Arial" panose="020B0604020202020204" pitchFamily="34" charset="0"/>
                    <a:cs typeface="Arial" panose="020B0604020202020204" pitchFamily="34" charset="0"/>
                  </a:rPr>
                  <a:t>-p</a:t>
                </a:r>
                <a:r>
                  <a:rPr lang="fr-CH" dirty="0">
                    <a:sym typeface="Wingdings" pitchFamily="2" charset="2"/>
                  </a:rPr>
                  <a:t>/</a:t>
                </a:r>
                <a:r>
                  <a:rPr lang="fr-CH" dirty="0">
                    <a:latin typeface="Symbol" pitchFamily="2" charset="2"/>
                  </a:rPr>
                  <a:t>Dj</a:t>
                </a:r>
                <a:r>
                  <a:rPr lang="fr-CH" baseline="-25000" dirty="0"/>
                  <a:t>1/2</a:t>
                </a:r>
                <a:r>
                  <a:rPr lang="fr-CH" dirty="0"/>
                  <a:t>=</a:t>
                </a:r>
                <a:r>
                  <a:rPr lang="fr-CH" dirty="0">
                    <a:latin typeface="Apple Chancery" panose="03020702040506060504" pitchFamily="66" charset="-79"/>
                    <a:cs typeface="Apple Chancery" panose="03020702040506060504" pitchFamily="66" charset="-79"/>
                  </a:rPr>
                  <a:t>F</a:t>
                </a:r>
                <a:r>
                  <a:rPr lang="fr-CH" dirty="0"/>
                  <a:t> . </a:t>
                </a:r>
              </a:p>
              <a:p>
                <a:pPr marL="342900" indent="-342900">
                  <a:lnSpc>
                    <a:spcPct val="120000"/>
                  </a:lnSpc>
                  <a:buFont typeface="Arial" panose="020B0604020202020204" pitchFamily="34" charset="0"/>
                  <a:buChar char="•"/>
                </a:pPr>
                <a:r>
                  <a:rPr lang="fr-CH" dirty="0"/>
                  <a:t>En utilisant: </a:t>
                </a:r>
                <a14:m>
                  <m:oMath xmlns:m="http://schemas.openxmlformats.org/officeDocument/2006/math">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rPr>
                      <m:t>𝑘𝐿</m:t>
                    </m:r>
                    <m:r>
                      <a:rPr lang="fr-CH" i="1">
                        <a:latin typeface="Cambria Math" panose="02040503050406030204" pitchFamily="18" charset="0"/>
                      </a:rPr>
                      <m:t>=</m:t>
                    </m:r>
                    <m:f>
                      <m:fPr>
                        <m:ctrlPr>
                          <a:rPr lang="fr-CH" i="1">
                            <a:latin typeface="Cambria Math" panose="02040503050406030204" pitchFamily="18" charset="0"/>
                          </a:rPr>
                        </m:ctrlPr>
                      </m:fPr>
                      <m:num>
                        <m:r>
                          <a:rPr lang="fr-CH" i="1">
                            <a:latin typeface="Cambria Math" panose="02040503050406030204" pitchFamily="18" charset="0"/>
                          </a:rPr>
                          <m:t>4</m:t>
                        </m:r>
                        <m:r>
                          <a:rPr lang="fr-CH" i="1">
                            <a:latin typeface="Cambria Math" panose="02040503050406030204" pitchFamily="18" charset="0"/>
                            <a:ea typeface="Cambria Math" panose="02040503050406030204" pitchFamily="18" charset="0"/>
                          </a:rPr>
                          <m:t>𝜋</m:t>
                        </m:r>
                        <m:r>
                          <a:rPr lang="fr-CH" i="1">
                            <a:latin typeface="Cambria Math" panose="02040503050406030204" pitchFamily="18" charset="0"/>
                            <a:ea typeface="Cambria Math" panose="02040503050406030204" pitchFamily="18" charset="0"/>
                          </a:rPr>
                          <m:t>𝐿</m:t>
                        </m:r>
                      </m:num>
                      <m:den>
                        <m:r>
                          <a:rPr lang="fr-CH" i="1">
                            <a:latin typeface="Cambria Math" panose="02040503050406030204" pitchFamily="18" charset="0"/>
                            <a:ea typeface="Cambria Math" panose="02040503050406030204" pitchFamily="18" charset="0"/>
                          </a:rPr>
                          <m:t>𝜆</m:t>
                        </m:r>
                      </m:den>
                    </m:f>
                  </m:oMath>
                </a14:m>
                <a:r>
                  <a:rPr lang="fr-CH" dirty="0"/>
                  <a:t> , on a des maxima pour: </a:t>
                </a:r>
                <a:r>
                  <a:rPr lang="fr-CH" i="1" dirty="0"/>
                  <a:t>L</a:t>
                </a:r>
                <a:r>
                  <a:rPr lang="fr-CH" dirty="0"/>
                  <a:t>=</a:t>
                </a:r>
                <a:r>
                  <a:rPr lang="fr-CH" dirty="0">
                    <a:latin typeface="Symbol" pitchFamily="2" charset="2"/>
                  </a:rPr>
                  <a:t>l</a:t>
                </a:r>
                <a:r>
                  <a:rPr lang="fr-CH" i="1" dirty="0"/>
                  <a:t>m</a:t>
                </a:r>
                <a:r>
                  <a:rPr lang="fr-CH" dirty="0"/>
                  <a:t>/2. Typiquement, </a:t>
                </a:r>
                <a:r>
                  <a:rPr lang="fr-CH" i="1" dirty="0"/>
                  <a:t>L</a:t>
                </a:r>
                <a:r>
                  <a:rPr lang="fr-CH" dirty="0"/>
                  <a:t>=10 mm, donc: </a:t>
                </a:r>
                <a:r>
                  <a:rPr lang="fr-CH" i="1" dirty="0"/>
                  <a:t>m</a:t>
                </a:r>
                <a:r>
                  <a:rPr lang="fr-CH" dirty="0"/>
                  <a:t>=2L/</a:t>
                </a:r>
                <a:r>
                  <a:rPr lang="fr-CH" dirty="0">
                    <a:latin typeface="Symbol" pitchFamily="2" charset="2"/>
                  </a:rPr>
                  <a:t>l</a:t>
                </a:r>
                <a:r>
                  <a:rPr lang="fr-CH" dirty="0"/>
                  <a:t>=2</a:t>
                </a:r>
                <a:r>
                  <a:rPr lang="fr-CH" baseline="30000" dirty="0"/>
                  <a:t>.</a:t>
                </a:r>
                <a:r>
                  <a:rPr lang="fr-CH" dirty="0"/>
                  <a:t>10</a:t>
                </a:r>
                <a:r>
                  <a:rPr lang="fr-CH" baseline="30000" dirty="0"/>
                  <a:t>4</a:t>
                </a:r>
                <a:r>
                  <a:rPr lang="fr-CH" dirty="0"/>
                  <a:t>.</a:t>
                </a:r>
              </a:p>
              <a:p>
                <a:pPr marL="342900" indent="-342900">
                  <a:lnSpc>
                    <a:spcPct val="120000"/>
                  </a:lnSpc>
                  <a:buFont typeface="Arial" panose="020B0604020202020204" pitchFamily="34" charset="0"/>
                  <a:buChar char="•"/>
                </a:pPr>
                <a:r>
                  <a:rPr lang="fr-CH" dirty="0"/>
                  <a:t>Pour passer d'un pic au suivant, il faut changer la longueur </a:t>
                </a:r>
                <a:r>
                  <a:rPr lang="fr-CH" i="1" dirty="0"/>
                  <a:t>L</a:t>
                </a:r>
                <a:r>
                  <a:rPr lang="fr-CH" dirty="0"/>
                  <a:t> de </a:t>
                </a:r>
                <a:r>
                  <a:rPr lang="fr-CH" dirty="0">
                    <a:latin typeface="Symbol" pitchFamily="2" charset="2"/>
                  </a:rPr>
                  <a:t>l</a:t>
                </a:r>
                <a:r>
                  <a:rPr lang="fr-CH" dirty="0"/>
                  <a:t>/2, ou changer la longueur d'onde de: </a:t>
                </a:r>
                <a:r>
                  <a:rPr lang="fr-CH" dirty="0">
                    <a:latin typeface="Symbol" pitchFamily="2" charset="2"/>
                  </a:rPr>
                  <a:t>Dl</a:t>
                </a:r>
                <a:r>
                  <a:rPr lang="fr-CH" dirty="0"/>
                  <a:t>=</a:t>
                </a:r>
                <a:r>
                  <a:rPr lang="fr-CH" dirty="0">
                    <a:latin typeface="Symbol" pitchFamily="2" charset="2"/>
                  </a:rPr>
                  <a:t>l</a:t>
                </a:r>
                <a:r>
                  <a:rPr lang="fr-CH" baseline="30000" dirty="0"/>
                  <a:t>2</a:t>
                </a:r>
                <a:r>
                  <a:rPr lang="fr-CH" dirty="0"/>
                  <a:t>/2</a:t>
                </a:r>
                <a:r>
                  <a:rPr lang="fr-CH" i="1" dirty="0"/>
                  <a:t>L</a:t>
                </a:r>
                <a:r>
                  <a:rPr lang="fr-CH" dirty="0"/>
                  <a:t>. On appelle </a:t>
                </a:r>
                <a:r>
                  <a:rPr lang="fr-CH" dirty="0">
                    <a:latin typeface="Symbol" pitchFamily="2" charset="2"/>
                  </a:rPr>
                  <a:t>Dl</a:t>
                </a:r>
                <a:r>
                  <a:rPr lang="fr-CH" dirty="0"/>
                  <a:t> la </a:t>
                </a:r>
                <a:r>
                  <a:rPr lang="fr-CH" b="1" dirty="0"/>
                  <a:t>gamme spectrale</a:t>
                </a:r>
                <a:r>
                  <a:rPr lang="fr-CH" dirty="0"/>
                  <a:t> (FSR). Pour L=10mm, </a:t>
                </a:r>
                <a:r>
                  <a:rPr lang="fr-CH" dirty="0">
                    <a:latin typeface="Symbol" pitchFamily="2" charset="2"/>
                  </a:rPr>
                  <a:t>l</a:t>
                </a:r>
                <a:r>
                  <a:rPr lang="fr-CH" dirty="0"/>
                  <a:t>=1</a:t>
                </a:r>
                <a:r>
                  <a:rPr lang="fr-CH" dirty="0">
                    <a:latin typeface="Symbol" pitchFamily="2" charset="2"/>
                  </a:rPr>
                  <a:t>m</a:t>
                </a:r>
                <a:r>
                  <a:rPr lang="fr-CH" dirty="0"/>
                  <a:t>m, </a:t>
                </a:r>
                <a:r>
                  <a:rPr lang="fr-CH" dirty="0">
                    <a:latin typeface="Symbol" pitchFamily="2" charset="2"/>
                  </a:rPr>
                  <a:t>Dl</a:t>
                </a:r>
                <a:r>
                  <a:rPr lang="fr-CH" dirty="0"/>
                  <a:t>=50pm !</a:t>
                </a:r>
              </a:p>
              <a:p>
                <a:pPr marL="342900" indent="-342900">
                  <a:lnSpc>
                    <a:spcPct val="120000"/>
                  </a:lnSpc>
                  <a:buFont typeface="Arial" panose="020B0604020202020204" pitchFamily="34" charset="0"/>
                  <a:buChar char="•"/>
                </a:pPr>
                <a:r>
                  <a:rPr lang="fr-CH" dirty="0"/>
                  <a:t>La </a:t>
                </a:r>
                <a:r>
                  <a:rPr lang="fr-CH" b="1" dirty="0"/>
                  <a:t>résolution</a:t>
                </a:r>
                <a:r>
                  <a:rPr lang="fr-CH" dirty="0"/>
                  <a:t> est </a:t>
                </a:r>
                <a:r>
                  <a:rPr lang="fr-CH" dirty="0">
                    <a:latin typeface="Symbol" pitchFamily="2" charset="2"/>
                  </a:rPr>
                  <a:t>dl=Dl</a:t>
                </a:r>
                <a:r>
                  <a:rPr lang="fr-CH" dirty="0"/>
                  <a:t>/</a:t>
                </a:r>
                <a:r>
                  <a:rPr lang="fr-CH" dirty="0">
                    <a:latin typeface="Apple Chancery" panose="03020702040506060504" pitchFamily="66" charset="-79"/>
                    <a:cs typeface="Apple Chancery" panose="03020702040506060504" pitchFamily="66" charset="-79"/>
                  </a:rPr>
                  <a:t>F</a:t>
                </a:r>
                <a:r>
                  <a:rPr lang="fr-CH" dirty="0"/>
                  <a:t> . Pour L=10mm et </a:t>
                </a:r>
                <a:r>
                  <a:rPr lang="fr-CH" dirty="0">
                    <a:latin typeface="Apple Chancery" panose="03020702040506060504" pitchFamily="66" charset="-79"/>
                    <a:cs typeface="Apple Chancery" panose="03020702040506060504" pitchFamily="66" charset="-79"/>
                  </a:rPr>
                  <a:t>F</a:t>
                </a:r>
                <a:r>
                  <a:rPr lang="fr-CH" dirty="0"/>
                  <a:t>=1000, </a:t>
                </a:r>
                <a:r>
                  <a:rPr lang="fr-CH" dirty="0">
                    <a:latin typeface="Symbol" pitchFamily="2" charset="2"/>
                  </a:rPr>
                  <a:t>dl</a:t>
                </a:r>
                <a:r>
                  <a:rPr lang="fr-CH" dirty="0"/>
                  <a:t>=50fm !</a:t>
                </a:r>
              </a:p>
              <a:p>
                <a:pPr marL="342900" indent="-342900">
                  <a:lnSpc>
                    <a:spcPct val="120000"/>
                  </a:lnSpc>
                  <a:buFont typeface="Arial" panose="020B0604020202020204" pitchFamily="34" charset="0"/>
                  <a:buChar char="•"/>
                </a:pPr>
                <a:r>
                  <a:rPr lang="fr-CH" dirty="0"/>
                  <a:t>On exprime souvent </a:t>
                </a:r>
                <a:r>
                  <a:rPr lang="fr-CH" dirty="0">
                    <a:latin typeface="Symbol" pitchFamily="2" charset="2"/>
                  </a:rPr>
                  <a:t>Dl, dl</a:t>
                </a:r>
                <a:r>
                  <a:rPr lang="fr-CH" dirty="0"/>
                  <a:t> en MHz/GHz (</a:t>
                </a:r>
                <a:r>
                  <a:rPr lang="fr-CH" i="1" dirty="0"/>
                  <a:t>f</a:t>
                </a:r>
                <a:r>
                  <a:rPr lang="fr-CH" dirty="0"/>
                  <a:t>=</a:t>
                </a:r>
                <a:r>
                  <a:rPr lang="fr-CH" i="1" dirty="0"/>
                  <a:t>c</a:t>
                </a:r>
                <a:r>
                  <a:rPr lang="fr-CH" dirty="0"/>
                  <a:t>/</a:t>
                </a:r>
                <a:r>
                  <a:rPr lang="fr-CH" dirty="0">
                    <a:latin typeface="Symbol" pitchFamily="2" charset="2"/>
                  </a:rPr>
                  <a:t>l</a:t>
                </a:r>
                <a:r>
                  <a:rPr lang="fr-CH" dirty="0"/>
                  <a:t>): </a:t>
                </a:r>
                <a:r>
                  <a:rPr lang="fr-CH" dirty="0" err="1">
                    <a:latin typeface="Symbol" pitchFamily="2" charset="2"/>
                  </a:rPr>
                  <a:t>D</a:t>
                </a:r>
                <a:r>
                  <a:rPr lang="fr-CH" i="1" dirty="0" err="1"/>
                  <a:t>f</a:t>
                </a:r>
                <a:r>
                  <a:rPr lang="fr-CH" dirty="0"/>
                  <a:t>=</a:t>
                </a:r>
                <a:r>
                  <a:rPr lang="fr-CH" i="1" dirty="0" err="1"/>
                  <a:t>c</a:t>
                </a:r>
                <a:r>
                  <a:rPr lang="fr-CH" dirty="0" err="1">
                    <a:latin typeface="Symbol" pitchFamily="2" charset="2"/>
                  </a:rPr>
                  <a:t>Dl</a:t>
                </a:r>
                <a:r>
                  <a:rPr lang="fr-CH" dirty="0">
                    <a:latin typeface="Symbol" pitchFamily="2" charset="2"/>
                  </a:rPr>
                  <a:t>/l</a:t>
                </a:r>
                <a:r>
                  <a:rPr lang="fr-CH" baseline="30000" dirty="0"/>
                  <a:t>2</a:t>
                </a:r>
                <a:r>
                  <a:rPr lang="fr-CH" dirty="0"/>
                  <a:t> = 3</a:t>
                </a:r>
                <a:r>
                  <a:rPr lang="fr-CH" baseline="30000" dirty="0"/>
                  <a:t>.</a:t>
                </a:r>
                <a:r>
                  <a:rPr lang="fr-CH" dirty="0"/>
                  <a:t>10</a:t>
                </a:r>
                <a:r>
                  <a:rPr lang="fr-CH" baseline="30000" dirty="0"/>
                  <a:t>20</a:t>
                </a:r>
                <a:r>
                  <a:rPr lang="fr-CH" dirty="0">
                    <a:latin typeface="Symbol" pitchFamily="2" charset="2"/>
                  </a:rPr>
                  <a:t>Dl</a:t>
                </a:r>
                <a:r>
                  <a:rPr lang="fr-CH" dirty="0"/>
                  <a:t> . Notre exemple: </a:t>
                </a:r>
                <a:r>
                  <a:rPr lang="fr-CH" dirty="0" err="1">
                    <a:latin typeface="Symbol" pitchFamily="2" charset="2"/>
                  </a:rPr>
                  <a:t>D</a:t>
                </a:r>
                <a:r>
                  <a:rPr lang="fr-CH" i="1" dirty="0" err="1"/>
                  <a:t>f</a:t>
                </a:r>
                <a:r>
                  <a:rPr lang="fr-CH" dirty="0"/>
                  <a:t>=15GHz , </a:t>
                </a:r>
                <a:r>
                  <a:rPr lang="fr-CH" dirty="0" err="1">
                    <a:latin typeface="Symbol" pitchFamily="2" charset="2"/>
                  </a:rPr>
                  <a:t>d</a:t>
                </a:r>
                <a:r>
                  <a:rPr lang="fr-CH" i="1" dirty="0" err="1"/>
                  <a:t>f</a:t>
                </a:r>
                <a:r>
                  <a:rPr lang="fr-CH" dirty="0"/>
                  <a:t>=15MHz .</a:t>
                </a:r>
              </a:p>
            </p:txBody>
          </p:sp>
        </mc:Choice>
        <mc:Fallback xmlns="">
          <p:sp>
            <p:nvSpPr>
              <p:cNvPr id="13" name="Text Box 6">
                <a:extLst>
                  <a:ext uri="{FF2B5EF4-FFF2-40B4-BE49-F238E27FC236}">
                    <a16:creationId xmlns:a16="http://schemas.microsoft.com/office/drawing/2014/main" id="{669645AA-E4A5-3147-8406-650937406413}"/>
                  </a:ext>
                </a:extLst>
              </p:cNvPr>
              <p:cNvSpPr txBox="1">
                <a:spLocks noRot="1" noChangeAspect="1" noMove="1" noResize="1" noEditPoints="1" noAdjustHandles="1" noChangeArrowheads="1" noChangeShapeType="1" noTextEdit="1"/>
              </p:cNvSpPr>
              <p:nvPr/>
            </p:nvSpPr>
            <p:spPr bwMode="auto">
              <a:xfrm>
                <a:off x="0" y="519114"/>
                <a:ext cx="12192000" cy="3430555"/>
              </a:xfrm>
              <a:prstGeom prst="rect">
                <a:avLst/>
              </a:prstGeom>
              <a:blipFill>
                <a:blip r:embed="rId4"/>
                <a:stretch>
                  <a:fillRect l="-312" r="-104" b="-1471"/>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898020930"/>
      </p:ext>
    </p:extLst>
  </p:cSld>
  <p:clrMapOvr>
    <a:masterClrMapping/>
  </p:clrMapOvr>
  <mc:AlternateContent xmlns:mc="http://schemas.openxmlformats.org/markup-compatibility/2006" xmlns:p14="http://schemas.microsoft.com/office/powerpoint/2010/main">
    <mc:Choice Requires="p14">
      <p:transition spd="slow" p14:dur="2000" advTm="312892"/>
    </mc:Choice>
    <mc:Fallback xmlns="">
      <p:transition spd="slow" advTm="312892"/>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descr="page17image3853952">
            <a:extLst>
              <a:ext uri="{FF2B5EF4-FFF2-40B4-BE49-F238E27FC236}">
                <a16:creationId xmlns:a16="http://schemas.microsoft.com/office/drawing/2014/main" id="{FEFA8645-9DA9-134C-8B63-6F901B8BFD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1462" y="4517927"/>
            <a:ext cx="3876686" cy="2340073"/>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0" y="34926"/>
            <a:ext cx="12192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200" dirty="0"/>
              <a:t>L'étalon Fabry-Pérot: pratique</a:t>
            </a:r>
          </a:p>
        </p:txBody>
      </p:sp>
      <p:pic>
        <p:nvPicPr>
          <p:cNvPr id="7" name="Picture 6">
            <a:extLst>
              <a:ext uri="{FF2B5EF4-FFF2-40B4-BE49-F238E27FC236}">
                <a16:creationId xmlns:a16="http://schemas.microsoft.com/office/drawing/2014/main" id="{5A3FD092-6780-244B-8EC0-6C92A443D563}"/>
              </a:ext>
            </a:extLst>
          </p:cNvPr>
          <p:cNvPicPr>
            <a:picLocks noChangeAspect="1"/>
          </p:cNvPicPr>
          <p:nvPr/>
        </p:nvPicPr>
        <p:blipFill rotWithShape="1">
          <a:blip r:embed="rId3"/>
          <a:srcRect l="1207" t="33936" r="48110" b="32990"/>
          <a:stretch/>
        </p:blipFill>
        <p:spPr>
          <a:xfrm>
            <a:off x="9132242" y="2067466"/>
            <a:ext cx="3024336" cy="1973602"/>
          </a:xfrm>
          <a:prstGeom prst="rect">
            <a:avLst/>
          </a:prstGeom>
          <a:ln>
            <a:noFill/>
          </a:ln>
        </p:spPr>
      </p:pic>
      <p:sp>
        <p:nvSpPr>
          <p:cNvPr id="8" name="Rectangle 7">
            <a:extLst>
              <a:ext uri="{FF2B5EF4-FFF2-40B4-BE49-F238E27FC236}">
                <a16:creationId xmlns:a16="http://schemas.microsoft.com/office/drawing/2014/main" id="{1A3AECA7-9560-EE4B-A579-020FD51BC1D6}"/>
              </a:ext>
            </a:extLst>
          </p:cNvPr>
          <p:cNvSpPr/>
          <p:nvPr/>
        </p:nvSpPr>
        <p:spPr>
          <a:xfrm>
            <a:off x="8892407" y="6646784"/>
            <a:ext cx="3288269" cy="215444"/>
          </a:xfrm>
          <a:prstGeom prst="rect">
            <a:avLst/>
          </a:prstGeom>
        </p:spPr>
        <p:txBody>
          <a:bodyPr wrap="square">
            <a:spAutoFit/>
          </a:bodyPr>
          <a:lstStyle/>
          <a:p>
            <a:r>
              <a:rPr lang="fr-CH" sz="800" dirty="0"/>
              <a:t>https://</a:t>
            </a:r>
            <a:r>
              <a:rPr lang="fr-CH" sz="800" dirty="0" err="1"/>
              <a:t>www.thorlabs.com</a:t>
            </a:r>
            <a:r>
              <a:rPr lang="fr-CH" sz="800" dirty="0"/>
              <a:t>/newgrouppage9.cfm?objectgroup_id=859</a:t>
            </a:r>
          </a:p>
        </p:txBody>
      </p:sp>
      <p:sp>
        <p:nvSpPr>
          <p:cNvPr id="11" name="Text Box 6">
            <a:extLst>
              <a:ext uri="{FF2B5EF4-FFF2-40B4-BE49-F238E27FC236}">
                <a16:creationId xmlns:a16="http://schemas.microsoft.com/office/drawing/2014/main" id="{68D58A9A-A416-B74C-9D41-18E56CDEA3CD}"/>
              </a:ext>
            </a:extLst>
          </p:cNvPr>
          <p:cNvSpPr txBox="1">
            <a:spLocks noChangeArrowheads="1"/>
          </p:cNvSpPr>
          <p:nvPr/>
        </p:nvSpPr>
        <p:spPr bwMode="auto">
          <a:xfrm>
            <a:off x="0" y="553067"/>
            <a:ext cx="12156578" cy="1723805"/>
          </a:xfrm>
          <a:prstGeom prst="rect">
            <a:avLst/>
          </a:prstGeom>
          <a:noFill/>
          <a:ln>
            <a:noFill/>
          </a:ln>
          <a:effectLst/>
          <a:extLst>
            <a:ext uri="{909E8E84-426E-40dd-AFC4-6F175D3DCCD1}">
              <a14:hiddenFill xmlns="" xmlns:a14="http://schemas.microsoft.com/office/drawing/2010/main" xmlns:mc="http://schemas.openxmlformats.org/markup-compatibility/2006">
                <a:solidFill>
                  <a:schemeClr val="accent1"/>
                </a:solidFill>
              </a14:hiddenFill>
            </a:ext>
            <a:ext uri="{91240B29-F687-4f45-9708-019B960494DF}">
              <a14:hiddenLine xmlns=""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c="http://schemas.openxmlformats.org/markup-compatibility/2006">
                <a:effectLst>
                  <a:outerShdw dist="35921" dir="2700000" algn="ctr" rotWithShape="0">
                    <a:schemeClr val="bg2"/>
                  </a:outerShdw>
                </a:effectLst>
              </a14:hiddenEffects>
            </a:ext>
          </a:extLst>
        </p:spPr>
        <p:txBody>
          <a:bodyPr wrap="square">
            <a:spAutoFit/>
          </a:bodyPr>
          <a:lstStyle/>
          <a:p>
            <a:pPr marL="342900" indent="-342900">
              <a:lnSpc>
                <a:spcPct val="120000"/>
              </a:lnSpc>
              <a:buFont typeface="Arial" panose="020B0604020202020204" pitchFamily="34" charset="0"/>
              <a:buChar char="•"/>
            </a:pPr>
            <a:r>
              <a:rPr lang="fr-CH" dirty="0"/>
              <a:t>L'appareil est souvent fabriqué avec des miroirs sphériques, pour faciliter l'alignement (voir plus loin). Cela double le chemin optique, donnant pour les pics: </a:t>
            </a:r>
            <a:r>
              <a:rPr lang="fr-CH" i="1" dirty="0"/>
              <a:t>L</a:t>
            </a:r>
            <a:r>
              <a:rPr lang="fr-CH" dirty="0"/>
              <a:t>=</a:t>
            </a:r>
            <a:r>
              <a:rPr lang="fr-CH" dirty="0">
                <a:latin typeface="Symbol" pitchFamily="2" charset="2"/>
              </a:rPr>
              <a:t>l</a:t>
            </a:r>
            <a:r>
              <a:rPr lang="fr-CH" i="1" dirty="0"/>
              <a:t>m</a:t>
            </a:r>
            <a:r>
              <a:rPr lang="fr-CH" dirty="0"/>
              <a:t>/4. </a:t>
            </a:r>
          </a:p>
          <a:p>
            <a:pPr marL="342900" indent="-342900">
              <a:lnSpc>
                <a:spcPct val="120000"/>
              </a:lnSpc>
              <a:buFont typeface="Arial" panose="020B0604020202020204" pitchFamily="34" charset="0"/>
              <a:buChar char="•"/>
            </a:pPr>
            <a:r>
              <a:rPr lang="fr-CH" dirty="0"/>
              <a:t>Un actuateur piézoélectrique permet un mouvement relatif des miroirs avec grande précision (gamme de mouvement de quelques microns, résolution de nm).</a:t>
            </a:r>
          </a:p>
          <a:p>
            <a:pPr marL="342900" indent="-342900">
              <a:lnSpc>
                <a:spcPct val="120000"/>
              </a:lnSpc>
              <a:buFont typeface="Arial" panose="020B0604020202020204" pitchFamily="34" charset="0"/>
              <a:buChar char="•"/>
            </a:pPr>
            <a:r>
              <a:rPr lang="fr-CH" dirty="0"/>
              <a:t>Seuls les </a:t>
            </a:r>
            <a:r>
              <a:rPr lang="fr-CH" b="1" dirty="0"/>
              <a:t>miroirs diélectriques</a:t>
            </a:r>
            <a:r>
              <a:rPr lang="fr-CH" dirty="0"/>
              <a:t> ont une réflectivité suffisante, afin d'assurer la finesse désirée.</a:t>
            </a:r>
          </a:p>
        </p:txBody>
      </p:sp>
      <p:pic>
        <p:nvPicPr>
          <p:cNvPr id="12" name="Picture 9" descr="fig9">
            <a:extLst>
              <a:ext uri="{FF2B5EF4-FFF2-40B4-BE49-F238E27FC236}">
                <a16:creationId xmlns:a16="http://schemas.microsoft.com/office/drawing/2014/main" id="{4176216F-60D8-F742-8A62-FBEEEAF613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2131" y="2487374"/>
            <a:ext cx="2699792" cy="1733714"/>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0" name="Group 9">
            <a:extLst>
              <a:ext uri="{FF2B5EF4-FFF2-40B4-BE49-F238E27FC236}">
                <a16:creationId xmlns:a16="http://schemas.microsoft.com/office/drawing/2014/main" id="{50C1425D-0120-FE46-8B81-5F800235ABBB}"/>
              </a:ext>
            </a:extLst>
          </p:cNvPr>
          <p:cNvGrpSpPr/>
          <p:nvPr/>
        </p:nvGrpSpPr>
        <p:grpSpPr>
          <a:xfrm>
            <a:off x="7641524" y="3852847"/>
            <a:ext cx="4537828" cy="2852083"/>
            <a:chOff x="7641524" y="3852847"/>
            <a:chExt cx="4537828" cy="2852083"/>
          </a:xfrm>
        </p:grpSpPr>
        <p:pic>
          <p:nvPicPr>
            <p:cNvPr id="2" name="Picture 1">
              <a:extLst>
                <a:ext uri="{FF2B5EF4-FFF2-40B4-BE49-F238E27FC236}">
                  <a16:creationId xmlns:a16="http://schemas.microsoft.com/office/drawing/2014/main" id="{0D4C4B47-FB21-3C4C-A3E6-43CB364411D6}"/>
                </a:ext>
              </a:extLst>
            </p:cNvPr>
            <p:cNvPicPr>
              <a:picLocks noChangeAspect="1"/>
            </p:cNvPicPr>
            <p:nvPr/>
          </p:nvPicPr>
          <p:blipFill rotWithShape="1">
            <a:blip r:embed="rId5"/>
            <a:srcRect l="4611" t="4055" r="4560"/>
            <a:stretch/>
          </p:blipFill>
          <p:spPr>
            <a:xfrm>
              <a:off x="7641524" y="3852847"/>
              <a:ext cx="4537828" cy="2852083"/>
            </a:xfrm>
            <a:prstGeom prst="rect">
              <a:avLst/>
            </a:prstGeom>
          </p:spPr>
        </p:pic>
        <p:cxnSp>
          <p:nvCxnSpPr>
            <p:cNvPr id="6" name="Straight Arrow Connector 5">
              <a:extLst>
                <a:ext uri="{FF2B5EF4-FFF2-40B4-BE49-F238E27FC236}">
                  <a16:creationId xmlns:a16="http://schemas.microsoft.com/office/drawing/2014/main" id="{600902FF-AF04-0040-A095-EFFB6F85A2EE}"/>
                </a:ext>
              </a:extLst>
            </p:cNvPr>
            <p:cNvCxnSpPr/>
            <p:nvPr/>
          </p:nvCxnSpPr>
          <p:spPr>
            <a:xfrm>
              <a:off x="8328248" y="5445224"/>
              <a:ext cx="2052228" cy="0"/>
            </a:xfrm>
            <a:prstGeom prst="straightConnector1">
              <a:avLst/>
            </a:prstGeom>
            <a:ln w="254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76C5D0E-94EA-0641-B1FE-79ADE0637BEC}"/>
                </a:ext>
              </a:extLst>
            </p:cNvPr>
            <p:cNvSpPr txBox="1"/>
            <p:nvPr/>
          </p:nvSpPr>
          <p:spPr>
            <a:xfrm>
              <a:off x="8832304" y="5121188"/>
              <a:ext cx="1152880" cy="369332"/>
            </a:xfrm>
            <a:prstGeom prst="rect">
              <a:avLst/>
            </a:prstGeom>
            <a:noFill/>
          </p:spPr>
          <p:txBody>
            <a:bodyPr wrap="none" rtlCol="0">
              <a:spAutoFit/>
            </a:bodyPr>
            <a:lstStyle/>
            <a:p>
              <a:r>
                <a:rPr lang="fr-CH" dirty="0">
                  <a:solidFill>
                    <a:srgbClr val="FF0000"/>
                  </a:solidFill>
                </a:rPr>
                <a:t>L=50 mm</a:t>
              </a:r>
            </a:p>
          </p:txBody>
        </p:sp>
      </p:grpSp>
      <p:pic>
        <p:nvPicPr>
          <p:cNvPr id="2050" name="Picture 2">
            <a:extLst>
              <a:ext uri="{FF2B5EF4-FFF2-40B4-BE49-F238E27FC236}">
                <a16:creationId xmlns:a16="http://schemas.microsoft.com/office/drawing/2014/main" id="{1FABA48F-4620-9849-A0F6-E7311A9B2E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619460"/>
            <a:ext cx="3491880" cy="22428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504042F-EDCB-B449-8CFE-EF4F765E7EB1}"/>
              </a:ext>
            </a:extLst>
          </p:cNvPr>
          <p:cNvSpPr txBox="1"/>
          <p:nvPr/>
        </p:nvSpPr>
        <p:spPr>
          <a:xfrm>
            <a:off x="231924" y="4096240"/>
            <a:ext cx="2936131" cy="523220"/>
          </a:xfrm>
          <a:prstGeom prst="rect">
            <a:avLst/>
          </a:prstGeom>
          <a:noFill/>
        </p:spPr>
        <p:txBody>
          <a:bodyPr wrap="square" rtlCol="0">
            <a:spAutoFit/>
          </a:bodyPr>
          <a:lstStyle/>
          <a:p>
            <a:r>
              <a:rPr lang="fr-CH" sz="1400" dirty="0"/>
              <a:t>Réflectivité du miroir diélectrique et finesse du </a:t>
            </a:r>
            <a:r>
              <a:rPr lang="fr-CH" sz="1400" dirty="0" err="1"/>
              <a:t>Fabri</a:t>
            </a:r>
            <a:r>
              <a:rPr lang="fr-CH" sz="1400" dirty="0"/>
              <a:t>-Pérot</a:t>
            </a:r>
          </a:p>
        </p:txBody>
      </p:sp>
      <p:sp>
        <p:nvSpPr>
          <p:cNvPr id="14" name="TextBox 13">
            <a:extLst>
              <a:ext uri="{FF2B5EF4-FFF2-40B4-BE49-F238E27FC236}">
                <a16:creationId xmlns:a16="http://schemas.microsoft.com/office/drawing/2014/main" id="{0360046E-8AE4-F54A-A14E-D055D704EE34}"/>
              </a:ext>
            </a:extLst>
          </p:cNvPr>
          <p:cNvSpPr txBox="1"/>
          <p:nvPr/>
        </p:nvSpPr>
        <p:spPr>
          <a:xfrm>
            <a:off x="4152081" y="4293096"/>
            <a:ext cx="2936131" cy="307777"/>
          </a:xfrm>
          <a:prstGeom prst="rect">
            <a:avLst/>
          </a:prstGeom>
          <a:noFill/>
        </p:spPr>
        <p:txBody>
          <a:bodyPr wrap="square" rtlCol="0">
            <a:spAutoFit/>
          </a:bodyPr>
          <a:lstStyle/>
          <a:p>
            <a:r>
              <a:rPr lang="fr-CH" sz="1400" dirty="0"/>
              <a:t>Réflectivité du miroir métallique</a:t>
            </a:r>
          </a:p>
        </p:txBody>
      </p:sp>
    </p:spTree>
    <p:extLst>
      <p:ext uri="{BB962C8B-B14F-4D97-AF65-F5344CB8AC3E}">
        <p14:creationId xmlns:p14="http://schemas.microsoft.com/office/powerpoint/2010/main" val="2531977215"/>
      </p:ext>
    </p:extLst>
  </p:cSld>
  <p:clrMapOvr>
    <a:masterClrMapping/>
  </p:clrMapOvr>
  <mc:AlternateContent xmlns:mc="http://schemas.openxmlformats.org/markup-compatibility/2006" xmlns:p14="http://schemas.microsoft.com/office/powerpoint/2010/main">
    <mc:Choice Requires="p14">
      <p:transition spd="slow" p14:dur="2000" advTm="183393"/>
    </mc:Choice>
    <mc:Fallback xmlns="">
      <p:transition spd="slow" advTm="183393"/>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0" y="8620"/>
            <a:ext cx="121920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CH" sz="3200" dirty="0"/>
              <a:t>L'étalon Fabry-Pérot: utilisation</a:t>
            </a:r>
          </a:p>
        </p:txBody>
      </p:sp>
      <p:sp>
        <p:nvSpPr>
          <p:cNvPr id="11" name="Text Box 6">
            <a:extLst>
              <a:ext uri="{FF2B5EF4-FFF2-40B4-BE49-F238E27FC236}">
                <a16:creationId xmlns:a16="http://schemas.microsoft.com/office/drawing/2014/main" id="{68D58A9A-A416-B74C-9D41-18E56CDEA3CD}"/>
              </a:ext>
            </a:extLst>
          </p:cNvPr>
          <p:cNvSpPr txBox="1">
            <a:spLocks noChangeArrowheads="1"/>
          </p:cNvSpPr>
          <p:nvPr/>
        </p:nvSpPr>
        <p:spPr bwMode="auto">
          <a:xfrm>
            <a:off x="0" y="597497"/>
            <a:ext cx="12192000" cy="1723742"/>
          </a:xfrm>
          <a:prstGeom prst="rect">
            <a:avLst/>
          </a:prstGeom>
          <a:noFill/>
          <a:ln>
            <a:noFill/>
          </a:ln>
          <a:effectLst/>
          <a:extLst>
            <a:ext uri="{909E8E84-426E-40dd-AFC4-6F175D3DCCD1}">
              <a14:hiddenFill xmlns:mc="http://schemas.openxmlformats.org/markup-compatibility/2006" xmlns:a14="http://schemas.microsoft.com/office/drawing/2010/main" xmlns="">
                <a:solidFill>
                  <a:schemeClr val="accent1"/>
                </a:solidFill>
              </a14:hiddenFill>
            </a:ext>
            <a:ext uri="{91240B29-F687-4f45-9708-019B960494DF}">
              <a14:hiddenLine xmlns:mc="http://schemas.openxmlformats.org/markup-compatibility/2006" xmlns:a14="http://schemas.microsoft.com/office/drawing/2010/main" xmlns="" w="9525">
                <a:solidFill>
                  <a:schemeClr val="tx1"/>
                </a:solidFill>
                <a:miter lim="800000"/>
                <a:headEnd/>
                <a:tailEnd/>
              </a14:hiddenLine>
            </a:ext>
            <a:ext uri="{AF507438-7753-43e0-B8FC-AC1667EBCBE1}">
              <a14:hiddenEffects xmlns:mc="http://schemas.openxmlformats.org/markup-compatibility/2006" xmlns:a14="http://schemas.microsoft.com/office/drawing/2010/main" xmlns="">
                <a:effectLst>
                  <a:outerShdw dist="35921" dir="2700000" algn="ctr" rotWithShape="0">
                    <a:schemeClr val="bg2"/>
                  </a:outerShdw>
                </a:effectLst>
              </a14:hiddenEffects>
            </a:ext>
          </a:extLst>
        </p:spPr>
        <p:txBody>
          <a:bodyPr wrap="square">
            <a:spAutoFit/>
          </a:bodyPr>
          <a:lstStyle/>
          <a:p>
            <a:pPr marL="342900" indent="-342900">
              <a:lnSpc>
                <a:spcPct val="120000"/>
              </a:lnSpc>
              <a:buFont typeface="Arial" panose="020B0604020202020204" pitchFamily="34" charset="0"/>
              <a:buChar char="•"/>
            </a:pPr>
            <a:r>
              <a:rPr lang="fr-CH" dirty="0"/>
              <a:t>La spécificité de l'étalon Fabry-Pérot: pics de transmission très étroits, qui se répètent périodiquement.</a:t>
            </a:r>
          </a:p>
          <a:p>
            <a:pPr marL="342900" indent="-342900">
              <a:lnSpc>
                <a:spcPct val="120000"/>
              </a:lnSpc>
              <a:buFont typeface="Arial" panose="020B0604020202020204" pitchFamily="34" charset="0"/>
              <a:buChar char="•"/>
            </a:pPr>
            <a:r>
              <a:rPr lang="fr-CH" dirty="0"/>
              <a:t>Utilisation principale: analyse de la largeur de ligne des lasers, des boites quantiques, etc. L'appareil sert comme un filtre très étroit, qu'on balaye dans la (petite) gamme de longueur d'onde pour tracer la forme du spectre mesuré. La largeur à mi-hauteur du pic du Fabry-Pérot doit être plus petite que celle de la ligne mesurée, tandis que la FSR doit en être plus large.</a:t>
            </a:r>
          </a:p>
        </p:txBody>
      </p:sp>
      <p:graphicFrame>
        <p:nvGraphicFramePr>
          <p:cNvPr id="15" name="Chart 14">
            <a:extLst>
              <a:ext uri="{FF2B5EF4-FFF2-40B4-BE49-F238E27FC236}">
                <a16:creationId xmlns:a16="http://schemas.microsoft.com/office/drawing/2014/main" id="{E980534B-C5EF-0C49-AB5D-DECE75BE2E40}"/>
              </a:ext>
            </a:extLst>
          </p:cNvPr>
          <p:cNvGraphicFramePr>
            <a:graphicFrameLocks/>
          </p:cNvGraphicFramePr>
          <p:nvPr/>
        </p:nvGraphicFramePr>
        <p:xfrm>
          <a:off x="0" y="2929229"/>
          <a:ext cx="6048672" cy="38996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a:extLst>
              <a:ext uri="{FF2B5EF4-FFF2-40B4-BE49-F238E27FC236}">
                <a16:creationId xmlns:a16="http://schemas.microsoft.com/office/drawing/2014/main" id="{23FD2C3F-DA75-0D41-BA58-0CD2C1747C3C}"/>
              </a:ext>
            </a:extLst>
          </p:cNvPr>
          <p:cNvGraphicFramePr>
            <a:graphicFrameLocks/>
          </p:cNvGraphicFramePr>
          <p:nvPr/>
        </p:nvGraphicFramePr>
        <p:xfrm>
          <a:off x="6143328" y="2929229"/>
          <a:ext cx="6048672" cy="389965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967A8711-FB2A-AD47-B8C9-249520C82663}"/>
              </a:ext>
            </a:extLst>
          </p:cNvPr>
          <p:cNvSpPr txBox="1"/>
          <p:nvPr/>
        </p:nvSpPr>
        <p:spPr>
          <a:xfrm>
            <a:off x="0" y="2825733"/>
            <a:ext cx="2230758" cy="830997"/>
          </a:xfrm>
          <a:prstGeom prst="rect">
            <a:avLst/>
          </a:prstGeom>
          <a:noFill/>
        </p:spPr>
        <p:txBody>
          <a:bodyPr wrap="square" rtlCol="0">
            <a:spAutoFit/>
          </a:bodyPr>
          <a:lstStyle/>
          <a:p>
            <a:r>
              <a:rPr lang="fr-CH" sz="1600" dirty="0"/>
              <a:t>Transmission du F.P. à 3 positions des miroirs</a:t>
            </a:r>
          </a:p>
          <a:p>
            <a:r>
              <a:rPr lang="fr-CH" sz="1600" dirty="0"/>
              <a:t>(couleurs)</a:t>
            </a:r>
          </a:p>
        </p:txBody>
      </p:sp>
      <p:cxnSp>
        <p:nvCxnSpPr>
          <p:cNvPr id="17" name="Straight Arrow Connector 16">
            <a:extLst>
              <a:ext uri="{FF2B5EF4-FFF2-40B4-BE49-F238E27FC236}">
                <a16:creationId xmlns:a16="http://schemas.microsoft.com/office/drawing/2014/main" id="{58945794-D088-BB46-8BD4-9774D5DB12D1}"/>
              </a:ext>
            </a:extLst>
          </p:cNvPr>
          <p:cNvCxnSpPr/>
          <p:nvPr/>
        </p:nvCxnSpPr>
        <p:spPr>
          <a:xfrm>
            <a:off x="4259796" y="3537012"/>
            <a:ext cx="864096"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82AF43C-1060-D141-B77F-01952B60B099}"/>
              </a:ext>
            </a:extLst>
          </p:cNvPr>
          <p:cNvSpPr txBox="1"/>
          <p:nvPr/>
        </p:nvSpPr>
        <p:spPr>
          <a:xfrm>
            <a:off x="3671098" y="3136322"/>
            <a:ext cx="2132315" cy="338554"/>
          </a:xfrm>
          <a:prstGeom prst="rect">
            <a:avLst/>
          </a:prstGeom>
          <a:noFill/>
        </p:spPr>
        <p:txBody>
          <a:bodyPr wrap="none" rtlCol="0">
            <a:spAutoFit/>
          </a:bodyPr>
          <a:lstStyle/>
          <a:p>
            <a:r>
              <a:rPr lang="fr-CH" sz="1600" dirty="0"/>
              <a:t>Balayage de la cavité</a:t>
            </a:r>
          </a:p>
        </p:txBody>
      </p:sp>
      <p:sp>
        <p:nvSpPr>
          <p:cNvPr id="21" name="TextBox 20">
            <a:extLst>
              <a:ext uri="{FF2B5EF4-FFF2-40B4-BE49-F238E27FC236}">
                <a16:creationId xmlns:a16="http://schemas.microsoft.com/office/drawing/2014/main" id="{F1CA20CF-FDE0-7E43-BDF9-221DCF46BCE2}"/>
              </a:ext>
            </a:extLst>
          </p:cNvPr>
          <p:cNvSpPr txBox="1"/>
          <p:nvPr/>
        </p:nvSpPr>
        <p:spPr>
          <a:xfrm>
            <a:off x="7428148" y="2627198"/>
            <a:ext cx="2650084" cy="338554"/>
          </a:xfrm>
          <a:prstGeom prst="rect">
            <a:avLst/>
          </a:prstGeom>
          <a:noFill/>
        </p:spPr>
        <p:txBody>
          <a:bodyPr wrap="none" rtlCol="0">
            <a:spAutoFit/>
          </a:bodyPr>
          <a:lstStyle/>
          <a:p>
            <a:r>
              <a:rPr lang="fr-CH" sz="1600" dirty="0"/>
              <a:t>Intensité mesuré à la sortie</a:t>
            </a:r>
          </a:p>
        </p:txBody>
      </p:sp>
      <p:sp>
        <p:nvSpPr>
          <p:cNvPr id="10" name="TextBox 9">
            <a:extLst>
              <a:ext uri="{FF2B5EF4-FFF2-40B4-BE49-F238E27FC236}">
                <a16:creationId xmlns:a16="http://schemas.microsoft.com/office/drawing/2014/main" id="{B80B481F-2082-1A4F-9DB1-875B4DF35022}"/>
              </a:ext>
            </a:extLst>
          </p:cNvPr>
          <p:cNvSpPr txBox="1"/>
          <p:nvPr/>
        </p:nvSpPr>
        <p:spPr>
          <a:xfrm>
            <a:off x="2459596" y="2631932"/>
            <a:ext cx="2135521" cy="338554"/>
          </a:xfrm>
          <a:prstGeom prst="rect">
            <a:avLst/>
          </a:prstGeom>
          <a:noFill/>
        </p:spPr>
        <p:txBody>
          <a:bodyPr wrap="none" rtlCol="0">
            <a:spAutoFit/>
          </a:bodyPr>
          <a:lstStyle/>
          <a:p>
            <a:r>
              <a:rPr lang="fr-CH" sz="1600" dirty="0"/>
              <a:t>Intensité de la source</a:t>
            </a:r>
          </a:p>
        </p:txBody>
      </p:sp>
      <p:cxnSp>
        <p:nvCxnSpPr>
          <p:cNvPr id="3" name="Straight Arrow Connector 2">
            <a:extLst>
              <a:ext uri="{FF2B5EF4-FFF2-40B4-BE49-F238E27FC236}">
                <a16:creationId xmlns:a16="http://schemas.microsoft.com/office/drawing/2014/main" id="{B0A02091-2554-FC43-B29A-7DE9B3D09017}"/>
              </a:ext>
            </a:extLst>
          </p:cNvPr>
          <p:cNvCxnSpPr>
            <a:cxnSpLocks/>
            <a:stCxn id="10" idx="2"/>
          </p:cNvCxnSpPr>
          <p:nvPr/>
        </p:nvCxnSpPr>
        <p:spPr>
          <a:xfrm flipH="1">
            <a:off x="3143672" y="2970486"/>
            <a:ext cx="383685" cy="566525"/>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1528937-BD29-5F42-AF9D-1B4A5A6C9E3C}"/>
              </a:ext>
            </a:extLst>
          </p:cNvPr>
          <p:cNvCxnSpPr>
            <a:cxnSpLocks/>
          </p:cNvCxnSpPr>
          <p:nvPr/>
        </p:nvCxnSpPr>
        <p:spPr>
          <a:xfrm>
            <a:off x="3048294" y="4961821"/>
            <a:ext cx="1895578" cy="0"/>
          </a:xfrm>
          <a:prstGeom prst="straightConnector1">
            <a:avLst/>
          </a:prstGeom>
          <a:ln w="28575">
            <a:solidFill>
              <a:srgbClr val="00206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0EB75FC-368B-0844-B81E-3535ACE19EDF}"/>
              </a:ext>
            </a:extLst>
          </p:cNvPr>
          <p:cNvSpPr txBox="1"/>
          <p:nvPr/>
        </p:nvSpPr>
        <p:spPr>
          <a:xfrm>
            <a:off x="3662514" y="4644049"/>
            <a:ext cx="588698" cy="338554"/>
          </a:xfrm>
          <a:prstGeom prst="rect">
            <a:avLst/>
          </a:prstGeom>
          <a:noFill/>
        </p:spPr>
        <p:txBody>
          <a:bodyPr wrap="square" rtlCol="0">
            <a:spAutoFit/>
          </a:bodyPr>
          <a:lstStyle/>
          <a:p>
            <a:r>
              <a:rPr lang="fr-CH" sz="1600" dirty="0"/>
              <a:t>FSR</a:t>
            </a:r>
          </a:p>
        </p:txBody>
      </p:sp>
    </p:spTree>
    <p:extLst>
      <p:ext uri="{BB962C8B-B14F-4D97-AF65-F5344CB8AC3E}">
        <p14:creationId xmlns:p14="http://schemas.microsoft.com/office/powerpoint/2010/main" val="1032540143"/>
      </p:ext>
    </p:extLst>
  </p:cSld>
  <p:clrMapOvr>
    <a:masterClrMapping/>
  </p:clrMapOvr>
  <mc:AlternateContent xmlns:mc="http://schemas.openxmlformats.org/markup-compatibility/2006" xmlns:p14="http://schemas.microsoft.com/office/powerpoint/2010/main">
    <mc:Choice Requires="p14">
      <p:transition spd="slow" p14:dur="2000" advTm="178102"/>
    </mc:Choice>
    <mc:Fallback xmlns="">
      <p:transition spd="slow" advTm="178102"/>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1" y="-2545"/>
            <a:ext cx="121753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200" dirty="0"/>
              <a:t>Les effets de désalignement</a:t>
            </a:r>
          </a:p>
        </p:txBody>
      </p:sp>
      <p:sp>
        <p:nvSpPr>
          <p:cNvPr id="7" name="Text Box 6">
            <a:extLst>
              <a:ext uri="{FF2B5EF4-FFF2-40B4-BE49-F238E27FC236}">
                <a16:creationId xmlns:a16="http://schemas.microsoft.com/office/drawing/2014/main" id="{FC2E3C37-61FB-B749-9007-E0643C089E89}"/>
              </a:ext>
            </a:extLst>
          </p:cNvPr>
          <p:cNvSpPr txBox="1">
            <a:spLocks noChangeArrowheads="1"/>
          </p:cNvSpPr>
          <p:nvPr/>
        </p:nvSpPr>
        <p:spPr bwMode="auto">
          <a:xfrm>
            <a:off x="0" y="597107"/>
            <a:ext cx="12192000" cy="2831737"/>
          </a:xfrm>
          <a:prstGeom prst="rect">
            <a:avLst/>
          </a:prstGeom>
          <a:noFill/>
          <a:ln>
            <a:noFill/>
          </a:ln>
          <a:effectLst/>
          <a:extLst>
            <a:ext uri="{909E8E84-426E-40dd-AFC4-6F175D3DCCD1}">
              <a14:hiddenFill xmlns="" xmlns:a14="http://schemas.microsoft.com/office/drawing/2010/main" xmlns:mc="http://schemas.openxmlformats.org/markup-compatibility/2006">
                <a:solidFill>
                  <a:schemeClr val="accent1"/>
                </a:solidFill>
              </a14:hiddenFill>
            </a:ext>
            <a:ext uri="{91240B29-F687-4f45-9708-019B960494DF}">
              <a14:hiddenLine xmlns=""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c="http://schemas.openxmlformats.org/markup-compatibility/2006">
                <a:effectLst>
                  <a:outerShdw dist="35921" dir="2700000" algn="ctr" rotWithShape="0">
                    <a:schemeClr val="bg2"/>
                  </a:outerShdw>
                </a:effectLst>
              </a14:hiddenEffects>
            </a:ext>
          </a:extLst>
        </p:spPr>
        <p:txBody>
          <a:bodyPr wrap="square">
            <a:spAutoFit/>
          </a:bodyPr>
          <a:lstStyle/>
          <a:p>
            <a:pPr marL="342900" indent="-342900">
              <a:lnSpc>
                <a:spcPct val="120000"/>
              </a:lnSpc>
              <a:buFont typeface="Arial" panose="020B0604020202020204" pitchFamily="34" charset="0"/>
              <a:buChar char="•"/>
            </a:pPr>
            <a:r>
              <a:rPr lang="fr-CH" dirty="0"/>
              <a:t>Dans l'interféromètre de Fabry-Pérot, notre calcul concernait une propagation perpendiculaire aux miroirs.</a:t>
            </a:r>
          </a:p>
          <a:p>
            <a:pPr marL="342900" indent="-342900">
              <a:lnSpc>
                <a:spcPct val="120000"/>
              </a:lnSpc>
              <a:buFont typeface="Arial" panose="020B0604020202020204" pitchFamily="34" charset="0"/>
              <a:buChar char="•"/>
            </a:pPr>
            <a:r>
              <a:rPr lang="fr-CH" dirty="0"/>
              <a:t>Si la propagation est à un angle </a:t>
            </a:r>
            <a:r>
              <a:rPr lang="fr-CH" dirty="0">
                <a:latin typeface="Symbol" pitchFamily="2" charset="2"/>
              </a:rPr>
              <a:t>a</a:t>
            </a:r>
            <a:r>
              <a:rPr lang="fr-CH" dirty="0"/>
              <a:t>, il y a deux changements au calcul:</a:t>
            </a:r>
          </a:p>
          <a:p>
            <a:pPr marL="800100" lvl="1" indent="-342900">
              <a:lnSpc>
                <a:spcPct val="120000"/>
              </a:lnSpc>
              <a:buFont typeface="Arial" panose="020B0604020202020204" pitchFamily="34" charset="0"/>
              <a:buChar char="•"/>
            </a:pPr>
            <a:r>
              <a:rPr lang="fr-CH" sz="1600" dirty="0"/>
              <a:t>La distance est augmenté par 1/cos(</a:t>
            </a:r>
            <a:r>
              <a:rPr lang="fr-CH" sz="1600" dirty="0">
                <a:latin typeface="Symbol" pitchFamily="2" charset="2"/>
              </a:rPr>
              <a:t>a</a:t>
            </a:r>
            <a:r>
              <a:rPr lang="fr-CH" sz="1600" dirty="0"/>
              <a:t>). Si </a:t>
            </a:r>
            <a:r>
              <a:rPr lang="fr-CH" sz="1600" dirty="0">
                <a:latin typeface="Symbol" pitchFamily="2" charset="2"/>
              </a:rPr>
              <a:t>a</a:t>
            </a:r>
            <a:r>
              <a:rPr lang="fr-CH" sz="1600" dirty="0"/>
              <a:t> est petit, cela ne change pas beaucoup les résonances (cos(</a:t>
            </a:r>
            <a:r>
              <a:rPr lang="fr-CH" sz="1600" dirty="0">
                <a:latin typeface="Symbol" pitchFamily="2" charset="2"/>
              </a:rPr>
              <a:t>a</a:t>
            </a:r>
            <a:r>
              <a:rPr lang="fr-CH" sz="1600" dirty="0"/>
              <a:t>)≈1- </a:t>
            </a:r>
            <a:r>
              <a:rPr lang="fr-CH" sz="1600" dirty="0">
                <a:latin typeface="Symbol" pitchFamily="2" charset="2"/>
              </a:rPr>
              <a:t>a</a:t>
            </a:r>
            <a:r>
              <a:rPr lang="fr-CH" sz="1600" baseline="30000" dirty="0"/>
              <a:t>2</a:t>
            </a:r>
            <a:r>
              <a:rPr lang="fr-CH" sz="1600" dirty="0"/>
              <a:t>/2).</a:t>
            </a:r>
          </a:p>
          <a:p>
            <a:pPr marL="800100" lvl="1" indent="-342900">
              <a:lnSpc>
                <a:spcPct val="120000"/>
              </a:lnSpc>
              <a:buFont typeface="Arial" panose="020B0604020202020204" pitchFamily="34" charset="0"/>
              <a:buChar char="•"/>
            </a:pPr>
            <a:r>
              <a:rPr lang="fr-CH" sz="1600" dirty="0"/>
              <a:t>A chaque passage, le faisceau change de position par 2</a:t>
            </a:r>
            <a:r>
              <a:rPr lang="fr-CH" sz="1600" i="1" dirty="0"/>
              <a:t>L</a:t>
            </a:r>
            <a:r>
              <a:rPr lang="fr-CH" sz="1600" dirty="0"/>
              <a:t>tg(</a:t>
            </a:r>
            <a:r>
              <a:rPr lang="fr-CH" sz="1600" dirty="0">
                <a:latin typeface="Symbol" pitchFamily="2" charset="2"/>
              </a:rPr>
              <a:t>a</a:t>
            </a:r>
            <a:r>
              <a:rPr lang="fr-CH" sz="1600" dirty="0"/>
              <a:t>). La taille des miroirs </a:t>
            </a:r>
            <a:r>
              <a:rPr lang="fr-CH" sz="1600" i="1" dirty="0"/>
              <a:t>H</a:t>
            </a:r>
            <a:r>
              <a:rPr lang="fr-CH" sz="1600" dirty="0"/>
              <a:t> doit être assez grande pour contenir toutes les réflexions nécessaires à obtenir la finesse, car leur nombre doit être &gt; </a:t>
            </a:r>
            <a:r>
              <a:rPr lang="fr-CH" sz="1600" dirty="0">
                <a:latin typeface="Apple Chancery" panose="03020702040506060504" pitchFamily="66" charset="-79"/>
                <a:cs typeface="Apple Chancery" panose="03020702040506060504" pitchFamily="66" charset="-79"/>
              </a:rPr>
              <a:t>F</a:t>
            </a:r>
            <a:r>
              <a:rPr lang="fr-CH" sz="1600" dirty="0"/>
              <a:t>. La taille du miroir doit donc être au moins: </a:t>
            </a:r>
            <a:r>
              <a:rPr lang="fr-CH" sz="1600" i="1" dirty="0"/>
              <a:t>H</a:t>
            </a:r>
            <a:r>
              <a:rPr lang="fr-CH" sz="1600" dirty="0"/>
              <a:t>&gt;2</a:t>
            </a:r>
            <a:r>
              <a:rPr lang="fr-CH" sz="1600" i="1" dirty="0"/>
              <a:t>FL</a:t>
            </a:r>
            <a:r>
              <a:rPr lang="fr-CH" sz="1600" dirty="0"/>
              <a:t>tg(</a:t>
            </a:r>
            <a:r>
              <a:rPr lang="fr-CH" sz="1600" dirty="0">
                <a:latin typeface="Symbol" pitchFamily="2" charset="2"/>
              </a:rPr>
              <a:t>a</a:t>
            </a:r>
            <a:r>
              <a:rPr lang="fr-CH" sz="1600" dirty="0"/>
              <a:t>) , ou l'angle maximale du faisceau doit être plus petite que: </a:t>
            </a:r>
            <a:r>
              <a:rPr lang="fr-CH" sz="1600" dirty="0" err="1">
                <a:latin typeface="Symbol" pitchFamily="2" charset="2"/>
              </a:rPr>
              <a:t>a</a:t>
            </a:r>
            <a:r>
              <a:rPr lang="fr-CH" sz="1600" baseline="-25000" dirty="0" err="1"/>
              <a:t>max</a:t>
            </a:r>
            <a:r>
              <a:rPr lang="fr-CH" sz="1600" dirty="0"/>
              <a:t>=tg</a:t>
            </a:r>
            <a:r>
              <a:rPr lang="fr-CH" sz="1600" baseline="30000" dirty="0"/>
              <a:t>-1</a:t>
            </a:r>
            <a:r>
              <a:rPr lang="fr-CH" sz="1600" dirty="0"/>
              <a:t>(</a:t>
            </a:r>
            <a:r>
              <a:rPr lang="fr-CH" sz="1600" i="1" dirty="0"/>
              <a:t>H/2FL</a:t>
            </a:r>
            <a:r>
              <a:rPr lang="fr-CH" sz="1600" dirty="0"/>
              <a:t>). Pour des dimensions typiques (H=2cm, L=1cm, </a:t>
            </a:r>
            <a:r>
              <a:rPr lang="fr-CH" sz="1600" dirty="0">
                <a:latin typeface="Apple Chancery" panose="03020702040506060504" pitchFamily="66" charset="-79"/>
                <a:cs typeface="Apple Chancery" panose="03020702040506060504" pitchFamily="66" charset="-79"/>
              </a:rPr>
              <a:t>F </a:t>
            </a:r>
            <a:r>
              <a:rPr lang="fr-CH" sz="1600" dirty="0"/>
              <a:t>=200), </a:t>
            </a:r>
            <a:r>
              <a:rPr lang="fr-CH" sz="1600" dirty="0" err="1">
                <a:latin typeface="Symbol" pitchFamily="2" charset="2"/>
              </a:rPr>
              <a:t>a</a:t>
            </a:r>
            <a:r>
              <a:rPr lang="fr-CH" sz="1600" baseline="-25000" dirty="0" err="1"/>
              <a:t>max</a:t>
            </a:r>
            <a:r>
              <a:rPr lang="fr-CH" sz="1600" dirty="0"/>
              <a:t>=0.3° (pour </a:t>
            </a:r>
            <a:r>
              <a:rPr lang="fr-CH" sz="1600" dirty="0">
                <a:latin typeface="Apple Chancery" panose="03020702040506060504" pitchFamily="66" charset="-79"/>
                <a:cs typeface="Apple Chancery" panose="03020702040506060504" pitchFamily="66" charset="-79"/>
              </a:rPr>
              <a:t>F </a:t>
            </a:r>
            <a:r>
              <a:rPr lang="fr-CH" sz="1600" dirty="0"/>
              <a:t>=1000, </a:t>
            </a:r>
            <a:r>
              <a:rPr lang="fr-CH" sz="1600" dirty="0" err="1">
                <a:latin typeface="Symbol" pitchFamily="2" charset="2"/>
              </a:rPr>
              <a:t>a</a:t>
            </a:r>
            <a:r>
              <a:rPr lang="fr-CH" sz="1600" baseline="-25000" dirty="0" err="1"/>
              <a:t>max</a:t>
            </a:r>
            <a:r>
              <a:rPr lang="fr-CH" sz="1600" dirty="0"/>
              <a:t>=0.06°) !  On dit que la cavité est </a:t>
            </a:r>
            <a:r>
              <a:rPr lang="fr-CH" sz="1600" b="1" dirty="0"/>
              <a:t>marginalement stable</a:t>
            </a:r>
            <a:r>
              <a:rPr lang="fr-CH" sz="1600" dirty="0"/>
              <a:t>, car la finesse est très sensible à la direction du faisceau et demande un alignement très précis.</a:t>
            </a:r>
          </a:p>
          <a:p>
            <a:pPr marL="342900" indent="-342900">
              <a:lnSpc>
                <a:spcPct val="120000"/>
              </a:lnSpc>
              <a:buFont typeface="Arial" panose="020B0604020202020204" pitchFamily="34" charset="0"/>
              <a:buChar char="•"/>
            </a:pPr>
            <a:r>
              <a:rPr lang="fr-CH" dirty="0"/>
              <a:t>Pour résoudre ce problème, il faut une cavité stable, p. ex. composée de deux miroirs concaves (voir plus loin):</a:t>
            </a:r>
          </a:p>
        </p:txBody>
      </p:sp>
      <p:grpSp>
        <p:nvGrpSpPr>
          <p:cNvPr id="3" name="Group 2">
            <a:extLst>
              <a:ext uri="{FF2B5EF4-FFF2-40B4-BE49-F238E27FC236}">
                <a16:creationId xmlns:a16="http://schemas.microsoft.com/office/drawing/2014/main" id="{0976B68B-AE6F-5F40-BE2D-BD192ADCF611}"/>
              </a:ext>
            </a:extLst>
          </p:cNvPr>
          <p:cNvGrpSpPr/>
          <p:nvPr/>
        </p:nvGrpSpPr>
        <p:grpSpPr>
          <a:xfrm>
            <a:off x="196713" y="3717032"/>
            <a:ext cx="6583363" cy="2977688"/>
            <a:chOff x="5591943" y="3862622"/>
            <a:chExt cx="6583363" cy="2977688"/>
          </a:xfrm>
        </p:grpSpPr>
        <p:pic>
          <p:nvPicPr>
            <p:cNvPr id="8" name="Picture 7" descr="Fig 5-xxx">
              <a:extLst>
                <a:ext uri="{FF2B5EF4-FFF2-40B4-BE49-F238E27FC236}">
                  <a16:creationId xmlns:a16="http://schemas.microsoft.com/office/drawing/2014/main" id="{14DDD137-FDF6-5D4D-89B9-457102FF39C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591943" y="3862622"/>
              <a:ext cx="6583363" cy="2977688"/>
            </a:xfrm>
            <a:prstGeom prst="rect">
              <a:avLst/>
            </a:prstGeom>
            <a:noFill/>
            <a:ln>
              <a:noFill/>
            </a:ln>
          </p:spPr>
        </p:pic>
        <p:sp>
          <p:nvSpPr>
            <p:cNvPr id="2" name="Freeform 1">
              <a:extLst>
                <a:ext uri="{FF2B5EF4-FFF2-40B4-BE49-F238E27FC236}">
                  <a16:creationId xmlns:a16="http://schemas.microsoft.com/office/drawing/2014/main" id="{53D471B1-78ED-E248-82B2-5BAEF88A7EE8}"/>
                </a:ext>
              </a:extLst>
            </p:cNvPr>
            <p:cNvSpPr/>
            <p:nvPr/>
          </p:nvSpPr>
          <p:spPr>
            <a:xfrm>
              <a:off x="6096000" y="4390721"/>
              <a:ext cx="5849566" cy="2019805"/>
            </a:xfrm>
            <a:custGeom>
              <a:avLst/>
              <a:gdLst>
                <a:gd name="connsiteX0" fmla="*/ 0 w 6507804"/>
                <a:gd name="connsiteY0" fmla="*/ 2500009 h 2500009"/>
                <a:gd name="connsiteX1" fmla="*/ 5359940 w 6507804"/>
                <a:gd name="connsiteY1" fmla="*/ 2159541 h 2500009"/>
                <a:gd name="connsiteX2" fmla="*/ 1206229 w 6507804"/>
                <a:gd name="connsiteY2" fmla="*/ 1828800 h 2500009"/>
                <a:gd name="connsiteX3" fmla="*/ 5359940 w 6507804"/>
                <a:gd name="connsiteY3" fmla="*/ 1624520 h 2500009"/>
                <a:gd name="connsiteX4" fmla="*/ 1206229 w 6507804"/>
                <a:gd name="connsiteY4" fmla="*/ 1381328 h 2500009"/>
                <a:gd name="connsiteX5" fmla="*/ 5369668 w 6507804"/>
                <a:gd name="connsiteY5" fmla="*/ 836579 h 2500009"/>
                <a:gd name="connsiteX6" fmla="*/ 1235412 w 6507804"/>
                <a:gd name="connsiteY6" fmla="*/ 554477 h 2500009"/>
                <a:gd name="connsiteX7" fmla="*/ 6507804 w 6507804"/>
                <a:gd name="connsiteY7" fmla="*/ 0 h 2500009"/>
                <a:gd name="connsiteX8" fmla="*/ 6507804 w 6507804"/>
                <a:gd name="connsiteY8" fmla="*/ 0 h 2500009"/>
                <a:gd name="connsiteX0" fmla="*/ 0 w 6507804"/>
                <a:gd name="connsiteY0" fmla="*/ 2500009 h 2500009"/>
                <a:gd name="connsiteX1" fmla="*/ 5369668 w 6507804"/>
                <a:gd name="connsiteY1" fmla="*/ 2062264 h 2500009"/>
                <a:gd name="connsiteX2" fmla="*/ 1206229 w 6507804"/>
                <a:gd name="connsiteY2" fmla="*/ 1828800 h 2500009"/>
                <a:gd name="connsiteX3" fmla="*/ 5359940 w 6507804"/>
                <a:gd name="connsiteY3" fmla="*/ 1624520 h 2500009"/>
                <a:gd name="connsiteX4" fmla="*/ 1206229 w 6507804"/>
                <a:gd name="connsiteY4" fmla="*/ 1381328 h 2500009"/>
                <a:gd name="connsiteX5" fmla="*/ 5369668 w 6507804"/>
                <a:gd name="connsiteY5" fmla="*/ 836579 h 2500009"/>
                <a:gd name="connsiteX6" fmla="*/ 1235412 w 6507804"/>
                <a:gd name="connsiteY6" fmla="*/ 554477 h 2500009"/>
                <a:gd name="connsiteX7" fmla="*/ 6507804 w 6507804"/>
                <a:gd name="connsiteY7" fmla="*/ 0 h 2500009"/>
                <a:gd name="connsiteX8" fmla="*/ 6507804 w 6507804"/>
                <a:gd name="connsiteY8" fmla="*/ 0 h 2500009"/>
                <a:gd name="connsiteX0" fmla="*/ 0 w 6507804"/>
                <a:gd name="connsiteY0" fmla="*/ 2393004 h 2393004"/>
                <a:gd name="connsiteX1" fmla="*/ 5369668 w 6507804"/>
                <a:gd name="connsiteY1" fmla="*/ 2062264 h 2393004"/>
                <a:gd name="connsiteX2" fmla="*/ 1206229 w 6507804"/>
                <a:gd name="connsiteY2" fmla="*/ 1828800 h 2393004"/>
                <a:gd name="connsiteX3" fmla="*/ 5359940 w 6507804"/>
                <a:gd name="connsiteY3" fmla="*/ 1624520 h 2393004"/>
                <a:gd name="connsiteX4" fmla="*/ 1206229 w 6507804"/>
                <a:gd name="connsiteY4" fmla="*/ 1381328 h 2393004"/>
                <a:gd name="connsiteX5" fmla="*/ 5369668 w 6507804"/>
                <a:gd name="connsiteY5" fmla="*/ 836579 h 2393004"/>
                <a:gd name="connsiteX6" fmla="*/ 1235412 w 6507804"/>
                <a:gd name="connsiteY6" fmla="*/ 554477 h 2393004"/>
                <a:gd name="connsiteX7" fmla="*/ 6507804 w 6507804"/>
                <a:gd name="connsiteY7" fmla="*/ 0 h 2393004"/>
                <a:gd name="connsiteX8" fmla="*/ 6507804 w 6507804"/>
                <a:gd name="connsiteY8" fmla="*/ 0 h 2393004"/>
                <a:gd name="connsiteX0" fmla="*/ 0 w 6507804"/>
                <a:gd name="connsiteY0" fmla="*/ 2393004 h 2393004"/>
                <a:gd name="connsiteX1" fmla="*/ 5369668 w 6507804"/>
                <a:gd name="connsiteY1" fmla="*/ 2062264 h 2393004"/>
                <a:gd name="connsiteX2" fmla="*/ 1206229 w 6507804"/>
                <a:gd name="connsiteY2" fmla="*/ 1828800 h 2393004"/>
                <a:gd name="connsiteX3" fmla="*/ 5359940 w 6507804"/>
                <a:gd name="connsiteY3" fmla="*/ 1624520 h 2393004"/>
                <a:gd name="connsiteX4" fmla="*/ 1206229 w 6507804"/>
                <a:gd name="connsiteY4" fmla="*/ 1381328 h 2393004"/>
                <a:gd name="connsiteX5" fmla="*/ 5359941 w 6507804"/>
                <a:gd name="connsiteY5" fmla="*/ 865762 h 2393004"/>
                <a:gd name="connsiteX6" fmla="*/ 1235412 w 6507804"/>
                <a:gd name="connsiteY6" fmla="*/ 554477 h 2393004"/>
                <a:gd name="connsiteX7" fmla="*/ 6507804 w 6507804"/>
                <a:gd name="connsiteY7" fmla="*/ 0 h 2393004"/>
                <a:gd name="connsiteX8" fmla="*/ 6507804 w 6507804"/>
                <a:gd name="connsiteY8" fmla="*/ 0 h 2393004"/>
                <a:gd name="connsiteX0" fmla="*/ 0 w 6507804"/>
                <a:gd name="connsiteY0" fmla="*/ 2393004 h 2393004"/>
                <a:gd name="connsiteX1" fmla="*/ 5369668 w 6507804"/>
                <a:gd name="connsiteY1" fmla="*/ 2062264 h 2393004"/>
                <a:gd name="connsiteX2" fmla="*/ 1206229 w 6507804"/>
                <a:gd name="connsiteY2" fmla="*/ 1828800 h 2393004"/>
                <a:gd name="connsiteX3" fmla="*/ 5359940 w 6507804"/>
                <a:gd name="connsiteY3" fmla="*/ 1624520 h 2393004"/>
                <a:gd name="connsiteX4" fmla="*/ 1206229 w 6507804"/>
                <a:gd name="connsiteY4" fmla="*/ 1381328 h 2393004"/>
                <a:gd name="connsiteX5" fmla="*/ 5359941 w 6507804"/>
                <a:gd name="connsiteY5" fmla="*/ 865762 h 2393004"/>
                <a:gd name="connsiteX6" fmla="*/ 1245140 w 6507804"/>
                <a:gd name="connsiteY6" fmla="*/ 651754 h 2393004"/>
                <a:gd name="connsiteX7" fmla="*/ 6507804 w 6507804"/>
                <a:gd name="connsiteY7" fmla="*/ 0 h 2393004"/>
                <a:gd name="connsiteX8" fmla="*/ 6507804 w 6507804"/>
                <a:gd name="connsiteY8" fmla="*/ 0 h 2393004"/>
                <a:gd name="connsiteX0" fmla="*/ 0 w 6507804"/>
                <a:gd name="connsiteY0" fmla="*/ 2393004 h 2393004"/>
                <a:gd name="connsiteX1" fmla="*/ 5369668 w 6507804"/>
                <a:gd name="connsiteY1" fmla="*/ 2062264 h 2393004"/>
                <a:gd name="connsiteX2" fmla="*/ 1206229 w 6507804"/>
                <a:gd name="connsiteY2" fmla="*/ 1828800 h 2393004"/>
                <a:gd name="connsiteX3" fmla="*/ 5359940 w 6507804"/>
                <a:gd name="connsiteY3" fmla="*/ 1624520 h 2393004"/>
                <a:gd name="connsiteX4" fmla="*/ 1206229 w 6507804"/>
                <a:gd name="connsiteY4" fmla="*/ 1381328 h 2393004"/>
                <a:gd name="connsiteX5" fmla="*/ 5340486 w 6507804"/>
                <a:gd name="connsiteY5" fmla="*/ 1167319 h 2393004"/>
                <a:gd name="connsiteX6" fmla="*/ 1245140 w 6507804"/>
                <a:gd name="connsiteY6" fmla="*/ 651754 h 2393004"/>
                <a:gd name="connsiteX7" fmla="*/ 6507804 w 6507804"/>
                <a:gd name="connsiteY7" fmla="*/ 0 h 2393004"/>
                <a:gd name="connsiteX8" fmla="*/ 6507804 w 6507804"/>
                <a:gd name="connsiteY8" fmla="*/ 0 h 2393004"/>
                <a:gd name="connsiteX0" fmla="*/ 0 w 6624536"/>
                <a:gd name="connsiteY0" fmla="*/ 2402731 h 2402731"/>
                <a:gd name="connsiteX1" fmla="*/ 5369668 w 6624536"/>
                <a:gd name="connsiteY1" fmla="*/ 2071991 h 2402731"/>
                <a:gd name="connsiteX2" fmla="*/ 1206229 w 6624536"/>
                <a:gd name="connsiteY2" fmla="*/ 1838527 h 2402731"/>
                <a:gd name="connsiteX3" fmla="*/ 5359940 w 6624536"/>
                <a:gd name="connsiteY3" fmla="*/ 1634247 h 2402731"/>
                <a:gd name="connsiteX4" fmla="*/ 1206229 w 6624536"/>
                <a:gd name="connsiteY4" fmla="*/ 1391055 h 2402731"/>
                <a:gd name="connsiteX5" fmla="*/ 5340486 w 6624536"/>
                <a:gd name="connsiteY5" fmla="*/ 1177046 h 2402731"/>
                <a:gd name="connsiteX6" fmla="*/ 1245140 w 6624536"/>
                <a:gd name="connsiteY6" fmla="*/ 661481 h 2402731"/>
                <a:gd name="connsiteX7" fmla="*/ 6507804 w 6624536"/>
                <a:gd name="connsiteY7" fmla="*/ 9727 h 2402731"/>
                <a:gd name="connsiteX8" fmla="*/ 6624536 w 6624536"/>
                <a:gd name="connsiteY8" fmla="*/ 0 h 2402731"/>
                <a:gd name="connsiteX0" fmla="*/ 0 w 6624536"/>
                <a:gd name="connsiteY0" fmla="*/ 2402731 h 2402731"/>
                <a:gd name="connsiteX1" fmla="*/ 5369668 w 6624536"/>
                <a:gd name="connsiteY1" fmla="*/ 2071991 h 2402731"/>
                <a:gd name="connsiteX2" fmla="*/ 1206229 w 6624536"/>
                <a:gd name="connsiteY2" fmla="*/ 1838527 h 2402731"/>
                <a:gd name="connsiteX3" fmla="*/ 5359940 w 6624536"/>
                <a:gd name="connsiteY3" fmla="*/ 1634247 h 2402731"/>
                <a:gd name="connsiteX4" fmla="*/ 1206229 w 6624536"/>
                <a:gd name="connsiteY4" fmla="*/ 1391055 h 2402731"/>
                <a:gd name="connsiteX5" fmla="*/ 5340486 w 6624536"/>
                <a:gd name="connsiteY5" fmla="*/ 1177046 h 2402731"/>
                <a:gd name="connsiteX6" fmla="*/ 1215957 w 6624536"/>
                <a:gd name="connsiteY6" fmla="*/ 680937 h 2402731"/>
                <a:gd name="connsiteX7" fmla="*/ 6507804 w 6624536"/>
                <a:gd name="connsiteY7" fmla="*/ 9727 h 2402731"/>
                <a:gd name="connsiteX8" fmla="*/ 6624536 w 6624536"/>
                <a:gd name="connsiteY8" fmla="*/ 0 h 2402731"/>
                <a:gd name="connsiteX0" fmla="*/ 0 w 6624536"/>
                <a:gd name="connsiteY0" fmla="*/ 2402731 h 2402731"/>
                <a:gd name="connsiteX1" fmla="*/ 5369668 w 6624536"/>
                <a:gd name="connsiteY1" fmla="*/ 2071991 h 2402731"/>
                <a:gd name="connsiteX2" fmla="*/ 1206229 w 6624536"/>
                <a:gd name="connsiteY2" fmla="*/ 1838527 h 2402731"/>
                <a:gd name="connsiteX3" fmla="*/ 5359940 w 6624536"/>
                <a:gd name="connsiteY3" fmla="*/ 1634247 h 2402731"/>
                <a:gd name="connsiteX4" fmla="*/ 1206229 w 6624536"/>
                <a:gd name="connsiteY4" fmla="*/ 1391055 h 2402731"/>
                <a:gd name="connsiteX5" fmla="*/ 5340486 w 6624536"/>
                <a:gd name="connsiteY5" fmla="*/ 1177046 h 2402731"/>
                <a:gd name="connsiteX6" fmla="*/ 1215957 w 6624536"/>
                <a:gd name="connsiteY6" fmla="*/ 680937 h 2402731"/>
                <a:gd name="connsiteX7" fmla="*/ 6507804 w 6624536"/>
                <a:gd name="connsiteY7" fmla="*/ 155642 h 2402731"/>
                <a:gd name="connsiteX8" fmla="*/ 6624536 w 6624536"/>
                <a:gd name="connsiteY8" fmla="*/ 0 h 2402731"/>
                <a:gd name="connsiteX0" fmla="*/ 0 w 6507804"/>
                <a:gd name="connsiteY0" fmla="*/ 2247089 h 2247089"/>
                <a:gd name="connsiteX1" fmla="*/ 5369668 w 6507804"/>
                <a:gd name="connsiteY1" fmla="*/ 1916349 h 2247089"/>
                <a:gd name="connsiteX2" fmla="*/ 1206229 w 6507804"/>
                <a:gd name="connsiteY2" fmla="*/ 1682885 h 2247089"/>
                <a:gd name="connsiteX3" fmla="*/ 5359940 w 6507804"/>
                <a:gd name="connsiteY3" fmla="*/ 1478605 h 2247089"/>
                <a:gd name="connsiteX4" fmla="*/ 1206229 w 6507804"/>
                <a:gd name="connsiteY4" fmla="*/ 1235413 h 2247089"/>
                <a:gd name="connsiteX5" fmla="*/ 5340486 w 6507804"/>
                <a:gd name="connsiteY5" fmla="*/ 1021404 h 2247089"/>
                <a:gd name="connsiteX6" fmla="*/ 1215957 w 6507804"/>
                <a:gd name="connsiteY6" fmla="*/ 525295 h 2247089"/>
                <a:gd name="connsiteX7" fmla="*/ 6507804 w 6507804"/>
                <a:gd name="connsiteY7" fmla="*/ 0 h 2247089"/>
                <a:gd name="connsiteX0" fmla="*/ 0 w 6507804"/>
                <a:gd name="connsiteY0" fmla="*/ 2247089 h 2247089"/>
                <a:gd name="connsiteX1" fmla="*/ 5369668 w 6507804"/>
                <a:gd name="connsiteY1" fmla="*/ 1916349 h 2247089"/>
                <a:gd name="connsiteX2" fmla="*/ 1206229 w 6507804"/>
                <a:gd name="connsiteY2" fmla="*/ 1682885 h 2247089"/>
                <a:gd name="connsiteX3" fmla="*/ 5359940 w 6507804"/>
                <a:gd name="connsiteY3" fmla="*/ 1478605 h 2247089"/>
                <a:gd name="connsiteX4" fmla="*/ 1206229 w 6507804"/>
                <a:gd name="connsiteY4" fmla="*/ 1235413 h 2247089"/>
                <a:gd name="connsiteX5" fmla="*/ 5340486 w 6507804"/>
                <a:gd name="connsiteY5" fmla="*/ 1021404 h 2247089"/>
                <a:gd name="connsiteX6" fmla="*/ 1206229 w 6507804"/>
                <a:gd name="connsiteY6" fmla="*/ 807397 h 2247089"/>
                <a:gd name="connsiteX7" fmla="*/ 6507804 w 6507804"/>
                <a:gd name="connsiteY7" fmla="*/ 0 h 2247089"/>
                <a:gd name="connsiteX0" fmla="*/ 0 w 6507804"/>
                <a:gd name="connsiteY0" fmla="*/ 2247089 h 2247089"/>
                <a:gd name="connsiteX1" fmla="*/ 5369668 w 6507804"/>
                <a:gd name="connsiteY1" fmla="*/ 1916349 h 2247089"/>
                <a:gd name="connsiteX2" fmla="*/ 1206229 w 6507804"/>
                <a:gd name="connsiteY2" fmla="*/ 1682885 h 2247089"/>
                <a:gd name="connsiteX3" fmla="*/ 5359940 w 6507804"/>
                <a:gd name="connsiteY3" fmla="*/ 1478605 h 2247089"/>
                <a:gd name="connsiteX4" fmla="*/ 1206229 w 6507804"/>
                <a:gd name="connsiteY4" fmla="*/ 1235413 h 2247089"/>
                <a:gd name="connsiteX5" fmla="*/ 5340486 w 6507804"/>
                <a:gd name="connsiteY5" fmla="*/ 1021404 h 2247089"/>
                <a:gd name="connsiteX6" fmla="*/ 1206229 w 6507804"/>
                <a:gd name="connsiteY6" fmla="*/ 807397 h 2247089"/>
                <a:gd name="connsiteX7" fmla="*/ 4202349 w 6507804"/>
                <a:gd name="connsiteY7" fmla="*/ 350197 h 2247089"/>
                <a:gd name="connsiteX8" fmla="*/ 6507804 w 6507804"/>
                <a:gd name="connsiteY8" fmla="*/ 0 h 2247089"/>
                <a:gd name="connsiteX0" fmla="*/ 0 w 6507804"/>
                <a:gd name="connsiteY0" fmla="*/ 2247089 h 2247089"/>
                <a:gd name="connsiteX1" fmla="*/ 5369668 w 6507804"/>
                <a:gd name="connsiteY1" fmla="*/ 1916349 h 2247089"/>
                <a:gd name="connsiteX2" fmla="*/ 1206229 w 6507804"/>
                <a:gd name="connsiteY2" fmla="*/ 1682885 h 2247089"/>
                <a:gd name="connsiteX3" fmla="*/ 5359940 w 6507804"/>
                <a:gd name="connsiteY3" fmla="*/ 1478605 h 2247089"/>
                <a:gd name="connsiteX4" fmla="*/ 1206229 w 6507804"/>
                <a:gd name="connsiteY4" fmla="*/ 1235413 h 2247089"/>
                <a:gd name="connsiteX5" fmla="*/ 5340486 w 6507804"/>
                <a:gd name="connsiteY5" fmla="*/ 1021404 h 2247089"/>
                <a:gd name="connsiteX6" fmla="*/ 1206229 w 6507804"/>
                <a:gd name="connsiteY6" fmla="*/ 807397 h 2247089"/>
                <a:gd name="connsiteX7" fmla="*/ 5379396 w 6507804"/>
                <a:gd name="connsiteY7" fmla="*/ 622572 h 2247089"/>
                <a:gd name="connsiteX8" fmla="*/ 6507804 w 6507804"/>
                <a:gd name="connsiteY8" fmla="*/ 0 h 2247089"/>
                <a:gd name="connsiteX0" fmla="*/ 0 w 6507804"/>
                <a:gd name="connsiteY0" fmla="*/ 2247089 h 2247089"/>
                <a:gd name="connsiteX1" fmla="*/ 5369668 w 6507804"/>
                <a:gd name="connsiteY1" fmla="*/ 1916349 h 2247089"/>
                <a:gd name="connsiteX2" fmla="*/ 1206229 w 6507804"/>
                <a:gd name="connsiteY2" fmla="*/ 1682885 h 2247089"/>
                <a:gd name="connsiteX3" fmla="*/ 5359940 w 6507804"/>
                <a:gd name="connsiteY3" fmla="*/ 1478605 h 2247089"/>
                <a:gd name="connsiteX4" fmla="*/ 1206229 w 6507804"/>
                <a:gd name="connsiteY4" fmla="*/ 1235413 h 2247089"/>
                <a:gd name="connsiteX5" fmla="*/ 5340486 w 6507804"/>
                <a:gd name="connsiteY5" fmla="*/ 1021404 h 2247089"/>
                <a:gd name="connsiteX6" fmla="*/ 1206229 w 6507804"/>
                <a:gd name="connsiteY6" fmla="*/ 807397 h 2247089"/>
                <a:gd name="connsiteX7" fmla="*/ 5379396 w 6507804"/>
                <a:gd name="connsiteY7" fmla="*/ 622572 h 2247089"/>
                <a:gd name="connsiteX8" fmla="*/ 5904689 w 6507804"/>
                <a:gd name="connsiteY8" fmla="*/ 330742 h 2247089"/>
                <a:gd name="connsiteX9" fmla="*/ 6507804 w 6507804"/>
                <a:gd name="connsiteY9" fmla="*/ 0 h 2247089"/>
                <a:gd name="connsiteX0" fmla="*/ 0 w 6507804"/>
                <a:gd name="connsiteY0" fmla="*/ 2247089 h 2247089"/>
                <a:gd name="connsiteX1" fmla="*/ 5369668 w 6507804"/>
                <a:gd name="connsiteY1" fmla="*/ 1916349 h 2247089"/>
                <a:gd name="connsiteX2" fmla="*/ 1206229 w 6507804"/>
                <a:gd name="connsiteY2" fmla="*/ 1682885 h 2247089"/>
                <a:gd name="connsiteX3" fmla="*/ 5359940 w 6507804"/>
                <a:gd name="connsiteY3" fmla="*/ 1478605 h 2247089"/>
                <a:gd name="connsiteX4" fmla="*/ 1206229 w 6507804"/>
                <a:gd name="connsiteY4" fmla="*/ 1235413 h 2247089"/>
                <a:gd name="connsiteX5" fmla="*/ 5340486 w 6507804"/>
                <a:gd name="connsiteY5" fmla="*/ 1021404 h 2247089"/>
                <a:gd name="connsiteX6" fmla="*/ 1206229 w 6507804"/>
                <a:gd name="connsiteY6" fmla="*/ 807397 h 2247089"/>
                <a:gd name="connsiteX7" fmla="*/ 5379396 w 6507804"/>
                <a:gd name="connsiteY7" fmla="*/ 622572 h 2247089"/>
                <a:gd name="connsiteX8" fmla="*/ 1206229 w 6507804"/>
                <a:gd name="connsiteY8" fmla="*/ 457202 h 2247089"/>
                <a:gd name="connsiteX9" fmla="*/ 6507804 w 6507804"/>
                <a:gd name="connsiteY9" fmla="*/ 0 h 224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7804" h="2247089">
                  <a:moveTo>
                    <a:pt x="0" y="2247089"/>
                  </a:moveTo>
                  <a:lnTo>
                    <a:pt x="5369668" y="1916349"/>
                  </a:lnTo>
                  <a:lnTo>
                    <a:pt x="1206229" y="1682885"/>
                  </a:lnTo>
                  <a:lnTo>
                    <a:pt x="5359940" y="1478605"/>
                  </a:lnTo>
                  <a:lnTo>
                    <a:pt x="1206229" y="1235413"/>
                  </a:lnTo>
                  <a:lnTo>
                    <a:pt x="5340486" y="1021404"/>
                  </a:lnTo>
                  <a:lnTo>
                    <a:pt x="1206229" y="807397"/>
                  </a:lnTo>
                  <a:lnTo>
                    <a:pt x="5379396" y="622572"/>
                  </a:lnTo>
                  <a:lnTo>
                    <a:pt x="1206229" y="457202"/>
                  </a:lnTo>
                  <a:lnTo>
                    <a:pt x="6507804" y="0"/>
                  </a:ln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grpSp>
      <p:pic>
        <p:nvPicPr>
          <p:cNvPr id="10" name="Picture 9">
            <a:extLst>
              <a:ext uri="{FF2B5EF4-FFF2-40B4-BE49-F238E27FC236}">
                <a16:creationId xmlns:a16="http://schemas.microsoft.com/office/drawing/2014/main" id="{5619B2C8-077F-4B4B-B291-CEC481F351B3}"/>
              </a:ext>
            </a:extLst>
          </p:cNvPr>
          <p:cNvPicPr>
            <a:picLocks noChangeAspect="1"/>
          </p:cNvPicPr>
          <p:nvPr/>
        </p:nvPicPr>
        <p:blipFill rotWithShape="1">
          <a:blip r:embed="rId3"/>
          <a:srcRect l="3942" t="21704" b="42175"/>
          <a:stretch/>
        </p:blipFill>
        <p:spPr>
          <a:xfrm>
            <a:off x="7986551" y="3465004"/>
            <a:ext cx="4207098" cy="2784385"/>
          </a:xfrm>
          <a:prstGeom prst="rect">
            <a:avLst/>
          </a:prstGeom>
        </p:spPr>
      </p:pic>
    </p:spTree>
    <p:extLst>
      <p:ext uri="{BB962C8B-B14F-4D97-AF65-F5344CB8AC3E}">
        <p14:creationId xmlns:p14="http://schemas.microsoft.com/office/powerpoint/2010/main" val="2870932092"/>
      </p:ext>
    </p:extLst>
  </p:cSld>
  <p:clrMapOvr>
    <a:masterClrMapping/>
  </p:clrMapOvr>
  <mc:AlternateContent xmlns:mc="http://schemas.openxmlformats.org/markup-compatibility/2006" xmlns:p14="http://schemas.microsoft.com/office/powerpoint/2010/main">
    <mc:Choice Requires="p14">
      <p:transition spd="slow" p14:dur="2000" advTm="198262"/>
    </mc:Choice>
    <mc:Fallback xmlns="">
      <p:transition spd="slow" advTm="198262"/>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0" y="-2545"/>
            <a:ext cx="12192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200" dirty="0"/>
              <a:t>Les ondes stationnaires (1D)</a:t>
            </a:r>
          </a:p>
        </p:txBody>
      </p:sp>
      <mc:AlternateContent xmlns:mc="http://schemas.openxmlformats.org/markup-compatibility/2006" xmlns:a14="http://schemas.microsoft.com/office/drawing/2010/main">
        <mc:Choice Requires="a14">
          <p:sp>
            <p:nvSpPr>
              <p:cNvPr id="7" name="Text Box 6">
                <a:extLst>
                  <a:ext uri="{FF2B5EF4-FFF2-40B4-BE49-F238E27FC236}">
                    <a16:creationId xmlns:a16="http://schemas.microsoft.com/office/drawing/2014/main" id="{FC2E3C37-61FB-B749-9007-E0643C089E89}"/>
                  </a:ext>
                </a:extLst>
              </p:cNvPr>
              <p:cNvSpPr txBox="1">
                <a:spLocks noChangeArrowheads="1"/>
              </p:cNvSpPr>
              <p:nvPr/>
            </p:nvSpPr>
            <p:spPr bwMode="auto">
              <a:xfrm>
                <a:off x="0" y="659693"/>
                <a:ext cx="12192000" cy="4019434"/>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wrap="square">
                <a:spAutoFit/>
              </a:bodyPr>
              <a:lstStyle/>
              <a:p>
                <a:pPr marL="342900" indent="-342900">
                  <a:lnSpc>
                    <a:spcPct val="120000"/>
                  </a:lnSpc>
                  <a:buFont typeface="Arial" panose="020B0604020202020204" pitchFamily="34" charset="0"/>
                  <a:buChar char="•"/>
                </a:pPr>
                <a:r>
                  <a:rPr lang="fr-CH" dirty="0"/>
                  <a:t>Regardons l'interférence entre une onde plane: </a:t>
                </a:r>
                <a14:m>
                  <m:oMath xmlns:m="http://schemas.openxmlformats.org/officeDocument/2006/math">
                    <m:r>
                      <a:rPr lang="fr-CH" b="0" i="1" smtClean="0">
                        <a:latin typeface="Cambria Math" panose="02040503050406030204" pitchFamily="18" charset="0"/>
                      </a:rPr>
                      <m:t>𝐸</m:t>
                    </m:r>
                    <m:d>
                      <m:dPr>
                        <m:ctrlPr>
                          <a:rPr lang="fr-CH" b="0" i="1" smtClean="0">
                            <a:latin typeface="Cambria Math" panose="02040503050406030204" pitchFamily="18" charset="0"/>
                          </a:rPr>
                        </m:ctrlPr>
                      </m:dPr>
                      <m:e>
                        <m:r>
                          <a:rPr lang="fr-CH" b="0" i="1" smtClean="0">
                            <a:latin typeface="Cambria Math" panose="02040503050406030204" pitchFamily="18" charset="0"/>
                          </a:rPr>
                          <m:t>𝑧</m:t>
                        </m:r>
                        <m:r>
                          <a:rPr lang="fr-CH" b="0" i="1" smtClean="0">
                            <a:latin typeface="Cambria Math" panose="02040503050406030204" pitchFamily="18" charset="0"/>
                          </a:rPr>
                          <m:t>,</m:t>
                        </m:r>
                        <m:r>
                          <a:rPr lang="fr-CH" b="0" i="1" smtClean="0">
                            <a:latin typeface="Cambria Math" panose="02040503050406030204" pitchFamily="18" charset="0"/>
                          </a:rPr>
                          <m:t>𝑡</m:t>
                        </m:r>
                      </m:e>
                    </m:d>
                    <m:r>
                      <a:rPr lang="fr-CH" b="0" i="1" smtClean="0">
                        <a:latin typeface="Cambria Math" panose="02040503050406030204" pitchFamily="18" charset="0"/>
                      </a:rPr>
                      <m:t>=</m:t>
                    </m:r>
                    <m:sSub>
                      <m:sSubPr>
                        <m:ctrlPr>
                          <a:rPr lang="fr-CH" b="0" i="1" smtClean="0">
                            <a:latin typeface="Cambria Math" panose="02040503050406030204" pitchFamily="18" charset="0"/>
                          </a:rPr>
                        </m:ctrlPr>
                      </m:sSubPr>
                      <m:e>
                        <m:r>
                          <a:rPr lang="fr-CH" b="0" i="1" smtClean="0">
                            <a:latin typeface="Cambria Math" panose="02040503050406030204" pitchFamily="18" charset="0"/>
                            <a:ea typeface="Cambria Math" panose="02040503050406030204" pitchFamily="18" charset="0"/>
                          </a:rPr>
                          <m:t>𝐸</m:t>
                        </m:r>
                      </m:e>
                      <m:sub>
                        <m:r>
                          <a:rPr lang="fr-CH" b="0" i="1" smtClean="0">
                            <a:latin typeface="Cambria Math" panose="02040503050406030204" pitchFamily="18" charset="0"/>
                          </a:rPr>
                          <m:t>0</m:t>
                        </m:r>
                      </m:sub>
                    </m:sSub>
                    <m:func>
                      <m:funcPr>
                        <m:ctrlPr>
                          <a:rPr lang="fr-CH" b="0" i="1" smtClean="0">
                            <a:latin typeface="Cambria Math" panose="02040503050406030204" pitchFamily="18" charset="0"/>
                          </a:rPr>
                        </m:ctrlPr>
                      </m:funcPr>
                      <m:fName>
                        <m:r>
                          <m:rPr>
                            <m:sty m:val="p"/>
                          </m:rPr>
                          <a:rPr lang="fr-CH" b="0" i="0" smtClean="0">
                            <a:latin typeface="Cambria Math" panose="02040503050406030204" pitchFamily="18" charset="0"/>
                          </a:rPr>
                          <m:t>cos</m:t>
                        </m:r>
                      </m:fName>
                      <m:e>
                        <m:d>
                          <m:dPr>
                            <m:ctrlPr>
                              <a:rPr lang="fr-CH" i="1">
                                <a:latin typeface="Cambria Math" panose="02040503050406030204" pitchFamily="18" charset="0"/>
                              </a:rPr>
                            </m:ctrlPr>
                          </m:dPr>
                          <m:e>
                            <m:r>
                              <a:rPr lang="fr-CH" i="1">
                                <a:latin typeface="Cambria Math" panose="02040503050406030204" pitchFamily="18" charset="0"/>
                              </a:rPr>
                              <m:t>𝑘𝑧</m:t>
                            </m:r>
                            <m:r>
                              <a:rPr lang="fr-CH" i="1">
                                <a:latin typeface="Cambria Math" panose="02040503050406030204" pitchFamily="18" charset="0"/>
                              </a:rPr>
                              <m:t>−</m:t>
                            </m:r>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𝑡</m:t>
                            </m:r>
                          </m:e>
                        </m:d>
                      </m:e>
                    </m:func>
                  </m:oMath>
                </a14:m>
                <a:r>
                  <a:rPr lang="fr-CH" dirty="0"/>
                  <a:t> et sa réflexion par un miroir parfait: </a:t>
                </a:r>
                <a14:m>
                  <m:oMath xmlns:m="http://schemas.openxmlformats.org/officeDocument/2006/math">
                    <m:r>
                      <a:rPr lang="fr-CH" i="1">
                        <a:latin typeface="Cambria Math" panose="02040503050406030204" pitchFamily="18" charset="0"/>
                      </a:rPr>
                      <m:t>𝐸</m:t>
                    </m:r>
                    <m:r>
                      <a:rPr lang="fr-CH" b="0" i="1" smtClean="0">
                        <a:latin typeface="Cambria Math" panose="02040503050406030204" pitchFamily="18" charset="0"/>
                      </a:rPr>
                      <m:t>′</m:t>
                    </m:r>
                    <m:d>
                      <m:dPr>
                        <m:ctrlPr>
                          <a:rPr lang="fr-CH" i="1">
                            <a:latin typeface="Cambria Math" panose="02040503050406030204" pitchFamily="18" charset="0"/>
                          </a:rPr>
                        </m:ctrlPr>
                      </m:dPr>
                      <m:e>
                        <m:r>
                          <a:rPr lang="fr-CH" i="1">
                            <a:latin typeface="Cambria Math" panose="02040503050406030204" pitchFamily="18" charset="0"/>
                          </a:rPr>
                          <m:t>𝑧</m:t>
                        </m:r>
                        <m:r>
                          <a:rPr lang="fr-CH" i="1">
                            <a:latin typeface="Cambria Math" panose="02040503050406030204" pitchFamily="18" charset="0"/>
                          </a:rPr>
                          <m:t>,</m:t>
                        </m:r>
                        <m:r>
                          <a:rPr lang="fr-CH" i="1">
                            <a:latin typeface="Cambria Math" panose="02040503050406030204" pitchFamily="18" charset="0"/>
                          </a:rPr>
                          <m:t>𝑡</m:t>
                        </m:r>
                      </m:e>
                    </m:d>
                    <m:r>
                      <a:rPr lang="fr-CH" i="1">
                        <a:latin typeface="Cambria Math" panose="02040503050406030204" pitchFamily="18" charset="0"/>
                      </a:rPr>
                      <m:t>=</m:t>
                    </m:r>
                    <m:sSub>
                      <m:sSubPr>
                        <m:ctrlPr>
                          <a:rPr lang="fr-CH" i="1">
                            <a:latin typeface="Cambria Math" panose="02040503050406030204" pitchFamily="18" charset="0"/>
                          </a:rPr>
                        </m:ctrlPr>
                      </m:sSubPr>
                      <m:e>
                        <m:r>
                          <a:rPr lang="fr-CH" b="0" i="1" smtClean="0">
                            <a:latin typeface="Cambria Math" panose="02040503050406030204" pitchFamily="18" charset="0"/>
                            <a:ea typeface="Cambria Math" panose="02040503050406030204" pitchFamily="18" charset="0"/>
                          </a:rPr>
                          <m:t>𝐸</m:t>
                        </m:r>
                      </m:e>
                      <m:sub>
                        <m:r>
                          <a:rPr lang="fr-CH" i="1">
                            <a:latin typeface="Cambria Math" panose="02040503050406030204" pitchFamily="18" charset="0"/>
                          </a:rPr>
                          <m:t>0</m:t>
                        </m:r>
                      </m:sub>
                    </m:sSub>
                    <m:func>
                      <m:funcPr>
                        <m:ctrlPr>
                          <a:rPr lang="fr-CH" i="1">
                            <a:latin typeface="Cambria Math" panose="02040503050406030204" pitchFamily="18" charset="0"/>
                          </a:rPr>
                        </m:ctrlPr>
                      </m:funcPr>
                      <m:fName>
                        <m:r>
                          <m:rPr>
                            <m:sty m:val="p"/>
                          </m:rPr>
                          <a:rPr lang="fr-CH">
                            <a:latin typeface="Cambria Math" panose="02040503050406030204" pitchFamily="18" charset="0"/>
                          </a:rPr>
                          <m:t>cos</m:t>
                        </m:r>
                      </m:fName>
                      <m:e>
                        <m:d>
                          <m:dPr>
                            <m:ctrlPr>
                              <a:rPr lang="fr-CH" i="1">
                                <a:latin typeface="Cambria Math" panose="02040503050406030204" pitchFamily="18" charset="0"/>
                              </a:rPr>
                            </m:ctrlPr>
                          </m:dPr>
                          <m:e>
                            <m:r>
                              <a:rPr lang="fr-CH" i="1">
                                <a:latin typeface="Cambria Math" panose="02040503050406030204" pitchFamily="18" charset="0"/>
                              </a:rPr>
                              <m:t>𝑘𝑧</m:t>
                            </m:r>
                            <m:r>
                              <a:rPr lang="fr-CH" b="0" i="1" smtClean="0">
                                <a:latin typeface="Cambria Math" panose="02040503050406030204" pitchFamily="18" charset="0"/>
                              </a:rPr>
                              <m:t>+</m:t>
                            </m:r>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𝑡</m:t>
                            </m:r>
                          </m:e>
                        </m:d>
                      </m:e>
                    </m:func>
                  </m:oMath>
                </a14:m>
                <a:r>
                  <a:rPr lang="fr-CH" dirty="0"/>
                  <a:t>. La somme des deux ondes est: </a:t>
                </a:r>
                <a14:m>
                  <m:oMath xmlns:m="http://schemas.openxmlformats.org/officeDocument/2006/math">
                    <m:sSub>
                      <m:sSubPr>
                        <m:ctrlPr>
                          <a:rPr lang="fr-CH" i="1" smtClean="0">
                            <a:latin typeface="Cambria Math" panose="02040503050406030204" pitchFamily="18" charset="0"/>
                          </a:rPr>
                        </m:ctrlPr>
                      </m:sSubPr>
                      <m:e>
                        <m:r>
                          <a:rPr lang="fr-CH" i="1">
                            <a:latin typeface="Cambria Math" panose="02040503050406030204" pitchFamily="18" charset="0"/>
                          </a:rPr>
                          <m:t>𝐸</m:t>
                        </m:r>
                      </m:e>
                      <m:sub>
                        <m:r>
                          <a:rPr lang="fr-CH" b="0" i="1" smtClean="0">
                            <a:latin typeface="Cambria Math" panose="02040503050406030204" pitchFamily="18" charset="0"/>
                          </a:rPr>
                          <m:t>𝑡𝑜𝑡</m:t>
                        </m:r>
                      </m:sub>
                    </m:sSub>
                    <m:d>
                      <m:dPr>
                        <m:ctrlPr>
                          <a:rPr lang="fr-CH" i="1">
                            <a:latin typeface="Cambria Math" panose="02040503050406030204" pitchFamily="18" charset="0"/>
                          </a:rPr>
                        </m:ctrlPr>
                      </m:dPr>
                      <m:e>
                        <m:r>
                          <a:rPr lang="fr-CH" i="1">
                            <a:latin typeface="Cambria Math" panose="02040503050406030204" pitchFamily="18" charset="0"/>
                          </a:rPr>
                          <m:t>𝑧</m:t>
                        </m:r>
                        <m:r>
                          <a:rPr lang="fr-CH" i="1">
                            <a:latin typeface="Cambria Math" panose="02040503050406030204" pitchFamily="18" charset="0"/>
                          </a:rPr>
                          <m:t>,</m:t>
                        </m:r>
                        <m:r>
                          <a:rPr lang="fr-CH" i="1">
                            <a:latin typeface="Cambria Math" panose="02040503050406030204" pitchFamily="18" charset="0"/>
                          </a:rPr>
                          <m:t>𝑡</m:t>
                        </m:r>
                      </m:e>
                    </m:d>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rPr>
                          <m:t>0</m:t>
                        </m:r>
                      </m:sub>
                    </m:sSub>
                    <m:d>
                      <m:dPr>
                        <m:begChr m:val="["/>
                        <m:endChr m:val="]"/>
                        <m:ctrlPr>
                          <a:rPr lang="fr-CH" i="1">
                            <a:latin typeface="Cambria Math" panose="02040503050406030204" pitchFamily="18" charset="0"/>
                          </a:rPr>
                        </m:ctrlPr>
                      </m:dPr>
                      <m:e>
                        <m:func>
                          <m:funcPr>
                            <m:ctrlPr>
                              <a:rPr lang="fr-CH" i="1">
                                <a:latin typeface="Cambria Math" panose="02040503050406030204" pitchFamily="18" charset="0"/>
                              </a:rPr>
                            </m:ctrlPr>
                          </m:funcPr>
                          <m:fName>
                            <m:r>
                              <m:rPr>
                                <m:sty m:val="p"/>
                              </m:rPr>
                              <a:rPr lang="fr-CH">
                                <a:latin typeface="Cambria Math" panose="02040503050406030204" pitchFamily="18" charset="0"/>
                              </a:rPr>
                              <m:t>cos</m:t>
                            </m:r>
                          </m:fName>
                          <m:e>
                            <m:d>
                              <m:dPr>
                                <m:ctrlPr>
                                  <a:rPr lang="fr-CH" i="1">
                                    <a:latin typeface="Cambria Math" panose="02040503050406030204" pitchFamily="18" charset="0"/>
                                  </a:rPr>
                                </m:ctrlPr>
                              </m:dPr>
                              <m:e>
                                <m:r>
                                  <a:rPr lang="fr-CH" i="1">
                                    <a:latin typeface="Cambria Math" panose="02040503050406030204" pitchFamily="18" charset="0"/>
                                  </a:rPr>
                                  <m:t>𝑘𝑧</m:t>
                                </m:r>
                                <m:r>
                                  <a:rPr lang="fr-CH" i="1">
                                    <a:latin typeface="Cambria Math" panose="02040503050406030204" pitchFamily="18" charset="0"/>
                                  </a:rPr>
                                  <m:t>−</m:t>
                                </m:r>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𝑡</m:t>
                                </m:r>
                              </m:e>
                            </m:d>
                          </m:e>
                        </m:func>
                        <m:r>
                          <a:rPr lang="fr-CH" i="1">
                            <a:latin typeface="Cambria Math" panose="02040503050406030204" pitchFamily="18" charset="0"/>
                            <a:ea typeface="Cambria Math" panose="02040503050406030204" pitchFamily="18" charset="0"/>
                          </a:rPr>
                          <m:t>+</m:t>
                        </m:r>
                        <m:func>
                          <m:funcPr>
                            <m:ctrlPr>
                              <a:rPr lang="fr-CH" i="1">
                                <a:latin typeface="Cambria Math" panose="02040503050406030204" pitchFamily="18" charset="0"/>
                              </a:rPr>
                            </m:ctrlPr>
                          </m:funcPr>
                          <m:fName>
                            <m:r>
                              <m:rPr>
                                <m:sty m:val="p"/>
                              </m:rPr>
                              <a:rPr lang="fr-CH">
                                <a:latin typeface="Cambria Math" panose="02040503050406030204" pitchFamily="18" charset="0"/>
                              </a:rPr>
                              <m:t>cos</m:t>
                            </m:r>
                          </m:fName>
                          <m:e>
                            <m:d>
                              <m:dPr>
                                <m:ctrlPr>
                                  <a:rPr lang="fr-CH" i="1">
                                    <a:latin typeface="Cambria Math" panose="02040503050406030204" pitchFamily="18" charset="0"/>
                                  </a:rPr>
                                </m:ctrlPr>
                              </m:dPr>
                              <m:e>
                                <m:r>
                                  <a:rPr lang="fr-CH" i="1">
                                    <a:latin typeface="Cambria Math" panose="02040503050406030204" pitchFamily="18" charset="0"/>
                                  </a:rPr>
                                  <m:t>𝑘𝑧</m:t>
                                </m:r>
                                <m:r>
                                  <a:rPr lang="fr-CH" i="1">
                                    <a:latin typeface="Cambria Math" panose="02040503050406030204" pitchFamily="18" charset="0"/>
                                  </a:rPr>
                                  <m:t>+</m:t>
                                </m:r>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𝑡</m:t>
                                </m:r>
                              </m:e>
                            </m:d>
                          </m:e>
                        </m:func>
                      </m:e>
                    </m:d>
                    <m:r>
                      <a:rPr lang="fr-CH" i="1">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2</m:t>
                    </m:r>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rPr>
                          <m:t>0</m:t>
                        </m:r>
                      </m:sub>
                    </m:sSub>
                    <m:func>
                      <m:funcPr>
                        <m:ctrlPr>
                          <a:rPr lang="fr-CH" i="1">
                            <a:latin typeface="Cambria Math" panose="02040503050406030204" pitchFamily="18" charset="0"/>
                          </a:rPr>
                        </m:ctrlPr>
                      </m:funcPr>
                      <m:fName>
                        <m:r>
                          <m:rPr>
                            <m:sty m:val="p"/>
                          </m:rPr>
                          <a:rPr lang="fr-CH">
                            <a:latin typeface="Cambria Math" panose="02040503050406030204" pitchFamily="18" charset="0"/>
                          </a:rPr>
                          <m:t>cos</m:t>
                        </m:r>
                      </m:fName>
                      <m:e>
                        <m:d>
                          <m:dPr>
                            <m:ctrlPr>
                              <a:rPr lang="fr-CH" i="1">
                                <a:latin typeface="Cambria Math" panose="02040503050406030204" pitchFamily="18" charset="0"/>
                              </a:rPr>
                            </m:ctrlPr>
                          </m:dPr>
                          <m:e>
                            <m:f>
                              <m:fPr>
                                <m:ctrlPr>
                                  <a:rPr lang="fr-CH" i="1">
                                    <a:latin typeface="Cambria Math" panose="02040503050406030204" pitchFamily="18" charset="0"/>
                                  </a:rPr>
                                </m:ctrlPr>
                              </m:fPr>
                              <m:num>
                                <m:d>
                                  <m:dPr>
                                    <m:ctrlPr>
                                      <a:rPr lang="fr-CH" i="1">
                                        <a:latin typeface="Cambria Math" panose="02040503050406030204" pitchFamily="18" charset="0"/>
                                      </a:rPr>
                                    </m:ctrlPr>
                                  </m:dPr>
                                  <m:e>
                                    <m:r>
                                      <a:rPr lang="fr-CH" i="1">
                                        <a:latin typeface="Cambria Math" panose="02040503050406030204" pitchFamily="18" charset="0"/>
                                      </a:rPr>
                                      <m:t>𝑘𝑧</m:t>
                                    </m:r>
                                    <m:r>
                                      <a:rPr lang="fr-CH" i="1">
                                        <a:latin typeface="Cambria Math" panose="02040503050406030204" pitchFamily="18" charset="0"/>
                                      </a:rPr>
                                      <m:t>−</m:t>
                                    </m:r>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𝑡</m:t>
                                    </m:r>
                                  </m:e>
                                </m:d>
                                <m:r>
                                  <a:rPr lang="fr-CH" i="1">
                                    <a:latin typeface="Cambria Math" panose="02040503050406030204" pitchFamily="18" charset="0"/>
                                  </a:rPr>
                                  <m:t>+</m:t>
                                </m:r>
                                <m:d>
                                  <m:dPr>
                                    <m:ctrlPr>
                                      <a:rPr lang="fr-CH" i="1">
                                        <a:latin typeface="Cambria Math" panose="02040503050406030204" pitchFamily="18" charset="0"/>
                                      </a:rPr>
                                    </m:ctrlPr>
                                  </m:dPr>
                                  <m:e>
                                    <m:r>
                                      <a:rPr lang="fr-CH" i="1">
                                        <a:latin typeface="Cambria Math" panose="02040503050406030204" pitchFamily="18" charset="0"/>
                                      </a:rPr>
                                      <m:t>𝑘𝑧</m:t>
                                    </m:r>
                                    <m:r>
                                      <a:rPr lang="fr-CH" i="1">
                                        <a:latin typeface="Cambria Math" panose="02040503050406030204" pitchFamily="18" charset="0"/>
                                      </a:rPr>
                                      <m:t>+</m:t>
                                    </m:r>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𝑡</m:t>
                                    </m:r>
                                  </m:e>
                                </m:d>
                              </m:num>
                              <m:den>
                                <m:r>
                                  <a:rPr lang="fr-CH" i="1">
                                    <a:latin typeface="Cambria Math" panose="02040503050406030204" pitchFamily="18" charset="0"/>
                                  </a:rPr>
                                  <m:t>2</m:t>
                                </m:r>
                              </m:den>
                            </m:f>
                          </m:e>
                        </m:d>
                      </m:e>
                    </m:func>
                    <m:func>
                      <m:funcPr>
                        <m:ctrlPr>
                          <a:rPr lang="fr-CH" i="1">
                            <a:latin typeface="Cambria Math" panose="02040503050406030204" pitchFamily="18" charset="0"/>
                          </a:rPr>
                        </m:ctrlPr>
                      </m:funcPr>
                      <m:fName>
                        <m:r>
                          <m:rPr>
                            <m:sty m:val="p"/>
                          </m:rPr>
                          <a:rPr lang="fr-CH">
                            <a:latin typeface="Cambria Math" panose="02040503050406030204" pitchFamily="18" charset="0"/>
                          </a:rPr>
                          <m:t>cos</m:t>
                        </m:r>
                      </m:fName>
                      <m:e>
                        <m:d>
                          <m:dPr>
                            <m:ctrlPr>
                              <a:rPr lang="fr-CH" i="1">
                                <a:latin typeface="Cambria Math" panose="02040503050406030204" pitchFamily="18" charset="0"/>
                              </a:rPr>
                            </m:ctrlPr>
                          </m:dPr>
                          <m:e>
                            <m:f>
                              <m:fPr>
                                <m:ctrlPr>
                                  <a:rPr lang="fr-CH" i="1">
                                    <a:latin typeface="Cambria Math" panose="02040503050406030204" pitchFamily="18" charset="0"/>
                                  </a:rPr>
                                </m:ctrlPr>
                              </m:fPr>
                              <m:num>
                                <m:d>
                                  <m:dPr>
                                    <m:ctrlPr>
                                      <a:rPr lang="fr-CH" i="1">
                                        <a:latin typeface="Cambria Math" panose="02040503050406030204" pitchFamily="18" charset="0"/>
                                      </a:rPr>
                                    </m:ctrlPr>
                                  </m:dPr>
                                  <m:e>
                                    <m:r>
                                      <a:rPr lang="fr-CH" i="1">
                                        <a:latin typeface="Cambria Math" panose="02040503050406030204" pitchFamily="18" charset="0"/>
                                      </a:rPr>
                                      <m:t>𝑘𝑧</m:t>
                                    </m:r>
                                    <m:r>
                                      <a:rPr lang="fr-CH" i="1">
                                        <a:latin typeface="Cambria Math" panose="02040503050406030204" pitchFamily="18" charset="0"/>
                                      </a:rPr>
                                      <m:t>−</m:t>
                                    </m:r>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𝑡</m:t>
                                    </m:r>
                                  </m:e>
                                </m:d>
                                <m:r>
                                  <a:rPr lang="fr-CH" i="1">
                                    <a:latin typeface="Cambria Math" panose="02040503050406030204" pitchFamily="18" charset="0"/>
                                  </a:rPr>
                                  <m:t>−</m:t>
                                </m:r>
                                <m:d>
                                  <m:dPr>
                                    <m:ctrlPr>
                                      <a:rPr lang="fr-CH" i="1">
                                        <a:latin typeface="Cambria Math" panose="02040503050406030204" pitchFamily="18" charset="0"/>
                                      </a:rPr>
                                    </m:ctrlPr>
                                  </m:dPr>
                                  <m:e>
                                    <m:r>
                                      <a:rPr lang="fr-CH" i="1">
                                        <a:latin typeface="Cambria Math" panose="02040503050406030204" pitchFamily="18" charset="0"/>
                                      </a:rPr>
                                      <m:t>𝑘𝑧</m:t>
                                    </m:r>
                                    <m:r>
                                      <a:rPr lang="fr-CH" i="1">
                                        <a:latin typeface="Cambria Math" panose="02040503050406030204" pitchFamily="18" charset="0"/>
                                      </a:rPr>
                                      <m:t>+</m:t>
                                    </m:r>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𝑡</m:t>
                                    </m:r>
                                  </m:e>
                                </m:d>
                              </m:num>
                              <m:den>
                                <m:r>
                                  <a:rPr lang="fr-CH" i="1">
                                    <a:latin typeface="Cambria Math" panose="02040503050406030204" pitchFamily="18" charset="0"/>
                                  </a:rPr>
                                  <m:t>2</m:t>
                                </m:r>
                              </m:den>
                            </m:f>
                          </m:e>
                        </m:d>
                      </m:e>
                    </m:func>
                    <m:r>
                      <a:rPr lang="fr-CH" b="0" i="1" smtClean="0">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rPr>
                        </m:ctrlPr>
                      </m:sSubPr>
                      <m:e>
                        <m:r>
                          <a:rPr lang="fr-CH" b="0" i="1" smtClean="0">
                            <a:latin typeface="Cambria Math" panose="02040503050406030204" pitchFamily="18" charset="0"/>
                          </a:rPr>
                          <m:t>2</m:t>
                        </m:r>
                        <m:r>
                          <a:rPr lang="fr-CH" b="0" i="1" smtClean="0">
                            <a:latin typeface="Cambria Math" panose="02040503050406030204" pitchFamily="18" charset="0"/>
                            <a:ea typeface="Cambria Math" panose="02040503050406030204" pitchFamily="18" charset="0"/>
                          </a:rPr>
                          <m:t>𝐸</m:t>
                        </m:r>
                      </m:e>
                      <m:sub>
                        <m:r>
                          <a:rPr lang="fr-CH" i="1">
                            <a:latin typeface="Cambria Math" panose="02040503050406030204" pitchFamily="18" charset="0"/>
                          </a:rPr>
                          <m:t>0</m:t>
                        </m:r>
                      </m:sub>
                    </m:sSub>
                    <m:func>
                      <m:funcPr>
                        <m:ctrlPr>
                          <a:rPr lang="fr-CH" i="1">
                            <a:latin typeface="Cambria Math" panose="02040503050406030204" pitchFamily="18" charset="0"/>
                          </a:rPr>
                        </m:ctrlPr>
                      </m:funcPr>
                      <m:fName>
                        <m:r>
                          <m:rPr>
                            <m:sty m:val="p"/>
                          </m:rPr>
                          <a:rPr lang="fr-CH">
                            <a:latin typeface="Cambria Math" panose="02040503050406030204" pitchFamily="18" charset="0"/>
                          </a:rPr>
                          <m:t>cos</m:t>
                        </m:r>
                      </m:fName>
                      <m:e>
                        <m:d>
                          <m:dPr>
                            <m:ctrlPr>
                              <a:rPr lang="fr-CH" i="1">
                                <a:latin typeface="Cambria Math" panose="02040503050406030204" pitchFamily="18" charset="0"/>
                              </a:rPr>
                            </m:ctrlPr>
                          </m:dPr>
                          <m:e>
                            <m:r>
                              <a:rPr lang="fr-CH" i="1">
                                <a:latin typeface="Cambria Math" panose="02040503050406030204" pitchFamily="18" charset="0"/>
                              </a:rPr>
                              <m:t>𝑘𝑧</m:t>
                            </m:r>
                          </m:e>
                        </m:d>
                      </m:e>
                    </m:func>
                    <m:func>
                      <m:funcPr>
                        <m:ctrlPr>
                          <a:rPr lang="fr-CH" i="1">
                            <a:latin typeface="Cambria Math" panose="02040503050406030204" pitchFamily="18" charset="0"/>
                          </a:rPr>
                        </m:ctrlPr>
                      </m:funcPr>
                      <m:fName>
                        <m:r>
                          <m:rPr>
                            <m:sty m:val="p"/>
                          </m:rPr>
                          <a:rPr lang="fr-CH">
                            <a:latin typeface="Cambria Math" panose="02040503050406030204" pitchFamily="18" charset="0"/>
                          </a:rPr>
                          <m:t>cos</m:t>
                        </m:r>
                      </m:fName>
                      <m:e>
                        <m:d>
                          <m:dPr>
                            <m:ctrlPr>
                              <a:rPr lang="fr-CH" i="1">
                                <a:latin typeface="Cambria Math" panose="02040503050406030204" pitchFamily="18" charset="0"/>
                              </a:rPr>
                            </m:ctrlPr>
                          </m:dPr>
                          <m:e>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𝑡</m:t>
                            </m:r>
                          </m:e>
                        </m:d>
                      </m:e>
                    </m:func>
                  </m:oMath>
                </a14:m>
                <a:r>
                  <a:rPr lang="fr-CH" dirty="0"/>
                  <a:t> . </a:t>
                </a:r>
              </a:p>
              <a:p>
                <a:pPr marL="342900" indent="-342900">
                  <a:lnSpc>
                    <a:spcPct val="120000"/>
                  </a:lnSpc>
                  <a:buFont typeface="Arial" panose="020B0604020202020204" pitchFamily="34" charset="0"/>
                  <a:buChar char="•"/>
                </a:pPr>
                <a:r>
                  <a:rPr lang="fr-CH" dirty="0"/>
                  <a:t>C'est une </a:t>
                </a:r>
                <a:r>
                  <a:rPr lang="fr-CH" b="1" dirty="0"/>
                  <a:t>onde stationnaire</a:t>
                </a:r>
                <a:r>
                  <a:rPr lang="fr-CH" dirty="0"/>
                  <a:t>: la dépendance en </a:t>
                </a:r>
                <a:r>
                  <a:rPr lang="fr-CH" i="1" dirty="0"/>
                  <a:t>z</a:t>
                </a:r>
                <a:r>
                  <a:rPr lang="fr-CH" dirty="0"/>
                  <a:t> et en </a:t>
                </a:r>
                <a:r>
                  <a:rPr lang="fr-CH" i="1" dirty="0" err="1"/>
                  <a:t>t</a:t>
                </a:r>
                <a:r>
                  <a:rPr lang="fr-CH" dirty="0"/>
                  <a:t> sont séparées, contrairement aux ondes </a:t>
                </a:r>
                <a:r>
                  <a:rPr lang="fr-CH" dirty="0" err="1"/>
                  <a:t>propageantes</a:t>
                </a:r>
                <a:r>
                  <a:rPr lang="fr-CH" dirty="0"/>
                  <a:t>, qui dépendent de l'argument combiné (</a:t>
                </a:r>
                <a:r>
                  <a:rPr lang="fr-CH" i="1" dirty="0" err="1"/>
                  <a:t>kz-</a:t>
                </a:r>
                <a:r>
                  <a:rPr lang="fr-CH" i="1" dirty="0" err="1">
                    <a:latin typeface="Symbol" pitchFamily="2" charset="2"/>
                  </a:rPr>
                  <a:t>w</a:t>
                </a:r>
                <a:r>
                  <a:rPr lang="fr-CH" i="1" dirty="0" err="1"/>
                  <a:t>t</a:t>
                </a:r>
                <a:r>
                  <a:rPr lang="fr-CH" dirty="0"/>
                  <a:t>).</a:t>
                </a:r>
              </a:p>
              <a:p>
                <a:pPr marL="342900" indent="-342900">
                  <a:lnSpc>
                    <a:spcPct val="120000"/>
                  </a:lnSpc>
                  <a:buFont typeface="Arial" panose="020B0604020202020204" pitchFamily="34" charset="0"/>
                  <a:buChar char="•"/>
                </a:pPr>
                <a:r>
                  <a:rPr lang="fr-CH" dirty="0"/>
                  <a:t>Un développement plus général: on cherche une solution </a:t>
                </a:r>
                <a14:m>
                  <m:oMath xmlns:m="http://schemas.openxmlformats.org/officeDocument/2006/math">
                    <m:r>
                      <a:rPr lang="fr-CH" i="1">
                        <a:latin typeface="Cambria Math" panose="02040503050406030204" pitchFamily="18" charset="0"/>
                      </a:rPr>
                      <m:t>𝐸</m:t>
                    </m:r>
                    <m:d>
                      <m:dPr>
                        <m:ctrlPr>
                          <a:rPr lang="fr-CH" i="1">
                            <a:latin typeface="Cambria Math" panose="02040503050406030204" pitchFamily="18" charset="0"/>
                          </a:rPr>
                        </m:ctrlPr>
                      </m:dPr>
                      <m:e>
                        <m:r>
                          <a:rPr lang="fr-CH" i="1">
                            <a:latin typeface="Cambria Math" panose="02040503050406030204" pitchFamily="18" charset="0"/>
                          </a:rPr>
                          <m:t>𝑧</m:t>
                        </m:r>
                        <m:r>
                          <a:rPr lang="fr-CH" i="1">
                            <a:latin typeface="Cambria Math" panose="02040503050406030204" pitchFamily="18" charset="0"/>
                          </a:rPr>
                          <m:t>,</m:t>
                        </m:r>
                        <m:r>
                          <a:rPr lang="fr-CH" i="1">
                            <a:latin typeface="Cambria Math" panose="02040503050406030204" pitchFamily="18" charset="0"/>
                          </a:rPr>
                          <m:t>𝑡</m:t>
                        </m:r>
                      </m:e>
                    </m:d>
                    <m:r>
                      <a:rPr lang="fr-CH" i="1">
                        <a:latin typeface="Cambria Math" panose="02040503050406030204" pitchFamily="18" charset="0"/>
                      </a:rPr>
                      <m:t>=</m:t>
                    </m:r>
                    <m:r>
                      <a:rPr lang="fr-CH" b="0" i="1" smtClean="0">
                        <a:latin typeface="Cambria Math" panose="02040503050406030204" pitchFamily="18" charset="0"/>
                      </a:rPr>
                      <m:t>𝑓</m:t>
                    </m:r>
                    <m:d>
                      <m:dPr>
                        <m:ctrlPr>
                          <a:rPr lang="fr-CH" b="0" i="1" smtClean="0">
                            <a:latin typeface="Cambria Math" panose="02040503050406030204" pitchFamily="18" charset="0"/>
                          </a:rPr>
                        </m:ctrlPr>
                      </m:dPr>
                      <m:e>
                        <m:r>
                          <a:rPr lang="fr-CH" b="0" i="1" smtClean="0">
                            <a:latin typeface="Cambria Math" panose="02040503050406030204" pitchFamily="18" charset="0"/>
                          </a:rPr>
                          <m:t>𝑧</m:t>
                        </m:r>
                      </m:e>
                    </m:d>
                    <m:r>
                      <a:rPr lang="fr-CH" b="0" i="1" smtClean="0">
                        <a:latin typeface="Cambria Math" panose="02040503050406030204" pitchFamily="18" charset="0"/>
                      </a:rPr>
                      <m:t>𝑔</m:t>
                    </m:r>
                    <m:r>
                      <a:rPr lang="fr-CH" b="0" i="1" smtClean="0">
                        <a:latin typeface="Cambria Math" panose="02040503050406030204" pitchFamily="18" charset="0"/>
                      </a:rPr>
                      <m:t>(</m:t>
                    </m:r>
                    <m:r>
                      <a:rPr lang="fr-CH" b="0" i="1" smtClean="0">
                        <a:latin typeface="Cambria Math" panose="02040503050406030204" pitchFamily="18" charset="0"/>
                      </a:rPr>
                      <m:t>𝑡</m:t>
                    </m:r>
                    <m:r>
                      <a:rPr lang="fr-CH" b="0" i="1" smtClean="0">
                        <a:latin typeface="Cambria Math" panose="02040503050406030204" pitchFamily="18" charset="0"/>
                      </a:rPr>
                      <m:t>)</m:t>
                    </m:r>
                  </m:oMath>
                </a14:m>
                <a:r>
                  <a:rPr lang="fr-CH" dirty="0"/>
                  <a:t> à l'équation d'onde: </a:t>
                </a:r>
                <a14:m>
                  <m:oMath xmlns:m="http://schemas.openxmlformats.org/officeDocument/2006/math">
                    <m:f>
                      <m:fPr>
                        <m:ctrlPr>
                          <a:rPr lang="fr-CH" i="1" smtClean="0">
                            <a:latin typeface="Cambria Math" panose="02040503050406030204" pitchFamily="18" charset="0"/>
                          </a:rPr>
                        </m:ctrlPr>
                      </m:fPr>
                      <m:num>
                        <m:sSup>
                          <m:sSupPr>
                            <m:ctrlPr>
                              <a:rPr lang="fr-CH" i="1" smtClean="0">
                                <a:latin typeface="Cambria Math" panose="02040503050406030204" pitchFamily="18" charset="0"/>
                              </a:rPr>
                            </m:ctrlPr>
                          </m:sSupPr>
                          <m:e>
                            <m:r>
                              <a:rPr lang="fr-CH" i="1" smtClean="0">
                                <a:latin typeface="Cambria Math" panose="02040503050406030204" pitchFamily="18" charset="0"/>
                                <a:ea typeface="Cambria Math" panose="02040503050406030204" pitchFamily="18" charset="0"/>
                              </a:rPr>
                              <m:t>𝜕</m:t>
                            </m:r>
                          </m:e>
                          <m:sup>
                            <m:r>
                              <a:rPr lang="fr-CH" b="0" i="1" smtClean="0">
                                <a:latin typeface="Cambria Math" panose="02040503050406030204" pitchFamily="18" charset="0"/>
                              </a:rPr>
                              <m:t>2</m:t>
                            </m:r>
                          </m:sup>
                        </m:sSup>
                        <m:r>
                          <a:rPr lang="fr-CH" b="0" i="1" smtClean="0">
                            <a:latin typeface="Cambria Math" panose="02040503050406030204" pitchFamily="18" charset="0"/>
                          </a:rPr>
                          <m:t>𝐸</m:t>
                        </m:r>
                      </m:num>
                      <m:den>
                        <m:sSup>
                          <m:sSupPr>
                            <m:ctrlPr>
                              <a:rPr lang="fr-CH" i="1" smtClean="0">
                                <a:latin typeface="Cambria Math" panose="02040503050406030204" pitchFamily="18" charset="0"/>
                              </a:rPr>
                            </m:ctrlPr>
                          </m:sSupPr>
                          <m:e>
                            <m:r>
                              <a:rPr lang="fr-CH"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𝑧</m:t>
                            </m:r>
                          </m:e>
                          <m:sup>
                            <m:r>
                              <a:rPr lang="fr-CH" b="0" i="1" smtClean="0">
                                <a:latin typeface="Cambria Math" panose="02040503050406030204" pitchFamily="18" charset="0"/>
                              </a:rPr>
                              <m:t>2</m:t>
                            </m:r>
                          </m:sup>
                        </m:sSup>
                      </m:den>
                    </m:f>
                    <m:r>
                      <a:rPr lang="fr-CH" i="1">
                        <a:latin typeface="Cambria Math" panose="02040503050406030204" pitchFamily="18" charset="0"/>
                      </a:rPr>
                      <m:t>=</m:t>
                    </m:r>
                    <m:f>
                      <m:fPr>
                        <m:ctrlPr>
                          <a:rPr lang="fr-CH" i="1">
                            <a:latin typeface="Cambria Math" panose="02040503050406030204" pitchFamily="18" charset="0"/>
                          </a:rPr>
                        </m:ctrlPr>
                      </m:fPr>
                      <m:num>
                        <m:r>
                          <a:rPr lang="fr-CH" b="0" i="1" smtClean="0">
                            <a:latin typeface="Cambria Math" panose="02040503050406030204" pitchFamily="18" charset="0"/>
                          </a:rPr>
                          <m:t>1</m:t>
                        </m:r>
                      </m:num>
                      <m:den>
                        <m:sSup>
                          <m:sSupPr>
                            <m:ctrlPr>
                              <a:rPr lang="fr-CH" i="1">
                                <a:latin typeface="Cambria Math" panose="02040503050406030204" pitchFamily="18" charset="0"/>
                              </a:rPr>
                            </m:ctrlPr>
                          </m:sSupPr>
                          <m:e>
                            <m:r>
                              <a:rPr lang="fr-CH" b="0" i="1" smtClean="0">
                                <a:latin typeface="Cambria Math" panose="02040503050406030204" pitchFamily="18" charset="0"/>
                                <a:ea typeface="Cambria Math" panose="02040503050406030204" pitchFamily="18" charset="0"/>
                              </a:rPr>
                              <m:t>𝑐</m:t>
                            </m:r>
                          </m:e>
                          <m:sup>
                            <m:r>
                              <a:rPr lang="fr-CH" i="1">
                                <a:latin typeface="Cambria Math" panose="02040503050406030204" pitchFamily="18" charset="0"/>
                              </a:rPr>
                              <m:t>2</m:t>
                            </m:r>
                          </m:sup>
                        </m:sSup>
                      </m:den>
                    </m:f>
                    <m:f>
                      <m:fPr>
                        <m:ctrlPr>
                          <a:rPr lang="fr-CH" i="1">
                            <a:latin typeface="Cambria Math" panose="02040503050406030204" pitchFamily="18" charset="0"/>
                          </a:rPr>
                        </m:ctrlPr>
                      </m:fPr>
                      <m:num>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m:t>
                            </m:r>
                          </m:e>
                          <m:sup>
                            <m:r>
                              <a:rPr lang="fr-CH" i="1">
                                <a:latin typeface="Cambria Math" panose="02040503050406030204" pitchFamily="18" charset="0"/>
                              </a:rPr>
                              <m:t>2</m:t>
                            </m:r>
                          </m:sup>
                        </m:sSup>
                        <m:r>
                          <a:rPr lang="fr-CH" i="1">
                            <a:latin typeface="Cambria Math" panose="02040503050406030204" pitchFamily="18" charset="0"/>
                          </a:rPr>
                          <m:t>𝐸</m:t>
                        </m:r>
                      </m:num>
                      <m:den>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𝑡</m:t>
                            </m:r>
                          </m:e>
                          <m:sup>
                            <m:r>
                              <a:rPr lang="fr-CH" i="1">
                                <a:latin typeface="Cambria Math" panose="02040503050406030204" pitchFamily="18" charset="0"/>
                              </a:rPr>
                              <m:t>2</m:t>
                            </m:r>
                          </m:sup>
                        </m:sSup>
                      </m:den>
                    </m:f>
                  </m:oMath>
                </a14:m>
                <a:r>
                  <a:rPr lang="fr-CH" dirty="0"/>
                  <a:t> . La substitution donne: </a:t>
                </a:r>
                <a14:m>
                  <m:oMath xmlns:m="http://schemas.openxmlformats.org/officeDocument/2006/math">
                    <m:f>
                      <m:fPr>
                        <m:ctrlPr>
                          <a:rPr lang="fr-CH" i="1">
                            <a:latin typeface="Cambria Math" panose="02040503050406030204" pitchFamily="18" charset="0"/>
                          </a:rPr>
                        </m:ctrlPr>
                      </m:fPr>
                      <m:num>
                        <m:r>
                          <a:rPr lang="fr-CH" i="1">
                            <a:latin typeface="Cambria Math" panose="02040503050406030204" pitchFamily="18" charset="0"/>
                          </a:rPr>
                          <m:t>1</m:t>
                        </m:r>
                      </m:num>
                      <m:den>
                        <m:r>
                          <a:rPr lang="fr-CH" b="0" i="1" smtClean="0">
                            <a:latin typeface="Cambria Math" panose="02040503050406030204" pitchFamily="18" charset="0"/>
                          </a:rPr>
                          <m:t>𝑓</m:t>
                        </m:r>
                      </m:den>
                    </m:f>
                    <m:f>
                      <m:fPr>
                        <m:ctrlPr>
                          <a:rPr lang="fr-CH" i="1">
                            <a:latin typeface="Cambria Math" panose="02040503050406030204" pitchFamily="18" charset="0"/>
                          </a:rPr>
                        </m:ctrlPr>
                      </m:fPr>
                      <m:num>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m:t>
                            </m:r>
                          </m:e>
                          <m:sup>
                            <m:r>
                              <a:rPr lang="fr-CH" i="1">
                                <a:latin typeface="Cambria Math" panose="02040503050406030204" pitchFamily="18" charset="0"/>
                              </a:rPr>
                              <m:t>2</m:t>
                            </m:r>
                          </m:sup>
                        </m:sSup>
                        <m:r>
                          <a:rPr lang="fr-CH" b="0" i="1" smtClean="0">
                            <a:latin typeface="Cambria Math" panose="02040503050406030204" pitchFamily="18" charset="0"/>
                          </a:rPr>
                          <m:t>𝑓</m:t>
                        </m:r>
                      </m:num>
                      <m:den>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𝑧</m:t>
                            </m:r>
                          </m:e>
                          <m:sup>
                            <m:r>
                              <a:rPr lang="fr-CH" i="1">
                                <a:latin typeface="Cambria Math" panose="02040503050406030204" pitchFamily="18" charset="0"/>
                              </a:rPr>
                              <m:t>2</m:t>
                            </m:r>
                          </m:sup>
                        </m:sSup>
                      </m:den>
                    </m:f>
                    <m:r>
                      <a:rPr lang="fr-CH" i="1">
                        <a:latin typeface="Cambria Math" panose="02040503050406030204" pitchFamily="18" charset="0"/>
                      </a:rPr>
                      <m:t>=</m:t>
                    </m:r>
                    <m:f>
                      <m:fPr>
                        <m:ctrlPr>
                          <a:rPr lang="fr-CH" i="1">
                            <a:latin typeface="Cambria Math" panose="02040503050406030204" pitchFamily="18" charset="0"/>
                          </a:rPr>
                        </m:ctrlPr>
                      </m:fPr>
                      <m:num>
                        <m:r>
                          <a:rPr lang="fr-CH" i="1">
                            <a:latin typeface="Cambria Math" panose="02040503050406030204" pitchFamily="18" charset="0"/>
                          </a:rPr>
                          <m:t>1</m:t>
                        </m:r>
                      </m:num>
                      <m:den>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𝑐</m:t>
                            </m:r>
                          </m:e>
                          <m:sup>
                            <m:r>
                              <a:rPr lang="fr-CH" i="1">
                                <a:latin typeface="Cambria Math" panose="02040503050406030204" pitchFamily="18" charset="0"/>
                              </a:rPr>
                              <m:t>2</m:t>
                            </m:r>
                          </m:sup>
                        </m:sSup>
                        <m:r>
                          <a:rPr lang="fr-CH" b="0" i="1" smtClean="0">
                            <a:latin typeface="Cambria Math" panose="02040503050406030204" pitchFamily="18" charset="0"/>
                          </a:rPr>
                          <m:t>𝑔</m:t>
                        </m:r>
                      </m:den>
                    </m:f>
                    <m:f>
                      <m:fPr>
                        <m:ctrlPr>
                          <a:rPr lang="fr-CH" i="1">
                            <a:latin typeface="Cambria Math" panose="02040503050406030204" pitchFamily="18" charset="0"/>
                          </a:rPr>
                        </m:ctrlPr>
                      </m:fPr>
                      <m:num>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m:t>
                            </m:r>
                          </m:e>
                          <m:sup>
                            <m:r>
                              <a:rPr lang="fr-CH" i="1">
                                <a:latin typeface="Cambria Math" panose="02040503050406030204" pitchFamily="18" charset="0"/>
                              </a:rPr>
                              <m:t>2</m:t>
                            </m:r>
                          </m:sup>
                        </m:sSup>
                        <m:r>
                          <a:rPr lang="fr-CH" b="0" i="1" smtClean="0">
                            <a:latin typeface="Cambria Math" panose="02040503050406030204" pitchFamily="18" charset="0"/>
                          </a:rPr>
                          <m:t>𝑔</m:t>
                        </m:r>
                      </m:num>
                      <m:den>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𝑡</m:t>
                            </m:r>
                          </m:e>
                          <m:sup>
                            <m:r>
                              <a:rPr lang="fr-CH" i="1">
                                <a:latin typeface="Cambria Math" panose="02040503050406030204" pitchFamily="18" charset="0"/>
                              </a:rPr>
                              <m:t>2</m:t>
                            </m:r>
                          </m:sup>
                        </m:sSup>
                      </m:den>
                    </m:f>
                    <m:r>
                      <a:rPr lang="fr-CH" b="0" i="1" smtClean="0">
                        <a:latin typeface="Cambria Math" panose="02040503050406030204" pitchFamily="18" charset="0"/>
                      </a:rPr>
                      <m:t>=</m:t>
                    </m:r>
                    <m:r>
                      <a:rPr lang="fr-CH" b="0" i="1" smtClean="0">
                        <a:latin typeface="Cambria Math" panose="02040503050406030204" pitchFamily="18" charset="0"/>
                      </a:rPr>
                      <m:t>𝐶</m:t>
                    </m:r>
                  </m:oMath>
                </a14:m>
                <a:r>
                  <a:rPr lang="fr-CH" dirty="0"/>
                  <a:t> . Une solution à ces équations serait: </a:t>
                </a:r>
                <a14:m>
                  <m:oMath xmlns:m="http://schemas.openxmlformats.org/officeDocument/2006/math">
                    <m:r>
                      <a:rPr lang="fr-CH" b="0" i="1" smtClean="0">
                        <a:latin typeface="Cambria Math" panose="02040503050406030204" pitchFamily="18" charset="0"/>
                      </a:rPr>
                      <m:t>𝑓</m:t>
                    </m:r>
                    <m:d>
                      <m:dPr>
                        <m:ctrlPr>
                          <a:rPr lang="fr-CH" i="1">
                            <a:latin typeface="Cambria Math" panose="02040503050406030204" pitchFamily="18" charset="0"/>
                          </a:rPr>
                        </m:ctrlPr>
                      </m:dPr>
                      <m:e>
                        <m:r>
                          <a:rPr lang="fr-CH" i="1">
                            <a:latin typeface="Cambria Math" panose="02040503050406030204" pitchFamily="18" charset="0"/>
                          </a:rPr>
                          <m:t>𝑧</m:t>
                        </m:r>
                      </m:e>
                    </m:d>
                    <m:r>
                      <a:rPr lang="fr-CH" i="1">
                        <a:latin typeface="Cambria Math" panose="02040503050406030204" pitchFamily="18" charset="0"/>
                      </a:rPr>
                      <m:t>=</m:t>
                    </m:r>
                    <m:sSub>
                      <m:sSubPr>
                        <m:ctrlPr>
                          <a:rPr lang="fr-CH" i="1">
                            <a:latin typeface="Cambria Math" panose="02040503050406030204" pitchFamily="18" charset="0"/>
                          </a:rPr>
                        </m:ctrlPr>
                      </m:sSubPr>
                      <m:e>
                        <m:r>
                          <a:rPr lang="fr-CH" b="0" i="1" smtClean="0">
                            <a:latin typeface="Cambria Math" panose="02040503050406030204" pitchFamily="18" charset="0"/>
                          </a:rPr>
                          <m:t>𝑓</m:t>
                        </m:r>
                      </m:e>
                      <m:sub>
                        <m:r>
                          <a:rPr lang="fr-CH" i="1">
                            <a:latin typeface="Cambria Math" panose="02040503050406030204" pitchFamily="18" charset="0"/>
                          </a:rPr>
                          <m:t>0</m:t>
                        </m:r>
                      </m:sub>
                    </m:sSub>
                    <m:func>
                      <m:funcPr>
                        <m:ctrlPr>
                          <a:rPr lang="fr-CH" i="1">
                            <a:latin typeface="Cambria Math" panose="02040503050406030204" pitchFamily="18" charset="0"/>
                          </a:rPr>
                        </m:ctrlPr>
                      </m:funcPr>
                      <m:fName>
                        <m:r>
                          <m:rPr>
                            <m:sty m:val="p"/>
                          </m:rPr>
                          <a:rPr lang="fr-CH">
                            <a:latin typeface="Cambria Math" panose="02040503050406030204" pitchFamily="18" charset="0"/>
                          </a:rPr>
                          <m:t>cos</m:t>
                        </m:r>
                      </m:fName>
                      <m:e>
                        <m:d>
                          <m:dPr>
                            <m:ctrlPr>
                              <a:rPr lang="fr-CH" i="1">
                                <a:latin typeface="Cambria Math" panose="02040503050406030204" pitchFamily="18" charset="0"/>
                              </a:rPr>
                            </m:ctrlPr>
                          </m:dPr>
                          <m:e>
                            <m:r>
                              <a:rPr lang="fr-CH" i="1">
                                <a:latin typeface="Cambria Math" panose="02040503050406030204" pitchFamily="18" charset="0"/>
                              </a:rPr>
                              <m:t>𝑘𝑧</m:t>
                            </m:r>
                          </m:e>
                        </m:d>
                      </m:e>
                    </m:func>
                  </m:oMath>
                </a14:m>
                <a:r>
                  <a:rPr lang="fr-CH" dirty="0"/>
                  <a:t> et: </a:t>
                </a:r>
                <a14:m>
                  <m:oMath xmlns:m="http://schemas.openxmlformats.org/officeDocument/2006/math">
                    <m:r>
                      <a:rPr lang="fr-CH" b="0" i="1" smtClean="0">
                        <a:latin typeface="Cambria Math" panose="02040503050406030204" pitchFamily="18" charset="0"/>
                      </a:rPr>
                      <m:t>𝑔</m:t>
                    </m:r>
                    <m:d>
                      <m:dPr>
                        <m:ctrlPr>
                          <a:rPr lang="fr-CH" i="1">
                            <a:latin typeface="Cambria Math" panose="02040503050406030204" pitchFamily="18" charset="0"/>
                          </a:rPr>
                        </m:ctrlPr>
                      </m:dPr>
                      <m:e>
                        <m:r>
                          <a:rPr lang="fr-CH" i="1">
                            <a:latin typeface="Cambria Math" panose="02040503050406030204" pitchFamily="18" charset="0"/>
                          </a:rPr>
                          <m:t>𝑧</m:t>
                        </m:r>
                      </m:e>
                    </m:d>
                    <m:r>
                      <a:rPr lang="fr-CH" i="1">
                        <a:latin typeface="Cambria Math" panose="02040503050406030204" pitchFamily="18" charset="0"/>
                      </a:rPr>
                      <m:t>=</m:t>
                    </m:r>
                    <m:sSub>
                      <m:sSubPr>
                        <m:ctrlPr>
                          <a:rPr lang="fr-CH" i="1">
                            <a:latin typeface="Cambria Math" panose="02040503050406030204" pitchFamily="18" charset="0"/>
                          </a:rPr>
                        </m:ctrlPr>
                      </m:sSubPr>
                      <m:e>
                        <m:r>
                          <a:rPr lang="fr-CH" b="0" i="1" smtClean="0">
                            <a:latin typeface="Cambria Math" panose="02040503050406030204" pitchFamily="18" charset="0"/>
                          </a:rPr>
                          <m:t>𝑔</m:t>
                        </m:r>
                      </m:e>
                      <m:sub>
                        <m:r>
                          <a:rPr lang="fr-CH" i="1">
                            <a:latin typeface="Cambria Math" panose="02040503050406030204" pitchFamily="18" charset="0"/>
                          </a:rPr>
                          <m:t>0</m:t>
                        </m:r>
                      </m:sub>
                    </m:sSub>
                    <m:func>
                      <m:funcPr>
                        <m:ctrlPr>
                          <a:rPr lang="fr-CH" i="1">
                            <a:latin typeface="Cambria Math" panose="02040503050406030204" pitchFamily="18" charset="0"/>
                          </a:rPr>
                        </m:ctrlPr>
                      </m:funcPr>
                      <m:fName>
                        <m:r>
                          <m:rPr>
                            <m:sty m:val="p"/>
                          </m:rPr>
                          <a:rPr lang="fr-CH">
                            <a:latin typeface="Cambria Math" panose="02040503050406030204" pitchFamily="18" charset="0"/>
                          </a:rPr>
                          <m:t>cos</m:t>
                        </m:r>
                      </m:fName>
                      <m:e>
                        <m:d>
                          <m:dPr>
                            <m:ctrlPr>
                              <a:rPr lang="fr-CH" i="1">
                                <a:latin typeface="Cambria Math" panose="02040503050406030204" pitchFamily="18" charset="0"/>
                              </a:rPr>
                            </m:ctrlPr>
                          </m:dPr>
                          <m:e>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𝑡</m:t>
                            </m:r>
                          </m:e>
                        </m:d>
                      </m:e>
                    </m:func>
                  </m:oMath>
                </a14:m>
                <a:r>
                  <a:rPr lang="fr-CH" dirty="0"/>
                  <a:t>, ce qui donne: </a:t>
                </a:r>
                <a14:m>
                  <m:oMath xmlns:m="http://schemas.openxmlformats.org/officeDocument/2006/math">
                    <m:r>
                      <a:rPr lang="fr-CH" i="1">
                        <a:latin typeface="Cambria Math" panose="02040503050406030204" pitchFamily="18" charset="0"/>
                        <a:ea typeface="Cambria Math" panose="02040503050406030204" pitchFamily="18" charset="0"/>
                      </a:rPr>
                      <m:t>𝜔</m:t>
                    </m:r>
                    <m:r>
                      <a:rPr lang="fr-CH" b="0"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𝑐𝑘</m:t>
                    </m:r>
                  </m:oMath>
                </a14:m>
                <a:r>
                  <a:rPr lang="fr-CH" dirty="0"/>
                  <a:t> et: </a:t>
                </a:r>
                <a14:m>
                  <m:oMath xmlns:m="http://schemas.openxmlformats.org/officeDocument/2006/math">
                    <m:r>
                      <a:rPr lang="fr-CH" b="0" i="1" smtClean="0">
                        <a:latin typeface="Cambria Math" panose="02040503050406030204" pitchFamily="18" charset="0"/>
                      </a:rPr>
                      <m:t>𝐸</m:t>
                    </m:r>
                    <m:d>
                      <m:dPr>
                        <m:ctrlPr>
                          <a:rPr lang="fr-CH" i="1">
                            <a:latin typeface="Cambria Math" panose="02040503050406030204" pitchFamily="18" charset="0"/>
                          </a:rPr>
                        </m:ctrlPr>
                      </m:dPr>
                      <m:e>
                        <m:r>
                          <a:rPr lang="fr-CH" i="1">
                            <a:latin typeface="Cambria Math" panose="02040503050406030204" pitchFamily="18" charset="0"/>
                          </a:rPr>
                          <m:t>𝑧</m:t>
                        </m:r>
                        <m:r>
                          <a:rPr lang="fr-CH" i="1">
                            <a:latin typeface="Cambria Math" panose="02040503050406030204" pitchFamily="18" charset="0"/>
                          </a:rPr>
                          <m:t>,</m:t>
                        </m:r>
                        <m:r>
                          <a:rPr lang="fr-CH" i="1">
                            <a:latin typeface="Cambria Math" panose="02040503050406030204" pitchFamily="18" charset="0"/>
                          </a:rPr>
                          <m:t>𝑡</m:t>
                        </m:r>
                      </m:e>
                    </m:d>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rPr>
                        </m:ctrlPr>
                      </m:sSubPr>
                      <m:e>
                        <m:r>
                          <a:rPr lang="fr-CH" b="0" i="1" smtClean="0">
                            <a:latin typeface="Cambria Math" panose="02040503050406030204" pitchFamily="18" charset="0"/>
                            <a:ea typeface="Cambria Math" panose="02040503050406030204" pitchFamily="18" charset="0"/>
                          </a:rPr>
                          <m:t>𝐸</m:t>
                        </m:r>
                      </m:e>
                      <m:sub>
                        <m:r>
                          <a:rPr lang="fr-CH" i="1">
                            <a:latin typeface="Cambria Math" panose="02040503050406030204" pitchFamily="18" charset="0"/>
                          </a:rPr>
                          <m:t>0</m:t>
                        </m:r>
                      </m:sub>
                    </m:sSub>
                    <m:func>
                      <m:funcPr>
                        <m:ctrlPr>
                          <a:rPr lang="fr-CH" i="1">
                            <a:latin typeface="Cambria Math" panose="02040503050406030204" pitchFamily="18" charset="0"/>
                          </a:rPr>
                        </m:ctrlPr>
                      </m:funcPr>
                      <m:fName>
                        <m:r>
                          <m:rPr>
                            <m:sty m:val="p"/>
                          </m:rPr>
                          <a:rPr lang="fr-CH">
                            <a:latin typeface="Cambria Math" panose="02040503050406030204" pitchFamily="18" charset="0"/>
                          </a:rPr>
                          <m:t>cos</m:t>
                        </m:r>
                      </m:fName>
                      <m:e>
                        <m:d>
                          <m:dPr>
                            <m:ctrlPr>
                              <a:rPr lang="fr-CH" i="1">
                                <a:latin typeface="Cambria Math" panose="02040503050406030204" pitchFamily="18" charset="0"/>
                              </a:rPr>
                            </m:ctrlPr>
                          </m:dPr>
                          <m:e>
                            <m:r>
                              <a:rPr lang="fr-CH" i="1">
                                <a:latin typeface="Cambria Math" panose="02040503050406030204" pitchFamily="18" charset="0"/>
                              </a:rPr>
                              <m:t>𝑘𝑧</m:t>
                            </m:r>
                          </m:e>
                        </m:d>
                      </m:e>
                    </m:func>
                    <m:func>
                      <m:funcPr>
                        <m:ctrlPr>
                          <a:rPr lang="fr-CH" i="1">
                            <a:latin typeface="Cambria Math" panose="02040503050406030204" pitchFamily="18" charset="0"/>
                          </a:rPr>
                        </m:ctrlPr>
                      </m:funcPr>
                      <m:fName>
                        <m:r>
                          <m:rPr>
                            <m:sty m:val="p"/>
                          </m:rPr>
                          <a:rPr lang="fr-CH">
                            <a:latin typeface="Cambria Math" panose="02040503050406030204" pitchFamily="18" charset="0"/>
                          </a:rPr>
                          <m:t>cos</m:t>
                        </m:r>
                      </m:fName>
                      <m:e>
                        <m:d>
                          <m:dPr>
                            <m:ctrlPr>
                              <a:rPr lang="fr-CH" i="1">
                                <a:latin typeface="Cambria Math" panose="02040503050406030204" pitchFamily="18" charset="0"/>
                              </a:rPr>
                            </m:ctrlPr>
                          </m:dPr>
                          <m:e>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𝑡</m:t>
                            </m:r>
                          </m:e>
                        </m:d>
                      </m:e>
                    </m:func>
                  </m:oMath>
                </a14:m>
                <a:r>
                  <a:rPr lang="fr-CH" dirty="0"/>
                  <a:t> .</a:t>
                </a:r>
              </a:p>
              <a:p>
                <a:pPr marL="342900" indent="-342900">
                  <a:lnSpc>
                    <a:spcPct val="120000"/>
                  </a:lnSpc>
                  <a:buFont typeface="Arial" panose="020B0604020202020204" pitchFamily="34" charset="0"/>
                  <a:buChar char="•"/>
                </a:pPr>
                <a:r>
                  <a:rPr lang="fr-CH" dirty="0"/>
                  <a:t>On peut décrire les mêmes ondes stationnaires avec des sinus: </a:t>
                </a:r>
                <a14:m>
                  <m:oMath xmlns:m="http://schemas.openxmlformats.org/officeDocument/2006/math">
                    <m:r>
                      <a:rPr lang="fr-CH" i="1">
                        <a:latin typeface="Cambria Math" panose="02040503050406030204" pitchFamily="18" charset="0"/>
                      </a:rPr>
                      <m:t>𝐸</m:t>
                    </m:r>
                    <m:d>
                      <m:dPr>
                        <m:ctrlPr>
                          <a:rPr lang="fr-CH" i="1">
                            <a:latin typeface="Cambria Math" panose="02040503050406030204" pitchFamily="18" charset="0"/>
                          </a:rPr>
                        </m:ctrlPr>
                      </m:dPr>
                      <m:e>
                        <m:r>
                          <a:rPr lang="fr-CH" i="1">
                            <a:latin typeface="Cambria Math" panose="02040503050406030204" pitchFamily="18" charset="0"/>
                          </a:rPr>
                          <m:t>𝑧</m:t>
                        </m:r>
                        <m:r>
                          <a:rPr lang="fr-CH" i="1">
                            <a:latin typeface="Cambria Math" panose="02040503050406030204" pitchFamily="18" charset="0"/>
                          </a:rPr>
                          <m:t>,</m:t>
                        </m:r>
                        <m:r>
                          <a:rPr lang="fr-CH" i="1">
                            <a:latin typeface="Cambria Math" panose="02040503050406030204" pitchFamily="18" charset="0"/>
                          </a:rPr>
                          <m:t>𝑡</m:t>
                        </m:r>
                      </m:e>
                    </m:d>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rPr>
                          <m:t>0</m:t>
                        </m:r>
                      </m:sub>
                    </m:sSub>
                    <m:func>
                      <m:funcPr>
                        <m:ctrlPr>
                          <a:rPr lang="fr-CH" i="1" smtClean="0">
                            <a:latin typeface="Cambria Math" panose="02040503050406030204" pitchFamily="18" charset="0"/>
                          </a:rPr>
                        </m:ctrlPr>
                      </m:funcPr>
                      <m:fName>
                        <m:r>
                          <m:rPr>
                            <m:sty m:val="p"/>
                          </m:rPr>
                          <a:rPr lang="fr-CH" i="0" smtClean="0">
                            <a:latin typeface="Cambria Math" panose="02040503050406030204" pitchFamily="18" charset="0"/>
                          </a:rPr>
                          <m:t>sin</m:t>
                        </m:r>
                      </m:fName>
                      <m:e>
                        <m:d>
                          <m:dPr>
                            <m:ctrlPr>
                              <a:rPr lang="fr-CH" i="1">
                                <a:latin typeface="Cambria Math" panose="02040503050406030204" pitchFamily="18" charset="0"/>
                              </a:rPr>
                            </m:ctrlPr>
                          </m:dPr>
                          <m:e>
                            <m:r>
                              <a:rPr lang="fr-CH" i="1">
                                <a:latin typeface="Cambria Math" panose="02040503050406030204" pitchFamily="18" charset="0"/>
                              </a:rPr>
                              <m:t>𝑘𝑧</m:t>
                            </m:r>
                          </m:e>
                        </m:d>
                      </m:e>
                    </m:func>
                    <m:func>
                      <m:funcPr>
                        <m:ctrlPr>
                          <a:rPr lang="fr-CH" i="1" smtClean="0">
                            <a:latin typeface="Cambria Math" panose="02040503050406030204" pitchFamily="18" charset="0"/>
                          </a:rPr>
                        </m:ctrlPr>
                      </m:funcPr>
                      <m:fName>
                        <m:r>
                          <m:rPr>
                            <m:sty m:val="p"/>
                          </m:rPr>
                          <a:rPr lang="fr-CH" i="0" smtClean="0">
                            <a:latin typeface="Cambria Math" panose="02040503050406030204" pitchFamily="18" charset="0"/>
                          </a:rPr>
                          <m:t>sin</m:t>
                        </m:r>
                      </m:fName>
                      <m:e>
                        <m:d>
                          <m:dPr>
                            <m:ctrlPr>
                              <a:rPr lang="fr-CH" i="1">
                                <a:latin typeface="Cambria Math" panose="02040503050406030204" pitchFamily="18" charset="0"/>
                              </a:rPr>
                            </m:ctrlPr>
                          </m:dPr>
                          <m:e>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𝑡</m:t>
                            </m:r>
                          </m:e>
                        </m:d>
                      </m:e>
                    </m:func>
                  </m:oMath>
                </a14:m>
                <a:r>
                  <a:rPr lang="fr-CH" dirty="0"/>
                  <a:t> , ou des exponentiels: </a:t>
                </a:r>
                <a14:m>
                  <m:oMath xmlns:m="http://schemas.openxmlformats.org/officeDocument/2006/math">
                    <m:r>
                      <a:rPr lang="fr-CH" i="1">
                        <a:latin typeface="Cambria Math" panose="02040503050406030204" pitchFamily="18" charset="0"/>
                      </a:rPr>
                      <m:t>𝐸</m:t>
                    </m:r>
                    <m:d>
                      <m:dPr>
                        <m:ctrlPr>
                          <a:rPr lang="fr-CH" i="1">
                            <a:latin typeface="Cambria Math" panose="02040503050406030204" pitchFamily="18" charset="0"/>
                          </a:rPr>
                        </m:ctrlPr>
                      </m:dPr>
                      <m:e>
                        <m:r>
                          <a:rPr lang="fr-CH" i="1">
                            <a:latin typeface="Cambria Math" panose="02040503050406030204" pitchFamily="18" charset="0"/>
                          </a:rPr>
                          <m:t>𝑧</m:t>
                        </m:r>
                        <m:r>
                          <a:rPr lang="fr-CH" i="1">
                            <a:latin typeface="Cambria Math" panose="02040503050406030204" pitchFamily="18" charset="0"/>
                          </a:rPr>
                          <m:t>,</m:t>
                        </m:r>
                        <m:r>
                          <a:rPr lang="fr-CH" i="1">
                            <a:latin typeface="Cambria Math" panose="02040503050406030204" pitchFamily="18" charset="0"/>
                          </a:rPr>
                          <m:t>𝑡</m:t>
                        </m:r>
                      </m:e>
                    </m:d>
                    <m:r>
                      <a:rPr lang="fr-CH" i="1">
                        <a:latin typeface="Cambria Math" panose="02040503050406030204" pitchFamily="18" charset="0"/>
                        <a:ea typeface="Cambria Math" panose="02040503050406030204" pitchFamily="18" charset="0"/>
                      </a:rPr>
                      <m:t>=</m:t>
                    </m:r>
                    <m:r>
                      <a:rPr lang="fr-CH" i="1" smtClean="0">
                        <a:latin typeface="Cambria Math" panose="02040503050406030204" pitchFamily="18" charset="0"/>
                        <a:ea typeface="Cambria Math" panose="02040503050406030204" pitchFamily="18" charset="0"/>
                      </a:rPr>
                      <m:t>ℜ</m:t>
                    </m:r>
                    <m:r>
                      <a:rPr lang="fr-CH" b="0" i="1" smtClean="0">
                        <a:latin typeface="Cambria Math" panose="02040503050406030204" pitchFamily="18" charset="0"/>
                        <a:ea typeface="Cambria Math" panose="02040503050406030204" pitchFamily="18" charset="0"/>
                      </a:rPr>
                      <m:t>𝔢</m:t>
                    </m:r>
                    <m:d>
                      <m:dPr>
                        <m:ctrlPr>
                          <a:rPr lang="fr-CH" b="0" i="1" smtClean="0">
                            <a:latin typeface="Cambria Math" panose="02040503050406030204" pitchFamily="18" charset="0"/>
                            <a:ea typeface="Cambria Math" panose="02040503050406030204" pitchFamily="18" charset="0"/>
                          </a:rPr>
                        </m:ctrlPr>
                      </m:dPr>
                      <m:e>
                        <m:sSub>
                          <m:sSubPr>
                            <m:ctrlPr>
                              <a:rPr lang="el-GR"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ℰ</m:t>
                            </m:r>
                          </m:e>
                          <m:sub>
                            <m:r>
                              <a:rPr lang="fr-CH" i="1">
                                <a:latin typeface="Cambria Math" panose="02040503050406030204" pitchFamily="18" charset="0"/>
                                <a:ea typeface="Cambria Math" panose="02040503050406030204" pitchFamily="18" charset="0"/>
                              </a:rPr>
                              <m:t>0</m:t>
                            </m:r>
                          </m:sub>
                        </m:sSub>
                        <m:sSup>
                          <m:sSupPr>
                            <m:ctrlPr>
                              <a:rPr lang="fr-CH" altLang="en-CH" i="1">
                                <a:latin typeface="Cambria Math" panose="02040503050406030204" pitchFamily="18" charset="0"/>
                              </a:rPr>
                            </m:ctrlPr>
                          </m:sSupPr>
                          <m:e>
                            <m:r>
                              <a:rPr lang="fr-CH" altLang="en-CH" i="1">
                                <a:latin typeface="Cambria Math" panose="02040503050406030204" pitchFamily="18" charset="0"/>
                              </a:rPr>
                              <m:t>𝑒</m:t>
                            </m:r>
                          </m:e>
                          <m:sup>
                            <m:r>
                              <a:rPr lang="fr-CH" altLang="en-CH" i="1">
                                <a:latin typeface="Cambria Math" panose="02040503050406030204" pitchFamily="18" charset="0"/>
                              </a:rPr>
                              <m:t>𝑖</m:t>
                            </m:r>
                            <m:r>
                              <a:rPr lang="fr-CH" i="1">
                                <a:latin typeface="Cambria Math" panose="02040503050406030204" pitchFamily="18" charset="0"/>
                              </a:rPr>
                              <m:t>𝑘𝑧</m:t>
                            </m:r>
                          </m:sup>
                        </m:sSup>
                        <m:sSup>
                          <m:sSupPr>
                            <m:ctrlPr>
                              <a:rPr lang="fr-CH" altLang="en-CH" i="1">
                                <a:latin typeface="Cambria Math" panose="02040503050406030204" pitchFamily="18" charset="0"/>
                              </a:rPr>
                            </m:ctrlPr>
                          </m:sSupPr>
                          <m:e>
                            <m:r>
                              <a:rPr lang="fr-CH" altLang="en-CH" i="1">
                                <a:latin typeface="Cambria Math" panose="02040503050406030204" pitchFamily="18" charset="0"/>
                              </a:rPr>
                              <m:t>𝑒</m:t>
                            </m:r>
                          </m:e>
                          <m:sup>
                            <m:r>
                              <a:rPr lang="fr-CH" altLang="en-CH" i="1">
                                <a:latin typeface="Cambria Math" panose="02040503050406030204" pitchFamily="18" charset="0"/>
                              </a:rPr>
                              <m:t>𝑖</m:t>
                            </m:r>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𝑡</m:t>
                            </m:r>
                          </m:sup>
                        </m:sSup>
                      </m:e>
                    </m:d>
                  </m:oMath>
                </a14:m>
                <a:r>
                  <a:rPr lang="fr-CH" dirty="0"/>
                  <a:t> .</a:t>
                </a:r>
              </a:p>
            </p:txBody>
          </p:sp>
        </mc:Choice>
        <mc:Fallback xmlns="">
          <p:sp>
            <p:nvSpPr>
              <p:cNvPr id="7" name="Text Box 6">
                <a:extLst>
                  <a:ext uri="{FF2B5EF4-FFF2-40B4-BE49-F238E27FC236}">
                    <a16:creationId xmlns:a16="http://schemas.microsoft.com/office/drawing/2014/main" id="{FC2E3C37-61FB-B749-9007-E0643C089E89}"/>
                  </a:ext>
                </a:extLst>
              </p:cNvPr>
              <p:cNvSpPr txBox="1">
                <a:spLocks noRot="1" noChangeAspect="1" noMove="1" noResize="1" noEditPoints="1" noAdjustHandles="1" noChangeArrowheads="1" noChangeShapeType="1" noTextEdit="1"/>
              </p:cNvSpPr>
              <p:nvPr/>
            </p:nvSpPr>
            <p:spPr bwMode="auto">
              <a:xfrm>
                <a:off x="0" y="659693"/>
                <a:ext cx="12192000" cy="4019434"/>
              </a:xfrm>
              <a:prstGeom prst="rect">
                <a:avLst/>
              </a:prstGeom>
              <a:blipFill>
                <a:blip r:embed="rId2"/>
                <a:stretch>
                  <a:fillRect l="-312" t="-314" r="-624" b="-629"/>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79874" name="Picture 2" descr="page5image1827136">
            <a:extLst>
              <a:ext uri="{FF2B5EF4-FFF2-40B4-BE49-F238E27FC236}">
                <a16:creationId xmlns:a16="http://schemas.microsoft.com/office/drawing/2014/main" id="{57D61C8E-D055-4B46-AA70-62D4454E4F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13660"/>
            <a:ext cx="4396824" cy="214017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ECE5B33A-47D8-DD4C-B254-81EB035FD4E5}"/>
              </a:ext>
            </a:extLst>
          </p:cNvPr>
          <p:cNvGrpSpPr/>
          <p:nvPr/>
        </p:nvGrpSpPr>
        <p:grpSpPr>
          <a:xfrm>
            <a:off x="6782975" y="4293096"/>
            <a:ext cx="5409026" cy="2549755"/>
            <a:chOff x="-483731" y="4274950"/>
            <a:chExt cx="5409026" cy="2549755"/>
          </a:xfrm>
        </p:grpSpPr>
        <p:pic>
          <p:nvPicPr>
            <p:cNvPr id="79873" name="Picture 1" descr="page5image3813184">
              <a:extLst>
                <a:ext uri="{FF2B5EF4-FFF2-40B4-BE49-F238E27FC236}">
                  <a16:creationId xmlns:a16="http://schemas.microsoft.com/office/drawing/2014/main" id="{FDCC4C38-BFBF-7044-8C95-9FD7928F06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731" y="4274950"/>
              <a:ext cx="5409026" cy="2530829"/>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extLst>
                <a:ext uri="{FF2B5EF4-FFF2-40B4-BE49-F238E27FC236}">
                  <a16:creationId xmlns:a16="http://schemas.microsoft.com/office/drawing/2014/main" id="{913A11FC-97E3-7144-ADF8-0A23D69E2A5F}"/>
                </a:ext>
              </a:extLst>
            </p:cNvPr>
            <p:cNvSpPr/>
            <p:nvPr/>
          </p:nvSpPr>
          <p:spPr>
            <a:xfrm>
              <a:off x="528471" y="6464705"/>
              <a:ext cx="1440000" cy="36000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noFill/>
              </a:endParaRPr>
            </a:p>
          </p:txBody>
        </p:sp>
        <p:sp>
          <p:nvSpPr>
            <p:cNvPr id="9" name="Right Arrow 8">
              <a:extLst>
                <a:ext uri="{FF2B5EF4-FFF2-40B4-BE49-F238E27FC236}">
                  <a16:creationId xmlns:a16="http://schemas.microsoft.com/office/drawing/2014/main" id="{9266C929-46CF-A342-B549-F5990EC50319}"/>
                </a:ext>
              </a:extLst>
            </p:cNvPr>
            <p:cNvSpPr/>
            <p:nvPr/>
          </p:nvSpPr>
          <p:spPr>
            <a:xfrm flipH="1">
              <a:off x="519237" y="4622480"/>
              <a:ext cx="1440000" cy="360000"/>
            </a:xfrm>
            <a:prstGeom prst="rightArrow">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noFill/>
              </a:endParaRPr>
            </a:p>
          </p:txBody>
        </p:sp>
      </p:grpSp>
    </p:spTree>
    <p:extLst>
      <p:ext uri="{BB962C8B-B14F-4D97-AF65-F5344CB8AC3E}">
        <p14:creationId xmlns:p14="http://schemas.microsoft.com/office/powerpoint/2010/main" val="2889804602"/>
      </p:ext>
    </p:extLst>
  </p:cSld>
  <p:clrMapOvr>
    <a:masterClrMapping/>
  </p:clrMapOvr>
  <mc:AlternateContent xmlns:mc="http://schemas.openxmlformats.org/markup-compatibility/2006" xmlns:p14="http://schemas.microsoft.com/office/powerpoint/2010/main">
    <mc:Choice Requires="p14">
      <p:transition spd="slow" p14:dur="2000" advTm="258123"/>
    </mc:Choice>
    <mc:Fallback xmlns="">
      <p:transition spd="slow" advTm="258123"/>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1" y="8620"/>
            <a:ext cx="121806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200" dirty="0"/>
              <a:t>Les modes de cavité (1D)</a:t>
            </a:r>
          </a:p>
        </p:txBody>
      </p:sp>
      <mc:AlternateContent xmlns:mc="http://schemas.openxmlformats.org/markup-compatibility/2006">
        <mc:Choice xmlns:a14="http://schemas.microsoft.com/office/drawing/2010/main" Requires="a14">
          <p:sp>
            <p:nvSpPr>
              <p:cNvPr id="7" name="Text Box 6">
                <a:extLst>
                  <a:ext uri="{FF2B5EF4-FFF2-40B4-BE49-F238E27FC236}">
                    <a16:creationId xmlns:a16="http://schemas.microsoft.com/office/drawing/2014/main" id="{FC2E3C37-61FB-B749-9007-E0643C089E89}"/>
                  </a:ext>
                </a:extLst>
              </p:cNvPr>
              <p:cNvSpPr txBox="1">
                <a:spLocks noChangeArrowheads="1"/>
              </p:cNvSpPr>
              <p:nvPr/>
            </p:nvSpPr>
            <p:spPr bwMode="auto">
              <a:xfrm>
                <a:off x="0" y="549874"/>
                <a:ext cx="12192000" cy="4715330"/>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wrap="square">
                <a:spAutoFit/>
              </a:bodyPr>
              <a:lstStyle/>
              <a:p>
                <a:pPr marL="342900" indent="-342900">
                  <a:lnSpc>
                    <a:spcPct val="120000"/>
                  </a:lnSpc>
                  <a:buFont typeface="Arial" panose="020B0604020202020204" pitchFamily="34" charset="0"/>
                  <a:buChar char="•"/>
                </a:pPr>
                <a:r>
                  <a:rPr lang="fr-CH" dirty="0"/>
                  <a:t>Entre deux miroirs, il y a une onde stationnaire avec deux conditions aux bords: </a:t>
                </a:r>
                <a:r>
                  <a:rPr lang="fr-CH" i="1" dirty="0"/>
                  <a:t>E</a:t>
                </a:r>
                <a:r>
                  <a:rPr lang="fr-CH" dirty="0"/>
                  <a:t>(0,</a:t>
                </a:r>
                <a:r>
                  <a:rPr lang="fr-CH" i="1" dirty="0"/>
                  <a:t>t</a:t>
                </a:r>
                <a:r>
                  <a:rPr lang="fr-CH" dirty="0"/>
                  <a:t>)=0 et: </a:t>
                </a:r>
                <a:r>
                  <a:rPr lang="fr-CH" i="1" dirty="0"/>
                  <a:t>E</a:t>
                </a:r>
                <a:r>
                  <a:rPr lang="fr-CH" dirty="0"/>
                  <a:t>(</a:t>
                </a:r>
                <a:r>
                  <a:rPr lang="fr-CH" dirty="0" err="1"/>
                  <a:t>L,</a:t>
                </a:r>
                <a:r>
                  <a:rPr lang="fr-CH" i="1" dirty="0" err="1"/>
                  <a:t>t</a:t>
                </a:r>
                <a:r>
                  <a:rPr lang="fr-CH" dirty="0"/>
                  <a:t>)=0 . Ceci ajoute à la solution: </a:t>
                </a:r>
                <a14:m>
                  <m:oMath xmlns:m="http://schemas.openxmlformats.org/officeDocument/2006/math">
                    <m:sSub>
                      <m:sSubPr>
                        <m:ctrlPr>
                          <a:rPr lang="fr-CH" i="1">
                            <a:latin typeface="Cambria Math" panose="02040503050406030204" pitchFamily="18" charset="0"/>
                          </a:rPr>
                        </m:ctrlPr>
                      </m:sSubPr>
                      <m:e>
                        <m:r>
                          <a:rPr lang="fr-CH" i="1">
                            <a:latin typeface="Cambria Math" panose="02040503050406030204" pitchFamily="18" charset="0"/>
                          </a:rPr>
                          <m:t>𝐸</m:t>
                        </m:r>
                      </m:e>
                      <m:sub>
                        <m:r>
                          <a:rPr lang="fr-CH" i="1">
                            <a:latin typeface="Cambria Math" panose="02040503050406030204" pitchFamily="18" charset="0"/>
                          </a:rPr>
                          <m:t>𝑡𝑜𝑡</m:t>
                        </m:r>
                      </m:sub>
                    </m:sSub>
                    <m:d>
                      <m:dPr>
                        <m:ctrlPr>
                          <a:rPr lang="fr-CH" i="1">
                            <a:latin typeface="Cambria Math" panose="02040503050406030204" pitchFamily="18" charset="0"/>
                          </a:rPr>
                        </m:ctrlPr>
                      </m:dPr>
                      <m:e>
                        <m:r>
                          <a:rPr lang="fr-CH" i="1">
                            <a:latin typeface="Cambria Math" panose="02040503050406030204" pitchFamily="18" charset="0"/>
                          </a:rPr>
                          <m:t>𝑧</m:t>
                        </m:r>
                        <m:r>
                          <a:rPr lang="fr-CH" i="1">
                            <a:latin typeface="Cambria Math" panose="02040503050406030204" pitchFamily="18" charset="0"/>
                          </a:rPr>
                          <m:t>,</m:t>
                        </m:r>
                        <m:r>
                          <a:rPr lang="fr-CH" i="1">
                            <a:latin typeface="Cambria Math" panose="02040503050406030204" pitchFamily="18" charset="0"/>
                          </a:rPr>
                          <m:t>𝑡</m:t>
                        </m:r>
                      </m:e>
                    </m:d>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2</m:t>
                        </m:r>
                        <m:r>
                          <a:rPr lang="fr-CH" i="1">
                            <a:latin typeface="Cambria Math" panose="02040503050406030204" pitchFamily="18" charset="0"/>
                          </a:rPr>
                          <m:t>𝐸</m:t>
                        </m:r>
                      </m:e>
                      <m:sub>
                        <m:r>
                          <a:rPr lang="fr-CH" i="1">
                            <a:latin typeface="Cambria Math" panose="02040503050406030204" pitchFamily="18" charset="0"/>
                          </a:rPr>
                          <m:t>0</m:t>
                        </m:r>
                      </m:sub>
                    </m:sSub>
                    <m:func>
                      <m:funcPr>
                        <m:ctrlPr>
                          <a:rPr lang="fr-CH" i="1">
                            <a:latin typeface="Cambria Math" panose="02040503050406030204" pitchFamily="18" charset="0"/>
                          </a:rPr>
                        </m:ctrlPr>
                      </m:funcPr>
                      <m:fName>
                        <m:r>
                          <m:rPr>
                            <m:sty m:val="p"/>
                          </m:rPr>
                          <a:rPr lang="fr-CH">
                            <a:latin typeface="Cambria Math" panose="02040503050406030204" pitchFamily="18" charset="0"/>
                          </a:rPr>
                          <m:t>sin</m:t>
                        </m:r>
                      </m:fName>
                      <m:e>
                        <m:r>
                          <a:rPr lang="fr-CH" i="1">
                            <a:latin typeface="Cambria Math" panose="02040503050406030204" pitchFamily="18" charset="0"/>
                          </a:rPr>
                          <m:t>𝑘𝑧</m:t>
                        </m:r>
                      </m:e>
                    </m:func>
                    <m:func>
                      <m:funcPr>
                        <m:ctrlPr>
                          <a:rPr lang="fr-CH" i="1">
                            <a:latin typeface="Cambria Math" panose="02040503050406030204" pitchFamily="18" charset="0"/>
                          </a:rPr>
                        </m:ctrlPr>
                      </m:funcPr>
                      <m:fName>
                        <m:r>
                          <m:rPr>
                            <m:sty m:val="p"/>
                          </m:rPr>
                          <a:rPr lang="fr-CH">
                            <a:latin typeface="Cambria Math" panose="02040503050406030204" pitchFamily="18" charset="0"/>
                          </a:rPr>
                          <m:t>cos</m:t>
                        </m:r>
                      </m:fName>
                      <m:e>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𝑡</m:t>
                        </m:r>
                      </m:e>
                    </m:func>
                  </m:oMath>
                </a14:m>
                <a:r>
                  <a:rPr lang="fr-CH" dirty="0"/>
                  <a:t> la condition: </a:t>
                </a:r>
                <a:r>
                  <a:rPr lang="fr-CH" i="1" dirty="0" err="1"/>
                  <a:t>kL</a:t>
                </a:r>
                <a:r>
                  <a:rPr lang="fr-CH" dirty="0"/>
                  <a:t>=</a:t>
                </a:r>
                <a:r>
                  <a:rPr lang="fr-CH" i="1" dirty="0" err="1"/>
                  <a:t>m</a:t>
                </a:r>
                <a:r>
                  <a:rPr lang="fr-CH" dirty="0" err="1">
                    <a:latin typeface="Symbol" pitchFamily="2" charset="2"/>
                  </a:rPr>
                  <a:t>p</a:t>
                </a:r>
                <a:r>
                  <a:rPr lang="fr-CH" dirty="0"/>
                  <a:t> , ou: </a:t>
                </a:r>
                <a:r>
                  <a:rPr lang="fr-CH" i="1" dirty="0"/>
                  <a:t>L</a:t>
                </a:r>
                <a:r>
                  <a:rPr lang="fr-CH" dirty="0"/>
                  <a:t>=</a:t>
                </a:r>
                <a:r>
                  <a:rPr lang="fr-CH" i="1" dirty="0"/>
                  <a:t>m</a:t>
                </a:r>
                <a:r>
                  <a:rPr lang="fr-CH" dirty="0">
                    <a:latin typeface="Symbol" pitchFamily="2" charset="2"/>
                  </a:rPr>
                  <a:t>l</a:t>
                </a:r>
                <a:r>
                  <a:rPr lang="fr-CH" dirty="0"/>
                  <a:t>/2 . On appelle ces solutions les </a:t>
                </a:r>
                <a:r>
                  <a:rPr lang="fr-CH" b="1" dirty="0"/>
                  <a:t>modes de la cavité</a:t>
                </a:r>
                <a:r>
                  <a:rPr lang="fr-CH" dirty="0"/>
                  <a:t> formée par les deux miroirs. Dans beaucoup de cavités, </a:t>
                </a:r>
                <a:r>
                  <a:rPr lang="fr-CH" i="1" dirty="0"/>
                  <a:t>L</a:t>
                </a:r>
                <a:r>
                  <a:rPr lang="fr-CH" dirty="0"/>
                  <a:t>&gt;&gt;1mm, donc </a:t>
                </a:r>
                <a:r>
                  <a:rPr lang="fr-CH" i="1" dirty="0"/>
                  <a:t>m</a:t>
                </a:r>
                <a:r>
                  <a:rPr lang="fr-CH" dirty="0"/>
                  <a:t> est très grand (&gt;&gt;1000). </a:t>
                </a:r>
              </a:p>
              <a:p>
                <a:pPr marL="342900" indent="-342900">
                  <a:lnSpc>
                    <a:spcPct val="120000"/>
                  </a:lnSpc>
                  <a:buFont typeface="Arial" panose="020B0604020202020204" pitchFamily="34" charset="0"/>
                  <a:buChar char="•"/>
                </a:pPr>
                <a:r>
                  <a:rPr lang="fr-CH" dirty="0"/>
                  <a:t>La fréquence des modes est donnée par: </a:t>
                </a:r>
                <a:r>
                  <a:rPr lang="fr-CH" i="1" dirty="0"/>
                  <a:t>f</a:t>
                </a:r>
                <a:r>
                  <a:rPr lang="fr-CH" dirty="0"/>
                  <a:t>=</a:t>
                </a:r>
                <a:r>
                  <a:rPr lang="fr-CH" i="1" dirty="0"/>
                  <a:t>mc</a:t>
                </a:r>
                <a:r>
                  <a:rPr lang="fr-CH" dirty="0"/>
                  <a:t>/2</a:t>
                </a:r>
                <a:r>
                  <a:rPr lang="fr-CH" i="1" dirty="0"/>
                  <a:t>L </a:t>
                </a:r>
                <a:r>
                  <a:rPr lang="fr-CH" dirty="0"/>
                  <a:t>. La différence en fréquence entre deux modes est donc:  </a:t>
                </a:r>
                <a:r>
                  <a:rPr lang="fr-CH" dirty="0" err="1">
                    <a:latin typeface="Symbol" pitchFamily="2" charset="2"/>
                  </a:rPr>
                  <a:t>D</a:t>
                </a:r>
                <a:r>
                  <a:rPr lang="fr-CH" i="1" dirty="0" err="1"/>
                  <a:t>f</a:t>
                </a:r>
                <a:r>
                  <a:rPr lang="fr-CH" dirty="0"/>
                  <a:t>=</a:t>
                </a:r>
                <a:r>
                  <a:rPr lang="fr-CH" i="1" dirty="0"/>
                  <a:t>c</a:t>
                </a:r>
                <a:r>
                  <a:rPr lang="fr-CH" dirty="0"/>
                  <a:t>/2</a:t>
                </a:r>
                <a:r>
                  <a:rPr lang="fr-CH" i="1" dirty="0"/>
                  <a:t>L </a:t>
                </a:r>
                <a:r>
                  <a:rPr lang="fr-CH" dirty="0"/>
                  <a:t>. Nous pouvons définir la </a:t>
                </a:r>
                <a:r>
                  <a:rPr lang="fr-CH" b="1" dirty="0"/>
                  <a:t>densité des modes</a:t>
                </a:r>
                <a:r>
                  <a:rPr lang="fr-CH" dirty="0"/>
                  <a:t> M(</a:t>
                </a:r>
                <a:r>
                  <a:rPr lang="fr-CH" i="1" dirty="0"/>
                  <a:t>f</a:t>
                </a:r>
                <a:r>
                  <a:rPr lang="fr-CH" dirty="0"/>
                  <a:t>) = nombre de modes par unité de fréquence et de longueur de cavité, ce qui donne: M(f)=4/c (en comptant deux polarisations par mode). </a:t>
                </a:r>
              </a:p>
              <a:p>
                <a:pPr marL="342900" indent="-342900">
                  <a:lnSpc>
                    <a:spcPct val="120000"/>
                  </a:lnSpc>
                  <a:buFont typeface="Arial" panose="020B0604020202020204" pitchFamily="34" charset="0"/>
                  <a:buChar char="•"/>
                </a:pPr>
                <a:r>
                  <a:rPr lang="fr-CH" dirty="0"/>
                  <a:t>Parfois, il y a une combinaison entre onde stationnaire et onde </a:t>
                </a:r>
                <a:r>
                  <a:rPr lang="fr-CH" dirty="0" err="1"/>
                  <a:t>propageante</a:t>
                </a:r>
                <a:r>
                  <a:rPr lang="fr-CH" dirty="0"/>
                  <a:t>:</a:t>
                </a:r>
              </a:p>
              <a:p>
                <a:pPr marL="800100" lvl="1" indent="-342900">
                  <a:lnSpc>
                    <a:spcPct val="120000"/>
                  </a:lnSpc>
                  <a:buFont typeface="Arial" panose="020B0604020202020204" pitchFamily="34" charset="0"/>
                  <a:buChar char="•"/>
                </a:pPr>
                <a:r>
                  <a:rPr lang="fr-CH" dirty="0"/>
                  <a:t>Dans l'interféromètre de Fabry-Pérot, le champ réfléchi est de &gt;99%;</a:t>
                </a:r>
              </a:p>
              <a:p>
                <a:pPr>
                  <a:lnSpc>
                    <a:spcPct val="120000"/>
                  </a:lnSpc>
                </a:pPr>
                <a:r>
                  <a:rPr lang="fr-CH" dirty="0"/>
                  <a:t>    	cela forme une onde stationnaire entre les miroirs, plus un composant</a:t>
                </a:r>
              </a:p>
              <a:p>
                <a:pPr>
                  <a:lnSpc>
                    <a:spcPct val="120000"/>
                  </a:lnSpc>
                </a:pPr>
                <a:r>
                  <a:rPr lang="fr-CH" dirty="0"/>
                  <a:t>     	propageant de &lt;1% . Cette partie est nécessaire, sinon la lumière ne pourrait</a:t>
                </a:r>
              </a:p>
              <a:p>
                <a:pPr>
                  <a:lnSpc>
                    <a:spcPct val="120000"/>
                  </a:lnSpc>
                </a:pPr>
                <a:r>
                  <a:rPr lang="fr-CH" dirty="0"/>
                  <a:t>     	jamais entrer ou sortir de la cavité…</a:t>
                </a:r>
              </a:p>
              <a:p>
                <a:pPr marL="342900" indent="-342900">
                  <a:lnSpc>
                    <a:spcPct val="120000"/>
                  </a:lnSpc>
                  <a:buFont typeface="Arial" panose="020B0604020202020204" pitchFamily="34" charset="0"/>
                  <a:buChar char="•"/>
                </a:pPr>
                <a:r>
                  <a:rPr lang="fr-CH" dirty="0"/>
                  <a:t>Une cavité plus complexe peut supporter des ondes stationnaires qui ont besoin</a:t>
                </a:r>
              </a:p>
              <a:p>
                <a:pPr>
                  <a:lnSpc>
                    <a:spcPct val="120000"/>
                  </a:lnSpc>
                </a:pPr>
                <a:r>
                  <a:rPr lang="fr-CH" dirty="0"/>
                  <a:t>     de plusieurs passages pour revenir à la configuration initiale.</a:t>
                </a:r>
              </a:p>
              <a:p>
                <a:pPr marL="342900" indent="-342900">
                  <a:lnSpc>
                    <a:spcPct val="120000"/>
                  </a:lnSpc>
                  <a:buFont typeface="Arial" panose="020B0604020202020204" pitchFamily="34" charset="0"/>
                  <a:buChar char="•"/>
                </a:pPr>
                <a:endParaRPr lang="fr-CH" dirty="0"/>
              </a:p>
            </p:txBody>
          </p:sp>
        </mc:Choice>
        <mc:Fallback>
          <p:sp>
            <p:nvSpPr>
              <p:cNvPr id="7" name="Text Box 6">
                <a:extLst>
                  <a:ext uri="{FF2B5EF4-FFF2-40B4-BE49-F238E27FC236}">
                    <a16:creationId xmlns:a16="http://schemas.microsoft.com/office/drawing/2014/main" id="{FC2E3C37-61FB-B749-9007-E0643C089E89}"/>
                  </a:ext>
                </a:extLst>
              </p:cNvPr>
              <p:cNvSpPr txBox="1">
                <a:spLocks noRot="1" noChangeAspect="1" noMove="1" noResize="1" noEditPoints="1" noAdjustHandles="1" noChangeArrowheads="1" noChangeShapeType="1" noTextEdit="1"/>
              </p:cNvSpPr>
              <p:nvPr/>
            </p:nvSpPr>
            <p:spPr bwMode="auto">
              <a:xfrm>
                <a:off x="0" y="549874"/>
                <a:ext cx="12192000" cy="4715330"/>
              </a:xfrm>
              <a:prstGeom prst="rect">
                <a:avLst/>
              </a:prstGeom>
              <a:blipFill>
                <a:blip r:embed="rId2"/>
                <a:stretch>
                  <a:fillRect l="-312" t="-269" r="-728"/>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8" name="Picture 7" descr="Fig 5-xxx">
            <a:extLst>
              <a:ext uri="{FF2B5EF4-FFF2-40B4-BE49-F238E27FC236}">
                <a16:creationId xmlns:a16="http://schemas.microsoft.com/office/drawing/2014/main" id="{14DDD137-FDF6-5D4D-89B9-457102FF39C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492" y="5082144"/>
            <a:ext cx="3907178" cy="1767236"/>
          </a:xfrm>
          <a:prstGeom prst="rect">
            <a:avLst/>
          </a:prstGeom>
          <a:noFill/>
          <a:ln>
            <a:noFill/>
          </a:ln>
        </p:spPr>
      </p:pic>
      <p:pic>
        <p:nvPicPr>
          <p:cNvPr id="80897" name="Picture 1" descr="page9image3843872">
            <a:extLst>
              <a:ext uri="{FF2B5EF4-FFF2-40B4-BE49-F238E27FC236}">
                <a16:creationId xmlns:a16="http://schemas.microsoft.com/office/drawing/2014/main" id="{D3CBD17B-2122-6D4C-BECC-CB653F143A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9686" y="2672916"/>
            <a:ext cx="3280989" cy="4185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05885"/>
      </p:ext>
    </p:extLst>
  </p:cSld>
  <p:clrMapOvr>
    <a:masterClrMapping/>
  </p:clrMapOvr>
  <mc:AlternateContent xmlns:mc="http://schemas.openxmlformats.org/markup-compatibility/2006" xmlns:p14="http://schemas.microsoft.com/office/powerpoint/2010/main">
    <mc:Choice Requires="p14">
      <p:transition spd="slow" p14:dur="2000" advTm="252636"/>
    </mc:Choice>
    <mc:Fallback xmlns="">
      <p:transition spd="slow" advTm="252636"/>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0" y="-2545"/>
            <a:ext cx="861628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200" dirty="0">
                <a:solidFill>
                  <a:srgbClr val="FF0000"/>
                </a:solidFill>
              </a:rPr>
              <a:t>Bonus:</a:t>
            </a:r>
            <a:r>
              <a:rPr lang="fr-CH" sz="3200" dirty="0"/>
              <a:t> La stabilité des cavités</a:t>
            </a:r>
          </a:p>
        </p:txBody>
      </p:sp>
      <mc:AlternateContent xmlns:mc="http://schemas.openxmlformats.org/markup-compatibility/2006" xmlns:a14="http://schemas.microsoft.com/office/drawing/2010/main">
        <mc:Choice Requires="a14">
          <p:sp>
            <p:nvSpPr>
              <p:cNvPr id="7" name="Text Box 6">
                <a:extLst>
                  <a:ext uri="{FF2B5EF4-FFF2-40B4-BE49-F238E27FC236}">
                    <a16:creationId xmlns:a16="http://schemas.microsoft.com/office/drawing/2014/main" id="{FC2E3C37-61FB-B749-9007-E0643C089E89}"/>
                  </a:ext>
                </a:extLst>
              </p:cNvPr>
              <p:cNvSpPr txBox="1">
                <a:spLocks noChangeArrowheads="1"/>
              </p:cNvSpPr>
              <p:nvPr/>
            </p:nvSpPr>
            <p:spPr bwMode="auto">
              <a:xfrm>
                <a:off x="31374" y="516569"/>
                <a:ext cx="8692918" cy="2615588"/>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wrap="square">
                <a:spAutoFit/>
              </a:bodyPr>
              <a:lstStyle/>
              <a:p>
                <a:pPr marL="342900" indent="-342900">
                  <a:lnSpc>
                    <a:spcPct val="120000"/>
                  </a:lnSpc>
                  <a:buFont typeface="Arial" panose="020B0604020202020204" pitchFamily="34" charset="0"/>
                  <a:buChar char="•"/>
                </a:pPr>
                <a:r>
                  <a:rPr lang="fr-CH" dirty="0"/>
                  <a:t>Il existent différents types de cavités, utilisant des miroirs plans ou sphériques.</a:t>
                </a:r>
              </a:p>
              <a:p>
                <a:pPr marL="342900" indent="-342900">
                  <a:lnSpc>
                    <a:spcPct val="120000"/>
                  </a:lnSpc>
                  <a:buFont typeface="Arial" panose="020B0604020202020204" pitchFamily="34" charset="0"/>
                  <a:buChar char="•"/>
                </a:pPr>
                <a:r>
                  <a:rPr lang="fr-CH" dirty="0"/>
                  <a:t>Si la trajectoire d'un faisceau qui fait un aller-retour revient avec les mêmes conditions (angle, position), la cavité est </a:t>
                </a:r>
                <a:r>
                  <a:rPr lang="fr-CH" b="1" dirty="0"/>
                  <a:t>stable</a:t>
                </a:r>
                <a:r>
                  <a:rPr lang="fr-CH" dirty="0"/>
                  <a:t>.</a:t>
                </a:r>
              </a:p>
              <a:p>
                <a:pPr marL="342900" indent="-342900">
                  <a:lnSpc>
                    <a:spcPct val="120000"/>
                  </a:lnSpc>
                  <a:buFont typeface="Arial" panose="020B0604020202020204" pitchFamily="34" charset="0"/>
                  <a:buChar char="•"/>
                </a:pPr>
                <a:r>
                  <a:rPr lang="fr-CH" dirty="0"/>
                  <a:t>On peut définir les facteurs de stabilité: </a:t>
                </a:r>
                <a14:m>
                  <m:oMath xmlns:m="http://schemas.openxmlformats.org/officeDocument/2006/math">
                    <m:sSub>
                      <m:sSubPr>
                        <m:ctrlPr>
                          <a:rPr lang="fr-CH" i="1" smtClean="0">
                            <a:latin typeface="Cambria Math" panose="02040503050406030204" pitchFamily="18" charset="0"/>
                          </a:rPr>
                        </m:ctrlPr>
                      </m:sSubPr>
                      <m:e>
                        <m:r>
                          <a:rPr lang="fr-CH" b="0" i="1" smtClean="0">
                            <a:latin typeface="Cambria Math" panose="02040503050406030204" pitchFamily="18" charset="0"/>
                          </a:rPr>
                          <m:t>𝑔</m:t>
                        </m:r>
                      </m:e>
                      <m:sub>
                        <m:r>
                          <a:rPr lang="fr-CH" b="0" i="1" smtClean="0">
                            <a:latin typeface="Cambria Math" panose="02040503050406030204" pitchFamily="18" charset="0"/>
                          </a:rPr>
                          <m:t>1,2</m:t>
                        </m:r>
                      </m:sub>
                    </m:sSub>
                    <m:r>
                      <a:rPr lang="fr-CH"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1−</m:t>
                    </m:r>
                    <m:f>
                      <m:fPr>
                        <m:ctrlPr>
                          <a:rPr lang="fr-CH" b="0" i="1" smtClean="0">
                            <a:latin typeface="Cambria Math" panose="02040503050406030204" pitchFamily="18" charset="0"/>
                            <a:ea typeface="Cambria Math" panose="02040503050406030204" pitchFamily="18" charset="0"/>
                          </a:rPr>
                        </m:ctrlPr>
                      </m:fPr>
                      <m:num>
                        <m:r>
                          <a:rPr lang="fr-CH" b="0" i="1" smtClean="0">
                            <a:latin typeface="Cambria Math" panose="02040503050406030204" pitchFamily="18" charset="0"/>
                            <a:ea typeface="Cambria Math" panose="02040503050406030204" pitchFamily="18" charset="0"/>
                          </a:rPr>
                          <m:t>𝐿</m:t>
                        </m:r>
                      </m:num>
                      <m:den>
                        <m:sSub>
                          <m:sSubPr>
                            <m:ctrlPr>
                              <a:rPr lang="fr-CH" b="0" i="1" smtClean="0">
                                <a:latin typeface="Cambria Math" panose="02040503050406030204" pitchFamily="18" charset="0"/>
                                <a:ea typeface="Cambria Math" panose="02040503050406030204" pitchFamily="18" charset="0"/>
                              </a:rPr>
                            </m:ctrlPr>
                          </m:sSubPr>
                          <m:e>
                            <m:r>
                              <a:rPr lang="fr-CH" b="0" i="1" smtClean="0">
                                <a:latin typeface="Cambria Math" panose="02040503050406030204" pitchFamily="18" charset="0"/>
                                <a:ea typeface="Cambria Math" panose="02040503050406030204" pitchFamily="18" charset="0"/>
                              </a:rPr>
                              <m:t>𝑅</m:t>
                            </m:r>
                          </m:e>
                          <m:sub>
                            <m:r>
                              <a:rPr lang="fr-CH" b="0" i="1" smtClean="0">
                                <a:latin typeface="Cambria Math" panose="02040503050406030204" pitchFamily="18" charset="0"/>
                                <a:ea typeface="Cambria Math" panose="02040503050406030204" pitchFamily="18" charset="0"/>
                              </a:rPr>
                              <m:t>1,2</m:t>
                            </m:r>
                          </m:sub>
                        </m:sSub>
                      </m:den>
                    </m:f>
                  </m:oMath>
                </a14:m>
                <a:r>
                  <a:rPr lang="fr-CH" dirty="0"/>
                  <a:t> , </a:t>
                </a:r>
                <a14:m>
                  <m:oMath xmlns:m="http://schemas.openxmlformats.org/officeDocument/2006/math">
                    <m:sSub>
                      <m:sSubPr>
                        <m:ctrlPr>
                          <a:rPr lang="fr-CH" i="1">
                            <a:latin typeface="Cambria Math" panose="02040503050406030204" pitchFamily="18" charset="0"/>
                          </a:rPr>
                        </m:ctrlPr>
                      </m:sSubPr>
                      <m:e>
                        <m:r>
                          <a:rPr lang="fr-CH" i="1">
                            <a:latin typeface="Cambria Math" panose="02040503050406030204" pitchFamily="18" charset="0"/>
                          </a:rPr>
                          <m:t>𝑅</m:t>
                        </m:r>
                      </m:e>
                      <m:sub>
                        <m:r>
                          <a:rPr lang="fr-CH" i="1">
                            <a:latin typeface="Cambria Math" panose="02040503050406030204" pitchFamily="18" charset="0"/>
                          </a:rPr>
                          <m:t>𝑖</m:t>
                        </m:r>
                      </m:sub>
                    </m:sSub>
                    <m:r>
                      <a:rPr lang="fr-CH" i="1">
                        <a:latin typeface="Cambria Math" panose="02040503050406030204" pitchFamily="18" charset="0"/>
                        <a:ea typeface="Cambria Math" panose="02040503050406030204" pitchFamily="18" charset="0"/>
                      </a:rPr>
                      <m:t>=</m:t>
                    </m:r>
                  </m:oMath>
                </a14:m>
                <a:r>
                  <a:rPr lang="fr-CH" dirty="0"/>
                  <a:t> rayon de courbure du miroir </a:t>
                </a:r>
                <a14:m>
                  <m:oMath xmlns:m="http://schemas.openxmlformats.org/officeDocument/2006/math">
                    <m:r>
                      <a:rPr lang="fr-CH" b="0" i="1" smtClean="0">
                        <a:latin typeface="Cambria Math" panose="02040503050406030204" pitchFamily="18" charset="0"/>
                        <a:ea typeface="Cambria Math" panose="02040503050406030204" pitchFamily="18" charset="0"/>
                      </a:rPr>
                      <m:t>𝑖</m:t>
                    </m:r>
                  </m:oMath>
                </a14:m>
                <a:r>
                  <a:rPr lang="fr-CH" dirty="0"/>
                  <a:t> (</a:t>
                </a:r>
                <a14:m>
                  <m:oMath xmlns:m="http://schemas.openxmlformats.org/officeDocument/2006/math">
                    <m:sSub>
                      <m:sSubPr>
                        <m:ctrlPr>
                          <a:rPr lang="fr-CH" i="1">
                            <a:latin typeface="Cambria Math" panose="02040503050406030204" pitchFamily="18" charset="0"/>
                          </a:rPr>
                        </m:ctrlPr>
                      </m:sSubPr>
                      <m:e>
                        <m:r>
                          <a:rPr lang="fr-CH" b="0" i="1" smtClean="0">
                            <a:latin typeface="Cambria Math" panose="02040503050406030204" pitchFamily="18" charset="0"/>
                          </a:rPr>
                          <m:t>𝑅</m:t>
                        </m:r>
                      </m:e>
                      <m:sub>
                        <m:r>
                          <a:rPr lang="fr-CH" b="0" i="1" smtClean="0">
                            <a:latin typeface="Cambria Math" panose="02040503050406030204" pitchFamily="18" charset="0"/>
                          </a:rPr>
                          <m:t>𝑖</m:t>
                        </m:r>
                      </m:sub>
                    </m:sSub>
                    <m:r>
                      <a:rPr lang="fr-CH" b="0" i="1" smtClean="0">
                        <a:latin typeface="Cambria Math" panose="02040503050406030204" pitchFamily="18" charset="0"/>
                        <a:ea typeface="Cambria Math" panose="02040503050406030204" pitchFamily="18" charset="0"/>
                      </a:rPr>
                      <m:t>=∞</m:t>
                    </m:r>
                  </m:oMath>
                </a14:m>
                <a:r>
                  <a:rPr lang="fr-CH" dirty="0"/>
                  <a:t> pour le miroir plane, donc: </a:t>
                </a:r>
                <a14:m>
                  <m:oMath xmlns:m="http://schemas.openxmlformats.org/officeDocument/2006/math">
                    <m:sSub>
                      <m:sSubPr>
                        <m:ctrlPr>
                          <a:rPr lang="fr-CH" i="1">
                            <a:latin typeface="Cambria Math" panose="02040503050406030204" pitchFamily="18" charset="0"/>
                          </a:rPr>
                        </m:ctrlPr>
                      </m:sSubPr>
                      <m:e>
                        <m:r>
                          <a:rPr lang="fr-CH" i="1">
                            <a:latin typeface="Cambria Math" panose="02040503050406030204" pitchFamily="18" charset="0"/>
                          </a:rPr>
                          <m:t>𝑔</m:t>
                        </m:r>
                      </m:e>
                      <m:sub>
                        <m:r>
                          <a:rPr lang="fr-CH" b="0" i="1" smtClean="0">
                            <a:latin typeface="Cambria Math" panose="02040503050406030204" pitchFamily="18" charset="0"/>
                          </a:rPr>
                          <m:t>𝑝𝑙𝑎𝑛𝑒</m:t>
                        </m:r>
                      </m:sub>
                    </m:sSub>
                    <m:r>
                      <a:rPr lang="fr-CH" b="0" i="1" smtClean="0">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1</m:t>
                    </m:r>
                  </m:oMath>
                </a14:m>
                <a:r>
                  <a:rPr lang="fr-CH" dirty="0"/>
                  <a:t>). </a:t>
                </a:r>
              </a:p>
              <a:p>
                <a:pPr marL="342900" indent="-342900">
                  <a:lnSpc>
                    <a:spcPct val="120000"/>
                  </a:lnSpc>
                  <a:buFont typeface="Arial" panose="020B0604020202020204" pitchFamily="34" charset="0"/>
                  <a:buChar char="•"/>
                </a:pPr>
                <a:r>
                  <a:rPr lang="fr-CH" dirty="0"/>
                  <a:t>La cavité est </a:t>
                </a:r>
                <a:r>
                  <a:rPr lang="fr-CH" b="1" dirty="0"/>
                  <a:t>stable</a:t>
                </a:r>
                <a:r>
                  <a:rPr lang="fr-CH" dirty="0"/>
                  <a:t> si: </a:t>
                </a:r>
                <a14:m>
                  <m:oMath xmlns:m="http://schemas.openxmlformats.org/officeDocument/2006/math">
                    <m:sSub>
                      <m:sSubPr>
                        <m:ctrlPr>
                          <a:rPr lang="fr-CH" i="1">
                            <a:latin typeface="Cambria Math" panose="02040503050406030204" pitchFamily="18" charset="0"/>
                          </a:rPr>
                        </m:ctrlPr>
                      </m:sSubPr>
                      <m:e>
                        <m:r>
                          <a:rPr lang="fr-CH" i="1">
                            <a:latin typeface="Cambria Math" panose="02040503050406030204" pitchFamily="18" charset="0"/>
                          </a:rPr>
                          <m:t>𝑔</m:t>
                        </m:r>
                      </m:e>
                      <m:sub>
                        <m:r>
                          <a:rPr lang="fr-CH" i="1">
                            <a:latin typeface="Cambria Math" panose="02040503050406030204" pitchFamily="18" charset="0"/>
                          </a:rPr>
                          <m:t>1</m:t>
                        </m:r>
                      </m:sub>
                    </m:sSub>
                    <m:sSub>
                      <m:sSubPr>
                        <m:ctrlPr>
                          <a:rPr lang="fr-CH" i="1">
                            <a:latin typeface="Cambria Math" panose="02040503050406030204" pitchFamily="18" charset="0"/>
                          </a:rPr>
                        </m:ctrlPr>
                      </m:sSubPr>
                      <m:e>
                        <m:r>
                          <a:rPr lang="fr-CH" i="1">
                            <a:latin typeface="Cambria Math" panose="02040503050406030204" pitchFamily="18" charset="0"/>
                          </a:rPr>
                          <m:t>𝑔</m:t>
                        </m:r>
                      </m:e>
                      <m:sub>
                        <m:r>
                          <a:rPr lang="fr-CH" i="1">
                            <a:latin typeface="Cambria Math" panose="02040503050406030204" pitchFamily="18" charset="0"/>
                          </a:rPr>
                          <m:t>2</m:t>
                        </m:r>
                      </m:sub>
                    </m:sSub>
                    <m:r>
                      <a:rPr lang="fr-CH"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1</m:t>
                    </m:r>
                  </m:oMath>
                </a14:m>
                <a:r>
                  <a:rPr lang="fr-CH" dirty="0"/>
                  <a:t> (zones colorés dans le diagramme), et </a:t>
                </a:r>
                <a:r>
                  <a:rPr lang="fr-CH" b="1" dirty="0"/>
                  <a:t>marginalement stable</a:t>
                </a:r>
                <a:r>
                  <a:rPr lang="fr-CH" dirty="0"/>
                  <a:t> si: </a:t>
                </a:r>
                <a14:m>
                  <m:oMath xmlns:m="http://schemas.openxmlformats.org/officeDocument/2006/math">
                    <m:sSub>
                      <m:sSubPr>
                        <m:ctrlPr>
                          <a:rPr lang="fr-CH" i="1">
                            <a:latin typeface="Cambria Math" panose="02040503050406030204" pitchFamily="18" charset="0"/>
                          </a:rPr>
                        </m:ctrlPr>
                      </m:sSubPr>
                      <m:e>
                        <m:r>
                          <a:rPr lang="fr-CH" i="1">
                            <a:latin typeface="Cambria Math" panose="02040503050406030204" pitchFamily="18" charset="0"/>
                          </a:rPr>
                          <m:t>𝑔</m:t>
                        </m:r>
                      </m:e>
                      <m:sub>
                        <m:r>
                          <a:rPr lang="fr-CH" i="1">
                            <a:latin typeface="Cambria Math" panose="02040503050406030204" pitchFamily="18" charset="0"/>
                          </a:rPr>
                          <m:t>1</m:t>
                        </m:r>
                      </m:sub>
                    </m:sSub>
                    <m:sSub>
                      <m:sSubPr>
                        <m:ctrlPr>
                          <a:rPr lang="fr-CH" i="1">
                            <a:latin typeface="Cambria Math" panose="02040503050406030204" pitchFamily="18" charset="0"/>
                          </a:rPr>
                        </m:ctrlPr>
                      </m:sSubPr>
                      <m:e>
                        <m:r>
                          <a:rPr lang="fr-CH" i="1">
                            <a:latin typeface="Cambria Math" panose="02040503050406030204" pitchFamily="18" charset="0"/>
                          </a:rPr>
                          <m:t>𝑔</m:t>
                        </m:r>
                      </m:e>
                      <m:sub>
                        <m:r>
                          <a:rPr lang="fr-CH" i="1">
                            <a:latin typeface="Cambria Math" panose="02040503050406030204" pitchFamily="18" charset="0"/>
                          </a:rPr>
                          <m:t>2</m:t>
                        </m:r>
                      </m:sub>
                    </m:sSub>
                    <m:r>
                      <a:rPr lang="fr-CH" b="0" i="1" smtClean="0">
                        <a:latin typeface="Cambria Math" panose="02040503050406030204" pitchFamily="18" charset="0"/>
                      </a:rPr>
                      <m:t>=</m:t>
                    </m:r>
                    <m:r>
                      <a:rPr lang="fr-CH" i="1">
                        <a:latin typeface="Cambria Math" panose="02040503050406030204" pitchFamily="18" charset="0"/>
                        <a:ea typeface="Cambria Math" panose="02040503050406030204" pitchFamily="18" charset="0"/>
                      </a:rPr>
                      <m:t>1</m:t>
                    </m:r>
                  </m:oMath>
                </a14:m>
                <a:r>
                  <a:rPr lang="fr-CH" dirty="0"/>
                  <a:t>. Il faut donc au moins un miroir courbe!</a:t>
                </a:r>
              </a:p>
            </p:txBody>
          </p:sp>
        </mc:Choice>
        <mc:Fallback xmlns="">
          <p:sp>
            <p:nvSpPr>
              <p:cNvPr id="7" name="Text Box 6">
                <a:extLst>
                  <a:ext uri="{FF2B5EF4-FFF2-40B4-BE49-F238E27FC236}">
                    <a16:creationId xmlns:a16="http://schemas.microsoft.com/office/drawing/2014/main" id="{FC2E3C37-61FB-B749-9007-E0643C089E89}"/>
                  </a:ext>
                </a:extLst>
              </p:cNvPr>
              <p:cNvSpPr txBox="1">
                <a:spLocks noRot="1" noChangeAspect="1" noMove="1" noResize="1" noEditPoints="1" noAdjustHandles="1" noChangeArrowheads="1" noChangeShapeType="1" noTextEdit="1"/>
              </p:cNvSpPr>
              <p:nvPr/>
            </p:nvSpPr>
            <p:spPr bwMode="auto">
              <a:xfrm>
                <a:off x="31374" y="516569"/>
                <a:ext cx="8692918" cy="2615588"/>
              </a:xfrm>
              <a:prstGeom prst="rect">
                <a:avLst/>
              </a:prstGeom>
              <a:blipFill>
                <a:blip r:embed="rId2"/>
                <a:stretch>
                  <a:fillRect l="-438" t="-483" b="-2899"/>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2" name="Picture 1">
            <a:extLst>
              <a:ext uri="{FF2B5EF4-FFF2-40B4-BE49-F238E27FC236}">
                <a16:creationId xmlns:a16="http://schemas.microsoft.com/office/drawing/2014/main" id="{DE456362-6CAB-0B41-9E0F-C8B98891D1AA}"/>
              </a:ext>
            </a:extLst>
          </p:cNvPr>
          <p:cNvPicPr>
            <a:picLocks noChangeAspect="1"/>
          </p:cNvPicPr>
          <p:nvPr/>
        </p:nvPicPr>
        <p:blipFill rotWithShape="1">
          <a:blip r:embed="rId3"/>
          <a:srcRect l="3942" t="2982" b="3351"/>
          <a:stretch/>
        </p:blipFill>
        <p:spPr>
          <a:xfrm>
            <a:off x="8867894" y="-775"/>
            <a:ext cx="3298716" cy="5661207"/>
          </a:xfrm>
          <a:prstGeom prst="rect">
            <a:avLst/>
          </a:prstGeom>
        </p:spPr>
      </p:pic>
      <p:sp>
        <p:nvSpPr>
          <p:cNvPr id="4" name="Rectangle 3">
            <a:extLst>
              <a:ext uri="{FF2B5EF4-FFF2-40B4-BE49-F238E27FC236}">
                <a16:creationId xmlns:a16="http://schemas.microsoft.com/office/drawing/2014/main" id="{5CB728A5-7931-7646-AABF-5F59FF968B4A}"/>
              </a:ext>
            </a:extLst>
          </p:cNvPr>
          <p:cNvSpPr/>
          <p:nvPr/>
        </p:nvSpPr>
        <p:spPr>
          <a:xfrm>
            <a:off x="9378691" y="6350624"/>
            <a:ext cx="2109873" cy="215444"/>
          </a:xfrm>
          <a:prstGeom prst="rect">
            <a:avLst/>
          </a:prstGeom>
        </p:spPr>
        <p:txBody>
          <a:bodyPr wrap="none">
            <a:spAutoFit/>
          </a:bodyPr>
          <a:lstStyle/>
          <a:p>
            <a:r>
              <a:rPr lang="fr-CH" sz="800" dirty="0"/>
              <a:t>https://</a:t>
            </a:r>
            <a:r>
              <a:rPr lang="fr-CH" sz="800" dirty="0" err="1"/>
              <a:t>en.wikipedia.org</a:t>
            </a:r>
            <a:r>
              <a:rPr lang="fr-CH" sz="800" dirty="0"/>
              <a:t>/wiki/</a:t>
            </a:r>
            <a:r>
              <a:rPr lang="fr-CH" sz="800" dirty="0" err="1"/>
              <a:t>Optical_cavity</a:t>
            </a:r>
            <a:endParaRPr lang="fr-CH" sz="800" dirty="0"/>
          </a:p>
        </p:txBody>
      </p:sp>
      <p:pic>
        <p:nvPicPr>
          <p:cNvPr id="1028" name="Picture 4">
            <a:extLst>
              <a:ext uri="{FF2B5EF4-FFF2-40B4-BE49-F238E27FC236}">
                <a16:creationId xmlns:a16="http://schemas.microsoft.com/office/drawing/2014/main" id="{5016B10B-F29B-6149-BB39-48FF2BD49B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8294" y="2960949"/>
            <a:ext cx="5679091" cy="389691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4D2337A-CE58-0547-8C63-137DE977C792}"/>
              </a:ext>
            </a:extLst>
          </p:cNvPr>
          <p:cNvSpPr/>
          <p:nvPr/>
        </p:nvSpPr>
        <p:spPr>
          <a:xfrm>
            <a:off x="9378691" y="6519446"/>
            <a:ext cx="2813309" cy="338554"/>
          </a:xfrm>
          <a:prstGeom prst="rect">
            <a:avLst/>
          </a:prstGeom>
        </p:spPr>
        <p:txBody>
          <a:bodyPr wrap="square">
            <a:spAutoFit/>
          </a:bodyPr>
          <a:lstStyle/>
          <a:p>
            <a:r>
              <a:rPr lang="fr-CH" sz="800" dirty="0"/>
              <a:t>https://</a:t>
            </a:r>
            <a:r>
              <a:rPr lang="fr-CH" sz="800" dirty="0" err="1"/>
              <a:t>www.groundai.com</a:t>
            </a:r>
            <a:r>
              <a:rPr lang="fr-CH" sz="800" dirty="0"/>
              <a:t>/</a:t>
            </a:r>
            <a:r>
              <a:rPr lang="fr-CH" sz="800" dirty="0" err="1"/>
              <a:t>project</a:t>
            </a:r>
            <a:r>
              <a:rPr lang="fr-CH" sz="800" dirty="0"/>
              <a:t>/feasibility-of-near-unstable-cavities-for-future-gravitational-wave-detectors/4</a:t>
            </a:r>
          </a:p>
        </p:txBody>
      </p:sp>
      <p:pic>
        <p:nvPicPr>
          <p:cNvPr id="1030" name="Picture 6" descr="Resonance condition in confocal cavity - Physics Stack Exchange">
            <a:extLst>
              <a:ext uri="{FF2B5EF4-FFF2-40B4-BE49-F238E27FC236}">
                <a16:creationId xmlns:a16="http://schemas.microsoft.com/office/drawing/2014/main" id="{8C2F5AD5-9E5D-1247-B879-C8E5D8996EF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23305" t="11036" r="16920" b="10311"/>
          <a:stretch/>
        </p:blipFill>
        <p:spPr bwMode="auto">
          <a:xfrm>
            <a:off x="0" y="5080042"/>
            <a:ext cx="3019531" cy="177795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7450B28-44F2-3D4D-A736-1227E2C1203F}"/>
              </a:ext>
            </a:extLst>
          </p:cNvPr>
          <p:cNvSpPr/>
          <p:nvPr/>
        </p:nvSpPr>
        <p:spPr>
          <a:xfrm>
            <a:off x="9397359" y="6135180"/>
            <a:ext cx="1813317" cy="215444"/>
          </a:xfrm>
          <a:prstGeom prst="rect">
            <a:avLst/>
          </a:prstGeom>
        </p:spPr>
        <p:txBody>
          <a:bodyPr wrap="none">
            <a:spAutoFit/>
          </a:bodyPr>
          <a:lstStyle/>
          <a:p>
            <a:r>
              <a:rPr lang="fr-CH" sz="800" dirty="0"/>
              <a:t>https://</a:t>
            </a:r>
            <a:r>
              <a:rPr lang="fr-CH" sz="800" dirty="0" err="1"/>
              <a:t>i.stack.imgur.com</a:t>
            </a:r>
            <a:r>
              <a:rPr lang="fr-CH" sz="800" dirty="0"/>
              <a:t>/4Z0z3.png</a:t>
            </a:r>
          </a:p>
        </p:txBody>
      </p:sp>
      <p:sp>
        <p:nvSpPr>
          <p:cNvPr id="10" name="TextBox 9">
            <a:extLst>
              <a:ext uri="{FF2B5EF4-FFF2-40B4-BE49-F238E27FC236}">
                <a16:creationId xmlns:a16="http://schemas.microsoft.com/office/drawing/2014/main" id="{A5475CF7-B459-F043-A06F-BB9589A1B725}"/>
              </a:ext>
            </a:extLst>
          </p:cNvPr>
          <p:cNvSpPr txBox="1"/>
          <p:nvPr/>
        </p:nvSpPr>
        <p:spPr>
          <a:xfrm>
            <a:off x="345389" y="4818432"/>
            <a:ext cx="2328751" cy="523220"/>
          </a:xfrm>
          <a:prstGeom prst="rect">
            <a:avLst/>
          </a:prstGeom>
          <a:noFill/>
        </p:spPr>
        <p:txBody>
          <a:bodyPr wrap="square" rtlCol="0">
            <a:spAutoFit/>
          </a:bodyPr>
          <a:lstStyle/>
          <a:p>
            <a:r>
              <a:rPr lang="fr-CH" sz="1400" dirty="0"/>
              <a:t>Trajectoire des rayons dans une cavité </a:t>
            </a:r>
            <a:r>
              <a:rPr lang="fr-CH" sz="1400" dirty="0" err="1"/>
              <a:t>confocale</a:t>
            </a:r>
            <a:endParaRPr lang="fr-CH" sz="1400" dirty="0"/>
          </a:p>
        </p:txBody>
      </p:sp>
      <p:pic>
        <p:nvPicPr>
          <p:cNvPr id="1032" name="Picture 8">
            <a:extLst>
              <a:ext uri="{FF2B5EF4-FFF2-40B4-BE49-F238E27FC236}">
                <a16:creationId xmlns:a16="http://schemas.microsoft.com/office/drawing/2014/main" id="{5E223311-F090-1F44-BBE6-A28E5B3D0F2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591" t="521" r="7019" b="58297"/>
          <a:stretch/>
        </p:blipFill>
        <p:spPr bwMode="auto">
          <a:xfrm>
            <a:off x="-9214" y="3694339"/>
            <a:ext cx="3204356" cy="107216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11181B7-2E45-1B44-AD62-33655152B292}"/>
              </a:ext>
            </a:extLst>
          </p:cNvPr>
          <p:cNvSpPr/>
          <p:nvPr/>
        </p:nvSpPr>
        <p:spPr>
          <a:xfrm>
            <a:off x="9036543" y="5952365"/>
            <a:ext cx="3156012" cy="215153"/>
          </a:xfrm>
          <a:prstGeom prst="rect">
            <a:avLst/>
          </a:prstGeom>
        </p:spPr>
        <p:txBody>
          <a:bodyPr wrap="square">
            <a:spAutoFit/>
          </a:bodyPr>
          <a:lstStyle/>
          <a:p>
            <a:r>
              <a:rPr lang="fr-CH" sz="800" dirty="0"/>
              <a:t>http://</a:t>
            </a:r>
            <a:r>
              <a:rPr lang="fr-CH" sz="800" dirty="0" err="1"/>
              <a:t>pyweb.swansea.ac.uk</a:t>
            </a:r>
            <a:r>
              <a:rPr lang="fr-CH" sz="800" dirty="0"/>
              <a:t>/</a:t>
            </a:r>
            <a:r>
              <a:rPr lang="fr-CH" sz="800" dirty="0" err="1"/>
              <a:t>LaserChemistry</a:t>
            </a:r>
            <a:r>
              <a:rPr lang="fr-CH" sz="800" dirty="0"/>
              <a:t>-book/fig1_a0327.jpg</a:t>
            </a:r>
          </a:p>
        </p:txBody>
      </p:sp>
      <p:sp>
        <p:nvSpPr>
          <p:cNvPr id="16" name="TextBox 15">
            <a:extLst>
              <a:ext uri="{FF2B5EF4-FFF2-40B4-BE49-F238E27FC236}">
                <a16:creationId xmlns:a16="http://schemas.microsoft.com/office/drawing/2014/main" id="{42E642BD-B087-C74F-A19B-FB917F6266B4}"/>
              </a:ext>
            </a:extLst>
          </p:cNvPr>
          <p:cNvSpPr txBox="1"/>
          <p:nvPr/>
        </p:nvSpPr>
        <p:spPr>
          <a:xfrm>
            <a:off x="528381" y="3352049"/>
            <a:ext cx="2328750" cy="523220"/>
          </a:xfrm>
          <a:prstGeom prst="rect">
            <a:avLst/>
          </a:prstGeom>
          <a:noFill/>
        </p:spPr>
        <p:txBody>
          <a:bodyPr wrap="square" rtlCol="0">
            <a:spAutoFit/>
          </a:bodyPr>
          <a:lstStyle/>
          <a:p>
            <a:r>
              <a:rPr lang="fr-CH" sz="1400" dirty="0"/>
              <a:t>Faisceau Gaussien dans une cavité </a:t>
            </a:r>
            <a:r>
              <a:rPr lang="fr-CH" sz="1400" dirty="0" err="1"/>
              <a:t>confocale</a:t>
            </a:r>
            <a:endParaRPr lang="fr-CH" sz="1400" dirty="0"/>
          </a:p>
        </p:txBody>
      </p:sp>
    </p:spTree>
    <p:extLst>
      <p:ext uri="{BB962C8B-B14F-4D97-AF65-F5344CB8AC3E}">
        <p14:creationId xmlns:p14="http://schemas.microsoft.com/office/powerpoint/2010/main" val="2354512528"/>
      </p:ext>
    </p:extLst>
  </p:cSld>
  <p:clrMapOvr>
    <a:masterClrMapping/>
  </p:clrMapOvr>
  <mc:AlternateContent xmlns:mc="http://schemas.openxmlformats.org/markup-compatibility/2006" xmlns:p14="http://schemas.microsoft.com/office/powerpoint/2010/main">
    <mc:Choice Requires="p14">
      <p:transition spd="slow" p14:dur="2000" advTm="283638"/>
    </mc:Choice>
    <mc:Fallback xmlns="">
      <p:transition spd="slow" advTm="283638"/>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0" y="-2545"/>
            <a:ext cx="12192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200" dirty="0">
                <a:solidFill>
                  <a:srgbClr val="FF0000"/>
                </a:solidFill>
              </a:rPr>
              <a:t>Bonus:</a:t>
            </a:r>
            <a:r>
              <a:rPr lang="fr-CH" sz="3200" dirty="0"/>
              <a:t> Les cavités en 2D</a:t>
            </a:r>
          </a:p>
        </p:txBody>
      </p:sp>
      <mc:AlternateContent xmlns:mc="http://schemas.openxmlformats.org/markup-compatibility/2006" xmlns:a14="http://schemas.microsoft.com/office/drawing/2010/main">
        <mc:Choice Requires="a14">
          <p:sp>
            <p:nvSpPr>
              <p:cNvPr id="7" name="Text Box 6">
                <a:extLst>
                  <a:ext uri="{FF2B5EF4-FFF2-40B4-BE49-F238E27FC236}">
                    <a16:creationId xmlns:a16="http://schemas.microsoft.com/office/drawing/2014/main" id="{FC2E3C37-61FB-B749-9007-E0643C089E89}"/>
                  </a:ext>
                </a:extLst>
              </p:cNvPr>
              <p:cNvSpPr txBox="1">
                <a:spLocks noChangeArrowheads="1"/>
              </p:cNvSpPr>
              <p:nvPr/>
            </p:nvSpPr>
            <p:spPr bwMode="auto">
              <a:xfrm>
                <a:off x="0" y="678482"/>
                <a:ext cx="12192000" cy="1417632"/>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wrap="square">
                <a:spAutoFit/>
              </a:bodyPr>
              <a:lstStyle/>
              <a:p>
                <a:pPr marL="342900" indent="-342900">
                  <a:lnSpc>
                    <a:spcPct val="120000"/>
                  </a:lnSpc>
                  <a:buFont typeface="Arial" panose="020B0604020202020204" pitchFamily="34" charset="0"/>
                  <a:buChar char="•"/>
                </a:pPr>
                <a:r>
                  <a:rPr lang="fr-CH" dirty="0"/>
                  <a:t>De la même manière d'une cavité à 1D, on peut construire une cavité en 2D, voir 3D.</a:t>
                </a:r>
              </a:p>
              <a:p>
                <a:pPr marL="342900" indent="-342900">
                  <a:lnSpc>
                    <a:spcPct val="120000"/>
                  </a:lnSpc>
                  <a:buFont typeface="Arial" panose="020B0604020202020204" pitchFamily="34" charset="0"/>
                  <a:buChar char="•"/>
                </a:pPr>
                <a:r>
                  <a:rPr lang="fr-CH" dirty="0"/>
                  <a:t>P. ex. un système avec 2 miroirs parallèles à l'axe </a:t>
                </a:r>
                <a:r>
                  <a:rPr lang="fr-CH" b="1" dirty="0"/>
                  <a:t>x</a:t>
                </a:r>
                <a:r>
                  <a:rPr lang="fr-CH" dirty="0"/>
                  <a:t> (distance </a:t>
                </a:r>
                <a:r>
                  <a:rPr lang="fr-CH" i="1" dirty="0"/>
                  <a:t>b</a:t>
                </a:r>
                <a:r>
                  <a:rPr lang="fr-CH" dirty="0"/>
                  <a:t>) et 2 miroirs parallèles à l'axe </a:t>
                </a:r>
                <a:r>
                  <a:rPr lang="fr-CH" b="1" dirty="0"/>
                  <a:t>y</a:t>
                </a:r>
                <a:r>
                  <a:rPr lang="fr-CH" dirty="0"/>
                  <a:t> (distance </a:t>
                </a:r>
                <a:r>
                  <a:rPr lang="fr-CH" i="1" dirty="0"/>
                  <a:t>a</a:t>
                </a:r>
                <a:r>
                  <a:rPr lang="fr-CH" dirty="0"/>
                  <a:t>) vont définir des modes pour </a:t>
                </a:r>
                <a:r>
                  <a:rPr lang="fr-CH" i="1" dirty="0" err="1"/>
                  <a:t>k</a:t>
                </a:r>
                <a:r>
                  <a:rPr lang="fr-CH" i="1" baseline="-25000" dirty="0" err="1"/>
                  <a:t>x</a:t>
                </a:r>
                <a:r>
                  <a:rPr lang="fr-CH" dirty="0"/>
                  <a:t> , </a:t>
                </a:r>
                <a:r>
                  <a:rPr lang="fr-CH" i="1" dirty="0" err="1"/>
                  <a:t>k</a:t>
                </a:r>
                <a:r>
                  <a:rPr lang="fr-CH" i="1" baseline="-25000" dirty="0" err="1"/>
                  <a:t>y</a:t>
                </a:r>
                <a:r>
                  <a:rPr lang="fr-CH" dirty="0"/>
                  <a:t> : </a:t>
                </a:r>
                <a14:m>
                  <m:oMath xmlns:m="http://schemas.openxmlformats.org/officeDocument/2006/math">
                    <m:sSub>
                      <m:sSubPr>
                        <m:ctrlPr>
                          <a:rPr lang="fr-CH" i="1">
                            <a:latin typeface="Cambria Math" panose="02040503050406030204" pitchFamily="18" charset="0"/>
                          </a:rPr>
                        </m:ctrlPr>
                      </m:sSubPr>
                      <m:e>
                        <m:r>
                          <a:rPr lang="fr-CH" i="1">
                            <a:latin typeface="Cambria Math" panose="02040503050406030204" pitchFamily="18" charset="0"/>
                          </a:rPr>
                          <m:t>𝑘</m:t>
                        </m:r>
                      </m:e>
                      <m:sub>
                        <m:r>
                          <a:rPr lang="fr-CH" i="1">
                            <a:latin typeface="Cambria Math" panose="02040503050406030204" pitchFamily="18" charset="0"/>
                          </a:rPr>
                          <m:t>𝑥</m:t>
                        </m:r>
                      </m:sub>
                    </m:sSub>
                    <m:r>
                      <a:rPr lang="fr-CH" i="1">
                        <a:latin typeface="Cambria Math" panose="02040503050406030204" pitchFamily="18" charset="0"/>
                      </a:rPr>
                      <m:t>=</m:t>
                    </m:r>
                    <m:r>
                      <a:rPr lang="fr-CH" i="1">
                        <a:latin typeface="Cambria Math" panose="02040503050406030204" pitchFamily="18" charset="0"/>
                        <a:ea typeface="Cambria Math" panose="02040503050406030204" pitchFamily="18" charset="0"/>
                      </a:rPr>
                      <m:t>𝜋</m:t>
                    </m:r>
                    <m:r>
                      <a:rPr lang="fr-CH" i="1">
                        <a:latin typeface="Cambria Math" panose="02040503050406030204" pitchFamily="18" charset="0"/>
                      </a:rPr>
                      <m:t>𝑚</m:t>
                    </m:r>
                    <m:r>
                      <a:rPr lang="fr-CH" i="1">
                        <a:latin typeface="Cambria Math" panose="02040503050406030204" pitchFamily="18" charset="0"/>
                      </a:rPr>
                      <m:t>/</m:t>
                    </m:r>
                    <m:r>
                      <a:rPr lang="fr-CH" i="1">
                        <a:latin typeface="Cambria Math" panose="02040503050406030204" pitchFamily="18" charset="0"/>
                      </a:rPr>
                      <m:t>𝑎</m:t>
                    </m:r>
                  </m:oMath>
                </a14:m>
                <a:r>
                  <a:rPr lang="fr-CH" dirty="0"/>
                  <a:t> et: </a:t>
                </a:r>
                <a14:m>
                  <m:oMath xmlns:m="http://schemas.openxmlformats.org/officeDocument/2006/math">
                    <m:sSub>
                      <m:sSubPr>
                        <m:ctrlPr>
                          <a:rPr lang="fr-CH" i="1">
                            <a:latin typeface="Cambria Math" panose="02040503050406030204" pitchFamily="18" charset="0"/>
                          </a:rPr>
                        </m:ctrlPr>
                      </m:sSubPr>
                      <m:e>
                        <m:r>
                          <a:rPr lang="fr-CH" i="1">
                            <a:latin typeface="Cambria Math" panose="02040503050406030204" pitchFamily="18" charset="0"/>
                          </a:rPr>
                          <m:t>𝑘</m:t>
                        </m:r>
                      </m:e>
                      <m:sub>
                        <m:r>
                          <a:rPr lang="fr-CH" i="1">
                            <a:latin typeface="Cambria Math" panose="02040503050406030204" pitchFamily="18" charset="0"/>
                          </a:rPr>
                          <m:t>𝑦</m:t>
                        </m:r>
                      </m:sub>
                    </m:sSub>
                    <m:r>
                      <a:rPr lang="fr-CH" i="1">
                        <a:latin typeface="Cambria Math" panose="02040503050406030204" pitchFamily="18" charset="0"/>
                      </a:rPr>
                      <m:t>=</m:t>
                    </m:r>
                    <m:r>
                      <a:rPr lang="fr-CH" i="1">
                        <a:latin typeface="Cambria Math" panose="02040503050406030204" pitchFamily="18" charset="0"/>
                        <a:ea typeface="Cambria Math" panose="02040503050406030204" pitchFamily="18" charset="0"/>
                      </a:rPr>
                      <m:t>𝜋</m:t>
                    </m:r>
                    <m:r>
                      <a:rPr lang="fr-CH" i="1">
                        <a:latin typeface="Cambria Math" panose="02040503050406030204" pitchFamily="18" charset="0"/>
                        <a:ea typeface="Cambria Math" panose="02040503050406030204" pitchFamily="18" charset="0"/>
                      </a:rPr>
                      <m:t>𝑙</m:t>
                    </m:r>
                    <m:r>
                      <a:rPr lang="fr-CH" i="1">
                        <a:latin typeface="Cambria Math" panose="02040503050406030204" pitchFamily="18" charset="0"/>
                      </a:rPr>
                      <m:t>/</m:t>
                    </m:r>
                    <m:r>
                      <a:rPr lang="fr-CH" i="1">
                        <a:latin typeface="Cambria Math" panose="02040503050406030204" pitchFamily="18" charset="0"/>
                      </a:rPr>
                      <m:t>𝑏</m:t>
                    </m:r>
                  </m:oMath>
                </a14:m>
                <a:r>
                  <a:rPr lang="fr-CH" dirty="0"/>
                  <a:t> .</a:t>
                </a:r>
              </a:p>
              <a:p>
                <a:pPr marL="342900" indent="-342900">
                  <a:lnSpc>
                    <a:spcPct val="120000"/>
                  </a:lnSpc>
                  <a:buFont typeface="Arial" panose="020B0604020202020204" pitchFamily="34" charset="0"/>
                  <a:buChar char="•"/>
                </a:pPr>
                <a:r>
                  <a:rPr lang="fr-CH" dirty="0"/>
                  <a:t>Ces modes peuvent être combinés, formant des motifs complexes en </a:t>
                </a:r>
                <a:r>
                  <a:rPr lang="fr-CH" dirty="0" err="1"/>
                  <a:t>x,y</a:t>
                </a:r>
                <a:r>
                  <a:rPr lang="fr-CH" dirty="0"/>
                  <a:t>.</a:t>
                </a:r>
              </a:p>
            </p:txBody>
          </p:sp>
        </mc:Choice>
        <mc:Fallback xmlns="">
          <p:sp>
            <p:nvSpPr>
              <p:cNvPr id="7" name="Text Box 6">
                <a:extLst>
                  <a:ext uri="{FF2B5EF4-FFF2-40B4-BE49-F238E27FC236}">
                    <a16:creationId xmlns:a16="http://schemas.microsoft.com/office/drawing/2014/main" id="{FC2E3C37-61FB-B749-9007-E0643C089E89}"/>
                  </a:ext>
                </a:extLst>
              </p:cNvPr>
              <p:cNvSpPr txBox="1">
                <a:spLocks noRot="1" noChangeAspect="1" noMove="1" noResize="1" noEditPoints="1" noAdjustHandles="1" noChangeArrowheads="1" noChangeShapeType="1" noTextEdit="1"/>
              </p:cNvSpPr>
              <p:nvPr/>
            </p:nvSpPr>
            <p:spPr bwMode="auto">
              <a:xfrm>
                <a:off x="0" y="678482"/>
                <a:ext cx="12192000" cy="1417632"/>
              </a:xfrm>
              <a:prstGeom prst="rect">
                <a:avLst/>
              </a:prstGeom>
              <a:blipFill>
                <a:blip r:embed="rId2"/>
                <a:stretch>
                  <a:fillRect l="-312" t="-885" b="-5310"/>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82945" name="Picture 1" descr="page13image3830208">
            <a:extLst>
              <a:ext uri="{FF2B5EF4-FFF2-40B4-BE49-F238E27FC236}">
                <a16:creationId xmlns:a16="http://schemas.microsoft.com/office/drawing/2014/main" id="{7FF3DA35-09C6-2542-8F82-CE4374340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2184" y="3022398"/>
            <a:ext cx="4420074" cy="3835602"/>
          </a:xfrm>
          <a:prstGeom prst="rect">
            <a:avLst/>
          </a:prstGeom>
          <a:noFill/>
          <a:extLst>
            <a:ext uri="{909E8E84-426E-40DD-AFC4-6F175D3DCCD1}">
              <a14:hiddenFill xmlns:a14="http://schemas.microsoft.com/office/drawing/2010/main">
                <a:solidFill>
                  <a:srgbClr val="FFFFFF"/>
                </a:solidFill>
              </a14:hiddenFill>
            </a:ext>
          </a:extLst>
        </p:spPr>
      </p:pic>
      <p:pic>
        <p:nvPicPr>
          <p:cNvPr id="82946" name="Picture 2" descr="page13image3829760">
            <a:extLst>
              <a:ext uri="{FF2B5EF4-FFF2-40B4-BE49-F238E27FC236}">
                <a16:creationId xmlns:a16="http://schemas.microsoft.com/office/drawing/2014/main" id="{746B3609-9538-384A-A460-84E503F4B8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192367"/>
            <a:ext cx="5387486" cy="466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628549"/>
      </p:ext>
    </p:extLst>
  </p:cSld>
  <p:clrMapOvr>
    <a:masterClrMapping/>
  </p:clrMapOvr>
  <mc:AlternateContent xmlns:mc="http://schemas.openxmlformats.org/markup-compatibility/2006" xmlns:p14="http://schemas.microsoft.com/office/powerpoint/2010/main">
    <mc:Choice Requires="p14">
      <p:transition spd="slow" p14:dur="2000" advTm="146945"/>
    </mc:Choice>
    <mc:Fallback xmlns="">
      <p:transition spd="slow" advTm="146945"/>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9" name="Text Box 7"/>
          <p:cNvSpPr txBox="1">
            <a:spLocks noChangeArrowheads="1"/>
          </p:cNvSpPr>
          <p:nvPr/>
        </p:nvSpPr>
        <p:spPr bwMode="auto">
          <a:xfrm>
            <a:off x="0" y="8621"/>
            <a:ext cx="12192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200" dirty="0">
                <a:solidFill>
                  <a:srgbClr val="FF0000"/>
                </a:solidFill>
              </a:rPr>
              <a:t>Bonus:</a:t>
            </a:r>
            <a:r>
              <a:rPr lang="fr-CH" sz="3200" dirty="0"/>
              <a:t> Approche matricielle de l'interférence dans des couches</a:t>
            </a:r>
          </a:p>
        </p:txBody>
      </p:sp>
      <p:sp>
        <p:nvSpPr>
          <p:cNvPr id="38920" name="Text Box 8"/>
          <p:cNvSpPr txBox="1">
            <a:spLocks noChangeArrowheads="1"/>
          </p:cNvSpPr>
          <p:nvPr/>
        </p:nvSpPr>
        <p:spPr bwMode="auto">
          <a:xfrm>
            <a:off x="0" y="704934"/>
            <a:ext cx="8652284" cy="3718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285750" indent="-285750">
              <a:lnSpc>
                <a:spcPct val="120000"/>
              </a:lnSpc>
              <a:buFont typeface="Arial" panose="020B0604020202020204" pitchFamily="34" charset="0"/>
              <a:buChar char="•"/>
            </a:pPr>
            <a:r>
              <a:rPr lang="fr-CH" dirty="0"/>
              <a:t>L'idée: Accumuler toutes les réflexions multiples en deux valeurs de champs: U</a:t>
            </a:r>
            <a:r>
              <a:rPr lang="fr-CH" baseline="30000" dirty="0"/>
              <a:t>(+)</a:t>
            </a:r>
            <a:r>
              <a:rPr lang="fr-CH" dirty="0"/>
              <a:t> et U</a:t>
            </a:r>
            <a:r>
              <a:rPr lang="fr-CH" baseline="30000" dirty="0"/>
              <a:t>(-)</a:t>
            </a:r>
            <a:r>
              <a:rPr lang="fr-CH" dirty="0"/>
              <a:t>, qui propagent dans les deux directions, de chaque coté de l'interface.</a:t>
            </a:r>
          </a:p>
          <a:p>
            <a:pPr marL="285750" indent="-285750">
              <a:lnSpc>
                <a:spcPct val="120000"/>
              </a:lnSpc>
              <a:buFont typeface="Arial" panose="020B0604020202020204" pitchFamily="34" charset="0"/>
              <a:buChar char="•"/>
            </a:pPr>
            <a:r>
              <a:rPr lang="fr-CH" dirty="0"/>
              <a:t>Ces champs sont interliés par une matrice de coefficients, qui exprime les propriétés du système. Il y a deux systèmes de matrices:</a:t>
            </a:r>
          </a:p>
          <a:p>
            <a:pPr marL="742950" lvl="1" indent="-285750">
              <a:lnSpc>
                <a:spcPct val="120000"/>
              </a:lnSpc>
              <a:buFont typeface="Arial" panose="020B0604020202020204" pitchFamily="34" charset="0"/>
              <a:buChar char="•"/>
            </a:pPr>
            <a:r>
              <a:rPr lang="fr-CH" b="1" dirty="0"/>
              <a:t>Matrice de transfert</a:t>
            </a:r>
            <a:r>
              <a:rPr lang="fr-CH" dirty="0"/>
              <a:t>: lie les champs "à droite" (dans les deux directions de propagation) U</a:t>
            </a:r>
            <a:r>
              <a:rPr lang="fr-CH" baseline="-25000" dirty="0"/>
              <a:t>2</a:t>
            </a:r>
            <a:r>
              <a:rPr lang="fr-CH" baseline="30000" dirty="0"/>
              <a:t>(+)</a:t>
            </a:r>
            <a:r>
              <a:rPr lang="fr-CH" dirty="0"/>
              <a:t> et U</a:t>
            </a:r>
            <a:r>
              <a:rPr lang="fr-CH" baseline="-25000" dirty="0"/>
              <a:t>2</a:t>
            </a:r>
            <a:r>
              <a:rPr lang="fr-CH" baseline="30000" dirty="0"/>
              <a:t>(-)</a:t>
            </a:r>
            <a:r>
              <a:rPr lang="fr-CH" dirty="0"/>
              <a:t> , aux champs "à gauche" U</a:t>
            </a:r>
            <a:r>
              <a:rPr lang="fr-CH" baseline="-25000" dirty="0"/>
              <a:t>1</a:t>
            </a:r>
            <a:r>
              <a:rPr lang="fr-CH" baseline="30000" dirty="0"/>
              <a:t>(+)</a:t>
            </a:r>
            <a:r>
              <a:rPr lang="fr-CH" dirty="0"/>
              <a:t> et U</a:t>
            </a:r>
            <a:r>
              <a:rPr lang="fr-CH" baseline="-25000" dirty="0"/>
              <a:t>1</a:t>
            </a:r>
            <a:r>
              <a:rPr lang="fr-CH" baseline="30000" dirty="0"/>
              <a:t>(-)</a:t>
            </a:r>
            <a:r>
              <a:rPr lang="fr-CH" dirty="0"/>
              <a:t> :</a:t>
            </a:r>
          </a:p>
          <a:p>
            <a:pPr marL="285750" indent="-285750">
              <a:lnSpc>
                <a:spcPct val="120000"/>
              </a:lnSpc>
              <a:buFont typeface="Arial" panose="020B0604020202020204" pitchFamily="34" charset="0"/>
              <a:buChar char="•"/>
            </a:pPr>
            <a:endParaRPr lang="fr-CH" dirty="0"/>
          </a:p>
          <a:p>
            <a:pPr marL="285750" indent="-285750">
              <a:lnSpc>
                <a:spcPct val="120000"/>
              </a:lnSpc>
              <a:buFont typeface="Arial" panose="020B0604020202020204" pitchFamily="34" charset="0"/>
              <a:buChar char="•"/>
            </a:pPr>
            <a:endParaRPr lang="fr-CH" dirty="0"/>
          </a:p>
          <a:p>
            <a:pPr marL="285750" indent="-285750">
              <a:lnSpc>
                <a:spcPct val="120000"/>
              </a:lnSpc>
              <a:buFont typeface="Arial" panose="020B0604020202020204" pitchFamily="34" charset="0"/>
              <a:buChar char="•"/>
            </a:pPr>
            <a:endParaRPr lang="fr-CH" dirty="0"/>
          </a:p>
          <a:p>
            <a:pPr marL="742950" lvl="1" indent="-285750">
              <a:lnSpc>
                <a:spcPct val="120000"/>
              </a:lnSpc>
              <a:buFont typeface="Arial" panose="020B0604020202020204" pitchFamily="34" charset="0"/>
              <a:buChar char="•"/>
            </a:pPr>
            <a:r>
              <a:rPr lang="fr-CH" b="1" dirty="0"/>
              <a:t>Matrice de diffusion</a:t>
            </a:r>
            <a:r>
              <a:rPr lang="fr-CH" dirty="0"/>
              <a:t>: Connecte les champs "sortants" U</a:t>
            </a:r>
            <a:r>
              <a:rPr lang="fr-CH" baseline="-25000" dirty="0"/>
              <a:t>2</a:t>
            </a:r>
            <a:r>
              <a:rPr lang="fr-CH" baseline="30000" dirty="0"/>
              <a:t>(+)</a:t>
            </a:r>
            <a:r>
              <a:rPr lang="fr-CH" dirty="0"/>
              <a:t> et U</a:t>
            </a:r>
            <a:r>
              <a:rPr lang="fr-CH" baseline="-25000" dirty="0"/>
              <a:t>1</a:t>
            </a:r>
            <a:r>
              <a:rPr lang="fr-CH" baseline="30000" dirty="0"/>
              <a:t>(-)</a:t>
            </a:r>
            <a:r>
              <a:rPr lang="fr-CH" dirty="0"/>
              <a:t> , aux champs "entrants" U</a:t>
            </a:r>
            <a:r>
              <a:rPr lang="fr-CH" baseline="-25000" dirty="0"/>
              <a:t>1</a:t>
            </a:r>
            <a:r>
              <a:rPr lang="fr-CH" baseline="30000" dirty="0"/>
              <a:t>(+)</a:t>
            </a:r>
            <a:r>
              <a:rPr lang="fr-CH" dirty="0"/>
              <a:t> et U</a:t>
            </a:r>
            <a:r>
              <a:rPr lang="fr-CH" baseline="-25000" dirty="0"/>
              <a:t>2</a:t>
            </a:r>
            <a:r>
              <a:rPr lang="fr-CH" baseline="30000" dirty="0"/>
              <a:t>(-)</a:t>
            </a:r>
            <a:r>
              <a:rPr lang="fr-CH" dirty="0"/>
              <a:t> :</a:t>
            </a:r>
          </a:p>
        </p:txBody>
      </p:sp>
      <p:pic>
        <p:nvPicPr>
          <p:cNvPr id="2" name="Picture 1" descr="Fig.7.1-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8544" y="527735"/>
            <a:ext cx="3593456" cy="2289198"/>
          </a:xfrm>
          <a:prstGeom prst="rect">
            <a:avLst/>
          </a:prstGeom>
        </p:spPr>
      </p:pic>
      <p:pic>
        <p:nvPicPr>
          <p:cNvPr id="3" name="Picture 2" descr="Matrix_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1020" y="3276356"/>
            <a:ext cx="2890621" cy="1649734"/>
          </a:xfrm>
          <a:prstGeom prst="rect">
            <a:avLst/>
          </a:prstGeom>
        </p:spPr>
      </p:pic>
      <p:pic>
        <p:nvPicPr>
          <p:cNvPr id="4" name="Picture 3" descr="Matrix_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8048" y="5052745"/>
            <a:ext cx="3402378" cy="1796515"/>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896739934"/>
              </p:ext>
            </p:extLst>
          </p:nvPr>
        </p:nvGraphicFramePr>
        <p:xfrm>
          <a:off x="814871" y="2721158"/>
          <a:ext cx="4500500" cy="1002253"/>
        </p:xfrm>
        <a:graphic>
          <a:graphicData uri="http://schemas.openxmlformats.org/presentationml/2006/ole">
            <mc:AlternateContent xmlns:mc="http://schemas.openxmlformats.org/markup-compatibility/2006">
              <mc:Choice xmlns:v="urn:schemas-microsoft-com:vml" Requires="v">
                <p:oleObj name="Equation" r:id="rId5" imgW="2730500" imgH="609600" progId="Equation.3">
                  <p:embed/>
                </p:oleObj>
              </mc:Choice>
              <mc:Fallback>
                <p:oleObj name="Equation" r:id="rId5" imgW="2730500" imgH="609600" progId="Equation.3">
                  <p:embed/>
                  <p:pic>
                    <p:nvPicPr>
                      <p:cNvPr id="6" name="Object 5"/>
                      <p:cNvPicPr/>
                      <p:nvPr/>
                    </p:nvPicPr>
                    <p:blipFill>
                      <a:blip r:embed="rId6"/>
                      <a:stretch>
                        <a:fillRect/>
                      </a:stretch>
                    </p:blipFill>
                    <p:spPr>
                      <a:xfrm>
                        <a:off x="814871" y="2721158"/>
                        <a:ext cx="4500500" cy="1002253"/>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607495757"/>
              </p:ext>
            </p:extLst>
          </p:nvPr>
        </p:nvGraphicFramePr>
        <p:xfrm>
          <a:off x="804416" y="4407507"/>
          <a:ext cx="4476750" cy="1001713"/>
        </p:xfrm>
        <a:graphic>
          <a:graphicData uri="http://schemas.openxmlformats.org/presentationml/2006/ole">
            <mc:AlternateContent xmlns:mc="http://schemas.openxmlformats.org/markup-compatibility/2006">
              <mc:Choice xmlns:v="urn:schemas-microsoft-com:vml" Requires="v">
                <p:oleObj name="Equation" r:id="rId7" imgW="2717800" imgH="609600" progId="Equation.3">
                  <p:embed/>
                </p:oleObj>
              </mc:Choice>
              <mc:Fallback>
                <p:oleObj name="Equation" r:id="rId7" imgW="2717800" imgH="609600" progId="Equation.3">
                  <p:embed/>
                  <p:pic>
                    <p:nvPicPr>
                      <p:cNvPr id="26" name="Object 25"/>
                      <p:cNvPicPr/>
                      <p:nvPr/>
                    </p:nvPicPr>
                    <p:blipFill>
                      <a:blip r:embed="rId8"/>
                      <a:stretch>
                        <a:fillRect/>
                      </a:stretch>
                    </p:blipFill>
                    <p:spPr>
                      <a:xfrm>
                        <a:off x="804416" y="4407507"/>
                        <a:ext cx="4476750" cy="1001713"/>
                      </a:xfrm>
                      <a:prstGeom prst="rect">
                        <a:avLst/>
                      </a:prstGeom>
                    </p:spPr>
                  </p:pic>
                </p:oleObj>
              </mc:Fallback>
            </mc:AlternateContent>
          </a:graphicData>
        </a:graphic>
      </p:graphicFrame>
    </p:spTree>
    <p:extLst>
      <p:ext uri="{BB962C8B-B14F-4D97-AF65-F5344CB8AC3E}">
        <p14:creationId xmlns:p14="http://schemas.microsoft.com/office/powerpoint/2010/main" val="3074436609"/>
      </p:ext>
    </p:extLst>
  </p:cSld>
  <p:clrMapOvr>
    <a:masterClrMapping/>
  </p:clrMapOvr>
  <mc:AlternateContent xmlns:mc="http://schemas.openxmlformats.org/markup-compatibility/2006" xmlns:p14="http://schemas.microsoft.com/office/powerpoint/2010/main">
    <mc:Choice Requires="p14">
      <p:transition spd="slow" p14:dur="2000" advTm="165506"/>
    </mc:Choice>
    <mc:Fallback xmlns="">
      <p:transition spd="slow" advTm="16550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9" name="Text Box 7"/>
          <p:cNvSpPr txBox="1">
            <a:spLocks noChangeArrowheads="1"/>
          </p:cNvSpPr>
          <p:nvPr/>
        </p:nvSpPr>
        <p:spPr bwMode="auto">
          <a:xfrm>
            <a:off x="0" y="0"/>
            <a:ext cx="12192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200" dirty="0"/>
              <a:t>L'expérience de Young : analyse simple avec des fentes</a:t>
            </a:r>
          </a:p>
        </p:txBody>
      </p:sp>
      <p:grpSp>
        <p:nvGrpSpPr>
          <p:cNvPr id="7" name="Group 6">
            <a:extLst>
              <a:ext uri="{FF2B5EF4-FFF2-40B4-BE49-F238E27FC236}">
                <a16:creationId xmlns:a16="http://schemas.microsoft.com/office/drawing/2014/main" id="{5D86B022-4DFC-0C4F-AD46-6989B11B62D3}"/>
              </a:ext>
            </a:extLst>
          </p:cNvPr>
          <p:cNvGrpSpPr/>
          <p:nvPr/>
        </p:nvGrpSpPr>
        <p:grpSpPr>
          <a:xfrm>
            <a:off x="4250846" y="2223763"/>
            <a:ext cx="7741418" cy="4634237"/>
            <a:chOff x="505889" y="646818"/>
            <a:chExt cx="10346102" cy="6202562"/>
          </a:xfrm>
        </p:grpSpPr>
        <p:grpSp>
          <p:nvGrpSpPr>
            <p:cNvPr id="28687" name="Group 15"/>
            <p:cNvGrpSpPr>
              <a:grpSpLocks/>
            </p:cNvGrpSpPr>
            <p:nvPr/>
          </p:nvGrpSpPr>
          <p:grpSpPr bwMode="auto">
            <a:xfrm>
              <a:off x="505889" y="1304201"/>
              <a:ext cx="8564591" cy="5545179"/>
              <a:chOff x="1519" y="369"/>
              <a:chExt cx="4240" cy="2577"/>
            </a:xfrm>
          </p:grpSpPr>
          <p:pic>
            <p:nvPicPr>
              <p:cNvPr id="28674" name="Picture 2" descr="fig9"/>
              <p:cNvPicPr>
                <a:picLocks noChangeAspect="1" noChangeArrowheads="1"/>
              </p:cNvPicPr>
              <p:nvPr/>
            </p:nvPicPr>
            <p:blipFill>
              <a:blip r:embed="rId2">
                <a:extLst>
                  <a:ext uri="{28A0092B-C50C-407E-A947-70E740481C1C}">
                    <a14:useLocalDpi xmlns:a14="http://schemas.microsoft.com/office/drawing/2010/main" val="0"/>
                  </a:ext>
                </a:extLst>
              </a:blip>
              <a:srcRect l="726" r="1926" b="1231"/>
              <a:stretch>
                <a:fillRect/>
              </a:stretch>
            </p:blipFill>
            <p:spPr bwMode="auto">
              <a:xfrm>
                <a:off x="1519" y="369"/>
                <a:ext cx="3810" cy="2577"/>
              </a:xfrm>
              <a:prstGeom prst="rect">
                <a:avLst/>
              </a:prstGeom>
              <a:noFill/>
              <a:extLst>
                <a:ext uri="{909E8E84-426E-40dd-AFC4-6F175D3DCCD1}">
                  <a14:hiddenFill xmlns:a14="http://schemas.microsoft.com/office/drawing/2010/main" xmlns="">
                    <a:solidFill>
                      <a:srgbClr val="FFFFFF"/>
                    </a:solidFill>
                  </a14:hiddenFill>
                </a:ext>
              </a:extLst>
            </p:spPr>
          </p:pic>
          <p:pic>
            <p:nvPicPr>
              <p:cNvPr id="28682"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t="14470" b="16238"/>
              <a:stretch>
                <a:fillRect/>
              </a:stretch>
            </p:blipFill>
            <p:spPr bwMode="auto">
              <a:xfrm rot="5400000">
                <a:off x="4438" y="1401"/>
                <a:ext cx="2212" cy="4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aphicFrame>
          <p:nvGraphicFramePr>
            <p:cNvPr id="28683" name="Object 11"/>
            <p:cNvGraphicFramePr>
              <a:graphicFrameLocks noChangeAspect="1"/>
            </p:cNvGraphicFramePr>
            <p:nvPr>
              <p:extLst>
                <p:ext uri="{D42A27DB-BD31-4B8C-83A1-F6EECF244321}">
                  <p14:modId xmlns:p14="http://schemas.microsoft.com/office/powerpoint/2010/main" val="3374164395"/>
                </p:ext>
              </p:extLst>
            </p:nvPr>
          </p:nvGraphicFramePr>
          <p:xfrm>
            <a:off x="6616867" y="1098492"/>
            <a:ext cx="1393826" cy="704850"/>
          </p:xfrm>
          <a:graphic>
            <a:graphicData uri="http://schemas.openxmlformats.org/presentationml/2006/ole">
              <mc:AlternateContent xmlns:mc="http://schemas.openxmlformats.org/markup-compatibility/2006">
                <mc:Choice xmlns:v="urn:schemas-microsoft-com:vml" Requires="v">
                  <p:oleObj name="Equation" r:id="rId4" imgW="774360" imgH="393480" progId="Equation.3">
                    <p:embed/>
                  </p:oleObj>
                </mc:Choice>
                <mc:Fallback>
                  <p:oleObj name="Equation" r:id="rId4" imgW="774360" imgH="393480" progId="Equation.3">
                    <p:embed/>
                    <p:pic>
                      <p:nvPicPr>
                        <p:cNvPr id="0"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6867" y="1098492"/>
                          <a:ext cx="1393826" cy="7048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3" name="Straight Arrow Connector 2">
              <a:extLst>
                <a:ext uri="{FF2B5EF4-FFF2-40B4-BE49-F238E27FC236}">
                  <a16:creationId xmlns:a16="http://schemas.microsoft.com/office/drawing/2014/main" id="{31E9DECF-998C-8640-BD81-A2A82C8B4D7E}"/>
                </a:ext>
              </a:extLst>
            </p:cNvPr>
            <p:cNvCxnSpPr>
              <a:cxnSpLocks/>
            </p:cNvCxnSpPr>
            <p:nvPr/>
          </p:nvCxnSpPr>
          <p:spPr>
            <a:xfrm>
              <a:off x="2555776" y="6093296"/>
              <a:ext cx="4608512" cy="0"/>
            </a:xfrm>
            <a:prstGeom prst="straightConnector1">
              <a:avLst/>
            </a:prstGeom>
            <a:ln w="254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636F9D8-5ADD-BF4A-B8F0-A33562C84C48}"/>
                </a:ext>
              </a:extLst>
            </p:cNvPr>
            <p:cNvCxnSpPr>
              <a:cxnSpLocks/>
            </p:cNvCxnSpPr>
            <p:nvPr/>
          </p:nvCxnSpPr>
          <p:spPr>
            <a:xfrm flipV="1">
              <a:off x="2159732" y="3717032"/>
              <a:ext cx="0" cy="1044116"/>
            </a:xfrm>
            <a:prstGeom prst="straightConnector1">
              <a:avLst/>
            </a:prstGeom>
            <a:ln w="254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05C1909-F6AC-DF4B-AB65-C8A8A183F38C}"/>
                </a:ext>
              </a:extLst>
            </p:cNvPr>
            <p:cNvSpPr txBox="1"/>
            <p:nvPr/>
          </p:nvSpPr>
          <p:spPr>
            <a:xfrm>
              <a:off x="1852056" y="4054424"/>
              <a:ext cx="406982" cy="481078"/>
            </a:xfrm>
            <a:prstGeom prst="rect">
              <a:avLst/>
            </a:prstGeom>
            <a:noFill/>
          </p:spPr>
          <p:txBody>
            <a:bodyPr wrap="none" rtlCol="0">
              <a:spAutoFit/>
            </a:bodyPr>
            <a:lstStyle/>
            <a:p>
              <a:r>
                <a:rPr lang="en-US" i="1" dirty="0"/>
                <a:t>a</a:t>
              </a:r>
            </a:p>
          </p:txBody>
        </p:sp>
        <p:sp>
          <p:nvSpPr>
            <p:cNvPr id="14" name="TextBox 13">
              <a:extLst>
                <a:ext uri="{FF2B5EF4-FFF2-40B4-BE49-F238E27FC236}">
                  <a16:creationId xmlns:a16="http://schemas.microsoft.com/office/drawing/2014/main" id="{2A59FFF3-A821-A94C-B9EC-6909ADA253ED}"/>
                </a:ext>
              </a:extLst>
            </p:cNvPr>
            <p:cNvSpPr txBox="1"/>
            <p:nvPr/>
          </p:nvSpPr>
          <p:spPr>
            <a:xfrm>
              <a:off x="4788025" y="6021288"/>
              <a:ext cx="390303" cy="481078"/>
            </a:xfrm>
            <a:prstGeom prst="rect">
              <a:avLst/>
            </a:prstGeom>
            <a:noFill/>
          </p:spPr>
          <p:txBody>
            <a:bodyPr wrap="none" rtlCol="0">
              <a:spAutoFit/>
            </a:bodyPr>
            <a:lstStyle/>
            <a:p>
              <a:r>
                <a:rPr lang="en-US" i="1" dirty="0"/>
                <a:t>s</a:t>
              </a:r>
            </a:p>
          </p:txBody>
        </p:sp>
        <p:sp>
          <p:nvSpPr>
            <p:cNvPr id="15" name="TextBox 14">
              <a:extLst>
                <a:ext uri="{FF2B5EF4-FFF2-40B4-BE49-F238E27FC236}">
                  <a16:creationId xmlns:a16="http://schemas.microsoft.com/office/drawing/2014/main" id="{033D93F5-F7FA-6542-AED9-129309F13CC7}"/>
                </a:ext>
              </a:extLst>
            </p:cNvPr>
            <p:cNvSpPr txBox="1"/>
            <p:nvPr/>
          </p:nvSpPr>
          <p:spPr>
            <a:xfrm>
              <a:off x="8361074" y="1080998"/>
              <a:ext cx="2458575" cy="481077"/>
            </a:xfrm>
            <a:prstGeom prst="rect">
              <a:avLst/>
            </a:prstGeom>
            <a:noFill/>
          </p:spPr>
          <p:txBody>
            <a:bodyPr wrap="none" rtlCol="0">
              <a:spAutoFit/>
            </a:bodyPr>
            <a:lstStyle/>
            <a:p>
              <a:r>
                <a:rPr lang="fr-CH" i="1" dirty="0">
                  <a:solidFill>
                    <a:srgbClr val="FF0000"/>
                  </a:solidFill>
                </a:rPr>
                <a:t>Intensité mesuré</a:t>
              </a:r>
            </a:p>
          </p:txBody>
        </p:sp>
        <p:sp>
          <p:nvSpPr>
            <p:cNvPr id="16" name="TextBox 15">
              <a:extLst>
                <a:ext uri="{FF2B5EF4-FFF2-40B4-BE49-F238E27FC236}">
                  <a16:creationId xmlns:a16="http://schemas.microsoft.com/office/drawing/2014/main" id="{88A0D3B1-2298-9F48-A818-CCC22162D0A6}"/>
                </a:ext>
              </a:extLst>
            </p:cNvPr>
            <p:cNvSpPr txBox="1"/>
            <p:nvPr/>
          </p:nvSpPr>
          <p:spPr>
            <a:xfrm>
              <a:off x="8143223" y="646818"/>
              <a:ext cx="2708768" cy="481078"/>
            </a:xfrm>
            <a:prstGeom prst="rect">
              <a:avLst/>
            </a:prstGeom>
            <a:noFill/>
          </p:spPr>
          <p:txBody>
            <a:bodyPr wrap="none" rtlCol="0">
              <a:spAutoFit/>
            </a:bodyPr>
            <a:lstStyle/>
            <a:p>
              <a:r>
                <a:rPr lang="fr-CH" i="1" dirty="0">
                  <a:solidFill>
                    <a:srgbClr val="0070C0"/>
                  </a:solidFill>
                </a:rPr>
                <a:t>Intensité théorique</a:t>
              </a:r>
            </a:p>
          </p:txBody>
        </p:sp>
      </p:grpSp>
      <p:pic>
        <p:nvPicPr>
          <p:cNvPr id="12" name="Picture 11">
            <a:extLst>
              <a:ext uri="{FF2B5EF4-FFF2-40B4-BE49-F238E27FC236}">
                <a16:creationId xmlns:a16="http://schemas.microsoft.com/office/drawing/2014/main" id="{206A24CB-762C-A64E-B297-77AD499327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612429" y="4125039"/>
            <a:ext cx="3732337" cy="1404156"/>
          </a:xfrm>
          <a:prstGeom prst="rect">
            <a:avLst/>
          </a:prstGeom>
        </p:spPr>
      </p:pic>
      <p:cxnSp>
        <p:nvCxnSpPr>
          <p:cNvPr id="5" name="Straight Arrow Connector 4">
            <a:extLst>
              <a:ext uri="{FF2B5EF4-FFF2-40B4-BE49-F238E27FC236}">
                <a16:creationId xmlns:a16="http://schemas.microsoft.com/office/drawing/2014/main" id="{0FBDD272-503F-DB49-8909-DC4089647186}"/>
              </a:ext>
            </a:extLst>
          </p:cNvPr>
          <p:cNvCxnSpPr>
            <a:cxnSpLocks/>
          </p:cNvCxnSpPr>
          <p:nvPr/>
        </p:nvCxnSpPr>
        <p:spPr>
          <a:xfrm>
            <a:off x="12000656" y="2453358"/>
            <a:ext cx="1" cy="723614"/>
          </a:xfrm>
          <a:prstGeom prst="straightConnector1">
            <a:avLst/>
          </a:prstGeom>
          <a:ln w="381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2E7DB07-9D6F-7845-8360-CDFCCC1535E9}"/>
              </a:ext>
            </a:extLst>
          </p:cNvPr>
          <p:cNvCxnSpPr>
            <a:cxnSpLocks/>
            <a:stCxn id="15" idx="2"/>
          </p:cNvCxnSpPr>
          <p:nvPr/>
        </p:nvCxnSpPr>
        <p:spPr>
          <a:xfrm flipH="1">
            <a:off x="10922184" y="2907596"/>
            <a:ext cx="126072" cy="297358"/>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680" name="Text Box 8"/>
              <p:cNvSpPr txBox="1">
                <a:spLocks noChangeArrowheads="1"/>
              </p:cNvSpPr>
              <p:nvPr/>
            </p:nvSpPr>
            <p:spPr bwMode="auto">
              <a:xfrm>
                <a:off x="-11324" y="674101"/>
                <a:ext cx="12192000" cy="4527458"/>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wrap="square">
                <a:spAutoFit/>
              </a:bodyPr>
              <a:lstStyle/>
              <a:p>
                <a:pPr marL="342900" indent="-342900">
                  <a:lnSpc>
                    <a:spcPct val="120000"/>
                  </a:lnSpc>
                  <a:buFont typeface="Arial" panose="020B0604020202020204" pitchFamily="34" charset="0"/>
                  <a:buChar char="•"/>
                </a:pPr>
                <a:r>
                  <a:rPr lang="fr-CH" dirty="0">
                    <a:ea typeface="Cambria Math" panose="02040503050406030204" pitchFamily="18" charset="0"/>
                  </a:rPr>
                  <a:t>Les deux sources ont la même intensité I</a:t>
                </a:r>
                <a:r>
                  <a:rPr lang="fr-CH" baseline="-25000" dirty="0">
                    <a:ea typeface="Cambria Math" panose="02040503050406030204" pitchFamily="18" charset="0"/>
                  </a:rPr>
                  <a:t>0</a:t>
                </a:r>
                <a:r>
                  <a:rPr lang="fr-CH" dirty="0">
                    <a:ea typeface="Cambria Math" panose="02040503050406030204" pitchFamily="18" charset="0"/>
                  </a:rPr>
                  <a:t> , l'intensité totale est donc: </a:t>
                </a:r>
                <a14:m>
                  <m:oMath xmlns:m="http://schemas.openxmlformats.org/officeDocument/2006/math">
                    <m:r>
                      <a:rPr lang="fr-CH" i="1">
                        <a:latin typeface="Cambria Math" panose="02040503050406030204" pitchFamily="18" charset="0"/>
                        <a:ea typeface="Cambria Math" panose="02040503050406030204" pitchFamily="18" charset="0"/>
                      </a:rPr>
                      <m:t>𝐼</m:t>
                    </m:r>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𝐼</m:t>
                        </m:r>
                      </m:e>
                      <m:sub>
                        <m:r>
                          <a:rPr lang="fr-CH" i="1">
                            <a:latin typeface="Cambria Math" panose="02040503050406030204" pitchFamily="18" charset="0"/>
                            <a:ea typeface="Cambria Math" panose="02040503050406030204" pitchFamily="18" charset="0"/>
                          </a:rPr>
                          <m:t>0</m:t>
                        </m:r>
                      </m:sub>
                    </m:sSub>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1+</m:t>
                        </m:r>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func>
                                  <m:funcPr>
                                    <m:ctrlPr>
                                      <a:rPr lang="fr-CH" i="1">
                                        <a:latin typeface="Cambria Math" panose="02040503050406030204" pitchFamily="18" charset="0"/>
                                        <a:ea typeface="Cambria Math" panose="02040503050406030204" pitchFamily="18" charset="0"/>
                                      </a:rPr>
                                    </m:ctrlPr>
                                  </m:funcPr>
                                  <m:fName>
                                    <m:r>
                                      <a:rPr lang="fr-CH" i="1">
                                        <a:latin typeface="Cambria Math" panose="02040503050406030204" pitchFamily="18" charset="0"/>
                                        <a:ea typeface="Cambria Math" panose="02040503050406030204" pitchFamily="18" charset="0"/>
                                      </a:rPr>
                                      <m:t>𝑐𝑜𝑠</m:t>
                                    </m:r>
                                  </m:fName>
                                  <m:e>
                                    <m:d>
                                      <m:dPr>
                                        <m:ctrlPr>
                                          <a:rPr lang="fr-CH" i="1">
                                            <a:latin typeface="Cambria Math" panose="02040503050406030204" pitchFamily="18" charset="0"/>
                                            <a:ea typeface="Cambria Math" panose="02040503050406030204" pitchFamily="18" charset="0"/>
                                          </a:rPr>
                                        </m:ctrlPr>
                                      </m:dPr>
                                      <m:e>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𝜑</m:t>
                                        </m:r>
                                      </m:e>
                                    </m:d>
                                  </m:e>
                                </m:func>
                              </m:e>
                            </m:d>
                          </m:e>
                          <m:sub>
                            <m:r>
                              <a:rPr lang="fr-CH" i="1">
                                <a:latin typeface="Cambria Math" panose="02040503050406030204" pitchFamily="18" charset="0"/>
                                <a:ea typeface="Cambria Math" panose="02040503050406030204" pitchFamily="18" charset="0"/>
                              </a:rPr>
                              <m:t>𝑇</m:t>
                            </m:r>
                          </m:sub>
                        </m:sSub>
                      </m:e>
                    </m:d>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4</m:t>
                        </m:r>
                        <m:r>
                          <a:rPr lang="fr-CH" i="1">
                            <a:latin typeface="Cambria Math" panose="02040503050406030204" pitchFamily="18" charset="0"/>
                            <a:ea typeface="Cambria Math" panose="02040503050406030204" pitchFamily="18" charset="0"/>
                          </a:rPr>
                          <m:t>𝐼</m:t>
                        </m:r>
                      </m:e>
                      <m:sub>
                        <m:r>
                          <a:rPr lang="fr-CH" i="1">
                            <a:latin typeface="Cambria Math" panose="02040503050406030204" pitchFamily="18" charset="0"/>
                            <a:ea typeface="Cambria Math" panose="02040503050406030204" pitchFamily="18" charset="0"/>
                          </a:rPr>
                          <m:t>0</m:t>
                        </m:r>
                      </m:sub>
                    </m:sSub>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𝑐𝑜𝑠</m:t>
                                </m:r>
                              </m:e>
                              <m:sup>
                                <m:r>
                                  <a:rPr lang="fr-CH" i="1">
                                    <a:latin typeface="Cambria Math" panose="02040503050406030204" pitchFamily="18" charset="0"/>
                                    <a:ea typeface="Cambria Math" panose="02040503050406030204" pitchFamily="18" charset="0"/>
                                  </a:rPr>
                                  <m:t>2</m:t>
                                </m:r>
                              </m:sup>
                            </m:sSup>
                            <m:d>
                              <m:dPr>
                                <m:ctrlPr>
                                  <a:rPr lang="fr-CH" i="1">
                                    <a:latin typeface="Cambria Math" panose="02040503050406030204" pitchFamily="18" charset="0"/>
                                    <a:ea typeface="Cambria Math" panose="02040503050406030204" pitchFamily="18" charset="0"/>
                                  </a:rPr>
                                </m:ctrlPr>
                              </m:dPr>
                              <m:e>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𝜑</m:t>
                                </m:r>
                                <m:r>
                                  <a:rPr lang="fr-CH" altLang="en-CH" i="1">
                                    <a:latin typeface="Cambria Math" panose="02040503050406030204" pitchFamily="18" charset="0"/>
                                    <a:ea typeface="Cambria Math" panose="02040503050406030204" pitchFamily="18" charset="0"/>
                                  </a:rPr>
                                  <m:t>/2</m:t>
                                </m:r>
                              </m:e>
                            </m:d>
                          </m:e>
                        </m:d>
                      </m:e>
                      <m:sub>
                        <m:r>
                          <a:rPr lang="fr-CH" i="1">
                            <a:latin typeface="Cambria Math" panose="02040503050406030204" pitchFamily="18" charset="0"/>
                            <a:ea typeface="Cambria Math" panose="02040503050406030204" pitchFamily="18" charset="0"/>
                          </a:rPr>
                          <m:t>𝑇</m:t>
                        </m:r>
                      </m:sub>
                    </m:sSub>
                    <m:r>
                      <a:rPr lang="fr-CH" i="1">
                        <a:latin typeface="Cambria Math" panose="02040503050406030204" pitchFamily="18" charset="0"/>
                        <a:ea typeface="Cambria Math" panose="02040503050406030204" pitchFamily="18" charset="0"/>
                      </a:rPr>
                      <m:t> </m:t>
                    </m:r>
                  </m:oMath>
                </a14:m>
                <a:endParaRPr lang="fr-CH" dirty="0"/>
              </a:p>
              <a:p>
                <a:pPr marL="342900" indent="-342900">
                  <a:lnSpc>
                    <a:spcPct val="120000"/>
                  </a:lnSpc>
                  <a:buFont typeface="Arial" panose="020B0604020202020204" pitchFamily="34" charset="0"/>
                  <a:buChar char="•"/>
                </a:pPr>
                <a:r>
                  <a:rPr lang="fr-CH" dirty="0"/>
                  <a:t>La différence de phase vient de la différence du chemin optique entre les deux ondes.</a:t>
                </a:r>
              </a:p>
              <a:p>
                <a:pPr marL="342900" indent="-342900">
                  <a:lnSpc>
                    <a:spcPct val="120000"/>
                  </a:lnSpc>
                  <a:buFont typeface="Arial" panose="020B0604020202020204" pitchFamily="34" charset="0"/>
                  <a:buChar char="•"/>
                </a:pPr>
                <a:r>
                  <a:rPr lang="fr-CH" dirty="0"/>
                  <a:t>Les maxima d'intensité correspondent à: </a:t>
                </a:r>
                <a14:m>
                  <m:oMath xmlns:m="http://schemas.openxmlformats.org/officeDocument/2006/math">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2</m:t>
                    </m:r>
                    <m:r>
                      <a:rPr lang="fr-CH" b="0" i="1" smtClean="0">
                        <a:latin typeface="Cambria Math" panose="02040503050406030204" pitchFamily="18" charset="0"/>
                        <a:ea typeface="Cambria Math" panose="02040503050406030204" pitchFamily="18" charset="0"/>
                      </a:rPr>
                      <m:t>𝑚</m:t>
                    </m:r>
                    <m:r>
                      <a:rPr lang="fr-CH" i="1">
                        <a:latin typeface="Cambria Math" panose="02040503050406030204" pitchFamily="18" charset="0"/>
                        <a:ea typeface="Cambria Math" panose="02040503050406030204" pitchFamily="18" charset="0"/>
                      </a:rPr>
                      <m:t>𝜋</m:t>
                    </m:r>
                  </m:oMath>
                </a14:m>
                <a:r>
                  <a:rPr lang="fr-CH" dirty="0"/>
                  <a:t> , et les minima à: </a:t>
                </a:r>
                <a14:m>
                  <m:oMath xmlns:m="http://schemas.openxmlformats.org/officeDocument/2006/math">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𝑚</m:t>
                    </m:r>
                    <m:r>
                      <a:rPr lang="fr-CH" b="0" i="1" smtClean="0">
                        <a:latin typeface="Cambria Math" panose="02040503050406030204" pitchFamily="18" charset="0"/>
                        <a:ea typeface="Cambria Math" panose="02040503050406030204" pitchFamily="18" charset="0"/>
                      </a:rPr>
                      <m:t>+1)</m:t>
                    </m:r>
                    <m:r>
                      <a:rPr lang="fr-CH" i="1">
                        <a:latin typeface="Cambria Math" panose="02040503050406030204" pitchFamily="18" charset="0"/>
                        <a:ea typeface="Cambria Math" panose="02040503050406030204" pitchFamily="18" charset="0"/>
                      </a:rPr>
                      <m:t>𝜋</m:t>
                    </m:r>
                  </m:oMath>
                </a14:m>
                <a:r>
                  <a:rPr lang="fr-CH" dirty="0"/>
                  <a:t> . Cela se traduit par une différence de parcours qui est un multiple de </a:t>
                </a:r>
                <a:r>
                  <a:rPr lang="fr-CH" i="1" dirty="0"/>
                  <a:t>m</a:t>
                </a:r>
                <a:r>
                  <a:rPr lang="fr-CH" dirty="0">
                    <a:latin typeface="Symbol" pitchFamily="18" charset="2"/>
                  </a:rPr>
                  <a:t>l</a:t>
                </a:r>
                <a:r>
                  <a:rPr lang="fr-CH" dirty="0"/>
                  <a:t> pour un maximum et de (</a:t>
                </a:r>
                <a:r>
                  <a:rPr lang="fr-CH" i="1" dirty="0"/>
                  <a:t>m</a:t>
                </a:r>
                <a:r>
                  <a:rPr lang="fr-CH" dirty="0"/>
                  <a:t>+½)</a:t>
                </a:r>
                <a:r>
                  <a:rPr lang="fr-CH" dirty="0">
                    <a:latin typeface="Symbol" pitchFamily="2" charset="2"/>
                  </a:rPr>
                  <a:t>l</a:t>
                </a:r>
                <a:r>
                  <a:rPr lang="fr-CH" dirty="0"/>
                  <a:t> pour un minimum.</a:t>
                </a:r>
              </a:p>
              <a:p>
                <a:pPr marL="342900" indent="-342900">
                  <a:lnSpc>
                    <a:spcPct val="120000"/>
                  </a:lnSpc>
                  <a:buFont typeface="Arial" panose="020B0604020202020204" pitchFamily="34" charset="0"/>
                  <a:buChar char="•"/>
                </a:pPr>
                <a:r>
                  <a:rPr lang="fr-CH" dirty="0"/>
                  <a:t>En utilisant l'approximation paraxiale (</a:t>
                </a:r>
                <a:r>
                  <a:rPr lang="fr-CH" i="1" dirty="0"/>
                  <a:t>S</a:t>
                </a:r>
                <a:r>
                  <a:rPr lang="fr-CH" dirty="0"/>
                  <a:t>&gt;&gt;</a:t>
                </a:r>
                <a:r>
                  <a:rPr lang="fr-CH" i="1" dirty="0" err="1"/>
                  <a:t>a</a:t>
                </a:r>
                <a:r>
                  <a:rPr lang="fr-CH" dirty="0" err="1"/>
                  <a:t>,</a:t>
                </a:r>
                <a:r>
                  <a:rPr lang="fr-CH" i="1" dirty="0" err="1"/>
                  <a:t>y</a:t>
                </a:r>
                <a:r>
                  <a:rPr lang="fr-CH" dirty="0"/>
                  <a:t>) on obtient:</a:t>
                </a:r>
              </a:p>
              <a:p>
                <a:pPr>
                  <a:lnSpc>
                    <a:spcPct val="120000"/>
                  </a:lnSpc>
                </a:pPr>
                <a:r>
                  <a:rPr lang="fr-CH" dirty="0"/>
                  <a:t>      </a:t>
                </a:r>
                <a14:m>
                  <m:oMath xmlns:m="http://schemas.openxmlformats.org/officeDocument/2006/math">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𝑘</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𝑟</m:t>
                    </m:r>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𝜋</m:t>
                        </m:r>
                      </m:num>
                      <m:den>
                        <m:r>
                          <a:rPr lang="fr-CH" i="1">
                            <a:latin typeface="Cambria Math" panose="02040503050406030204" pitchFamily="18" charset="0"/>
                            <a:ea typeface="Cambria Math" panose="02040503050406030204" pitchFamily="18" charset="0"/>
                          </a:rPr>
                          <m:t>𝜆</m:t>
                        </m:r>
                      </m:den>
                    </m:f>
                    <m:r>
                      <a:rPr lang="fr-CH" i="1">
                        <a:latin typeface="Cambria Math" panose="02040503050406030204" pitchFamily="18" charset="0"/>
                        <a:ea typeface="Cambria Math" panose="02040503050406030204" pitchFamily="18" charset="0"/>
                      </a:rPr>
                      <m:t>𝑎</m:t>
                    </m:r>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sin</m:t>
                        </m:r>
                      </m:fName>
                      <m:e>
                        <m:r>
                          <a:rPr lang="fr-CH" i="1">
                            <a:latin typeface="Cambria Math" panose="02040503050406030204" pitchFamily="18" charset="0"/>
                            <a:ea typeface="Cambria Math" panose="02040503050406030204" pitchFamily="18" charset="0"/>
                          </a:rPr>
                          <m:t>𝜃</m:t>
                        </m:r>
                      </m:e>
                    </m:func>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𝜋</m:t>
                        </m:r>
                      </m:num>
                      <m:den>
                        <m:r>
                          <a:rPr lang="fr-CH" i="1">
                            <a:latin typeface="Cambria Math" panose="02040503050406030204" pitchFamily="18" charset="0"/>
                            <a:ea typeface="Cambria Math" panose="02040503050406030204" pitchFamily="18" charset="0"/>
                          </a:rPr>
                          <m:t>𝜆</m:t>
                        </m:r>
                      </m:den>
                    </m:f>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𝑎𝑦</m:t>
                        </m:r>
                      </m:num>
                      <m:den>
                        <m:r>
                          <a:rPr lang="fr-CH" i="1">
                            <a:latin typeface="Cambria Math" panose="02040503050406030204" pitchFamily="18" charset="0"/>
                            <a:ea typeface="Cambria Math" panose="02040503050406030204" pitchFamily="18" charset="0"/>
                          </a:rPr>
                          <m:t>𝑠</m:t>
                        </m:r>
                      </m:den>
                    </m:f>
                  </m:oMath>
                </a14:m>
                <a:r>
                  <a:rPr lang="fr-CH" dirty="0"/>
                  <a:t> ;  L'intensité est donc: </a:t>
                </a:r>
                <a14:m>
                  <m:oMath xmlns:m="http://schemas.openxmlformats.org/officeDocument/2006/math">
                    <m:r>
                      <a:rPr lang="fr-CH" i="1">
                        <a:latin typeface="Cambria Math" panose="02040503050406030204" pitchFamily="18" charset="0"/>
                        <a:ea typeface="Cambria Math" panose="02040503050406030204" pitchFamily="18" charset="0"/>
                      </a:rPr>
                      <m:t>𝐼</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𝑦</m:t>
                    </m:r>
                    <m:r>
                      <a:rPr lang="fr-CH" i="1">
                        <a:latin typeface="Cambria Math" panose="02040503050406030204" pitchFamily="18" charset="0"/>
                        <a:ea typeface="Cambria Math" panose="02040503050406030204" pitchFamily="18" charset="0"/>
                      </a:rPr>
                      <m:t>)=4</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𝐼</m:t>
                        </m:r>
                      </m:e>
                      <m:sub>
                        <m:r>
                          <a:rPr lang="fr-CH" i="1">
                            <a:latin typeface="Cambria Math" panose="02040503050406030204" pitchFamily="18" charset="0"/>
                            <a:ea typeface="Cambria Math" panose="02040503050406030204" pitchFamily="18" charset="0"/>
                          </a:rPr>
                          <m:t>0</m:t>
                        </m:r>
                      </m:sub>
                    </m:sSub>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𝑐𝑜𝑠</m:t>
                        </m:r>
                      </m:e>
                      <m:sup>
                        <m:r>
                          <a:rPr lang="fr-CH" i="1">
                            <a:latin typeface="Cambria Math" panose="02040503050406030204" pitchFamily="18" charset="0"/>
                            <a:ea typeface="Cambria Math" panose="02040503050406030204" pitchFamily="18" charset="0"/>
                          </a:rPr>
                          <m:t>2</m:t>
                        </m:r>
                      </m:sup>
                    </m:sSup>
                    <m:d>
                      <m:dPr>
                        <m:ctrlPr>
                          <a:rPr lang="fr-CH" i="1">
                            <a:latin typeface="Cambria Math" panose="02040503050406030204" pitchFamily="18" charset="0"/>
                            <a:ea typeface="Cambria Math" panose="02040503050406030204" pitchFamily="18" charset="0"/>
                          </a:rPr>
                        </m:ctrlPr>
                      </m:dPr>
                      <m:e>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𝜋</m:t>
                            </m:r>
                          </m:num>
                          <m:den>
                            <m:r>
                              <a:rPr lang="fr-CH" i="1">
                                <a:latin typeface="Cambria Math" panose="02040503050406030204" pitchFamily="18" charset="0"/>
                                <a:ea typeface="Cambria Math" panose="02040503050406030204" pitchFamily="18" charset="0"/>
                              </a:rPr>
                              <m:t>𝜆</m:t>
                            </m:r>
                          </m:den>
                        </m:f>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𝑎𝑦</m:t>
                            </m:r>
                          </m:num>
                          <m:den>
                            <m:r>
                              <a:rPr lang="fr-CH" i="1">
                                <a:latin typeface="Cambria Math" panose="02040503050406030204" pitchFamily="18" charset="0"/>
                                <a:ea typeface="Cambria Math" panose="02040503050406030204" pitchFamily="18" charset="0"/>
                              </a:rPr>
                              <m:t>𝑠</m:t>
                            </m:r>
                          </m:den>
                        </m:f>
                      </m:e>
                    </m:d>
                  </m:oMath>
                </a14:m>
                <a:r>
                  <a:rPr lang="fr-CH" dirty="0"/>
                  <a:t> .</a:t>
                </a:r>
              </a:p>
              <a:p>
                <a:pPr marL="342900" indent="-342900">
                  <a:lnSpc>
                    <a:spcPct val="120000"/>
                  </a:lnSpc>
                  <a:buFont typeface="Arial" panose="020B0604020202020204" pitchFamily="34" charset="0"/>
                  <a:buChar char="•"/>
                </a:pPr>
                <a:r>
                  <a:rPr lang="fr-CH" dirty="0"/>
                  <a:t>Les positions des maxima sont: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𝑦</m:t>
                        </m:r>
                      </m:e>
                      <m:sub>
                        <m:r>
                          <a:rPr lang="fr-CH" i="1">
                            <a:latin typeface="Cambria Math" panose="02040503050406030204" pitchFamily="18" charset="0"/>
                            <a:ea typeface="Cambria Math" panose="02040503050406030204" pitchFamily="18" charset="0"/>
                          </a:rPr>
                          <m:t>𝑚𝑎𝑥</m:t>
                        </m:r>
                      </m:sub>
                    </m:sSub>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𝑚</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𝜆</m:t>
                        </m:r>
                        <m:r>
                          <a:rPr lang="fr-CH" i="1">
                            <a:latin typeface="Cambria Math" panose="02040503050406030204" pitchFamily="18" charset="0"/>
                            <a:ea typeface="Cambria Math" panose="02040503050406030204" pitchFamily="18" charset="0"/>
                          </a:rPr>
                          <m:t>𝑠</m:t>
                        </m:r>
                      </m:num>
                      <m:den>
                        <m:r>
                          <a:rPr lang="fr-CH" i="1">
                            <a:latin typeface="Cambria Math" panose="02040503050406030204" pitchFamily="18" charset="0"/>
                            <a:ea typeface="Cambria Math" panose="02040503050406030204" pitchFamily="18" charset="0"/>
                          </a:rPr>
                          <m:t>𝑎</m:t>
                        </m:r>
                      </m:den>
                    </m:f>
                  </m:oMath>
                </a14:m>
                <a:r>
                  <a:rPr lang="fr-CH" dirty="0"/>
                  <a:t> , </a:t>
                </a:r>
                <a:r>
                  <a:rPr lang="fr-CH" i="1" dirty="0"/>
                  <a:t>m</a:t>
                </a:r>
                <a:r>
                  <a:rPr lang="fr-CH" dirty="0"/>
                  <a:t> = 0, ±1, ±2, …</a:t>
                </a:r>
              </a:p>
              <a:p>
                <a:pPr marL="342900" indent="-342900">
                  <a:lnSpc>
                    <a:spcPct val="120000"/>
                  </a:lnSpc>
                  <a:buFont typeface="Arial" panose="020B0604020202020204" pitchFamily="34" charset="0"/>
                  <a:buChar char="•"/>
                </a:pPr>
                <a:r>
                  <a:rPr lang="fr-CH" dirty="0"/>
                  <a:t>Les minima sont à: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𝑦</m:t>
                        </m:r>
                      </m:e>
                      <m:sub>
                        <m:r>
                          <a:rPr lang="fr-CH" i="1">
                            <a:latin typeface="Cambria Math" panose="02040503050406030204" pitchFamily="18" charset="0"/>
                            <a:ea typeface="Cambria Math" panose="02040503050406030204" pitchFamily="18" charset="0"/>
                          </a:rPr>
                          <m:t>𝑚𝑖𝑛</m:t>
                        </m:r>
                      </m:sub>
                    </m:sSub>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𝑚</m:t>
                    </m:r>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r>
                          <a:rPr lang="fr-CH" i="1">
                            <a:latin typeface="Cambria Math" panose="02040503050406030204" pitchFamily="18" charset="0"/>
                            <a:ea typeface="Cambria Math" panose="02040503050406030204" pitchFamily="18" charset="0"/>
                          </a:rPr>
                          <m:t>2</m:t>
                        </m:r>
                      </m:den>
                    </m:f>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𝜆</m:t>
                        </m:r>
                        <m:r>
                          <a:rPr lang="fr-CH" i="1">
                            <a:latin typeface="Cambria Math" panose="02040503050406030204" pitchFamily="18" charset="0"/>
                            <a:ea typeface="Cambria Math" panose="02040503050406030204" pitchFamily="18" charset="0"/>
                          </a:rPr>
                          <m:t>𝑠</m:t>
                        </m:r>
                      </m:num>
                      <m:den>
                        <m:r>
                          <a:rPr lang="fr-CH" i="1">
                            <a:latin typeface="Cambria Math" panose="02040503050406030204" pitchFamily="18" charset="0"/>
                            <a:ea typeface="Cambria Math" panose="02040503050406030204" pitchFamily="18" charset="0"/>
                          </a:rPr>
                          <m:t>𝑎</m:t>
                        </m:r>
                      </m:den>
                    </m:f>
                  </m:oMath>
                </a14:m>
                <a:r>
                  <a:rPr lang="fr-CH" dirty="0"/>
                  <a:t> .</a:t>
                </a:r>
              </a:p>
              <a:p>
                <a:pPr marL="342900" indent="-342900">
                  <a:lnSpc>
                    <a:spcPct val="120000"/>
                  </a:lnSpc>
                  <a:buFont typeface="Arial" panose="020B0604020202020204" pitchFamily="34" charset="0"/>
                  <a:buChar char="•"/>
                </a:pPr>
                <a:r>
                  <a:rPr lang="fr-CH" dirty="0"/>
                  <a:t>Pourquoi la brillance diminue-t-elle </a:t>
                </a:r>
              </a:p>
              <a:p>
                <a:pPr>
                  <a:lnSpc>
                    <a:spcPct val="120000"/>
                  </a:lnSpc>
                </a:pPr>
                <a:r>
                  <a:rPr lang="fr-CH" dirty="0"/>
                  <a:t>     quad </a:t>
                </a:r>
                <a:r>
                  <a:rPr lang="fr-CH" i="1" dirty="0"/>
                  <a:t>m</a:t>
                </a:r>
                <a:r>
                  <a:rPr lang="fr-CH" dirty="0"/>
                  <a:t> et grand?</a:t>
                </a:r>
              </a:p>
              <a:p>
                <a:pPr marL="800100" lvl="1" indent="-342900">
                  <a:lnSpc>
                    <a:spcPct val="120000"/>
                  </a:lnSpc>
                  <a:buFont typeface="Arial" panose="020B0604020202020204" pitchFamily="34" charset="0"/>
                  <a:buChar char="•"/>
                </a:pPr>
                <a:r>
                  <a:rPr lang="fr-CH" dirty="0"/>
                  <a:t>Cohérence</a:t>
                </a:r>
              </a:p>
              <a:p>
                <a:pPr marL="800100" lvl="1" indent="-342900">
                  <a:lnSpc>
                    <a:spcPct val="120000"/>
                  </a:lnSpc>
                  <a:buFont typeface="Arial" panose="020B0604020202020204" pitchFamily="34" charset="0"/>
                  <a:buChar char="•"/>
                </a:pPr>
                <a:r>
                  <a:rPr lang="fr-CH" dirty="0"/>
                  <a:t>Diffraction (Ch.9)</a:t>
                </a:r>
              </a:p>
            </p:txBody>
          </p:sp>
        </mc:Choice>
        <mc:Fallback xmlns="">
          <p:sp>
            <p:nvSpPr>
              <p:cNvPr id="28680" name="Text Box 8"/>
              <p:cNvSpPr txBox="1">
                <a:spLocks noRot="1" noChangeAspect="1" noMove="1" noResize="1" noEditPoints="1" noAdjustHandles="1" noChangeArrowheads="1" noChangeShapeType="1" noTextEdit="1"/>
              </p:cNvSpPr>
              <p:nvPr/>
            </p:nvSpPr>
            <p:spPr bwMode="auto">
              <a:xfrm>
                <a:off x="-11324" y="674101"/>
                <a:ext cx="12192000" cy="4527458"/>
              </a:xfrm>
              <a:prstGeom prst="rect">
                <a:avLst/>
              </a:prstGeom>
              <a:blipFill>
                <a:blip r:embed="rId7"/>
                <a:stretch>
                  <a:fillRect l="-312" t="-560" b="-1120"/>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2000" advTm="221154"/>
    </mc:Choice>
    <mc:Fallback xmlns="">
      <p:transition spd="slow" advTm="221154"/>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9" name="Text Box 7"/>
          <p:cNvSpPr txBox="1">
            <a:spLocks noChangeArrowheads="1"/>
          </p:cNvSpPr>
          <p:nvPr/>
        </p:nvSpPr>
        <p:spPr bwMode="auto">
          <a:xfrm>
            <a:off x="0" y="8621"/>
            <a:ext cx="12192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200" dirty="0">
                <a:solidFill>
                  <a:srgbClr val="FF0000"/>
                </a:solidFill>
              </a:rPr>
              <a:t>Bonus:</a:t>
            </a:r>
            <a:r>
              <a:rPr lang="fr-CH" sz="3200" dirty="0"/>
              <a:t> Les liens entre les différentes matrices</a:t>
            </a:r>
          </a:p>
        </p:txBody>
      </p:sp>
      <p:sp>
        <p:nvSpPr>
          <p:cNvPr id="38920" name="Text Box 8"/>
          <p:cNvSpPr txBox="1">
            <a:spLocks noChangeArrowheads="1"/>
          </p:cNvSpPr>
          <p:nvPr/>
        </p:nvSpPr>
        <p:spPr bwMode="auto">
          <a:xfrm>
            <a:off x="-1" y="620688"/>
            <a:ext cx="7628769" cy="61764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342900" indent="-342900">
              <a:lnSpc>
                <a:spcPct val="130000"/>
              </a:lnSpc>
              <a:buFont typeface="Arial" panose="020B0604020202020204" pitchFamily="34" charset="0"/>
              <a:buChar char="•"/>
            </a:pPr>
            <a:r>
              <a:rPr lang="fr-CH" dirty="0"/>
              <a:t>Transformation entre la matrice de transfert et la matrice de diffusion:</a:t>
            </a:r>
          </a:p>
          <a:p>
            <a:pPr marL="285750" indent="-285750">
              <a:lnSpc>
                <a:spcPct val="130000"/>
              </a:lnSpc>
              <a:buFont typeface="Arial" panose="020B0604020202020204" pitchFamily="34" charset="0"/>
              <a:buChar char="•"/>
            </a:pPr>
            <a:endParaRPr lang="fr-CH" dirty="0"/>
          </a:p>
          <a:p>
            <a:pPr marL="285750" indent="-285750">
              <a:lnSpc>
                <a:spcPct val="130000"/>
              </a:lnSpc>
              <a:buFont typeface="Arial" panose="020B0604020202020204" pitchFamily="34" charset="0"/>
              <a:buChar char="•"/>
            </a:pPr>
            <a:endParaRPr lang="fr-CH" dirty="0"/>
          </a:p>
          <a:p>
            <a:pPr marL="342900" indent="-342900">
              <a:lnSpc>
                <a:spcPct val="130000"/>
              </a:lnSpc>
              <a:buFont typeface="Arial" panose="020B0604020202020204" pitchFamily="34" charset="0"/>
              <a:buChar char="•"/>
            </a:pPr>
            <a:r>
              <a:rPr lang="fr-CH" dirty="0"/>
              <a:t>Transformation entre la matrice de diffusion et la matrice de transfert:</a:t>
            </a:r>
          </a:p>
          <a:p>
            <a:pPr marL="285750" indent="-285750">
              <a:lnSpc>
                <a:spcPct val="130000"/>
              </a:lnSpc>
              <a:buFont typeface="Arial" panose="020B0604020202020204" pitchFamily="34" charset="0"/>
              <a:buChar char="•"/>
            </a:pPr>
            <a:endParaRPr lang="fr-CH" dirty="0"/>
          </a:p>
          <a:p>
            <a:pPr marL="342900" indent="-342900">
              <a:lnSpc>
                <a:spcPct val="130000"/>
              </a:lnSpc>
              <a:buFont typeface="Arial" panose="020B0604020202020204" pitchFamily="34" charset="0"/>
              <a:buChar char="•"/>
            </a:pPr>
            <a:endParaRPr lang="fr-CH" dirty="0"/>
          </a:p>
          <a:p>
            <a:pPr marL="342900" indent="-342900">
              <a:lnSpc>
                <a:spcPct val="130000"/>
              </a:lnSpc>
              <a:buFont typeface="Arial" panose="020B0604020202020204" pitchFamily="34" charset="0"/>
              <a:buChar char="•"/>
            </a:pPr>
            <a:r>
              <a:rPr lang="fr-CH" dirty="0"/>
              <a:t>S'il n'y a pas d'absorption, l'energie est conservée, et si un système a les mêmes indices des deux cotés, nous obtenons:</a:t>
            </a:r>
          </a:p>
          <a:p>
            <a:pPr marL="342900" indent="-342900">
              <a:lnSpc>
                <a:spcPct val="130000"/>
              </a:lnSpc>
              <a:buFont typeface="Arial" panose="020B0604020202020204" pitchFamily="34" charset="0"/>
              <a:buChar char="•"/>
            </a:pPr>
            <a:endParaRPr lang="fr-CH" dirty="0"/>
          </a:p>
          <a:p>
            <a:pPr>
              <a:lnSpc>
                <a:spcPct val="130000"/>
              </a:lnSpc>
            </a:pPr>
            <a:r>
              <a:rPr lang="fr-CH" dirty="0"/>
              <a:t>     ce qui donne des equations:</a:t>
            </a:r>
          </a:p>
          <a:p>
            <a:pPr marL="285750" indent="-285750">
              <a:lnSpc>
                <a:spcPct val="130000"/>
              </a:lnSpc>
              <a:buFont typeface="Arial" panose="020B0604020202020204" pitchFamily="34" charset="0"/>
              <a:buChar char="•"/>
            </a:pPr>
            <a:endParaRPr lang="fr-CH" dirty="0"/>
          </a:p>
          <a:p>
            <a:pPr>
              <a:lnSpc>
                <a:spcPct val="130000"/>
              </a:lnSpc>
            </a:pPr>
            <a:r>
              <a:rPr lang="fr-CH" dirty="0"/>
              <a:t>     ou, pour la matrice M:</a:t>
            </a:r>
          </a:p>
          <a:p>
            <a:pPr marL="285750" indent="-285750">
              <a:lnSpc>
                <a:spcPct val="130000"/>
              </a:lnSpc>
              <a:buFont typeface="Arial" panose="020B0604020202020204" pitchFamily="34" charset="0"/>
              <a:buChar char="•"/>
            </a:pPr>
            <a:endParaRPr lang="fr-CH" dirty="0"/>
          </a:p>
          <a:p>
            <a:pPr marL="342900" indent="-342900">
              <a:lnSpc>
                <a:spcPct val="130000"/>
              </a:lnSpc>
              <a:buFont typeface="Arial" panose="020B0604020202020204" pitchFamily="34" charset="0"/>
              <a:buChar char="•"/>
            </a:pPr>
            <a:r>
              <a:rPr lang="fr-CH" dirty="0"/>
              <a:t>Si, en plus, le système est "réciproque":</a:t>
            </a:r>
          </a:p>
          <a:p>
            <a:pPr marL="285750" indent="-285750">
              <a:lnSpc>
                <a:spcPct val="130000"/>
              </a:lnSpc>
              <a:buFont typeface="Arial" panose="020B0604020202020204" pitchFamily="34" charset="0"/>
              <a:buChar char="•"/>
            </a:pPr>
            <a:endParaRPr lang="fr-CH" dirty="0"/>
          </a:p>
          <a:p>
            <a:pPr>
              <a:lnSpc>
                <a:spcPct val="130000"/>
              </a:lnSpc>
            </a:pPr>
            <a:r>
              <a:rPr lang="fr-CH" dirty="0"/>
              <a:t>     ou, pour la matrice M:</a:t>
            </a:r>
          </a:p>
          <a:p>
            <a:pPr marL="342900" indent="-342900">
              <a:lnSpc>
                <a:spcPct val="130000"/>
              </a:lnSpc>
              <a:buFont typeface="Arial" panose="020B0604020202020204" pitchFamily="34" charset="0"/>
              <a:buChar char="•"/>
            </a:pPr>
            <a:endParaRPr lang="fr-CH" dirty="0"/>
          </a:p>
        </p:txBody>
      </p:sp>
      <p:pic>
        <p:nvPicPr>
          <p:cNvPr id="3" name="Picture 2" descr="Matrix_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67764" y="703973"/>
            <a:ext cx="2124236" cy="1212343"/>
          </a:xfrm>
          <a:prstGeom prst="rect">
            <a:avLst/>
          </a:prstGeom>
        </p:spPr>
      </p:pic>
      <p:pic>
        <p:nvPicPr>
          <p:cNvPr id="4" name="Picture 3" descr="Matrix_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1700" y="1964112"/>
            <a:ext cx="2700301" cy="1425806"/>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860476908"/>
              </p:ext>
            </p:extLst>
          </p:nvPr>
        </p:nvGraphicFramePr>
        <p:xfrm>
          <a:off x="3719736" y="941028"/>
          <a:ext cx="4164013" cy="939800"/>
        </p:xfrm>
        <a:graphic>
          <a:graphicData uri="http://schemas.openxmlformats.org/presentationml/2006/ole">
            <mc:AlternateContent xmlns:mc="http://schemas.openxmlformats.org/markup-compatibility/2006">
              <mc:Choice xmlns:v="urn:schemas-microsoft-com:vml" Requires="v">
                <p:oleObj name="Equation" r:id="rId4" imgW="2527300" imgH="571500" progId="Equation.3">
                  <p:embed/>
                </p:oleObj>
              </mc:Choice>
              <mc:Fallback>
                <p:oleObj name="Equation" r:id="rId4" imgW="2527300" imgH="571500" progId="Equation.3">
                  <p:embed/>
                  <p:pic>
                    <p:nvPicPr>
                      <p:cNvPr id="6" name="Object 5"/>
                      <p:cNvPicPr/>
                      <p:nvPr/>
                    </p:nvPicPr>
                    <p:blipFill>
                      <a:blip r:embed="rId5"/>
                      <a:stretch>
                        <a:fillRect/>
                      </a:stretch>
                    </p:blipFill>
                    <p:spPr>
                      <a:xfrm>
                        <a:off x="3719736" y="941028"/>
                        <a:ext cx="4164013" cy="939800"/>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727224268"/>
              </p:ext>
            </p:extLst>
          </p:nvPr>
        </p:nvGraphicFramePr>
        <p:xfrm>
          <a:off x="3753837" y="1986731"/>
          <a:ext cx="3870325" cy="938213"/>
        </p:xfrm>
        <a:graphic>
          <a:graphicData uri="http://schemas.openxmlformats.org/presentationml/2006/ole">
            <mc:AlternateContent xmlns:mc="http://schemas.openxmlformats.org/markup-compatibility/2006">
              <mc:Choice xmlns:v="urn:schemas-microsoft-com:vml" Requires="v">
                <p:oleObj name="Equation" r:id="rId6" imgW="2349500" imgH="571500" progId="Equation.3">
                  <p:embed/>
                </p:oleObj>
              </mc:Choice>
              <mc:Fallback>
                <p:oleObj name="Equation" r:id="rId6" imgW="2349500" imgH="571500" progId="Equation.3">
                  <p:embed/>
                  <p:pic>
                    <p:nvPicPr>
                      <p:cNvPr id="26" name="Object 25"/>
                      <p:cNvPicPr/>
                      <p:nvPr/>
                    </p:nvPicPr>
                    <p:blipFill>
                      <a:blip r:embed="rId7"/>
                      <a:stretch>
                        <a:fillRect/>
                      </a:stretch>
                    </p:blipFill>
                    <p:spPr>
                      <a:xfrm>
                        <a:off x="3753837" y="1986731"/>
                        <a:ext cx="3870325" cy="938213"/>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582371085"/>
              </p:ext>
            </p:extLst>
          </p:nvPr>
        </p:nvGraphicFramePr>
        <p:xfrm>
          <a:off x="5678538" y="3107370"/>
          <a:ext cx="3035300" cy="501650"/>
        </p:xfrm>
        <a:graphic>
          <a:graphicData uri="http://schemas.openxmlformats.org/presentationml/2006/ole">
            <mc:AlternateContent xmlns:mc="http://schemas.openxmlformats.org/markup-compatibility/2006">
              <mc:Choice xmlns:v="urn:schemas-microsoft-com:vml" Requires="v">
                <p:oleObj name="Equation" r:id="rId8" imgW="1841500" imgH="304800" progId="Equation.3">
                  <p:embed/>
                </p:oleObj>
              </mc:Choice>
              <mc:Fallback>
                <p:oleObj name="Equation" r:id="rId8" imgW="1841500" imgH="304800" progId="Equation.3">
                  <p:embed/>
                  <p:pic>
                    <p:nvPicPr>
                      <p:cNvPr id="9" name="Object 8"/>
                      <p:cNvPicPr/>
                      <p:nvPr/>
                    </p:nvPicPr>
                    <p:blipFill>
                      <a:blip r:embed="rId9"/>
                      <a:stretch>
                        <a:fillRect/>
                      </a:stretch>
                    </p:blipFill>
                    <p:spPr>
                      <a:xfrm>
                        <a:off x="5678538" y="3107370"/>
                        <a:ext cx="3035300" cy="50165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5762819"/>
              </p:ext>
            </p:extLst>
          </p:nvPr>
        </p:nvGraphicFramePr>
        <p:xfrm>
          <a:off x="3339045" y="3851313"/>
          <a:ext cx="920750" cy="395287"/>
        </p:xfrm>
        <a:graphic>
          <a:graphicData uri="http://schemas.openxmlformats.org/presentationml/2006/ole">
            <mc:AlternateContent xmlns:mc="http://schemas.openxmlformats.org/markup-compatibility/2006">
              <mc:Choice xmlns:v="urn:schemas-microsoft-com:vml" Requires="v">
                <p:oleObj name="Equation" r:id="rId10" imgW="558800" imgH="241300" progId="Equation.3">
                  <p:embed/>
                </p:oleObj>
              </mc:Choice>
              <mc:Fallback>
                <p:oleObj name="Equation" r:id="rId10" imgW="558800" imgH="241300" progId="Equation.3">
                  <p:embed/>
                  <p:pic>
                    <p:nvPicPr>
                      <p:cNvPr id="10" name="Object 9"/>
                      <p:cNvPicPr/>
                      <p:nvPr/>
                    </p:nvPicPr>
                    <p:blipFill>
                      <a:blip r:embed="rId11"/>
                      <a:stretch>
                        <a:fillRect/>
                      </a:stretch>
                    </p:blipFill>
                    <p:spPr>
                      <a:xfrm>
                        <a:off x="3339045" y="3851313"/>
                        <a:ext cx="920750" cy="395287"/>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127352095"/>
              </p:ext>
            </p:extLst>
          </p:nvPr>
        </p:nvGraphicFramePr>
        <p:xfrm>
          <a:off x="4671193" y="3851313"/>
          <a:ext cx="920750" cy="395287"/>
        </p:xfrm>
        <a:graphic>
          <a:graphicData uri="http://schemas.openxmlformats.org/presentationml/2006/ole">
            <mc:AlternateContent xmlns:mc="http://schemas.openxmlformats.org/markup-compatibility/2006">
              <mc:Choice xmlns:v="urn:schemas-microsoft-com:vml" Requires="v">
                <p:oleObj name="Equation" r:id="rId12" imgW="558800" imgH="241300" progId="Equation.3">
                  <p:embed/>
                </p:oleObj>
              </mc:Choice>
              <mc:Fallback>
                <p:oleObj name="Equation" r:id="rId12" imgW="558800" imgH="241300" progId="Equation.3">
                  <p:embed/>
                  <p:pic>
                    <p:nvPicPr>
                      <p:cNvPr id="11" name="Object 10"/>
                      <p:cNvPicPr/>
                      <p:nvPr/>
                    </p:nvPicPr>
                    <p:blipFill>
                      <a:blip r:embed="rId13"/>
                      <a:stretch>
                        <a:fillRect/>
                      </a:stretch>
                    </p:blipFill>
                    <p:spPr>
                      <a:xfrm>
                        <a:off x="4671193" y="3851313"/>
                        <a:ext cx="920750" cy="395287"/>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938247562"/>
              </p:ext>
            </p:extLst>
          </p:nvPr>
        </p:nvGraphicFramePr>
        <p:xfrm>
          <a:off x="5925679" y="3852033"/>
          <a:ext cx="1214437" cy="395287"/>
        </p:xfrm>
        <a:graphic>
          <a:graphicData uri="http://schemas.openxmlformats.org/presentationml/2006/ole">
            <mc:AlternateContent xmlns:mc="http://schemas.openxmlformats.org/markup-compatibility/2006">
              <mc:Choice xmlns:v="urn:schemas-microsoft-com:vml" Requires="v">
                <p:oleObj name="Equation" r:id="rId14" imgW="736600" imgH="241300" progId="Equation.3">
                  <p:embed/>
                </p:oleObj>
              </mc:Choice>
              <mc:Fallback>
                <p:oleObj name="Equation" r:id="rId14" imgW="736600" imgH="241300" progId="Equation.3">
                  <p:embed/>
                  <p:pic>
                    <p:nvPicPr>
                      <p:cNvPr id="12" name="Object 11"/>
                      <p:cNvPicPr/>
                      <p:nvPr/>
                    </p:nvPicPr>
                    <p:blipFill>
                      <a:blip r:embed="rId15"/>
                      <a:stretch>
                        <a:fillRect/>
                      </a:stretch>
                    </p:blipFill>
                    <p:spPr>
                      <a:xfrm>
                        <a:off x="5925679" y="3852033"/>
                        <a:ext cx="1214437" cy="395287"/>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911873958"/>
              </p:ext>
            </p:extLst>
          </p:nvPr>
        </p:nvGraphicFramePr>
        <p:xfrm>
          <a:off x="7394153" y="3825044"/>
          <a:ext cx="1654175" cy="374650"/>
        </p:xfrm>
        <a:graphic>
          <a:graphicData uri="http://schemas.openxmlformats.org/presentationml/2006/ole">
            <mc:AlternateContent xmlns:mc="http://schemas.openxmlformats.org/markup-compatibility/2006">
              <mc:Choice xmlns:v="urn:schemas-microsoft-com:vml" Requires="v">
                <p:oleObj name="Equation" r:id="rId16" imgW="1003300" imgH="228600" progId="Equation.3">
                  <p:embed/>
                </p:oleObj>
              </mc:Choice>
              <mc:Fallback>
                <p:oleObj name="Equation" r:id="rId16" imgW="1003300" imgH="228600" progId="Equation.3">
                  <p:embed/>
                  <p:pic>
                    <p:nvPicPr>
                      <p:cNvPr id="13" name="Object 12"/>
                      <p:cNvPicPr/>
                      <p:nvPr/>
                    </p:nvPicPr>
                    <p:blipFill>
                      <a:blip r:embed="rId17"/>
                      <a:stretch>
                        <a:fillRect/>
                      </a:stretch>
                    </p:blipFill>
                    <p:spPr>
                      <a:xfrm>
                        <a:off x="7394153" y="3825044"/>
                        <a:ext cx="1654175" cy="37465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7536010"/>
              </p:ext>
            </p:extLst>
          </p:nvPr>
        </p:nvGraphicFramePr>
        <p:xfrm>
          <a:off x="2654972" y="4609034"/>
          <a:ext cx="815975" cy="395287"/>
        </p:xfrm>
        <a:graphic>
          <a:graphicData uri="http://schemas.openxmlformats.org/presentationml/2006/ole">
            <mc:AlternateContent xmlns:mc="http://schemas.openxmlformats.org/markup-compatibility/2006">
              <mc:Choice xmlns:v="urn:schemas-microsoft-com:vml" Requires="v">
                <p:oleObj name="Equation" r:id="rId18" imgW="495300" imgH="241300" progId="Equation.3">
                  <p:embed/>
                </p:oleObj>
              </mc:Choice>
              <mc:Fallback>
                <p:oleObj name="Equation" r:id="rId18" imgW="495300" imgH="241300" progId="Equation.3">
                  <p:embed/>
                  <p:pic>
                    <p:nvPicPr>
                      <p:cNvPr id="14" name="Object 13"/>
                      <p:cNvPicPr/>
                      <p:nvPr/>
                    </p:nvPicPr>
                    <p:blipFill>
                      <a:blip r:embed="rId19"/>
                      <a:stretch>
                        <a:fillRect/>
                      </a:stretch>
                    </p:blipFill>
                    <p:spPr>
                      <a:xfrm>
                        <a:off x="2654972" y="4609034"/>
                        <a:ext cx="815975" cy="395287"/>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853957672"/>
              </p:ext>
            </p:extLst>
          </p:nvPr>
        </p:nvGraphicFramePr>
        <p:xfrm>
          <a:off x="3803849" y="4609034"/>
          <a:ext cx="795338" cy="395287"/>
        </p:xfrm>
        <a:graphic>
          <a:graphicData uri="http://schemas.openxmlformats.org/presentationml/2006/ole">
            <mc:AlternateContent xmlns:mc="http://schemas.openxmlformats.org/markup-compatibility/2006">
              <mc:Choice xmlns:v="urn:schemas-microsoft-com:vml" Requires="v">
                <p:oleObj name="Equation" r:id="rId20" imgW="482600" imgH="241300" progId="Equation.3">
                  <p:embed/>
                </p:oleObj>
              </mc:Choice>
              <mc:Fallback>
                <p:oleObj name="Equation" r:id="rId20" imgW="482600" imgH="241300" progId="Equation.3">
                  <p:embed/>
                  <p:pic>
                    <p:nvPicPr>
                      <p:cNvPr id="15" name="Object 14"/>
                      <p:cNvPicPr/>
                      <p:nvPr/>
                    </p:nvPicPr>
                    <p:blipFill>
                      <a:blip r:embed="rId21"/>
                      <a:stretch>
                        <a:fillRect/>
                      </a:stretch>
                    </p:blipFill>
                    <p:spPr>
                      <a:xfrm>
                        <a:off x="3803849" y="4609034"/>
                        <a:ext cx="795338" cy="395287"/>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622780373"/>
              </p:ext>
            </p:extLst>
          </p:nvPr>
        </p:nvGraphicFramePr>
        <p:xfrm>
          <a:off x="4920793" y="4545881"/>
          <a:ext cx="1298575" cy="458787"/>
        </p:xfrm>
        <a:graphic>
          <a:graphicData uri="http://schemas.openxmlformats.org/presentationml/2006/ole">
            <mc:AlternateContent xmlns:mc="http://schemas.openxmlformats.org/markup-compatibility/2006">
              <mc:Choice xmlns:v="urn:schemas-microsoft-com:vml" Requires="v">
                <p:oleObj name="Equation" r:id="rId22" imgW="787400" imgH="279400" progId="Equation.3">
                  <p:embed/>
                </p:oleObj>
              </mc:Choice>
              <mc:Fallback>
                <p:oleObj name="Equation" r:id="rId22" imgW="787400" imgH="279400" progId="Equation.3">
                  <p:embed/>
                  <p:pic>
                    <p:nvPicPr>
                      <p:cNvPr id="16" name="Object 15"/>
                      <p:cNvPicPr/>
                      <p:nvPr/>
                    </p:nvPicPr>
                    <p:blipFill>
                      <a:blip r:embed="rId23"/>
                      <a:stretch>
                        <a:fillRect/>
                      </a:stretch>
                    </p:blipFill>
                    <p:spPr>
                      <a:xfrm>
                        <a:off x="4920793" y="4545881"/>
                        <a:ext cx="1298575" cy="458787"/>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4177655120"/>
              </p:ext>
            </p:extLst>
          </p:nvPr>
        </p:nvGraphicFramePr>
        <p:xfrm>
          <a:off x="7862230" y="4584339"/>
          <a:ext cx="3162300" cy="374650"/>
        </p:xfrm>
        <a:graphic>
          <a:graphicData uri="http://schemas.openxmlformats.org/presentationml/2006/ole">
            <mc:AlternateContent xmlns:mc="http://schemas.openxmlformats.org/markup-compatibility/2006">
              <mc:Choice xmlns:v="urn:schemas-microsoft-com:vml" Requires="v">
                <p:oleObj name="Equation" r:id="rId24" imgW="1917700" imgH="228600" progId="Equation.3">
                  <p:embed/>
                </p:oleObj>
              </mc:Choice>
              <mc:Fallback>
                <p:oleObj name="Equation" r:id="rId24" imgW="1917700" imgH="228600" progId="Equation.3">
                  <p:embed/>
                  <p:pic>
                    <p:nvPicPr>
                      <p:cNvPr id="17" name="Object 16"/>
                      <p:cNvPicPr/>
                      <p:nvPr/>
                    </p:nvPicPr>
                    <p:blipFill>
                      <a:blip r:embed="rId25"/>
                      <a:stretch>
                        <a:fillRect/>
                      </a:stretch>
                    </p:blipFill>
                    <p:spPr>
                      <a:xfrm>
                        <a:off x="7862230" y="4584339"/>
                        <a:ext cx="3162300" cy="37465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740050562"/>
              </p:ext>
            </p:extLst>
          </p:nvPr>
        </p:nvGraphicFramePr>
        <p:xfrm>
          <a:off x="6507399" y="4617888"/>
          <a:ext cx="1066800" cy="395288"/>
        </p:xfrm>
        <a:graphic>
          <a:graphicData uri="http://schemas.openxmlformats.org/presentationml/2006/ole">
            <mc:AlternateContent xmlns:mc="http://schemas.openxmlformats.org/markup-compatibility/2006">
              <mc:Choice xmlns:v="urn:schemas-microsoft-com:vml" Requires="v">
                <p:oleObj name="Equation" r:id="rId26" imgW="647700" imgH="241300" progId="Equation.3">
                  <p:embed/>
                </p:oleObj>
              </mc:Choice>
              <mc:Fallback>
                <p:oleObj name="Equation" r:id="rId26" imgW="647700" imgH="241300" progId="Equation.3">
                  <p:embed/>
                  <p:pic>
                    <p:nvPicPr>
                      <p:cNvPr id="18" name="Object 17"/>
                      <p:cNvPicPr/>
                      <p:nvPr/>
                    </p:nvPicPr>
                    <p:blipFill>
                      <a:blip r:embed="rId27"/>
                      <a:stretch>
                        <a:fillRect/>
                      </a:stretch>
                    </p:blipFill>
                    <p:spPr>
                      <a:xfrm>
                        <a:off x="6507399" y="4617888"/>
                        <a:ext cx="1066800" cy="395288"/>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975413910"/>
              </p:ext>
            </p:extLst>
          </p:nvPr>
        </p:nvGraphicFramePr>
        <p:xfrm>
          <a:off x="4538923" y="5322660"/>
          <a:ext cx="1089025" cy="333375"/>
        </p:xfrm>
        <a:graphic>
          <a:graphicData uri="http://schemas.openxmlformats.org/presentationml/2006/ole">
            <mc:AlternateContent xmlns:mc="http://schemas.openxmlformats.org/markup-compatibility/2006">
              <mc:Choice xmlns:v="urn:schemas-microsoft-com:vml" Requires="v">
                <p:oleObj name="Equation" r:id="rId28" imgW="660400" imgH="203200" progId="Equation.3">
                  <p:embed/>
                </p:oleObj>
              </mc:Choice>
              <mc:Fallback>
                <p:oleObj name="Equation" r:id="rId28" imgW="660400" imgH="203200" progId="Equation.3">
                  <p:embed/>
                  <p:pic>
                    <p:nvPicPr>
                      <p:cNvPr id="19" name="Object 18"/>
                      <p:cNvPicPr/>
                      <p:nvPr/>
                    </p:nvPicPr>
                    <p:blipFill>
                      <a:blip r:embed="rId29"/>
                      <a:stretch>
                        <a:fillRect/>
                      </a:stretch>
                    </p:blipFill>
                    <p:spPr>
                      <a:xfrm>
                        <a:off x="4538923" y="5322660"/>
                        <a:ext cx="1089025" cy="333375"/>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959030125"/>
              </p:ext>
            </p:extLst>
          </p:nvPr>
        </p:nvGraphicFramePr>
        <p:xfrm>
          <a:off x="5771964" y="5332000"/>
          <a:ext cx="1109663" cy="333375"/>
        </p:xfrm>
        <a:graphic>
          <a:graphicData uri="http://schemas.openxmlformats.org/presentationml/2006/ole">
            <mc:AlternateContent xmlns:mc="http://schemas.openxmlformats.org/markup-compatibility/2006">
              <mc:Choice xmlns:v="urn:schemas-microsoft-com:vml" Requires="v">
                <p:oleObj name="Equation" r:id="rId30" imgW="673100" imgH="203200" progId="Equation.3">
                  <p:embed/>
                </p:oleObj>
              </mc:Choice>
              <mc:Fallback>
                <p:oleObj name="Equation" r:id="rId30" imgW="673100" imgH="203200" progId="Equation.3">
                  <p:embed/>
                  <p:pic>
                    <p:nvPicPr>
                      <p:cNvPr id="20" name="Object 19"/>
                      <p:cNvPicPr/>
                      <p:nvPr/>
                    </p:nvPicPr>
                    <p:blipFill>
                      <a:blip r:embed="rId31"/>
                      <a:stretch>
                        <a:fillRect/>
                      </a:stretch>
                    </p:blipFill>
                    <p:spPr>
                      <a:xfrm>
                        <a:off x="5771964" y="5332000"/>
                        <a:ext cx="1109663" cy="333375"/>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352116316"/>
              </p:ext>
            </p:extLst>
          </p:nvPr>
        </p:nvGraphicFramePr>
        <p:xfrm>
          <a:off x="7032104" y="5244400"/>
          <a:ext cx="1403350" cy="458787"/>
        </p:xfrm>
        <a:graphic>
          <a:graphicData uri="http://schemas.openxmlformats.org/presentationml/2006/ole">
            <mc:AlternateContent xmlns:mc="http://schemas.openxmlformats.org/markup-compatibility/2006">
              <mc:Choice xmlns:v="urn:schemas-microsoft-com:vml" Requires="v">
                <p:oleObj name="Equation" r:id="rId32" imgW="850900" imgH="279400" progId="Equation.3">
                  <p:embed/>
                </p:oleObj>
              </mc:Choice>
              <mc:Fallback>
                <p:oleObj name="Equation" r:id="rId32" imgW="850900" imgH="279400" progId="Equation.3">
                  <p:embed/>
                  <p:pic>
                    <p:nvPicPr>
                      <p:cNvPr id="21" name="Object 20"/>
                      <p:cNvPicPr/>
                      <p:nvPr/>
                    </p:nvPicPr>
                    <p:blipFill>
                      <a:blip r:embed="rId33"/>
                      <a:stretch>
                        <a:fillRect/>
                      </a:stretch>
                    </p:blipFill>
                    <p:spPr>
                      <a:xfrm>
                        <a:off x="7032104" y="5244400"/>
                        <a:ext cx="1403350" cy="458787"/>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091714544"/>
              </p:ext>
            </p:extLst>
          </p:nvPr>
        </p:nvGraphicFramePr>
        <p:xfrm>
          <a:off x="8616280" y="5229200"/>
          <a:ext cx="1152525" cy="458788"/>
        </p:xfrm>
        <a:graphic>
          <a:graphicData uri="http://schemas.openxmlformats.org/presentationml/2006/ole">
            <mc:AlternateContent xmlns:mc="http://schemas.openxmlformats.org/markup-compatibility/2006">
              <mc:Choice xmlns:v="urn:schemas-microsoft-com:vml" Requires="v">
                <p:oleObj name="Equation" r:id="rId34" imgW="698500" imgH="279400" progId="Equation.3">
                  <p:embed/>
                </p:oleObj>
              </mc:Choice>
              <mc:Fallback>
                <p:oleObj name="Equation" r:id="rId34" imgW="698500" imgH="279400" progId="Equation.3">
                  <p:embed/>
                  <p:pic>
                    <p:nvPicPr>
                      <p:cNvPr id="22" name="Object 21"/>
                      <p:cNvPicPr/>
                      <p:nvPr/>
                    </p:nvPicPr>
                    <p:blipFill>
                      <a:blip r:embed="rId35"/>
                      <a:stretch>
                        <a:fillRect/>
                      </a:stretch>
                    </p:blipFill>
                    <p:spPr>
                      <a:xfrm>
                        <a:off x="8616280" y="5229200"/>
                        <a:ext cx="1152525" cy="458788"/>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687350976"/>
              </p:ext>
            </p:extLst>
          </p:nvPr>
        </p:nvGraphicFramePr>
        <p:xfrm>
          <a:off x="9910762" y="5307105"/>
          <a:ext cx="2281238" cy="333375"/>
        </p:xfrm>
        <a:graphic>
          <a:graphicData uri="http://schemas.openxmlformats.org/presentationml/2006/ole">
            <mc:AlternateContent xmlns:mc="http://schemas.openxmlformats.org/markup-compatibility/2006">
              <mc:Choice xmlns:v="urn:schemas-microsoft-com:vml" Requires="v">
                <p:oleObj name="Equation" r:id="rId36" imgW="1384300" imgH="203200" progId="Equation.3">
                  <p:embed/>
                </p:oleObj>
              </mc:Choice>
              <mc:Fallback>
                <p:oleObj name="Equation" r:id="rId36" imgW="1384300" imgH="203200" progId="Equation.3">
                  <p:embed/>
                  <p:pic>
                    <p:nvPicPr>
                      <p:cNvPr id="23" name="Object 22"/>
                      <p:cNvPicPr/>
                      <p:nvPr/>
                    </p:nvPicPr>
                    <p:blipFill>
                      <a:blip r:embed="rId37"/>
                      <a:stretch>
                        <a:fillRect/>
                      </a:stretch>
                    </p:blipFill>
                    <p:spPr>
                      <a:xfrm>
                        <a:off x="9910762" y="5307105"/>
                        <a:ext cx="2281238" cy="333375"/>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800261681"/>
              </p:ext>
            </p:extLst>
          </p:nvPr>
        </p:nvGraphicFramePr>
        <p:xfrm>
          <a:off x="2639616" y="6016590"/>
          <a:ext cx="754063" cy="312737"/>
        </p:xfrm>
        <a:graphic>
          <a:graphicData uri="http://schemas.openxmlformats.org/presentationml/2006/ole">
            <mc:AlternateContent xmlns:mc="http://schemas.openxmlformats.org/markup-compatibility/2006">
              <mc:Choice xmlns:v="urn:schemas-microsoft-com:vml" Requires="v">
                <p:oleObj name="Equation" r:id="rId38" imgW="457200" imgH="190500" progId="Equation.3">
                  <p:embed/>
                </p:oleObj>
              </mc:Choice>
              <mc:Fallback>
                <p:oleObj name="Equation" r:id="rId38" imgW="457200" imgH="190500" progId="Equation.3">
                  <p:embed/>
                  <p:pic>
                    <p:nvPicPr>
                      <p:cNvPr id="24" name="Object 23"/>
                      <p:cNvPicPr/>
                      <p:nvPr/>
                    </p:nvPicPr>
                    <p:blipFill>
                      <a:blip r:embed="rId39"/>
                      <a:stretch>
                        <a:fillRect/>
                      </a:stretch>
                    </p:blipFill>
                    <p:spPr>
                      <a:xfrm>
                        <a:off x="2639616" y="6016590"/>
                        <a:ext cx="754063" cy="312737"/>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084554308"/>
              </p:ext>
            </p:extLst>
          </p:nvPr>
        </p:nvGraphicFramePr>
        <p:xfrm>
          <a:off x="5813901" y="5958545"/>
          <a:ext cx="1298575" cy="458787"/>
        </p:xfrm>
        <a:graphic>
          <a:graphicData uri="http://schemas.openxmlformats.org/presentationml/2006/ole">
            <mc:AlternateContent xmlns:mc="http://schemas.openxmlformats.org/markup-compatibility/2006">
              <mc:Choice xmlns:v="urn:schemas-microsoft-com:vml" Requires="v">
                <p:oleObj name="Equation" r:id="rId40" imgW="787400" imgH="279400" progId="Equation.3">
                  <p:embed/>
                </p:oleObj>
              </mc:Choice>
              <mc:Fallback>
                <p:oleObj name="Equation" r:id="rId40" imgW="787400" imgH="279400" progId="Equation.3">
                  <p:embed/>
                  <p:pic>
                    <p:nvPicPr>
                      <p:cNvPr id="27" name="Object 26"/>
                      <p:cNvPicPr/>
                      <p:nvPr/>
                    </p:nvPicPr>
                    <p:blipFill>
                      <a:blip r:embed="rId23"/>
                      <a:stretch>
                        <a:fillRect/>
                      </a:stretch>
                    </p:blipFill>
                    <p:spPr>
                      <a:xfrm>
                        <a:off x="5813901" y="5958545"/>
                        <a:ext cx="1298575" cy="458787"/>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191427016"/>
              </p:ext>
            </p:extLst>
          </p:nvPr>
        </p:nvGraphicFramePr>
        <p:xfrm>
          <a:off x="4522615" y="6048855"/>
          <a:ext cx="984250" cy="292100"/>
        </p:xfrm>
        <a:graphic>
          <a:graphicData uri="http://schemas.openxmlformats.org/presentationml/2006/ole">
            <mc:AlternateContent xmlns:mc="http://schemas.openxmlformats.org/markup-compatibility/2006">
              <mc:Choice xmlns:v="urn:schemas-microsoft-com:vml" Requires="v">
                <p:oleObj name="Equation" r:id="rId41" imgW="596900" imgH="177800" progId="Equation.3">
                  <p:embed/>
                </p:oleObj>
              </mc:Choice>
              <mc:Fallback>
                <p:oleObj name="Equation" r:id="rId41" imgW="596900" imgH="177800" progId="Equation.3">
                  <p:embed/>
                  <p:pic>
                    <p:nvPicPr>
                      <p:cNvPr id="28" name="Object 27"/>
                      <p:cNvPicPr/>
                      <p:nvPr/>
                    </p:nvPicPr>
                    <p:blipFill>
                      <a:blip r:embed="rId42"/>
                      <a:stretch>
                        <a:fillRect/>
                      </a:stretch>
                    </p:blipFill>
                    <p:spPr>
                      <a:xfrm>
                        <a:off x="4522615" y="6048855"/>
                        <a:ext cx="984250" cy="292100"/>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036253413"/>
              </p:ext>
            </p:extLst>
          </p:nvPr>
        </p:nvGraphicFramePr>
        <p:xfrm>
          <a:off x="3612799" y="6020458"/>
          <a:ext cx="733425" cy="334962"/>
        </p:xfrm>
        <a:graphic>
          <a:graphicData uri="http://schemas.openxmlformats.org/presentationml/2006/ole">
            <mc:AlternateContent xmlns:mc="http://schemas.openxmlformats.org/markup-compatibility/2006">
              <mc:Choice xmlns:v="urn:schemas-microsoft-com:vml" Requires="v">
                <p:oleObj name="Equation" r:id="rId43" imgW="444500" imgH="203200" progId="Equation.3">
                  <p:embed/>
                </p:oleObj>
              </mc:Choice>
              <mc:Fallback>
                <p:oleObj name="Equation" r:id="rId43" imgW="444500" imgH="203200" progId="Equation.3">
                  <p:embed/>
                  <p:pic>
                    <p:nvPicPr>
                      <p:cNvPr id="29" name="Object 28"/>
                      <p:cNvPicPr/>
                      <p:nvPr/>
                    </p:nvPicPr>
                    <p:blipFill>
                      <a:blip r:embed="rId44"/>
                      <a:stretch>
                        <a:fillRect/>
                      </a:stretch>
                    </p:blipFill>
                    <p:spPr>
                      <a:xfrm>
                        <a:off x="3612799" y="6020458"/>
                        <a:ext cx="733425" cy="334962"/>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4169137635"/>
              </p:ext>
            </p:extLst>
          </p:nvPr>
        </p:nvGraphicFramePr>
        <p:xfrm>
          <a:off x="7458254" y="5761872"/>
          <a:ext cx="1842102" cy="1101818"/>
        </p:xfrm>
        <a:graphic>
          <a:graphicData uri="http://schemas.openxmlformats.org/presentationml/2006/ole">
            <mc:AlternateContent xmlns:mc="http://schemas.openxmlformats.org/markup-compatibility/2006">
              <mc:Choice xmlns:v="urn:schemas-microsoft-com:vml" Requires="v">
                <p:oleObj name="Equation" r:id="rId45" imgW="825500" imgH="495300" progId="Equation.3">
                  <p:embed/>
                </p:oleObj>
              </mc:Choice>
              <mc:Fallback>
                <p:oleObj name="Equation" r:id="rId45" imgW="825500" imgH="495300" progId="Equation.3">
                  <p:embed/>
                  <p:pic>
                    <p:nvPicPr>
                      <p:cNvPr id="30" name="Object 29"/>
                      <p:cNvPicPr/>
                      <p:nvPr/>
                    </p:nvPicPr>
                    <p:blipFill>
                      <a:blip r:embed="rId46"/>
                      <a:stretch>
                        <a:fillRect/>
                      </a:stretch>
                    </p:blipFill>
                    <p:spPr>
                      <a:xfrm>
                        <a:off x="7458254" y="5761872"/>
                        <a:ext cx="1842102" cy="1101818"/>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3841341386"/>
              </p:ext>
            </p:extLst>
          </p:nvPr>
        </p:nvGraphicFramePr>
        <p:xfrm>
          <a:off x="9441678" y="5704896"/>
          <a:ext cx="2702994" cy="1110158"/>
        </p:xfrm>
        <a:graphic>
          <a:graphicData uri="http://schemas.openxmlformats.org/presentationml/2006/ole">
            <mc:AlternateContent xmlns:mc="http://schemas.openxmlformats.org/markup-compatibility/2006">
              <mc:Choice xmlns:v="urn:schemas-microsoft-com:vml" Requires="v">
                <p:oleObj name="Equation" r:id="rId47" imgW="1295400" imgH="533400" progId="Equation.3">
                  <p:embed/>
                </p:oleObj>
              </mc:Choice>
              <mc:Fallback>
                <p:oleObj name="Equation" r:id="rId47" imgW="1295400" imgH="533400" progId="Equation.3">
                  <p:embed/>
                  <p:pic>
                    <p:nvPicPr>
                      <p:cNvPr id="31" name="Object 30"/>
                      <p:cNvPicPr/>
                      <p:nvPr/>
                    </p:nvPicPr>
                    <p:blipFill>
                      <a:blip r:embed="rId48"/>
                      <a:stretch>
                        <a:fillRect/>
                      </a:stretch>
                    </p:blipFill>
                    <p:spPr>
                      <a:xfrm>
                        <a:off x="9441678" y="5704896"/>
                        <a:ext cx="2702994" cy="1110158"/>
                      </a:xfrm>
                      <a:prstGeom prst="rect">
                        <a:avLst/>
                      </a:prstGeom>
                    </p:spPr>
                  </p:pic>
                </p:oleObj>
              </mc:Fallback>
            </mc:AlternateContent>
          </a:graphicData>
        </a:graphic>
      </p:graphicFrame>
    </p:spTree>
    <p:extLst>
      <p:ext uri="{BB962C8B-B14F-4D97-AF65-F5344CB8AC3E}">
        <p14:creationId xmlns:p14="http://schemas.microsoft.com/office/powerpoint/2010/main" val="450571549"/>
      </p:ext>
    </p:extLst>
  </p:cSld>
  <p:clrMapOvr>
    <a:masterClrMapping/>
  </p:clrMapOvr>
  <mc:AlternateContent xmlns:mc="http://schemas.openxmlformats.org/markup-compatibility/2006" xmlns:p14="http://schemas.microsoft.com/office/powerpoint/2010/main">
    <mc:Choice Requires="p14">
      <p:transition spd="slow" p14:dur="2000" advTm="102503"/>
    </mc:Choice>
    <mc:Fallback xmlns="">
      <p:transition spd="slow" advTm="102503"/>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9" name="Text Box 7"/>
          <p:cNvSpPr txBox="1">
            <a:spLocks noChangeArrowheads="1"/>
          </p:cNvSpPr>
          <p:nvPr/>
        </p:nvSpPr>
        <p:spPr bwMode="auto">
          <a:xfrm>
            <a:off x="0" y="8621"/>
            <a:ext cx="121855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200" dirty="0">
                <a:solidFill>
                  <a:srgbClr val="FF0000"/>
                </a:solidFill>
              </a:rPr>
              <a:t>Bonus:</a:t>
            </a:r>
            <a:r>
              <a:rPr lang="fr-CH" sz="3200" dirty="0"/>
              <a:t> Exemples de matrices S, M</a:t>
            </a:r>
          </a:p>
        </p:txBody>
      </p:sp>
      <p:sp>
        <p:nvSpPr>
          <p:cNvPr id="38920" name="Text Box 8"/>
          <p:cNvSpPr txBox="1">
            <a:spLocks noChangeArrowheads="1"/>
          </p:cNvSpPr>
          <p:nvPr/>
        </p:nvSpPr>
        <p:spPr bwMode="auto">
          <a:xfrm>
            <a:off x="-2" y="557964"/>
            <a:ext cx="7788271" cy="60755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285750" indent="-285750">
              <a:lnSpc>
                <a:spcPct val="120000"/>
              </a:lnSpc>
              <a:buFont typeface="Arial" panose="020B0604020202020204" pitchFamily="34" charset="0"/>
              <a:buChar char="•"/>
            </a:pPr>
            <a:r>
              <a:rPr lang="fr-CH" dirty="0"/>
              <a:t>Propagation dans un milieu homogène, avec un indice </a:t>
            </a:r>
            <a:r>
              <a:rPr lang="fr-CH" i="1" dirty="0"/>
              <a:t>n</a:t>
            </a:r>
            <a:r>
              <a:rPr lang="fr-CH" dirty="0"/>
              <a:t> et épaisseur </a:t>
            </a:r>
            <a:r>
              <a:rPr lang="fr-CH" i="1" dirty="0"/>
              <a:t>d</a:t>
            </a:r>
            <a:r>
              <a:rPr lang="fr-CH" dirty="0"/>
              <a:t>: Il n'y a pas de réflexion, ni de réfraction; seulement un déphasage:</a:t>
            </a:r>
          </a:p>
          <a:p>
            <a:pPr marL="285750" indent="-285750">
              <a:lnSpc>
                <a:spcPct val="120000"/>
              </a:lnSpc>
              <a:buFont typeface="Arial" panose="020B0604020202020204" pitchFamily="34" charset="0"/>
              <a:buChar char="•"/>
            </a:pPr>
            <a:endParaRPr lang="fr-CH" dirty="0"/>
          </a:p>
          <a:p>
            <a:pPr marL="285750" indent="-285750">
              <a:lnSpc>
                <a:spcPct val="120000"/>
              </a:lnSpc>
              <a:buFont typeface="Arial" panose="020B0604020202020204" pitchFamily="34" charset="0"/>
              <a:buChar char="•"/>
            </a:pPr>
            <a:r>
              <a:rPr lang="fr-CH" dirty="0"/>
              <a:t>Interface entre deux matériaux, en incidence normale, les équations de Fresnel donnent:</a:t>
            </a:r>
          </a:p>
          <a:p>
            <a:pPr marL="285750" indent="-285750">
              <a:lnSpc>
                <a:spcPct val="120000"/>
              </a:lnSpc>
              <a:buFont typeface="Arial" panose="020B0604020202020204" pitchFamily="34" charset="0"/>
              <a:buChar char="•"/>
            </a:pPr>
            <a:endParaRPr lang="fr-CH" dirty="0"/>
          </a:p>
          <a:p>
            <a:pPr marL="285750" indent="-285750">
              <a:lnSpc>
                <a:spcPct val="120000"/>
              </a:lnSpc>
              <a:buFont typeface="Arial" panose="020B0604020202020204" pitchFamily="34" charset="0"/>
              <a:buChar char="•"/>
            </a:pPr>
            <a:endParaRPr lang="fr-CH" dirty="0"/>
          </a:p>
          <a:p>
            <a:pPr marL="285750" indent="-285750">
              <a:lnSpc>
                <a:spcPct val="120000"/>
              </a:lnSpc>
              <a:buFont typeface="Arial" panose="020B0604020202020204" pitchFamily="34" charset="0"/>
              <a:buChar char="•"/>
            </a:pPr>
            <a:endParaRPr lang="fr-CH" dirty="0"/>
          </a:p>
          <a:p>
            <a:pPr marL="285750" indent="-285750">
              <a:lnSpc>
                <a:spcPct val="120000"/>
              </a:lnSpc>
              <a:buFont typeface="Arial" panose="020B0604020202020204" pitchFamily="34" charset="0"/>
              <a:buChar char="•"/>
            </a:pPr>
            <a:r>
              <a:rPr lang="fr-CH" dirty="0"/>
              <a:t>En consequence, la matrice M est:</a:t>
            </a:r>
          </a:p>
          <a:p>
            <a:pPr marL="285750" indent="-285750">
              <a:lnSpc>
                <a:spcPct val="120000"/>
              </a:lnSpc>
              <a:buFont typeface="Arial" panose="020B0604020202020204" pitchFamily="34" charset="0"/>
              <a:buChar char="•"/>
            </a:pPr>
            <a:endParaRPr lang="fr-CH" dirty="0"/>
          </a:p>
          <a:p>
            <a:pPr marL="285750" indent="-285750">
              <a:lnSpc>
                <a:spcPct val="120000"/>
              </a:lnSpc>
              <a:buFont typeface="Arial" panose="020B0604020202020204" pitchFamily="34" charset="0"/>
              <a:buChar char="•"/>
            </a:pPr>
            <a:endParaRPr lang="fr-CH" dirty="0"/>
          </a:p>
          <a:p>
            <a:pPr marL="285750" indent="-285750">
              <a:lnSpc>
                <a:spcPct val="120000"/>
              </a:lnSpc>
              <a:buFont typeface="Arial" panose="020B0604020202020204" pitchFamily="34" charset="0"/>
              <a:buChar char="•"/>
            </a:pPr>
            <a:r>
              <a:rPr lang="fr-CH" dirty="0"/>
              <a:t>Un miroir semi-transparent, avec transmission </a:t>
            </a:r>
            <a:r>
              <a:rPr lang="fr-CH" i="1" dirty="0"/>
              <a:t>t</a:t>
            </a:r>
            <a:r>
              <a:rPr lang="fr-CH" dirty="0"/>
              <a:t> et réflexion </a:t>
            </a:r>
            <a:r>
              <a:rPr lang="fr-CH" i="1" dirty="0"/>
              <a:t>r</a:t>
            </a:r>
            <a:r>
              <a:rPr lang="fr-CH" dirty="0"/>
              <a:t> :</a:t>
            </a:r>
          </a:p>
          <a:p>
            <a:pPr marL="285750" indent="-285750">
              <a:lnSpc>
                <a:spcPct val="120000"/>
              </a:lnSpc>
              <a:buFont typeface="Arial" panose="020B0604020202020204" pitchFamily="34" charset="0"/>
              <a:buChar char="•"/>
            </a:pPr>
            <a:endParaRPr lang="fr-CH" dirty="0"/>
          </a:p>
          <a:p>
            <a:pPr marL="285750" indent="-285750">
              <a:lnSpc>
                <a:spcPct val="120000"/>
              </a:lnSpc>
              <a:buFont typeface="Arial" panose="020B0604020202020204" pitchFamily="34" charset="0"/>
              <a:buChar char="•"/>
            </a:pPr>
            <a:endParaRPr lang="fr-CH" dirty="0"/>
          </a:p>
          <a:p>
            <a:pPr marL="285750" indent="-285750">
              <a:lnSpc>
                <a:spcPct val="120000"/>
              </a:lnSpc>
              <a:buFont typeface="Arial" panose="020B0604020202020204" pitchFamily="34" charset="0"/>
              <a:buChar char="•"/>
            </a:pPr>
            <a:r>
              <a:rPr lang="fr-CH" dirty="0"/>
              <a:t>L'étalon Fabry-Pérot: une combinaison de deux miroirs et un milieu transparent:</a:t>
            </a:r>
          </a:p>
          <a:p>
            <a:pPr marL="285750" indent="-285750">
              <a:lnSpc>
                <a:spcPct val="120000"/>
              </a:lnSpc>
              <a:buFont typeface="Arial" panose="020B0604020202020204" pitchFamily="34" charset="0"/>
              <a:buChar char="•"/>
            </a:pPr>
            <a:endParaRPr lang="fr-CH" dirty="0"/>
          </a:p>
          <a:p>
            <a:pPr marL="285750" indent="-285750">
              <a:lnSpc>
                <a:spcPct val="120000"/>
              </a:lnSpc>
              <a:buFont typeface="Arial" panose="020B0604020202020204" pitchFamily="34" charset="0"/>
              <a:buChar char="•"/>
            </a:pPr>
            <a:r>
              <a:rPr lang="fr-CH" dirty="0"/>
              <a:t>La transmission est donc: </a:t>
            </a:r>
          </a:p>
        </p:txBody>
      </p:sp>
      <p:graphicFrame>
        <p:nvGraphicFramePr>
          <p:cNvPr id="12" name="Object 11"/>
          <p:cNvGraphicFramePr>
            <a:graphicFrameLocks noChangeAspect="1"/>
          </p:cNvGraphicFramePr>
          <p:nvPr/>
        </p:nvGraphicFramePr>
        <p:xfrm>
          <a:off x="3971764" y="3094247"/>
          <a:ext cx="2951162" cy="939800"/>
        </p:xfrm>
        <a:graphic>
          <a:graphicData uri="http://schemas.openxmlformats.org/presentationml/2006/ole">
            <mc:AlternateContent xmlns:mc="http://schemas.openxmlformats.org/markup-compatibility/2006">
              <mc:Choice xmlns:v="urn:schemas-microsoft-com:vml" Requires="v">
                <p:oleObj name="Equation" r:id="rId2" imgW="1790700" imgH="571500" progId="Equation.3">
                  <p:embed/>
                </p:oleObj>
              </mc:Choice>
              <mc:Fallback>
                <p:oleObj name="Equation" r:id="rId2" imgW="1790700" imgH="571500" progId="Equation.3">
                  <p:embed/>
                  <p:pic>
                    <p:nvPicPr>
                      <p:cNvPr id="12" name="Object 11"/>
                      <p:cNvPicPr/>
                      <p:nvPr/>
                    </p:nvPicPr>
                    <p:blipFill>
                      <a:blip r:embed="rId3"/>
                      <a:stretch>
                        <a:fillRect/>
                      </a:stretch>
                    </p:blipFill>
                    <p:spPr>
                      <a:xfrm>
                        <a:off x="3971764" y="3094247"/>
                        <a:ext cx="2951162" cy="939800"/>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2247874" y="2032946"/>
          <a:ext cx="4497388" cy="938212"/>
        </p:xfrm>
        <a:graphic>
          <a:graphicData uri="http://schemas.openxmlformats.org/presentationml/2006/ole">
            <mc:AlternateContent xmlns:mc="http://schemas.openxmlformats.org/markup-compatibility/2006">
              <mc:Choice xmlns:v="urn:schemas-microsoft-com:vml" Requires="v">
                <p:oleObj name="Equation" r:id="rId4" imgW="2730500" imgH="571500" progId="Equation.3">
                  <p:embed/>
                </p:oleObj>
              </mc:Choice>
              <mc:Fallback>
                <p:oleObj name="Equation" r:id="rId4" imgW="2730500" imgH="571500" progId="Equation.3">
                  <p:embed/>
                  <p:pic>
                    <p:nvPicPr>
                      <p:cNvPr id="13" name="Object 12"/>
                      <p:cNvPicPr/>
                      <p:nvPr/>
                    </p:nvPicPr>
                    <p:blipFill>
                      <a:blip r:embed="rId5"/>
                      <a:stretch>
                        <a:fillRect/>
                      </a:stretch>
                    </p:blipFill>
                    <p:spPr>
                      <a:xfrm>
                        <a:off x="2247874" y="2032946"/>
                        <a:ext cx="4497388" cy="938212"/>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7788269" y="512676"/>
          <a:ext cx="2135187" cy="877888"/>
        </p:xfrm>
        <a:graphic>
          <a:graphicData uri="http://schemas.openxmlformats.org/presentationml/2006/ole">
            <mc:AlternateContent xmlns:mc="http://schemas.openxmlformats.org/markup-compatibility/2006">
              <mc:Choice xmlns:v="urn:schemas-microsoft-com:vml" Requires="v">
                <p:oleObj name="Equation" r:id="rId6" imgW="1295400" imgH="533400" progId="Equation.3">
                  <p:embed/>
                </p:oleObj>
              </mc:Choice>
              <mc:Fallback>
                <p:oleObj name="Equation" r:id="rId6" imgW="1295400" imgH="533400" progId="Equation.3">
                  <p:embed/>
                  <p:pic>
                    <p:nvPicPr>
                      <p:cNvPr id="10" name="Object 9"/>
                      <p:cNvPicPr/>
                      <p:nvPr/>
                    </p:nvPicPr>
                    <p:blipFill>
                      <a:blip r:embed="rId7"/>
                      <a:stretch>
                        <a:fillRect/>
                      </a:stretch>
                    </p:blipFill>
                    <p:spPr>
                      <a:xfrm>
                        <a:off x="7788269" y="512676"/>
                        <a:ext cx="2135187" cy="877888"/>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8148228" y="3917689"/>
          <a:ext cx="1692275" cy="1020762"/>
        </p:xfrm>
        <a:graphic>
          <a:graphicData uri="http://schemas.openxmlformats.org/presentationml/2006/ole">
            <mc:AlternateContent xmlns:mc="http://schemas.openxmlformats.org/markup-compatibility/2006">
              <mc:Choice xmlns:v="urn:schemas-microsoft-com:vml" Requires="v">
                <p:oleObj name="Equation" r:id="rId8" imgW="1028700" imgH="622300" progId="Equation.3">
                  <p:embed/>
                </p:oleObj>
              </mc:Choice>
              <mc:Fallback>
                <p:oleObj name="Equation" r:id="rId8" imgW="1028700" imgH="622300" progId="Equation.3">
                  <p:embed/>
                  <p:pic>
                    <p:nvPicPr>
                      <p:cNvPr id="14" name="Object 13"/>
                      <p:cNvPicPr/>
                      <p:nvPr/>
                    </p:nvPicPr>
                    <p:blipFill>
                      <a:blip r:embed="rId9"/>
                      <a:stretch>
                        <a:fillRect/>
                      </a:stretch>
                    </p:blipFill>
                    <p:spPr>
                      <a:xfrm>
                        <a:off x="8148228" y="3917689"/>
                        <a:ext cx="1692275" cy="1020762"/>
                      </a:xfrm>
                      <a:prstGeom prst="rect">
                        <a:avLst/>
                      </a:prstGeom>
                    </p:spPr>
                  </p:pic>
                </p:oleObj>
              </mc:Fallback>
            </mc:AlternateContent>
          </a:graphicData>
        </a:graphic>
      </p:graphicFrame>
      <p:graphicFrame>
        <p:nvGraphicFramePr>
          <p:cNvPr id="15" name="Object 14"/>
          <p:cNvGraphicFramePr>
            <a:graphicFrameLocks noChangeAspect="1"/>
          </p:cNvGraphicFramePr>
          <p:nvPr/>
        </p:nvGraphicFramePr>
        <p:xfrm>
          <a:off x="6745262" y="4157136"/>
          <a:ext cx="1150938" cy="457200"/>
        </p:xfrm>
        <a:graphic>
          <a:graphicData uri="http://schemas.openxmlformats.org/presentationml/2006/ole">
            <mc:AlternateContent xmlns:mc="http://schemas.openxmlformats.org/markup-compatibility/2006">
              <mc:Choice xmlns:v="urn:schemas-microsoft-com:vml" Requires="v">
                <p:oleObj name="Equation" r:id="rId10" imgW="698500" imgH="279400" progId="Equation.3">
                  <p:embed/>
                </p:oleObj>
              </mc:Choice>
              <mc:Fallback>
                <p:oleObj name="Equation" r:id="rId10" imgW="698500" imgH="279400" progId="Equation.3">
                  <p:embed/>
                  <p:pic>
                    <p:nvPicPr>
                      <p:cNvPr id="15" name="Object 14"/>
                      <p:cNvPicPr/>
                      <p:nvPr/>
                    </p:nvPicPr>
                    <p:blipFill>
                      <a:blip r:embed="rId11"/>
                      <a:stretch>
                        <a:fillRect/>
                      </a:stretch>
                    </p:blipFill>
                    <p:spPr>
                      <a:xfrm>
                        <a:off x="6745262" y="4157136"/>
                        <a:ext cx="1150938" cy="457200"/>
                      </a:xfrm>
                      <a:prstGeom prst="rect">
                        <a:avLst/>
                      </a:prstGeom>
                    </p:spPr>
                  </p:pic>
                </p:oleObj>
              </mc:Fallback>
            </mc:AlternateContent>
          </a:graphicData>
        </a:graphic>
      </p:graphicFrame>
      <p:graphicFrame>
        <p:nvGraphicFramePr>
          <p:cNvPr id="16" name="Object 15"/>
          <p:cNvGraphicFramePr>
            <a:graphicFrameLocks noChangeAspect="1"/>
          </p:cNvGraphicFramePr>
          <p:nvPr/>
        </p:nvGraphicFramePr>
        <p:xfrm>
          <a:off x="9988981" y="3897052"/>
          <a:ext cx="2152650" cy="1020763"/>
        </p:xfrm>
        <a:graphic>
          <a:graphicData uri="http://schemas.openxmlformats.org/presentationml/2006/ole">
            <mc:AlternateContent xmlns:mc="http://schemas.openxmlformats.org/markup-compatibility/2006">
              <mc:Choice xmlns:v="urn:schemas-microsoft-com:vml" Requires="v">
                <p:oleObj name="Equation" r:id="rId12" imgW="1308100" imgH="622300" progId="Equation.3">
                  <p:embed/>
                </p:oleObj>
              </mc:Choice>
              <mc:Fallback>
                <p:oleObj name="Equation" r:id="rId12" imgW="1308100" imgH="622300" progId="Equation.3">
                  <p:embed/>
                  <p:pic>
                    <p:nvPicPr>
                      <p:cNvPr id="16" name="Object 15"/>
                      <p:cNvPicPr/>
                      <p:nvPr/>
                    </p:nvPicPr>
                    <p:blipFill>
                      <a:blip r:embed="rId13"/>
                      <a:stretch>
                        <a:fillRect/>
                      </a:stretch>
                    </p:blipFill>
                    <p:spPr>
                      <a:xfrm>
                        <a:off x="9988981" y="3897052"/>
                        <a:ext cx="2152650" cy="1020763"/>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49724163"/>
              </p:ext>
            </p:extLst>
          </p:nvPr>
        </p:nvGraphicFramePr>
        <p:xfrm>
          <a:off x="7068108" y="5192675"/>
          <a:ext cx="5080000" cy="936625"/>
        </p:xfrm>
        <a:graphic>
          <a:graphicData uri="http://schemas.openxmlformats.org/presentationml/2006/ole">
            <mc:AlternateContent xmlns:mc="http://schemas.openxmlformats.org/markup-compatibility/2006">
              <mc:Choice xmlns:v="urn:schemas-microsoft-com:vml" Requires="v">
                <p:oleObj name="Equation" r:id="rId14" imgW="3086100" imgH="571500" progId="Equation.3">
                  <p:embed/>
                </p:oleObj>
              </mc:Choice>
              <mc:Fallback>
                <p:oleObj name="Equation" r:id="rId14" imgW="3086100" imgH="571500" progId="Equation.3">
                  <p:embed/>
                  <p:pic>
                    <p:nvPicPr>
                      <p:cNvPr id="18" name="Object 17"/>
                      <p:cNvPicPr/>
                      <p:nvPr/>
                    </p:nvPicPr>
                    <p:blipFill>
                      <a:blip r:embed="rId15"/>
                      <a:stretch>
                        <a:fillRect/>
                      </a:stretch>
                    </p:blipFill>
                    <p:spPr>
                      <a:xfrm>
                        <a:off x="7068108" y="5192675"/>
                        <a:ext cx="5080000" cy="936625"/>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10074715" y="512676"/>
          <a:ext cx="2114550" cy="877888"/>
        </p:xfrm>
        <a:graphic>
          <a:graphicData uri="http://schemas.openxmlformats.org/presentationml/2006/ole">
            <mc:AlternateContent xmlns:mc="http://schemas.openxmlformats.org/markup-compatibility/2006">
              <mc:Choice xmlns:v="urn:schemas-microsoft-com:vml" Requires="v">
                <p:oleObj name="Equation" r:id="rId16" imgW="1282700" imgH="533400" progId="Equation.3">
                  <p:embed/>
                </p:oleObj>
              </mc:Choice>
              <mc:Fallback>
                <p:oleObj name="Equation" r:id="rId16" imgW="1282700" imgH="533400" progId="Equation.3">
                  <p:embed/>
                  <p:pic>
                    <p:nvPicPr>
                      <p:cNvPr id="11" name="Object 10"/>
                      <p:cNvPicPr/>
                      <p:nvPr/>
                    </p:nvPicPr>
                    <p:blipFill>
                      <a:blip r:embed="rId17"/>
                      <a:stretch>
                        <a:fillRect/>
                      </a:stretch>
                    </p:blipFill>
                    <p:spPr>
                      <a:xfrm>
                        <a:off x="10074715" y="512676"/>
                        <a:ext cx="2114550" cy="877888"/>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784618558"/>
              </p:ext>
            </p:extLst>
          </p:nvPr>
        </p:nvGraphicFramePr>
        <p:xfrm>
          <a:off x="3035660" y="5912755"/>
          <a:ext cx="4600575" cy="936625"/>
        </p:xfrm>
        <a:graphic>
          <a:graphicData uri="http://schemas.openxmlformats.org/presentationml/2006/ole">
            <mc:AlternateContent xmlns:mc="http://schemas.openxmlformats.org/markup-compatibility/2006">
              <mc:Choice xmlns:v="urn:schemas-microsoft-com:vml" Requires="v">
                <p:oleObj name="Equation" r:id="rId18" imgW="2794000" imgH="571500" progId="Equation.3">
                  <p:embed/>
                </p:oleObj>
              </mc:Choice>
              <mc:Fallback>
                <p:oleObj name="Equation" r:id="rId18" imgW="2794000" imgH="571500" progId="Equation.3">
                  <p:embed/>
                  <p:pic>
                    <p:nvPicPr>
                      <p:cNvPr id="17" name="Object 16"/>
                      <p:cNvPicPr/>
                      <p:nvPr/>
                    </p:nvPicPr>
                    <p:blipFill>
                      <a:blip r:embed="rId19"/>
                      <a:stretch>
                        <a:fillRect/>
                      </a:stretch>
                    </p:blipFill>
                    <p:spPr>
                      <a:xfrm>
                        <a:off x="3035660" y="5912755"/>
                        <a:ext cx="4600575" cy="936625"/>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79332653-DEE3-B141-8826-61EA54CF3CE9}"/>
              </a:ext>
            </a:extLst>
          </p:cNvPr>
          <p:cNvGraphicFramePr>
            <a:graphicFrameLocks noChangeAspect="1"/>
          </p:cNvGraphicFramePr>
          <p:nvPr/>
        </p:nvGraphicFramePr>
        <p:xfrm>
          <a:off x="8256240" y="6224452"/>
          <a:ext cx="1433898" cy="588923"/>
        </p:xfrm>
        <a:graphic>
          <a:graphicData uri="http://schemas.openxmlformats.org/presentationml/2006/ole">
            <mc:AlternateContent xmlns:mc="http://schemas.openxmlformats.org/markup-compatibility/2006">
              <mc:Choice xmlns:v="urn:schemas-microsoft-com:vml" Requires="v">
                <p:oleObj name="Equation" r:id="rId20" imgW="1295400" imgH="533400" progId="Equation.3">
                  <p:embed/>
                </p:oleObj>
              </mc:Choice>
              <mc:Fallback>
                <p:oleObj name="Equation" r:id="rId20" imgW="1295400" imgH="533400" progId="Equation.3">
                  <p:embed/>
                  <p:pic>
                    <p:nvPicPr>
                      <p:cNvPr id="19" name="Object 18">
                        <a:extLst>
                          <a:ext uri="{FF2B5EF4-FFF2-40B4-BE49-F238E27FC236}">
                            <a16:creationId xmlns:a16="http://schemas.microsoft.com/office/drawing/2014/main" id="{79332653-DEE3-B141-8826-61EA54CF3CE9}"/>
                          </a:ext>
                        </a:extLst>
                      </p:cNvPr>
                      <p:cNvPicPr/>
                      <p:nvPr/>
                    </p:nvPicPr>
                    <p:blipFill>
                      <a:blip r:embed="rId21"/>
                      <a:stretch>
                        <a:fillRect/>
                      </a:stretch>
                    </p:blipFill>
                    <p:spPr>
                      <a:xfrm>
                        <a:off x="8256240" y="6224452"/>
                        <a:ext cx="1433898" cy="588923"/>
                      </a:xfrm>
                      <a:prstGeom prst="rect">
                        <a:avLst/>
                      </a:prstGeom>
                    </p:spPr>
                  </p:pic>
                </p:oleObj>
              </mc:Fallback>
            </mc:AlternateContent>
          </a:graphicData>
        </a:graphic>
      </p:graphicFrame>
      <p:sp>
        <p:nvSpPr>
          <p:cNvPr id="2" name="Oval 1">
            <a:extLst>
              <a:ext uri="{FF2B5EF4-FFF2-40B4-BE49-F238E27FC236}">
                <a16:creationId xmlns:a16="http://schemas.microsoft.com/office/drawing/2014/main" id="{F07E5542-4DD2-6545-AF13-57DC017E0BD5}"/>
              </a:ext>
            </a:extLst>
          </p:cNvPr>
          <p:cNvSpPr/>
          <p:nvPr/>
        </p:nvSpPr>
        <p:spPr>
          <a:xfrm>
            <a:off x="9192344" y="6489341"/>
            <a:ext cx="360000" cy="36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ln>
                <a:solidFill>
                  <a:srgbClr val="FF0000"/>
                </a:solidFill>
              </a:ln>
              <a:noFill/>
            </a:endParaRPr>
          </a:p>
        </p:txBody>
      </p:sp>
    </p:spTree>
    <p:extLst>
      <p:ext uri="{BB962C8B-B14F-4D97-AF65-F5344CB8AC3E}">
        <p14:creationId xmlns:p14="http://schemas.microsoft.com/office/powerpoint/2010/main" val="4288818512"/>
      </p:ext>
    </p:extLst>
  </p:cSld>
  <p:clrMapOvr>
    <a:masterClrMapping/>
  </p:clrMapOvr>
  <mc:AlternateContent xmlns:mc="http://schemas.openxmlformats.org/markup-compatibility/2006" xmlns:p14="http://schemas.microsoft.com/office/powerpoint/2010/main">
    <mc:Choice Requires="p14">
      <p:transition spd="slow" p14:dur="2000" advTm="193515"/>
    </mc:Choice>
    <mc:Fallback xmlns="">
      <p:transition spd="slow" advTm="193515"/>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8"/>
          <p:cNvSpPr txBox="1">
            <a:spLocks noChangeArrowheads="1"/>
          </p:cNvSpPr>
          <p:nvPr/>
        </p:nvSpPr>
        <p:spPr bwMode="auto">
          <a:xfrm>
            <a:off x="11324" y="476672"/>
            <a:ext cx="12192000" cy="63773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285750" indent="-285750">
              <a:lnSpc>
                <a:spcPct val="120000"/>
              </a:lnSpc>
              <a:buFont typeface="Arial" panose="020B0604020202020204" pitchFamily="34" charset="0"/>
              <a:buChar char="•"/>
            </a:pPr>
            <a:r>
              <a:rPr lang="fr-CH" dirty="0"/>
              <a:t>Une couche avec indice </a:t>
            </a:r>
            <a:r>
              <a:rPr lang="fr-CH" i="1" dirty="0"/>
              <a:t>n</a:t>
            </a:r>
            <a:r>
              <a:rPr lang="fr-CH" i="1" baseline="-25000" dirty="0"/>
              <a:t>2</a:t>
            </a:r>
            <a:r>
              <a:rPr lang="fr-CH" dirty="0"/>
              <a:t> entre deux matériaux avec indices </a:t>
            </a:r>
            <a:r>
              <a:rPr lang="fr-CH" i="1" dirty="0"/>
              <a:t>n</a:t>
            </a:r>
            <a:r>
              <a:rPr lang="fr-CH" i="1" baseline="-25000" dirty="0"/>
              <a:t>1</a:t>
            </a:r>
            <a:r>
              <a:rPr lang="fr-CH" dirty="0"/>
              <a:t>, </a:t>
            </a:r>
            <a:r>
              <a:rPr lang="fr-CH" i="1" dirty="0"/>
              <a:t>n</a:t>
            </a:r>
            <a:r>
              <a:rPr lang="fr-CH" i="1" baseline="-25000" dirty="0"/>
              <a:t>3</a:t>
            </a:r>
            <a:r>
              <a:rPr lang="fr-CH" dirty="0"/>
              <a:t> (p. ex. air et verre) en incidence normale. La matrice de transmission est:</a:t>
            </a:r>
          </a:p>
          <a:p>
            <a:pPr marL="285750" indent="-285750">
              <a:lnSpc>
                <a:spcPct val="120000"/>
              </a:lnSpc>
              <a:buFont typeface="Arial" panose="020B0604020202020204" pitchFamily="34" charset="0"/>
              <a:buChar char="•"/>
            </a:pPr>
            <a:endParaRPr lang="fr-CH" dirty="0"/>
          </a:p>
          <a:p>
            <a:pPr marL="285750" indent="-285750">
              <a:lnSpc>
                <a:spcPct val="120000"/>
              </a:lnSpc>
              <a:buFont typeface="Arial" panose="020B0604020202020204" pitchFamily="34" charset="0"/>
              <a:buChar char="•"/>
            </a:pPr>
            <a:endParaRPr lang="fr-CH" dirty="0"/>
          </a:p>
          <a:p>
            <a:pPr marL="285750" indent="-285750">
              <a:lnSpc>
                <a:spcPct val="120000"/>
              </a:lnSpc>
              <a:buFont typeface="Arial" panose="020B0604020202020204" pitchFamily="34" charset="0"/>
              <a:buChar char="•"/>
            </a:pPr>
            <a:endParaRPr lang="fr-CH" dirty="0"/>
          </a:p>
          <a:p>
            <a:pPr>
              <a:lnSpc>
                <a:spcPct val="120000"/>
              </a:lnSpc>
            </a:pPr>
            <a:endParaRPr lang="fr-CH" dirty="0"/>
          </a:p>
          <a:p>
            <a:pPr marL="285750" indent="-285750">
              <a:lnSpc>
                <a:spcPct val="120000"/>
              </a:lnSpc>
              <a:buFont typeface="Arial" panose="020B0604020202020204" pitchFamily="34" charset="0"/>
              <a:buChar char="•"/>
            </a:pPr>
            <a:endParaRPr lang="fr-CH" dirty="0"/>
          </a:p>
          <a:p>
            <a:pPr marL="285750" indent="-285750">
              <a:lnSpc>
                <a:spcPct val="120000"/>
              </a:lnSpc>
              <a:buFont typeface="Arial" panose="020B0604020202020204" pitchFamily="34" charset="0"/>
              <a:buChar char="•"/>
            </a:pPr>
            <a:r>
              <a:rPr lang="fr-CH" dirty="0"/>
              <a:t>La réflexion est donnée par:</a:t>
            </a:r>
          </a:p>
          <a:p>
            <a:pPr marL="285750" indent="-285750">
              <a:lnSpc>
                <a:spcPct val="120000"/>
              </a:lnSpc>
              <a:buFont typeface="Arial" panose="020B0604020202020204" pitchFamily="34" charset="0"/>
              <a:buChar char="•"/>
            </a:pPr>
            <a:endParaRPr lang="fr-CH" dirty="0"/>
          </a:p>
          <a:p>
            <a:pPr marL="285750" indent="-285750">
              <a:lnSpc>
                <a:spcPct val="120000"/>
              </a:lnSpc>
              <a:buFont typeface="Arial" panose="020B0604020202020204" pitchFamily="34" charset="0"/>
              <a:buChar char="•"/>
            </a:pPr>
            <a:r>
              <a:rPr lang="fr-CH" dirty="0"/>
              <a:t>Pour une couche antireflet, il faut que </a:t>
            </a:r>
            <a:r>
              <a:rPr lang="fr-CH" i="1" dirty="0"/>
              <a:t>C</a:t>
            </a:r>
            <a:r>
              <a:rPr lang="fr-CH" dirty="0"/>
              <a:t>=0, ou:</a:t>
            </a:r>
          </a:p>
          <a:p>
            <a:pPr marL="285750" indent="-285750">
              <a:lnSpc>
                <a:spcPct val="120000"/>
              </a:lnSpc>
              <a:buFont typeface="Arial" panose="020B0604020202020204" pitchFamily="34" charset="0"/>
              <a:buChar char="•"/>
            </a:pPr>
            <a:r>
              <a:rPr lang="fr-CH" dirty="0"/>
              <a:t>Si nous supposons : </a:t>
            </a:r>
            <a:r>
              <a:rPr lang="fr-CH" i="1" dirty="0"/>
              <a:t>2n</a:t>
            </a:r>
            <a:r>
              <a:rPr lang="fr-CH" i="1" baseline="-25000" dirty="0"/>
              <a:t>2</a:t>
            </a:r>
            <a:r>
              <a:rPr lang="fr-CH" i="1" dirty="0"/>
              <a:t>kd</a:t>
            </a:r>
            <a:r>
              <a:rPr lang="fr-CH" i="1" baseline="-25000" dirty="0"/>
              <a:t>2</a:t>
            </a:r>
            <a:r>
              <a:rPr lang="fr-CH" i="1" dirty="0"/>
              <a:t> </a:t>
            </a:r>
            <a:r>
              <a:rPr lang="fr-CH" dirty="0"/>
              <a:t>=</a:t>
            </a:r>
            <a:r>
              <a:rPr lang="fr-CH" i="1" dirty="0"/>
              <a:t> </a:t>
            </a:r>
            <a:r>
              <a:rPr lang="fr-CH" i="1" dirty="0">
                <a:latin typeface="Symbol" charset="2"/>
                <a:cs typeface="Symbol" charset="2"/>
              </a:rPr>
              <a:t>p</a:t>
            </a:r>
            <a:r>
              <a:rPr lang="fr-CH" dirty="0"/>
              <a:t>, ou </a:t>
            </a:r>
            <a:r>
              <a:rPr lang="fr-CH" i="1" dirty="0"/>
              <a:t>n</a:t>
            </a:r>
            <a:r>
              <a:rPr lang="fr-CH" i="1" baseline="-25000" dirty="0"/>
              <a:t>2</a:t>
            </a:r>
            <a:r>
              <a:rPr lang="fr-CH" i="1" dirty="0"/>
              <a:t>d</a:t>
            </a:r>
            <a:r>
              <a:rPr lang="fr-CH" i="1" baseline="-25000" dirty="0"/>
              <a:t>2</a:t>
            </a:r>
            <a:r>
              <a:rPr lang="fr-CH" i="1" dirty="0"/>
              <a:t> </a:t>
            </a:r>
            <a:r>
              <a:rPr lang="fr-CH" dirty="0"/>
              <a:t>=</a:t>
            </a:r>
            <a:r>
              <a:rPr lang="fr-CH" i="1" dirty="0"/>
              <a:t> </a:t>
            </a:r>
            <a:r>
              <a:rPr lang="fr-CH" i="1" dirty="0">
                <a:latin typeface="Symbol" charset="2"/>
                <a:cs typeface="Symbol" charset="2"/>
              </a:rPr>
              <a:t>l</a:t>
            </a:r>
            <a:r>
              <a:rPr lang="fr-CH" i="1" dirty="0"/>
              <a:t>/4</a:t>
            </a:r>
            <a:r>
              <a:rPr lang="fr-CH" dirty="0"/>
              <a:t>, cela donne:                                                   ou:              </a:t>
            </a:r>
          </a:p>
          <a:p>
            <a:pPr marL="285750" indent="-285750">
              <a:lnSpc>
                <a:spcPct val="120000"/>
              </a:lnSpc>
              <a:buFont typeface="Arial" panose="020B0604020202020204" pitchFamily="34" charset="0"/>
              <a:buChar char="•"/>
            </a:pPr>
            <a:r>
              <a:rPr lang="fr-CH" dirty="0"/>
              <a:t>Nous avons vu que c'est difficile de trouver des matériaux avec l'indice intermédiaire requis.</a:t>
            </a:r>
          </a:p>
          <a:p>
            <a:pPr marL="285750" indent="-285750">
              <a:lnSpc>
                <a:spcPct val="120000"/>
              </a:lnSpc>
              <a:buFont typeface="Arial" panose="020B0604020202020204" pitchFamily="34" charset="0"/>
              <a:buChar char="•"/>
            </a:pPr>
            <a:r>
              <a:rPr lang="fr-CH" dirty="0"/>
              <a:t>De la même manière, pour deux couches avec indices n</a:t>
            </a:r>
            <a:r>
              <a:rPr lang="fr-CH" baseline="-25000" dirty="0"/>
              <a:t>2</a:t>
            </a:r>
            <a:r>
              <a:rPr lang="fr-CH" dirty="0"/>
              <a:t>,n</a:t>
            </a:r>
            <a:r>
              <a:rPr lang="fr-CH" baseline="-25000" dirty="0"/>
              <a:t>3</a:t>
            </a:r>
            <a:r>
              <a:rPr lang="fr-CH" dirty="0"/>
              <a:t> </a:t>
            </a:r>
          </a:p>
          <a:p>
            <a:pPr>
              <a:lnSpc>
                <a:spcPct val="120000"/>
              </a:lnSpc>
            </a:pPr>
            <a:r>
              <a:rPr lang="fr-CH" dirty="0"/>
              <a:t>    entre deux matériaux avec indices </a:t>
            </a:r>
            <a:r>
              <a:rPr lang="fr-CH" i="1" dirty="0"/>
              <a:t>n</a:t>
            </a:r>
            <a:r>
              <a:rPr lang="fr-CH" i="1" baseline="-25000" dirty="0"/>
              <a:t>1</a:t>
            </a:r>
            <a:r>
              <a:rPr lang="fr-CH" dirty="0"/>
              <a:t>,</a:t>
            </a:r>
            <a:r>
              <a:rPr lang="fr-CH" i="1" dirty="0"/>
              <a:t>n</a:t>
            </a:r>
            <a:r>
              <a:rPr lang="fr-CH" i="1" baseline="-25000" dirty="0"/>
              <a:t>4</a:t>
            </a:r>
            <a:r>
              <a:rPr lang="fr-CH" dirty="0"/>
              <a:t> .</a:t>
            </a:r>
          </a:p>
          <a:p>
            <a:pPr>
              <a:lnSpc>
                <a:spcPct val="120000"/>
              </a:lnSpc>
            </a:pPr>
            <a:r>
              <a:rPr lang="fr-CH" dirty="0"/>
              <a:t>    la réflexion est nulle si: </a:t>
            </a:r>
            <a:r>
              <a:rPr lang="fr-CH" i="1" dirty="0"/>
              <a:t>n</a:t>
            </a:r>
            <a:r>
              <a:rPr lang="fr-CH" i="1" baseline="-25000" dirty="0"/>
              <a:t>2</a:t>
            </a:r>
            <a:r>
              <a:rPr lang="fr-CH" i="1" dirty="0"/>
              <a:t>d</a:t>
            </a:r>
            <a:r>
              <a:rPr lang="fr-CH" i="1" baseline="-25000" dirty="0"/>
              <a:t>2</a:t>
            </a:r>
            <a:r>
              <a:rPr lang="fr-CH" i="1" dirty="0"/>
              <a:t> </a:t>
            </a:r>
            <a:r>
              <a:rPr lang="fr-CH" dirty="0"/>
              <a:t>=</a:t>
            </a:r>
            <a:r>
              <a:rPr lang="fr-CH" i="1" dirty="0"/>
              <a:t> </a:t>
            </a:r>
            <a:r>
              <a:rPr lang="fr-CH" i="1" dirty="0">
                <a:latin typeface="Symbol" charset="2"/>
                <a:cs typeface="Symbol" charset="2"/>
              </a:rPr>
              <a:t>l</a:t>
            </a:r>
            <a:r>
              <a:rPr lang="fr-CH" i="1" dirty="0"/>
              <a:t>/4 , n</a:t>
            </a:r>
            <a:r>
              <a:rPr lang="fr-CH" i="1" baseline="-25000" dirty="0"/>
              <a:t>3</a:t>
            </a:r>
            <a:r>
              <a:rPr lang="fr-CH" i="1" dirty="0"/>
              <a:t>d</a:t>
            </a:r>
            <a:r>
              <a:rPr lang="fr-CH" i="1" baseline="-25000" dirty="0"/>
              <a:t>3</a:t>
            </a:r>
            <a:r>
              <a:rPr lang="fr-CH" i="1" dirty="0"/>
              <a:t> </a:t>
            </a:r>
            <a:r>
              <a:rPr lang="fr-CH" dirty="0"/>
              <a:t>=</a:t>
            </a:r>
            <a:r>
              <a:rPr lang="fr-CH" i="1" dirty="0"/>
              <a:t> </a:t>
            </a:r>
            <a:r>
              <a:rPr lang="fr-CH" i="1" dirty="0">
                <a:latin typeface="Symbol" charset="2"/>
                <a:cs typeface="Symbol" charset="2"/>
              </a:rPr>
              <a:t>l</a:t>
            </a:r>
            <a:r>
              <a:rPr lang="fr-CH" i="1" dirty="0"/>
              <a:t>/4</a:t>
            </a:r>
            <a:r>
              <a:rPr lang="fr-CH" dirty="0"/>
              <a:t> , et:</a:t>
            </a:r>
          </a:p>
          <a:p>
            <a:pPr marL="285750" indent="-285750">
              <a:lnSpc>
                <a:spcPct val="120000"/>
              </a:lnSpc>
              <a:buFont typeface="Arial" panose="020B0604020202020204" pitchFamily="34" charset="0"/>
              <a:buChar char="•"/>
            </a:pPr>
            <a:r>
              <a:rPr lang="fr-CH" dirty="0"/>
              <a:t>Il est plus facile de trouver des deux matériaux intermédiaires pour</a:t>
            </a:r>
          </a:p>
          <a:p>
            <a:pPr>
              <a:lnSpc>
                <a:spcPct val="120000"/>
              </a:lnSpc>
            </a:pPr>
            <a:r>
              <a:rPr lang="fr-CH" dirty="0"/>
              <a:t>    satisfaire le rapport entre les indices demandé par cette équation.</a:t>
            </a:r>
          </a:p>
          <a:p>
            <a:pPr marL="285750" indent="-285750">
              <a:lnSpc>
                <a:spcPct val="120000"/>
              </a:lnSpc>
              <a:buFont typeface="Arial" panose="020B0604020202020204" pitchFamily="34" charset="0"/>
              <a:buChar char="•"/>
            </a:pPr>
            <a:r>
              <a:rPr lang="fr-CH" dirty="0"/>
              <a:t>Avec 3 couches, on peut diminuer la réflexion d'avantage dans</a:t>
            </a:r>
          </a:p>
          <a:p>
            <a:pPr>
              <a:lnSpc>
                <a:spcPct val="120000"/>
              </a:lnSpc>
            </a:pPr>
            <a:r>
              <a:rPr lang="fr-CH" dirty="0"/>
              <a:t>    une gamme étendue des longueurs d'onde.</a:t>
            </a:r>
          </a:p>
        </p:txBody>
      </p:sp>
      <p:pic>
        <p:nvPicPr>
          <p:cNvPr id="14" name="Picture 6" descr="Fowles-4">
            <a:extLst>
              <a:ext uri="{FF2B5EF4-FFF2-40B4-BE49-F238E27FC236}">
                <a16:creationId xmlns:a16="http://schemas.microsoft.com/office/drawing/2014/main" id="{83DF9784-0CD6-DE43-951A-7F86671EE1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934"/>
          <a:stretch/>
        </p:blipFill>
        <p:spPr bwMode="auto">
          <a:xfrm>
            <a:off x="7176120" y="4722358"/>
            <a:ext cx="4896544" cy="2127022"/>
          </a:xfrm>
          <a:prstGeom prst="rect">
            <a:avLst/>
          </a:prstGeom>
          <a:noFill/>
          <a:extLst>
            <a:ext uri="{909E8E84-426E-40dd-AFC4-6F175D3DCCD1}">
              <a14:hiddenFill xmlns:a14="http://schemas.microsoft.com/office/drawing/2010/main" xmlns="">
                <a:solidFill>
                  <a:srgbClr val="FFFFFF"/>
                </a:solidFill>
              </a14:hiddenFill>
            </a:ext>
          </a:extLst>
        </p:spPr>
      </p:pic>
      <p:sp>
        <p:nvSpPr>
          <p:cNvPr id="38919" name="Text Box 7"/>
          <p:cNvSpPr txBox="1">
            <a:spLocks noChangeArrowheads="1"/>
          </p:cNvSpPr>
          <p:nvPr/>
        </p:nvSpPr>
        <p:spPr bwMode="auto">
          <a:xfrm>
            <a:off x="0" y="8621"/>
            <a:ext cx="12192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200" dirty="0">
                <a:solidFill>
                  <a:srgbClr val="FF0000"/>
                </a:solidFill>
              </a:rPr>
              <a:t>Bonus:</a:t>
            </a:r>
            <a:r>
              <a:rPr lang="fr-CH" sz="3200" dirty="0"/>
              <a:t> La couche antireflet revisité</a:t>
            </a:r>
          </a:p>
        </p:txBody>
      </p:sp>
      <p:graphicFrame>
        <p:nvGraphicFramePr>
          <p:cNvPr id="18" name="Object 17"/>
          <p:cNvGraphicFramePr>
            <a:graphicFrameLocks noChangeAspect="1"/>
          </p:cNvGraphicFramePr>
          <p:nvPr>
            <p:extLst>
              <p:ext uri="{D42A27DB-BD31-4B8C-83A1-F6EECF244321}">
                <p14:modId xmlns:p14="http://schemas.microsoft.com/office/powerpoint/2010/main" val="1417628461"/>
              </p:ext>
            </p:extLst>
          </p:nvPr>
        </p:nvGraphicFramePr>
        <p:xfrm>
          <a:off x="407368" y="1167761"/>
          <a:ext cx="5076056" cy="682545"/>
        </p:xfrm>
        <a:graphic>
          <a:graphicData uri="http://schemas.openxmlformats.org/presentationml/2006/ole">
            <mc:AlternateContent xmlns:mc="http://schemas.openxmlformats.org/markup-compatibility/2006">
              <mc:Choice xmlns:v="urn:schemas-microsoft-com:vml" Requires="v">
                <p:oleObj name="Equation" r:id="rId3" imgW="4241800" imgH="571500" progId="Equation.3">
                  <p:embed/>
                </p:oleObj>
              </mc:Choice>
              <mc:Fallback>
                <p:oleObj name="Equation" r:id="rId3" imgW="4241800" imgH="571500" progId="Equation.3">
                  <p:embed/>
                  <p:pic>
                    <p:nvPicPr>
                      <p:cNvPr id="18" name="Object 17"/>
                      <p:cNvPicPr/>
                      <p:nvPr/>
                    </p:nvPicPr>
                    <p:blipFill>
                      <a:blip r:embed="rId4"/>
                      <a:stretch>
                        <a:fillRect/>
                      </a:stretch>
                    </p:blipFill>
                    <p:spPr>
                      <a:xfrm>
                        <a:off x="407368" y="1167761"/>
                        <a:ext cx="5076056" cy="68254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160657202"/>
              </p:ext>
            </p:extLst>
          </p:nvPr>
        </p:nvGraphicFramePr>
        <p:xfrm>
          <a:off x="407875" y="1888413"/>
          <a:ext cx="8920399" cy="846853"/>
        </p:xfrm>
        <a:graphic>
          <a:graphicData uri="http://schemas.openxmlformats.org/presentationml/2006/ole">
            <mc:AlternateContent xmlns:mc="http://schemas.openxmlformats.org/markup-compatibility/2006">
              <mc:Choice xmlns:v="urn:schemas-microsoft-com:vml" Requires="v">
                <p:oleObj name="Equation" r:id="rId5" imgW="6807200" imgH="647700" progId="Equation.3">
                  <p:embed/>
                </p:oleObj>
              </mc:Choice>
              <mc:Fallback>
                <p:oleObj name="Equation" r:id="rId5" imgW="6807200" imgH="647700" progId="Equation.3">
                  <p:embed/>
                  <p:pic>
                    <p:nvPicPr>
                      <p:cNvPr id="6" name="Object 5"/>
                      <p:cNvPicPr/>
                      <p:nvPr/>
                    </p:nvPicPr>
                    <p:blipFill>
                      <a:blip r:embed="rId6"/>
                      <a:stretch>
                        <a:fillRect/>
                      </a:stretch>
                    </p:blipFill>
                    <p:spPr>
                      <a:xfrm>
                        <a:off x="407875" y="1888413"/>
                        <a:ext cx="8920399" cy="846853"/>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879817297"/>
              </p:ext>
            </p:extLst>
          </p:nvPr>
        </p:nvGraphicFramePr>
        <p:xfrm>
          <a:off x="3232676" y="2735267"/>
          <a:ext cx="4663524" cy="585721"/>
        </p:xfrm>
        <a:graphic>
          <a:graphicData uri="http://schemas.openxmlformats.org/presentationml/2006/ole">
            <mc:AlternateContent xmlns:mc="http://schemas.openxmlformats.org/markup-compatibility/2006">
              <mc:Choice xmlns:v="urn:schemas-microsoft-com:vml" Requires="v">
                <p:oleObj name="Equation" r:id="rId7" imgW="3365500" imgH="457200" progId="Equation.3">
                  <p:embed/>
                </p:oleObj>
              </mc:Choice>
              <mc:Fallback>
                <p:oleObj name="Equation" r:id="rId7" imgW="3365500" imgH="457200" progId="Equation.3">
                  <p:embed/>
                  <p:pic>
                    <p:nvPicPr>
                      <p:cNvPr id="7" name="Object 6"/>
                      <p:cNvPicPr/>
                      <p:nvPr/>
                    </p:nvPicPr>
                    <p:blipFill>
                      <a:blip r:embed="rId8"/>
                      <a:stretch>
                        <a:fillRect/>
                      </a:stretch>
                    </p:blipFill>
                    <p:spPr>
                      <a:xfrm>
                        <a:off x="3232676" y="2735267"/>
                        <a:ext cx="4663524" cy="585721"/>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58533213"/>
              </p:ext>
            </p:extLst>
          </p:nvPr>
        </p:nvGraphicFramePr>
        <p:xfrm>
          <a:off x="5159896" y="3465004"/>
          <a:ext cx="3996444" cy="365214"/>
        </p:xfrm>
        <a:graphic>
          <a:graphicData uri="http://schemas.openxmlformats.org/presentationml/2006/ole">
            <mc:AlternateContent xmlns:mc="http://schemas.openxmlformats.org/markup-compatibility/2006">
              <mc:Choice xmlns:v="urn:schemas-microsoft-com:vml" Requires="v">
                <p:oleObj name="Equation" r:id="rId9" imgW="2781300" imgH="254000" progId="Equation.3">
                  <p:embed/>
                </p:oleObj>
              </mc:Choice>
              <mc:Fallback>
                <p:oleObj name="Equation" r:id="rId9" imgW="2781300" imgH="254000" progId="Equation.3">
                  <p:embed/>
                  <p:pic>
                    <p:nvPicPr>
                      <p:cNvPr id="8" name="Object 7"/>
                      <p:cNvPicPr/>
                      <p:nvPr/>
                    </p:nvPicPr>
                    <p:blipFill>
                      <a:blip r:embed="rId10"/>
                      <a:stretch>
                        <a:fillRect/>
                      </a:stretch>
                    </p:blipFill>
                    <p:spPr>
                      <a:xfrm>
                        <a:off x="5159896" y="3465004"/>
                        <a:ext cx="3996444" cy="365214"/>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710374211"/>
              </p:ext>
            </p:extLst>
          </p:nvPr>
        </p:nvGraphicFramePr>
        <p:xfrm>
          <a:off x="6337286" y="3825045"/>
          <a:ext cx="3164930" cy="346013"/>
        </p:xfrm>
        <a:graphic>
          <a:graphicData uri="http://schemas.openxmlformats.org/presentationml/2006/ole">
            <mc:AlternateContent xmlns:mc="http://schemas.openxmlformats.org/markup-compatibility/2006">
              <mc:Choice xmlns:v="urn:schemas-microsoft-com:vml" Requires="v">
                <p:oleObj name="Equation" r:id="rId11" imgW="2197100" imgH="241300" progId="Equation.3">
                  <p:embed/>
                </p:oleObj>
              </mc:Choice>
              <mc:Fallback>
                <p:oleObj name="Equation" r:id="rId11" imgW="2197100" imgH="241300" progId="Equation.3">
                  <p:embed/>
                  <p:pic>
                    <p:nvPicPr>
                      <p:cNvPr id="9" name="Object 8"/>
                      <p:cNvPicPr/>
                      <p:nvPr/>
                    </p:nvPicPr>
                    <p:blipFill>
                      <a:blip r:embed="rId12"/>
                      <a:stretch>
                        <a:fillRect/>
                      </a:stretch>
                    </p:blipFill>
                    <p:spPr>
                      <a:xfrm>
                        <a:off x="6337286" y="3825045"/>
                        <a:ext cx="3164930" cy="346013"/>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906473855"/>
              </p:ext>
            </p:extLst>
          </p:nvPr>
        </p:nvGraphicFramePr>
        <p:xfrm>
          <a:off x="9935975" y="3803067"/>
          <a:ext cx="804541" cy="346013"/>
        </p:xfrm>
        <a:graphic>
          <a:graphicData uri="http://schemas.openxmlformats.org/presentationml/2006/ole">
            <mc:AlternateContent xmlns:mc="http://schemas.openxmlformats.org/markup-compatibility/2006">
              <mc:Choice xmlns:v="urn:schemas-microsoft-com:vml" Requires="v">
                <p:oleObj name="Equation" r:id="rId13" imgW="558800" imgH="241300" progId="Equation.3">
                  <p:embed/>
                </p:oleObj>
              </mc:Choice>
              <mc:Fallback>
                <p:oleObj name="Equation" r:id="rId13" imgW="558800" imgH="241300" progId="Equation.3">
                  <p:embed/>
                  <p:pic>
                    <p:nvPicPr>
                      <p:cNvPr id="11" name="Object 10"/>
                      <p:cNvPicPr/>
                      <p:nvPr/>
                    </p:nvPicPr>
                    <p:blipFill>
                      <a:blip r:embed="rId14"/>
                      <a:stretch>
                        <a:fillRect/>
                      </a:stretch>
                    </p:blipFill>
                    <p:spPr>
                      <a:xfrm>
                        <a:off x="9935975" y="3803067"/>
                        <a:ext cx="804541" cy="346013"/>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B3093289-8DC6-1344-A47C-2AB8D11AEB94}"/>
              </a:ext>
            </a:extLst>
          </p:cNvPr>
          <p:cNvGraphicFramePr>
            <a:graphicFrameLocks noChangeAspect="1"/>
          </p:cNvGraphicFramePr>
          <p:nvPr>
            <p:extLst>
              <p:ext uri="{D42A27DB-BD31-4B8C-83A1-F6EECF244321}">
                <p14:modId xmlns:p14="http://schemas.microsoft.com/office/powerpoint/2010/main" val="2028483906"/>
              </p:ext>
            </p:extLst>
          </p:nvPr>
        </p:nvGraphicFramePr>
        <p:xfrm>
          <a:off x="5479985" y="4833156"/>
          <a:ext cx="976055" cy="720080"/>
        </p:xfrm>
        <a:graphic>
          <a:graphicData uri="http://schemas.openxmlformats.org/presentationml/2006/ole">
            <mc:AlternateContent xmlns:mc="http://schemas.openxmlformats.org/markup-compatibility/2006">
              <mc:Choice xmlns:v="urn:schemas-microsoft-com:vml" Requires="v">
                <p:oleObj name="Equation" r:id="rId15" imgW="685800" imgH="508000" progId="Equation.3">
                  <p:embed/>
                </p:oleObj>
              </mc:Choice>
              <mc:Fallback>
                <p:oleObj name="Equation" r:id="rId15" imgW="685800" imgH="508000" progId="Equation.3">
                  <p:embed/>
                  <p:pic>
                    <p:nvPicPr>
                      <p:cNvPr id="13" name="Object 12">
                        <a:extLst>
                          <a:ext uri="{FF2B5EF4-FFF2-40B4-BE49-F238E27FC236}">
                            <a16:creationId xmlns:a16="http://schemas.microsoft.com/office/drawing/2014/main" id="{B3093289-8DC6-1344-A47C-2AB8D11AEB94}"/>
                          </a:ext>
                        </a:extLst>
                      </p:cNvPr>
                      <p:cNvPicPr/>
                      <p:nvPr/>
                    </p:nvPicPr>
                    <p:blipFill>
                      <a:blip r:embed="rId16"/>
                      <a:stretch>
                        <a:fillRect/>
                      </a:stretch>
                    </p:blipFill>
                    <p:spPr>
                      <a:xfrm>
                        <a:off x="5479985" y="4833156"/>
                        <a:ext cx="976055" cy="720080"/>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FE42052A-247E-BC4D-AA6A-D5360C1F770E}"/>
              </a:ext>
            </a:extLst>
          </p:cNvPr>
          <p:cNvGrpSpPr/>
          <p:nvPr/>
        </p:nvGrpSpPr>
        <p:grpSpPr>
          <a:xfrm>
            <a:off x="10740515" y="1376771"/>
            <a:ext cx="1425601" cy="1323439"/>
            <a:chOff x="9935974" y="2312876"/>
            <a:chExt cx="2244702" cy="1563741"/>
          </a:xfrm>
        </p:grpSpPr>
        <p:sp>
          <p:nvSpPr>
            <p:cNvPr id="2" name="TextBox 1">
              <a:extLst>
                <a:ext uri="{FF2B5EF4-FFF2-40B4-BE49-F238E27FC236}">
                  <a16:creationId xmlns:a16="http://schemas.microsoft.com/office/drawing/2014/main" id="{855B8B6E-CDA9-8A42-AF07-F87FCA6F6DAA}"/>
                </a:ext>
              </a:extLst>
            </p:cNvPr>
            <p:cNvSpPr txBox="1"/>
            <p:nvPr/>
          </p:nvSpPr>
          <p:spPr>
            <a:xfrm>
              <a:off x="9935976" y="2312876"/>
              <a:ext cx="2244700" cy="1563741"/>
            </a:xfrm>
            <a:prstGeom prst="rect">
              <a:avLst/>
            </a:prstGeom>
            <a:noFill/>
            <a:ln w="38100">
              <a:solidFill>
                <a:schemeClr val="tx1"/>
              </a:solidFill>
            </a:ln>
          </p:spPr>
          <p:txBody>
            <a:bodyPr wrap="square" rtlCol="0">
              <a:spAutoFit/>
            </a:bodyPr>
            <a:lstStyle/>
            <a:p>
              <a:pPr algn="ctr"/>
              <a:r>
                <a:rPr lang="en-US" sz="1600" dirty="0"/>
                <a:t>n</a:t>
              </a:r>
              <a:r>
                <a:rPr lang="en-US" sz="1600" baseline="-25000" dirty="0"/>
                <a:t>3</a:t>
              </a:r>
            </a:p>
            <a:p>
              <a:pPr algn="ctr"/>
              <a:endParaRPr lang="en-US" sz="1600" dirty="0"/>
            </a:p>
            <a:p>
              <a:pPr algn="ctr"/>
              <a:r>
                <a:rPr lang="en-US" sz="1600" dirty="0"/>
                <a:t>n</a:t>
              </a:r>
              <a:r>
                <a:rPr lang="en-US" sz="1600" baseline="-25000" dirty="0"/>
                <a:t>2</a:t>
              </a:r>
            </a:p>
            <a:p>
              <a:pPr algn="ctr"/>
              <a:endParaRPr lang="en-US" sz="1600" dirty="0"/>
            </a:p>
            <a:p>
              <a:pPr algn="ctr"/>
              <a:r>
                <a:rPr lang="en-US" sz="1600" dirty="0"/>
                <a:t>n</a:t>
              </a:r>
              <a:r>
                <a:rPr lang="en-US" sz="1600" baseline="-25000" dirty="0"/>
                <a:t>1</a:t>
              </a:r>
            </a:p>
          </p:txBody>
        </p:sp>
        <p:sp>
          <p:nvSpPr>
            <p:cNvPr id="3" name="Rectangle 2">
              <a:extLst>
                <a:ext uri="{FF2B5EF4-FFF2-40B4-BE49-F238E27FC236}">
                  <a16:creationId xmlns:a16="http://schemas.microsoft.com/office/drawing/2014/main" id="{D71C3644-7F59-094C-9AF9-9BDDA809EBC3}"/>
                </a:ext>
              </a:extLst>
            </p:cNvPr>
            <p:cNvSpPr/>
            <p:nvPr/>
          </p:nvSpPr>
          <p:spPr>
            <a:xfrm>
              <a:off x="9935974" y="2852936"/>
              <a:ext cx="2244701" cy="4320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5" name="Group 14">
            <a:extLst>
              <a:ext uri="{FF2B5EF4-FFF2-40B4-BE49-F238E27FC236}">
                <a16:creationId xmlns:a16="http://schemas.microsoft.com/office/drawing/2014/main" id="{7AF6EE1E-C04A-7041-8168-728E5CEFA05D}"/>
              </a:ext>
            </a:extLst>
          </p:cNvPr>
          <p:cNvGrpSpPr/>
          <p:nvPr/>
        </p:nvGrpSpPr>
        <p:grpSpPr>
          <a:xfrm>
            <a:off x="10740514" y="4044260"/>
            <a:ext cx="1428130" cy="1184940"/>
            <a:chOff x="9935974" y="2329987"/>
            <a:chExt cx="2248684" cy="1400095"/>
          </a:xfrm>
        </p:grpSpPr>
        <p:sp>
          <p:nvSpPr>
            <p:cNvPr id="16" name="TextBox 15">
              <a:extLst>
                <a:ext uri="{FF2B5EF4-FFF2-40B4-BE49-F238E27FC236}">
                  <a16:creationId xmlns:a16="http://schemas.microsoft.com/office/drawing/2014/main" id="{BAE1434F-9BDC-924C-87C3-BE360F72FA31}"/>
                </a:ext>
              </a:extLst>
            </p:cNvPr>
            <p:cNvSpPr txBox="1"/>
            <p:nvPr/>
          </p:nvSpPr>
          <p:spPr>
            <a:xfrm>
              <a:off x="9935976" y="2329987"/>
              <a:ext cx="2244700" cy="1400095"/>
            </a:xfrm>
            <a:prstGeom prst="rect">
              <a:avLst/>
            </a:prstGeom>
            <a:noFill/>
            <a:ln w="38100">
              <a:solidFill>
                <a:schemeClr val="tx1"/>
              </a:solidFill>
            </a:ln>
          </p:spPr>
          <p:txBody>
            <a:bodyPr wrap="square" rtlCol="0">
              <a:spAutoFit/>
            </a:bodyPr>
            <a:lstStyle/>
            <a:p>
              <a:pPr algn="ctr"/>
              <a:r>
                <a:rPr lang="en-US" sz="1600" dirty="0"/>
                <a:t>n</a:t>
              </a:r>
              <a:r>
                <a:rPr lang="en-US" sz="1600" baseline="-25000" dirty="0"/>
                <a:t>4</a:t>
              </a:r>
            </a:p>
            <a:p>
              <a:pPr algn="ctr"/>
              <a:r>
                <a:rPr lang="en-US" sz="1600" dirty="0"/>
                <a:t>n</a:t>
              </a:r>
              <a:r>
                <a:rPr lang="en-US" sz="1600" baseline="-25000" dirty="0"/>
                <a:t>3</a:t>
              </a:r>
            </a:p>
            <a:p>
              <a:pPr algn="ctr"/>
              <a:r>
                <a:rPr lang="en-US" sz="1600" dirty="0"/>
                <a:t>n</a:t>
              </a:r>
              <a:r>
                <a:rPr lang="en-US" sz="1600" baseline="-25000" dirty="0"/>
                <a:t>2</a:t>
              </a:r>
            </a:p>
            <a:p>
              <a:pPr algn="ctr"/>
              <a:r>
                <a:rPr lang="en-US" sz="1600" dirty="0"/>
                <a:t>n</a:t>
              </a:r>
              <a:r>
                <a:rPr lang="en-US" sz="1600" baseline="-25000" dirty="0"/>
                <a:t>1</a:t>
              </a:r>
            </a:p>
          </p:txBody>
        </p:sp>
        <p:sp>
          <p:nvSpPr>
            <p:cNvPr id="19" name="Rectangle 18">
              <a:extLst>
                <a:ext uri="{FF2B5EF4-FFF2-40B4-BE49-F238E27FC236}">
                  <a16:creationId xmlns:a16="http://schemas.microsoft.com/office/drawing/2014/main" id="{527CEFF7-CBF0-6E40-9822-26A4DBD303E6}"/>
                </a:ext>
              </a:extLst>
            </p:cNvPr>
            <p:cNvSpPr/>
            <p:nvPr/>
          </p:nvSpPr>
          <p:spPr>
            <a:xfrm>
              <a:off x="9935974" y="2973312"/>
              <a:ext cx="2244700" cy="3116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 name="Rectangle 19">
              <a:extLst>
                <a:ext uri="{FF2B5EF4-FFF2-40B4-BE49-F238E27FC236}">
                  <a16:creationId xmlns:a16="http://schemas.microsoft.com/office/drawing/2014/main" id="{B7E7F2D5-6CB3-974E-8416-AA3F52ADEC4C}"/>
                </a:ext>
              </a:extLst>
            </p:cNvPr>
            <p:cNvSpPr/>
            <p:nvPr/>
          </p:nvSpPr>
          <p:spPr>
            <a:xfrm>
              <a:off x="9939958" y="2666740"/>
              <a:ext cx="2244700" cy="3116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5" name="TextBox 4">
            <a:extLst>
              <a:ext uri="{FF2B5EF4-FFF2-40B4-BE49-F238E27FC236}">
                <a16:creationId xmlns:a16="http://schemas.microsoft.com/office/drawing/2014/main" id="{49D671FA-14D3-5C4E-8B09-C73160E98351}"/>
              </a:ext>
            </a:extLst>
          </p:cNvPr>
          <p:cNvSpPr txBox="1"/>
          <p:nvPr/>
        </p:nvSpPr>
        <p:spPr>
          <a:xfrm>
            <a:off x="10956540" y="6606888"/>
            <a:ext cx="570990" cy="307777"/>
          </a:xfrm>
          <a:prstGeom prst="rect">
            <a:avLst/>
          </a:prstGeom>
          <a:noFill/>
        </p:spPr>
        <p:txBody>
          <a:bodyPr wrap="none" rtlCol="0">
            <a:spAutoFit/>
          </a:bodyPr>
          <a:lstStyle/>
          <a:p>
            <a:r>
              <a:rPr lang="en-US" sz="1400" dirty="0">
                <a:latin typeface="Symbol" pitchFamily="2" charset="2"/>
              </a:rPr>
              <a:t>l</a:t>
            </a:r>
            <a:r>
              <a:rPr lang="en-US" sz="1400" dirty="0"/>
              <a:t> (</a:t>
            </a:r>
            <a:r>
              <a:rPr lang="en-US" sz="1400" dirty="0" err="1"/>
              <a:t>Å</a:t>
            </a:r>
            <a:r>
              <a:rPr lang="en-US" sz="1400" dirty="0"/>
              <a:t>)</a:t>
            </a:r>
          </a:p>
        </p:txBody>
      </p:sp>
    </p:spTree>
    <p:extLst>
      <p:ext uri="{BB962C8B-B14F-4D97-AF65-F5344CB8AC3E}">
        <p14:creationId xmlns:p14="http://schemas.microsoft.com/office/powerpoint/2010/main" val="2101031488"/>
      </p:ext>
    </p:extLst>
  </p:cSld>
  <p:clrMapOvr>
    <a:masterClrMapping/>
  </p:clrMapOvr>
  <mc:AlternateContent xmlns:mc="http://schemas.openxmlformats.org/markup-compatibility/2006" xmlns:p14="http://schemas.microsoft.com/office/powerpoint/2010/main">
    <mc:Choice Requires="p14">
      <p:transition spd="slow" p14:dur="2000" advTm="241517"/>
    </mc:Choice>
    <mc:Fallback xmlns="">
      <p:transition spd="slow" advTm="241517"/>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5" descr="Fi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64352" y="4103520"/>
            <a:ext cx="2921774" cy="2764702"/>
          </a:xfrm>
          <a:prstGeom prst="rect">
            <a:avLst/>
          </a:prstGeom>
          <a:noFill/>
          <a:extLst>
            <a:ext uri="{909E8E84-426E-40dd-AFC4-6F175D3DCCD1}">
              <a14:hiddenFill xmlns:a14="http://schemas.microsoft.com/office/drawing/2010/main" xmlns="">
                <a:solidFill>
                  <a:srgbClr val="FFFFFF"/>
                </a:solidFill>
              </a14:hiddenFill>
            </a:ext>
          </a:extLst>
        </p:spPr>
      </p:pic>
      <p:sp>
        <p:nvSpPr>
          <p:cNvPr id="38919" name="Text Box 7"/>
          <p:cNvSpPr txBox="1">
            <a:spLocks noChangeArrowheads="1"/>
          </p:cNvSpPr>
          <p:nvPr/>
        </p:nvSpPr>
        <p:spPr bwMode="auto">
          <a:xfrm>
            <a:off x="0" y="8621"/>
            <a:ext cx="12192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200" dirty="0">
                <a:solidFill>
                  <a:srgbClr val="FF0000"/>
                </a:solidFill>
              </a:rPr>
              <a:t>Bonus:</a:t>
            </a:r>
            <a:r>
              <a:rPr lang="fr-CH" sz="3200" dirty="0"/>
              <a:t> Interférence dans des multiples couches diélectriques</a:t>
            </a:r>
          </a:p>
        </p:txBody>
      </p:sp>
      <mc:AlternateContent xmlns:mc="http://schemas.openxmlformats.org/markup-compatibility/2006" xmlns:a14="http://schemas.microsoft.com/office/drawing/2010/main">
        <mc:Choice Requires="a14">
          <p:sp>
            <p:nvSpPr>
              <p:cNvPr id="17" name="Text Box 8"/>
              <p:cNvSpPr txBox="1">
                <a:spLocks noChangeArrowheads="1"/>
              </p:cNvSpPr>
              <p:nvPr/>
            </p:nvSpPr>
            <p:spPr bwMode="auto">
              <a:xfrm>
                <a:off x="0" y="512677"/>
                <a:ext cx="12192000" cy="4242700"/>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wrap="square">
                <a:spAutoFit/>
              </a:bodyPr>
              <a:lstStyle/>
              <a:p>
                <a:pPr marL="285750" indent="-285750">
                  <a:lnSpc>
                    <a:spcPct val="120000"/>
                  </a:lnSpc>
                  <a:buFont typeface="Arial" panose="020B0604020202020204" pitchFamily="34" charset="0"/>
                  <a:buChar char="•"/>
                </a:pPr>
                <a:r>
                  <a:rPr lang="fr-CH" dirty="0"/>
                  <a:t>Une structure de paires des couches avec des indices haut </a:t>
                </a:r>
                <a:r>
                  <a:rPr lang="fr-CH" i="1" dirty="0"/>
                  <a:t>n</a:t>
                </a:r>
                <a:r>
                  <a:rPr lang="fr-CH" i="1" baseline="-25000" dirty="0"/>
                  <a:t>H</a:t>
                </a:r>
                <a:r>
                  <a:rPr lang="fr-CH" dirty="0"/>
                  <a:t> et bas </a:t>
                </a:r>
                <a:r>
                  <a:rPr lang="fr-CH" i="1" dirty="0" err="1"/>
                  <a:t>n</a:t>
                </a:r>
                <a:r>
                  <a:rPr lang="fr-CH" i="1" baseline="-25000" dirty="0" err="1"/>
                  <a:t>L</a:t>
                </a:r>
                <a:r>
                  <a:rPr lang="fr-CH" dirty="0"/>
                  <a:t>. , en incidence normale. La matrice de </a:t>
                </a:r>
              </a:p>
              <a:p>
                <a:pPr marL="285750" indent="-285750">
                  <a:lnSpc>
                    <a:spcPct val="120000"/>
                  </a:lnSpc>
                  <a:buFont typeface="Arial" panose="020B0604020202020204" pitchFamily="34" charset="0"/>
                  <a:buChar char="•"/>
                </a:pPr>
                <a:endParaRPr lang="fr-CH" dirty="0"/>
              </a:p>
              <a:p>
                <a:pPr>
                  <a:lnSpc>
                    <a:spcPct val="120000"/>
                  </a:lnSpc>
                </a:pPr>
                <a:r>
                  <a:rPr lang="fr-CH" dirty="0"/>
                  <a:t>     transmission pour une paire est:</a:t>
                </a:r>
              </a:p>
              <a:p>
                <a:pPr marL="285750" indent="-285750">
                  <a:lnSpc>
                    <a:spcPct val="120000"/>
                  </a:lnSpc>
                  <a:buFont typeface="Arial" panose="020B0604020202020204" pitchFamily="34" charset="0"/>
                  <a:buChar char="•"/>
                </a:pPr>
                <a:r>
                  <a:rPr lang="fr-CH" dirty="0"/>
                  <a:t>Pour un nombre N de paires, et </a:t>
                </a:r>
                <a:r>
                  <a:rPr lang="fr-CH" i="1" dirty="0" err="1"/>
                  <a:t>n</a:t>
                </a:r>
                <a:r>
                  <a:rPr lang="fr-CH" i="1" baseline="-25000" dirty="0" err="1"/>
                  <a:t>H</a:t>
                </a:r>
                <a:r>
                  <a:rPr lang="fr-CH" i="1" dirty="0" err="1"/>
                  <a:t>d</a:t>
                </a:r>
                <a:r>
                  <a:rPr lang="fr-CH" i="1" baseline="-25000" dirty="0" err="1"/>
                  <a:t>H</a:t>
                </a:r>
                <a:r>
                  <a:rPr lang="fr-CH" dirty="0"/>
                  <a:t>=</a:t>
                </a:r>
                <a:r>
                  <a:rPr lang="fr-CH" i="1" dirty="0" err="1"/>
                  <a:t>n</a:t>
                </a:r>
                <a:r>
                  <a:rPr lang="fr-CH" i="1" baseline="-25000" dirty="0" err="1"/>
                  <a:t>L</a:t>
                </a:r>
                <a:r>
                  <a:rPr lang="fr-CH" i="1" dirty="0" err="1"/>
                  <a:t>d</a:t>
                </a:r>
                <a:r>
                  <a:rPr lang="fr-CH" i="1" baseline="-25000" dirty="0" err="1"/>
                  <a:t>L</a:t>
                </a:r>
                <a:r>
                  <a:rPr lang="fr-CH" dirty="0"/>
                  <a:t>=</a:t>
                </a:r>
                <a:r>
                  <a:rPr lang="fr-CH" i="1" dirty="0">
                    <a:latin typeface="Symbol" charset="2"/>
                    <a:cs typeface="Symbol" charset="2"/>
                  </a:rPr>
                  <a:t>l</a:t>
                </a:r>
                <a:r>
                  <a:rPr lang="fr-CH" i="1" dirty="0"/>
                  <a:t>/4</a:t>
                </a:r>
                <a:r>
                  <a:rPr lang="fr-CH" dirty="0"/>
                  <a:t>, </a:t>
                </a:r>
                <a14:m>
                  <m:oMath xmlns:m="http://schemas.openxmlformats.org/officeDocument/2006/math">
                    <m:r>
                      <a:rPr lang="fr-CH" b="0" i="1" smtClean="0">
                        <a:latin typeface="Cambria Math" panose="02040503050406030204" pitchFamily="18" charset="0"/>
                      </a:rPr>
                      <m:t>𝑅</m:t>
                    </m:r>
                    <m:r>
                      <a:rPr lang="fr-CH" b="0" i="1" smtClean="0">
                        <a:latin typeface="Cambria Math" panose="02040503050406030204" pitchFamily="18" charset="0"/>
                      </a:rPr>
                      <m:t>=</m:t>
                    </m:r>
                    <m:sSup>
                      <m:sSupPr>
                        <m:ctrlPr>
                          <a:rPr lang="fr-CH" b="0" i="1" smtClean="0">
                            <a:latin typeface="Cambria Math" panose="02040503050406030204" pitchFamily="18" charset="0"/>
                          </a:rPr>
                        </m:ctrlPr>
                      </m:sSupPr>
                      <m:e>
                        <m:d>
                          <m:dPr>
                            <m:begChr m:val="["/>
                            <m:endChr m:val="]"/>
                            <m:ctrlPr>
                              <a:rPr lang="fr-CH" b="0" i="1" smtClean="0">
                                <a:latin typeface="Cambria Math" panose="02040503050406030204" pitchFamily="18" charset="0"/>
                              </a:rPr>
                            </m:ctrlPr>
                          </m:dPr>
                          <m:e>
                            <m:f>
                              <m:fPr>
                                <m:ctrlPr>
                                  <a:rPr lang="fr-CH" b="0" i="1" smtClean="0">
                                    <a:latin typeface="Cambria Math" panose="02040503050406030204" pitchFamily="18" charset="0"/>
                                  </a:rPr>
                                </m:ctrlPr>
                              </m:fPr>
                              <m:num>
                                <m:sSub>
                                  <m:sSubPr>
                                    <m:ctrlPr>
                                      <a:rPr lang="fr-CH" b="0" i="1" smtClean="0">
                                        <a:latin typeface="Cambria Math" panose="02040503050406030204" pitchFamily="18" charset="0"/>
                                      </a:rPr>
                                    </m:ctrlPr>
                                  </m:sSubPr>
                                  <m:e>
                                    <m:r>
                                      <a:rPr lang="fr-CH" b="0" i="1" smtClean="0">
                                        <a:latin typeface="Cambria Math" panose="02040503050406030204" pitchFamily="18" charset="0"/>
                                      </a:rPr>
                                      <m:t>𝑛</m:t>
                                    </m:r>
                                  </m:e>
                                  <m:sub>
                                    <m:r>
                                      <a:rPr lang="fr-CH" b="0" i="1" smtClean="0">
                                        <a:latin typeface="Cambria Math" panose="02040503050406030204" pitchFamily="18" charset="0"/>
                                      </a:rPr>
                                      <m:t>0</m:t>
                                    </m:r>
                                  </m:sub>
                                </m:sSub>
                                <m:sSubSup>
                                  <m:sSubSupPr>
                                    <m:ctrlPr>
                                      <a:rPr lang="fr-CH" b="0" i="1" smtClean="0">
                                        <a:latin typeface="Cambria Math" panose="02040503050406030204" pitchFamily="18" charset="0"/>
                                      </a:rPr>
                                    </m:ctrlPr>
                                  </m:sSubSupPr>
                                  <m:e>
                                    <m:r>
                                      <a:rPr lang="fr-CH" b="0" i="1" smtClean="0">
                                        <a:latin typeface="Cambria Math" panose="02040503050406030204" pitchFamily="18" charset="0"/>
                                      </a:rPr>
                                      <m:t>𝑛</m:t>
                                    </m:r>
                                  </m:e>
                                  <m:sub>
                                    <m:r>
                                      <a:rPr lang="fr-CH" b="0" i="1" smtClean="0">
                                        <a:latin typeface="Cambria Math" panose="02040503050406030204" pitchFamily="18" charset="0"/>
                                      </a:rPr>
                                      <m:t>𝐻</m:t>
                                    </m:r>
                                  </m:sub>
                                  <m:sup>
                                    <m:r>
                                      <a:rPr lang="fr-CH" b="0" i="1" smtClean="0">
                                        <a:latin typeface="Cambria Math" panose="02040503050406030204" pitchFamily="18" charset="0"/>
                                      </a:rPr>
                                      <m:t>2</m:t>
                                    </m:r>
                                    <m:r>
                                      <a:rPr lang="fr-CH" b="0" i="1" smtClean="0">
                                        <a:latin typeface="Cambria Math" panose="02040503050406030204" pitchFamily="18" charset="0"/>
                                      </a:rPr>
                                      <m:t>𝑁</m:t>
                                    </m:r>
                                  </m:sup>
                                </m:sSubSup>
                                <m:r>
                                  <a:rPr lang="fr-CH" b="0" i="1" smtClean="0">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b="0" i="1" smtClean="0">
                                        <a:latin typeface="Cambria Math" panose="02040503050406030204" pitchFamily="18" charset="0"/>
                                      </a:rPr>
                                      <m:t>𝑠</m:t>
                                    </m:r>
                                  </m:sub>
                                </m:sSub>
                                <m:sSubSup>
                                  <m:sSubSupPr>
                                    <m:ctrlPr>
                                      <a:rPr lang="fr-CH" i="1">
                                        <a:latin typeface="Cambria Math" panose="02040503050406030204" pitchFamily="18" charset="0"/>
                                      </a:rPr>
                                    </m:ctrlPr>
                                  </m:sSubSupPr>
                                  <m:e>
                                    <m:r>
                                      <a:rPr lang="fr-CH" i="1">
                                        <a:latin typeface="Cambria Math" panose="02040503050406030204" pitchFamily="18" charset="0"/>
                                      </a:rPr>
                                      <m:t>𝑛</m:t>
                                    </m:r>
                                  </m:e>
                                  <m:sub>
                                    <m:r>
                                      <a:rPr lang="fr-CH" b="0" i="1" smtClean="0">
                                        <a:latin typeface="Cambria Math" panose="02040503050406030204" pitchFamily="18" charset="0"/>
                                      </a:rPr>
                                      <m:t>𝐿</m:t>
                                    </m:r>
                                  </m:sub>
                                  <m:sup>
                                    <m:r>
                                      <a:rPr lang="fr-CH" i="1">
                                        <a:latin typeface="Cambria Math" panose="02040503050406030204" pitchFamily="18" charset="0"/>
                                      </a:rPr>
                                      <m:t>2</m:t>
                                    </m:r>
                                    <m:r>
                                      <a:rPr lang="fr-CH" i="1">
                                        <a:latin typeface="Cambria Math" panose="02040503050406030204" pitchFamily="18" charset="0"/>
                                      </a:rPr>
                                      <m:t>𝑁</m:t>
                                    </m:r>
                                  </m:sup>
                                </m:sSubSup>
                              </m:num>
                              <m:den>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0</m:t>
                                    </m:r>
                                  </m:sub>
                                </m:sSub>
                                <m:sSubSup>
                                  <m:sSubSupPr>
                                    <m:ctrlPr>
                                      <a:rPr lang="fr-CH" i="1">
                                        <a:latin typeface="Cambria Math" panose="02040503050406030204" pitchFamily="18" charset="0"/>
                                      </a:rPr>
                                    </m:ctrlPr>
                                  </m:sSubSupPr>
                                  <m:e>
                                    <m:r>
                                      <a:rPr lang="fr-CH" i="1">
                                        <a:latin typeface="Cambria Math" panose="02040503050406030204" pitchFamily="18" charset="0"/>
                                      </a:rPr>
                                      <m:t>𝑛</m:t>
                                    </m:r>
                                  </m:e>
                                  <m:sub>
                                    <m:r>
                                      <a:rPr lang="fr-CH" b="0" i="1" smtClean="0">
                                        <a:latin typeface="Cambria Math" panose="02040503050406030204" pitchFamily="18" charset="0"/>
                                      </a:rPr>
                                      <m:t>𝐻</m:t>
                                    </m:r>
                                  </m:sub>
                                  <m:sup>
                                    <m:r>
                                      <a:rPr lang="fr-CH" i="1">
                                        <a:latin typeface="Cambria Math" panose="02040503050406030204" pitchFamily="18" charset="0"/>
                                      </a:rPr>
                                      <m:t>2</m:t>
                                    </m:r>
                                    <m:r>
                                      <a:rPr lang="fr-CH" i="1">
                                        <a:latin typeface="Cambria Math" panose="02040503050406030204" pitchFamily="18" charset="0"/>
                                      </a:rPr>
                                      <m:t>𝑁</m:t>
                                    </m:r>
                                  </m:sup>
                                </m:sSubSup>
                                <m:r>
                                  <a:rPr lang="fr-CH" b="0" i="1" smtClean="0">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𝑠</m:t>
                                    </m:r>
                                  </m:sub>
                                </m:sSub>
                                <m:sSubSup>
                                  <m:sSubSupPr>
                                    <m:ctrlPr>
                                      <a:rPr lang="fr-CH" i="1">
                                        <a:latin typeface="Cambria Math" panose="02040503050406030204" pitchFamily="18" charset="0"/>
                                      </a:rPr>
                                    </m:ctrlPr>
                                  </m:sSubSupPr>
                                  <m:e>
                                    <m:r>
                                      <a:rPr lang="fr-CH" i="1">
                                        <a:latin typeface="Cambria Math" panose="02040503050406030204" pitchFamily="18" charset="0"/>
                                      </a:rPr>
                                      <m:t>𝑛</m:t>
                                    </m:r>
                                  </m:e>
                                  <m:sub>
                                    <m:r>
                                      <a:rPr lang="fr-CH" b="0" i="1" smtClean="0">
                                        <a:latin typeface="Cambria Math" panose="02040503050406030204" pitchFamily="18" charset="0"/>
                                      </a:rPr>
                                      <m:t>𝐿</m:t>
                                    </m:r>
                                  </m:sub>
                                  <m:sup>
                                    <m:r>
                                      <a:rPr lang="fr-CH" i="1">
                                        <a:latin typeface="Cambria Math" panose="02040503050406030204" pitchFamily="18" charset="0"/>
                                      </a:rPr>
                                      <m:t>2</m:t>
                                    </m:r>
                                    <m:r>
                                      <a:rPr lang="fr-CH" i="1">
                                        <a:latin typeface="Cambria Math" panose="02040503050406030204" pitchFamily="18" charset="0"/>
                                      </a:rPr>
                                      <m:t>𝑁</m:t>
                                    </m:r>
                                  </m:sup>
                                </m:sSubSup>
                              </m:den>
                            </m:f>
                          </m:e>
                        </m:d>
                      </m:e>
                      <m:sup>
                        <m:r>
                          <a:rPr lang="fr-CH" b="0" i="1" smtClean="0">
                            <a:latin typeface="Cambria Math" panose="02040503050406030204" pitchFamily="18" charset="0"/>
                          </a:rPr>
                          <m:t>2</m:t>
                        </m:r>
                      </m:sup>
                    </m:sSup>
                    <m:r>
                      <a:rPr lang="fr-CH" i="1">
                        <a:latin typeface="Cambria Math" panose="02040503050406030204" pitchFamily="18" charset="0"/>
                      </a:rPr>
                      <m:t>=</m:t>
                    </m:r>
                    <m:sSup>
                      <m:sSupPr>
                        <m:ctrlPr>
                          <a:rPr lang="fr-CH" i="1">
                            <a:latin typeface="Cambria Math" panose="02040503050406030204" pitchFamily="18" charset="0"/>
                          </a:rPr>
                        </m:ctrlPr>
                      </m:sSupPr>
                      <m:e>
                        <m:d>
                          <m:dPr>
                            <m:begChr m:val="["/>
                            <m:endChr m:val="]"/>
                            <m:ctrlPr>
                              <a:rPr lang="fr-CH" i="1">
                                <a:latin typeface="Cambria Math" panose="02040503050406030204" pitchFamily="18" charset="0"/>
                              </a:rPr>
                            </m:ctrlPr>
                          </m:dPr>
                          <m:e>
                            <m:f>
                              <m:fPr>
                                <m:ctrlPr>
                                  <a:rPr lang="fr-CH" i="1">
                                    <a:latin typeface="Cambria Math" panose="02040503050406030204" pitchFamily="18" charset="0"/>
                                  </a:rPr>
                                </m:ctrlPr>
                              </m:fPr>
                              <m:num>
                                <m:f>
                                  <m:fPr>
                                    <m:ctrlPr>
                                      <a:rPr lang="fr-CH" i="1" smtClean="0">
                                        <a:latin typeface="Cambria Math" panose="02040503050406030204" pitchFamily="18" charset="0"/>
                                      </a:rPr>
                                    </m:ctrlPr>
                                  </m:fPr>
                                  <m:num>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0</m:t>
                                        </m:r>
                                      </m:sub>
                                    </m:sSub>
                                  </m:num>
                                  <m:den>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𝑠</m:t>
                                        </m:r>
                                      </m:sub>
                                    </m:sSub>
                                  </m:den>
                                </m:f>
                                <m:sSup>
                                  <m:sSupPr>
                                    <m:ctrlPr>
                                      <a:rPr lang="fr-CH" i="1">
                                        <a:latin typeface="Cambria Math" panose="02040503050406030204" pitchFamily="18" charset="0"/>
                                      </a:rPr>
                                    </m:ctrlPr>
                                  </m:sSupPr>
                                  <m:e>
                                    <m:d>
                                      <m:dPr>
                                        <m:ctrlPr>
                                          <a:rPr lang="fr-CH" i="1">
                                            <a:latin typeface="Cambria Math" panose="02040503050406030204" pitchFamily="18" charset="0"/>
                                          </a:rPr>
                                        </m:ctrlPr>
                                      </m:dPr>
                                      <m:e>
                                        <m:f>
                                          <m:fPr>
                                            <m:ctrlPr>
                                              <a:rPr lang="fr-CH" i="1">
                                                <a:latin typeface="Cambria Math" panose="02040503050406030204" pitchFamily="18" charset="0"/>
                                              </a:rPr>
                                            </m:ctrlPr>
                                          </m:fPr>
                                          <m:num>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𝐻</m:t>
                                                </m:r>
                                              </m:sub>
                                            </m:sSub>
                                          </m:num>
                                          <m:den>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𝐿</m:t>
                                                </m:r>
                                              </m:sub>
                                            </m:sSub>
                                          </m:den>
                                        </m:f>
                                      </m:e>
                                    </m:d>
                                  </m:e>
                                  <m:sup>
                                    <m:r>
                                      <a:rPr lang="fr-CH" i="1">
                                        <a:latin typeface="Cambria Math" panose="02040503050406030204" pitchFamily="18" charset="0"/>
                                      </a:rPr>
                                      <m:t>2</m:t>
                                    </m:r>
                                    <m:r>
                                      <a:rPr lang="fr-CH" i="1">
                                        <a:latin typeface="Cambria Math" panose="02040503050406030204" pitchFamily="18" charset="0"/>
                                      </a:rPr>
                                      <m:t>𝑁</m:t>
                                    </m:r>
                                  </m:sup>
                                </m:sSup>
                                <m:r>
                                  <a:rPr lang="fr-CH" i="1">
                                    <a:latin typeface="Cambria Math" panose="02040503050406030204" pitchFamily="18" charset="0"/>
                                  </a:rPr>
                                  <m:t>−</m:t>
                                </m:r>
                                <m:r>
                                  <a:rPr lang="fr-CH" b="0" i="1" smtClean="0">
                                    <a:latin typeface="Cambria Math" panose="02040503050406030204" pitchFamily="18" charset="0"/>
                                  </a:rPr>
                                  <m:t>1</m:t>
                                </m:r>
                              </m:num>
                              <m:den>
                                <m:f>
                                  <m:fPr>
                                    <m:ctrlPr>
                                      <a:rPr lang="fr-CH" i="1">
                                        <a:latin typeface="Cambria Math" panose="02040503050406030204" pitchFamily="18" charset="0"/>
                                      </a:rPr>
                                    </m:ctrlPr>
                                  </m:fPr>
                                  <m:num>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0</m:t>
                                        </m:r>
                                      </m:sub>
                                    </m:sSub>
                                  </m:num>
                                  <m:den>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𝑠</m:t>
                                        </m:r>
                                      </m:sub>
                                    </m:sSub>
                                  </m:den>
                                </m:f>
                                <m:sSup>
                                  <m:sSupPr>
                                    <m:ctrlPr>
                                      <a:rPr lang="fr-CH" i="1">
                                        <a:latin typeface="Cambria Math" panose="02040503050406030204" pitchFamily="18" charset="0"/>
                                      </a:rPr>
                                    </m:ctrlPr>
                                  </m:sSupPr>
                                  <m:e>
                                    <m:d>
                                      <m:dPr>
                                        <m:ctrlPr>
                                          <a:rPr lang="fr-CH" i="1">
                                            <a:latin typeface="Cambria Math" panose="02040503050406030204" pitchFamily="18" charset="0"/>
                                          </a:rPr>
                                        </m:ctrlPr>
                                      </m:dPr>
                                      <m:e>
                                        <m:f>
                                          <m:fPr>
                                            <m:ctrlPr>
                                              <a:rPr lang="fr-CH" i="1">
                                                <a:latin typeface="Cambria Math" panose="02040503050406030204" pitchFamily="18" charset="0"/>
                                              </a:rPr>
                                            </m:ctrlPr>
                                          </m:fPr>
                                          <m:num>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𝐻</m:t>
                                                </m:r>
                                              </m:sub>
                                            </m:sSub>
                                          </m:num>
                                          <m:den>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𝐿</m:t>
                                                </m:r>
                                              </m:sub>
                                            </m:sSub>
                                          </m:den>
                                        </m:f>
                                      </m:e>
                                    </m:d>
                                  </m:e>
                                  <m:sup>
                                    <m:r>
                                      <a:rPr lang="fr-CH" i="1">
                                        <a:latin typeface="Cambria Math" panose="02040503050406030204" pitchFamily="18" charset="0"/>
                                      </a:rPr>
                                      <m:t>2</m:t>
                                    </m:r>
                                    <m:r>
                                      <a:rPr lang="fr-CH" i="1">
                                        <a:latin typeface="Cambria Math" panose="02040503050406030204" pitchFamily="18" charset="0"/>
                                      </a:rPr>
                                      <m:t>𝑁</m:t>
                                    </m:r>
                                  </m:sup>
                                </m:sSup>
                                <m:r>
                                  <a:rPr lang="fr-CH" b="0" i="1" smtClean="0">
                                    <a:latin typeface="Cambria Math" panose="02040503050406030204" pitchFamily="18" charset="0"/>
                                  </a:rPr>
                                  <m:t>+</m:t>
                                </m:r>
                                <m:r>
                                  <a:rPr lang="fr-CH" i="1">
                                    <a:latin typeface="Cambria Math" panose="02040503050406030204" pitchFamily="18" charset="0"/>
                                  </a:rPr>
                                  <m:t>1</m:t>
                                </m:r>
                              </m:den>
                            </m:f>
                          </m:e>
                        </m:d>
                      </m:e>
                      <m:sup>
                        <m:r>
                          <a:rPr lang="fr-CH" i="1">
                            <a:latin typeface="Cambria Math" panose="02040503050406030204" pitchFamily="18" charset="0"/>
                          </a:rPr>
                          <m:t>2</m:t>
                        </m:r>
                      </m:sup>
                    </m:sSup>
                  </m:oMath>
                </a14:m>
                <a:r>
                  <a:rPr lang="fr-CH" dirty="0"/>
                  <a:t>. </a:t>
                </a:r>
              </a:p>
              <a:p>
                <a:pPr marL="285750" indent="-285750">
                  <a:lnSpc>
                    <a:spcPct val="120000"/>
                  </a:lnSpc>
                  <a:buFont typeface="Arial" panose="020B0604020202020204" pitchFamily="34" charset="0"/>
                  <a:buChar char="•"/>
                </a:pPr>
                <a:r>
                  <a:rPr lang="fr-CH" dirty="0"/>
                  <a:t>Si </a:t>
                </a:r>
                <a:r>
                  <a:rPr lang="fr-CH" i="1" dirty="0"/>
                  <a:t>N</a:t>
                </a:r>
                <a:r>
                  <a:rPr lang="fr-CH" dirty="0"/>
                  <a:t> est suffisamment grand, </a:t>
                </a:r>
                <a:r>
                  <a:rPr lang="fr-CH" i="1" dirty="0"/>
                  <a:t>R</a:t>
                </a:r>
                <a:r>
                  <a:rPr lang="fr-CH" dirty="0"/>
                  <a:t>—&gt;1 . Dans ce cas, si nous cherchons </a:t>
                </a:r>
                <a:r>
                  <a:rPr lang="fr-CH" i="1" dirty="0"/>
                  <a:t>R</a:t>
                </a:r>
                <a:r>
                  <a:rPr lang="fr-CH" dirty="0"/>
                  <a:t>=1-</a:t>
                </a:r>
                <a:r>
                  <a:rPr lang="fr-CH" dirty="0">
                    <a:latin typeface="Symbol" pitchFamily="2" charset="2"/>
                  </a:rPr>
                  <a:t>e</a:t>
                </a:r>
                <a:r>
                  <a:rPr lang="fr-CH" dirty="0"/>
                  <a:t>, nous devrons utiliser</a:t>
                </a:r>
                <a:r>
                  <a:rPr lang="fr-CH" b="0" dirty="0"/>
                  <a:t> </a:t>
                </a:r>
                <a14:m>
                  <m:oMath xmlns:m="http://schemas.openxmlformats.org/officeDocument/2006/math">
                    <m:r>
                      <a:rPr lang="fr-CH" b="0" i="1" smtClean="0">
                        <a:latin typeface="Cambria Math" panose="02040503050406030204" pitchFamily="18" charset="0"/>
                      </a:rPr>
                      <m:t>𝑁</m:t>
                    </m:r>
                    <m:r>
                      <a:rPr lang="fr-CH" i="1">
                        <a:latin typeface="Cambria Math" panose="02040503050406030204" pitchFamily="18" charset="0"/>
                      </a:rPr>
                      <m:t>=</m:t>
                    </m:r>
                    <m:f>
                      <m:fPr>
                        <m:ctrlPr>
                          <a:rPr lang="fr-CH" i="1">
                            <a:latin typeface="Cambria Math" panose="02040503050406030204" pitchFamily="18" charset="0"/>
                          </a:rPr>
                        </m:ctrlPr>
                      </m:fPr>
                      <m:num>
                        <m:func>
                          <m:funcPr>
                            <m:ctrlPr>
                              <a:rPr lang="fr-CH" i="1" smtClean="0">
                                <a:latin typeface="Cambria Math" panose="02040503050406030204" pitchFamily="18" charset="0"/>
                              </a:rPr>
                            </m:ctrlPr>
                          </m:funcPr>
                          <m:fName>
                            <m:r>
                              <m:rPr>
                                <m:sty m:val="p"/>
                              </m:rPr>
                              <a:rPr lang="fr-CH" i="0" smtClean="0">
                                <a:latin typeface="Cambria Math" panose="02040503050406030204" pitchFamily="18" charset="0"/>
                              </a:rPr>
                              <m:t>ln</m:t>
                            </m:r>
                          </m:fName>
                          <m:e>
                            <m:d>
                              <m:dPr>
                                <m:ctrlPr>
                                  <a:rPr lang="fr-CH" i="1" smtClean="0">
                                    <a:latin typeface="Cambria Math" panose="02040503050406030204" pitchFamily="18" charset="0"/>
                                  </a:rPr>
                                </m:ctrlPr>
                              </m:dPr>
                              <m:e>
                                <m:r>
                                  <a:rPr lang="fr-CH" i="1">
                                    <a:latin typeface="Cambria Math" panose="02040503050406030204" pitchFamily="18" charset="0"/>
                                    <a:ea typeface="Cambria Math" panose="02040503050406030204" pitchFamily="18" charset="0"/>
                                  </a:rPr>
                                  <m:t>𝜀</m:t>
                                </m:r>
                                <m:sSub>
                                  <m:sSubPr>
                                    <m:ctrlPr>
                                      <a:rPr lang="fr-CH" i="1">
                                        <a:latin typeface="Cambria Math" panose="02040503050406030204" pitchFamily="18" charset="0"/>
                                      </a:rPr>
                                    </m:ctrlPr>
                                  </m:sSubPr>
                                  <m:e>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𝑠</m:t>
                                        </m:r>
                                      </m:sub>
                                    </m:sSub>
                                    <m:r>
                                      <a:rPr lang="fr-CH" i="1">
                                        <a:latin typeface="Cambria Math" panose="02040503050406030204" pitchFamily="18" charset="0"/>
                                      </a:rPr>
                                      <m:t>/</m:t>
                                    </m:r>
                                    <m:r>
                                      <a:rPr lang="fr-CH" i="1">
                                        <a:latin typeface="Cambria Math" panose="02040503050406030204" pitchFamily="18" charset="0"/>
                                      </a:rPr>
                                      <m:t>𝑛</m:t>
                                    </m:r>
                                  </m:e>
                                  <m:sub>
                                    <m:r>
                                      <a:rPr lang="fr-CH" i="1">
                                        <a:latin typeface="Cambria Math" panose="02040503050406030204" pitchFamily="18" charset="0"/>
                                      </a:rPr>
                                      <m:t>0</m:t>
                                    </m:r>
                                  </m:sub>
                                </m:sSub>
                              </m:e>
                            </m:d>
                          </m:e>
                        </m:func>
                      </m:num>
                      <m:den>
                        <m:r>
                          <a:rPr lang="fr-CH" b="0" i="1" smtClean="0">
                            <a:latin typeface="Cambria Math" panose="02040503050406030204" pitchFamily="18" charset="0"/>
                          </a:rPr>
                          <m:t>2</m:t>
                        </m:r>
                        <m:func>
                          <m:funcPr>
                            <m:ctrlPr>
                              <a:rPr lang="fr-CH" i="1">
                                <a:latin typeface="Cambria Math" panose="02040503050406030204" pitchFamily="18" charset="0"/>
                              </a:rPr>
                            </m:ctrlPr>
                          </m:funcPr>
                          <m:fName>
                            <m:r>
                              <m:rPr>
                                <m:sty m:val="p"/>
                              </m:rPr>
                              <a:rPr lang="fr-CH">
                                <a:latin typeface="Cambria Math" panose="02040503050406030204" pitchFamily="18" charset="0"/>
                              </a:rPr>
                              <m:t>ln</m:t>
                            </m:r>
                          </m:fName>
                          <m:e>
                            <m:d>
                              <m:dPr>
                                <m:ctrlPr>
                                  <a:rPr lang="fr-CH" i="1">
                                    <a:latin typeface="Cambria Math" panose="02040503050406030204" pitchFamily="18" charset="0"/>
                                  </a:rPr>
                                </m:ctrlPr>
                              </m:dPr>
                              <m:e>
                                <m:sSub>
                                  <m:sSubPr>
                                    <m:ctrlPr>
                                      <a:rPr lang="fr-CH" i="1">
                                        <a:latin typeface="Cambria Math" panose="02040503050406030204" pitchFamily="18" charset="0"/>
                                      </a:rPr>
                                    </m:ctrlPr>
                                  </m:sSubPr>
                                  <m:e>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b="0" i="1" smtClean="0">
                                            <a:latin typeface="Cambria Math" panose="02040503050406030204" pitchFamily="18" charset="0"/>
                                          </a:rPr>
                                          <m:t>𝐻</m:t>
                                        </m:r>
                                      </m:sub>
                                    </m:sSub>
                                    <m:r>
                                      <a:rPr lang="fr-CH" i="1">
                                        <a:latin typeface="Cambria Math" panose="02040503050406030204" pitchFamily="18" charset="0"/>
                                      </a:rPr>
                                      <m:t>/</m:t>
                                    </m:r>
                                    <m:r>
                                      <a:rPr lang="fr-CH" i="1">
                                        <a:latin typeface="Cambria Math" panose="02040503050406030204" pitchFamily="18" charset="0"/>
                                      </a:rPr>
                                      <m:t>𝑛</m:t>
                                    </m:r>
                                  </m:e>
                                  <m:sub>
                                    <m:r>
                                      <a:rPr lang="fr-CH" b="0" i="1" smtClean="0">
                                        <a:latin typeface="Cambria Math" panose="02040503050406030204" pitchFamily="18" charset="0"/>
                                      </a:rPr>
                                      <m:t>𝐿</m:t>
                                    </m:r>
                                  </m:sub>
                                </m:sSub>
                              </m:e>
                            </m:d>
                          </m:e>
                        </m:func>
                      </m:den>
                    </m:f>
                  </m:oMath>
                </a14:m>
                <a:r>
                  <a:rPr lang="fr-CH" dirty="0"/>
                  <a:t> pairs. C'est le principe des miroirs diélectriques, qui permettent d'obtenir une réflectivité très proche de 1. </a:t>
                </a:r>
              </a:p>
              <a:p>
                <a:pPr marL="285750" indent="-285750">
                  <a:lnSpc>
                    <a:spcPct val="120000"/>
                  </a:lnSpc>
                  <a:buFont typeface="Arial" panose="020B0604020202020204" pitchFamily="34" charset="0"/>
                  <a:buChar char="•"/>
                </a:pPr>
                <a:r>
                  <a:rPr lang="fr-CH" dirty="0"/>
                  <a:t>La gamme de longueur d'onde est limité par la condition de la phase ci-dessus, à: </a:t>
                </a:r>
                <a14:m>
                  <m:oMath xmlns:m="http://schemas.openxmlformats.org/officeDocument/2006/math">
                    <m:f>
                      <m:fPr>
                        <m:ctrlPr>
                          <a:rPr lang="fr-CH" i="1" smtClean="0">
                            <a:latin typeface="Cambria Math" panose="02040503050406030204" pitchFamily="18" charset="0"/>
                          </a:rPr>
                        </m:ctrlPr>
                      </m:fPr>
                      <m:num>
                        <m:r>
                          <a:rPr lang="fr-CH" i="1" smtClean="0">
                            <a:latin typeface="Cambria Math" panose="02040503050406030204" pitchFamily="18" charset="0"/>
                            <a:ea typeface="Cambria Math" panose="02040503050406030204" pitchFamily="18" charset="0"/>
                          </a:rPr>
                          <m:t>∆</m:t>
                        </m:r>
                        <m:r>
                          <a:rPr lang="fr-CH" i="1" smtClean="0">
                            <a:latin typeface="Cambria Math" panose="02040503050406030204" pitchFamily="18" charset="0"/>
                            <a:ea typeface="Cambria Math" panose="02040503050406030204" pitchFamily="18" charset="0"/>
                          </a:rPr>
                          <m:t>𝜆</m:t>
                        </m:r>
                      </m:num>
                      <m:den>
                        <m:r>
                          <a:rPr lang="fr-CH" i="1" smtClean="0">
                            <a:latin typeface="Cambria Math" panose="02040503050406030204" pitchFamily="18" charset="0"/>
                            <a:ea typeface="Cambria Math" panose="02040503050406030204" pitchFamily="18" charset="0"/>
                          </a:rPr>
                          <m:t>𝜆</m:t>
                        </m:r>
                      </m:den>
                    </m:f>
                    <m:r>
                      <a:rPr lang="fr-CH" b="0" i="1" smtClean="0">
                        <a:latin typeface="Cambria Math" panose="02040503050406030204" pitchFamily="18" charset="0"/>
                      </a:rPr>
                      <m:t>=</m:t>
                    </m:r>
                    <m:f>
                      <m:fPr>
                        <m:ctrlPr>
                          <a:rPr lang="fr-CH" b="0" i="1" smtClean="0">
                            <a:latin typeface="Cambria Math" panose="02040503050406030204" pitchFamily="18" charset="0"/>
                          </a:rPr>
                        </m:ctrlPr>
                      </m:fPr>
                      <m:num>
                        <m:r>
                          <a:rPr lang="fr-CH" b="0" i="1" smtClean="0">
                            <a:latin typeface="Cambria Math" panose="02040503050406030204" pitchFamily="18" charset="0"/>
                          </a:rPr>
                          <m:t>4</m:t>
                        </m:r>
                      </m:num>
                      <m:den>
                        <m:r>
                          <a:rPr lang="fr-CH" b="0" i="1" smtClean="0">
                            <a:latin typeface="Cambria Math" panose="02040503050406030204" pitchFamily="18" charset="0"/>
                            <a:ea typeface="Cambria Math" panose="02040503050406030204" pitchFamily="18" charset="0"/>
                          </a:rPr>
                          <m:t>𝜋</m:t>
                        </m:r>
                      </m:den>
                    </m:f>
                    <m:func>
                      <m:funcPr>
                        <m:ctrlPr>
                          <a:rPr lang="fr-CH" b="0" i="1" smtClean="0">
                            <a:latin typeface="Cambria Math" panose="02040503050406030204" pitchFamily="18" charset="0"/>
                          </a:rPr>
                        </m:ctrlPr>
                      </m:funcPr>
                      <m:fName>
                        <m:sSup>
                          <m:sSupPr>
                            <m:ctrlPr>
                              <a:rPr lang="fr-CH" b="0" i="1" smtClean="0">
                                <a:latin typeface="Cambria Math" panose="02040503050406030204" pitchFamily="18" charset="0"/>
                              </a:rPr>
                            </m:ctrlPr>
                          </m:sSupPr>
                          <m:e>
                            <m:r>
                              <m:rPr>
                                <m:sty m:val="p"/>
                              </m:rPr>
                              <a:rPr lang="fr-CH" b="0" i="0" smtClean="0">
                                <a:latin typeface="Cambria Math" panose="02040503050406030204" pitchFamily="18" charset="0"/>
                              </a:rPr>
                              <m:t>sin</m:t>
                            </m:r>
                          </m:e>
                          <m:sup>
                            <m:r>
                              <a:rPr lang="fr-CH" b="0" i="1" smtClean="0">
                                <a:latin typeface="Cambria Math" panose="02040503050406030204" pitchFamily="18" charset="0"/>
                              </a:rPr>
                              <m:t>−1</m:t>
                            </m:r>
                          </m:sup>
                        </m:sSup>
                      </m:fName>
                      <m:e>
                        <m:d>
                          <m:dPr>
                            <m:ctrlPr>
                              <a:rPr lang="fr-CH" b="0" i="1" smtClean="0">
                                <a:latin typeface="Cambria Math" panose="02040503050406030204" pitchFamily="18" charset="0"/>
                              </a:rPr>
                            </m:ctrlPr>
                          </m:dPr>
                          <m:e>
                            <m:f>
                              <m:fPr>
                                <m:ctrlPr>
                                  <a:rPr lang="fr-CH" b="0" i="1" smtClean="0">
                                    <a:latin typeface="Cambria Math" panose="02040503050406030204" pitchFamily="18" charset="0"/>
                                  </a:rPr>
                                </m:ctrlPr>
                              </m:fPr>
                              <m:num>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𝐻</m:t>
                                    </m:r>
                                  </m:sub>
                                </m:sSub>
                                <m:r>
                                  <a:rPr lang="fr-CH" b="0" i="1" smtClean="0">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𝐿</m:t>
                                    </m:r>
                                  </m:sub>
                                </m:sSub>
                              </m:num>
                              <m:den>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𝐻</m:t>
                                    </m:r>
                                  </m:sub>
                                </m:sSub>
                                <m:r>
                                  <a:rPr lang="fr-CH" b="0" i="1" smtClean="0">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𝐿</m:t>
                                    </m:r>
                                  </m:sub>
                                </m:sSub>
                              </m:den>
                            </m:f>
                          </m:e>
                        </m:d>
                      </m:e>
                    </m:func>
                  </m:oMath>
                </a14:m>
                <a:r>
                  <a:rPr lang="fr-CH" dirty="0"/>
                  <a:t> .</a:t>
                </a:r>
              </a:p>
              <a:p>
                <a:pPr marL="285750" indent="-285750">
                  <a:lnSpc>
                    <a:spcPct val="120000"/>
                  </a:lnSpc>
                  <a:buFont typeface="Arial" panose="020B0604020202020204" pitchFamily="34" charset="0"/>
                  <a:buChar char="•"/>
                </a:pPr>
                <a:r>
                  <a:rPr lang="fr-CH" dirty="0"/>
                  <a:t>Des couches typiques: SiO</a:t>
                </a:r>
                <a:r>
                  <a:rPr lang="fr-CH" baseline="-25000" dirty="0"/>
                  <a:t>2</a:t>
                </a:r>
                <a:r>
                  <a:rPr lang="fr-CH" dirty="0"/>
                  <a:t> (n=1.5), TiO</a:t>
                </a:r>
                <a:r>
                  <a:rPr lang="fr-CH" baseline="-25000" dirty="0"/>
                  <a:t>2</a:t>
                </a:r>
                <a:r>
                  <a:rPr lang="fr-CH" dirty="0"/>
                  <a:t> (n=2.38).</a:t>
                </a:r>
              </a:p>
              <a:p>
                <a:pPr marL="285750" indent="-285750">
                  <a:lnSpc>
                    <a:spcPct val="120000"/>
                  </a:lnSpc>
                  <a:buFont typeface="Arial" panose="020B0604020202020204" pitchFamily="34" charset="0"/>
                  <a:buChar char="•"/>
                </a:pPr>
                <a:r>
                  <a:rPr lang="fr-CH" dirty="0"/>
                  <a:t>On l'appelle </a:t>
                </a:r>
                <a:r>
                  <a:rPr lang="fr-CH" b="1" dirty="0"/>
                  <a:t>miroir de Bragg</a:t>
                </a:r>
                <a:r>
                  <a:rPr lang="fr-CH" dirty="0"/>
                  <a:t> . </a:t>
                </a:r>
              </a:p>
            </p:txBody>
          </p:sp>
        </mc:Choice>
        <mc:Fallback xmlns="">
          <p:sp>
            <p:nvSpPr>
              <p:cNvPr id="17" name="Text Box 8"/>
              <p:cNvSpPr txBox="1">
                <a:spLocks noRot="1" noChangeAspect="1" noMove="1" noResize="1" noEditPoints="1" noAdjustHandles="1" noChangeArrowheads="1" noChangeShapeType="1" noTextEdit="1"/>
              </p:cNvSpPr>
              <p:nvPr/>
            </p:nvSpPr>
            <p:spPr bwMode="auto">
              <a:xfrm>
                <a:off x="0" y="512677"/>
                <a:ext cx="12192000" cy="4242700"/>
              </a:xfrm>
              <a:prstGeom prst="rect">
                <a:avLst/>
              </a:prstGeom>
              <a:blipFill>
                <a:blip r:embed="rId4"/>
                <a:stretch>
                  <a:fillRect l="-312" t="-299" b="-1493"/>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8" name="Object 17"/>
          <p:cNvGraphicFramePr>
            <a:graphicFrameLocks noChangeAspect="1"/>
          </p:cNvGraphicFramePr>
          <p:nvPr>
            <p:extLst>
              <p:ext uri="{D42A27DB-BD31-4B8C-83A1-F6EECF244321}">
                <p14:modId xmlns:p14="http://schemas.microsoft.com/office/powerpoint/2010/main" val="1872023934"/>
              </p:ext>
            </p:extLst>
          </p:nvPr>
        </p:nvGraphicFramePr>
        <p:xfrm>
          <a:off x="3755740" y="1056063"/>
          <a:ext cx="8345053" cy="716753"/>
        </p:xfrm>
        <a:graphic>
          <a:graphicData uri="http://schemas.openxmlformats.org/presentationml/2006/ole">
            <mc:AlternateContent xmlns:mc="http://schemas.openxmlformats.org/markup-compatibility/2006">
              <mc:Choice xmlns:v="urn:schemas-microsoft-com:vml" Requires="v">
                <p:oleObj name="Equation" r:id="rId5" imgW="7073900" imgH="609600" progId="Equation.3">
                  <p:embed/>
                </p:oleObj>
              </mc:Choice>
              <mc:Fallback>
                <p:oleObj name="Equation" r:id="rId5" imgW="7073900" imgH="609600" progId="Equation.3">
                  <p:embed/>
                  <p:pic>
                    <p:nvPicPr>
                      <p:cNvPr id="18" name="Object 17"/>
                      <p:cNvPicPr/>
                      <p:nvPr/>
                    </p:nvPicPr>
                    <p:blipFill>
                      <a:blip r:embed="rId6"/>
                      <a:stretch>
                        <a:fillRect/>
                      </a:stretch>
                    </p:blipFill>
                    <p:spPr>
                      <a:xfrm>
                        <a:off x="3755740" y="1056063"/>
                        <a:ext cx="8345053" cy="716753"/>
                      </a:xfrm>
                      <a:prstGeom prst="rect">
                        <a:avLst/>
                      </a:prstGeom>
                    </p:spPr>
                  </p:pic>
                </p:oleObj>
              </mc:Fallback>
            </mc:AlternateContent>
          </a:graphicData>
        </a:graphic>
      </p:graphicFrame>
      <p:pic>
        <p:nvPicPr>
          <p:cNvPr id="7" name="Picture 4" descr="Fig">
            <a:extLst>
              <a:ext uri="{FF2B5EF4-FFF2-40B4-BE49-F238E27FC236}">
                <a16:creationId xmlns:a16="http://schemas.microsoft.com/office/drawing/2014/main" id="{C95B6881-324E-2943-984E-802ED1F64C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3989" y="4422978"/>
            <a:ext cx="4424359" cy="244524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a:extLst>
              <a:ext uri="{FF2B5EF4-FFF2-40B4-BE49-F238E27FC236}">
                <a16:creationId xmlns:a16="http://schemas.microsoft.com/office/drawing/2014/main" id="{3CD3BDED-AE31-1446-861D-262AD50AFA9B}"/>
              </a:ext>
            </a:extLst>
          </p:cNvPr>
          <p:cNvSpPr/>
          <p:nvPr/>
        </p:nvSpPr>
        <p:spPr>
          <a:xfrm>
            <a:off x="2783632" y="6652778"/>
            <a:ext cx="2132315" cy="215444"/>
          </a:xfrm>
          <a:prstGeom prst="rect">
            <a:avLst/>
          </a:prstGeom>
        </p:spPr>
        <p:txBody>
          <a:bodyPr wrap="none">
            <a:spAutoFit/>
          </a:bodyPr>
          <a:lstStyle/>
          <a:p>
            <a:r>
              <a:rPr lang="en-GB" sz="800" dirty="0">
                <a:latin typeface="t1-gul-regular"/>
              </a:rPr>
              <a:t>B. </a:t>
            </a:r>
            <a:r>
              <a:rPr lang="en-GB" sz="800" dirty="0" err="1">
                <a:latin typeface="t1-gul-regular"/>
              </a:rPr>
              <a:t>Osting</a:t>
            </a:r>
            <a:r>
              <a:rPr lang="en-GB" sz="800" dirty="0">
                <a:latin typeface="t1-gul-regular"/>
              </a:rPr>
              <a:t>, App. Mat. Lett. 25, 1926-1930 (2012)</a:t>
            </a:r>
          </a:p>
        </p:txBody>
      </p:sp>
    </p:spTree>
    <p:extLst>
      <p:ext uri="{BB962C8B-B14F-4D97-AF65-F5344CB8AC3E}">
        <p14:creationId xmlns:p14="http://schemas.microsoft.com/office/powerpoint/2010/main" val="799912799"/>
      </p:ext>
    </p:extLst>
  </p:cSld>
  <p:clrMapOvr>
    <a:masterClrMapping/>
  </p:clrMapOvr>
  <mc:AlternateContent xmlns:mc="http://schemas.openxmlformats.org/markup-compatibility/2006" xmlns:p14="http://schemas.microsoft.com/office/powerpoint/2010/main">
    <mc:Choice Requires="p14">
      <p:transition spd="slow" p14:dur="2000" advTm="239100"/>
    </mc:Choice>
    <mc:Fallback xmlns="">
      <p:transition spd="slow" advTm="2391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Text Box 5"/>
          <p:cNvSpPr txBox="1">
            <a:spLocks noChangeArrowheads="1"/>
          </p:cNvSpPr>
          <p:nvPr/>
        </p:nvSpPr>
        <p:spPr bwMode="auto">
          <a:xfrm>
            <a:off x="0" y="1"/>
            <a:ext cx="12192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200" dirty="0">
                <a:solidFill>
                  <a:srgbClr val="FF0000"/>
                </a:solidFill>
              </a:rPr>
              <a:t>Bonus:</a:t>
            </a:r>
            <a:r>
              <a:rPr lang="fr-CH" sz="3200" dirty="0"/>
              <a:t> Utilisation des miroirs diélectriques:</a:t>
            </a:r>
          </a:p>
        </p:txBody>
      </p:sp>
      <p:grpSp>
        <p:nvGrpSpPr>
          <p:cNvPr id="2" name="Group 1">
            <a:extLst>
              <a:ext uri="{FF2B5EF4-FFF2-40B4-BE49-F238E27FC236}">
                <a16:creationId xmlns:a16="http://schemas.microsoft.com/office/drawing/2014/main" id="{28B0B24E-C576-184A-9701-FDEEF57930E7}"/>
              </a:ext>
            </a:extLst>
          </p:cNvPr>
          <p:cNvGrpSpPr/>
          <p:nvPr/>
        </p:nvGrpSpPr>
        <p:grpSpPr>
          <a:xfrm>
            <a:off x="191147" y="1032991"/>
            <a:ext cx="7525033" cy="2287997"/>
            <a:chOff x="191147" y="1032991"/>
            <a:chExt cx="7525033" cy="2287997"/>
          </a:xfrm>
        </p:grpSpPr>
        <p:pic>
          <p:nvPicPr>
            <p:cNvPr id="37891" name="Picture 3" descr="Fi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5856" y="1090998"/>
              <a:ext cx="2048135" cy="2227223"/>
            </a:xfrm>
            <a:prstGeom prst="rect">
              <a:avLst/>
            </a:prstGeom>
            <a:noFill/>
            <a:extLst>
              <a:ext uri="{909E8E84-426E-40dd-AFC4-6F175D3DCCD1}">
                <a14:hiddenFill xmlns:a14="http://schemas.microsoft.com/office/drawing/2010/main" xmlns="">
                  <a:solidFill>
                    <a:srgbClr val="FFFFFF"/>
                  </a:solidFill>
                </a14:hiddenFill>
              </a:ext>
            </a:extLst>
          </p:spPr>
        </p:pic>
        <p:pic>
          <p:nvPicPr>
            <p:cNvPr id="37892" name="Picture 4" descr="Fi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147" y="1057324"/>
              <a:ext cx="3780617" cy="2263664"/>
            </a:xfrm>
            <a:prstGeom prst="rect">
              <a:avLst/>
            </a:prstGeom>
            <a:noFill/>
            <a:extLst>
              <a:ext uri="{909E8E84-426E-40dd-AFC4-6F175D3DCCD1}">
                <a14:hiddenFill xmlns:a14="http://schemas.microsoft.com/office/drawing/2010/main" xmlns="">
                  <a:solidFill>
                    <a:srgbClr val="FFFFFF"/>
                  </a:solidFill>
                </a14:hiddenFill>
              </a:ext>
            </a:extLst>
          </p:spPr>
        </p:pic>
        <p:sp>
          <p:nvSpPr>
            <p:cNvPr id="37894" name="Text Box 6"/>
            <p:cNvSpPr txBox="1">
              <a:spLocks noChangeArrowheads="1"/>
            </p:cNvSpPr>
            <p:nvPr/>
          </p:nvSpPr>
          <p:spPr bwMode="auto">
            <a:xfrm>
              <a:off x="5974773" y="1032991"/>
              <a:ext cx="1741407"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CH" sz="1400" dirty="0"/>
                <a:t>Couches anti-reflet:</a:t>
              </a:r>
              <a:endParaRPr lang="fr-CH" sz="1400" baseline="-25000" dirty="0"/>
            </a:p>
          </p:txBody>
        </p:sp>
        <p:sp>
          <p:nvSpPr>
            <p:cNvPr id="37895" name="Line 7"/>
            <p:cNvSpPr>
              <a:spLocks noChangeShapeType="1"/>
            </p:cNvSpPr>
            <p:nvPr/>
          </p:nvSpPr>
          <p:spPr bwMode="auto">
            <a:xfrm flipH="1">
              <a:off x="4938506" y="1290344"/>
              <a:ext cx="1296144" cy="8280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dirty="0"/>
            </a:p>
          </p:txBody>
        </p:sp>
      </p:grpSp>
      <p:sp>
        <p:nvSpPr>
          <p:cNvPr id="37896" name="Text Box 8"/>
          <p:cNvSpPr txBox="1">
            <a:spLocks noChangeArrowheads="1"/>
          </p:cNvSpPr>
          <p:nvPr/>
        </p:nvSpPr>
        <p:spPr bwMode="auto">
          <a:xfrm>
            <a:off x="19509" y="614015"/>
            <a:ext cx="503237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fr-CH" dirty="0"/>
              <a:t>Miroir sélectif IR/visible pour une lampe "froide":</a:t>
            </a:r>
            <a:endParaRPr lang="fr-CH" baseline="-25000" dirty="0"/>
          </a:p>
        </p:txBody>
      </p:sp>
      <p:sp>
        <p:nvSpPr>
          <p:cNvPr id="8" name="Text Box 8"/>
          <p:cNvSpPr txBox="1">
            <a:spLocks noChangeArrowheads="1"/>
          </p:cNvSpPr>
          <p:nvPr/>
        </p:nvSpPr>
        <p:spPr bwMode="auto">
          <a:xfrm>
            <a:off x="0" y="3501008"/>
            <a:ext cx="6240016" cy="726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nSpc>
                <a:spcPct val="120000"/>
              </a:lnSpc>
            </a:pPr>
            <a:r>
              <a:rPr lang="mr-IN" dirty="0"/>
              <a:t>…</a:t>
            </a:r>
            <a:r>
              <a:rPr lang="fr-CH" dirty="0"/>
              <a:t> Mais aussi pour des miroirs "parfaits" (R&gt;0.99), pour des faisceaux laser de puissance et pour l'interféromètre F-P</a:t>
            </a:r>
            <a:endParaRPr lang="fr-CH" baseline="-25000" dirty="0"/>
          </a:p>
        </p:txBody>
      </p:sp>
      <p:pic>
        <p:nvPicPr>
          <p:cNvPr id="10" name="Picture 9"/>
          <p:cNvPicPr/>
          <p:nvPr/>
        </p:nvPicPr>
        <p:blipFill>
          <a:blip r:embed="rId4">
            <a:extLst>
              <a:ext uri="{28A0092B-C50C-407E-A947-70E740481C1C}">
                <a14:useLocalDpi xmlns:a14="http://schemas.microsoft.com/office/drawing/2010/main" val="0"/>
              </a:ext>
            </a:extLst>
          </a:blip>
          <a:srcRect/>
          <a:stretch>
            <a:fillRect/>
          </a:stretch>
        </p:blipFill>
        <p:spPr bwMode="auto">
          <a:xfrm>
            <a:off x="0" y="4347083"/>
            <a:ext cx="6358573" cy="2510917"/>
          </a:xfrm>
          <a:prstGeom prst="rect">
            <a:avLst/>
          </a:prstGeom>
          <a:noFill/>
          <a:ln>
            <a:noFill/>
          </a:ln>
        </p:spPr>
      </p:pic>
      <p:sp>
        <p:nvSpPr>
          <p:cNvPr id="3" name="Rectangle 2"/>
          <p:cNvSpPr/>
          <p:nvPr/>
        </p:nvSpPr>
        <p:spPr>
          <a:xfrm>
            <a:off x="6324599" y="6628326"/>
            <a:ext cx="1347940" cy="215444"/>
          </a:xfrm>
          <a:prstGeom prst="rect">
            <a:avLst/>
          </a:prstGeom>
        </p:spPr>
        <p:txBody>
          <a:bodyPr wrap="square">
            <a:spAutoFit/>
          </a:bodyPr>
          <a:lstStyle/>
          <a:p>
            <a:r>
              <a:rPr lang="en-US" sz="800" dirty="0"/>
              <a:t>https://</a:t>
            </a:r>
            <a:r>
              <a:rPr lang="en-US" sz="800" dirty="0" err="1"/>
              <a:t>www.thorlabs.com</a:t>
            </a:r>
            <a:endParaRPr lang="en-US" sz="800" dirty="0"/>
          </a:p>
        </p:txBody>
      </p:sp>
      <p:pic>
        <p:nvPicPr>
          <p:cNvPr id="13" name="Picture 12"/>
          <p:cNvPicPr/>
          <p:nvPr/>
        </p:nvPicPr>
        <p:blipFill>
          <a:blip r:embed="rId5">
            <a:extLst>
              <a:ext uri="{28A0092B-C50C-407E-A947-70E740481C1C}">
                <a14:useLocalDpi xmlns:a14="http://schemas.microsoft.com/office/drawing/2010/main" val="0"/>
              </a:ext>
            </a:extLst>
          </a:blip>
          <a:srcRect/>
          <a:stretch>
            <a:fillRect/>
          </a:stretch>
        </p:blipFill>
        <p:spPr bwMode="auto">
          <a:xfrm>
            <a:off x="7248129" y="4347082"/>
            <a:ext cx="4943872" cy="2510918"/>
          </a:xfrm>
          <a:prstGeom prst="rect">
            <a:avLst/>
          </a:prstGeom>
          <a:noFill/>
          <a:ln>
            <a:noFill/>
          </a:ln>
        </p:spPr>
      </p:pic>
      <p:pic>
        <p:nvPicPr>
          <p:cNvPr id="14" name="Picture 13">
            <a:extLst>
              <a:ext uri="{FF2B5EF4-FFF2-40B4-BE49-F238E27FC236}">
                <a16:creationId xmlns:a16="http://schemas.microsoft.com/office/drawing/2014/main" id="{3DB8CE8C-8708-6F48-BE76-FCB209388FEA}"/>
              </a:ext>
            </a:extLst>
          </p:cNvPr>
          <p:cNvPicPr>
            <a:picLocks noChangeAspect="1"/>
          </p:cNvPicPr>
          <p:nvPr/>
        </p:nvPicPr>
        <p:blipFill>
          <a:blip r:embed="rId6"/>
          <a:stretch>
            <a:fillRect/>
          </a:stretch>
        </p:blipFill>
        <p:spPr>
          <a:xfrm>
            <a:off x="8692869" y="1841755"/>
            <a:ext cx="3491880" cy="2238385"/>
          </a:xfrm>
          <a:prstGeom prst="rect">
            <a:avLst/>
          </a:prstGeom>
        </p:spPr>
      </p:pic>
    </p:spTree>
    <p:extLst>
      <p:ext uri="{BB962C8B-B14F-4D97-AF65-F5344CB8AC3E}">
        <p14:creationId xmlns:p14="http://schemas.microsoft.com/office/powerpoint/2010/main" val="1544975633"/>
      </p:ext>
    </p:extLst>
  </p:cSld>
  <p:clrMapOvr>
    <a:masterClrMapping/>
  </p:clrMapOvr>
  <mc:AlternateContent xmlns:mc="http://schemas.openxmlformats.org/markup-compatibility/2006" xmlns:p14="http://schemas.microsoft.com/office/powerpoint/2010/main">
    <mc:Choice Requires="p14">
      <p:transition spd="slow" p14:dur="2000" advTm="158671"/>
    </mc:Choice>
    <mc:Fallback xmlns="">
      <p:transition spd="slow" advTm="158671"/>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0" y="2969"/>
            <a:ext cx="12192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2800" dirty="0">
                <a:solidFill>
                  <a:srgbClr val="FF0000"/>
                </a:solidFill>
              </a:rPr>
              <a:t>Bonus:</a:t>
            </a:r>
            <a:r>
              <a:rPr lang="fr-CH" sz="2800" dirty="0"/>
              <a:t> </a:t>
            </a:r>
            <a:r>
              <a:rPr lang="fr-CH" sz="3200" dirty="0"/>
              <a:t>Comparaison</a:t>
            </a:r>
            <a:r>
              <a:rPr lang="fr-CH" sz="2800" dirty="0"/>
              <a:t> des moyens de spectroscopie (</a:t>
            </a:r>
            <a:r>
              <a:rPr lang="fr-CH" sz="2800" dirty="0">
                <a:latin typeface="Symbol" charset="2"/>
                <a:cs typeface="Symbol" charset="2"/>
              </a:rPr>
              <a:t>l</a:t>
            </a:r>
            <a:r>
              <a:rPr lang="fr-CH" sz="2800" dirty="0"/>
              <a:t>=500nm)</a:t>
            </a:r>
          </a:p>
        </p:txBody>
      </p:sp>
      <mc:AlternateContent xmlns:mc="http://schemas.openxmlformats.org/markup-compatibility/2006" xmlns:a14="http://schemas.microsoft.com/office/drawing/2010/main">
        <mc:Choice Requires="a14">
          <p:graphicFrame>
            <p:nvGraphicFramePr>
              <p:cNvPr id="2" name="Table 1"/>
              <p:cNvGraphicFramePr>
                <a:graphicFrameLocks noGrp="1"/>
              </p:cNvGraphicFramePr>
              <p:nvPr/>
            </p:nvGraphicFramePr>
            <p:xfrm>
              <a:off x="0" y="656691"/>
              <a:ext cx="12192000" cy="6166383"/>
            </p:xfrm>
            <a:graphic>
              <a:graphicData uri="http://schemas.openxmlformats.org/drawingml/2006/table">
                <a:tbl>
                  <a:tblPr firstRow="1" bandRow="1">
                    <a:tableStyleId>{5C22544A-7EE6-4342-B048-85BDC9FD1C3A}</a:tableStyleId>
                  </a:tblPr>
                  <a:tblGrid>
                    <a:gridCol w="2388659">
                      <a:extLst>
                        <a:ext uri="{9D8B030D-6E8A-4147-A177-3AD203B41FA5}">
                          <a16:colId xmlns:a16="http://schemas.microsoft.com/office/drawing/2014/main" val="20000"/>
                        </a:ext>
                      </a:extLst>
                    </a:gridCol>
                    <a:gridCol w="2488141">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934481227"/>
                        </a:ext>
                      </a:extLst>
                    </a:gridCol>
                  </a:tblGrid>
                  <a:tr h="1170515">
                    <a:tc>
                      <a:txBody>
                        <a:bodyPr/>
                        <a:lstStyle/>
                        <a:p>
                          <a:r>
                            <a:rPr lang="fr-CH" sz="1800" noProof="0"/>
                            <a:t>Paramètre</a:t>
                          </a:r>
                        </a:p>
                      </a:txBody>
                      <a:tcPr/>
                    </a:tc>
                    <a:tc>
                      <a:txBody>
                        <a:bodyPr/>
                        <a:lstStyle/>
                        <a:p>
                          <a:r>
                            <a:rPr lang="fr-CH" sz="1800" noProof="0"/>
                            <a:t>Prisme</a:t>
                          </a:r>
                        </a:p>
                      </a:txBody>
                      <a:tcPr/>
                    </a:tc>
                    <a:tc>
                      <a:txBody>
                        <a:bodyPr/>
                        <a:lstStyle/>
                        <a:p>
                          <a:r>
                            <a:rPr lang="fr-CH" sz="1800" noProof="0"/>
                            <a:t>Réseau</a:t>
                          </a:r>
                        </a:p>
                      </a:txBody>
                      <a:tcPr/>
                    </a:tc>
                    <a:tc>
                      <a:txBody>
                        <a:bodyPr/>
                        <a:lstStyle/>
                        <a:p>
                          <a:r>
                            <a:rPr lang="fr-CH" sz="1800" noProof="0"/>
                            <a:t>Etalon F-P</a:t>
                          </a:r>
                        </a:p>
                      </a:txBody>
                      <a:tcPr/>
                    </a:tc>
                    <a:tc>
                      <a:txBody>
                        <a:bodyPr/>
                        <a:lstStyle/>
                        <a:p>
                          <a:r>
                            <a:rPr lang="fr-CH" sz="1800" noProof="0" dirty="0"/>
                            <a:t>FTIR</a:t>
                          </a:r>
                        </a:p>
                        <a:p>
                          <a:r>
                            <a:rPr lang="fr-CH" sz="1800" noProof="0" dirty="0"/>
                            <a:t>(à </a:t>
                          </a:r>
                          <a:r>
                            <a:rPr lang="fr-CH" sz="1800" noProof="0" dirty="0">
                              <a:latin typeface="Symbol" pitchFamily="2" charset="2"/>
                            </a:rPr>
                            <a:t>l</a:t>
                          </a:r>
                          <a:r>
                            <a:rPr lang="fr-CH" sz="1800" noProof="0" dirty="0"/>
                            <a:t>=1</a:t>
                          </a:r>
                          <a:r>
                            <a:rPr lang="fr-CH" sz="1800" noProof="0" dirty="0">
                              <a:latin typeface="Symbol" pitchFamily="2" charset="2"/>
                            </a:rPr>
                            <a:t>m</a:t>
                          </a:r>
                          <a:r>
                            <a:rPr lang="fr-CH" sz="1800" noProof="0" dirty="0"/>
                            <a:t>m)</a:t>
                          </a:r>
                        </a:p>
                      </a:txBody>
                      <a:tcPr/>
                    </a:tc>
                    <a:extLst>
                      <a:ext uri="{0D108BD9-81ED-4DB2-BD59-A6C34878D82A}">
                        <a16:rowId xmlns:a16="http://schemas.microsoft.com/office/drawing/2014/main" val="10000"/>
                      </a:ext>
                    </a:extLst>
                  </a:tr>
                  <a:tr h="1170515">
                    <a:tc>
                      <a:txBody>
                        <a:bodyPr/>
                        <a:lstStyle/>
                        <a:p>
                          <a:r>
                            <a:rPr lang="fr-CH" sz="1600" noProof="0" dirty="0" err="1"/>
                            <a:t>Charactéristiques</a:t>
                          </a:r>
                          <a:endParaRPr lang="fr-CH" sz="1600" noProof="0" dirty="0"/>
                        </a:p>
                      </a:txBody>
                      <a:tcPr/>
                    </a:tc>
                    <a:tc>
                      <a:txBody>
                        <a:bodyPr/>
                        <a:lstStyle/>
                        <a:p>
                          <a:r>
                            <a:rPr lang="fr-CH" sz="1600" noProof="0" dirty="0"/>
                            <a:t>Verre N-PK52A</a:t>
                          </a:r>
                        </a:p>
                        <a:p>
                          <a:r>
                            <a:rPr lang="fr-CH" sz="1600" noProof="0" dirty="0">
                              <a:latin typeface="Symbol" charset="2"/>
                              <a:cs typeface="Symbol" charset="2"/>
                            </a:rPr>
                            <a:t>a</a:t>
                          </a:r>
                          <a:r>
                            <a:rPr lang="fr-CH" sz="1600" noProof="0" dirty="0"/>
                            <a:t>=30°</a:t>
                          </a:r>
                        </a:p>
                        <a:p>
                          <a:r>
                            <a:rPr lang="fr-CH" sz="1600" i="1" noProof="0" dirty="0"/>
                            <a:t>D=5cm</a:t>
                          </a:r>
                        </a:p>
                      </a:txBody>
                      <a:tcPr/>
                    </a:tc>
                    <a:tc>
                      <a:txBody>
                        <a:bodyPr/>
                        <a:lstStyle/>
                        <a:p>
                          <a:r>
                            <a:rPr lang="fr-CH" sz="1600" i="1" noProof="0" dirty="0"/>
                            <a:t>1200 l/mm</a:t>
                          </a:r>
                        </a:p>
                        <a:p>
                          <a:r>
                            <a:rPr lang="fr-CH" sz="1600" i="1" noProof="0" dirty="0"/>
                            <a:t>L=5cm</a:t>
                          </a:r>
                        </a:p>
                        <a:p>
                          <a:endParaRPr lang="fr-CH" sz="1600" noProof="0" dirty="0"/>
                        </a:p>
                      </a:txBody>
                      <a:tcPr/>
                    </a:tc>
                    <a:tc>
                      <a:txBody>
                        <a:bodyPr/>
                        <a:lstStyle/>
                        <a:p>
                          <a:r>
                            <a:rPr lang="fr-CH" sz="1600" i="1" noProof="0" dirty="0"/>
                            <a:t>L = 10 mm</a:t>
                          </a:r>
                        </a:p>
                        <a:p>
                          <a:r>
                            <a:rPr lang="fr-CH" sz="1600" i="1" noProof="0" dirty="0"/>
                            <a:t>F=1000</a:t>
                          </a:r>
                        </a:p>
                      </a:txBody>
                      <a:tcPr/>
                    </a:tc>
                    <a:tc>
                      <a:txBody>
                        <a:bodyPr/>
                        <a:lstStyle/>
                        <a:p>
                          <a:r>
                            <a:rPr lang="fr-CH" sz="1600" i="1" noProof="0" dirty="0"/>
                            <a:t>L = 1 cm</a:t>
                          </a:r>
                        </a:p>
                      </a:txBody>
                      <a:tcPr/>
                    </a:tc>
                    <a:extLst>
                      <a:ext uri="{0D108BD9-81ED-4DB2-BD59-A6C34878D82A}">
                        <a16:rowId xmlns:a16="http://schemas.microsoft.com/office/drawing/2014/main" val="10001"/>
                      </a:ext>
                    </a:extLst>
                  </a:tr>
                  <a:tr h="1170515">
                    <a:tc>
                      <a:txBody>
                        <a:bodyPr/>
                        <a:lstStyle/>
                        <a:p>
                          <a:endParaRPr lang="fr-CH" sz="1600" noProof="0" dirty="0"/>
                        </a:p>
                        <a:p>
                          <a:r>
                            <a:rPr lang="fr-CH" sz="1600" noProof="0" dirty="0"/>
                            <a:t>Dispersion</a:t>
                          </a:r>
                        </a:p>
                      </a:txBody>
                      <a:tcPr/>
                    </a:tc>
                    <a:tc>
                      <a:txBody>
                        <a:bodyPr/>
                        <a:lstStyle/>
                        <a:p>
                          <a:endParaRPr lang="fr-CH" sz="1600" noProof="0"/>
                        </a:p>
                      </a:txBody>
                      <a:tcPr/>
                    </a:tc>
                    <a:tc>
                      <a:txBody>
                        <a:bodyPr/>
                        <a:lstStyle/>
                        <a:p>
                          <a:endParaRPr lang="fr-CH" sz="1600" noProof="0"/>
                        </a:p>
                      </a:txBody>
                      <a:tcPr/>
                    </a:tc>
                    <a:tc>
                      <a:txBody>
                        <a:bodyPr/>
                        <a:lstStyle/>
                        <a:p>
                          <a:endParaRPr lang="fr-CH" sz="1600" noProof="0" dirty="0"/>
                        </a:p>
                        <a:p>
                          <a:r>
                            <a:rPr lang="fr-CH" sz="1600" noProof="0" dirty="0"/>
                            <a:t>         - </a:t>
                          </a:r>
                        </a:p>
                      </a:txBody>
                      <a:tcPr/>
                    </a:tc>
                    <a:tc>
                      <a:txBody>
                        <a:bodyPr/>
                        <a:lstStyle/>
                        <a:p>
                          <a:endParaRPr lang="fr-CH" sz="1600" noProof="0" dirty="0"/>
                        </a:p>
                      </a:txBody>
                      <a:tcPr/>
                    </a:tc>
                    <a:extLst>
                      <a:ext uri="{0D108BD9-81ED-4DB2-BD59-A6C34878D82A}">
                        <a16:rowId xmlns:a16="http://schemas.microsoft.com/office/drawing/2014/main" val="10002"/>
                      </a:ext>
                    </a:extLst>
                  </a:tr>
                  <a:tr h="1484323">
                    <a:tc>
                      <a:txBody>
                        <a:bodyPr/>
                        <a:lstStyle/>
                        <a:p>
                          <a:endParaRPr lang="fr-CH" sz="1600" noProof="0" dirty="0"/>
                        </a:p>
                        <a:p>
                          <a:endParaRPr lang="fr-CH" sz="1600" noProof="0" dirty="0"/>
                        </a:p>
                        <a:p>
                          <a:r>
                            <a:rPr lang="fr-CH" sz="1600" noProof="0" dirty="0"/>
                            <a:t>Résolution</a:t>
                          </a:r>
                        </a:p>
                        <a:p>
                          <a:endParaRPr lang="fr-CH" sz="1600" noProof="0" dirty="0"/>
                        </a:p>
                        <a:p>
                          <a:endParaRPr lang="fr-CH" sz="1600" noProof="0" dirty="0"/>
                        </a:p>
                      </a:txBody>
                      <a:tcPr/>
                    </a:tc>
                    <a:tc>
                      <a:txBody>
                        <a:bodyPr/>
                        <a:lstStyle/>
                        <a:p>
                          <a:endParaRPr lang="fr-CH" sz="1600" noProof="0" dirty="0"/>
                        </a:p>
                      </a:txBody>
                      <a:tcPr/>
                    </a:tc>
                    <a:tc>
                      <a:txBody>
                        <a:bodyPr/>
                        <a:lstStyle/>
                        <a:p>
                          <a:endParaRPr lang="fr-CH" sz="1600" noProof="0" dirty="0"/>
                        </a:p>
                      </a:txBody>
                      <a:tcPr/>
                    </a:tc>
                    <a:tc>
                      <a:txBody>
                        <a:bodyPr/>
                        <a:lstStyle/>
                        <a:p>
                          <a:pPr/>
                          <a14:m>
                            <m:oMathPara xmlns:m="http://schemas.openxmlformats.org/officeDocument/2006/math">
                              <m:oMathParaPr>
                                <m:jc m:val="centerGroup"/>
                              </m:oMathParaPr>
                              <m:oMath xmlns:m="http://schemas.openxmlformats.org/officeDocument/2006/math">
                                <m:f>
                                  <m:fPr>
                                    <m:ctrlPr>
                                      <a:rPr lang="fr-CH" sz="1600" i="1" noProof="0" smtClean="0">
                                        <a:latin typeface="Cambria Math" panose="02040503050406030204" pitchFamily="18" charset="0"/>
                                      </a:rPr>
                                    </m:ctrlPr>
                                  </m:fPr>
                                  <m:num>
                                    <m:r>
                                      <a:rPr lang="fr-CH" sz="1600" b="0" i="1" noProof="0" smtClean="0">
                                        <a:latin typeface="Cambria Math" panose="02040503050406030204" pitchFamily="18" charset="0"/>
                                      </a:rPr>
                                      <m:t>𝑑</m:t>
                                    </m:r>
                                    <m:r>
                                      <a:rPr lang="fr-CH" sz="1600" b="0" i="1" noProof="0" smtClean="0">
                                        <a:latin typeface="Cambria Math" panose="02040503050406030204" pitchFamily="18" charset="0"/>
                                        <a:ea typeface="Cambria Math" panose="02040503050406030204" pitchFamily="18" charset="0"/>
                                      </a:rPr>
                                      <m:t>𝜆</m:t>
                                    </m:r>
                                  </m:num>
                                  <m:den>
                                    <m:r>
                                      <a:rPr lang="fr-CH" sz="1600" i="1" noProof="0" smtClean="0">
                                        <a:latin typeface="Cambria Math" panose="02040503050406030204" pitchFamily="18" charset="0"/>
                                        <a:ea typeface="Cambria Math" panose="02040503050406030204" pitchFamily="18" charset="0"/>
                                      </a:rPr>
                                      <m:t>𝜆</m:t>
                                    </m:r>
                                  </m:den>
                                </m:f>
                                <m:r>
                                  <a:rPr lang="fr-CH" sz="1600" b="0" i="1" noProof="0" smtClean="0">
                                    <a:latin typeface="Cambria Math" panose="02040503050406030204" pitchFamily="18" charset="0"/>
                                  </a:rPr>
                                  <m:t>=</m:t>
                                </m:r>
                                <m:f>
                                  <m:fPr>
                                    <m:ctrlPr>
                                      <a:rPr lang="fr-CH" sz="1600" b="0" i="1" noProof="0" smtClean="0">
                                        <a:latin typeface="Cambria Math" panose="02040503050406030204" pitchFamily="18" charset="0"/>
                                      </a:rPr>
                                    </m:ctrlPr>
                                  </m:fPr>
                                  <m:num>
                                    <m:r>
                                      <a:rPr lang="fr-CH" sz="1600" b="0" i="1" noProof="0" smtClean="0">
                                        <a:latin typeface="Cambria Math" panose="02040503050406030204" pitchFamily="18" charset="0"/>
                                        <a:ea typeface="Cambria Math" panose="02040503050406030204" pitchFamily="18" charset="0"/>
                                      </a:rPr>
                                      <m:t>𝜆</m:t>
                                    </m:r>
                                  </m:num>
                                  <m:den>
                                    <m:r>
                                      <a:rPr lang="fr-CH" sz="1600" b="0" i="1" noProof="0" smtClean="0">
                                        <a:latin typeface="Cambria Math" panose="02040503050406030204" pitchFamily="18" charset="0"/>
                                      </a:rPr>
                                      <m:t>4</m:t>
                                    </m:r>
                                    <m:r>
                                      <a:rPr lang="fr-CH" sz="1600" b="0" i="1" noProof="0" smtClean="0">
                                        <a:latin typeface="Cambria Math" panose="02040503050406030204" pitchFamily="18" charset="0"/>
                                      </a:rPr>
                                      <m:t>𝐿𝐹</m:t>
                                    </m:r>
                                  </m:den>
                                </m:f>
                                <m:r>
                                  <a:rPr lang="fr-CH" sz="1600" b="0" i="1" noProof="0" smtClean="0">
                                    <a:latin typeface="Cambria Math" panose="02040503050406030204" pitchFamily="18" charset="0"/>
                                  </a:rPr>
                                  <m:t>=1.2</m:t>
                                </m:r>
                                <m:sSup>
                                  <m:sSupPr>
                                    <m:ctrlPr>
                                      <a:rPr lang="fr-CH" sz="1600" b="0" i="1" noProof="0" smtClean="0">
                                        <a:latin typeface="Cambria Math" panose="02040503050406030204" pitchFamily="18" charset="0"/>
                                      </a:rPr>
                                    </m:ctrlPr>
                                  </m:sSupPr>
                                  <m:e>
                                    <m:r>
                                      <a:rPr lang="fr-CH" sz="1600" b="0" i="1" noProof="0" smtClean="0">
                                        <a:latin typeface="Cambria Math" panose="02040503050406030204" pitchFamily="18" charset="0"/>
                                        <a:ea typeface="Cambria Math" panose="02040503050406030204" pitchFamily="18" charset="0"/>
                                      </a:rPr>
                                      <m:t>∙</m:t>
                                    </m:r>
                                    <m:r>
                                      <a:rPr lang="fr-CH" sz="1600" b="0" i="1" noProof="0" smtClean="0">
                                        <a:latin typeface="Cambria Math" panose="02040503050406030204" pitchFamily="18" charset="0"/>
                                      </a:rPr>
                                      <m:t>10</m:t>
                                    </m:r>
                                  </m:e>
                                  <m:sup>
                                    <m:r>
                                      <a:rPr lang="fr-CH" sz="1600" b="0" i="1" noProof="0" smtClean="0">
                                        <a:latin typeface="Cambria Math" panose="02040503050406030204" pitchFamily="18" charset="0"/>
                                      </a:rPr>
                                      <m:t>−8</m:t>
                                    </m:r>
                                  </m:sup>
                                </m:sSup>
                              </m:oMath>
                            </m:oMathPara>
                          </a14:m>
                          <a:endParaRPr lang="fr-CH" sz="1600" noProof="0" dirty="0"/>
                        </a:p>
                        <a:p>
                          <a:endParaRPr lang="fr-CH" sz="1600" noProof="0" dirty="0"/>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CH" sz="1600" b="0" i="1" noProof="0" smtClean="0">
                                    <a:latin typeface="Cambria Math" panose="02040503050406030204" pitchFamily="18" charset="0"/>
                                  </a:rPr>
                                  <m:t>𝑑</m:t>
                                </m:r>
                                <m:r>
                                  <a:rPr lang="fr-CH" sz="1600" b="0" i="1" noProof="0" smtClean="0">
                                    <a:latin typeface="Cambria Math" panose="02040503050406030204" pitchFamily="18" charset="0"/>
                                    <a:ea typeface="Cambria Math" panose="02040503050406030204" pitchFamily="18" charset="0"/>
                                  </a:rPr>
                                  <m:t>𝜆</m:t>
                                </m:r>
                                <m:r>
                                  <a:rPr lang="fr-CH" sz="1600" b="0" i="1" noProof="0" smtClean="0">
                                    <a:latin typeface="Cambria Math" panose="02040503050406030204" pitchFamily="18" charset="0"/>
                                  </a:rPr>
                                  <m:t>=6.3 </m:t>
                                </m:r>
                                <m:r>
                                  <a:rPr lang="fr-CH" sz="1600" b="0" i="1" noProof="0" smtClean="0">
                                    <a:latin typeface="Cambria Math" panose="02040503050406030204" pitchFamily="18" charset="0"/>
                                  </a:rPr>
                                  <m:t>𝑝𝑚</m:t>
                                </m:r>
                              </m:oMath>
                            </m:oMathPara>
                          </a14:m>
                          <a:endParaRPr lang="fr-CH" sz="1600" noProof="0" dirty="0"/>
                        </a:p>
                      </a:txBody>
                      <a:tcPr/>
                    </a:tc>
                    <a:tc>
                      <a:txBody>
                        <a:bodyPr/>
                        <a:lstStyle/>
                        <a:p>
                          <a:r>
                            <a:rPr lang="fr-CH" sz="1600" noProof="0" dirty="0">
                              <a:latin typeface="Symbol" pitchFamily="2" charset="2"/>
                            </a:rPr>
                            <a:t>Dl/l</a:t>
                          </a:r>
                          <a:r>
                            <a:rPr lang="fr-CH" sz="1600" noProof="0" dirty="0"/>
                            <a:t> = 10</a:t>
                          </a:r>
                          <a:r>
                            <a:rPr lang="fr-CH" sz="1600" baseline="30000" noProof="0" dirty="0"/>
                            <a:t>-4</a:t>
                          </a:r>
                        </a:p>
                        <a:p>
                          <a:endParaRPr lang="fr-CH" sz="1600" noProof="0" dirty="0"/>
                        </a:p>
                        <a:p>
                          <a:endParaRPr lang="fr-CH" sz="1600" noProof="0" dirty="0"/>
                        </a:p>
                        <a:p>
                          <a:r>
                            <a:rPr lang="fr-CH" sz="1600" noProof="0" dirty="0"/>
                            <a:t>d</a:t>
                          </a:r>
                          <a:r>
                            <a:rPr lang="fr-CH" sz="1600" noProof="0" dirty="0">
                              <a:latin typeface="Symbol" pitchFamily="2" charset="2"/>
                            </a:rPr>
                            <a:t>l</a:t>
                          </a:r>
                          <a:r>
                            <a:rPr lang="fr-CH" sz="1600" noProof="0" dirty="0"/>
                            <a:t> = 100 pm</a:t>
                          </a:r>
                        </a:p>
                      </a:txBody>
                      <a:tcPr/>
                    </a:tc>
                    <a:extLst>
                      <a:ext uri="{0D108BD9-81ED-4DB2-BD59-A6C34878D82A}">
                        <a16:rowId xmlns:a16="http://schemas.microsoft.com/office/drawing/2014/main" val="10003"/>
                      </a:ext>
                    </a:extLst>
                  </a:tr>
                  <a:tr h="1170515">
                    <a:tc>
                      <a:txBody>
                        <a:bodyPr/>
                        <a:lstStyle/>
                        <a:p>
                          <a:endParaRPr lang="fr-CH" sz="1600" noProof="0" dirty="0"/>
                        </a:p>
                        <a:p>
                          <a:r>
                            <a:rPr lang="fr-CH" sz="1600" noProof="0"/>
                            <a:t>Gamme spectrale</a:t>
                          </a:r>
                          <a:endParaRPr lang="fr-CH" sz="1600" noProof="0" dirty="0"/>
                        </a:p>
                      </a:txBody>
                      <a:tcPr/>
                    </a:tc>
                    <a:tc>
                      <a:txBody>
                        <a:bodyPr/>
                        <a:lstStyle/>
                        <a:p>
                          <a:endParaRPr lang="fr-CH" sz="1600" noProof="0" dirty="0"/>
                        </a:p>
                        <a:p>
                          <a:r>
                            <a:rPr lang="fr-CH" sz="1600" i="1" noProof="0" dirty="0"/>
                            <a:t>300-2500</a:t>
                          </a:r>
                          <a:r>
                            <a:rPr lang="fr-CH" sz="1600" i="1" baseline="0" noProof="0" dirty="0"/>
                            <a:t> nm</a:t>
                          </a:r>
                          <a:endParaRPr lang="fr-CH" sz="1600" i="1" noProof="0" dirty="0"/>
                        </a:p>
                      </a:txBody>
                      <a:tcPr/>
                    </a:tc>
                    <a:tc>
                      <a:txBody>
                        <a:bodyPr/>
                        <a:lstStyle/>
                        <a:p>
                          <a:endParaRPr lang="fr-CH" sz="1600" noProof="0" dirty="0"/>
                        </a:p>
                      </a:txBody>
                      <a:tcPr/>
                    </a:tc>
                    <a:tc>
                      <a:txBody>
                        <a:bodyPr/>
                        <a:lstStyle/>
                        <a:p>
                          <a:endParaRPr lang="fr-CH" sz="1600" noProof="0" dirty="0"/>
                        </a:p>
                      </a:txBody>
                      <a:tcPr/>
                    </a:tc>
                    <a:tc>
                      <a:txBody>
                        <a:bodyPr/>
                        <a:lstStyle/>
                        <a:p>
                          <a:endParaRPr lang="fr-CH" sz="1600" noProof="0" dirty="0"/>
                        </a:p>
                        <a:p>
                          <a:r>
                            <a:rPr lang="fr-CH" sz="1600" noProof="0" dirty="0"/>
                            <a:t>1-100 </a:t>
                          </a:r>
                          <a:r>
                            <a:rPr lang="fr-CH" sz="1600" noProof="0" dirty="0">
                              <a:latin typeface="Symbol" pitchFamily="2" charset="2"/>
                            </a:rPr>
                            <a:t>m</a:t>
                          </a:r>
                          <a:r>
                            <a:rPr lang="fr-CH" sz="1600" noProof="0" dirty="0"/>
                            <a:t>m</a:t>
                          </a:r>
                        </a:p>
                      </a:txBody>
                      <a:tcPr/>
                    </a:tc>
                    <a:extLst>
                      <a:ext uri="{0D108BD9-81ED-4DB2-BD59-A6C34878D82A}">
                        <a16:rowId xmlns:a16="http://schemas.microsoft.com/office/drawing/2014/main" val="10004"/>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2252710422"/>
                  </p:ext>
                </p:extLst>
              </p:nvPr>
            </p:nvGraphicFramePr>
            <p:xfrm>
              <a:off x="0" y="656691"/>
              <a:ext cx="12192000" cy="6166383"/>
            </p:xfrm>
            <a:graphic>
              <a:graphicData uri="http://schemas.openxmlformats.org/drawingml/2006/table">
                <a:tbl>
                  <a:tblPr firstRow="1" bandRow="1">
                    <a:tableStyleId>{5C22544A-7EE6-4342-B048-85BDC9FD1C3A}</a:tableStyleId>
                  </a:tblPr>
                  <a:tblGrid>
                    <a:gridCol w="2388659">
                      <a:extLst>
                        <a:ext uri="{9D8B030D-6E8A-4147-A177-3AD203B41FA5}">
                          <a16:colId xmlns:a16="http://schemas.microsoft.com/office/drawing/2014/main" val="20000"/>
                        </a:ext>
                      </a:extLst>
                    </a:gridCol>
                    <a:gridCol w="2488141">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934481227"/>
                        </a:ext>
                      </a:extLst>
                    </a:gridCol>
                  </a:tblGrid>
                  <a:tr h="1170515">
                    <a:tc>
                      <a:txBody>
                        <a:bodyPr/>
                        <a:lstStyle/>
                        <a:p>
                          <a:r>
                            <a:rPr lang="fr-CH" sz="1800" noProof="0"/>
                            <a:t>Paramètre</a:t>
                          </a:r>
                        </a:p>
                      </a:txBody>
                      <a:tcPr/>
                    </a:tc>
                    <a:tc>
                      <a:txBody>
                        <a:bodyPr/>
                        <a:lstStyle/>
                        <a:p>
                          <a:r>
                            <a:rPr lang="fr-CH" sz="1800" noProof="0"/>
                            <a:t>Prisme</a:t>
                          </a:r>
                        </a:p>
                      </a:txBody>
                      <a:tcPr/>
                    </a:tc>
                    <a:tc>
                      <a:txBody>
                        <a:bodyPr/>
                        <a:lstStyle/>
                        <a:p>
                          <a:r>
                            <a:rPr lang="fr-CH" sz="1800" noProof="0"/>
                            <a:t>Réseau</a:t>
                          </a:r>
                        </a:p>
                      </a:txBody>
                      <a:tcPr/>
                    </a:tc>
                    <a:tc>
                      <a:txBody>
                        <a:bodyPr/>
                        <a:lstStyle/>
                        <a:p>
                          <a:r>
                            <a:rPr lang="fr-CH" sz="1800" noProof="0"/>
                            <a:t>Etalon F-P</a:t>
                          </a:r>
                        </a:p>
                      </a:txBody>
                      <a:tcPr/>
                    </a:tc>
                    <a:tc>
                      <a:txBody>
                        <a:bodyPr/>
                        <a:lstStyle/>
                        <a:p>
                          <a:r>
                            <a:rPr lang="fr-CH" sz="1800" noProof="0" dirty="0"/>
                            <a:t>FTIR</a:t>
                          </a:r>
                        </a:p>
                        <a:p>
                          <a:r>
                            <a:rPr lang="fr-CH" sz="1800" noProof="0" dirty="0"/>
                            <a:t>(à </a:t>
                          </a:r>
                          <a:r>
                            <a:rPr lang="fr-CH" sz="1800" noProof="0" dirty="0">
                              <a:latin typeface="Symbol" pitchFamily="2" charset="2"/>
                            </a:rPr>
                            <a:t>l</a:t>
                          </a:r>
                          <a:r>
                            <a:rPr lang="fr-CH" sz="1800" noProof="0" dirty="0"/>
                            <a:t>=1</a:t>
                          </a:r>
                          <a:r>
                            <a:rPr lang="fr-CH" sz="1800" noProof="0" dirty="0">
                              <a:latin typeface="Symbol" pitchFamily="2" charset="2"/>
                            </a:rPr>
                            <a:t>m</a:t>
                          </a:r>
                          <a:r>
                            <a:rPr lang="fr-CH" sz="1800" noProof="0" dirty="0"/>
                            <a:t>m)</a:t>
                          </a:r>
                        </a:p>
                      </a:txBody>
                      <a:tcPr/>
                    </a:tc>
                    <a:extLst>
                      <a:ext uri="{0D108BD9-81ED-4DB2-BD59-A6C34878D82A}">
                        <a16:rowId xmlns:a16="http://schemas.microsoft.com/office/drawing/2014/main" val="10000"/>
                      </a:ext>
                    </a:extLst>
                  </a:tr>
                  <a:tr h="1170515">
                    <a:tc>
                      <a:txBody>
                        <a:bodyPr/>
                        <a:lstStyle/>
                        <a:p>
                          <a:r>
                            <a:rPr lang="fr-CH" sz="1600" noProof="0" dirty="0" err="1" smtClean="0"/>
                            <a:t>Charactéristiques</a:t>
                          </a:r>
                          <a:endParaRPr lang="fr-CH" sz="1600" noProof="0" dirty="0"/>
                        </a:p>
                      </a:txBody>
                      <a:tcPr/>
                    </a:tc>
                    <a:tc>
                      <a:txBody>
                        <a:bodyPr/>
                        <a:lstStyle/>
                        <a:p>
                          <a:r>
                            <a:rPr lang="fr-CH" sz="1600" noProof="0" dirty="0"/>
                            <a:t>Verre N-PK52A</a:t>
                          </a:r>
                        </a:p>
                        <a:p>
                          <a:r>
                            <a:rPr lang="fr-CH" sz="1600" noProof="0" dirty="0">
                              <a:latin typeface="Symbol" charset="2"/>
                              <a:cs typeface="Symbol" charset="2"/>
                            </a:rPr>
                            <a:t>a</a:t>
                          </a:r>
                          <a:r>
                            <a:rPr lang="fr-CH" sz="1600" noProof="0" dirty="0"/>
                            <a:t>=30°</a:t>
                          </a:r>
                        </a:p>
                        <a:p>
                          <a:r>
                            <a:rPr lang="fr-CH" sz="1600" i="1" noProof="0" dirty="0"/>
                            <a:t>D=5cm</a:t>
                          </a:r>
                        </a:p>
                      </a:txBody>
                      <a:tcPr/>
                    </a:tc>
                    <a:tc>
                      <a:txBody>
                        <a:bodyPr/>
                        <a:lstStyle/>
                        <a:p>
                          <a:r>
                            <a:rPr lang="fr-CH" sz="1600" i="1" noProof="0" dirty="0"/>
                            <a:t>1200 l/mm</a:t>
                          </a:r>
                        </a:p>
                        <a:p>
                          <a:r>
                            <a:rPr lang="fr-CH" sz="1600" i="1" noProof="0" dirty="0"/>
                            <a:t>L=5cm</a:t>
                          </a:r>
                        </a:p>
                        <a:p>
                          <a:endParaRPr lang="fr-CH" sz="1600" noProof="0" dirty="0"/>
                        </a:p>
                      </a:txBody>
                      <a:tcPr/>
                    </a:tc>
                    <a:tc>
                      <a:txBody>
                        <a:bodyPr/>
                        <a:lstStyle/>
                        <a:p>
                          <a:r>
                            <a:rPr lang="fr-CH" sz="1600" i="1" noProof="0" dirty="0"/>
                            <a:t>L = 10 mm</a:t>
                          </a:r>
                        </a:p>
                        <a:p>
                          <a:r>
                            <a:rPr lang="fr-CH" sz="1600" i="1" noProof="0" dirty="0"/>
                            <a:t>F=1000</a:t>
                          </a:r>
                        </a:p>
                      </a:txBody>
                      <a:tcPr/>
                    </a:tc>
                    <a:tc>
                      <a:txBody>
                        <a:bodyPr/>
                        <a:lstStyle/>
                        <a:p>
                          <a:r>
                            <a:rPr lang="fr-CH" sz="1600" i="1" noProof="0" dirty="0"/>
                            <a:t>L = 1 cm</a:t>
                          </a:r>
                        </a:p>
                      </a:txBody>
                      <a:tcPr/>
                    </a:tc>
                    <a:extLst>
                      <a:ext uri="{0D108BD9-81ED-4DB2-BD59-A6C34878D82A}">
                        <a16:rowId xmlns:a16="http://schemas.microsoft.com/office/drawing/2014/main" val="10001"/>
                      </a:ext>
                    </a:extLst>
                  </a:tr>
                  <a:tr h="1170515">
                    <a:tc>
                      <a:txBody>
                        <a:bodyPr/>
                        <a:lstStyle/>
                        <a:p>
                          <a:endParaRPr lang="fr-CH" sz="1600" noProof="0" dirty="0"/>
                        </a:p>
                        <a:p>
                          <a:r>
                            <a:rPr lang="fr-CH" sz="1600" noProof="0" dirty="0"/>
                            <a:t>Dispersion</a:t>
                          </a:r>
                        </a:p>
                      </a:txBody>
                      <a:tcPr/>
                    </a:tc>
                    <a:tc>
                      <a:txBody>
                        <a:bodyPr/>
                        <a:lstStyle/>
                        <a:p>
                          <a:endParaRPr lang="fr-CH" sz="1600" noProof="0"/>
                        </a:p>
                      </a:txBody>
                      <a:tcPr/>
                    </a:tc>
                    <a:tc>
                      <a:txBody>
                        <a:bodyPr/>
                        <a:lstStyle/>
                        <a:p>
                          <a:endParaRPr lang="fr-CH" sz="1600" noProof="0"/>
                        </a:p>
                      </a:txBody>
                      <a:tcPr/>
                    </a:tc>
                    <a:tc>
                      <a:txBody>
                        <a:bodyPr/>
                        <a:lstStyle/>
                        <a:p>
                          <a:endParaRPr lang="fr-CH" sz="1600" noProof="0" dirty="0"/>
                        </a:p>
                        <a:p>
                          <a:r>
                            <a:rPr lang="fr-CH" sz="1600" noProof="0" dirty="0"/>
                            <a:t>         - </a:t>
                          </a:r>
                        </a:p>
                      </a:txBody>
                      <a:tcPr/>
                    </a:tc>
                    <a:tc>
                      <a:txBody>
                        <a:bodyPr/>
                        <a:lstStyle/>
                        <a:p>
                          <a:endParaRPr lang="fr-CH" sz="1600" noProof="0" dirty="0"/>
                        </a:p>
                      </a:txBody>
                      <a:tcPr/>
                    </a:tc>
                    <a:extLst>
                      <a:ext uri="{0D108BD9-81ED-4DB2-BD59-A6C34878D82A}">
                        <a16:rowId xmlns:a16="http://schemas.microsoft.com/office/drawing/2014/main" val="10002"/>
                      </a:ext>
                    </a:extLst>
                  </a:tr>
                  <a:tr h="1484323">
                    <a:tc>
                      <a:txBody>
                        <a:bodyPr/>
                        <a:lstStyle/>
                        <a:p>
                          <a:endParaRPr lang="fr-CH" sz="1600" noProof="0" dirty="0"/>
                        </a:p>
                        <a:p>
                          <a:endParaRPr lang="fr-CH" sz="1600" noProof="0" dirty="0"/>
                        </a:p>
                        <a:p>
                          <a:r>
                            <a:rPr lang="fr-CH" sz="1600" noProof="0" dirty="0" smtClean="0"/>
                            <a:t>Résolution</a:t>
                          </a:r>
                          <a:endParaRPr lang="fr-CH" sz="1600" noProof="0" dirty="0"/>
                        </a:p>
                        <a:p>
                          <a:endParaRPr lang="fr-CH" sz="1600" noProof="0" dirty="0"/>
                        </a:p>
                        <a:p>
                          <a:endParaRPr lang="fr-CH" sz="1600" noProof="0" dirty="0"/>
                        </a:p>
                      </a:txBody>
                      <a:tcPr/>
                    </a:tc>
                    <a:tc>
                      <a:txBody>
                        <a:bodyPr/>
                        <a:lstStyle/>
                        <a:p>
                          <a:endParaRPr lang="fr-CH" sz="1600" noProof="0" dirty="0"/>
                        </a:p>
                      </a:txBody>
                      <a:tcPr/>
                    </a:tc>
                    <a:tc>
                      <a:txBody>
                        <a:bodyPr/>
                        <a:lstStyle/>
                        <a:p>
                          <a:endParaRPr lang="fr-CH" sz="1600" noProof="0" dirty="0"/>
                        </a:p>
                      </a:txBody>
                      <a:tcPr/>
                    </a:tc>
                    <a:tc>
                      <a:txBody>
                        <a:bodyPr/>
                        <a:lstStyle/>
                        <a:p>
                          <a:endParaRPr lang="fr-FR"/>
                        </a:p>
                      </a:txBody>
                      <a:tcPr>
                        <a:blipFill>
                          <a:blip r:embed="rId5"/>
                          <a:stretch>
                            <a:fillRect l="-300500" t="-238525" r="-101250" b="-79508"/>
                          </a:stretch>
                        </a:blipFill>
                      </a:tcPr>
                    </a:tc>
                    <a:tc>
                      <a:txBody>
                        <a:bodyPr/>
                        <a:lstStyle/>
                        <a:p>
                          <a:r>
                            <a:rPr lang="fr-CH" sz="1600" noProof="0" dirty="0">
                              <a:latin typeface="Symbol" pitchFamily="2" charset="2"/>
                            </a:rPr>
                            <a:t>Dl/l</a:t>
                          </a:r>
                          <a:r>
                            <a:rPr lang="fr-CH" sz="1600" noProof="0" dirty="0"/>
                            <a:t> = 10</a:t>
                          </a:r>
                          <a:r>
                            <a:rPr lang="fr-CH" sz="1600" baseline="30000" noProof="0" dirty="0"/>
                            <a:t>-4</a:t>
                          </a:r>
                        </a:p>
                        <a:p>
                          <a:endParaRPr lang="fr-CH" sz="1600" noProof="0" dirty="0"/>
                        </a:p>
                        <a:p>
                          <a:endParaRPr lang="fr-CH" sz="1600" noProof="0" dirty="0"/>
                        </a:p>
                        <a:p>
                          <a:r>
                            <a:rPr lang="fr-CH" sz="1600" noProof="0" dirty="0"/>
                            <a:t>d</a:t>
                          </a:r>
                          <a:r>
                            <a:rPr lang="fr-CH" sz="1600" noProof="0" dirty="0">
                              <a:latin typeface="Symbol" pitchFamily="2" charset="2"/>
                            </a:rPr>
                            <a:t>l</a:t>
                          </a:r>
                          <a:r>
                            <a:rPr lang="fr-CH" sz="1600" noProof="0" dirty="0"/>
                            <a:t> = 100 pm</a:t>
                          </a:r>
                        </a:p>
                      </a:txBody>
                      <a:tcPr/>
                    </a:tc>
                    <a:extLst>
                      <a:ext uri="{0D108BD9-81ED-4DB2-BD59-A6C34878D82A}">
                        <a16:rowId xmlns:a16="http://schemas.microsoft.com/office/drawing/2014/main" val="10003"/>
                      </a:ext>
                    </a:extLst>
                  </a:tr>
                  <a:tr h="1170515">
                    <a:tc>
                      <a:txBody>
                        <a:bodyPr/>
                        <a:lstStyle/>
                        <a:p>
                          <a:endParaRPr lang="fr-CH" sz="1600" noProof="0" dirty="0"/>
                        </a:p>
                        <a:p>
                          <a:r>
                            <a:rPr lang="fr-CH" sz="1600" noProof="0"/>
                            <a:t>Gamme </a:t>
                          </a:r>
                          <a:r>
                            <a:rPr lang="fr-CH" sz="1600" noProof="0" smtClean="0"/>
                            <a:t>spectrale</a:t>
                          </a:r>
                          <a:endParaRPr lang="fr-CH" sz="1600" noProof="0" dirty="0"/>
                        </a:p>
                      </a:txBody>
                      <a:tcPr/>
                    </a:tc>
                    <a:tc>
                      <a:txBody>
                        <a:bodyPr/>
                        <a:lstStyle/>
                        <a:p>
                          <a:endParaRPr lang="fr-CH" sz="1600" noProof="0" dirty="0"/>
                        </a:p>
                        <a:p>
                          <a:r>
                            <a:rPr lang="fr-CH" sz="1600" i="1" noProof="0" dirty="0"/>
                            <a:t>300-2500</a:t>
                          </a:r>
                          <a:r>
                            <a:rPr lang="fr-CH" sz="1600" i="1" baseline="0" noProof="0" dirty="0"/>
                            <a:t> nm</a:t>
                          </a:r>
                          <a:endParaRPr lang="fr-CH" sz="1600" i="1" noProof="0" dirty="0"/>
                        </a:p>
                      </a:txBody>
                      <a:tcPr/>
                    </a:tc>
                    <a:tc>
                      <a:txBody>
                        <a:bodyPr/>
                        <a:lstStyle/>
                        <a:p>
                          <a:endParaRPr lang="fr-CH" sz="1600" noProof="0" dirty="0"/>
                        </a:p>
                      </a:txBody>
                      <a:tcPr/>
                    </a:tc>
                    <a:tc>
                      <a:txBody>
                        <a:bodyPr/>
                        <a:lstStyle/>
                        <a:p>
                          <a:endParaRPr lang="fr-CH" sz="1600" noProof="0" dirty="0"/>
                        </a:p>
                      </a:txBody>
                      <a:tcPr/>
                    </a:tc>
                    <a:tc>
                      <a:txBody>
                        <a:bodyPr/>
                        <a:lstStyle/>
                        <a:p>
                          <a:endParaRPr lang="fr-CH" sz="1600" noProof="0" dirty="0"/>
                        </a:p>
                        <a:p>
                          <a:r>
                            <a:rPr lang="fr-CH" sz="1600" noProof="0" dirty="0"/>
                            <a:t>1-100 </a:t>
                          </a:r>
                          <a:r>
                            <a:rPr lang="fr-CH" sz="1600" noProof="0" dirty="0">
                              <a:latin typeface="Symbol" pitchFamily="2" charset="2"/>
                            </a:rPr>
                            <a:t>m</a:t>
                          </a:r>
                          <a:r>
                            <a:rPr lang="fr-CH" sz="1600" noProof="0" dirty="0"/>
                            <a:t>m</a:t>
                          </a:r>
                        </a:p>
                      </a:txBody>
                      <a:tcPr/>
                    </a:tc>
                    <a:extLst>
                      <a:ext uri="{0D108BD9-81ED-4DB2-BD59-A6C34878D82A}">
                        <a16:rowId xmlns:a16="http://schemas.microsoft.com/office/drawing/2014/main" val="10004"/>
                      </a:ext>
                    </a:extLst>
                  </a:tr>
                </a:tbl>
              </a:graphicData>
            </a:graphic>
          </p:graphicFrame>
        </mc:Fallback>
      </mc:AlternateContent>
      <p:graphicFrame>
        <p:nvGraphicFramePr>
          <p:cNvPr id="16" name="Object 25"/>
          <p:cNvGraphicFramePr>
            <a:graphicFrameLocks noChangeAspect="1"/>
          </p:cNvGraphicFramePr>
          <p:nvPr/>
        </p:nvGraphicFramePr>
        <p:xfrm>
          <a:off x="2744938" y="3103848"/>
          <a:ext cx="1721827" cy="866328"/>
        </p:xfrm>
        <a:graphic>
          <a:graphicData uri="http://schemas.openxmlformats.org/presentationml/2006/ole">
            <mc:AlternateContent xmlns:mc="http://schemas.openxmlformats.org/markup-compatibility/2006">
              <mc:Choice xmlns:v="urn:schemas-microsoft-com:vml" Requires="v">
                <p:oleObj name="Equation" r:id="rId6" imgW="1181100" imgH="596900" progId="Equation.3">
                  <p:embed/>
                </p:oleObj>
              </mc:Choice>
              <mc:Fallback>
                <p:oleObj name="Equation" r:id="rId6" imgW="1181100" imgH="596900" progId="Equation.3">
                  <p:embed/>
                  <p:pic>
                    <p:nvPicPr>
                      <p:cNvPr id="16" name="Object 25"/>
                      <p:cNvPicPr>
                        <a:picLocks noChangeAspect="1" noChangeArrowheads="1"/>
                      </p:cNvPicPr>
                      <p:nvPr/>
                    </p:nvPicPr>
                    <p:blipFill>
                      <a:blip r:embed="rId7"/>
                      <a:srcRect/>
                      <a:stretch>
                        <a:fillRect/>
                      </a:stretch>
                    </p:blipFill>
                    <p:spPr bwMode="auto">
                      <a:xfrm>
                        <a:off x="2744938" y="3103848"/>
                        <a:ext cx="1721827" cy="866328"/>
                      </a:xfrm>
                      <a:prstGeom prst="rect">
                        <a:avLst/>
                      </a:prstGeom>
                      <a:noFill/>
                      <a:ln>
                        <a:noFill/>
                      </a:ln>
                      <a:effectLst/>
                    </p:spPr>
                  </p:pic>
                </p:oleObj>
              </mc:Fallback>
            </mc:AlternateContent>
          </a:graphicData>
        </a:graphic>
      </p:graphicFrame>
      <p:graphicFrame>
        <p:nvGraphicFramePr>
          <p:cNvPr id="18" name="Object 25"/>
          <p:cNvGraphicFramePr>
            <a:graphicFrameLocks noChangeAspect="1"/>
          </p:cNvGraphicFramePr>
          <p:nvPr/>
        </p:nvGraphicFramePr>
        <p:xfrm>
          <a:off x="5227831" y="3103848"/>
          <a:ext cx="1826211" cy="940242"/>
        </p:xfrm>
        <a:graphic>
          <a:graphicData uri="http://schemas.openxmlformats.org/presentationml/2006/ole">
            <mc:AlternateContent xmlns:mc="http://schemas.openxmlformats.org/markup-compatibility/2006">
              <mc:Choice xmlns:v="urn:schemas-microsoft-com:vml" Requires="v">
                <p:oleObj name="Equation" r:id="rId8" imgW="1155700" imgH="596900" progId="Equation.3">
                  <p:embed/>
                </p:oleObj>
              </mc:Choice>
              <mc:Fallback>
                <p:oleObj name="Equation" r:id="rId8" imgW="1155700" imgH="596900" progId="Equation.3">
                  <p:embed/>
                  <p:pic>
                    <p:nvPicPr>
                      <p:cNvPr id="18" name="Object 25"/>
                      <p:cNvPicPr>
                        <a:picLocks noChangeAspect="1" noChangeArrowheads="1"/>
                      </p:cNvPicPr>
                      <p:nvPr/>
                    </p:nvPicPr>
                    <p:blipFill>
                      <a:blip r:embed="rId9"/>
                      <a:srcRect/>
                      <a:stretch>
                        <a:fillRect/>
                      </a:stretch>
                    </p:blipFill>
                    <p:spPr bwMode="auto">
                      <a:xfrm>
                        <a:off x="5227831" y="3103848"/>
                        <a:ext cx="1826211" cy="9402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graphicFrame>
        <p:nvGraphicFramePr>
          <p:cNvPr id="23" name="Object 25"/>
          <p:cNvGraphicFramePr>
            <a:graphicFrameLocks noChangeAspect="1"/>
          </p:cNvGraphicFramePr>
          <p:nvPr/>
        </p:nvGraphicFramePr>
        <p:xfrm>
          <a:off x="2557656" y="4362288"/>
          <a:ext cx="1820105" cy="1077231"/>
        </p:xfrm>
        <a:graphic>
          <a:graphicData uri="http://schemas.openxmlformats.org/presentationml/2006/ole">
            <mc:AlternateContent xmlns:mc="http://schemas.openxmlformats.org/markup-compatibility/2006">
              <mc:Choice xmlns:v="urn:schemas-microsoft-com:vml" Requires="v">
                <p:oleObj name="Equation" r:id="rId10" imgW="1346200" imgH="800100" progId="Equation.3">
                  <p:embed/>
                </p:oleObj>
              </mc:Choice>
              <mc:Fallback>
                <p:oleObj name="Equation" r:id="rId10" imgW="1346200" imgH="800100" progId="Equation.3">
                  <p:embed/>
                  <p:pic>
                    <p:nvPicPr>
                      <p:cNvPr id="23" name="Object 25"/>
                      <p:cNvPicPr>
                        <a:picLocks noChangeAspect="1" noChangeArrowheads="1"/>
                      </p:cNvPicPr>
                      <p:nvPr/>
                    </p:nvPicPr>
                    <p:blipFill>
                      <a:blip r:embed="rId11"/>
                      <a:srcRect/>
                      <a:stretch>
                        <a:fillRect/>
                      </a:stretch>
                    </p:blipFill>
                    <p:spPr bwMode="auto">
                      <a:xfrm>
                        <a:off x="2557656" y="4362288"/>
                        <a:ext cx="1820105" cy="1077231"/>
                      </a:xfrm>
                      <a:prstGeom prst="rect">
                        <a:avLst/>
                      </a:prstGeom>
                      <a:noFill/>
                      <a:ln>
                        <a:noFill/>
                      </a:ln>
                      <a:effectLst/>
                    </p:spPr>
                  </p:pic>
                </p:oleObj>
              </mc:Fallback>
            </mc:AlternateContent>
          </a:graphicData>
        </a:graphic>
      </p:graphicFrame>
      <p:graphicFrame>
        <p:nvGraphicFramePr>
          <p:cNvPr id="24" name="Object 25"/>
          <p:cNvGraphicFramePr>
            <a:graphicFrameLocks noChangeAspect="1"/>
          </p:cNvGraphicFramePr>
          <p:nvPr/>
        </p:nvGraphicFramePr>
        <p:xfrm>
          <a:off x="5210278" y="4303039"/>
          <a:ext cx="1771444" cy="1174052"/>
        </p:xfrm>
        <a:graphic>
          <a:graphicData uri="http://schemas.openxmlformats.org/presentationml/2006/ole">
            <mc:AlternateContent xmlns:mc="http://schemas.openxmlformats.org/markup-compatibility/2006">
              <mc:Choice xmlns:v="urn:schemas-microsoft-com:vml" Requires="v">
                <p:oleObj name="Equation" r:id="rId12" imgW="1270000" imgH="850900" progId="Equation.3">
                  <p:embed/>
                </p:oleObj>
              </mc:Choice>
              <mc:Fallback>
                <p:oleObj name="Equation" r:id="rId12" imgW="1270000" imgH="850900" progId="Equation.3">
                  <p:embed/>
                  <p:pic>
                    <p:nvPicPr>
                      <p:cNvPr id="24" name="Object 25"/>
                      <p:cNvPicPr>
                        <a:picLocks noChangeAspect="1" noChangeArrowheads="1"/>
                      </p:cNvPicPr>
                      <p:nvPr/>
                    </p:nvPicPr>
                    <p:blipFill>
                      <a:blip r:embed="rId13"/>
                      <a:srcRect/>
                      <a:stretch>
                        <a:fillRect/>
                      </a:stretch>
                    </p:blipFill>
                    <p:spPr bwMode="auto">
                      <a:xfrm>
                        <a:off x="5210278" y="4303039"/>
                        <a:ext cx="1771444" cy="1174052"/>
                      </a:xfrm>
                      <a:prstGeom prst="rect">
                        <a:avLst/>
                      </a:prstGeom>
                      <a:noFill/>
                      <a:ln>
                        <a:noFill/>
                      </a:ln>
                      <a:effectLst/>
                    </p:spPr>
                  </p:pic>
                </p:oleObj>
              </mc:Fallback>
            </mc:AlternateContent>
          </a:graphicData>
        </a:graphic>
      </p:graphicFrame>
      <p:graphicFrame>
        <p:nvGraphicFramePr>
          <p:cNvPr id="27" name="Object 26"/>
          <p:cNvGraphicFramePr>
            <a:graphicFrameLocks noChangeAspect="1"/>
          </p:cNvGraphicFramePr>
          <p:nvPr/>
        </p:nvGraphicFramePr>
        <p:xfrm>
          <a:off x="5347187" y="5763073"/>
          <a:ext cx="1587500" cy="671512"/>
        </p:xfrm>
        <a:graphic>
          <a:graphicData uri="http://schemas.openxmlformats.org/presentationml/2006/ole">
            <mc:AlternateContent xmlns:mc="http://schemas.openxmlformats.org/markup-compatibility/2006">
              <mc:Choice xmlns:v="urn:schemas-microsoft-com:vml" Requires="v">
                <p:oleObj name="Equation" r:id="rId14" imgW="927100" imgH="393700" progId="Equation.3">
                  <p:embed/>
                </p:oleObj>
              </mc:Choice>
              <mc:Fallback>
                <p:oleObj name="Equation" r:id="rId14" imgW="927100" imgH="393700" progId="Equation.3">
                  <p:embed/>
                  <p:pic>
                    <p:nvPicPr>
                      <p:cNvPr id="27" name="Object 26"/>
                      <p:cNvPicPr>
                        <a:picLocks noChangeAspect="1" noChangeArrowheads="1"/>
                      </p:cNvPicPr>
                      <p:nvPr/>
                    </p:nvPicPr>
                    <p:blipFill>
                      <a:blip r:embed="rId15"/>
                      <a:srcRect/>
                      <a:stretch>
                        <a:fillRect/>
                      </a:stretch>
                    </p:blipFill>
                    <p:spPr bwMode="auto">
                      <a:xfrm>
                        <a:off x="5347187" y="5763073"/>
                        <a:ext cx="1587500" cy="6715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graphicFrame>
        <p:nvGraphicFramePr>
          <p:cNvPr id="28" name="Object 25"/>
          <p:cNvGraphicFramePr>
            <a:graphicFrameLocks noChangeAspect="1"/>
          </p:cNvGraphicFramePr>
          <p:nvPr/>
        </p:nvGraphicFramePr>
        <p:xfrm>
          <a:off x="7868369" y="5801952"/>
          <a:ext cx="1323975" cy="687388"/>
        </p:xfrm>
        <a:graphic>
          <a:graphicData uri="http://schemas.openxmlformats.org/presentationml/2006/ole">
            <mc:AlternateContent xmlns:mc="http://schemas.openxmlformats.org/markup-compatibility/2006">
              <mc:Choice xmlns:v="urn:schemas-microsoft-com:vml" Requires="v">
                <p:oleObj name="Equation" r:id="rId16" imgW="774700" imgH="406400" progId="Equation.3">
                  <p:embed/>
                </p:oleObj>
              </mc:Choice>
              <mc:Fallback>
                <p:oleObj name="Equation" r:id="rId16" imgW="774700" imgH="406400" progId="Equation.3">
                  <p:embed/>
                  <p:pic>
                    <p:nvPicPr>
                      <p:cNvPr id="28" name="Object 25"/>
                      <p:cNvPicPr>
                        <a:picLocks noChangeAspect="1" noChangeArrowheads="1"/>
                      </p:cNvPicPr>
                      <p:nvPr/>
                    </p:nvPicPr>
                    <p:blipFill>
                      <a:blip r:embed="rId17"/>
                      <a:srcRect/>
                      <a:stretch>
                        <a:fillRect/>
                      </a:stretch>
                    </p:blipFill>
                    <p:spPr bwMode="auto">
                      <a:xfrm>
                        <a:off x="7868369" y="5801952"/>
                        <a:ext cx="1323975" cy="687388"/>
                      </a:xfrm>
                      <a:prstGeom prst="rect">
                        <a:avLst/>
                      </a:prstGeom>
                      <a:noFill/>
                      <a:ln>
                        <a:noFill/>
                      </a:ln>
                      <a:effectLst/>
                    </p:spPr>
                  </p:pic>
                </p:oleObj>
              </mc:Fallback>
            </mc:AlternateContent>
          </a:graphicData>
        </a:graphic>
      </p:graphicFrame>
      <p:graphicFrame>
        <p:nvGraphicFramePr>
          <p:cNvPr id="13" name="Object 12">
            <a:extLst>
              <a:ext uri="{FF2B5EF4-FFF2-40B4-BE49-F238E27FC236}">
                <a16:creationId xmlns:a16="http://schemas.microsoft.com/office/drawing/2014/main" id="{21BCEAE3-0862-B54E-92C7-234FA2B218ED}"/>
              </a:ext>
            </a:extLst>
          </p:cNvPr>
          <p:cNvGraphicFramePr>
            <a:graphicFrameLocks noChangeAspect="1"/>
          </p:cNvGraphicFramePr>
          <p:nvPr/>
        </p:nvGraphicFramePr>
        <p:xfrm>
          <a:off x="10092444" y="3288485"/>
          <a:ext cx="1730397" cy="570968"/>
        </p:xfrm>
        <a:graphic>
          <a:graphicData uri="http://schemas.openxmlformats.org/presentationml/2006/ole">
            <mc:AlternateContent xmlns:mc="http://schemas.openxmlformats.org/markup-compatibility/2006">
              <mc:Choice xmlns:v="urn:schemas-microsoft-com:vml" Requires="v">
                <p:oleObj name="Equation" r:id="rId18" imgW="1193800" imgH="393700" progId="Equation.3">
                  <p:embed/>
                </p:oleObj>
              </mc:Choice>
              <mc:Fallback>
                <p:oleObj name="Equation" r:id="rId18" imgW="1193800" imgH="393700" progId="Equation.3">
                  <p:embed/>
                  <p:pic>
                    <p:nvPicPr>
                      <p:cNvPr id="13" name="Object 12">
                        <a:extLst>
                          <a:ext uri="{FF2B5EF4-FFF2-40B4-BE49-F238E27FC236}">
                            <a16:creationId xmlns:a16="http://schemas.microsoft.com/office/drawing/2014/main" id="{21BCEAE3-0862-B54E-92C7-234FA2B218ED}"/>
                          </a:ext>
                        </a:extLst>
                      </p:cNvPr>
                      <p:cNvPicPr/>
                      <p:nvPr/>
                    </p:nvPicPr>
                    <p:blipFill>
                      <a:blip r:embed="rId19"/>
                      <a:stretch>
                        <a:fillRect/>
                      </a:stretch>
                    </p:blipFill>
                    <p:spPr>
                      <a:xfrm>
                        <a:off x="10092444" y="3288485"/>
                        <a:ext cx="1730397" cy="570968"/>
                      </a:xfrm>
                      <a:prstGeom prst="rect">
                        <a:avLst/>
                      </a:prstGeom>
                    </p:spPr>
                  </p:pic>
                </p:oleObj>
              </mc:Fallback>
            </mc:AlternateContent>
          </a:graphicData>
        </a:graphic>
      </p:graphicFrame>
    </p:spTree>
    <p:extLst>
      <p:ext uri="{BB962C8B-B14F-4D97-AF65-F5344CB8AC3E}">
        <p14:creationId xmlns:p14="http://schemas.microsoft.com/office/powerpoint/2010/main" val="2433270536"/>
      </p:ext>
    </p:extLst>
  </p:cSld>
  <p:clrMapOvr>
    <a:masterClrMapping/>
  </p:clrMapOvr>
  <mc:AlternateContent xmlns:mc="http://schemas.openxmlformats.org/markup-compatibility/2006" xmlns:p14="http://schemas.microsoft.com/office/powerpoint/2010/main">
    <mc:Choice Requires="p14">
      <p:transition spd="slow" p14:dur="2000" advTm="100268"/>
    </mc:Choice>
    <mc:Fallback xmlns="">
      <p:transition spd="slow" advTm="10026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5F2D5C4-9CFB-C240-B40B-A423174EB4B3}"/>
              </a:ext>
            </a:extLst>
          </p:cNvPr>
          <p:cNvGrpSpPr/>
          <p:nvPr/>
        </p:nvGrpSpPr>
        <p:grpSpPr>
          <a:xfrm>
            <a:off x="8409998" y="1567609"/>
            <a:ext cx="3770678" cy="5281772"/>
            <a:chOff x="8029280" y="1567609"/>
            <a:chExt cx="3770678" cy="5281772"/>
          </a:xfrm>
        </p:grpSpPr>
        <p:grpSp>
          <p:nvGrpSpPr>
            <p:cNvPr id="3" name="Group 2">
              <a:extLst>
                <a:ext uri="{FF2B5EF4-FFF2-40B4-BE49-F238E27FC236}">
                  <a16:creationId xmlns:a16="http://schemas.microsoft.com/office/drawing/2014/main" id="{03169A97-A68D-B040-91F6-B52F14E6B688}"/>
                </a:ext>
              </a:extLst>
            </p:cNvPr>
            <p:cNvGrpSpPr/>
            <p:nvPr/>
          </p:nvGrpSpPr>
          <p:grpSpPr>
            <a:xfrm>
              <a:off x="8029280" y="2024844"/>
              <a:ext cx="3770678" cy="4824537"/>
              <a:chOff x="6843055" y="2289592"/>
              <a:chExt cx="3563761" cy="4559788"/>
            </a:xfrm>
          </p:grpSpPr>
          <p:pic>
            <p:nvPicPr>
              <p:cNvPr id="20487"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3055" y="2289592"/>
                <a:ext cx="3563761" cy="4559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2" name="Object 1"/>
              <p:cNvGraphicFramePr>
                <a:graphicFrameLocks noChangeAspect="1"/>
              </p:cNvGraphicFramePr>
              <p:nvPr>
                <p:extLst>
                  <p:ext uri="{D42A27DB-BD31-4B8C-83A1-F6EECF244321}">
                    <p14:modId xmlns:p14="http://schemas.microsoft.com/office/powerpoint/2010/main" val="674552378"/>
                  </p:ext>
                </p:extLst>
              </p:nvPr>
            </p:nvGraphicFramePr>
            <p:xfrm>
              <a:off x="8528915" y="3999735"/>
              <a:ext cx="1673732" cy="569750"/>
            </p:xfrm>
            <a:graphic>
              <a:graphicData uri="http://schemas.openxmlformats.org/presentationml/2006/ole">
                <mc:AlternateContent xmlns:mc="http://schemas.openxmlformats.org/markup-compatibility/2006">
                  <mc:Choice xmlns:v="urn:schemas-microsoft-com:vml" Requires="v">
                    <p:oleObj name="Equation" r:id="rId3" imgW="1155700" imgH="393700" progId="Equation.3">
                      <p:embed/>
                    </p:oleObj>
                  </mc:Choice>
                  <mc:Fallback>
                    <p:oleObj name="Equation" r:id="rId3" imgW="1155700" imgH="393700" progId="Equation.3">
                      <p:embed/>
                      <p:pic>
                        <p:nvPicPr>
                          <p:cNvPr id="0" name=""/>
                          <p:cNvPicPr/>
                          <p:nvPr/>
                        </p:nvPicPr>
                        <p:blipFill>
                          <a:blip r:embed="rId4"/>
                          <a:stretch>
                            <a:fillRect/>
                          </a:stretch>
                        </p:blipFill>
                        <p:spPr>
                          <a:xfrm>
                            <a:off x="8528915" y="3999735"/>
                            <a:ext cx="1673732" cy="569750"/>
                          </a:xfrm>
                          <a:prstGeom prst="rect">
                            <a:avLst/>
                          </a:prstGeom>
                        </p:spPr>
                      </p:pic>
                    </p:oleObj>
                  </mc:Fallback>
                </mc:AlternateContent>
              </a:graphicData>
            </a:graphic>
          </p:graphicFrame>
        </p:grpSp>
        <p:sp>
          <p:nvSpPr>
            <p:cNvPr id="4" name="TextBox 3">
              <a:extLst>
                <a:ext uri="{FF2B5EF4-FFF2-40B4-BE49-F238E27FC236}">
                  <a16:creationId xmlns:a16="http://schemas.microsoft.com/office/drawing/2014/main" id="{D7358EC9-09AF-BB45-8D48-3E0CC946B694}"/>
                </a:ext>
              </a:extLst>
            </p:cNvPr>
            <p:cNvSpPr txBox="1"/>
            <p:nvPr/>
          </p:nvSpPr>
          <p:spPr>
            <a:xfrm>
              <a:off x="9099658" y="4577584"/>
              <a:ext cx="2616195" cy="584775"/>
            </a:xfrm>
            <a:prstGeom prst="rect">
              <a:avLst/>
            </a:prstGeom>
            <a:noFill/>
          </p:spPr>
          <p:txBody>
            <a:bodyPr wrap="square" rtlCol="0">
              <a:spAutoFit/>
            </a:bodyPr>
            <a:lstStyle/>
            <a:p>
              <a:r>
                <a:rPr lang="fr-CH" sz="1600" dirty="0">
                  <a:solidFill>
                    <a:srgbClr val="0070C0"/>
                  </a:solidFill>
                </a:rPr>
                <a:t>Interférence entre deux parties du même paquet</a:t>
              </a:r>
            </a:p>
          </p:txBody>
        </p:sp>
        <p:sp>
          <p:nvSpPr>
            <p:cNvPr id="10" name="TextBox 9">
              <a:extLst>
                <a:ext uri="{FF2B5EF4-FFF2-40B4-BE49-F238E27FC236}">
                  <a16:creationId xmlns:a16="http://schemas.microsoft.com/office/drawing/2014/main" id="{F97F2B82-A925-2D4E-A7DE-B6D6861FF4EB}"/>
                </a:ext>
              </a:extLst>
            </p:cNvPr>
            <p:cNvSpPr txBox="1"/>
            <p:nvPr/>
          </p:nvSpPr>
          <p:spPr>
            <a:xfrm>
              <a:off x="8883634" y="1567609"/>
              <a:ext cx="2355586" cy="584775"/>
            </a:xfrm>
            <a:prstGeom prst="rect">
              <a:avLst/>
            </a:prstGeom>
            <a:noFill/>
          </p:spPr>
          <p:txBody>
            <a:bodyPr wrap="square" rtlCol="0">
              <a:spAutoFit/>
            </a:bodyPr>
            <a:lstStyle/>
            <a:p>
              <a:r>
                <a:rPr lang="fr-CH" sz="1600" dirty="0">
                  <a:solidFill>
                    <a:srgbClr val="FF0000"/>
                  </a:solidFill>
                </a:rPr>
                <a:t>Interférence entre deux paquets différents</a:t>
              </a:r>
            </a:p>
          </p:txBody>
        </p:sp>
      </p:grpSp>
      <p:pic>
        <p:nvPicPr>
          <p:cNvPr id="37054" name="Picture 190" descr="page19image1830048">
            <a:extLst>
              <a:ext uri="{FF2B5EF4-FFF2-40B4-BE49-F238E27FC236}">
                <a16:creationId xmlns:a16="http://schemas.microsoft.com/office/drawing/2014/main" id="{B9D6EDF5-D4E7-414C-95C0-5EB9C83721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24" y="4386758"/>
            <a:ext cx="4787224" cy="2471242"/>
          </a:xfrm>
          <a:prstGeom prst="rect">
            <a:avLst/>
          </a:prstGeom>
          <a:noFill/>
          <a:extLst>
            <a:ext uri="{909E8E84-426E-40DD-AFC4-6F175D3DCCD1}">
              <a14:hiddenFill xmlns:a14="http://schemas.microsoft.com/office/drawing/2010/main">
                <a:solidFill>
                  <a:srgbClr val="FFFFFF"/>
                </a:solidFill>
              </a14:hiddenFill>
            </a:ext>
          </a:extLst>
        </p:spPr>
      </p:pic>
      <p:sp>
        <p:nvSpPr>
          <p:cNvPr id="20488" name="Text Box 8"/>
          <p:cNvSpPr txBox="1">
            <a:spLocks noChangeArrowheads="1"/>
          </p:cNvSpPr>
          <p:nvPr/>
        </p:nvSpPr>
        <p:spPr bwMode="auto">
          <a:xfrm>
            <a:off x="0" y="-7101"/>
            <a:ext cx="12192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200" dirty="0"/>
              <a:t>L'effet de la cohérence temporelle sur l'intensité (généralités)</a:t>
            </a:r>
          </a:p>
        </p:txBody>
      </p:sp>
      <mc:AlternateContent xmlns:mc="http://schemas.openxmlformats.org/markup-compatibility/2006" xmlns:a14="http://schemas.microsoft.com/office/drawing/2010/main">
        <mc:Choice Requires="a14">
          <p:sp>
            <p:nvSpPr>
              <p:cNvPr id="20490" name="Text Box 10"/>
              <p:cNvSpPr txBox="1">
                <a:spLocks noChangeArrowheads="1"/>
              </p:cNvSpPr>
              <p:nvPr/>
            </p:nvSpPr>
            <p:spPr bwMode="auto">
              <a:xfrm>
                <a:off x="1" y="583449"/>
                <a:ext cx="9156339" cy="3631763"/>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wrap="square">
                <a:spAutoFit/>
              </a:bodyPr>
              <a:lstStyle/>
              <a:p>
                <a:pPr marL="342900" indent="-342900">
                  <a:spcBef>
                    <a:spcPct val="30000"/>
                  </a:spcBef>
                  <a:buFont typeface="Arial" panose="020B0604020202020204" pitchFamily="34" charset="0"/>
                  <a:buChar char="•"/>
                </a:pPr>
                <a:r>
                  <a:rPr lang="fr-CH" sz="2000" dirty="0"/>
                  <a:t>Jusqu'ici nous avons traité une source d'ondes continue. Or, la plupart des sources émettent des paquets d'ondes, assez courts (ns), sans rapport de phase entre eux.</a:t>
                </a:r>
              </a:p>
              <a:p>
                <a:pPr marL="342900" indent="-342900">
                  <a:spcBef>
                    <a:spcPct val="30000"/>
                  </a:spcBef>
                  <a:buFont typeface="Arial" panose="020B0604020202020204" pitchFamily="34" charset="0"/>
                  <a:buChar char="•"/>
                </a:pPr>
                <a:r>
                  <a:rPr lang="fr-CH" sz="2000" dirty="0"/>
                  <a:t>Ce "temps de vie" est traduit en longueur, par: </a:t>
                </a:r>
                <a14:m>
                  <m:oMath xmlns:m="http://schemas.openxmlformats.org/officeDocument/2006/math">
                    <m:r>
                      <a:rPr lang="fr-CH" sz="2000" i="1" dirty="0" smtClean="0">
                        <a:latin typeface="Cambria Math" panose="02040503050406030204" pitchFamily="18" charset="0"/>
                      </a:rPr>
                      <m:t>𝑙</m:t>
                    </m:r>
                    <m:r>
                      <a:rPr lang="fr-CH" sz="2000" i="1" baseline="-25000" dirty="0" err="1" smtClean="0">
                        <a:latin typeface="Cambria Math" panose="02040503050406030204" pitchFamily="18" charset="0"/>
                      </a:rPr>
                      <m:t>𝑐</m:t>
                    </m:r>
                    <m:r>
                      <a:rPr lang="fr-CH" sz="2000" i="1" dirty="0" smtClean="0">
                        <a:latin typeface="Cambria Math" panose="02040503050406030204" pitchFamily="18" charset="0"/>
                      </a:rPr>
                      <m:t>=</m:t>
                    </m:r>
                    <m:r>
                      <a:rPr lang="fr-CH" sz="2000" b="0" i="1" dirty="0" smtClean="0">
                        <a:latin typeface="Cambria Math" panose="02040503050406030204" pitchFamily="18" charset="0"/>
                      </a:rPr>
                      <m:t>𝜏</m:t>
                    </m:r>
                    <m:r>
                      <a:rPr lang="fr-CH" sz="2000" i="1" dirty="0" err="1" smtClean="0">
                        <a:latin typeface="Cambria Math" panose="02040503050406030204" pitchFamily="18" charset="0"/>
                      </a:rPr>
                      <m:t>𝑐</m:t>
                    </m:r>
                  </m:oMath>
                </a14:m>
                <a:r>
                  <a:rPr lang="fr-CH" sz="2000" dirty="0"/>
                  <a:t> (1ns &lt;-&gt; 30cm).</a:t>
                </a:r>
              </a:p>
              <a:p>
                <a:pPr marL="342900" indent="-342900">
                  <a:spcBef>
                    <a:spcPct val="30000"/>
                  </a:spcBef>
                  <a:buFont typeface="Arial" panose="020B0604020202020204" pitchFamily="34" charset="0"/>
                  <a:buChar char="•"/>
                </a:pPr>
                <a:r>
                  <a:rPr lang="fr-CH" sz="2000" dirty="0"/>
                  <a:t>Pour une interférence correcte, la différence de parcours doit être plus petit que la longueur des paquets d'ondes. Sinon, la lumière qui arrive sur l'écran vient des deux paquets différents, avec un rapport de phase aléatoire.</a:t>
                </a:r>
              </a:p>
              <a:p>
                <a:pPr marL="285750" indent="-285750">
                  <a:spcBef>
                    <a:spcPct val="30000"/>
                  </a:spcBef>
                  <a:buFont typeface="Arial"/>
                  <a:buChar char="•"/>
                </a:pPr>
                <a:r>
                  <a:rPr lang="fr-CH" sz="2000" dirty="0"/>
                  <a:t>Si </a:t>
                </a:r>
                <a14:m>
                  <m:oMath xmlns:m="http://schemas.openxmlformats.org/officeDocument/2006/math">
                    <m:r>
                      <m:rPr>
                        <m:sty m:val="p"/>
                      </m:rPr>
                      <a:rPr lang="fr-CH" sz="2000" dirty="0">
                        <a:latin typeface="Cambria Math" panose="02040503050406030204" pitchFamily="18" charset="0"/>
                      </a:rPr>
                      <m:t>Δ</m:t>
                    </m:r>
                    <m:r>
                      <a:rPr lang="fr-CH" sz="2000" i="1" dirty="0">
                        <a:latin typeface="Cambria Math" panose="02040503050406030204" pitchFamily="18" charset="0"/>
                      </a:rPr>
                      <m:t>𝑟</m:t>
                    </m:r>
                    <m:r>
                      <a:rPr lang="fr-CH" sz="2000" i="1" dirty="0">
                        <a:latin typeface="Cambria Math" panose="02040503050406030204" pitchFamily="18" charset="0"/>
                      </a:rPr>
                      <m:t>=</m:t>
                    </m:r>
                    <m:r>
                      <a:rPr lang="fr-CH" sz="2000" i="1" dirty="0">
                        <a:latin typeface="Cambria Math" panose="02040503050406030204" pitchFamily="18" charset="0"/>
                      </a:rPr>
                      <m:t>𝑦</m:t>
                    </m:r>
                    <m:f>
                      <m:fPr>
                        <m:type m:val="lin"/>
                        <m:ctrlPr>
                          <a:rPr lang="en-CH" sz="2000" i="1" dirty="0">
                            <a:latin typeface="Cambria Math" panose="02040503050406030204" pitchFamily="18" charset="0"/>
                          </a:rPr>
                        </m:ctrlPr>
                      </m:fPr>
                      <m:num>
                        <m:r>
                          <a:rPr lang="fr-CH" sz="2000" i="1" dirty="0">
                            <a:latin typeface="Cambria Math" panose="02040503050406030204" pitchFamily="18" charset="0"/>
                          </a:rPr>
                          <m:t>𝑎</m:t>
                        </m:r>
                      </m:num>
                      <m:den>
                        <m:r>
                          <a:rPr lang="fr-CH" sz="2000" i="1" dirty="0">
                            <a:latin typeface="Cambria Math" panose="02040503050406030204" pitchFamily="18" charset="0"/>
                          </a:rPr>
                          <m:t>𝑠</m:t>
                        </m:r>
                      </m:den>
                    </m:f>
                    <m:r>
                      <a:rPr lang="fr-CH" sz="2000" b="0" i="1" dirty="0" smtClean="0">
                        <a:latin typeface="Cambria Math" panose="02040503050406030204" pitchFamily="18" charset="0"/>
                      </a:rPr>
                      <m:t>&lt;</m:t>
                    </m:r>
                    <m:sSub>
                      <m:sSubPr>
                        <m:ctrlPr>
                          <a:rPr lang="fr-CH" sz="2000" i="1" dirty="0">
                            <a:latin typeface="Cambria Math" panose="02040503050406030204" pitchFamily="18" charset="0"/>
                          </a:rPr>
                        </m:ctrlPr>
                      </m:sSubPr>
                      <m:e>
                        <m:r>
                          <a:rPr lang="fr-CH" sz="2000" i="1" dirty="0">
                            <a:latin typeface="Cambria Math" panose="02040503050406030204" pitchFamily="18" charset="0"/>
                          </a:rPr>
                          <m:t>𝑙</m:t>
                        </m:r>
                      </m:e>
                      <m:sub>
                        <m:r>
                          <a:rPr lang="fr-CH" sz="2000" i="1" dirty="0">
                            <a:latin typeface="Cambria Math" panose="02040503050406030204" pitchFamily="18" charset="0"/>
                          </a:rPr>
                          <m:t>𝑐</m:t>
                        </m:r>
                      </m:sub>
                    </m:sSub>
                  </m:oMath>
                </a14:m>
                <a:r>
                  <a:rPr lang="fr-CH" sz="2000" dirty="0"/>
                  <a:t> , les franges sont visibles</a:t>
                </a:r>
              </a:p>
              <a:p>
                <a:pPr marL="285750" indent="-285750">
                  <a:spcBef>
                    <a:spcPct val="30000"/>
                  </a:spcBef>
                  <a:buFont typeface="Arial"/>
                  <a:buChar char="•"/>
                </a:pPr>
                <a:r>
                  <a:rPr lang="fr-CH" sz="2000" dirty="0"/>
                  <a:t>Si </a:t>
                </a:r>
                <a14:m>
                  <m:oMath xmlns:m="http://schemas.openxmlformats.org/officeDocument/2006/math">
                    <m:r>
                      <m:rPr>
                        <m:sty m:val="p"/>
                      </m:rPr>
                      <a:rPr lang="fr-CH" sz="2000" dirty="0">
                        <a:latin typeface="Cambria Math" panose="02040503050406030204" pitchFamily="18" charset="0"/>
                      </a:rPr>
                      <m:t>Δ</m:t>
                    </m:r>
                    <m:r>
                      <a:rPr lang="fr-CH" sz="2000" i="1" dirty="0">
                        <a:latin typeface="Cambria Math" panose="02040503050406030204" pitchFamily="18" charset="0"/>
                      </a:rPr>
                      <m:t>𝑟</m:t>
                    </m:r>
                    <m:r>
                      <a:rPr lang="fr-CH" sz="2000" i="1" dirty="0">
                        <a:latin typeface="Cambria Math" panose="02040503050406030204" pitchFamily="18" charset="0"/>
                      </a:rPr>
                      <m:t>=</m:t>
                    </m:r>
                    <m:r>
                      <a:rPr lang="fr-CH" sz="2000" i="1" dirty="0">
                        <a:latin typeface="Cambria Math" panose="02040503050406030204" pitchFamily="18" charset="0"/>
                      </a:rPr>
                      <m:t>𝑦</m:t>
                    </m:r>
                    <m:f>
                      <m:fPr>
                        <m:type m:val="lin"/>
                        <m:ctrlPr>
                          <a:rPr lang="en-CH" sz="2000" i="1" dirty="0" smtClean="0">
                            <a:latin typeface="Cambria Math" panose="02040503050406030204" pitchFamily="18" charset="0"/>
                          </a:rPr>
                        </m:ctrlPr>
                      </m:fPr>
                      <m:num>
                        <m:r>
                          <a:rPr lang="fr-CH" sz="2000" b="0" i="1" dirty="0" smtClean="0">
                            <a:latin typeface="Cambria Math" panose="02040503050406030204" pitchFamily="18" charset="0"/>
                          </a:rPr>
                          <m:t>𝑎</m:t>
                        </m:r>
                      </m:num>
                      <m:den>
                        <m:r>
                          <a:rPr lang="fr-CH" sz="2000" b="0" i="1" dirty="0" smtClean="0">
                            <a:latin typeface="Cambria Math" panose="02040503050406030204" pitchFamily="18" charset="0"/>
                          </a:rPr>
                          <m:t>𝑠</m:t>
                        </m:r>
                      </m:den>
                    </m:f>
                    <m:r>
                      <a:rPr lang="fr-CH" sz="2000" b="0" i="1" dirty="0" smtClean="0">
                        <a:latin typeface="Cambria Math" panose="02040503050406030204" pitchFamily="18" charset="0"/>
                      </a:rPr>
                      <m:t>&gt;</m:t>
                    </m:r>
                    <m:sSub>
                      <m:sSubPr>
                        <m:ctrlPr>
                          <a:rPr lang="fr-CH" sz="2000" b="0" i="1" dirty="0" smtClean="0">
                            <a:latin typeface="Cambria Math" panose="02040503050406030204" pitchFamily="18" charset="0"/>
                          </a:rPr>
                        </m:ctrlPr>
                      </m:sSubPr>
                      <m:e>
                        <m:r>
                          <a:rPr lang="fr-CH" sz="2000" b="0" i="1" dirty="0" smtClean="0">
                            <a:latin typeface="Cambria Math" panose="02040503050406030204" pitchFamily="18" charset="0"/>
                          </a:rPr>
                          <m:t>𝑙</m:t>
                        </m:r>
                      </m:e>
                      <m:sub>
                        <m:r>
                          <a:rPr lang="fr-CH" sz="2000" b="0" i="1" dirty="0" smtClean="0">
                            <a:latin typeface="Cambria Math" panose="02040503050406030204" pitchFamily="18" charset="0"/>
                          </a:rPr>
                          <m:t>𝑐</m:t>
                        </m:r>
                      </m:sub>
                    </m:sSub>
                  </m:oMath>
                </a14:m>
                <a:r>
                  <a:rPr lang="fr-CH" sz="2000" dirty="0"/>
                  <a:t> , les franges diminuent en intensité</a:t>
                </a:r>
              </a:p>
              <a:p>
                <a:pPr marL="285750" indent="-285750">
                  <a:spcBef>
                    <a:spcPct val="30000"/>
                  </a:spcBef>
                  <a:buFont typeface="Arial"/>
                  <a:buChar char="•"/>
                </a:pPr>
                <a:r>
                  <a:rPr lang="fr-CH" sz="2000" dirty="0"/>
                  <a:t>La limite de visibilité est donc:  </a:t>
                </a:r>
                <a:endParaRPr lang="fr-CH" sz="2000" baseline="-25000" dirty="0"/>
              </a:p>
            </p:txBody>
          </p:sp>
        </mc:Choice>
        <mc:Fallback xmlns="">
          <p:sp>
            <p:nvSpPr>
              <p:cNvPr id="20490" name="Text Box 10"/>
              <p:cNvSpPr txBox="1">
                <a:spLocks noRot="1" noChangeAspect="1" noMove="1" noResize="1" noEditPoints="1" noAdjustHandles="1" noChangeArrowheads="1" noChangeShapeType="1" noTextEdit="1"/>
              </p:cNvSpPr>
              <p:nvPr/>
            </p:nvSpPr>
            <p:spPr bwMode="auto">
              <a:xfrm>
                <a:off x="1" y="583449"/>
                <a:ext cx="9156339" cy="3631763"/>
              </a:xfrm>
              <a:prstGeom prst="rect">
                <a:avLst/>
              </a:prstGeom>
              <a:blipFill>
                <a:blip r:embed="rId6"/>
                <a:stretch>
                  <a:fillRect l="-555" t="-1049" r="-416" b="-8741"/>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3" name="Object 12"/>
          <p:cNvGraphicFramePr>
            <a:graphicFrameLocks noChangeAspect="1"/>
          </p:cNvGraphicFramePr>
          <p:nvPr>
            <p:extLst>
              <p:ext uri="{D42A27DB-BD31-4B8C-83A1-F6EECF244321}">
                <p14:modId xmlns:p14="http://schemas.microsoft.com/office/powerpoint/2010/main" val="144168096"/>
              </p:ext>
            </p:extLst>
          </p:nvPr>
        </p:nvGraphicFramePr>
        <p:xfrm>
          <a:off x="3796355" y="3645024"/>
          <a:ext cx="860425" cy="684213"/>
        </p:xfrm>
        <a:graphic>
          <a:graphicData uri="http://schemas.openxmlformats.org/presentationml/2006/ole">
            <mc:AlternateContent xmlns:mc="http://schemas.openxmlformats.org/markup-compatibility/2006">
              <mc:Choice xmlns:v="urn:schemas-microsoft-com:vml" Requires="v">
                <p:oleObj name="Equation" r:id="rId7" imgW="495300" imgH="393700" progId="Equation.3">
                  <p:embed/>
                </p:oleObj>
              </mc:Choice>
              <mc:Fallback>
                <p:oleObj name="Equation" r:id="rId7" imgW="495300" imgH="393700" progId="Equation.3">
                  <p:embed/>
                  <p:pic>
                    <p:nvPicPr>
                      <p:cNvPr id="0" name=""/>
                      <p:cNvPicPr/>
                      <p:nvPr/>
                    </p:nvPicPr>
                    <p:blipFill>
                      <a:blip r:embed="rId8"/>
                      <a:stretch>
                        <a:fillRect/>
                      </a:stretch>
                    </p:blipFill>
                    <p:spPr>
                      <a:xfrm>
                        <a:off x="3796355" y="3645024"/>
                        <a:ext cx="860425" cy="684213"/>
                      </a:xfrm>
                      <a:prstGeom prst="rect">
                        <a:avLst/>
                      </a:prstGeom>
                    </p:spPr>
                  </p:pic>
                </p:oleObj>
              </mc:Fallback>
            </mc:AlternateContent>
          </a:graphicData>
        </a:graphic>
      </p:graphicFrame>
      <p:grpSp>
        <p:nvGrpSpPr>
          <p:cNvPr id="21" name="Group 20">
            <a:extLst>
              <a:ext uri="{FF2B5EF4-FFF2-40B4-BE49-F238E27FC236}">
                <a16:creationId xmlns:a16="http://schemas.microsoft.com/office/drawing/2014/main" id="{055DD418-74E6-6F4E-910A-569EA172A760}"/>
              </a:ext>
            </a:extLst>
          </p:cNvPr>
          <p:cNvGrpSpPr/>
          <p:nvPr/>
        </p:nvGrpSpPr>
        <p:grpSpPr>
          <a:xfrm>
            <a:off x="4867265" y="4169402"/>
            <a:ext cx="3794529" cy="2699142"/>
            <a:chOff x="4795257" y="4512602"/>
            <a:chExt cx="3794529" cy="2699142"/>
          </a:xfrm>
        </p:grpSpPr>
        <p:grpSp>
          <p:nvGrpSpPr>
            <p:cNvPr id="11" name="Group 10">
              <a:extLst>
                <a:ext uri="{FF2B5EF4-FFF2-40B4-BE49-F238E27FC236}">
                  <a16:creationId xmlns:a16="http://schemas.microsoft.com/office/drawing/2014/main" id="{EFF44BA2-8378-BE49-8398-E89A551FBFBD}"/>
                </a:ext>
              </a:extLst>
            </p:cNvPr>
            <p:cNvGrpSpPr/>
            <p:nvPr/>
          </p:nvGrpSpPr>
          <p:grpSpPr>
            <a:xfrm>
              <a:off x="4795257" y="4512602"/>
              <a:ext cx="3794529" cy="2160240"/>
              <a:chOff x="5195900" y="4907892"/>
              <a:chExt cx="2972380" cy="1692187"/>
            </a:xfrm>
          </p:grpSpPr>
          <p:pic>
            <p:nvPicPr>
              <p:cNvPr id="12" name="Picture 15" descr="fig7">
                <a:extLst>
                  <a:ext uri="{FF2B5EF4-FFF2-40B4-BE49-F238E27FC236}">
                    <a16:creationId xmlns:a16="http://schemas.microsoft.com/office/drawing/2014/main" id="{55C4FEE1-576B-4C43-89FF-6560566ED7CC}"/>
                  </a:ext>
                </a:extLst>
              </p:cNvPr>
              <p:cNvPicPr>
                <a:picLocks noChangeAspect="1" noChangeArrowheads="1"/>
              </p:cNvPicPr>
              <p:nvPr/>
            </p:nvPicPr>
            <p:blipFill rotWithShape="1">
              <a:blip r:embed="rId9" cstate="print"/>
              <a:srcRect l="11394" t="14572" r="52735" b="70167"/>
              <a:stretch/>
            </p:blipFill>
            <p:spPr bwMode="auto">
              <a:xfrm>
                <a:off x="5960986" y="5028437"/>
                <a:ext cx="2207294" cy="396044"/>
              </a:xfrm>
              <a:prstGeom prst="rect">
                <a:avLst/>
              </a:prstGeom>
              <a:noFill/>
              <a:ln w="9525">
                <a:noFill/>
                <a:miter lim="800000"/>
                <a:headEnd/>
                <a:tailEnd/>
              </a:ln>
            </p:spPr>
          </p:pic>
          <p:pic>
            <p:nvPicPr>
              <p:cNvPr id="14" name="Picture 15" descr="fig7">
                <a:extLst>
                  <a:ext uri="{FF2B5EF4-FFF2-40B4-BE49-F238E27FC236}">
                    <a16:creationId xmlns:a16="http://schemas.microsoft.com/office/drawing/2014/main" id="{732C9E69-5A4C-754A-ADBE-972336C987DB}"/>
                  </a:ext>
                </a:extLst>
              </p:cNvPr>
              <p:cNvPicPr>
                <a:picLocks noChangeAspect="1" noChangeArrowheads="1"/>
              </p:cNvPicPr>
              <p:nvPr/>
            </p:nvPicPr>
            <p:blipFill rotWithShape="1">
              <a:blip r:embed="rId9" cstate="print"/>
              <a:srcRect l="11394" t="14572" r="52735" b="70167"/>
              <a:stretch/>
            </p:blipFill>
            <p:spPr bwMode="auto">
              <a:xfrm>
                <a:off x="5195900" y="5524434"/>
                <a:ext cx="2207294" cy="396044"/>
              </a:xfrm>
              <a:prstGeom prst="rect">
                <a:avLst/>
              </a:prstGeom>
              <a:noFill/>
              <a:ln w="9525">
                <a:noFill/>
                <a:miter lim="800000"/>
                <a:headEnd/>
                <a:tailEnd/>
              </a:ln>
            </p:spPr>
          </p:pic>
          <p:pic>
            <p:nvPicPr>
              <p:cNvPr id="6" name="Picture 15" descr="fig7">
                <a:extLst>
                  <a:ext uri="{FF2B5EF4-FFF2-40B4-BE49-F238E27FC236}">
                    <a16:creationId xmlns:a16="http://schemas.microsoft.com/office/drawing/2014/main" id="{E50E0DBE-C8AF-ECC6-29BC-60575C382DFB}"/>
                  </a:ext>
                </a:extLst>
              </p:cNvPr>
              <p:cNvPicPr>
                <a:picLocks noChangeAspect="1" noChangeArrowheads="1"/>
              </p:cNvPicPr>
              <p:nvPr/>
            </p:nvPicPr>
            <p:blipFill rotWithShape="1">
              <a:blip r:embed="rId9" cstate="print"/>
              <a:srcRect l="34368" t="14040" r="52735" b="70167"/>
              <a:stretch/>
            </p:blipFill>
            <p:spPr bwMode="auto">
              <a:xfrm>
                <a:off x="6610983" y="6120385"/>
                <a:ext cx="793582" cy="409855"/>
              </a:xfrm>
              <a:prstGeom prst="rect">
                <a:avLst/>
              </a:prstGeom>
              <a:noFill/>
              <a:ln w="9525">
                <a:noFill/>
                <a:miter lim="800000"/>
                <a:headEnd/>
                <a:tailEnd/>
              </a:ln>
            </p:spPr>
          </p:pic>
          <p:pic>
            <p:nvPicPr>
              <p:cNvPr id="8" name="Picture 15" descr="fig7">
                <a:extLst>
                  <a:ext uri="{FF2B5EF4-FFF2-40B4-BE49-F238E27FC236}">
                    <a16:creationId xmlns:a16="http://schemas.microsoft.com/office/drawing/2014/main" id="{9B87EB21-C132-4712-12E9-92C1A5A75EA9}"/>
                  </a:ext>
                </a:extLst>
              </p:cNvPr>
              <p:cNvPicPr>
                <a:picLocks noChangeAspect="1" noChangeArrowheads="1"/>
              </p:cNvPicPr>
              <p:nvPr/>
            </p:nvPicPr>
            <p:blipFill rotWithShape="1">
              <a:blip r:embed="rId9" cstate="print"/>
              <a:srcRect l="11394" t="14572" r="74750" b="70168"/>
              <a:stretch/>
            </p:blipFill>
            <p:spPr bwMode="auto">
              <a:xfrm>
                <a:off x="5960986" y="6140698"/>
                <a:ext cx="852593" cy="396029"/>
              </a:xfrm>
              <a:prstGeom prst="rect">
                <a:avLst/>
              </a:prstGeom>
              <a:noFill/>
              <a:ln w="9525">
                <a:noFill/>
                <a:miter lim="800000"/>
                <a:headEnd/>
                <a:tailEnd/>
              </a:ln>
            </p:spPr>
          </p:pic>
          <p:cxnSp>
            <p:nvCxnSpPr>
              <p:cNvPr id="7" name="Straight Connector 6">
                <a:extLst>
                  <a:ext uri="{FF2B5EF4-FFF2-40B4-BE49-F238E27FC236}">
                    <a16:creationId xmlns:a16="http://schemas.microsoft.com/office/drawing/2014/main" id="{DFE0F43A-F23F-5A45-B1E7-A6901B0E199A}"/>
                  </a:ext>
                </a:extLst>
              </p:cNvPr>
              <p:cNvCxnSpPr>
                <a:cxnSpLocks/>
              </p:cNvCxnSpPr>
              <p:nvPr/>
            </p:nvCxnSpPr>
            <p:spPr>
              <a:xfrm flipV="1">
                <a:off x="6433362" y="4907892"/>
                <a:ext cx="0" cy="16921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16FB493-B5D2-E049-BA17-851D669C78BB}"/>
                  </a:ext>
                </a:extLst>
              </p:cNvPr>
              <p:cNvCxnSpPr>
                <a:cxnSpLocks/>
              </p:cNvCxnSpPr>
              <p:nvPr/>
            </p:nvCxnSpPr>
            <p:spPr>
              <a:xfrm flipV="1">
                <a:off x="6996100" y="4907892"/>
                <a:ext cx="0" cy="168946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8" name="Straight Arrow Connector 17">
              <a:extLst>
                <a:ext uri="{FF2B5EF4-FFF2-40B4-BE49-F238E27FC236}">
                  <a16:creationId xmlns:a16="http://schemas.microsoft.com/office/drawing/2014/main" id="{1F738FAF-CFDF-6C41-BDAD-F81D0C7DF251}"/>
                </a:ext>
              </a:extLst>
            </p:cNvPr>
            <p:cNvCxnSpPr>
              <a:cxnSpLocks/>
              <a:endCxn id="20" idx="0"/>
            </p:cNvCxnSpPr>
            <p:nvPr/>
          </p:nvCxnSpPr>
          <p:spPr>
            <a:xfrm>
              <a:off x="6374997" y="6688524"/>
              <a:ext cx="729115" cy="0"/>
            </a:xfrm>
            <a:prstGeom prst="straightConnector1">
              <a:avLst/>
            </a:prstGeom>
            <a:ln w="254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3393BDB-1CB4-6841-BDE7-7187524AC267}"/>
                </a:ext>
              </a:extLst>
            </p:cNvPr>
            <p:cNvSpPr txBox="1"/>
            <p:nvPr/>
          </p:nvSpPr>
          <p:spPr>
            <a:xfrm>
              <a:off x="6276020" y="6688524"/>
              <a:ext cx="1656184" cy="523220"/>
            </a:xfrm>
            <a:prstGeom prst="rect">
              <a:avLst/>
            </a:prstGeom>
            <a:noFill/>
          </p:spPr>
          <p:txBody>
            <a:bodyPr wrap="square" rtlCol="0">
              <a:spAutoFit/>
            </a:bodyPr>
            <a:lstStyle/>
            <a:p>
              <a:r>
                <a:rPr lang="fr-CH" sz="1400" dirty="0"/>
                <a:t>Temps de recouvrement</a:t>
              </a:r>
            </a:p>
          </p:txBody>
        </p:sp>
        <p:sp>
          <p:nvSpPr>
            <p:cNvPr id="26" name="TextBox 25">
              <a:extLst>
                <a:ext uri="{FF2B5EF4-FFF2-40B4-BE49-F238E27FC236}">
                  <a16:creationId xmlns:a16="http://schemas.microsoft.com/office/drawing/2014/main" id="{D64C836A-B788-274E-9B75-A958E63906E8}"/>
                </a:ext>
              </a:extLst>
            </p:cNvPr>
            <p:cNvSpPr txBox="1"/>
            <p:nvPr/>
          </p:nvSpPr>
          <p:spPr>
            <a:xfrm>
              <a:off x="5369012" y="4565034"/>
              <a:ext cx="1012143" cy="307777"/>
            </a:xfrm>
            <a:prstGeom prst="rect">
              <a:avLst/>
            </a:prstGeom>
            <a:noFill/>
          </p:spPr>
          <p:txBody>
            <a:bodyPr wrap="square" rtlCol="0">
              <a:spAutoFit/>
            </a:bodyPr>
            <a:lstStyle/>
            <a:p>
              <a:r>
                <a:rPr lang="fr-CH" sz="1400" dirty="0"/>
                <a:t>Paquet A</a:t>
              </a:r>
            </a:p>
          </p:txBody>
        </p:sp>
        <p:sp>
          <p:nvSpPr>
            <p:cNvPr id="27" name="TextBox 26">
              <a:extLst>
                <a:ext uri="{FF2B5EF4-FFF2-40B4-BE49-F238E27FC236}">
                  <a16:creationId xmlns:a16="http://schemas.microsoft.com/office/drawing/2014/main" id="{26386993-4AF6-0549-81FA-DF9A70931A6D}"/>
                </a:ext>
              </a:extLst>
            </p:cNvPr>
            <p:cNvSpPr txBox="1"/>
            <p:nvPr/>
          </p:nvSpPr>
          <p:spPr>
            <a:xfrm>
              <a:off x="5362854" y="4974242"/>
              <a:ext cx="1012143" cy="307777"/>
            </a:xfrm>
            <a:prstGeom prst="rect">
              <a:avLst/>
            </a:prstGeom>
            <a:noFill/>
          </p:spPr>
          <p:txBody>
            <a:bodyPr wrap="square" rtlCol="0">
              <a:spAutoFit/>
            </a:bodyPr>
            <a:lstStyle/>
            <a:p>
              <a:r>
                <a:rPr lang="fr-CH" sz="1400" dirty="0"/>
                <a:t>Paquet B</a:t>
              </a:r>
            </a:p>
          </p:txBody>
        </p:sp>
      </p:grpSp>
    </p:spTree>
  </p:cSld>
  <p:clrMapOvr>
    <a:masterClrMapping/>
  </p:clrMapOvr>
  <mc:AlternateContent xmlns:mc="http://schemas.openxmlformats.org/markup-compatibility/2006" xmlns:p14="http://schemas.microsoft.com/office/powerpoint/2010/main">
    <mc:Choice Requires="p14">
      <p:transition spd="slow" p14:dur="2000" advTm="334973"/>
    </mc:Choice>
    <mc:Fallback xmlns="">
      <p:transition spd="slow" advTm="33497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Fig 5-xx">
            <a:extLst>
              <a:ext uri="{FF2B5EF4-FFF2-40B4-BE49-F238E27FC236}">
                <a16:creationId xmlns:a16="http://schemas.microsoft.com/office/drawing/2014/main" id="{081FADE2-AFDD-A942-BD12-4BC48304E56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6200" y="4941168"/>
            <a:ext cx="4320480" cy="1908212"/>
          </a:xfrm>
          <a:prstGeom prst="rect">
            <a:avLst/>
          </a:prstGeom>
          <a:noFill/>
          <a:ln>
            <a:noFill/>
          </a:ln>
        </p:spPr>
      </p:pic>
      <p:sp>
        <p:nvSpPr>
          <p:cNvPr id="20488" name="Text Box 8"/>
          <p:cNvSpPr txBox="1">
            <a:spLocks noChangeArrowheads="1"/>
          </p:cNvSpPr>
          <p:nvPr/>
        </p:nvSpPr>
        <p:spPr bwMode="auto">
          <a:xfrm>
            <a:off x="-4453" y="16973"/>
            <a:ext cx="121920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CH" sz="3200" dirty="0"/>
              <a:t>L'effet de la cohérence sur l'intensité en détail (1)</a:t>
            </a:r>
          </a:p>
        </p:txBody>
      </p:sp>
      <mc:AlternateContent xmlns:mc="http://schemas.openxmlformats.org/markup-compatibility/2006">
        <mc:Choice xmlns:a14="http://schemas.microsoft.com/office/drawing/2010/main" Requires="a14">
          <p:sp>
            <p:nvSpPr>
              <p:cNvPr id="20490" name="Text Box 10"/>
              <p:cNvSpPr txBox="1">
                <a:spLocks noChangeArrowheads="1"/>
              </p:cNvSpPr>
              <p:nvPr/>
            </p:nvSpPr>
            <p:spPr bwMode="auto">
              <a:xfrm>
                <a:off x="20227" y="723507"/>
                <a:ext cx="12196453" cy="4992329"/>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wrap="square">
                <a:spAutoFit/>
              </a:bodyPr>
              <a:lstStyle/>
              <a:p>
                <a:pPr marL="285750" indent="-285750">
                  <a:lnSpc>
                    <a:spcPct val="120000"/>
                  </a:lnSpc>
                  <a:spcBef>
                    <a:spcPts val="0"/>
                  </a:spcBef>
                  <a:buFont typeface="Arial"/>
                  <a:buChar char="•"/>
                </a:pPr>
                <a:r>
                  <a:rPr lang="fr-CH" sz="2000" dirty="0"/>
                  <a:t>Afin de comprendre l'effet de la cohérence temporelle de la source, imaginons que l'interférence se fait entre deux ondes d'une </a:t>
                </a:r>
                <a:r>
                  <a:rPr lang="fr-CH" sz="2000" b="1" dirty="0"/>
                  <a:t>cohérence partielle</a:t>
                </a:r>
                <a:r>
                  <a:rPr lang="fr-CH" sz="2000" dirty="0"/>
                  <a:t>, qu'on écrit:</a:t>
                </a:r>
              </a:p>
              <a:p>
                <a:pPr>
                  <a:lnSpc>
                    <a:spcPct val="120000"/>
                  </a:lnSpc>
                  <a:spcBef>
                    <a:spcPts val="0"/>
                  </a:spcBef>
                </a:pPr>
                <a:r>
                  <a:rPr lang="fr-CH" sz="2000" dirty="0"/>
                  <a:t>	</a:t>
                </a:r>
                <a14:m>
                  <m:oMath xmlns:m="http://schemas.openxmlformats.org/officeDocument/2006/math">
                    <m:sSub>
                      <m:sSubPr>
                        <m:ctrlPr>
                          <a:rPr lang="fr-CH" sz="2000" i="1" smtClean="0">
                            <a:latin typeface="Cambria Math" panose="02040503050406030204" pitchFamily="18" charset="0"/>
                          </a:rPr>
                        </m:ctrlPr>
                      </m:sSubPr>
                      <m:e>
                        <m:r>
                          <a:rPr lang="fr-CH" sz="2000" b="0" i="1" smtClean="0">
                            <a:latin typeface="Cambria Math" panose="02040503050406030204" pitchFamily="18" charset="0"/>
                          </a:rPr>
                          <m:t>𝐸</m:t>
                        </m:r>
                      </m:e>
                      <m:sub>
                        <m:r>
                          <a:rPr lang="fr-CH" sz="2000" b="0" i="1" smtClean="0">
                            <a:latin typeface="Cambria Math" panose="02040503050406030204" pitchFamily="18" charset="0"/>
                          </a:rPr>
                          <m:t>1</m:t>
                        </m:r>
                      </m:sub>
                    </m:sSub>
                    <m:r>
                      <a:rPr lang="fr-CH" sz="2000" b="0" i="1" smtClean="0">
                        <a:latin typeface="Cambria Math" panose="02040503050406030204" pitchFamily="18" charset="0"/>
                      </a:rPr>
                      <m:t>=</m:t>
                    </m:r>
                    <m:sSub>
                      <m:sSubPr>
                        <m:ctrlPr>
                          <a:rPr lang="fr-CH" sz="2000" i="1">
                            <a:latin typeface="Cambria Math" panose="02040503050406030204" pitchFamily="18" charset="0"/>
                          </a:rPr>
                        </m:ctrlPr>
                      </m:sSubPr>
                      <m:e>
                        <m:r>
                          <a:rPr lang="fr-CH" sz="2000" i="1">
                            <a:latin typeface="Cambria Math" panose="02040503050406030204" pitchFamily="18" charset="0"/>
                          </a:rPr>
                          <m:t>𝐸</m:t>
                        </m:r>
                      </m:e>
                      <m:sub>
                        <m:r>
                          <a:rPr lang="fr-CH" sz="2000" b="0" i="1" smtClean="0">
                            <a:latin typeface="Cambria Math" panose="02040503050406030204" pitchFamily="18" charset="0"/>
                          </a:rPr>
                          <m:t>𝑐</m:t>
                        </m:r>
                      </m:sub>
                    </m:sSub>
                    <m:func>
                      <m:funcPr>
                        <m:ctrlPr>
                          <a:rPr lang="fr-CH" sz="2000" i="1" smtClean="0">
                            <a:latin typeface="Cambria Math" panose="02040503050406030204" pitchFamily="18" charset="0"/>
                          </a:rPr>
                        </m:ctrlPr>
                      </m:funcPr>
                      <m:fName>
                        <m:r>
                          <m:rPr>
                            <m:sty m:val="p"/>
                          </m:rPr>
                          <a:rPr lang="fr-CH" sz="2000" i="0" smtClean="0">
                            <a:latin typeface="Cambria Math" panose="02040503050406030204" pitchFamily="18" charset="0"/>
                          </a:rPr>
                          <m:t>cos</m:t>
                        </m:r>
                      </m:fName>
                      <m:e>
                        <m:d>
                          <m:dPr>
                            <m:ctrlPr>
                              <a:rPr lang="fr-CH" sz="2000" i="1" smtClean="0">
                                <a:latin typeface="Cambria Math" panose="02040503050406030204" pitchFamily="18" charset="0"/>
                              </a:rPr>
                            </m:ctrlPr>
                          </m:dPr>
                          <m:e>
                            <m:r>
                              <a:rPr lang="fr-CH" sz="2000" b="1" i="1" smtClean="0">
                                <a:latin typeface="Cambria Math" panose="02040503050406030204" pitchFamily="18" charset="0"/>
                              </a:rPr>
                              <m:t>𝒌</m:t>
                            </m:r>
                            <m:r>
                              <a:rPr lang="fr-CH" sz="2000" b="0" i="0" smtClean="0">
                                <a:latin typeface="Cambria Math" panose="02040503050406030204" pitchFamily="18" charset="0"/>
                                <a:ea typeface="Cambria Math" panose="02040503050406030204" pitchFamily="18" charset="0"/>
                              </a:rPr>
                              <m:t>∙</m:t>
                            </m:r>
                            <m:r>
                              <a:rPr lang="fr-CH" sz="2000" b="1" i="1" smtClean="0">
                                <a:latin typeface="Cambria Math" panose="02040503050406030204" pitchFamily="18" charset="0"/>
                              </a:rPr>
                              <m:t>𝒓</m:t>
                            </m:r>
                            <m:r>
                              <a:rPr lang="fr-CH" sz="2000" b="0" i="1" smtClean="0">
                                <a:latin typeface="Cambria Math" panose="02040503050406030204" pitchFamily="18" charset="0"/>
                              </a:rPr>
                              <m:t>−</m:t>
                            </m:r>
                            <m:r>
                              <a:rPr lang="fr-CH" sz="2000" b="0" i="1" smtClean="0">
                                <a:latin typeface="Cambria Math" panose="02040503050406030204" pitchFamily="18" charset="0"/>
                                <a:ea typeface="Cambria Math" panose="02040503050406030204" pitchFamily="18" charset="0"/>
                              </a:rPr>
                              <m:t>𝜔</m:t>
                            </m:r>
                            <m:r>
                              <a:rPr lang="fr-CH" sz="2000" b="0" i="1" smtClean="0">
                                <a:latin typeface="Cambria Math" panose="02040503050406030204" pitchFamily="18" charset="0"/>
                                <a:ea typeface="Cambria Math" panose="02040503050406030204" pitchFamily="18" charset="0"/>
                              </a:rPr>
                              <m:t>𝑡</m:t>
                            </m:r>
                          </m:e>
                        </m:d>
                      </m:e>
                    </m:func>
                    <m:r>
                      <a:rPr lang="fr-CH" sz="2000" b="0" i="1" smtClean="0">
                        <a:latin typeface="Cambria Math" panose="02040503050406030204" pitchFamily="18" charset="0"/>
                      </a:rPr>
                      <m:t>+</m:t>
                    </m:r>
                    <m:sSub>
                      <m:sSubPr>
                        <m:ctrlPr>
                          <a:rPr lang="fr-CH" sz="2000" i="1">
                            <a:latin typeface="Cambria Math" panose="02040503050406030204" pitchFamily="18" charset="0"/>
                          </a:rPr>
                        </m:ctrlPr>
                      </m:sSubPr>
                      <m:e>
                        <m:r>
                          <a:rPr lang="fr-CH" sz="2000" i="1">
                            <a:latin typeface="Cambria Math" panose="02040503050406030204" pitchFamily="18" charset="0"/>
                          </a:rPr>
                          <m:t>𝐸</m:t>
                        </m:r>
                      </m:e>
                      <m:sub>
                        <m:r>
                          <a:rPr lang="fr-CH" sz="2000" b="0" i="1" smtClean="0">
                            <a:latin typeface="Cambria Math" panose="02040503050406030204" pitchFamily="18" charset="0"/>
                          </a:rPr>
                          <m:t>𝑖</m:t>
                        </m:r>
                        <m:r>
                          <a:rPr lang="fr-CH" sz="2000" i="1">
                            <a:latin typeface="Cambria Math" panose="02040503050406030204" pitchFamily="18" charset="0"/>
                          </a:rPr>
                          <m:t>𝑐</m:t>
                        </m:r>
                      </m:sub>
                    </m:sSub>
                    <m:func>
                      <m:funcPr>
                        <m:ctrlPr>
                          <a:rPr lang="fr-CH" sz="2000" i="1">
                            <a:latin typeface="Cambria Math" panose="02040503050406030204" pitchFamily="18" charset="0"/>
                          </a:rPr>
                        </m:ctrlPr>
                      </m:funcPr>
                      <m:fName>
                        <m:r>
                          <m:rPr>
                            <m:sty m:val="p"/>
                          </m:rPr>
                          <a:rPr lang="fr-CH" sz="2000">
                            <a:latin typeface="Cambria Math" panose="02040503050406030204" pitchFamily="18" charset="0"/>
                          </a:rPr>
                          <m:t>cos</m:t>
                        </m:r>
                      </m:fName>
                      <m:e>
                        <m:d>
                          <m:dPr>
                            <m:ctrlPr>
                              <a:rPr lang="fr-CH" sz="2000" i="1">
                                <a:latin typeface="Cambria Math" panose="02040503050406030204" pitchFamily="18" charset="0"/>
                              </a:rPr>
                            </m:ctrlPr>
                          </m:dPr>
                          <m:e>
                            <m:r>
                              <a:rPr lang="fr-CH" sz="2000" b="1" i="1">
                                <a:latin typeface="Cambria Math" panose="02040503050406030204" pitchFamily="18" charset="0"/>
                              </a:rPr>
                              <m:t>𝒌</m:t>
                            </m:r>
                            <m:r>
                              <a:rPr lang="fr-CH" sz="2000">
                                <a:latin typeface="Cambria Math" panose="02040503050406030204" pitchFamily="18" charset="0"/>
                                <a:ea typeface="Cambria Math" panose="02040503050406030204" pitchFamily="18" charset="0"/>
                              </a:rPr>
                              <m:t>∙</m:t>
                            </m:r>
                            <m:r>
                              <a:rPr lang="fr-CH" sz="2000" b="1" i="1">
                                <a:latin typeface="Cambria Math" panose="02040503050406030204" pitchFamily="18" charset="0"/>
                              </a:rPr>
                              <m:t>𝒓</m:t>
                            </m:r>
                            <m:r>
                              <a:rPr lang="fr-CH" sz="2000" i="1">
                                <a:latin typeface="Cambria Math" panose="02040503050406030204" pitchFamily="18" charset="0"/>
                              </a:rPr>
                              <m:t>−</m:t>
                            </m:r>
                            <m:r>
                              <a:rPr lang="fr-CH" sz="2000" i="1">
                                <a:latin typeface="Cambria Math" panose="02040503050406030204" pitchFamily="18" charset="0"/>
                                <a:ea typeface="Cambria Math" panose="02040503050406030204" pitchFamily="18" charset="0"/>
                              </a:rPr>
                              <m:t>𝜔</m:t>
                            </m:r>
                            <m:r>
                              <a:rPr lang="fr-CH" sz="2000" i="1">
                                <a:latin typeface="Cambria Math" panose="02040503050406030204" pitchFamily="18" charset="0"/>
                                <a:ea typeface="Cambria Math" panose="02040503050406030204" pitchFamily="18" charset="0"/>
                              </a:rPr>
                              <m:t>𝑡</m:t>
                            </m:r>
                            <m:r>
                              <a:rPr lang="fr-CH" sz="2000" b="0" i="1" smtClean="0">
                                <a:latin typeface="Cambria Math" panose="02040503050406030204" pitchFamily="18" charset="0"/>
                                <a:ea typeface="Cambria Math" panose="02040503050406030204" pitchFamily="18" charset="0"/>
                              </a:rPr>
                              <m:t>+</m:t>
                            </m:r>
                            <m:sSub>
                              <m:sSubPr>
                                <m:ctrlPr>
                                  <a:rPr lang="fr-CH" sz="2000" b="0" i="1" smtClean="0">
                                    <a:latin typeface="Cambria Math" panose="02040503050406030204" pitchFamily="18" charset="0"/>
                                    <a:ea typeface="Cambria Math" panose="02040503050406030204" pitchFamily="18" charset="0"/>
                                  </a:rPr>
                                </m:ctrlPr>
                              </m:sSubPr>
                              <m:e>
                                <m:r>
                                  <a:rPr lang="fr-CH" sz="2000" b="0" i="1" smtClean="0">
                                    <a:latin typeface="Cambria Math" panose="02040503050406030204" pitchFamily="18" charset="0"/>
                                    <a:ea typeface="Cambria Math" panose="02040503050406030204" pitchFamily="18" charset="0"/>
                                  </a:rPr>
                                  <m:t>𝜑</m:t>
                                </m:r>
                              </m:e>
                              <m:sub>
                                <m:r>
                                  <a:rPr lang="fr-CH" sz="2000" b="0" i="1" smtClean="0">
                                    <a:latin typeface="Cambria Math" panose="02040503050406030204" pitchFamily="18" charset="0"/>
                                    <a:ea typeface="Cambria Math" panose="02040503050406030204" pitchFamily="18" charset="0"/>
                                  </a:rPr>
                                  <m:t>1</m:t>
                                </m:r>
                              </m:sub>
                            </m:sSub>
                          </m:e>
                        </m:d>
                      </m:e>
                    </m:func>
                  </m:oMath>
                </a14:m>
                <a:r>
                  <a:rPr lang="fr-CH" sz="2000" dirty="0"/>
                  <a:t> </a:t>
                </a:r>
              </a:p>
              <a:p>
                <a:pPr>
                  <a:lnSpc>
                    <a:spcPct val="120000"/>
                  </a:lnSpc>
                  <a:spcBef>
                    <a:spcPts val="0"/>
                  </a:spcBef>
                </a:pPr>
                <a:r>
                  <a:rPr lang="fr-CH" sz="2000" dirty="0"/>
                  <a:t>	</a:t>
                </a:r>
                <a14:m>
                  <m:oMath xmlns:m="http://schemas.openxmlformats.org/officeDocument/2006/math">
                    <m:sSub>
                      <m:sSubPr>
                        <m:ctrlPr>
                          <a:rPr lang="fr-CH" sz="2000" i="1">
                            <a:latin typeface="Cambria Math" panose="02040503050406030204" pitchFamily="18" charset="0"/>
                          </a:rPr>
                        </m:ctrlPr>
                      </m:sSubPr>
                      <m:e>
                        <m:r>
                          <a:rPr lang="fr-CH" sz="2000" i="1">
                            <a:latin typeface="Cambria Math" panose="02040503050406030204" pitchFamily="18" charset="0"/>
                          </a:rPr>
                          <m:t>𝐸</m:t>
                        </m:r>
                      </m:e>
                      <m:sub>
                        <m:r>
                          <a:rPr lang="fr-CH" sz="2000" b="0" i="1" smtClean="0">
                            <a:latin typeface="Cambria Math" panose="02040503050406030204" pitchFamily="18" charset="0"/>
                          </a:rPr>
                          <m:t>2</m:t>
                        </m:r>
                      </m:sub>
                    </m:sSub>
                    <m:r>
                      <a:rPr lang="fr-CH" sz="2000" i="1">
                        <a:latin typeface="Cambria Math" panose="02040503050406030204" pitchFamily="18" charset="0"/>
                      </a:rPr>
                      <m:t>=</m:t>
                    </m:r>
                    <m:sSub>
                      <m:sSubPr>
                        <m:ctrlPr>
                          <a:rPr lang="fr-CH" sz="2000" i="1">
                            <a:latin typeface="Cambria Math" panose="02040503050406030204" pitchFamily="18" charset="0"/>
                          </a:rPr>
                        </m:ctrlPr>
                      </m:sSubPr>
                      <m:e>
                        <m:r>
                          <a:rPr lang="fr-CH" sz="2000" i="1">
                            <a:latin typeface="Cambria Math" panose="02040503050406030204" pitchFamily="18" charset="0"/>
                          </a:rPr>
                          <m:t>𝐸</m:t>
                        </m:r>
                      </m:e>
                      <m:sub>
                        <m:r>
                          <a:rPr lang="fr-CH" sz="2000" i="1">
                            <a:latin typeface="Cambria Math" panose="02040503050406030204" pitchFamily="18" charset="0"/>
                          </a:rPr>
                          <m:t>𝑐</m:t>
                        </m:r>
                      </m:sub>
                    </m:sSub>
                    <m:func>
                      <m:funcPr>
                        <m:ctrlPr>
                          <a:rPr lang="fr-CH" sz="2000" i="1">
                            <a:latin typeface="Cambria Math" panose="02040503050406030204" pitchFamily="18" charset="0"/>
                          </a:rPr>
                        </m:ctrlPr>
                      </m:funcPr>
                      <m:fName>
                        <m:r>
                          <m:rPr>
                            <m:sty m:val="p"/>
                          </m:rPr>
                          <a:rPr lang="fr-CH" sz="2000">
                            <a:latin typeface="Cambria Math" panose="02040503050406030204" pitchFamily="18" charset="0"/>
                          </a:rPr>
                          <m:t>cos</m:t>
                        </m:r>
                      </m:fName>
                      <m:e>
                        <m:d>
                          <m:dPr>
                            <m:ctrlPr>
                              <a:rPr lang="fr-CH" sz="2000" i="1">
                                <a:latin typeface="Cambria Math" panose="02040503050406030204" pitchFamily="18" charset="0"/>
                              </a:rPr>
                            </m:ctrlPr>
                          </m:dPr>
                          <m:e>
                            <m:r>
                              <a:rPr lang="fr-CH" sz="2000" b="1" i="1">
                                <a:latin typeface="Cambria Math" panose="02040503050406030204" pitchFamily="18" charset="0"/>
                              </a:rPr>
                              <m:t>𝒌</m:t>
                            </m:r>
                            <m:r>
                              <a:rPr lang="fr-CH" sz="2000">
                                <a:latin typeface="Cambria Math" panose="02040503050406030204" pitchFamily="18" charset="0"/>
                                <a:ea typeface="Cambria Math" panose="02040503050406030204" pitchFamily="18" charset="0"/>
                              </a:rPr>
                              <m:t>∙</m:t>
                            </m:r>
                            <m:r>
                              <a:rPr lang="fr-CH" sz="2000" b="1" i="1">
                                <a:latin typeface="Cambria Math" panose="02040503050406030204" pitchFamily="18" charset="0"/>
                              </a:rPr>
                              <m:t>𝒓</m:t>
                            </m:r>
                            <m:r>
                              <a:rPr lang="fr-CH" sz="2000" i="1">
                                <a:latin typeface="Cambria Math" panose="02040503050406030204" pitchFamily="18" charset="0"/>
                              </a:rPr>
                              <m:t>−</m:t>
                            </m:r>
                            <m:r>
                              <a:rPr lang="fr-CH" sz="2000" i="1">
                                <a:latin typeface="Cambria Math" panose="02040503050406030204" pitchFamily="18" charset="0"/>
                                <a:ea typeface="Cambria Math" panose="02040503050406030204" pitchFamily="18" charset="0"/>
                              </a:rPr>
                              <m:t>𝜔</m:t>
                            </m:r>
                            <m:r>
                              <a:rPr lang="fr-CH" sz="2000" i="1">
                                <a:latin typeface="Cambria Math" panose="02040503050406030204" pitchFamily="18" charset="0"/>
                                <a:ea typeface="Cambria Math" panose="02040503050406030204" pitchFamily="18" charset="0"/>
                              </a:rPr>
                              <m:t>𝑡</m:t>
                            </m:r>
                            <m:r>
                              <a:rPr lang="fr-CH" sz="2000" b="0" i="1" smtClean="0">
                                <a:latin typeface="Cambria Math" panose="02040503050406030204" pitchFamily="18" charset="0"/>
                                <a:ea typeface="Cambria Math" panose="02040503050406030204" pitchFamily="18" charset="0"/>
                              </a:rPr>
                              <m:t>+</m:t>
                            </m:r>
                            <m:r>
                              <m:rPr>
                                <m:sty m:val="p"/>
                              </m:rPr>
                              <a:rPr lang="el-GR" sz="2000" b="0" i="1" smtClean="0">
                                <a:latin typeface="Cambria Math" panose="02040503050406030204" pitchFamily="18" charset="0"/>
                                <a:ea typeface="Cambria Math" panose="02040503050406030204" pitchFamily="18" charset="0"/>
                              </a:rPr>
                              <m:t>Δ</m:t>
                            </m:r>
                            <m:r>
                              <a:rPr lang="el-GR" sz="2000" b="0" i="1" smtClean="0">
                                <a:latin typeface="Cambria Math" panose="02040503050406030204" pitchFamily="18" charset="0"/>
                                <a:ea typeface="Cambria Math" panose="02040503050406030204" pitchFamily="18" charset="0"/>
                              </a:rPr>
                              <m:t>𝜑</m:t>
                            </m:r>
                          </m:e>
                        </m:d>
                      </m:e>
                    </m:func>
                    <m:r>
                      <a:rPr lang="fr-CH" sz="2000" i="1">
                        <a:latin typeface="Cambria Math" panose="02040503050406030204" pitchFamily="18" charset="0"/>
                      </a:rPr>
                      <m:t>+</m:t>
                    </m:r>
                    <m:sSub>
                      <m:sSubPr>
                        <m:ctrlPr>
                          <a:rPr lang="fr-CH" sz="2000" i="1">
                            <a:latin typeface="Cambria Math" panose="02040503050406030204" pitchFamily="18" charset="0"/>
                          </a:rPr>
                        </m:ctrlPr>
                      </m:sSubPr>
                      <m:e>
                        <m:r>
                          <a:rPr lang="fr-CH" sz="2000" i="1">
                            <a:latin typeface="Cambria Math" panose="02040503050406030204" pitchFamily="18" charset="0"/>
                          </a:rPr>
                          <m:t>𝐸</m:t>
                        </m:r>
                      </m:e>
                      <m:sub>
                        <m:r>
                          <a:rPr lang="fr-CH" sz="2000" i="1">
                            <a:latin typeface="Cambria Math" panose="02040503050406030204" pitchFamily="18" charset="0"/>
                          </a:rPr>
                          <m:t>𝑖𝑐</m:t>
                        </m:r>
                      </m:sub>
                    </m:sSub>
                    <m:func>
                      <m:funcPr>
                        <m:ctrlPr>
                          <a:rPr lang="fr-CH" sz="2000" i="1">
                            <a:latin typeface="Cambria Math" panose="02040503050406030204" pitchFamily="18" charset="0"/>
                          </a:rPr>
                        </m:ctrlPr>
                      </m:funcPr>
                      <m:fName>
                        <m:r>
                          <m:rPr>
                            <m:sty m:val="p"/>
                          </m:rPr>
                          <a:rPr lang="fr-CH" sz="2000">
                            <a:latin typeface="Cambria Math" panose="02040503050406030204" pitchFamily="18" charset="0"/>
                          </a:rPr>
                          <m:t>cos</m:t>
                        </m:r>
                      </m:fName>
                      <m:e>
                        <m:d>
                          <m:dPr>
                            <m:ctrlPr>
                              <a:rPr lang="fr-CH" sz="2000" i="1">
                                <a:latin typeface="Cambria Math" panose="02040503050406030204" pitchFamily="18" charset="0"/>
                              </a:rPr>
                            </m:ctrlPr>
                          </m:dPr>
                          <m:e>
                            <m:r>
                              <a:rPr lang="fr-CH" sz="2000" b="1" i="1">
                                <a:latin typeface="Cambria Math" panose="02040503050406030204" pitchFamily="18" charset="0"/>
                              </a:rPr>
                              <m:t>𝒌</m:t>
                            </m:r>
                            <m:r>
                              <a:rPr lang="fr-CH" sz="2000">
                                <a:latin typeface="Cambria Math" panose="02040503050406030204" pitchFamily="18" charset="0"/>
                                <a:ea typeface="Cambria Math" panose="02040503050406030204" pitchFamily="18" charset="0"/>
                              </a:rPr>
                              <m:t>∙</m:t>
                            </m:r>
                            <m:r>
                              <a:rPr lang="fr-CH" sz="2000" b="1" i="1">
                                <a:latin typeface="Cambria Math" panose="02040503050406030204" pitchFamily="18" charset="0"/>
                              </a:rPr>
                              <m:t>𝒓</m:t>
                            </m:r>
                            <m:r>
                              <a:rPr lang="fr-CH" sz="2000" i="1">
                                <a:latin typeface="Cambria Math" panose="02040503050406030204" pitchFamily="18" charset="0"/>
                              </a:rPr>
                              <m:t>−</m:t>
                            </m:r>
                            <m:r>
                              <a:rPr lang="fr-CH" sz="2000" i="1">
                                <a:latin typeface="Cambria Math" panose="02040503050406030204" pitchFamily="18" charset="0"/>
                                <a:ea typeface="Cambria Math" panose="02040503050406030204" pitchFamily="18" charset="0"/>
                              </a:rPr>
                              <m:t>𝜔</m:t>
                            </m:r>
                            <m:r>
                              <a:rPr lang="fr-CH" sz="2000" i="1">
                                <a:latin typeface="Cambria Math" panose="02040503050406030204" pitchFamily="18" charset="0"/>
                                <a:ea typeface="Cambria Math" panose="02040503050406030204" pitchFamily="18" charset="0"/>
                              </a:rPr>
                              <m:t>𝑡</m:t>
                            </m:r>
                            <m:r>
                              <a:rPr lang="fr-CH" sz="2000" i="1">
                                <a:latin typeface="Cambria Math" panose="02040503050406030204" pitchFamily="18" charset="0"/>
                                <a:ea typeface="Cambria Math" panose="02040503050406030204" pitchFamily="18" charset="0"/>
                              </a:rPr>
                              <m:t>+</m:t>
                            </m:r>
                            <m:r>
                              <m:rPr>
                                <m:sty m:val="p"/>
                              </m:rPr>
                              <a:rPr lang="el-GR" sz="2000" i="1">
                                <a:latin typeface="Cambria Math" panose="02040503050406030204" pitchFamily="18" charset="0"/>
                                <a:ea typeface="Cambria Math" panose="02040503050406030204" pitchFamily="18" charset="0"/>
                              </a:rPr>
                              <m:t>Δ</m:t>
                            </m:r>
                            <m:r>
                              <a:rPr lang="el-GR" sz="2000" i="1">
                                <a:latin typeface="Cambria Math" panose="02040503050406030204" pitchFamily="18" charset="0"/>
                                <a:ea typeface="Cambria Math" panose="02040503050406030204" pitchFamily="18" charset="0"/>
                              </a:rPr>
                              <m:t>𝜑</m:t>
                            </m:r>
                            <m:r>
                              <a:rPr lang="fr-CH" sz="2000" i="1">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𝜑</m:t>
                                </m:r>
                              </m:e>
                              <m:sub>
                                <m:r>
                                  <a:rPr lang="fr-CH" sz="2000" b="0" i="1" smtClean="0">
                                    <a:latin typeface="Cambria Math" panose="02040503050406030204" pitchFamily="18" charset="0"/>
                                    <a:ea typeface="Cambria Math" panose="02040503050406030204" pitchFamily="18" charset="0"/>
                                  </a:rPr>
                                  <m:t>2</m:t>
                                </m:r>
                              </m:sub>
                            </m:sSub>
                          </m:e>
                        </m:d>
                      </m:e>
                    </m:func>
                  </m:oMath>
                </a14:m>
                <a:endParaRPr lang="fr-CH" sz="2000" dirty="0"/>
              </a:p>
              <a:p>
                <a:pPr marL="285750" indent="-285750">
                  <a:lnSpc>
                    <a:spcPct val="120000"/>
                  </a:lnSpc>
                  <a:spcBef>
                    <a:spcPts val="0"/>
                  </a:spcBef>
                  <a:buFont typeface="Arial"/>
                  <a:buChar char="•"/>
                </a:pPr>
                <a:r>
                  <a:rPr lang="fr-CH" sz="2000" dirty="0"/>
                  <a:t>Ici </a:t>
                </a:r>
                <a:r>
                  <a:rPr lang="fr-CH" sz="2000" i="1" dirty="0" err="1"/>
                  <a:t>E</a:t>
                </a:r>
                <a:r>
                  <a:rPr lang="fr-CH" sz="2000" i="1" baseline="-25000" dirty="0" err="1"/>
                  <a:t>c</a:t>
                </a:r>
                <a:r>
                  <a:rPr lang="fr-CH" sz="2000" dirty="0"/>
                  <a:t> et </a:t>
                </a:r>
                <a:r>
                  <a:rPr lang="fr-CH" sz="2000" i="1" dirty="0" err="1"/>
                  <a:t>E</a:t>
                </a:r>
                <a:r>
                  <a:rPr lang="fr-CH" sz="2000" i="1" baseline="-25000" dirty="0" err="1"/>
                  <a:t>ic</a:t>
                </a:r>
                <a:r>
                  <a:rPr lang="fr-CH" sz="2000" dirty="0"/>
                  <a:t> sont les champs cohérent et incohérent, </a:t>
                </a:r>
                <a:r>
                  <a:rPr lang="fr-CH" sz="2000" dirty="0">
                    <a:latin typeface="Symbol" pitchFamily="2" charset="2"/>
                  </a:rPr>
                  <a:t>Dj</a:t>
                </a:r>
                <a:r>
                  <a:rPr lang="fr-CH" sz="2000" dirty="0"/>
                  <a:t> est la phase due à la différence de parcours, et </a:t>
                </a:r>
                <a:r>
                  <a:rPr lang="fr-CH" sz="2000" dirty="0">
                    <a:latin typeface="Symbol" pitchFamily="2" charset="2"/>
                  </a:rPr>
                  <a:t>j</a:t>
                </a:r>
                <a:r>
                  <a:rPr lang="fr-CH" sz="2000" baseline="-25000" dirty="0"/>
                  <a:t>1</a:t>
                </a:r>
                <a:r>
                  <a:rPr lang="fr-CH" sz="2000" dirty="0"/>
                  <a:t>,</a:t>
                </a:r>
                <a:r>
                  <a:rPr lang="fr-CH" sz="2000" dirty="0">
                    <a:latin typeface="Symbol" pitchFamily="2" charset="2"/>
                  </a:rPr>
                  <a:t>j</a:t>
                </a:r>
                <a:r>
                  <a:rPr lang="fr-CH" sz="2000" baseline="-25000" dirty="0"/>
                  <a:t>2</a:t>
                </a:r>
                <a:r>
                  <a:rPr lang="fr-CH" sz="2000" dirty="0"/>
                  <a:t> sont des phases aléatoires des sources.</a:t>
                </a:r>
              </a:p>
              <a:p>
                <a:pPr marL="285750" indent="-285750">
                  <a:lnSpc>
                    <a:spcPct val="120000"/>
                  </a:lnSpc>
                  <a:spcBef>
                    <a:spcPts val="0"/>
                  </a:spcBef>
                  <a:buFont typeface="Arial"/>
                  <a:buChar char="•"/>
                </a:pPr>
                <a:r>
                  <a:rPr lang="fr-CH" sz="2000" dirty="0"/>
                  <a:t>La somme est: </a:t>
                </a:r>
                <a14:m>
                  <m:oMath xmlns:m="http://schemas.openxmlformats.org/officeDocument/2006/math">
                    <m:sSub>
                      <m:sSubPr>
                        <m:ctrlPr>
                          <a:rPr lang="fr-CH" sz="2000" i="1">
                            <a:latin typeface="Cambria Math" panose="02040503050406030204" pitchFamily="18" charset="0"/>
                          </a:rPr>
                        </m:ctrlPr>
                      </m:sSubPr>
                      <m:e>
                        <m:r>
                          <a:rPr lang="fr-CH" sz="2000" i="1">
                            <a:latin typeface="Cambria Math" panose="02040503050406030204" pitchFamily="18" charset="0"/>
                          </a:rPr>
                          <m:t>𝐸</m:t>
                        </m:r>
                      </m:e>
                      <m:sub>
                        <m:r>
                          <a:rPr lang="fr-CH" sz="2000" i="1">
                            <a:latin typeface="Cambria Math" panose="02040503050406030204" pitchFamily="18" charset="0"/>
                          </a:rPr>
                          <m:t>1</m:t>
                        </m:r>
                      </m:sub>
                    </m:sSub>
                    <m:r>
                      <a:rPr lang="fr-CH" sz="2000" b="0" i="1" smtClean="0">
                        <a:latin typeface="Cambria Math" panose="02040503050406030204" pitchFamily="18" charset="0"/>
                      </a:rPr>
                      <m:t>+</m:t>
                    </m:r>
                    <m:sSub>
                      <m:sSubPr>
                        <m:ctrlPr>
                          <a:rPr lang="fr-CH" sz="2000" i="1">
                            <a:latin typeface="Cambria Math" panose="02040503050406030204" pitchFamily="18" charset="0"/>
                          </a:rPr>
                        </m:ctrlPr>
                      </m:sSubPr>
                      <m:e>
                        <m:r>
                          <a:rPr lang="fr-CH" sz="2000" i="1">
                            <a:latin typeface="Cambria Math" panose="02040503050406030204" pitchFamily="18" charset="0"/>
                          </a:rPr>
                          <m:t>𝐸</m:t>
                        </m:r>
                      </m:e>
                      <m:sub>
                        <m:r>
                          <a:rPr lang="fr-CH" sz="2000" b="0" i="1" smtClean="0">
                            <a:latin typeface="Cambria Math" panose="02040503050406030204" pitchFamily="18" charset="0"/>
                          </a:rPr>
                          <m:t>2</m:t>
                        </m:r>
                      </m:sub>
                    </m:sSub>
                    <m:r>
                      <a:rPr lang="fr-CH" sz="2000" i="1">
                        <a:latin typeface="Cambria Math" panose="02040503050406030204" pitchFamily="18" charset="0"/>
                      </a:rPr>
                      <m:t>=</m:t>
                    </m:r>
                    <m:r>
                      <a:rPr lang="fr-CH" sz="2000" b="0" i="1" smtClean="0">
                        <a:latin typeface="Cambria Math" panose="02040503050406030204" pitchFamily="18" charset="0"/>
                      </a:rPr>
                      <m:t>2</m:t>
                    </m:r>
                    <m:sSub>
                      <m:sSubPr>
                        <m:ctrlPr>
                          <a:rPr lang="fr-CH" sz="2000" i="1">
                            <a:latin typeface="Cambria Math" panose="02040503050406030204" pitchFamily="18" charset="0"/>
                          </a:rPr>
                        </m:ctrlPr>
                      </m:sSubPr>
                      <m:e>
                        <m:r>
                          <a:rPr lang="fr-CH" sz="2000" i="1">
                            <a:latin typeface="Cambria Math" panose="02040503050406030204" pitchFamily="18" charset="0"/>
                          </a:rPr>
                          <m:t>𝐸</m:t>
                        </m:r>
                      </m:e>
                      <m:sub>
                        <m:r>
                          <a:rPr lang="fr-CH" sz="2000" i="1">
                            <a:latin typeface="Cambria Math" panose="02040503050406030204" pitchFamily="18" charset="0"/>
                          </a:rPr>
                          <m:t>𝑐</m:t>
                        </m:r>
                      </m:sub>
                    </m:sSub>
                    <m:func>
                      <m:funcPr>
                        <m:ctrlPr>
                          <a:rPr lang="fr-CH" sz="2000" i="1">
                            <a:latin typeface="Cambria Math" panose="02040503050406030204" pitchFamily="18" charset="0"/>
                          </a:rPr>
                        </m:ctrlPr>
                      </m:funcPr>
                      <m:fName>
                        <m:r>
                          <m:rPr>
                            <m:sty m:val="p"/>
                          </m:rPr>
                          <a:rPr lang="fr-CH" sz="2000">
                            <a:latin typeface="Cambria Math" panose="02040503050406030204" pitchFamily="18" charset="0"/>
                          </a:rPr>
                          <m:t>cos</m:t>
                        </m:r>
                      </m:fName>
                      <m:e>
                        <m:d>
                          <m:dPr>
                            <m:ctrlPr>
                              <a:rPr lang="fr-CH" sz="2000" i="1">
                                <a:latin typeface="Cambria Math" panose="02040503050406030204" pitchFamily="18" charset="0"/>
                              </a:rPr>
                            </m:ctrlPr>
                          </m:dPr>
                          <m:e>
                            <m:f>
                              <m:fPr>
                                <m:ctrlPr>
                                  <a:rPr lang="fr-CH" sz="2000" i="1" smtClean="0">
                                    <a:latin typeface="Cambria Math" panose="02040503050406030204" pitchFamily="18" charset="0"/>
                                  </a:rPr>
                                </m:ctrlPr>
                              </m:fPr>
                              <m:num>
                                <m:r>
                                  <a:rPr lang="fr-CH" sz="2000" b="0" i="1" smtClean="0">
                                    <a:latin typeface="Cambria Math" panose="02040503050406030204" pitchFamily="18" charset="0"/>
                                  </a:rPr>
                                  <m:t>2</m:t>
                                </m:r>
                                <m:r>
                                  <a:rPr lang="fr-CH" sz="2000" b="1" i="1">
                                    <a:latin typeface="Cambria Math" panose="02040503050406030204" pitchFamily="18" charset="0"/>
                                  </a:rPr>
                                  <m:t>𝒌</m:t>
                                </m:r>
                                <m:r>
                                  <a:rPr lang="fr-CH" sz="2000">
                                    <a:latin typeface="Cambria Math" panose="02040503050406030204" pitchFamily="18" charset="0"/>
                                    <a:ea typeface="Cambria Math" panose="02040503050406030204" pitchFamily="18" charset="0"/>
                                  </a:rPr>
                                  <m:t>∙</m:t>
                                </m:r>
                                <m:r>
                                  <a:rPr lang="fr-CH" sz="2000" b="1" i="1">
                                    <a:latin typeface="Cambria Math" panose="02040503050406030204" pitchFamily="18" charset="0"/>
                                  </a:rPr>
                                  <m:t>𝒓</m:t>
                                </m:r>
                                <m:r>
                                  <a:rPr lang="fr-CH" sz="2000" i="1">
                                    <a:latin typeface="Cambria Math" panose="02040503050406030204" pitchFamily="18" charset="0"/>
                                  </a:rPr>
                                  <m:t>−</m:t>
                                </m:r>
                                <m:r>
                                  <a:rPr lang="fr-CH" sz="2000" b="0" i="1" smtClean="0">
                                    <a:latin typeface="Cambria Math" panose="02040503050406030204" pitchFamily="18" charset="0"/>
                                  </a:rPr>
                                  <m:t>2</m:t>
                                </m:r>
                                <m:r>
                                  <a:rPr lang="fr-CH" sz="2000" i="1">
                                    <a:latin typeface="Cambria Math" panose="02040503050406030204" pitchFamily="18" charset="0"/>
                                    <a:ea typeface="Cambria Math" panose="02040503050406030204" pitchFamily="18" charset="0"/>
                                  </a:rPr>
                                  <m:t>𝜔</m:t>
                                </m:r>
                                <m:r>
                                  <a:rPr lang="fr-CH" sz="2000" i="1">
                                    <a:latin typeface="Cambria Math" panose="02040503050406030204" pitchFamily="18" charset="0"/>
                                    <a:ea typeface="Cambria Math" panose="02040503050406030204" pitchFamily="18" charset="0"/>
                                  </a:rPr>
                                  <m:t>𝑡</m:t>
                                </m:r>
                                <m:r>
                                  <a:rPr lang="fr-CH" sz="2000" b="0" i="1" smtClean="0">
                                    <a:latin typeface="Cambria Math" panose="02040503050406030204" pitchFamily="18" charset="0"/>
                                    <a:ea typeface="Cambria Math" panose="02040503050406030204" pitchFamily="18" charset="0"/>
                                  </a:rPr>
                                  <m:t>+</m:t>
                                </m:r>
                                <m:r>
                                  <m:rPr>
                                    <m:sty m:val="p"/>
                                  </m:rPr>
                                  <a:rPr lang="el-GR" sz="2000" i="1">
                                    <a:latin typeface="Cambria Math" panose="02040503050406030204" pitchFamily="18" charset="0"/>
                                    <a:ea typeface="Cambria Math" panose="02040503050406030204" pitchFamily="18" charset="0"/>
                                  </a:rPr>
                                  <m:t>Δ</m:t>
                                </m:r>
                                <m:r>
                                  <a:rPr lang="el-GR" sz="2000" i="1">
                                    <a:latin typeface="Cambria Math" panose="02040503050406030204" pitchFamily="18" charset="0"/>
                                    <a:ea typeface="Cambria Math" panose="02040503050406030204" pitchFamily="18" charset="0"/>
                                  </a:rPr>
                                  <m:t>𝜑</m:t>
                                </m:r>
                              </m:num>
                              <m:den>
                                <m:r>
                                  <a:rPr lang="fr-CH" sz="2000" b="0" i="1" smtClean="0">
                                    <a:latin typeface="Cambria Math" panose="02040503050406030204" pitchFamily="18" charset="0"/>
                                  </a:rPr>
                                  <m:t>2</m:t>
                                </m:r>
                              </m:den>
                            </m:f>
                          </m:e>
                        </m:d>
                      </m:e>
                    </m:func>
                    <m:func>
                      <m:funcPr>
                        <m:ctrlPr>
                          <a:rPr lang="fr-CH" sz="2000" i="1">
                            <a:latin typeface="Cambria Math" panose="02040503050406030204" pitchFamily="18" charset="0"/>
                          </a:rPr>
                        </m:ctrlPr>
                      </m:funcPr>
                      <m:fName>
                        <m:r>
                          <m:rPr>
                            <m:sty m:val="p"/>
                          </m:rPr>
                          <a:rPr lang="fr-CH" sz="2000">
                            <a:latin typeface="Cambria Math" panose="02040503050406030204" pitchFamily="18" charset="0"/>
                          </a:rPr>
                          <m:t>cos</m:t>
                        </m:r>
                      </m:fName>
                      <m:e>
                        <m:d>
                          <m:dPr>
                            <m:ctrlPr>
                              <a:rPr lang="fr-CH" sz="2000" i="1">
                                <a:latin typeface="Cambria Math" panose="02040503050406030204" pitchFamily="18" charset="0"/>
                              </a:rPr>
                            </m:ctrlPr>
                          </m:dPr>
                          <m:e>
                            <m:f>
                              <m:fPr>
                                <m:ctrlPr>
                                  <a:rPr lang="fr-CH" sz="2000" i="1">
                                    <a:latin typeface="Cambria Math" panose="02040503050406030204" pitchFamily="18" charset="0"/>
                                  </a:rPr>
                                </m:ctrlPr>
                              </m:fPr>
                              <m:num>
                                <m:r>
                                  <m:rPr>
                                    <m:sty m:val="p"/>
                                  </m:rPr>
                                  <a:rPr lang="el-GR" sz="2000" i="1">
                                    <a:latin typeface="Cambria Math" panose="02040503050406030204" pitchFamily="18" charset="0"/>
                                    <a:ea typeface="Cambria Math" panose="02040503050406030204" pitchFamily="18" charset="0"/>
                                  </a:rPr>
                                  <m:t>Δ</m:t>
                                </m:r>
                                <m:r>
                                  <a:rPr lang="el-GR" sz="2000" i="1">
                                    <a:latin typeface="Cambria Math" panose="02040503050406030204" pitchFamily="18" charset="0"/>
                                    <a:ea typeface="Cambria Math" panose="02040503050406030204" pitchFamily="18" charset="0"/>
                                  </a:rPr>
                                  <m:t>𝜑</m:t>
                                </m:r>
                              </m:num>
                              <m:den>
                                <m:r>
                                  <a:rPr lang="fr-CH" sz="2000" i="1">
                                    <a:latin typeface="Cambria Math" panose="02040503050406030204" pitchFamily="18" charset="0"/>
                                  </a:rPr>
                                  <m:t>2</m:t>
                                </m:r>
                              </m:den>
                            </m:f>
                          </m:e>
                        </m:d>
                      </m:e>
                    </m:func>
                    <m:r>
                      <a:rPr lang="fr-CH" sz="2000" i="1">
                        <a:latin typeface="Cambria Math" panose="02040503050406030204" pitchFamily="18" charset="0"/>
                      </a:rPr>
                      <m:t>+</m:t>
                    </m:r>
                    <m:r>
                      <a:rPr lang="fr-CH" sz="2000" b="0" i="1" smtClean="0">
                        <a:latin typeface="Cambria Math" panose="02040503050406030204" pitchFamily="18" charset="0"/>
                      </a:rPr>
                      <m:t>2</m:t>
                    </m:r>
                    <m:sSub>
                      <m:sSubPr>
                        <m:ctrlPr>
                          <a:rPr lang="fr-CH" sz="2000" i="1">
                            <a:latin typeface="Cambria Math" panose="02040503050406030204" pitchFamily="18" charset="0"/>
                          </a:rPr>
                        </m:ctrlPr>
                      </m:sSubPr>
                      <m:e>
                        <m:r>
                          <a:rPr lang="fr-CH" sz="2000" i="1">
                            <a:latin typeface="Cambria Math" panose="02040503050406030204" pitchFamily="18" charset="0"/>
                          </a:rPr>
                          <m:t>𝐸</m:t>
                        </m:r>
                      </m:e>
                      <m:sub>
                        <m:r>
                          <a:rPr lang="fr-CH" sz="2000" i="1">
                            <a:latin typeface="Cambria Math" panose="02040503050406030204" pitchFamily="18" charset="0"/>
                          </a:rPr>
                          <m:t>𝑖𝑐</m:t>
                        </m:r>
                      </m:sub>
                    </m:sSub>
                    <m:func>
                      <m:funcPr>
                        <m:ctrlPr>
                          <a:rPr lang="fr-CH" sz="2000" i="1">
                            <a:latin typeface="Cambria Math" panose="02040503050406030204" pitchFamily="18" charset="0"/>
                          </a:rPr>
                        </m:ctrlPr>
                      </m:funcPr>
                      <m:fName>
                        <m:r>
                          <m:rPr>
                            <m:sty m:val="p"/>
                          </m:rPr>
                          <a:rPr lang="fr-CH" sz="2000">
                            <a:latin typeface="Cambria Math" panose="02040503050406030204" pitchFamily="18" charset="0"/>
                          </a:rPr>
                          <m:t>cos</m:t>
                        </m:r>
                      </m:fName>
                      <m:e>
                        <m:d>
                          <m:dPr>
                            <m:ctrlPr>
                              <a:rPr lang="fr-CH" sz="2000" i="1">
                                <a:latin typeface="Cambria Math" panose="02040503050406030204" pitchFamily="18" charset="0"/>
                              </a:rPr>
                            </m:ctrlPr>
                          </m:dPr>
                          <m:e>
                            <m:f>
                              <m:fPr>
                                <m:ctrlPr>
                                  <a:rPr lang="fr-CH" sz="2000" i="1">
                                    <a:latin typeface="Cambria Math" panose="02040503050406030204" pitchFamily="18" charset="0"/>
                                  </a:rPr>
                                </m:ctrlPr>
                              </m:fPr>
                              <m:num>
                                <m:r>
                                  <a:rPr lang="fr-CH" sz="2000" i="1">
                                    <a:latin typeface="Cambria Math" panose="02040503050406030204" pitchFamily="18" charset="0"/>
                                  </a:rPr>
                                  <m:t>2</m:t>
                                </m:r>
                                <m:r>
                                  <a:rPr lang="fr-CH" sz="2000" b="1" i="1">
                                    <a:latin typeface="Cambria Math" panose="02040503050406030204" pitchFamily="18" charset="0"/>
                                  </a:rPr>
                                  <m:t>𝒌</m:t>
                                </m:r>
                                <m:r>
                                  <a:rPr lang="fr-CH" sz="2000">
                                    <a:latin typeface="Cambria Math" panose="02040503050406030204" pitchFamily="18" charset="0"/>
                                    <a:ea typeface="Cambria Math" panose="02040503050406030204" pitchFamily="18" charset="0"/>
                                  </a:rPr>
                                  <m:t>∙</m:t>
                                </m:r>
                                <m:r>
                                  <a:rPr lang="fr-CH" sz="2000" b="1" i="1">
                                    <a:latin typeface="Cambria Math" panose="02040503050406030204" pitchFamily="18" charset="0"/>
                                  </a:rPr>
                                  <m:t>𝒓</m:t>
                                </m:r>
                                <m:r>
                                  <a:rPr lang="fr-CH" sz="2000" i="1">
                                    <a:latin typeface="Cambria Math" panose="02040503050406030204" pitchFamily="18" charset="0"/>
                                  </a:rPr>
                                  <m:t>−2</m:t>
                                </m:r>
                                <m:r>
                                  <a:rPr lang="fr-CH" sz="2000" i="1">
                                    <a:latin typeface="Cambria Math" panose="02040503050406030204" pitchFamily="18" charset="0"/>
                                    <a:ea typeface="Cambria Math" panose="02040503050406030204" pitchFamily="18" charset="0"/>
                                  </a:rPr>
                                  <m:t>𝜔</m:t>
                                </m:r>
                                <m:r>
                                  <a:rPr lang="fr-CH" sz="2000" i="1">
                                    <a:latin typeface="Cambria Math" panose="02040503050406030204" pitchFamily="18" charset="0"/>
                                    <a:ea typeface="Cambria Math" panose="02040503050406030204" pitchFamily="18" charset="0"/>
                                  </a:rPr>
                                  <m:t>𝑡</m:t>
                                </m:r>
                                <m:r>
                                  <a:rPr lang="fr-CH" sz="2000" i="1">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𝜑</m:t>
                                    </m:r>
                                  </m:e>
                                  <m:sub>
                                    <m:r>
                                      <a:rPr lang="fr-CH" sz="2000" i="1">
                                        <a:latin typeface="Cambria Math" panose="02040503050406030204" pitchFamily="18" charset="0"/>
                                        <a:ea typeface="Cambria Math" panose="02040503050406030204" pitchFamily="18" charset="0"/>
                                      </a:rPr>
                                      <m:t>1</m:t>
                                    </m:r>
                                  </m:sub>
                                </m:sSub>
                                <m:r>
                                  <a:rPr lang="fr-CH" sz="2000" b="0" i="1" smtClean="0">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𝜑</m:t>
                                    </m:r>
                                  </m:e>
                                  <m:sub>
                                    <m:r>
                                      <a:rPr lang="fr-CH" sz="2000" b="0" i="1" smtClean="0">
                                        <a:latin typeface="Cambria Math" panose="02040503050406030204" pitchFamily="18" charset="0"/>
                                        <a:ea typeface="Cambria Math" panose="02040503050406030204" pitchFamily="18" charset="0"/>
                                      </a:rPr>
                                      <m:t>2</m:t>
                                    </m:r>
                                  </m:sub>
                                </m:sSub>
                                <m:r>
                                  <a:rPr lang="fr-CH" sz="2000" i="1">
                                    <a:latin typeface="Cambria Math" panose="02040503050406030204" pitchFamily="18" charset="0"/>
                                    <a:ea typeface="Cambria Math" panose="02040503050406030204" pitchFamily="18" charset="0"/>
                                  </a:rPr>
                                  <m:t>+</m:t>
                                </m:r>
                                <m:r>
                                  <m:rPr>
                                    <m:sty m:val="p"/>
                                  </m:rPr>
                                  <a:rPr lang="el-GR" sz="2000" i="1">
                                    <a:latin typeface="Cambria Math" panose="02040503050406030204" pitchFamily="18" charset="0"/>
                                    <a:ea typeface="Cambria Math" panose="02040503050406030204" pitchFamily="18" charset="0"/>
                                  </a:rPr>
                                  <m:t>Δ</m:t>
                                </m:r>
                                <m:r>
                                  <a:rPr lang="el-GR" sz="2000" i="1">
                                    <a:latin typeface="Cambria Math" panose="02040503050406030204" pitchFamily="18" charset="0"/>
                                    <a:ea typeface="Cambria Math" panose="02040503050406030204" pitchFamily="18" charset="0"/>
                                  </a:rPr>
                                  <m:t>𝜑</m:t>
                                </m:r>
                              </m:num>
                              <m:den>
                                <m:r>
                                  <a:rPr lang="fr-CH" sz="2000" i="1">
                                    <a:latin typeface="Cambria Math" panose="02040503050406030204" pitchFamily="18" charset="0"/>
                                  </a:rPr>
                                  <m:t>2</m:t>
                                </m:r>
                              </m:den>
                            </m:f>
                          </m:e>
                        </m:d>
                      </m:e>
                    </m:func>
                    <m:func>
                      <m:funcPr>
                        <m:ctrlPr>
                          <a:rPr lang="fr-CH" sz="2000" i="1">
                            <a:latin typeface="Cambria Math" panose="02040503050406030204" pitchFamily="18" charset="0"/>
                          </a:rPr>
                        </m:ctrlPr>
                      </m:funcPr>
                      <m:fName>
                        <m:r>
                          <m:rPr>
                            <m:sty m:val="p"/>
                          </m:rPr>
                          <a:rPr lang="fr-CH" sz="2000">
                            <a:latin typeface="Cambria Math" panose="02040503050406030204" pitchFamily="18" charset="0"/>
                          </a:rPr>
                          <m:t>cos</m:t>
                        </m:r>
                      </m:fName>
                      <m:e>
                        <m:d>
                          <m:dPr>
                            <m:ctrlPr>
                              <a:rPr lang="fr-CH" sz="2000" i="1">
                                <a:latin typeface="Cambria Math" panose="02040503050406030204" pitchFamily="18" charset="0"/>
                              </a:rPr>
                            </m:ctrlPr>
                          </m:dPr>
                          <m:e>
                            <m:f>
                              <m:fPr>
                                <m:ctrlPr>
                                  <a:rPr lang="fr-CH" sz="2000" i="1">
                                    <a:latin typeface="Cambria Math" panose="02040503050406030204" pitchFamily="18" charset="0"/>
                                  </a:rPr>
                                </m:ctrlPr>
                              </m:fPr>
                              <m:num>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𝜑</m:t>
                                    </m:r>
                                  </m:e>
                                  <m:sub>
                                    <m:r>
                                      <a:rPr lang="fr-CH" sz="2000" i="1">
                                        <a:latin typeface="Cambria Math" panose="02040503050406030204" pitchFamily="18" charset="0"/>
                                        <a:ea typeface="Cambria Math" panose="02040503050406030204" pitchFamily="18" charset="0"/>
                                      </a:rPr>
                                      <m:t>1</m:t>
                                    </m:r>
                                  </m:sub>
                                </m:sSub>
                                <m:r>
                                  <a:rPr lang="fr-CH" sz="2000" i="1">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𝜑</m:t>
                                    </m:r>
                                  </m:e>
                                  <m:sub>
                                    <m:r>
                                      <a:rPr lang="fr-CH" sz="2000" i="1">
                                        <a:latin typeface="Cambria Math" panose="02040503050406030204" pitchFamily="18" charset="0"/>
                                        <a:ea typeface="Cambria Math" panose="02040503050406030204" pitchFamily="18" charset="0"/>
                                      </a:rPr>
                                      <m:t>2</m:t>
                                    </m:r>
                                  </m:sub>
                                </m:sSub>
                                <m:r>
                                  <a:rPr lang="fr-CH" sz="2000" i="1">
                                    <a:latin typeface="Cambria Math" panose="02040503050406030204" pitchFamily="18" charset="0"/>
                                    <a:ea typeface="Cambria Math" panose="02040503050406030204" pitchFamily="18" charset="0"/>
                                  </a:rPr>
                                  <m:t>+</m:t>
                                </m:r>
                                <m:r>
                                  <m:rPr>
                                    <m:sty m:val="p"/>
                                  </m:rPr>
                                  <a:rPr lang="el-GR" sz="2000" i="1">
                                    <a:latin typeface="Cambria Math" panose="02040503050406030204" pitchFamily="18" charset="0"/>
                                    <a:ea typeface="Cambria Math" panose="02040503050406030204" pitchFamily="18" charset="0"/>
                                  </a:rPr>
                                  <m:t>Δ</m:t>
                                </m:r>
                                <m:r>
                                  <a:rPr lang="el-GR" sz="2000" i="1">
                                    <a:latin typeface="Cambria Math" panose="02040503050406030204" pitchFamily="18" charset="0"/>
                                    <a:ea typeface="Cambria Math" panose="02040503050406030204" pitchFamily="18" charset="0"/>
                                  </a:rPr>
                                  <m:t>𝜑</m:t>
                                </m:r>
                              </m:num>
                              <m:den>
                                <m:r>
                                  <a:rPr lang="fr-CH" sz="2000" i="1">
                                    <a:latin typeface="Cambria Math" panose="02040503050406030204" pitchFamily="18" charset="0"/>
                                  </a:rPr>
                                  <m:t>2</m:t>
                                </m:r>
                              </m:den>
                            </m:f>
                          </m:e>
                        </m:d>
                      </m:e>
                    </m:func>
                  </m:oMath>
                </a14:m>
                <a:r>
                  <a:rPr lang="fr-CH" sz="2000" dirty="0"/>
                  <a:t> .</a:t>
                </a:r>
              </a:p>
              <a:p>
                <a:pPr marL="285750" indent="-285750">
                  <a:lnSpc>
                    <a:spcPct val="120000"/>
                  </a:lnSpc>
                  <a:spcBef>
                    <a:spcPts val="0"/>
                  </a:spcBef>
                  <a:buFont typeface="Arial"/>
                  <a:buChar char="•"/>
                </a:pPr>
                <a:r>
                  <a:rPr lang="fr-CH" sz="2000" dirty="0"/>
                  <a:t>L'intensité est: </a:t>
                </a:r>
                <a14:m>
                  <m:oMath xmlns:m="http://schemas.openxmlformats.org/officeDocument/2006/math">
                    <m:r>
                      <a:rPr lang="fr-CH" sz="2000" i="1">
                        <a:latin typeface="Cambria Math" panose="02040503050406030204" pitchFamily="18" charset="0"/>
                        <a:ea typeface="Cambria Math" panose="02040503050406030204" pitchFamily="18" charset="0"/>
                      </a:rPr>
                      <m:t>𝐼</m:t>
                    </m:r>
                    <m:r>
                      <a:rPr lang="fr-CH" sz="2000" i="1">
                        <a:latin typeface="Cambria Math" panose="02040503050406030204" pitchFamily="18" charset="0"/>
                        <a:ea typeface="Cambria Math" panose="02040503050406030204" pitchFamily="18" charset="0"/>
                      </a:rPr>
                      <m:t>=</m:t>
                    </m:r>
                    <m:sSub>
                      <m:sSubPr>
                        <m:ctrlPr>
                          <a:rPr lang="fr-CH" sz="2000" i="1" smtClean="0">
                            <a:latin typeface="Cambria Math" panose="02040503050406030204" pitchFamily="18" charset="0"/>
                            <a:ea typeface="Cambria Math" panose="02040503050406030204" pitchFamily="18" charset="0"/>
                          </a:rPr>
                        </m:ctrlPr>
                      </m:sSubPr>
                      <m:e>
                        <m:d>
                          <m:dPr>
                            <m:begChr m:val="⟨"/>
                            <m:endChr m:val="⟩"/>
                            <m:ctrlPr>
                              <a:rPr lang="fr-CH" sz="2000" i="1" smtClean="0">
                                <a:latin typeface="Cambria Math" panose="02040503050406030204" pitchFamily="18" charset="0"/>
                                <a:ea typeface="Cambria Math" panose="02040503050406030204" pitchFamily="18" charset="0"/>
                              </a:rPr>
                            </m:ctrlPr>
                          </m:dPr>
                          <m:e>
                            <m:sSup>
                              <m:sSupPr>
                                <m:ctrlPr>
                                  <a:rPr lang="fr-CH" sz="2000" i="1" smtClean="0">
                                    <a:latin typeface="Cambria Math" panose="02040503050406030204" pitchFamily="18" charset="0"/>
                                    <a:ea typeface="Cambria Math" panose="02040503050406030204" pitchFamily="18" charset="0"/>
                                  </a:rPr>
                                </m:ctrlPr>
                              </m:sSupPr>
                              <m:e>
                                <m:d>
                                  <m:dPr>
                                    <m:ctrlPr>
                                      <a:rPr lang="fr-CH" sz="2000" i="1" smtClean="0">
                                        <a:latin typeface="Cambria Math" panose="02040503050406030204" pitchFamily="18" charset="0"/>
                                        <a:ea typeface="Cambria Math" panose="02040503050406030204" pitchFamily="18" charset="0"/>
                                      </a:rPr>
                                    </m:ctrlPr>
                                  </m:dPr>
                                  <m:e>
                                    <m:sSub>
                                      <m:sSubPr>
                                        <m:ctrlPr>
                                          <a:rPr lang="fr-CH" sz="2000" i="1">
                                            <a:latin typeface="Cambria Math" panose="02040503050406030204" pitchFamily="18" charset="0"/>
                                          </a:rPr>
                                        </m:ctrlPr>
                                      </m:sSubPr>
                                      <m:e>
                                        <m:r>
                                          <a:rPr lang="fr-CH" sz="2000" i="1">
                                            <a:latin typeface="Cambria Math" panose="02040503050406030204" pitchFamily="18" charset="0"/>
                                          </a:rPr>
                                          <m:t>𝐸</m:t>
                                        </m:r>
                                      </m:e>
                                      <m:sub>
                                        <m:r>
                                          <a:rPr lang="fr-CH" sz="2000" i="1">
                                            <a:latin typeface="Cambria Math" panose="02040503050406030204" pitchFamily="18" charset="0"/>
                                          </a:rPr>
                                          <m:t>1</m:t>
                                        </m:r>
                                      </m:sub>
                                    </m:sSub>
                                    <m:r>
                                      <a:rPr lang="fr-CH" sz="2000" i="1">
                                        <a:latin typeface="Cambria Math" panose="02040503050406030204" pitchFamily="18" charset="0"/>
                                      </a:rPr>
                                      <m:t>+</m:t>
                                    </m:r>
                                    <m:sSub>
                                      <m:sSubPr>
                                        <m:ctrlPr>
                                          <a:rPr lang="fr-CH" sz="2000" i="1">
                                            <a:latin typeface="Cambria Math" panose="02040503050406030204" pitchFamily="18" charset="0"/>
                                          </a:rPr>
                                        </m:ctrlPr>
                                      </m:sSubPr>
                                      <m:e>
                                        <m:r>
                                          <a:rPr lang="fr-CH" sz="2000" i="1">
                                            <a:latin typeface="Cambria Math" panose="02040503050406030204" pitchFamily="18" charset="0"/>
                                          </a:rPr>
                                          <m:t>𝐸</m:t>
                                        </m:r>
                                      </m:e>
                                      <m:sub>
                                        <m:r>
                                          <a:rPr lang="fr-CH" sz="2000" b="0" i="1" smtClean="0">
                                            <a:latin typeface="Cambria Math" panose="02040503050406030204" pitchFamily="18" charset="0"/>
                                          </a:rPr>
                                          <m:t>2</m:t>
                                        </m:r>
                                      </m:sub>
                                    </m:sSub>
                                  </m:e>
                                </m:d>
                              </m:e>
                              <m:sup>
                                <m:r>
                                  <a:rPr lang="fr-CH" sz="2000" b="0" i="1" smtClean="0">
                                    <a:latin typeface="Cambria Math" panose="02040503050406030204" pitchFamily="18" charset="0"/>
                                    <a:ea typeface="Cambria Math" panose="02040503050406030204" pitchFamily="18" charset="0"/>
                                  </a:rPr>
                                  <m:t>2</m:t>
                                </m:r>
                              </m:sup>
                            </m:sSup>
                          </m:e>
                        </m:d>
                      </m:e>
                      <m:sub>
                        <m:r>
                          <a:rPr lang="fr-CH" sz="2000" b="0" i="1" smtClean="0">
                            <a:latin typeface="Cambria Math" panose="02040503050406030204" pitchFamily="18" charset="0"/>
                            <a:ea typeface="Cambria Math" panose="02040503050406030204" pitchFamily="18" charset="0"/>
                          </a:rPr>
                          <m:t>𝑇</m:t>
                        </m:r>
                      </m:sub>
                    </m:sSub>
                    <m:r>
                      <a:rPr lang="fr-CH" sz="2000" b="0" i="1" smtClean="0">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ea typeface="Cambria Math" panose="02040503050406030204" pitchFamily="18" charset="0"/>
                          </a:rPr>
                        </m:ctrlPr>
                      </m:sSubPr>
                      <m:e>
                        <m:r>
                          <a:rPr lang="fr-CH" sz="2000" b="0" i="1" smtClean="0">
                            <a:latin typeface="Cambria Math" panose="02040503050406030204" pitchFamily="18" charset="0"/>
                            <a:ea typeface="Cambria Math" panose="02040503050406030204" pitchFamily="18" charset="0"/>
                          </a:rPr>
                          <m:t>2</m:t>
                        </m:r>
                        <m:d>
                          <m:dPr>
                            <m:begChr m:val="⟨"/>
                            <m:endChr m:val="⟩"/>
                            <m:ctrlPr>
                              <a:rPr lang="fr-CH" sz="2000" i="1">
                                <a:latin typeface="Cambria Math" panose="02040503050406030204" pitchFamily="18" charset="0"/>
                                <a:ea typeface="Cambria Math" panose="02040503050406030204" pitchFamily="18" charset="0"/>
                              </a:rPr>
                            </m:ctrlPr>
                          </m:dPr>
                          <m:e>
                            <m:sSubSup>
                              <m:sSubSupPr>
                                <m:ctrlPr>
                                  <a:rPr lang="fr-CH" sz="2000" i="1">
                                    <a:latin typeface="Cambria Math" panose="02040503050406030204" pitchFamily="18" charset="0"/>
                                    <a:ea typeface="Cambria Math" panose="02040503050406030204" pitchFamily="18" charset="0"/>
                                  </a:rPr>
                                </m:ctrlPr>
                              </m:sSubSupPr>
                              <m:e>
                                <m:r>
                                  <a:rPr lang="fr-CH" sz="2000" i="1">
                                    <a:latin typeface="Cambria Math" panose="02040503050406030204" pitchFamily="18" charset="0"/>
                                    <a:ea typeface="Cambria Math" panose="02040503050406030204" pitchFamily="18" charset="0"/>
                                  </a:rPr>
                                  <m:t>𝐸</m:t>
                                </m:r>
                              </m:e>
                              <m:sub>
                                <m:r>
                                  <a:rPr lang="fr-CH" sz="2000" i="1">
                                    <a:latin typeface="Cambria Math" panose="02040503050406030204" pitchFamily="18" charset="0"/>
                                    <a:ea typeface="Cambria Math" panose="02040503050406030204" pitchFamily="18" charset="0"/>
                                  </a:rPr>
                                  <m:t>𝑐</m:t>
                                </m:r>
                              </m:sub>
                              <m:sup>
                                <m:r>
                                  <a:rPr lang="fr-CH" sz="2000" i="1">
                                    <a:latin typeface="Cambria Math" panose="02040503050406030204" pitchFamily="18" charset="0"/>
                                    <a:ea typeface="Cambria Math" panose="02040503050406030204" pitchFamily="18" charset="0"/>
                                  </a:rPr>
                                  <m:t>2</m:t>
                                </m:r>
                              </m:sup>
                            </m:sSubSup>
                            <m:func>
                              <m:funcPr>
                                <m:ctrlPr>
                                  <a:rPr lang="fr-CH" sz="2000" i="1">
                                    <a:latin typeface="Cambria Math" panose="02040503050406030204" pitchFamily="18" charset="0"/>
                                  </a:rPr>
                                </m:ctrlPr>
                              </m:funcPr>
                              <m:fName>
                                <m:sSup>
                                  <m:sSupPr>
                                    <m:ctrlPr>
                                      <a:rPr lang="fr-CH" sz="2000" i="1">
                                        <a:latin typeface="Cambria Math" panose="02040503050406030204" pitchFamily="18" charset="0"/>
                                      </a:rPr>
                                    </m:ctrlPr>
                                  </m:sSupPr>
                                  <m:e>
                                    <m:r>
                                      <m:rPr>
                                        <m:sty m:val="p"/>
                                      </m:rPr>
                                      <a:rPr lang="fr-CH" sz="2000">
                                        <a:latin typeface="Cambria Math" panose="02040503050406030204" pitchFamily="18" charset="0"/>
                                      </a:rPr>
                                      <m:t>cos</m:t>
                                    </m:r>
                                  </m:e>
                                  <m:sup>
                                    <m:r>
                                      <a:rPr lang="fr-CH" sz="2000" i="1">
                                        <a:latin typeface="Cambria Math" panose="02040503050406030204" pitchFamily="18" charset="0"/>
                                      </a:rPr>
                                      <m:t>2</m:t>
                                    </m:r>
                                  </m:sup>
                                </m:sSup>
                              </m:fName>
                              <m:e>
                                <m:d>
                                  <m:dPr>
                                    <m:ctrlPr>
                                      <a:rPr lang="fr-CH" sz="2000" i="1">
                                        <a:latin typeface="Cambria Math" panose="02040503050406030204" pitchFamily="18" charset="0"/>
                                      </a:rPr>
                                    </m:ctrlPr>
                                  </m:dPr>
                                  <m:e>
                                    <m:f>
                                      <m:fPr>
                                        <m:ctrlPr>
                                          <a:rPr lang="fr-CH" sz="2000" i="1">
                                            <a:latin typeface="Cambria Math" panose="02040503050406030204" pitchFamily="18" charset="0"/>
                                          </a:rPr>
                                        </m:ctrlPr>
                                      </m:fPr>
                                      <m:num>
                                        <m:r>
                                          <m:rPr>
                                            <m:sty m:val="p"/>
                                          </m:rPr>
                                          <a:rPr lang="el-GR" sz="2000" i="1">
                                            <a:latin typeface="Cambria Math" panose="02040503050406030204" pitchFamily="18" charset="0"/>
                                            <a:ea typeface="Cambria Math" panose="02040503050406030204" pitchFamily="18" charset="0"/>
                                          </a:rPr>
                                          <m:t>Δ</m:t>
                                        </m:r>
                                        <m:r>
                                          <a:rPr lang="el-GR" sz="2000" i="1">
                                            <a:latin typeface="Cambria Math" panose="02040503050406030204" pitchFamily="18" charset="0"/>
                                            <a:ea typeface="Cambria Math" panose="02040503050406030204" pitchFamily="18" charset="0"/>
                                          </a:rPr>
                                          <m:t>𝜑</m:t>
                                        </m:r>
                                      </m:num>
                                      <m:den>
                                        <m:r>
                                          <a:rPr lang="fr-CH" sz="2000" i="1">
                                            <a:latin typeface="Cambria Math" panose="02040503050406030204" pitchFamily="18" charset="0"/>
                                          </a:rPr>
                                          <m:t>2</m:t>
                                        </m:r>
                                      </m:den>
                                    </m:f>
                                  </m:e>
                                </m:d>
                              </m:e>
                            </m:func>
                            <m:r>
                              <a:rPr lang="fr-CH" sz="2000" i="1">
                                <a:latin typeface="Cambria Math" panose="02040503050406030204" pitchFamily="18" charset="0"/>
                              </a:rPr>
                              <m:t>+</m:t>
                            </m:r>
                            <m:sSubSup>
                              <m:sSubSupPr>
                                <m:ctrlPr>
                                  <a:rPr lang="fr-CH" sz="2000" i="1">
                                    <a:latin typeface="Cambria Math" panose="02040503050406030204" pitchFamily="18" charset="0"/>
                                    <a:ea typeface="Cambria Math" panose="02040503050406030204" pitchFamily="18" charset="0"/>
                                  </a:rPr>
                                </m:ctrlPr>
                              </m:sSubSupPr>
                              <m:e>
                                <m:r>
                                  <a:rPr lang="fr-CH" sz="2000" i="1">
                                    <a:latin typeface="Cambria Math" panose="02040503050406030204" pitchFamily="18" charset="0"/>
                                    <a:ea typeface="Cambria Math" panose="02040503050406030204" pitchFamily="18" charset="0"/>
                                  </a:rPr>
                                  <m:t>𝐸</m:t>
                                </m:r>
                              </m:e>
                              <m:sub>
                                <m:r>
                                  <a:rPr lang="fr-CH" sz="2000" i="1">
                                    <a:latin typeface="Cambria Math" panose="02040503050406030204" pitchFamily="18" charset="0"/>
                                    <a:ea typeface="Cambria Math" panose="02040503050406030204" pitchFamily="18" charset="0"/>
                                  </a:rPr>
                                  <m:t>𝑖𝑐</m:t>
                                </m:r>
                              </m:sub>
                              <m:sup>
                                <m:r>
                                  <a:rPr lang="fr-CH" sz="2000" i="1">
                                    <a:latin typeface="Cambria Math" panose="02040503050406030204" pitchFamily="18" charset="0"/>
                                    <a:ea typeface="Cambria Math" panose="02040503050406030204" pitchFamily="18" charset="0"/>
                                  </a:rPr>
                                  <m:t>2</m:t>
                                </m:r>
                              </m:sup>
                            </m:sSubSup>
                            <m:func>
                              <m:funcPr>
                                <m:ctrlPr>
                                  <a:rPr lang="fr-CH" sz="2000" i="1">
                                    <a:latin typeface="Cambria Math" panose="02040503050406030204" pitchFamily="18" charset="0"/>
                                  </a:rPr>
                                </m:ctrlPr>
                              </m:funcPr>
                              <m:fName>
                                <m:sSup>
                                  <m:sSupPr>
                                    <m:ctrlPr>
                                      <a:rPr lang="fr-CH" sz="2000" i="1">
                                        <a:latin typeface="Cambria Math" panose="02040503050406030204" pitchFamily="18" charset="0"/>
                                      </a:rPr>
                                    </m:ctrlPr>
                                  </m:sSupPr>
                                  <m:e>
                                    <m:r>
                                      <m:rPr>
                                        <m:sty m:val="p"/>
                                      </m:rPr>
                                      <a:rPr lang="fr-CH" sz="2000">
                                        <a:latin typeface="Cambria Math" panose="02040503050406030204" pitchFamily="18" charset="0"/>
                                      </a:rPr>
                                      <m:t>cos</m:t>
                                    </m:r>
                                  </m:e>
                                  <m:sup>
                                    <m:r>
                                      <a:rPr lang="fr-CH" sz="2000" i="1">
                                        <a:latin typeface="Cambria Math" panose="02040503050406030204" pitchFamily="18" charset="0"/>
                                      </a:rPr>
                                      <m:t>2</m:t>
                                    </m:r>
                                  </m:sup>
                                </m:sSup>
                              </m:fName>
                              <m:e>
                                <m:d>
                                  <m:dPr>
                                    <m:ctrlPr>
                                      <a:rPr lang="fr-CH" sz="2000" i="1">
                                        <a:latin typeface="Cambria Math" panose="02040503050406030204" pitchFamily="18" charset="0"/>
                                      </a:rPr>
                                    </m:ctrlPr>
                                  </m:dPr>
                                  <m:e>
                                    <m:f>
                                      <m:fPr>
                                        <m:ctrlPr>
                                          <a:rPr lang="fr-CH" sz="2000" i="1">
                                            <a:latin typeface="Cambria Math" panose="02040503050406030204" pitchFamily="18" charset="0"/>
                                          </a:rPr>
                                        </m:ctrlPr>
                                      </m:fPr>
                                      <m:num>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𝜑</m:t>
                                            </m:r>
                                          </m:e>
                                          <m:sub>
                                            <m:r>
                                              <a:rPr lang="fr-CH" sz="2000" i="1">
                                                <a:latin typeface="Cambria Math" panose="02040503050406030204" pitchFamily="18" charset="0"/>
                                                <a:ea typeface="Cambria Math" panose="02040503050406030204" pitchFamily="18" charset="0"/>
                                              </a:rPr>
                                              <m:t>1</m:t>
                                            </m:r>
                                          </m:sub>
                                        </m:sSub>
                                        <m:r>
                                          <a:rPr lang="fr-CH" sz="2000" i="1">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𝜑</m:t>
                                            </m:r>
                                          </m:e>
                                          <m:sub>
                                            <m:r>
                                              <a:rPr lang="fr-CH" sz="2000" i="1">
                                                <a:latin typeface="Cambria Math" panose="02040503050406030204" pitchFamily="18" charset="0"/>
                                                <a:ea typeface="Cambria Math" panose="02040503050406030204" pitchFamily="18" charset="0"/>
                                              </a:rPr>
                                              <m:t>2</m:t>
                                            </m:r>
                                          </m:sub>
                                        </m:sSub>
                                        <m:r>
                                          <a:rPr lang="fr-CH" sz="2000" i="1">
                                            <a:latin typeface="Cambria Math" panose="02040503050406030204" pitchFamily="18" charset="0"/>
                                            <a:ea typeface="Cambria Math" panose="02040503050406030204" pitchFamily="18" charset="0"/>
                                          </a:rPr>
                                          <m:t>+</m:t>
                                        </m:r>
                                        <m:r>
                                          <m:rPr>
                                            <m:sty m:val="p"/>
                                          </m:rPr>
                                          <a:rPr lang="el-GR" sz="2000" i="1">
                                            <a:latin typeface="Cambria Math" panose="02040503050406030204" pitchFamily="18" charset="0"/>
                                            <a:ea typeface="Cambria Math" panose="02040503050406030204" pitchFamily="18" charset="0"/>
                                          </a:rPr>
                                          <m:t>Δ</m:t>
                                        </m:r>
                                        <m:r>
                                          <a:rPr lang="el-GR" sz="2000" i="1">
                                            <a:latin typeface="Cambria Math" panose="02040503050406030204" pitchFamily="18" charset="0"/>
                                            <a:ea typeface="Cambria Math" panose="02040503050406030204" pitchFamily="18" charset="0"/>
                                          </a:rPr>
                                          <m:t>𝜑</m:t>
                                        </m:r>
                                      </m:num>
                                      <m:den>
                                        <m:r>
                                          <a:rPr lang="fr-CH" sz="2000" i="1">
                                            <a:latin typeface="Cambria Math" panose="02040503050406030204" pitchFamily="18" charset="0"/>
                                          </a:rPr>
                                          <m:t>2</m:t>
                                        </m:r>
                                      </m:den>
                                    </m:f>
                                  </m:e>
                                </m:d>
                              </m:e>
                            </m:func>
                          </m:e>
                        </m:d>
                      </m:e>
                      <m:sub>
                        <m:r>
                          <a:rPr lang="fr-CH" sz="2000" i="1">
                            <a:latin typeface="Cambria Math" panose="02040503050406030204" pitchFamily="18" charset="0"/>
                            <a:ea typeface="Cambria Math" panose="02040503050406030204" pitchFamily="18" charset="0"/>
                          </a:rPr>
                          <m:t>𝑇</m:t>
                        </m:r>
                      </m:sub>
                    </m:sSub>
                    <m:r>
                      <a:rPr lang="fr-CH" sz="2000" b="0" i="1" smtClean="0">
                        <a:latin typeface="Cambria Math" panose="02040503050406030204" pitchFamily="18" charset="0"/>
                        <a:ea typeface="Cambria Math" panose="02040503050406030204" pitchFamily="18" charset="0"/>
                      </a:rPr>
                      <m:t>=2</m:t>
                    </m:r>
                    <m:sSubSup>
                      <m:sSubSupPr>
                        <m:ctrlPr>
                          <a:rPr lang="fr-CH" sz="2000" i="1">
                            <a:latin typeface="Cambria Math" panose="02040503050406030204" pitchFamily="18" charset="0"/>
                            <a:ea typeface="Cambria Math" panose="02040503050406030204" pitchFamily="18" charset="0"/>
                          </a:rPr>
                        </m:ctrlPr>
                      </m:sSubSupPr>
                      <m:e>
                        <m:r>
                          <a:rPr lang="fr-CH" sz="2000" i="1">
                            <a:latin typeface="Cambria Math" panose="02040503050406030204" pitchFamily="18" charset="0"/>
                            <a:ea typeface="Cambria Math" panose="02040503050406030204" pitchFamily="18" charset="0"/>
                          </a:rPr>
                          <m:t>𝐸</m:t>
                        </m:r>
                      </m:e>
                      <m:sub>
                        <m:r>
                          <a:rPr lang="fr-CH" sz="2000" i="1">
                            <a:latin typeface="Cambria Math" panose="02040503050406030204" pitchFamily="18" charset="0"/>
                            <a:ea typeface="Cambria Math" panose="02040503050406030204" pitchFamily="18" charset="0"/>
                          </a:rPr>
                          <m:t>𝑐</m:t>
                        </m:r>
                      </m:sub>
                      <m:sup>
                        <m:r>
                          <a:rPr lang="fr-CH" sz="2000" i="1">
                            <a:latin typeface="Cambria Math" panose="02040503050406030204" pitchFamily="18" charset="0"/>
                            <a:ea typeface="Cambria Math" panose="02040503050406030204" pitchFamily="18" charset="0"/>
                          </a:rPr>
                          <m:t>2</m:t>
                        </m:r>
                      </m:sup>
                    </m:sSubSup>
                    <m:func>
                      <m:funcPr>
                        <m:ctrlPr>
                          <a:rPr lang="fr-CH" sz="2000" i="1">
                            <a:latin typeface="Cambria Math" panose="02040503050406030204" pitchFamily="18" charset="0"/>
                          </a:rPr>
                        </m:ctrlPr>
                      </m:funcPr>
                      <m:fName>
                        <m:sSup>
                          <m:sSupPr>
                            <m:ctrlPr>
                              <a:rPr lang="fr-CH" sz="2000" i="1">
                                <a:latin typeface="Cambria Math" panose="02040503050406030204" pitchFamily="18" charset="0"/>
                              </a:rPr>
                            </m:ctrlPr>
                          </m:sSupPr>
                          <m:e>
                            <m:r>
                              <m:rPr>
                                <m:sty m:val="p"/>
                              </m:rPr>
                              <a:rPr lang="fr-CH" sz="2000">
                                <a:latin typeface="Cambria Math" panose="02040503050406030204" pitchFamily="18" charset="0"/>
                              </a:rPr>
                              <m:t>cos</m:t>
                            </m:r>
                          </m:e>
                          <m:sup>
                            <m:r>
                              <a:rPr lang="fr-CH" sz="2000" i="1">
                                <a:latin typeface="Cambria Math" panose="02040503050406030204" pitchFamily="18" charset="0"/>
                              </a:rPr>
                              <m:t>2</m:t>
                            </m:r>
                          </m:sup>
                        </m:sSup>
                      </m:fName>
                      <m:e>
                        <m:d>
                          <m:dPr>
                            <m:ctrlPr>
                              <a:rPr lang="fr-CH" sz="2000" i="1">
                                <a:latin typeface="Cambria Math" panose="02040503050406030204" pitchFamily="18" charset="0"/>
                              </a:rPr>
                            </m:ctrlPr>
                          </m:dPr>
                          <m:e>
                            <m:f>
                              <m:fPr>
                                <m:ctrlPr>
                                  <a:rPr lang="fr-CH" sz="2000" i="1">
                                    <a:latin typeface="Cambria Math" panose="02040503050406030204" pitchFamily="18" charset="0"/>
                                  </a:rPr>
                                </m:ctrlPr>
                              </m:fPr>
                              <m:num>
                                <m:r>
                                  <m:rPr>
                                    <m:sty m:val="p"/>
                                  </m:rPr>
                                  <a:rPr lang="el-GR" sz="2000" i="1">
                                    <a:latin typeface="Cambria Math" panose="02040503050406030204" pitchFamily="18" charset="0"/>
                                    <a:ea typeface="Cambria Math" panose="02040503050406030204" pitchFamily="18" charset="0"/>
                                  </a:rPr>
                                  <m:t>Δ</m:t>
                                </m:r>
                                <m:r>
                                  <a:rPr lang="el-GR" sz="2000" i="1">
                                    <a:latin typeface="Cambria Math" panose="02040503050406030204" pitchFamily="18" charset="0"/>
                                    <a:ea typeface="Cambria Math" panose="02040503050406030204" pitchFamily="18" charset="0"/>
                                  </a:rPr>
                                  <m:t>𝜑</m:t>
                                </m:r>
                              </m:num>
                              <m:den>
                                <m:r>
                                  <a:rPr lang="fr-CH" sz="2000" i="1">
                                    <a:latin typeface="Cambria Math" panose="02040503050406030204" pitchFamily="18" charset="0"/>
                                  </a:rPr>
                                  <m:t>2</m:t>
                                </m:r>
                              </m:den>
                            </m:f>
                          </m:e>
                        </m:d>
                      </m:e>
                    </m:func>
                    <m:r>
                      <a:rPr lang="fr-CH" sz="2000" b="0" i="1" smtClean="0">
                        <a:latin typeface="Cambria Math" panose="02040503050406030204" pitchFamily="18" charset="0"/>
                        <a:ea typeface="Cambria Math" panose="02040503050406030204" pitchFamily="18" charset="0"/>
                      </a:rPr>
                      <m:t>+</m:t>
                    </m:r>
                    <m:sSubSup>
                      <m:sSubSupPr>
                        <m:ctrlPr>
                          <a:rPr lang="fr-CH" sz="2000" i="1">
                            <a:latin typeface="Cambria Math" panose="02040503050406030204" pitchFamily="18" charset="0"/>
                            <a:ea typeface="Cambria Math" panose="02040503050406030204" pitchFamily="18" charset="0"/>
                          </a:rPr>
                        </m:ctrlPr>
                      </m:sSubSupPr>
                      <m:e>
                        <m:r>
                          <a:rPr lang="fr-CH" sz="2000" i="1">
                            <a:latin typeface="Cambria Math" panose="02040503050406030204" pitchFamily="18" charset="0"/>
                            <a:ea typeface="Cambria Math" panose="02040503050406030204" pitchFamily="18" charset="0"/>
                          </a:rPr>
                          <m:t>𝐸</m:t>
                        </m:r>
                      </m:e>
                      <m:sub>
                        <m:r>
                          <a:rPr lang="fr-CH" sz="2000" i="1">
                            <a:latin typeface="Cambria Math" panose="02040503050406030204" pitchFamily="18" charset="0"/>
                            <a:ea typeface="Cambria Math" panose="02040503050406030204" pitchFamily="18" charset="0"/>
                          </a:rPr>
                          <m:t>𝑖𝑐</m:t>
                        </m:r>
                      </m:sub>
                      <m:sup>
                        <m:r>
                          <a:rPr lang="fr-CH" sz="2000" i="1">
                            <a:latin typeface="Cambria Math" panose="02040503050406030204" pitchFamily="18" charset="0"/>
                            <a:ea typeface="Cambria Math" panose="02040503050406030204" pitchFamily="18" charset="0"/>
                          </a:rPr>
                          <m:t>2</m:t>
                        </m:r>
                      </m:sup>
                    </m:sSubSup>
                    <m:r>
                      <a:rPr lang="fr-CH" sz="2000" b="0" i="1" smtClean="0">
                        <a:latin typeface="Cambria Math" panose="02040503050406030204" pitchFamily="18" charset="0"/>
                        <a:ea typeface="Cambria Math" panose="02040503050406030204" pitchFamily="18" charset="0"/>
                      </a:rPr>
                      <m:t>=</m:t>
                    </m:r>
                    <m:r>
                      <a:rPr lang="fr-CH" sz="2000" i="1">
                        <a:latin typeface="Cambria Math" panose="02040503050406030204" pitchFamily="18" charset="0"/>
                        <a:ea typeface="Cambria Math" panose="02040503050406030204" pitchFamily="18" charset="0"/>
                      </a:rPr>
                      <m:t>2</m:t>
                    </m:r>
                    <m:sSub>
                      <m:sSubPr>
                        <m:ctrlPr>
                          <a:rPr lang="fr-CH" sz="2000" i="1">
                            <a:latin typeface="Cambria Math" panose="02040503050406030204" pitchFamily="18" charset="0"/>
                          </a:rPr>
                        </m:ctrlPr>
                      </m:sSubPr>
                      <m:e>
                        <m:r>
                          <a:rPr lang="fr-CH" sz="2000" b="0" i="1" smtClean="0">
                            <a:latin typeface="Cambria Math" panose="02040503050406030204" pitchFamily="18" charset="0"/>
                          </a:rPr>
                          <m:t>𝐼</m:t>
                        </m:r>
                      </m:e>
                      <m:sub>
                        <m:r>
                          <a:rPr lang="fr-CH" sz="2000" i="1">
                            <a:latin typeface="Cambria Math" panose="02040503050406030204" pitchFamily="18" charset="0"/>
                          </a:rPr>
                          <m:t>𝑐</m:t>
                        </m:r>
                      </m:sub>
                    </m:sSub>
                    <m:d>
                      <m:dPr>
                        <m:ctrlPr>
                          <a:rPr lang="fr-CH" sz="2000" i="1" smtClean="0">
                            <a:latin typeface="Cambria Math" panose="02040503050406030204" pitchFamily="18" charset="0"/>
                          </a:rPr>
                        </m:ctrlPr>
                      </m:dPr>
                      <m:e>
                        <m:r>
                          <a:rPr lang="fr-CH" sz="2000" b="0" i="1" smtClean="0">
                            <a:latin typeface="Cambria Math" panose="02040503050406030204" pitchFamily="18" charset="0"/>
                          </a:rPr>
                          <m:t>1+</m:t>
                        </m:r>
                        <m:func>
                          <m:funcPr>
                            <m:ctrlPr>
                              <a:rPr lang="fr-CH" sz="2000" b="0" i="1" smtClean="0">
                                <a:latin typeface="Cambria Math" panose="02040503050406030204" pitchFamily="18" charset="0"/>
                              </a:rPr>
                            </m:ctrlPr>
                          </m:funcPr>
                          <m:fName>
                            <m:r>
                              <m:rPr>
                                <m:sty m:val="p"/>
                              </m:rPr>
                              <a:rPr lang="fr-CH" sz="2000" b="0" i="0" smtClean="0">
                                <a:latin typeface="Cambria Math" panose="02040503050406030204" pitchFamily="18" charset="0"/>
                              </a:rPr>
                              <m:t>cos</m:t>
                            </m:r>
                          </m:fName>
                          <m:e>
                            <m:r>
                              <m:rPr>
                                <m:sty m:val="p"/>
                              </m:rPr>
                              <a:rPr lang="el-GR" sz="2000" i="1">
                                <a:latin typeface="Cambria Math" panose="02040503050406030204" pitchFamily="18" charset="0"/>
                                <a:ea typeface="Cambria Math" panose="02040503050406030204" pitchFamily="18" charset="0"/>
                              </a:rPr>
                              <m:t>Δ</m:t>
                            </m:r>
                            <m:r>
                              <a:rPr lang="el-GR" sz="2000" i="1">
                                <a:latin typeface="Cambria Math" panose="02040503050406030204" pitchFamily="18" charset="0"/>
                                <a:ea typeface="Cambria Math" panose="02040503050406030204" pitchFamily="18" charset="0"/>
                              </a:rPr>
                              <m:t>𝜑</m:t>
                            </m:r>
                          </m:e>
                        </m:func>
                      </m:e>
                    </m:d>
                    <m:r>
                      <a:rPr lang="fr-CH" sz="2000" i="1">
                        <a:latin typeface="Cambria Math" panose="02040503050406030204" pitchFamily="18" charset="0"/>
                        <a:ea typeface="Cambria Math" panose="02040503050406030204" pitchFamily="18" charset="0"/>
                      </a:rPr>
                      <m:t>+2</m:t>
                    </m:r>
                    <m:sSub>
                      <m:sSubPr>
                        <m:ctrlPr>
                          <a:rPr lang="fr-CH" sz="2000" i="1">
                            <a:latin typeface="Cambria Math" panose="02040503050406030204" pitchFamily="18" charset="0"/>
                          </a:rPr>
                        </m:ctrlPr>
                      </m:sSubPr>
                      <m:e>
                        <m:r>
                          <a:rPr lang="fr-CH" sz="2000" i="1">
                            <a:latin typeface="Cambria Math" panose="02040503050406030204" pitchFamily="18" charset="0"/>
                          </a:rPr>
                          <m:t>𝐼</m:t>
                        </m:r>
                      </m:e>
                      <m:sub>
                        <m:r>
                          <a:rPr lang="fr-CH" sz="2000" b="0" i="1" smtClean="0">
                            <a:latin typeface="Cambria Math" panose="02040503050406030204" pitchFamily="18" charset="0"/>
                          </a:rPr>
                          <m:t>𝑖</m:t>
                        </m:r>
                        <m:r>
                          <a:rPr lang="fr-CH" sz="2000" i="1">
                            <a:latin typeface="Cambria Math" panose="02040503050406030204" pitchFamily="18" charset="0"/>
                          </a:rPr>
                          <m:t>𝑐</m:t>
                        </m:r>
                      </m:sub>
                    </m:sSub>
                  </m:oMath>
                </a14:m>
                <a:r>
                  <a:rPr lang="fr-CH" sz="2000" dirty="0"/>
                  <a:t> .</a:t>
                </a:r>
              </a:p>
              <a:p>
                <a:pPr marL="285750" indent="-285750">
                  <a:lnSpc>
                    <a:spcPct val="120000"/>
                  </a:lnSpc>
                  <a:spcBef>
                    <a:spcPts val="0"/>
                  </a:spcBef>
                  <a:buFont typeface="Arial"/>
                  <a:buChar char="•"/>
                </a:pPr>
                <a:r>
                  <a:rPr lang="fr-CH" sz="2000" dirty="0"/>
                  <a:t>Nous avons utilisé le fait que: </a:t>
                </a:r>
                <a14:m>
                  <m:oMath xmlns:m="http://schemas.openxmlformats.org/officeDocument/2006/math">
                    <m:sSub>
                      <m:sSubPr>
                        <m:ctrlPr>
                          <a:rPr lang="fr-CH" sz="2000" i="1">
                            <a:latin typeface="Cambria Math" panose="02040503050406030204" pitchFamily="18" charset="0"/>
                            <a:ea typeface="Cambria Math" panose="02040503050406030204" pitchFamily="18" charset="0"/>
                          </a:rPr>
                        </m:ctrlPr>
                      </m:sSubPr>
                      <m:e>
                        <m:d>
                          <m:dPr>
                            <m:begChr m:val="⟨"/>
                            <m:endChr m:val="⟩"/>
                            <m:ctrlPr>
                              <a:rPr lang="fr-CH" sz="2000" i="1">
                                <a:latin typeface="Cambria Math" panose="02040503050406030204" pitchFamily="18" charset="0"/>
                                <a:ea typeface="Cambria Math" panose="02040503050406030204" pitchFamily="18" charset="0"/>
                              </a:rPr>
                            </m:ctrlPr>
                          </m:dPr>
                          <m:e>
                            <m:func>
                              <m:funcPr>
                                <m:ctrlPr>
                                  <a:rPr lang="fr-CH" sz="2000" i="1">
                                    <a:latin typeface="Cambria Math" panose="02040503050406030204" pitchFamily="18" charset="0"/>
                                  </a:rPr>
                                </m:ctrlPr>
                              </m:funcPr>
                              <m:fName>
                                <m:r>
                                  <m:rPr>
                                    <m:sty m:val="p"/>
                                  </m:rPr>
                                  <a:rPr lang="fr-CH" sz="2000">
                                    <a:latin typeface="Cambria Math" panose="02040503050406030204" pitchFamily="18" charset="0"/>
                                  </a:rPr>
                                  <m:t>cos</m:t>
                                </m:r>
                              </m:fName>
                              <m:e>
                                <m:d>
                                  <m:dPr>
                                    <m:ctrlPr>
                                      <a:rPr lang="fr-CH" sz="2000" i="1">
                                        <a:latin typeface="Cambria Math" panose="02040503050406030204" pitchFamily="18" charset="0"/>
                                      </a:rPr>
                                    </m:ctrlPr>
                                  </m:dPr>
                                  <m:e>
                                    <m:r>
                                      <a:rPr lang="fr-CH" sz="2000" i="1">
                                        <a:latin typeface="Cambria Math" panose="02040503050406030204" pitchFamily="18" charset="0"/>
                                      </a:rPr>
                                      <m:t>𝑋</m:t>
                                    </m:r>
                                  </m:e>
                                </m:d>
                              </m:e>
                            </m:func>
                          </m:e>
                        </m:d>
                      </m:e>
                      <m:sub>
                        <m:r>
                          <a:rPr lang="fr-CH" sz="2000" i="1">
                            <a:latin typeface="Cambria Math" panose="02040503050406030204" pitchFamily="18" charset="0"/>
                            <a:ea typeface="Cambria Math" panose="02040503050406030204" pitchFamily="18" charset="0"/>
                          </a:rPr>
                          <m:t>𝑇</m:t>
                        </m:r>
                      </m:sub>
                    </m:sSub>
                    <m:r>
                      <a:rPr lang="fr-CH" sz="2000" i="1">
                        <a:latin typeface="Cambria Math" panose="02040503050406030204" pitchFamily="18" charset="0"/>
                        <a:ea typeface="Cambria Math" panose="02040503050406030204" pitchFamily="18" charset="0"/>
                      </a:rPr>
                      <m:t>=0</m:t>
                    </m:r>
                  </m:oMath>
                </a14:m>
                <a:r>
                  <a:rPr lang="fr-CH" sz="2000" dirty="0"/>
                  <a:t> </a:t>
                </a:r>
              </a:p>
              <a:p>
                <a:pPr>
                  <a:lnSpc>
                    <a:spcPct val="120000"/>
                  </a:lnSpc>
                  <a:spcBef>
                    <a:spcPts val="0"/>
                  </a:spcBef>
                </a:pPr>
                <a:r>
                  <a:rPr lang="fr-CH" sz="2000" dirty="0"/>
                  <a:t>     et:  </a:t>
                </a:r>
                <a14:m>
                  <m:oMath xmlns:m="http://schemas.openxmlformats.org/officeDocument/2006/math">
                    <m:sSub>
                      <m:sSubPr>
                        <m:ctrlPr>
                          <a:rPr lang="fr-CH" sz="2000" i="1">
                            <a:latin typeface="Cambria Math" panose="02040503050406030204" pitchFamily="18" charset="0"/>
                            <a:ea typeface="Cambria Math" panose="02040503050406030204" pitchFamily="18" charset="0"/>
                          </a:rPr>
                        </m:ctrlPr>
                      </m:sSubPr>
                      <m:e>
                        <m:d>
                          <m:dPr>
                            <m:begChr m:val="⟨"/>
                            <m:endChr m:val="⟩"/>
                            <m:ctrlPr>
                              <a:rPr lang="fr-CH" sz="2000" i="1">
                                <a:latin typeface="Cambria Math" panose="02040503050406030204" pitchFamily="18" charset="0"/>
                                <a:ea typeface="Cambria Math" panose="02040503050406030204" pitchFamily="18" charset="0"/>
                              </a:rPr>
                            </m:ctrlPr>
                          </m:dPr>
                          <m:e>
                            <m:func>
                              <m:funcPr>
                                <m:ctrlPr>
                                  <a:rPr lang="fr-CH" sz="2000" i="1">
                                    <a:latin typeface="Cambria Math" panose="02040503050406030204" pitchFamily="18" charset="0"/>
                                  </a:rPr>
                                </m:ctrlPr>
                              </m:funcPr>
                              <m:fName>
                                <m:sSup>
                                  <m:sSupPr>
                                    <m:ctrlPr>
                                      <a:rPr lang="fr-CH" sz="2000" i="1">
                                        <a:latin typeface="Cambria Math" panose="02040503050406030204" pitchFamily="18" charset="0"/>
                                      </a:rPr>
                                    </m:ctrlPr>
                                  </m:sSupPr>
                                  <m:e>
                                    <m:r>
                                      <m:rPr>
                                        <m:sty m:val="p"/>
                                      </m:rPr>
                                      <a:rPr lang="fr-CH" sz="2000">
                                        <a:latin typeface="Cambria Math" panose="02040503050406030204" pitchFamily="18" charset="0"/>
                                      </a:rPr>
                                      <m:t>cos</m:t>
                                    </m:r>
                                  </m:e>
                                  <m:sup>
                                    <m:r>
                                      <a:rPr lang="fr-CH" sz="2000" i="1">
                                        <a:latin typeface="Cambria Math" panose="02040503050406030204" pitchFamily="18" charset="0"/>
                                      </a:rPr>
                                      <m:t>2</m:t>
                                    </m:r>
                                  </m:sup>
                                </m:sSup>
                              </m:fName>
                              <m:e>
                                <m:d>
                                  <m:dPr>
                                    <m:ctrlPr>
                                      <a:rPr lang="fr-CH" sz="2000" i="1">
                                        <a:latin typeface="Cambria Math" panose="02040503050406030204" pitchFamily="18" charset="0"/>
                                      </a:rPr>
                                    </m:ctrlPr>
                                  </m:dPr>
                                  <m:e>
                                    <m:r>
                                      <a:rPr lang="fr-CH" sz="2000" b="0" i="1" smtClean="0">
                                        <a:latin typeface="Cambria Math" panose="02040503050406030204" pitchFamily="18" charset="0"/>
                                      </a:rPr>
                                      <m:t>𝑋</m:t>
                                    </m:r>
                                  </m:e>
                                </m:d>
                              </m:e>
                            </m:func>
                          </m:e>
                        </m:d>
                      </m:e>
                      <m:sub>
                        <m:r>
                          <a:rPr lang="fr-CH" sz="2000" i="1">
                            <a:latin typeface="Cambria Math" panose="02040503050406030204" pitchFamily="18" charset="0"/>
                            <a:ea typeface="Cambria Math" panose="02040503050406030204" pitchFamily="18" charset="0"/>
                          </a:rPr>
                          <m:t>𝑇</m:t>
                        </m:r>
                      </m:sub>
                    </m:sSub>
                    <m:r>
                      <a:rPr lang="fr-CH" sz="2000" b="0" i="1" smtClean="0">
                        <a:latin typeface="Cambria Math" panose="02040503050406030204" pitchFamily="18" charset="0"/>
                        <a:ea typeface="Cambria Math" panose="02040503050406030204" pitchFamily="18" charset="0"/>
                      </a:rPr>
                      <m:t>=1/2</m:t>
                    </m:r>
                  </m:oMath>
                </a14:m>
                <a:r>
                  <a:rPr lang="fr-CH" sz="2000" dirty="0"/>
                  <a:t> , si l'argument </a:t>
                </a:r>
                <a:r>
                  <a:rPr lang="fr-CH" sz="2000" i="1" dirty="0"/>
                  <a:t>X</a:t>
                </a:r>
                <a:r>
                  <a:rPr lang="fr-CH" sz="2000" dirty="0"/>
                  <a:t> contient </a:t>
                </a:r>
                <a:r>
                  <a:rPr lang="fr-CH" sz="2000" dirty="0" err="1">
                    <a:latin typeface="Symbol" pitchFamily="2" charset="2"/>
                  </a:rPr>
                  <a:t>w</a:t>
                </a:r>
                <a:r>
                  <a:rPr lang="fr-CH" sz="2000" i="1" dirty="0" err="1"/>
                  <a:t>t</a:t>
                </a:r>
                <a:r>
                  <a:rPr lang="fr-CH" sz="2000" dirty="0"/>
                  <a:t> </a:t>
                </a:r>
              </a:p>
              <a:p>
                <a:pPr>
                  <a:lnSpc>
                    <a:spcPct val="120000"/>
                  </a:lnSpc>
                  <a:spcBef>
                    <a:spcPts val="0"/>
                  </a:spcBef>
                </a:pPr>
                <a:r>
                  <a:rPr lang="fr-CH" sz="2000" dirty="0"/>
                  <a:t>     ou des phases aléatoires.</a:t>
                </a:r>
              </a:p>
            </p:txBody>
          </p:sp>
        </mc:Choice>
        <mc:Fallback>
          <p:sp>
            <p:nvSpPr>
              <p:cNvPr id="20490" name="Text Box 10"/>
              <p:cNvSpPr txBox="1">
                <a:spLocks noRot="1" noChangeAspect="1" noMove="1" noResize="1" noEditPoints="1" noAdjustHandles="1" noChangeArrowheads="1" noChangeShapeType="1" noTextEdit="1"/>
              </p:cNvSpPr>
              <p:nvPr/>
            </p:nvSpPr>
            <p:spPr bwMode="auto">
              <a:xfrm>
                <a:off x="20227" y="723507"/>
                <a:ext cx="12196453" cy="4992329"/>
              </a:xfrm>
              <a:prstGeom prst="rect">
                <a:avLst/>
              </a:prstGeom>
              <a:blipFill>
                <a:blip r:embed="rId3"/>
                <a:stretch>
                  <a:fillRect l="-416" b="-1523"/>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924687041"/>
      </p:ext>
    </p:extLst>
  </p:cSld>
  <p:clrMapOvr>
    <a:masterClrMapping/>
  </p:clrMapOvr>
  <mc:AlternateContent xmlns:mc="http://schemas.openxmlformats.org/markup-compatibility/2006" xmlns:p14="http://schemas.microsoft.com/office/powerpoint/2010/main">
    <mc:Choice Requires="p14">
      <p:transition spd="slow" p14:dur="2000" advTm="382473"/>
    </mc:Choice>
    <mc:Fallback xmlns="">
      <p:transition spd="slow" advTm="38247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8" name="Text Box 8"/>
          <p:cNvSpPr txBox="1">
            <a:spLocks noChangeArrowheads="1"/>
          </p:cNvSpPr>
          <p:nvPr/>
        </p:nvSpPr>
        <p:spPr bwMode="auto">
          <a:xfrm>
            <a:off x="-4453" y="16973"/>
            <a:ext cx="12192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200" dirty="0"/>
              <a:t>L'effet de la cohérence sur l'intensité en détail (2)</a:t>
            </a:r>
          </a:p>
        </p:txBody>
      </p:sp>
      <mc:AlternateContent xmlns:mc="http://schemas.openxmlformats.org/markup-compatibility/2006" xmlns:a14="http://schemas.microsoft.com/office/drawing/2010/main">
        <mc:Choice Requires="a14">
          <p:sp>
            <p:nvSpPr>
              <p:cNvPr id="20490" name="Text Box 10"/>
              <p:cNvSpPr txBox="1">
                <a:spLocks noChangeArrowheads="1"/>
              </p:cNvSpPr>
              <p:nvPr/>
            </p:nvSpPr>
            <p:spPr bwMode="auto">
              <a:xfrm>
                <a:off x="20227" y="635744"/>
                <a:ext cx="12196453" cy="3369320"/>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wrap="square">
                <a:spAutoFit/>
              </a:bodyPr>
              <a:lstStyle/>
              <a:p>
                <a:pPr marL="285750" indent="-285750">
                  <a:lnSpc>
                    <a:spcPct val="120000"/>
                  </a:lnSpc>
                  <a:spcBef>
                    <a:spcPts val="0"/>
                  </a:spcBef>
                  <a:buFont typeface="Arial"/>
                  <a:buChar char="•"/>
                </a:pPr>
                <a:r>
                  <a:rPr lang="fr-CH" sz="2000" dirty="0"/>
                  <a:t>L'intensité est: </a:t>
                </a:r>
                <a14:m>
                  <m:oMath xmlns:m="http://schemas.openxmlformats.org/officeDocument/2006/math">
                    <m:r>
                      <a:rPr lang="fr-CH" sz="2000" i="1">
                        <a:latin typeface="Cambria Math" panose="02040503050406030204" pitchFamily="18" charset="0"/>
                        <a:ea typeface="Cambria Math" panose="02040503050406030204" pitchFamily="18" charset="0"/>
                      </a:rPr>
                      <m:t>𝐼</m:t>
                    </m:r>
                    <m:r>
                      <a:rPr lang="fr-CH" sz="2000" i="1">
                        <a:latin typeface="Cambria Math" panose="02040503050406030204" pitchFamily="18" charset="0"/>
                        <a:ea typeface="Cambria Math" panose="02040503050406030204" pitchFamily="18" charset="0"/>
                      </a:rPr>
                      <m:t>=2</m:t>
                    </m:r>
                    <m:sSub>
                      <m:sSubPr>
                        <m:ctrlPr>
                          <a:rPr lang="fr-CH" sz="2000" i="1">
                            <a:latin typeface="Cambria Math" panose="02040503050406030204" pitchFamily="18" charset="0"/>
                          </a:rPr>
                        </m:ctrlPr>
                      </m:sSubPr>
                      <m:e>
                        <m:r>
                          <a:rPr lang="fr-CH" sz="2000" b="0" i="1" smtClean="0">
                            <a:latin typeface="Cambria Math" panose="02040503050406030204" pitchFamily="18" charset="0"/>
                          </a:rPr>
                          <m:t>𝐼</m:t>
                        </m:r>
                      </m:e>
                      <m:sub>
                        <m:r>
                          <a:rPr lang="fr-CH" sz="2000" i="1">
                            <a:latin typeface="Cambria Math" panose="02040503050406030204" pitchFamily="18" charset="0"/>
                          </a:rPr>
                          <m:t>𝑐</m:t>
                        </m:r>
                      </m:sub>
                    </m:sSub>
                    <m:d>
                      <m:dPr>
                        <m:ctrlPr>
                          <a:rPr lang="fr-CH" sz="2000" i="1" smtClean="0">
                            <a:latin typeface="Cambria Math" panose="02040503050406030204" pitchFamily="18" charset="0"/>
                          </a:rPr>
                        </m:ctrlPr>
                      </m:dPr>
                      <m:e>
                        <m:r>
                          <a:rPr lang="fr-CH" sz="2000" b="0" i="1" smtClean="0">
                            <a:latin typeface="Cambria Math" panose="02040503050406030204" pitchFamily="18" charset="0"/>
                          </a:rPr>
                          <m:t>1+</m:t>
                        </m:r>
                        <m:func>
                          <m:funcPr>
                            <m:ctrlPr>
                              <a:rPr lang="fr-CH" sz="2000" b="0" i="1" smtClean="0">
                                <a:latin typeface="Cambria Math" panose="02040503050406030204" pitchFamily="18" charset="0"/>
                              </a:rPr>
                            </m:ctrlPr>
                          </m:funcPr>
                          <m:fName>
                            <m:r>
                              <m:rPr>
                                <m:sty m:val="p"/>
                              </m:rPr>
                              <a:rPr lang="fr-CH" sz="2000" b="0" i="0" smtClean="0">
                                <a:latin typeface="Cambria Math" panose="02040503050406030204" pitchFamily="18" charset="0"/>
                              </a:rPr>
                              <m:t>cos</m:t>
                            </m:r>
                          </m:fName>
                          <m:e>
                            <m:r>
                              <m:rPr>
                                <m:sty m:val="p"/>
                              </m:rPr>
                              <a:rPr lang="el-GR" sz="2000" i="1">
                                <a:latin typeface="Cambria Math" panose="02040503050406030204" pitchFamily="18" charset="0"/>
                                <a:ea typeface="Cambria Math" panose="02040503050406030204" pitchFamily="18" charset="0"/>
                              </a:rPr>
                              <m:t>Δ</m:t>
                            </m:r>
                            <m:r>
                              <a:rPr lang="el-GR" sz="2000" i="1">
                                <a:latin typeface="Cambria Math" panose="02040503050406030204" pitchFamily="18" charset="0"/>
                                <a:ea typeface="Cambria Math" panose="02040503050406030204" pitchFamily="18" charset="0"/>
                              </a:rPr>
                              <m:t>𝜑</m:t>
                            </m:r>
                          </m:e>
                        </m:func>
                      </m:e>
                    </m:d>
                    <m:r>
                      <a:rPr lang="fr-CH" sz="2000" i="1">
                        <a:latin typeface="Cambria Math" panose="02040503050406030204" pitchFamily="18" charset="0"/>
                        <a:ea typeface="Cambria Math" panose="02040503050406030204" pitchFamily="18" charset="0"/>
                      </a:rPr>
                      <m:t>+2</m:t>
                    </m:r>
                    <m:sSub>
                      <m:sSubPr>
                        <m:ctrlPr>
                          <a:rPr lang="fr-CH" sz="2000" i="1">
                            <a:latin typeface="Cambria Math" panose="02040503050406030204" pitchFamily="18" charset="0"/>
                          </a:rPr>
                        </m:ctrlPr>
                      </m:sSubPr>
                      <m:e>
                        <m:r>
                          <a:rPr lang="fr-CH" sz="2000" i="1">
                            <a:latin typeface="Cambria Math" panose="02040503050406030204" pitchFamily="18" charset="0"/>
                          </a:rPr>
                          <m:t>𝐼</m:t>
                        </m:r>
                      </m:e>
                      <m:sub>
                        <m:r>
                          <a:rPr lang="fr-CH" sz="2000" b="0" i="1" smtClean="0">
                            <a:latin typeface="Cambria Math" panose="02040503050406030204" pitchFamily="18" charset="0"/>
                          </a:rPr>
                          <m:t>𝑖</m:t>
                        </m:r>
                        <m:r>
                          <a:rPr lang="fr-CH" sz="2000" i="1">
                            <a:latin typeface="Cambria Math" panose="02040503050406030204" pitchFamily="18" charset="0"/>
                          </a:rPr>
                          <m:t>𝑐</m:t>
                        </m:r>
                      </m:sub>
                    </m:sSub>
                  </m:oMath>
                </a14:m>
                <a:r>
                  <a:rPr lang="fr-CH" sz="2000" dirty="0"/>
                  <a:t> .</a:t>
                </a:r>
              </a:p>
              <a:p>
                <a:pPr marL="285750" indent="-285750">
                  <a:lnSpc>
                    <a:spcPct val="120000"/>
                  </a:lnSpc>
                  <a:spcBef>
                    <a:spcPts val="0"/>
                  </a:spcBef>
                  <a:buFont typeface="Arial"/>
                  <a:buChar char="•"/>
                </a:pPr>
                <a:r>
                  <a:rPr lang="fr-CH" sz="2000" dirty="0"/>
                  <a:t>Dans le cas d'une cohérence parfaite (p. ex. une source laser): </a:t>
                </a:r>
                <a:r>
                  <a:rPr lang="fr-CH" sz="2000" i="1" dirty="0" err="1"/>
                  <a:t>E</a:t>
                </a:r>
                <a:r>
                  <a:rPr lang="fr-CH" sz="2000" i="1" baseline="-25000" dirty="0" err="1"/>
                  <a:t>ic</a:t>
                </a:r>
                <a:r>
                  <a:rPr lang="fr-CH" sz="2000" dirty="0"/>
                  <a:t>=0 , donc: </a:t>
                </a:r>
                <a14:m>
                  <m:oMath xmlns:m="http://schemas.openxmlformats.org/officeDocument/2006/math">
                    <m:r>
                      <a:rPr lang="fr-CH" sz="2000" i="1">
                        <a:latin typeface="Cambria Math" panose="02040503050406030204" pitchFamily="18" charset="0"/>
                        <a:ea typeface="Cambria Math" panose="02040503050406030204" pitchFamily="18" charset="0"/>
                      </a:rPr>
                      <m:t>𝐼</m:t>
                    </m:r>
                    <m:r>
                      <a:rPr lang="fr-CH" sz="2000" i="1">
                        <a:latin typeface="Cambria Math" panose="02040503050406030204" pitchFamily="18" charset="0"/>
                        <a:ea typeface="Cambria Math" panose="02040503050406030204" pitchFamily="18" charset="0"/>
                      </a:rPr>
                      <m:t>=2</m:t>
                    </m:r>
                    <m:sSub>
                      <m:sSubPr>
                        <m:ctrlPr>
                          <a:rPr lang="fr-CH" sz="2000" i="1">
                            <a:latin typeface="Cambria Math" panose="02040503050406030204" pitchFamily="18" charset="0"/>
                          </a:rPr>
                        </m:ctrlPr>
                      </m:sSubPr>
                      <m:e>
                        <m:r>
                          <a:rPr lang="fr-CH" sz="2000" i="1">
                            <a:latin typeface="Cambria Math" panose="02040503050406030204" pitchFamily="18" charset="0"/>
                          </a:rPr>
                          <m:t>𝐼</m:t>
                        </m:r>
                      </m:e>
                      <m:sub>
                        <m:r>
                          <a:rPr lang="fr-CH" sz="2000" i="1">
                            <a:latin typeface="Cambria Math" panose="02040503050406030204" pitchFamily="18" charset="0"/>
                          </a:rPr>
                          <m:t>𝑐</m:t>
                        </m:r>
                      </m:sub>
                    </m:sSub>
                    <m:d>
                      <m:dPr>
                        <m:ctrlPr>
                          <a:rPr lang="fr-CH" sz="2000" i="1">
                            <a:latin typeface="Cambria Math" panose="02040503050406030204" pitchFamily="18" charset="0"/>
                            <a:ea typeface="Cambria Math" panose="02040503050406030204" pitchFamily="18" charset="0"/>
                          </a:rPr>
                        </m:ctrlPr>
                      </m:dPr>
                      <m:e>
                        <m:r>
                          <a:rPr lang="fr-CH" sz="2000" i="1">
                            <a:latin typeface="Cambria Math" panose="02040503050406030204" pitchFamily="18" charset="0"/>
                            <a:ea typeface="Cambria Math" panose="02040503050406030204" pitchFamily="18" charset="0"/>
                          </a:rPr>
                          <m:t>1+</m:t>
                        </m:r>
                        <m:func>
                          <m:funcPr>
                            <m:ctrlPr>
                              <a:rPr lang="fr-CH" sz="2000" i="1">
                                <a:latin typeface="Cambria Math" panose="02040503050406030204" pitchFamily="18" charset="0"/>
                                <a:ea typeface="Cambria Math" panose="02040503050406030204" pitchFamily="18" charset="0"/>
                              </a:rPr>
                            </m:ctrlPr>
                          </m:funcPr>
                          <m:fName>
                            <m:r>
                              <a:rPr lang="fr-CH" sz="2000" i="1">
                                <a:latin typeface="Cambria Math" panose="02040503050406030204" pitchFamily="18" charset="0"/>
                                <a:ea typeface="Cambria Math" panose="02040503050406030204" pitchFamily="18" charset="0"/>
                              </a:rPr>
                              <m:t>𝑐𝑜𝑠</m:t>
                            </m:r>
                          </m:fName>
                          <m:e>
                            <m:d>
                              <m:dPr>
                                <m:ctrlPr>
                                  <a:rPr lang="fr-CH" sz="2000" i="1">
                                    <a:latin typeface="Cambria Math" panose="02040503050406030204" pitchFamily="18" charset="0"/>
                                    <a:ea typeface="Cambria Math" panose="02040503050406030204" pitchFamily="18" charset="0"/>
                                  </a:rPr>
                                </m:ctrlPr>
                              </m:dPr>
                              <m:e>
                                <m:r>
                                  <a:rPr lang="fr-CH" altLang="en-CH" sz="2000" i="1">
                                    <a:latin typeface="Cambria Math" panose="02040503050406030204" pitchFamily="18" charset="0"/>
                                    <a:ea typeface="Cambria Math" panose="02040503050406030204" pitchFamily="18" charset="0"/>
                                  </a:rPr>
                                  <m:t>∆</m:t>
                                </m:r>
                                <m:r>
                                  <a:rPr lang="fr-CH" altLang="en-CH" sz="2000" i="1">
                                    <a:latin typeface="Cambria Math" panose="02040503050406030204" pitchFamily="18" charset="0"/>
                                    <a:ea typeface="Cambria Math" panose="02040503050406030204" pitchFamily="18" charset="0"/>
                                  </a:rPr>
                                  <m:t>𝜑</m:t>
                                </m:r>
                              </m:e>
                            </m:d>
                          </m:e>
                        </m:func>
                      </m:e>
                    </m:d>
                  </m:oMath>
                </a14:m>
                <a:r>
                  <a:rPr lang="fr-CH" sz="2000" dirty="0"/>
                  <a:t> ; </a:t>
                </a:r>
                <a:r>
                  <a:rPr lang="fr-CH" sz="2000" i="1" dirty="0"/>
                  <a:t>I</a:t>
                </a:r>
                <a:r>
                  <a:rPr lang="fr-CH" sz="2000" i="1" baseline="-25000" dirty="0"/>
                  <a:t>max</a:t>
                </a:r>
                <a:r>
                  <a:rPr lang="fr-CH" sz="2000" dirty="0"/>
                  <a:t>=4</a:t>
                </a:r>
                <a:r>
                  <a:rPr lang="fr-CH" sz="2000" i="1" dirty="0"/>
                  <a:t>I</a:t>
                </a:r>
                <a:r>
                  <a:rPr lang="fr-CH" sz="2000" baseline="-25000" dirty="0"/>
                  <a:t>c</a:t>
                </a:r>
                <a:r>
                  <a:rPr lang="fr-CH" sz="2000" dirty="0"/>
                  <a:t> , </a:t>
                </a:r>
                <a:r>
                  <a:rPr lang="fr-CH" sz="2000" i="1" dirty="0" err="1"/>
                  <a:t>I</a:t>
                </a:r>
                <a:r>
                  <a:rPr lang="fr-CH" sz="2000" i="1" baseline="-25000" dirty="0" err="1"/>
                  <a:t>min</a:t>
                </a:r>
                <a:r>
                  <a:rPr lang="fr-CH" sz="2000" dirty="0"/>
                  <a:t> = 0 (franges de contraste maximal).</a:t>
                </a:r>
              </a:p>
              <a:p>
                <a:pPr marL="285750" indent="-285750">
                  <a:lnSpc>
                    <a:spcPct val="120000"/>
                  </a:lnSpc>
                  <a:spcBef>
                    <a:spcPts val="0"/>
                  </a:spcBef>
                  <a:buFont typeface="Arial"/>
                  <a:buChar char="•"/>
                </a:pPr>
                <a:r>
                  <a:rPr lang="fr-CH" sz="2000" dirty="0"/>
                  <a:t>Sans cohérence: </a:t>
                </a:r>
                <a:r>
                  <a:rPr lang="fr-CH" sz="2000" i="1" dirty="0" err="1"/>
                  <a:t>E</a:t>
                </a:r>
                <a:r>
                  <a:rPr lang="fr-CH" sz="2000" i="1" baseline="-25000" dirty="0" err="1"/>
                  <a:t>c</a:t>
                </a:r>
                <a:r>
                  <a:rPr lang="fr-CH" sz="2000" dirty="0"/>
                  <a:t>=0 , donc: </a:t>
                </a:r>
                <a:r>
                  <a:rPr lang="fr-CH" sz="2000" i="1" dirty="0"/>
                  <a:t>I</a:t>
                </a:r>
                <a:r>
                  <a:rPr lang="fr-CH" sz="2000" dirty="0"/>
                  <a:t> = </a:t>
                </a:r>
                <a:r>
                  <a:rPr lang="fr-CH" sz="2000" i="1" dirty="0"/>
                  <a:t>2I</a:t>
                </a:r>
                <a:r>
                  <a:rPr lang="fr-CH" sz="2000" i="1" baseline="-25000" dirty="0"/>
                  <a:t>ic</a:t>
                </a:r>
                <a:r>
                  <a:rPr lang="fr-CH" sz="2000" dirty="0"/>
                  <a:t> (constante).</a:t>
                </a:r>
              </a:p>
              <a:p>
                <a:pPr marL="285750" indent="-285750">
                  <a:lnSpc>
                    <a:spcPct val="120000"/>
                  </a:lnSpc>
                  <a:spcBef>
                    <a:spcPts val="0"/>
                  </a:spcBef>
                  <a:buFont typeface="Arial"/>
                  <a:buChar char="•"/>
                </a:pPr>
                <a:r>
                  <a:rPr lang="fr-CH" sz="2000" dirty="0"/>
                  <a:t>Pour la cohérence partielle, nous définissons:</a:t>
                </a:r>
              </a:p>
              <a:p>
                <a:pPr>
                  <a:lnSpc>
                    <a:spcPct val="120000"/>
                  </a:lnSpc>
                  <a:spcBef>
                    <a:spcPts val="0"/>
                  </a:spcBef>
                </a:pPr>
                <a:r>
                  <a:rPr lang="fr-CH" sz="2000" dirty="0"/>
                  <a:t>   - L'intensité moyenne: </a:t>
                </a:r>
                <a14:m>
                  <m:oMath xmlns:m="http://schemas.openxmlformats.org/officeDocument/2006/math">
                    <m:acc>
                      <m:accPr>
                        <m:chr m:val="̅"/>
                        <m:ctrlPr>
                          <a:rPr lang="fr-CH" sz="2000" i="1">
                            <a:latin typeface="Cambria Math" panose="02040503050406030204" pitchFamily="18" charset="0"/>
                            <a:ea typeface="Cambria Math" panose="02040503050406030204" pitchFamily="18" charset="0"/>
                          </a:rPr>
                        </m:ctrlPr>
                      </m:accPr>
                      <m:e>
                        <m:r>
                          <a:rPr lang="fr-CH" sz="2000" i="1">
                            <a:latin typeface="Cambria Math" panose="02040503050406030204" pitchFamily="18" charset="0"/>
                            <a:ea typeface="Cambria Math" panose="02040503050406030204" pitchFamily="18" charset="0"/>
                          </a:rPr>
                          <m:t>𝐼</m:t>
                        </m:r>
                      </m:e>
                    </m:acc>
                    <m:r>
                      <a:rPr lang="fr-CH" sz="2000" i="1">
                        <a:latin typeface="Cambria Math" panose="02040503050406030204" pitchFamily="18" charset="0"/>
                        <a:ea typeface="Cambria Math" panose="02040503050406030204" pitchFamily="18" charset="0"/>
                      </a:rPr>
                      <m:t>=</m:t>
                    </m:r>
                    <m:f>
                      <m:fPr>
                        <m:ctrlPr>
                          <a:rPr lang="fr-CH" sz="2000" i="1">
                            <a:latin typeface="Cambria Math" panose="02040503050406030204" pitchFamily="18" charset="0"/>
                            <a:ea typeface="Cambria Math" panose="02040503050406030204" pitchFamily="18" charset="0"/>
                          </a:rPr>
                        </m:ctrlPr>
                      </m:fPr>
                      <m:num>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𝐼</m:t>
                            </m:r>
                          </m:e>
                          <m:sub>
                            <m:r>
                              <a:rPr lang="fr-CH" sz="2000" i="1">
                                <a:latin typeface="Cambria Math" panose="02040503050406030204" pitchFamily="18" charset="0"/>
                                <a:ea typeface="Cambria Math" panose="02040503050406030204" pitchFamily="18" charset="0"/>
                              </a:rPr>
                              <m:t>𝑚𝑎𝑥</m:t>
                            </m:r>
                          </m:sub>
                        </m:sSub>
                        <m:r>
                          <a:rPr lang="fr-CH" sz="2000" i="1">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𝐼</m:t>
                            </m:r>
                          </m:e>
                          <m:sub>
                            <m:r>
                              <a:rPr lang="fr-CH" sz="2000" i="1">
                                <a:latin typeface="Cambria Math" panose="02040503050406030204" pitchFamily="18" charset="0"/>
                                <a:ea typeface="Cambria Math" panose="02040503050406030204" pitchFamily="18" charset="0"/>
                              </a:rPr>
                              <m:t>𝑚𝑖𝑛</m:t>
                            </m:r>
                          </m:sub>
                        </m:sSub>
                      </m:num>
                      <m:den>
                        <m:r>
                          <a:rPr lang="fr-CH" sz="2000" i="1">
                            <a:latin typeface="Cambria Math" panose="02040503050406030204" pitchFamily="18" charset="0"/>
                            <a:ea typeface="Cambria Math" panose="02040503050406030204" pitchFamily="18" charset="0"/>
                          </a:rPr>
                          <m:t>2</m:t>
                        </m:r>
                      </m:den>
                    </m:f>
                    <m:r>
                      <a:rPr lang="fr-CH" sz="2000">
                        <a:latin typeface="Cambria Math" panose="02040503050406030204" pitchFamily="18" charset="0"/>
                        <a:ea typeface="Cambria Math" panose="02040503050406030204" pitchFamily="18" charset="0"/>
                      </a:rPr>
                      <m:t>=</m:t>
                    </m:r>
                    <m:r>
                      <a:rPr lang="fr-CH" sz="2000" b="0" i="1" smtClean="0">
                        <a:latin typeface="Cambria Math" panose="02040503050406030204" pitchFamily="18" charset="0"/>
                        <a:ea typeface="Cambria Math" panose="02040503050406030204" pitchFamily="18" charset="0"/>
                      </a:rPr>
                      <m:t>2</m:t>
                    </m:r>
                    <m:d>
                      <m:dPr>
                        <m:ctrlPr>
                          <a:rPr lang="fr-CH" sz="2000" b="0" i="1" smtClean="0">
                            <a:latin typeface="Cambria Math" panose="02040503050406030204" pitchFamily="18" charset="0"/>
                            <a:ea typeface="Cambria Math" panose="02040503050406030204" pitchFamily="18" charset="0"/>
                          </a:rPr>
                        </m:ctrlPr>
                      </m:dPr>
                      <m:e>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𝐼</m:t>
                            </m:r>
                          </m:e>
                          <m:sub>
                            <m:r>
                              <a:rPr lang="fr-CH" sz="2000" i="1">
                                <a:latin typeface="Cambria Math" panose="02040503050406030204" pitchFamily="18" charset="0"/>
                                <a:ea typeface="Cambria Math" panose="02040503050406030204" pitchFamily="18" charset="0"/>
                              </a:rPr>
                              <m:t>𝑐</m:t>
                            </m:r>
                          </m:sub>
                        </m:sSub>
                        <m:r>
                          <a:rPr lang="fr-CH" sz="2000" i="1">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𝐼</m:t>
                            </m:r>
                          </m:e>
                          <m:sub>
                            <m:r>
                              <a:rPr lang="fr-CH" sz="2000" i="1">
                                <a:latin typeface="Cambria Math" panose="02040503050406030204" pitchFamily="18" charset="0"/>
                                <a:ea typeface="Cambria Math" panose="02040503050406030204" pitchFamily="18" charset="0"/>
                              </a:rPr>
                              <m:t>𝑖𝑐</m:t>
                            </m:r>
                          </m:sub>
                        </m:sSub>
                      </m:e>
                    </m:d>
                  </m:oMath>
                </a14:m>
                <a:r>
                  <a:rPr lang="fr-CH" sz="2000" dirty="0"/>
                  <a:t>  </a:t>
                </a:r>
              </a:p>
              <a:p>
                <a:pPr>
                  <a:lnSpc>
                    <a:spcPct val="120000"/>
                  </a:lnSpc>
                  <a:spcBef>
                    <a:spcPts val="0"/>
                  </a:spcBef>
                </a:pPr>
                <a:r>
                  <a:rPr lang="fr-CH" sz="2000" dirty="0"/>
                  <a:t>   - La </a:t>
                </a:r>
                <a:r>
                  <a:rPr lang="fr-CH" sz="2000" b="1" dirty="0"/>
                  <a:t>visibilité</a:t>
                </a:r>
                <a:r>
                  <a:rPr lang="fr-CH" sz="2000" dirty="0"/>
                  <a:t> (contraste) de l'interférence: </a:t>
                </a:r>
                <a14:m>
                  <m:oMath xmlns:m="http://schemas.openxmlformats.org/officeDocument/2006/math">
                    <m:r>
                      <a:rPr lang="fr-CH" sz="2000" i="1">
                        <a:latin typeface="Cambria Math" panose="02040503050406030204" pitchFamily="18" charset="0"/>
                        <a:ea typeface="Cambria Math" panose="02040503050406030204" pitchFamily="18" charset="0"/>
                      </a:rPr>
                      <m:t>𝜈</m:t>
                    </m:r>
                    <m:r>
                      <a:rPr lang="fr-CH" sz="2000" i="1">
                        <a:latin typeface="Cambria Math" panose="02040503050406030204" pitchFamily="18" charset="0"/>
                        <a:ea typeface="Cambria Math" panose="02040503050406030204" pitchFamily="18" charset="0"/>
                      </a:rPr>
                      <m:t>=</m:t>
                    </m:r>
                    <m:f>
                      <m:fPr>
                        <m:ctrlPr>
                          <a:rPr lang="fr-CH" sz="2000" i="1">
                            <a:latin typeface="Cambria Math" panose="02040503050406030204" pitchFamily="18" charset="0"/>
                            <a:ea typeface="Cambria Math" panose="02040503050406030204" pitchFamily="18" charset="0"/>
                          </a:rPr>
                        </m:ctrlPr>
                      </m:fPr>
                      <m:num>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𝐼</m:t>
                            </m:r>
                          </m:e>
                          <m:sub>
                            <m:r>
                              <a:rPr lang="fr-CH" sz="2000" i="1">
                                <a:latin typeface="Cambria Math" panose="02040503050406030204" pitchFamily="18" charset="0"/>
                                <a:ea typeface="Cambria Math" panose="02040503050406030204" pitchFamily="18" charset="0"/>
                              </a:rPr>
                              <m:t>𝑚𝑎𝑥</m:t>
                            </m:r>
                          </m:sub>
                        </m:sSub>
                        <m:r>
                          <a:rPr lang="fr-CH" sz="2000" i="1">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𝐼</m:t>
                            </m:r>
                          </m:e>
                          <m:sub>
                            <m:r>
                              <a:rPr lang="fr-CH" sz="2000" i="1">
                                <a:latin typeface="Cambria Math" panose="02040503050406030204" pitchFamily="18" charset="0"/>
                                <a:ea typeface="Cambria Math" panose="02040503050406030204" pitchFamily="18" charset="0"/>
                              </a:rPr>
                              <m:t>𝑚𝑖𝑛</m:t>
                            </m:r>
                          </m:sub>
                        </m:sSub>
                      </m:num>
                      <m:den>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𝐼</m:t>
                            </m:r>
                          </m:e>
                          <m:sub>
                            <m:r>
                              <a:rPr lang="fr-CH" sz="2000" i="1">
                                <a:latin typeface="Cambria Math" panose="02040503050406030204" pitchFamily="18" charset="0"/>
                                <a:ea typeface="Cambria Math" panose="02040503050406030204" pitchFamily="18" charset="0"/>
                              </a:rPr>
                              <m:t>𝑚𝑎𝑥</m:t>
                            </m:r>
                          </m:sub>
                        </m:sSub>
                        <m:r>
                          <a:rPr lang="fr-CH" sz="2000" i="1">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𝐼</m:t>
                            </m:r>
                          </m:e>
                          <m:sub>
                            <m:r>
                              <a:rPr lang="fr-CH" sz="2000" i="1">
                                <a:latin typeface="Cambria Math" panose="02040503050406030204" pitchFamily="18" charset="0"/>
                                <a:ea typeface="Cambria Math" panose="02040503050406030204" pitchFamily="18" charset="0"/>
                              </a:rPr>
                              <m:t>𝑚𝑖𝑛</m:t>
                            </m:r>
                          </m:sub>
                        </m:sSub>
                      </m:den>
                    </m:f>
                    <m:r>
                      <a:rPr lang="fr-CH" sz="2000">
                        <a:latin typeface="Cambria Math" panose="02040503050406030204" pitchFamily="18" charset="0"/>
                        <a:ea typeface="Cambria Math" panose="02040503050406030204" pitchFamily="18" charset="0"/>
                      </a:rPr>
                      <m:t>=</m:t>
                    </m:r>
                    <m:f>
                      <m:fPr>
                        <m:ctrlPr>
                          <a:rPr lang="fr-CH" sz="2000" i="1">
                            <a:latin typeface="Cambria Math" panose="02040503050406030204" pitchFamily="18" charset="0"/>
                            <a:ea typeface="Cambria Math" panose="02040503050406030204" pitchFamily="18" charset="0"/>
                          </a:rPr>
                        </m:ctrlPr>
                      </m:fPr>
                      <m:num>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𝐼</m:t>
                            </m:r>
                          </m:e>
                          <m:sub>
                            <m:r>
                              <a:rPr lang="fr-CH" sz="2000" i="1">
                                <a:latin typeface="Cambria Math" panose="02040503050406030204" pitchFamily="18" charset="0"/>
                                <a:ea typeface="Cambria Math" panose="02040503050406030204" pitchFamily="18" charset="0"/>
                              </a:rPr>
                              <m:t>𝑐</m:t>
                            </m:r>
                          </m:sub>
                        </m:sSub>
                      </m:num>
                      <m:den>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𝐼</m:t>
                            </m:r>
                          </m:e>
                          <m:sub>
                            <m:r>
                              <a:rPr lang="fr-CH" sz="2000" i="1">
                                <a:latin typeface="Cambria Math" panose="02040503050406030204" pitchFamily="18" charset="0"/>
                                <a:ea typeface="Cambria Math" panose="02040503050406030204" pitchFamily="18" charset="0"/>
                              </a:rPr>
                              <m:t>𝑐</m:t>
                            </m:r>
                          </m:sub>
                        </m:sSub>
                        <m:r>
                          <a:rPr lang="fr-CH" sz="2000" i="1">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𝐼</m:t>
                            </m:r>
                          </m:e>
                          <m:sub>
                            <m:r>
                              <a:rPr lang="fr-CH" sz="2000" i="1">
                                <a:latin typeface="Cambria Math" panose="02040503050406030204" pitchFamily="18" charset="0"/>
                                <a:ea typeface="Cambria Math" panose="02040503050406030204" pitchFamily="18" charset="0"/>
                              </a:rPr>
                              <m:t>𝑖𝑐</m:t>
                            </m:r>
                          </m:sub>
                        </m:sSub>
                      </m:den>
                    </m:f>
                  </m:oMath>
                </a14:m>
                <a:r>
                  <a:rPr lang="fr-CH" sz="2000" dirty="0"/>
                  <a:t> .</a:t>
                </a:r>
              </a:p>
              <a:p>
                <a:pPr marL="285750" indent="-285750">
                  <a:lnSpc>
                    <a:spcPct val="120000"/>
                  </a:lnSpc>
                  <a:spcBef>
                    <a:spcPts val="0"/>
                  </a:spcBef>
                  <a:buFont typeface="Arial"/>
                  <a:buChar char="•"/>
                </a:pPr>
                <a:r>
                  <a:rPr lang="fr-CH" sz="2000" dirty="0"/>
                  <a:t>On peut donc réécrire l'intensité comme: </a:t>
                </a:r>
                <a14:m>
                  <m:oMath xmlns:m="http://schemas.openxmlformats.org/officeDocument/2006/math">
                    <m:r>
                      <a:rPr lang="fr-CH" sz="2000" i="1">
                        <a:latin typeface="Cambria Math" panose="02040503050406030204" pitchFamily="18" charset="0"/>
                        <a:ea typeface="Cambria Math" panose="02040503050406030204" pitchFamily="18" charset="0"/>
                      </a:rPr>
                      <m:t>𝐼</m:t>
                    </m:r>
                    <m:r>
                      <a:rPr lang="fr-CH" sz="2000" i="1">
                        <a:latin typeface="Cambria Math" panose="02040503050406030204" pitchFamily="18" charset="0"/>
                        <a:ea typeface="Cambria Math" panose="02040503050406030204" pitchFamily="18" charset="0"/>
                      </a:rPr>
                      <m:t>=</m:t>
                    </m:r>
                    <m:acc>
                      <m:accPr>
                        <m:chr m:val="̅"/>
                        <m:ctrlPr>
                          <a:rPr lang="fr-CH" sz="2000" i="1">
                            <a:latin typeface="Cambria Math" panose="02040503050406030204" pitchFamily="18" charset="0"/>
                            <a:ea typeface="Cambria Math" panose="02040503050406030204" pitchFamily="18" charset="0"/>
                          </a:rPr>
                        </m:ctrlPr>
                      </m:accPr>
                      <m:e>
                        <m:r>
                          <a:rPr lang="fr-CH" sz="2000" i="1">
                            <a:latin typeface="Cambria Math" panose="02040503050406030204" pitchFamily="18" charset="0"/>
                            <a:ea typeface="Cambria Math" panose="02040503050406030204" pitchFamily="18" charset="0"/>
                          </a:rPr>
                          <m:t>𝐼</m:t>
                        </m:r>
                      </m:e>
                    </m:acc>
                    <m:d>
                      <m:dPr>
                        <m:ctrlPr>
                          <a:rPr lang="fr-CH" sz="2000" i="1">
                            <a:latin typeface="Cambria Math" panose="02040503050406030204" pitchFamily="18" charset="0"/>
                            <a:ea typeface="Cambria Math" panose="02040503050406030204" pitchFamily="18" charset="0"/>
                          </a:rPr>
                        </m:ctrlPr>
                      </m:dPr>
                      <m:e>
                        <m:r>
                          <a:rPr lang="fr-CH" sz="2000" i="1">
                            <a:latin typeface="Cambria Math" panose="02040503050406030204" pitchFamily="18" charset="0"/>
                            <a:ea typeface="Cambria Math" panose="02040503050406030204" pitchFamily="18" charset="0"/>
                          </a:rPr>
                          <m:t>1+</m:t>
                        </m:r>
                        <m:func>
                          <m:funcPr>
                            <m:ctrlPr>
                              <a:rPr lang="fr-CH" sz="2000" i="1">
                                <a:latin typeface="Cambria Math" panose="02040503050406030204" pitchFamily="18" charset="0"/>
                                <a:ea typeface="Cambria Math" panose="02040503050406030204" pitchFamily="18" charset="0"/>
                              </a:rPr>
                            </m:ctrlPr>
                          </m:funcPr>
                          <m:fName>
                            <m:r>
                              <a:rPr lang="fr-CH" sz="2000" i="1">
                                <a:latin typeface="Cambria Math" panose="02040503050406030204" pitchFamily="18" charset="0"/>
                                <a:ea typeface="Cambria Math" panose="02040503050406030204" pitchFamily="18" charset="0"/>
                              </a:rPr>
                              <m:t>𝜈</m:t>
                            </m:r>
                            <m:r>
                              <a:rPr lang="fr-CH" sz="2000" i="1">
                                <a:latin typeface="Cambria Math" panose="02040503050406030204" pitchFamily="18" charset="0"/>
                                <a:ea typeface="Cambria Math" panose="02040503050406030204" pitchFamily="18" charset="0"/>
                              </a:rPr>
                              <m:t>𝑐𝑜𝑠</m:t>
                            </m:r>
                          </m:fName>
                          <m:e>
                            <m:d>
                              <m:dPr>
                                <m:ctrlPr>
                                  <a:rPr lang="fr-CH" sz="2000" i="1">
                                    <a:latin typeface="Cambria Math" panose="02040503050406030204" pitchFamily="18" charset="0"/>
                                    <a:ea typeface="Cambria Math" panose="02040503050406030204" pitchFamily="18" charset="0"/>
                                  </a:rPr>
                                </m:ctrlPr>
                              </m:dPr>
                              <m:e>
                                <m:r>
                                  <a:rPr lang="fr-CH" altLang="en-CH" sz="2000" i="1">
                                    <a:latin typeface="Cambria Math" panose="02040503050406030204" pitchFamily="18" charset="0"/>
                                    <a:ea typeface="Cambria Math" panose="02040503050406030204" pitchFamily="18" charset="0"/>
                                  </a:rPr>
                                  <m:t>∆</m:t>
                                </m:r>
                                <m:r>
                                  <a:rPr lang="fr-CH" altLang="en-CH" sz="2000" i="1">
                                    <a:latin typeface="Cambria Math" panose="02040503050406030204" pitchFamily="18" charset="0"/>
                                    <a:ea typeface="Cambria Math" panose="02040503050406030204" pitchFamily="18" charset="0"/>
                                  </a:rPr>
                                  <m:t>𝜑</m:t>
                                </m:r>
                              </m:e>
                            </m:d>
                          </m:e>
                        </m:func>
                      </m:e>
                    </m:d>
                  </m:oMath>
                </a14:m>
                <a:r>
                  <a:rPr lang="fr-CH" sz="2000" dirty="0"/>
                  <a:t> .</a:t>
                </a:r>
              </a:p>
            </p:txBody>
          </p:sp>
        </mc:Choice>
        <mc:Fallback xmlns="">
          <p:sp>
            <p:nvSpPr>
              <p:cNvPr id="20490" name="Text Box 10"/>
              <p:cNvSpPr txBox="1">
                <a:spLocks noRot="1" noChangeAspect="1" noMove="1" noResize="1" noEditPoints="1" noAdjustHandles="1" noChangeArrowheads="1" noChangeShapeType="1" noTextEdit="1"/>
              </p:cNvSpPr>
              <p:nvPr/>
            </p:nvSpPr>
            <p:spPr bwMode="auto">
              <a:xfrm>
                <a:off x="20227" y="635744"/>
                <a:ext cx="12196453" cy="3369320"/>
              </a:xfrm>
              <a:prstGeom prst="rect">
                <a:avLst/>
              </a:prstGeom>
              <a:blipFill>
                <a:blip r:embed="rId2"/>
                <a:stretch>
                  <a:fillRect l="-416" b="-2622"/>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4" name="Picture 13" descr="Fig 5-xx">
            <a:extLst>
              <a:ext uri="{FF2B5EF4-FFF2-40B4-BE49-F238E27FC236}">
                <a16:creationId xmlns:a16="http://schemas.microsoft.com/office/drawing/2014/main" id="{081FADE2-AFDD-A942-BD12-4BC48304E56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5443" y="4039060"/>
            <a:ext cx="5985233" cy="2810320"/>
          </a:xfrm>
          <a:prstGeom prst="rect">
            <a:avLst/>
          </a:prstGeom>
          <a:noFill/>
          <a:ln>
            <a:noFill/>
          </a:ln>
        </p:spPr>
      </p:pic>
    </p:spTree>
    <p:extLst>
      <p:ext uri="{BB962C8B-B14F-4D97-AF65-F5344CB8AC3E}">
        <p14:creationId xmlns:p14="http://schemas.microsoft.com/office/powerpoint/2010/main" val="3898514858"/>
      </p:ext>
    </p:extLst>
  </p:cSld>
  <p:clrMapOvr>
    <a:masterClrMapping/>
  </p:clrMapOvr>
  <mc:AlternateContent xmlns:mc="http://schemas.openxmlformats.org/markup-compatibility/2006" xmlns:p14="http://schemas.microsoft.com/office/powerpoint/2010/main">
    <mc:Choice Requires="p14">
      <p:transition spd="slow" p14:dur="2000" advTm="382473"/>
    </mc:Choice>
    <mc:Fallback xmlns="">
      <p:transition spd="slow" advTm="38247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6"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2866" y="2849625"/>
            <a:ext cx="3960439" cy="39914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0488" name="Text Box 8"/>
          <p:cNvSpPr txBox="1">
            <a:spLocks noChangeArrowheads="1"/>
          </p:cNvSpPr>
          <p:nvPr/>
        </p:nvSpPr>
        <p:spPr bwMode="auto">
          <a:xfrm>
            <a:off x="-4453" y="16973"/>
            <a:ext cx="1219200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CH" sz="3600" dirty="0"/>
              <a:t>Cohérence temporelle et spatiale</a:t>
            </a:r>
          </a:p>
        </p:txBody>
      </p:sp>
      <p:sp>
        <p:nvSpPr>
          <p:cNvPr id="20490" name="Text Box 10"/>
          <p:cNvSpPr txBox="1">
            <a:spLocks noChangeArrowheads="1"/>
          </p:cNvSpPr>
          <p:nvPr/>
        </p:nvSpPr>
        <p:spPr bwMode="auto">
          <a:xfrm>
            <a:off x="4453" y="712874"/>
            <a:ext cx="12196453" cy="1166345"/>
          </a:xfrm>
          <a:prstGeom prst="rect">
            <a:avLst/>
          </a:prstGeom>
          <a:noFill/>
          <a:ln>
            <a:noFill/>
          </a:ln>
          <a:effectLst/>
          <a:extLst>
            <a:ext uri="{909E8E84-426E-40dd-AFC4-6F175D3DCCD1}">
              <a14:hiddenFill xmlns="" xmlns:a14="http://schemas.microsoft.com/office/drawing/2010/main" xmlns:mc="http://schemas.openxmlformats.org/markup-compatibility/2006">
                <a:solidFill>
                  <a:schemeClr val="accent1"/>
                </a:solidFill>
              </a14:hiddenFill>
            </a:ext>
            <a:ext uri="{91240B29-F687-4f45-9708-019B960494DF}">
              <a14:hiddenLine xmlns=""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c="http://schemas.openxmlformats.org/markup-compatibility/2006">
                <a:effectLst>
                  <a:outerShdw dist="35921" dir="2700000" algn="ctr" rotWithShape="0">
                    <a:schemeClr val="bg2"/>
                  </a:outerShdw>
                </a:effectLst>
              </a14:hiddenEffects>
            </a:ext>
          </a:extLst>
        </p:spPr>
        <p:txBody>
          <a:bodyPr wrap="square">
            <a:spAutoFit/>
          </a:bodyPr>
          <a:lstStyle/>
          <a:p>
            <a:pPr>
              <a:lnSpc>
                <a:spcPct val="120000"/>
              </a:lnSpc>
              <a:spcBef>
                <a:spcPts val="0"/>
              </a:spcBef>
            </a:pPr>
            <a:r>
              <a:rPr lang="fr-CH" sz="2000" dirty="0"/>
              <a:t>L'incohérence peut être lié aux propriétés de la source:</a:t>
            </a:r>
          </a:p>
          <a:p>
            <a:pPr marL="342900" indent="-342900">
              <a:lnSpc>
                <a:spcPct val="120000"/>
              </a:lnSpc>
              <a:spcBef>
                <a:spcPts val="0"/>
              </a:spcBef>
              <a:buFont typeface="Arial" panose="020B0604020202020204" pitchFamily="34" charset="0"/>
              <a:buChar char="•"/>
            </a:pPr>
            <a:r>
              <a:rPr lang="fr-CH" sz="2000" dirty="0"/>
              <a:t>Temporelles (paquets d'ondes émis par la source en temps différents)</a:t>
            </a:r>
          </a:p>
          <a:p>
            <a:pPr marL="342900" indent="-342900">
              <a:lnSpc>
                <a:spcPct val="120000"/>
              </a:lnSpc>
              <a:spcBef>
                <a:spcPts val="0"/>
              </a:spcBef>
              <a:buFont typeface="Arial" panose="020B0604020202020204" pitchFamily="34" charset="0"/>
              <a:buChar char="•"/>
            </a:pPr>
            <a:r>
              <a:rPr lang="fr-CH" sz="2000" dirty="0"/>
              <a:t>Spatiales (paquets d'ondes émis par des parties différentes de la source)</a:t>
            </a:r>
          </a:p>
        </p:txBody>
      </p:sp>
      <p:sp>
        <p:nvSpPr>
          <p:cNvPr id="16" name="Text Box 12">
            <a:extLst>
              <a:ext uri="{FF2B5EF4-FFF2-40B4-BE49-F238E27FC236}">
                <a16:creationId xmlns:a16="http://schemas.microsoft.com/office/drawing/2014/main" id="{4DF6EB40-6A33-5D4E-8C6A-5128CF23E73B}"/>
              </a:ext>
            </a:extLst>
          </p:cNvPr>
          <p:cNvSpPr txBox="1">
            <a:spLocks noChangeArrowheads="1"/>
          </p:cNvSpPr>
          <p:nvPr/>
        </p:nvSpPr>
        <p:spPr bwMode="auto">
          <a:xfrm>
            <a:off x="8966907" y="2455478"/>
            <a:ext cx="2472355" cy="3941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spcBef>
                <a:spcPct val="30000"/>
              </a:spcBef>
            </a:pPr>
            <a:r>
              <a:rPr lang="fr-CH" dirty="0"/>
              <a:t>(In)cohérence spatiale</a:t>
            </a:r>
            <a:endParaRPr lang="fr-CH" baseline="-25000" dirty="0"/>
          </a:p>
        </p:txBody>
      </p:sp>
      <p:pic>
        <p:nvPicPr>
          <p:cNvPr id="11" name="Picture 5">
            <a:extLst>
              <a:ext uri="{FF2B5EF4-FFF2-40B4-BE49-F238E27FC236}">
                <a16:creationId xmlns:a16="http://schemas.microsoft.com/office/drawing/2014/main" id="{3E415013-52DA-D64C-94FB-C6485C17C7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b="50352"/>
          <a:stretch>
            <a:fillRect/>
          </a:stretch>
        </p:blipFill>
        <p:spPr bwMode="auto">
          <a:xfrm>
            <a:off x="9514" y="2890755"/>
            <a:ext cx="4031142" cy="39913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494D851C-7227-8544-A61E-DC112AF876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49648"/>
          <a:stretch>
            <a:fillRect/>
          </a:stretch>
        </p:blipFill>
        <p:spPr bwMode="auto">
          <a:xfrm>
            <a:off x="4144457" y="2866599"/>
            <a:ext cx="3974607" cy="39914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Text Box 12">
            <a:extLst>
              <a:ext uri="{FF2B5EF4-FFF2-40B4-BE49-F238E27FC236}">
                <a16:creationId xmlns:a16="http://schemas.microsoft.com/office/drawing/2014/main" id="{E182D99E-0027-A240-BA67-55431AE537F2}"/>
              </a:ext>
            </a:extLst>
          </p:cNvPr>
          <p:cNvSpPr txBox="1">
            <a:spLocks noChangeArrowheads="1"/>
          </p:cNvSpPr>
          <p:nvPr/>
        </p:nvSpPr>
        <p:spPr bwMode="auto">
          <a:xfrm>
            <a:off x="800949" y="2472452"/>
            <a:ext cx="2448271" cy="3941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spcBef>
                <a:spcPct val="30000"/>
              </a:spcBef>
            </a:pPr>
            <a:r>
              <a:rPr lang="fr-CH" dirty="0"/>
              <a:t>Une source cohérente</a:t>
            </a:r>
            <a:endParaRPr lang="fr-CH" baseline="-25000" dirty="0"/>
          </a:p>
        </p:txBody>
      </p:sp>
      <p:sp>
        <p:nvSpPr>
          <p:cNvPr id="17" name="Text Box 13">
            <a:extLst>
              <a:ext uri="{FF2B5EF4-FFF2-40B4-BE49-F238E27FC236}">
                <a16:creationId xmlns:a16="http://schemas.microsoft.com/office/drawing/2014/main" id="{BFE78844-FF7B-A643-835C-B7DA4AAEA5AD}"/>
              </a:ext>
            </a:extLst>
          </p:cNvPr>
          <p:cNvSpPr txBox="1">
            <a:spLocks noChangeArrowheads="1"/>
          </p:cNvSpPr>
          <p:nvPr/>
        </p:nvSpPr>
        <p:spPr bwMode="auto">
          <a:xfrm>
            <a:off x="5987988" y="2060848"/>
            <a:ext cx="4568167" cy="3941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spcBef>
                <a:spcPct val="30000"/>
              </a:spcBef>
            </a:pPr>
            <a:r>
              <a:rPr lang="fr-CH" dirty="0"/>
              <a:t>Une source avec une cohérence limitée</a:t>
            </a:r>
            <a:endParaRPr lang="fr-CH" baseline="-25000" dirty="0"/>
          </a:p>
        </p:txBody>
      </p:sp>
      <p:sp>
        <p:nvSpPr>
          <p:cNvPr id="15" name="Text Box 12">
            <a:extLst>
              <a:ext uri="{FF2B5EF4-FFF2-40B4-BE49-F238E27FC236}">
                <a16:creationId xmlns:a16="http://schemas.microsoft.com/office/drawing/2014/main" id="{5349FCA0-E743-0949-800D-C7DF0427D931}"/>
              </a:ext>
            </a:extLst>
          </p:cNvPr>
          <p:cNvSpPr txBox="1">
            <a:spLocks noChangeArrowheads="1"/>
          </p:cNvSpPr>
          <p:nvPr/>
        </p:nvSpPr>
        <p:spPr bwMode="auto">
          <a:xfrm>
            <a:off x="4719368" y="2496608"/>
            <a:ext cx="2744358" cy="3941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spcBef>
                <a:spcPct val="30000"/>
              </a:spcBef>
            </a:pPr>
            <a:r>
              <a:rPr lang="fr-CH" dirty="0"/>
              <a:t>(In)cohérence temporelle</a:t>
            </a:r>
            <a:endParaRPr lang="fr-CH" baseline="-25000" dirty="0"/>
          </a:p>
        </p:txBody>
      </p:sp>
    </p:spTree>
    <p:extLst>
      <p:ext uri="{BB962C8B-B14F-4D97-AF65-F5344CB8AC3E}">
        <p14:creationId xmlns:p14="http://schemas.microsoft.com/office/powerpoint/2010/main" val="649023649"/>
      </p:ext>
    </p:extLst>
  </p:cSld>
  <p:clrMapOvr>
    <a:masterClrMapping/>
  </p:clrMapOvr>
  <mc:AlternateContent xmlns:mc="http://schemas.openxmlformats.org/markup-compatibility/2006" xmlns:p14="http://schemas.microsoft.com/office/powerpoint/2010/main">
    <mc:Choice Requires="p14">
      <p:transition spd="slow" p14:dur="2000" advTm="118920"/>
    </mc:Choice>
    <mc:Fallback xmlns="">
      <p:transition spd="slow" advTm="118920"/>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191889</TotalTime>
  <Words>8202</Words>
  <Application>Microsoft Macintosh PowerPoint</Application>
  <PresentationFormat>Grand écran</PresentationFormat>
  <Paragraphs>635</Paragraphs>
  <Slides>55</Slides>
  <Notes>11</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1</vt:i4>
      </vt:variant>
      <vt:variant>
        <vt:lpstr>Titres des diapositives</vt:lpstr>
      </vt:variant>
      <vt:variant>
        <vt:i4>55</vt:i4>
      </vt:variant>
    </vt:vector>
  </HeadingPairs>
  <TitlesOfParts>
    <vt:vector size="63" baseType="lpstr">
      <vt:lpstr>Apple Chancery</vt:lpstr>
      <vt:lpstr>Arial</vt:lpstr>
      <vt:lpstr>Calibri</vt:lpstr>
      <vt:lpstr>Cambria Math</vt:lpstr>
      <vt:lpstr>Symbol</vt:lpstr>
      <vt:lpstr>t1-gul-regular</vt:lpstr>
      <vt:lpstr>Default Design</vt:lpstr>
      <vt:lpstr>Equation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Interféromètre de Michelson: Comment ça marche</vt:lpstr>
      <vt:lpstr>Présentation PowerPoint</vt:lpstr>
      <vt:lpstr>Présentation PowerPoint</vt:lpstr>
      <vt:lpstr>Présentation PowerPoint</vt:lpstr>
      <vt:lpstr>Présentation PowerPoint</vt:lpstr>
      <vt:lpstr>FTIR: Résolution spectrale</vt:lpstr>
      <vt:lpstr>Appareils FTIR typiques</vt:lpstr>
      <vt:lpstr>Applications typiques de la spectroscopie FTIR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Application typique du spectromètre à réseau</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Burmilla</dc:creator>
  <cp:lastModifiedBy>B</cp:lastModifiedBy>
  <cp:revision>333</cp:revision>
  <cp:lastPrinted>2024-11-11T07:53:34Z</cp:lastPrinted>
  <dcterms:created xsi:type="dcterms:W3CDTF">2006-10-24T06:41:44Z</dcterms:created>
  <dcterms:modified xsi:type="dcterms:W3CDTF">2024-11-17T10:37:00Z</dcterms:modified>
</cp:coreProperties>
</file>