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4" r:id="rId2"/>
    <p:sldId id="295" r:id="rId3"/>
    <p:sldId id="296" r:id="rId4"/>
    <p:sldId id="301" r:id="rId5"/>
    <p:sldId id="297" r:id="rId6"/>
    <p:sldId id="302" r:id="rId7"/>
    <p:sldId id="298" r:id="rId8"/>
    <p:sldId id="303" r:id="rId9"/>
    <p:sldId id="299" r:id="rId10"/>
    <p:sldId id="284" r:id="rId11"/>
    <p:sldId id="271" r:id="rId12"/>
    <p:sldId id="304" r:id="rId13"/>
    <p:sldId id="305" r:id="rId14"/>
    <p:sldId id="313" r:id="rId15"/>
    <p:sldId id="312" r:id="rId16"/>
    <p:sldId id="274" r:id="rId17"/>
    <p:sldId id="314" r:id="rId18"/>
    <p:sldId id="306" r:id="rId19"/>
    <p:sldId id="307" r:id="rId20"/>
    <p:sldId id="308" r:id="rId21"/>
    <p:sldId id="309" r:id="rId22"/>
    <p:sldId id="275" r:id="rId23"/>
    <p:sldId id="268" r:id="rId24"/>
    <p:sldId id="269" r:id="rId25"/>
    <p:sldId id="279" r:id="rId26"/>
    <p:sldId id="278" r:id="rId27"/>
    <p:sldId id="280" r:id="rId28"/>
    <p:sldId id="281" r:id="rId29"/>
    <p:sldId id="334" r:id="rId30"/>
    <p:sldId id="335" r:id="rId31"/>
    <p:sldId id="285" r:id="rId32"/>
    <p:sldId id="311" r:id="rId33"/>
    <p:sldId id="310" r:id="rId34"/>
    <p:sldId id="286" r:id="rId35"/>
    <p:sldId id="326" r:id="rId36"/>
    <p:sldId id="327" r:id="rId37"/>
    <p:sldId id="328" r:id="rId38"/>
    <p:sldId id="329" r:id="rId39"/>
    <p:sldId id="330" r:id="rId40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42"/>
    <p:restoredTop sz="94660"/>
  </p:normalViewPr>
  <p:slideViewPr>
    <p:cSldViewPr>
      <p:cViewPr varScale="1">
        <p:scale>
          <a:sx n="143" d="100"/>
          <a:sy n="143" d="100"/>
        </p:scale>
        <p:origin x="240" y="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D4518-2593-8641-AE08-5D5EF99D7C22}" type="datetimeFigureOut">
              <a:rPr lang="fr-CH" smtClean="0"/>
              <a:t>07.12.24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E839E-E0B2-154C-835D-628E62FAC13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7235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1719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695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404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395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963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598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297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918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431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999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03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747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795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636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30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862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22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526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484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65C-CC33-F347-B9D8-9AAA3133A83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40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F4FD0-E3F3-41EF-BE0D-825E61347E5B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5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53236-7773-4683-A748-6D47A85ACEE9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1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2AEF4-8607-498D-BE5C-7D399349F5CE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2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CB78E-CAC6-43ED-9AAE-8BE235746A4B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8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A7F42-5D3A-4A8B-8679-61123666AD7C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4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423F0-845D-471A-921B-5AB2DD04D601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5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B7289-B06E-4052-8783-535248B128D0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1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94751-44D5-4E82-BA22-8BD3FA855BF3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05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3471A-40C9-4FBC-9F52-C139907134DE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8F34C-C91F-4062-9CC8-6F1EE2B7AD56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82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AA7AB-5171-4D6C-A490-784203592B41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4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DBB60EA-F510-4680-A494-20AA6B49A64D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NUL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7" Type="http://schemas.openxmlformats.org/officeDocument/2006/relationships/image" Target="../media/image7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tiff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0" y="708485"/>
            <a:ext cx="12192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Le but est de calculer le champ </a:t>
            </a:r>
            <a:r>
              <a:rPr lang="fr-CH" b="1" i="1" dirty="0"/>
              <a:t>E</a:t>
            </a:r>
            <a:r>
              <a:rPr lang="fr-CH" dirty="0"/>
              <a:t> en un point </a:t>
            </a:r>
            <a:r>
              <a:rPr lang="fr-CH" i="1" dirty="0"/>
              <a:t>P</a:t>
            </a:r>
            <a:r>
              <a:rPr lang="fr-CH" i="1" baseline="-25000" dirty="0"/>
              <a:t>0</a:t>
            </a:r>
            <a:r>
              <a:rPr lang="fr-CH" dirty="0"/>
              <a:t> de l'espace, qui résulte d'une onde (plane ou sphérique) passant par une ouverture </a:t>
            </a:r>
            <a:r>
              <a:rPr lang="fr-CH" dirty="0">
                <a:latin typeface="Symbol" pitchFamily="2" charset="2"/>
              </a:rPr>
              <a:t>S</a:t>
            </a:r>
            <a:r>
              <a:rPr lang="fr-CH" dirty="0"/>
              <a:t> dans une parois opaque. L'origine de l'onde sphérique est une source ponctuelle </a:t>
            </a:r>
            <a:r>
              <a:rPr lang="fr-CH" i="1" dirty="0"/>
              <a:t>P</a:t>
            </a:r>
            <a:r>
              <a:rPr lang="fr-CH" i="1" baseline="-25000" dirty="0"/>
              <a:t>2</a:t>
            </a:r>
            <a:r>
              <a:rPr lang="fr-CH" dirty="0"/>
              <a:t> 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La méthode: pour chaque point </a:t>
            </a:r>
            <a:r>
              <a:rPr lang="fr-CH" i="1" dirty="0"/>
              <a:t>P</a:t>
            </a:r>
            <a:r>
              <a:rPr lang="fr-CH" i="1" baseline="-25000" dirty="0"/>
              <a:t>1</a:t>
            </a:r>
            <a:r>
              <a:rPr lang="fr-CH" dirty="0"/>
              <a:t> de l'ouverture illuminé par l'onde venante du point source </a:t>
            </a:r>
            <a:r>
              <a:rPr lang="fr-CH" i="1" dirty="0"/>
              <a:t>P</a:t>
            </a:r>
            <a:r>
              <a:rPr lang="fr-CH" i="1" baseline="-25000" dirty="0"/>
              <a:t>2</a:t>
            </a:r>
            <a:r>
              <a:rPr lang="fr-CH" dirty="0"/>
              <a:t>, on calcule la contribution au champ au point </a:t>
            </a:r>
            <a:r>
              <a:rPr lang="fr-CH" i="1" dirty="0"/>
              <a:t>P</a:t>
            </a:r>
            <a:r>
              <a:rPr lang="fr-CH" i="1" baseline="-25000" dirty="0"/>
              <a:t>0</a:t>
            </a:r>
            <a:r>
              <a:rPr lang="fr-CH" dirty="0"/>
              <a:t> (par une méthode qui rappelle les ondelettes de Huygens), puis on intègre sur la surface de l'ouverture.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6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La diffraction - Principes généraux</a:t>
            </a:r>
            <a:endParaRPr lang="en-US" sz="2800" dirty="0"/>
          </a:p>
        </p:txBody>
      </p:sp>
      <p:pic>
        <p:nvPicPr>
          <p:cNvPr id="6" name="Picture 5" descr="Fig 6-6">
            <a:extLst>
              <a:ext uri="{FF2B5EF4-FFF2-40B4-BE49-F238E27FC236}">
                <a16:creationId xmlns:a16="http://schemas.microsoft.com/office/drawing/2014/main" id="{8E37E1A6-7FD0-EC42-966F-C42C46AABD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2540850"/>
            <a:ext cx="3040002" cy="36006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05AC4096-F5A9-BB4D-9E1A-E3FD6098A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6457890"/>
            <a:ext cx="6381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dirty="0"/>
              <a:t>Problème général: onde diffracté par une ouverture </a:t>
            </a:r>
            <a:r>
              <a:rPr lang="fr-CH" dirty="0">
                <a:latin typeface="Symbol" pitchFamily="2" charset="2"/>
              </a:rPr>
              <a:t>S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AA02D5F2-3DC9-FD4C-9AE0-3594D92B7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699" y="6257835"/>
            <a:ext cx="38524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dirty="0"/>
              <a:t>Définitions des points </a:t>
            </a:r>
            <a:r>
              <a:rPr lang="fr-CH" i="1" dirty="0"/>
              <a:t>P</a:t>
            </a:r>
            <a:r>
              <a:rPr lang="fr-CH" i="1" baseline="-25000" dirty="0"/>
              <a:t>0</a:t>
            </a:r>
            <a:r>
              <a:rPr lang="fr-CH" dirty="0"/>
              <a:t>, </a:t>
            </a:r>
            <a:r>
              <a:rPr lang="fr-CH" i="1" dirty="0"/>
              <a:t>P</a:t>
            </a:r>
            <a:r>
              <a:rPr lang="fr-CH" i="1" baseline="-25000" dirty="0"/>
              <a:t>1</a:t>
            </a:r>
            <a:r>
              <a:rPr lang="fr-CH" dirty="0"/>
              <a:t>,</a:t>
            </a:r>
            <a:r>
              <a:rPr lang="fr-CH" i="1" dirty="0"/>
              <a:t> P</a:t>
            </a:r>
            <a:r>
              <a:rPr lang="fr-CH" i="1" baseline="-25000" dirty="0"/>
              <a:t>2</a:t>
            </a:r>
            <a:r>
              <a:rPr lang="fr-CH" dirty="0"/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892E24-7788-D642-80A3-6BC6F004FA8F}"/>
              </a:ext>
            </a:extLst>
          </p:cNvPr>
          <p:cNvGrpSpPr/>
          <p:nvPr/>
        </p:nvGrpSpPr>
        <p:grpSpPr>
          <a:xfrm>
            <a:off x="211267" y="3009932"/>
            <a:ext cx="7972965" cy="3447959"/>
            <a:chOff x="20873" y="3009932"/>
            <a:chExt cx="7972965" cy="34479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47B44F-1D90-0146-B380-F30B9E6E265F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3" y="3009932"/>
              <a:ext cx="7972965" cy="344795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C4085FE-AD24-A94A-985A-4216E82D7BCA}"/>
                </a:ext>
              </a:extLst>
            </p:cNvPr>
            <p:cNvSpPr txBox="1"/>
            <p:nvPr/>
          </p:nvSpPr>
          <p:spPr>
            <a:xfrm>
              <a:off x="1739516" y="511746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P</a:t>
              </a:r>
              <a:r>
                <a:rPr lang="fr-CH" baseline="-25000" dirty="0"/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E38063-9543-504B-B0F1-23349CCAB3AF}"/>
                </a:ext>
              </a:extLst>
            </p:cNvPr>
            <p:cNvSpPr txBox="1"/>
            <p:nvPr/>
          </p:nvSpPr>
          <p:spPr>
            <a:xfrm>
              <a:off x="2589751" y="4617132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P</a:t>
              </a:r>
              <a:r>
                <a:rPr lang="fr-CH" baseline="-25000" dirty="0"/>
                <a:t>1</a:t>
              </a:r>
              <a:r>
                <a:rPr lang="fr-CH" dirty="0"/>
                <a:t> 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8BDBB3-6899-B943-87C6-437792D003A0}"/>
                </a:ext>
              </a:extLst>
            </p:cNvPr>
            <p:cNvSpPr txBox="1"/>
            <p:nvPr/>
          </p:nvSpPr>
          <p:spPr>
            <a:xfrm>
              <a:off x="4866677" y="4780191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P</a:t>
              </a:r>
              <a:r>
                <a:rPr lang="fr-CH" baseline="-25000" dirty="0"/>
                <a:t>0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62F7744-928B-7146-A696-EAEDE36858C1}"/>
                </a:ext>
              </a:extLst>
            </p:cNvPr>
            <p:cNvCxnSpPr>
              <a:stCxn id="2" idx="3"/>
              <a:endCxn id="9" idx="3"/>
            </p:cNvCxnSpPr>
            <p:nvPr/>
          </p:nvCxnSpPr>
          <p:spPr>
            <a:xfrm flipV="1">
              <a:off x="2163030" y="4801798"/>
              <a:ext cx="1042595" cy="50032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D14552D-0CAD-E447-80F3-0BF660C7738B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>
              <a:off x="3205625" y="4801798"/>
              <a:ext cx="1661052" cy="16305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54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71"/>
    </mc:Choice>
    <mc:Fallback xmlns="">
      <p:transition spd="slow" advTm="9987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562844"/>
            <a:ext cx="8820980" cy="599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1324" y="34926"/>
            <a:ext cx="12169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De Fresnel à Fraunhofer: question de distance</a:t>
            </a:r>
          </a:p>
        </p:txBody>
      </p:sp>
      <p:graphicFrame>
        <p:nvGraphicFramePr>
          <p:cNvPr id="58373" name="Object 5"/>
          <p:cNvGraphicFramePr>
            <a:graphicFrameLocks noChangeAspect="1"/>
          </p:cNvGraphicFramePr>
          <p:nvPr/>
        </p:nvGraphicFramePr>
        <p:xfrm>
          <a:off x="6959601" y="3141663"/>
          <a:ext cx="133191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71320" imgH="419040" progId="Equation.3">
                  <p:embed/>
                </p:oleObj>
              </mc:Choice>
              <mc:Fallback>
                <p:oleObj name="Equation" r:id="rId3" imgW="57132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1" y="3141663"/>
                        <a:ext cx="1331913" cy="9763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AFDB09E-12FB-024D-B51F-7D93CBA4899E}"/>
              </a:ext>
            </a:extLst>
          </p:cNvPr>
          <p:cNvSpPr txBox="1"/>
          <p:nvPr/>
        </p:nvSpPr>
        <p:spPr>
          <a:xfrm>
            <a:off x="4259796" y="64893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Région de Fresnel				Région de Fraunhofer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D7E55-ABF4-A243-B69A-58CE554A241A}"/>
              </a:ext>
            </a:extLst>
          </p:cNvPr>
          <p:cNvSpPr txBox="1"/>
          <p:nvPr/>
        </p:nvSpPr>
        <p:spPr>
          <a:xfrm>
            <a:off x="-24680" y="2392100"/>
            <a:ext cx="2268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0070C0"/>
                </a:solidFill>
              </a:rPr>
              <a:t>Région de l'optique géométrique (champ très proche)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01A3932-DFFB-864D-A787-74AF3A892726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243572" y="1700808"/>
            <a:ext cx="2052228" cy="1152957"/>
          </a:xfrm>
          <a:prstGeom prst="straightConnector1">
            <a:avLst/>
          </a:prstGeom>
          <a:ln w="3810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15"/>
    </mc:Choice>
    <mc:Fallback xmlns="">
      <p:transition spd="slow" advTm="5601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F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4" b="52800"/>
          <a:stretch/>
        </p:blipFill>
        <p:spPr bwMode="auto">
          <a:xfrm>
            <a:off x="-56171" y="4537667"/>
            <a:ext cx="4748016" cy="228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0" y="34926"/>
            <a:ext cx="1219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De Fresnel à Fraunhofer: diffraction d’un trou carré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4375054" y="4016687"/>
            <a:ext cx="3059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dirty="0"/>
              <a:t>Taille croissante du trou </a:t>
            </a:r>
            <a:r>
              <a:rPr lang="fr-CH" dirty="0">
                <a:sym typeface="Wingdings" pitchFamily="2" charset="2"/>
              </a:rPr>
              <a:t></a:t>
            </a:r>
            <a:endParaRPr lang="fr-CH" baseline="-25000" dirty="0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0" y="656692"/>
            <a:ext cx="97684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2000" dirty="0"/>
              <a:t>La diffraction change de Fraunhofer à Fresnel quand la taille du trou augmente:</a:t>
            </a:r>
            <a:endParaRPr lang="fr-CH" sz="2000" baseline="-25000" dirty="0"/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0452484" y="4200043"/>
            <a:ext cx="104457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dirty="0"/>
              <a:t>Fresnel</a:t>
            </a:r>
            <a:endParaRPr lang="fr-CH" baseline="-25000" dirty="0"/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385661" y="4200043"/>
            <a:ext cx="1404937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dirty="0"/>
              <a:t>Fraunhofer</a:t>
            </a:r>
            <a:endParaRPr lang="fr-CH" baseline="-25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D6139A-910E-824F-BDA1-0DB501241D1D}"/>
              </a:ext>
            </a:extLst>
          </p:cNvPr>
          <p:cNvGrpSpPr/>
          <p:nvPr/>
        </p:nvGrpSpPr>
        <p:grpSpPr>
          <a:xfrm>
            <a:off x="4777568" y="1232756"/>
            <a:ext cx="2160240" cy="2160000"/>
            <a:chOff x="515380" y="1988839"/>
            <a:chExt cx="2160240" cy="2160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0D65944-1CDE-4A4E-9E1F-063E2420B283}"/>
                </a:ext>
              </a:extLst>
            </p:cNvPr>
            <p:cNvSpPr/>
            <p:nvPr/>
          </p:nvSpPr>
          <p:spPr>
            <a:xfrm>
              <a:off x="515380" y="1988839"/>
              <a:ext cx="2160240" cy="21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882A0F-0A73-2449-8874-45F262B8A0C7}"/>
                </a:ext>
              </a:extLst>
            </p:cNvPr>
            <p:cNvSpPr/>
            <p:nvPr/>
          </p:nvSpPr>
          <p:spPr>
            <a:xfrm>
              <a:off x="1415480" y="2888940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 Box 7">
            <a:extLst>
              <a:ext uri="{FF2B5EF4-FFF2-40B4-BE49-F238E27FC236}">
                <a16:creationId xmlns:a16="http://schemas.microsoft.com/office/drawing/2014/main" id="{814D4271-075E-F94D-A9FD-16421838E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071" y="2160645"/>
            <a:ext cx="43076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dirty="0"/>
              <a:t>Un trou carrée dans une parois opaque:</a:t>
            </a:r>
            <a:endParaRPr lang="fr-CH" baseline="-25000" dirty="0"/>
          </a:p>
        </p:txBody>
      </p:sp>
      <p:pic>
        <p:nvPicPr>
          <p:cNvPr id="5" name="Picture 4" descr="Fig">
            <a:extLst>
              <a:ext uri="{FF2B5EF4-FFF2-40B4-BE49-F238E27FC236}">
                <a16:creationId xmlns:a16="http://schemas.microsoft.com/office/drawing/2014/main" id="{959BCF02-3D29-8B15-7111-9105BA7D0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5"/>
          <a:stretch/>
        </p:blipFill>
        <p:spPr bwMode="auto">
          <a:xfrm>
            <a:off x="4777568" y="4509121"/>
            <a:ext cx="7407407" cy="234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0B4402C5-5808-6D26-E497-0DB6378BF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071" y="3647355"/>
            <a:ext cx="43076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dirty="0"/>
              <a:t>Figure de diffraction correspondante:</a:t>
            </a:r>
            <a:endParaRPr lang="fr-CH" baseline="-25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5"/>
    </mc:Choice>
    <mc:Fallback xmlns="">
      <p:transition spd="slow" advTm="2656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95172F-C1AC-8E48-A350-22E67103F784}"/>
              </a:ext>
            </a:extLst>
          </p:cNvPr>
          <p:cNvGrpSpPr/>
          <p:nvPr/>
        </p:nvGrpSpPr>
        <p:grpSpPr>
          <a:xfrm>
            <a:off x="8112224" y="4353102"/>
            <a:ext cx="4032448" cy="2496279"/>
            <a:chOff x="7467691" y="3573016"/>
            <a:chExt cx="4712985" cy="3276366"/>
          </a:xfrm>
        </p:grpSpPr>
        <p:pic>
          <p:nvPicPr>
            <p:cNvPr id="5" name="Picture 4" descr="Fig 6-08">
              <a:extLst>
                <a:ext uri="{FF2B5EF4-FFF2-40B4-BE49-F238E27FC236}">
                  <a16:creationId xmlns:a16="http://schemas.microsoft.com/office/drawing/2014/main" id="{28AB0F22-9339-2648-AAA9-50ECDA40F4B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91" y="3573016"/>
              <a:ext cx="4712985" cy="32763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C29E28-539E-C346-A0CD-50159841E83E}"/>
                </a:ext>
              </a:extLst>
            </p:cNvPr>
            <p:cNvSpPr txBox="1"/>
            <p:nvPr/>
          </p:nvSpPr>
          <p:spPr>
            <a:xfrm>
              <a:off x="9804423" y="4473116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(</a:t>
              </a:r>
              <a:r>
                <a:rPr lang="fr-CH" i="1" dirty="0" err="1"/>
                <a:t>x</a:t>
              </a:r>
              <a:r>
                <a:rPr lang="fr-CH" dirty="0" err="1"/>
                <a:t>',</a:t>
              </a:r>
              <a:r>
                <a:rPr lang="fr-CH" i="1" dirty="0" err="1"/>
                <a:t>y</a:t>
              </a:r>
              <a:r>
                <a:rPr lang="fr-CH" dirty="0"/>
                <a:t>')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11324" y="535450"/>
                <a:ext cx="12169352" cy="63940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calculer la diffraction de Fresnel, il faut retenir tous les éléments dans l'approximation paraxiale.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simplifier le calcul, prenons une ouverture rectangulaire (coordonnées </a:t>
                </a:r>
                <a:r>
                  <a:rPr lang="fr-CH" i="1" dirty="0"/>
                  <a:t>x</a:t>
                </a:r>
                <a:r>
                  <a:rPr lang="fr-CH" dirty="0"/>
                  <a:t>'</a:t>
                </a:r>
                <a:r>
                  <a:rPr lang="fr-CH" baseline="-25000" dirty="0"/>
                  <a:t>1</a:t>
                </a:r>
                <a:r>
                  <a:rPr lang="fr-CH" dirty="0"/>
                  <a:t>, </a:t>
                </a:r>
                <a:r>
                  <a:rPr lang="fr-CH" i="1" dirty="0"/>
                  <a:t>y</a:t>
                </a:r>
                <a:r>
                  <a:rPr lang="fr-CH" dirty="0"/>
                  <a:t>'</a:t>
                </a:r>
                <a:r>
                  <a:rPr lang="fr-CH" baseline="-25000" dirty="0"/>
                  <a:t>1</a:t>
                </a:r>
                <a:r>
                  <a:rPr lang="fr-CH" dirty="0"/>
                  <a:t> et </a:t>
                </a:r>
                <a:r>
                  <a:rPr lang="fr-CH" i="1" dirty="0"/>
                  <a:t>x</a:t>
                </a:r>
                <a:r>
                  <a:rPr lang="fr-CH" dirty="0"/>
                  <a:t>'</a:t>
                </a:r>
                <a:r>
                  <a:rPr lang="fr-CH" baseline="-25000" dirty="0"/>
                  <a:t>2</a:t>
                </a:r>
                <a:r>
                  <a:rPr lang="fr-CH" dirty="0"/>
                  <a:t>,</a:t>
                </a:r>
                <a:r>
                  <a:rPr lang="fr-CH" i="1" dirty="0"/>
                  <a:t>y</a:t>
                </a:r>
                <a:r>
                  <a:rPr lang="fr-CH" dirty="0"/>
                  <a:t>'</a:t>
                </a:r>
                <a:r>
                  <a:rPr lang="fr-CH" baseline="-25000" dirty="0"/>
                  <a:t>2</a:t>
                </a:r>
                <a:r>
                  <a:rPr lang="fr-CH" dirty="0"/>
                  <a:t>) et calculons la diffraction entre une source (point </a:t>
                </a:r>
                <a:r>
                  <a:rPr lang="fr-CH" i="1" dirty="0"/>
                  <a:t>S</a:t>
                </a:r>
                <a:r>
                  <a:rPr lang="fr-CH" dirty="0"/>
                  <a:t>) et un écran (point </a:t>
                </a:r>
                <a:r>
                  <a:rPr lang="fr-CH" i="1" dirty="0"/>
                  <a:t>P</a:t>
                </a:r>
                <a:r>
                  <a:rPr lang="fr-CH" dirty="0"/>
                  <a:t>) qui sont </a:t>
                </a:r>
                <a:r>
                  <a:rPr lang="fr-CH" b="1" dirty="0"/>
                  <a:t>sur l'axe optique</a:t>
                </a:r>
                <a:r>
                  <a:rPr lang="fr-CH" dirty="0"/>
                  <a:t> </a:t>
                </a:r>
                <a:r>
                  <a:rPr lang="fr-CH" i="1" dirty="0"/>
                  <a:t>z</a:t>
                </a:r>
                <a:r>
                  <a:rPr lang="fr-CH" dirty="0"/>
                  <a:t>. Nous allons nommer </a:t>
                </a:r>
                <a:r>
                  <a:rPr lang="fr-CH" dirty="0">
                    <a:latin typeface="Symbol" pitchFamily="2" charset="2"/>
                  </a:rPr>
                  <a:t>r</a:t>
                </a:r>
                <a:r>
                  <a:rPr lang="fr-CH" dirty="0"/>
                  <a:t> la distance entre la source </a:t>
                </a:r>
                <a:r>
                  <a:rPr lang="fr-CH" i="1" dirty="0"/>
                  <a:t>S</a:t>
                </a:r>
                <a:r>
                  <a:rPr lang="fr-CH" dirty="0"/>
                  <a:t> et le point (</a:t>
                </a:r>
                <a:r>
                  <a:rPr lang="fr-CH" dirty="0" err="1"/>
                  <a:t>x',y</a:t>
                </a:r>
                <a:r>
                  <a:rPr lang="fr-CH" dirty="0"/>
                  <a:t>') de l'ouverture (appelé </a:t>
                </a:r>
                <a:r>
                  <a:rPr lang="fr-CH" i="1" dirty="0"/>
                  <a:t>r</a:t>
                </a:r>
                <a:r>
                  <a:rPr lang="fr-CH" baseline="-25000" dirty="0"/>
                  <a:t>21</a:t>
                </a:r>
                <a:r>
                  <a:rPr lang="fr-CH" dirty="0"/>
                  <a:t> avant), et </a:t>
                </a:r>
                <a:r>
                  <a:rPr lang="fr-CH" dirty="0">
                    <a:latin typeface="Symbol" pitchFamily="2" charset="2"/>
                  </a:rPr>
                  <a:t>r</a:t>
                </a:r>
                <a:r>
                  <a:rPr lang="fr-CH" baseline="-25000" dirty="0"/>
                  <a:t>0</a:t>
                </a:r>
                <a:r>
                  <a:rPr lang="fr-CH" dirty="0"/>
                  <a:t> la distance entre la source </a:t>
                </a:r>
                <a:r>
                  <a:rPr lang="fr-CH" i="1" dirty="0"/>
                  <a:t>S</a:t>
                </a:r>
                <a:r>
                  <a:rPr lang="fr-CH" dirty="0"/>
                  <a:t> et le point (0,0) de l'ouverture. La même chose pour </a:t>
                </a:r>
                <a:r>
                  <a:rPr lang="fr-CH" i="1" dirty="0"/>
                  <a:t>r</a:t>
                </a:r>
                <a:r>
                  <a:rPr lang="fr-CH" dirty="0"/>
                  <a:t> (appelé </a:t>
                </a:r>
                <a:r>
                  <a:rPr lang="fr-CH" i="1" dirty="0"/>
                  <a:t>r</a:t>
                </a:r>
                <a:r>
                  <a:rPr lang="fr-CH" i="1" baseline="-25000" dirty="0"/>
                  <a:t>0</a:t>
                </a:r>
                <a:r>
                  <a:rPr lang="fr-CH" baseline="-25000" dirty="0"/>
                  <a:t>1</a:t>
                </a:r>
                <a:r>
                  <a:rPr lang="fr-CH" dirty="0"/>
                  <a:t> avant) et </a:t>
                </a:r>
                <a:r>
                  <a:rPr lang="fr-CH" i="1" dirty="0"/>
                  <a:t>r</a:t>
                </a:r>
                <a:r>
                  <a:rPr lang="fr-CH" baseline="-25000" dirty="0"/>
                  <a:t>0</a:t>
                </a:r>
                <a:r>
                  <a:rPr lang="fr-CH" dirty="0"/>
                  <a:t> par rapport au point P de l'image.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En utilisant ces termes, la formule de Sommerfeld s'écrit: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𝐾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/>
                  <a:t> 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L'approximation paraxiale serait: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/>
                  <a:t> et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CH" dirty="0"/>
                  <a:t> (dans le dénominateur: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CH" dirty="0"/>
                  <a:t>).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L'intégrale est séparable en x' et y', donnant le champ: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nary>
                          <m:nary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𝑑𝑦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</m:nary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  <m:nary>
                      <m:nary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p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  <m:nary>
                      <m:nary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endParaRPr lang="fr-CH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avec: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/>
                  <a:t> . Définissons les variables: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fr-CH" dirty="0"/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pour obtenir des intégrales universelles: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𝑑𝑢</m:t>
                        </m:r>
                        <m:nary>
                          <m:nary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𝑑𝑣</m:t>
                            </m:r>
                          </m:e>
                        </m:nary>
                      </m:e>
                    </m:nary>
                  </m:oMath>
                </a14:m>
                <a:r>
                  <a:rPr lang="fr-CH" dirty="0"/>
                  <a:t> 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Il faut toujours calculer deux intégrales, une pour </a:t>
                </a:r>
                <a:r>
                  <a:rPr lang="fr-CH" i="1" dirty="0"/>
                  <a:t>u</a:t>
                </a:r>
                <a:r>
                  <a:rPr lang="fr-CH" dirty="0"/>
                  <a:t> et une pour </a:t>
                </a:r>
                <a:r>
                  <a:rPr lang="fr-CH" i="1" dirty="0"/>
                  <a:t>v</a:t>
                </a:r>
                <a:r>
                  <a:rPr lang="fr-CH" dirty="0"/>
                  <a:t>,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avec les limites correspondantes aux dimensions de l'ouverture.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24" y="535450"/>
                <a:ext cx="12169352" cy="6394058"/>
              </a:xfrm>
              <a:prstGeom prst="rect">
                <a:avLst/>
              </a:prstGeom>
              <a:blipFill>
                <a:blip r:embed="rId4"/>
                <a:stretch>
                  <a:fillRect l="-208" t="-397" r="-52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Calcul détaillé de la diffraction de Fresnel (source = point)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193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33"/>
    </mc:Choice>
    <mc:Fallback xmlns="">
      <p:transition spd="slow" advTm="17173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11311" y="425868"/>
                <a:ext cx="12192000" cy="2859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devons calculer des intégrales de type: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𝐼𝑛𝑡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𝑑𝑤</m:t>
                        </m:r>
                      </m:e>
                    </m:nary>
                  </m:oMath>
                </a14:m>
                <a:r>
                  <a:rPr lang="fr-CH" dirty="0"/>
                  <a:t>. Pour le faire, on décompose l'</a:t>
                </a:r>
                <a:r>
                  <a:rPr lang="fr-CH" dirty="0" err="1"/>
                  <a:t>intégrande</a:t>
                </a:r>
                <a:r>
                  <a:rPr lang="fr-CH" dirty="0"/>
                  <a:t> en une partie réelle et une partie imaginaire, pour obtenir: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𝐼𝑛𝑡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𝑑𝑤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𝑑𝑢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sSup>
                                          <m:sSup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sSup>
                                          <m:sSup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𝑑𝑤</m:t>
                        </m:r>
                      </m:e>
                    </m:nary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begChr m:val="["/>
                        <m:endChr m:val="]"/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)−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d>
                      <m:dPr>
                        <m:begChr m:val="["/>
                        <m:endChr m:val="]"/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)−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fr-CH" dirty="0"/>
                  <a:t> . </a:t>
                </a: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deux intégrales à calculer sont les </a:t>
                </a:r>
                <a:r>
                  <a:rPr lang="fr-CH" b="1" dirty="0"/>
                  <a:t>intégrales de Fresnel</a:t>
                </a:r>
                <a:r>
                  <a:rPr lang="fr-CH" dirty="0"/>
                  <a:t> 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  <m:e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𝑑𝑤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r>
                  <a:rPr lang="fr-CH" dirty="0"/>
                  <a:t> 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  <m:e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𝑑𝑤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endParaRPr lang="fr-CH" dirty="0"/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L'intensité diffractée est: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)−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)−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. </a:t>
                </a: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Ces intégrales peuvent être calculées numériquement, p. ex. en utilisant une série convergente.</a:t>
                </a: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oscillations des valeurs donnent lieu à des oscillation de l'intensité diffractée.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1" y="425868"/>
                <a:ext cx="12192000" cy="2859116"/>
              </a:xfrm>
              <a:prstGeom prst="rect">
                <a:avLst/>
              </a:prstGeom>
              <a:blipFill>
                <a:blip r:embed="rId3"/>
                <a:stretch>
                  <a:fillRect l="-208" t="-15487" b="-26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La diffraction de Fresnel: comment calculer les intégrales</a:t>
            </a:r>
            <a:endParaRPr lang="en-US" sz="2800" dirty="0"/>
          </a:p>
        </p:txBody>
      </p:sp>
      <p:pic>
        <p:nvPicPr>
          <p:cNvPr id="17" name="Picture 3" descr="fig10">
            <a:extLst>
              <a:ext uri="{FF2B5EF4-FFF2-40B4-BE49-F238E27FC236}">
                <a16:creationId xmlns:a16="http://schemas.microsoft.com/office/drawing/2014/main" id="{BB0B19B3-EB7A-9640-9742-CE04DD5EA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" t="51680" r="19114"/>
          <a:stretch/>
        </p:blipFill>
        <p:spPr bwMode="auto">
          <a:xfrm>
            <a:off x="0" y="3912442"/>
            <a:ext cx="2555425" cy="293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Fig">
            <a:extLst>
              <a:ext uri="{FF2B5EF4-FFF2-40B4-BE49-F238E27FC236}">
                <a16:creationId xmlns:a16="http://schemas.microsoft.com/office/drawing/2014/main" id="{E9BA1D21-4819-DD45-9838-AC4D2FFCC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t="16518" r="32843" b="65742"/>
          <a:stretch/>
        </p:blipFill>
        <p:spPr bwMode="auto">
          <a:xfrm>
            <a:off x="46757" y="3792881"/>
            <a:ext cx="2736876" cy="60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id="{7A9BD635-014B-EB4A-9367-3A6A8F2D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244" y="4477979"/>
            <a:ext cx="23439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600" dirty="0"/>
              <a:t>Profil de l’intensité d'une fente</a:t>
            </a:r>
            <a:endParaRPr lang="fr-CH" sz="1600" baseline="-25000" dirty="0"/>
          </a:p>
        </p:txBody>
      </p:sp>
      <p:pic>
        <p:nvPicPr>
          <p:cNvPr id="20" name="Picture 6" descr="fig10">
            <a:extLst>
              <a:ext uri="{FF2B5EF4-FFF2-40B4-BE49-F238E27FC236}">
                <a16:creationId xmlns:a16="http://schemas.microsoft.com/office/drawing/2014/main" id="{AE399CE7-9307-5C42-8186-3BCC7AD80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7"/>
          <a:stretch>
            <a:fillRect/>
          </a:stretch>
        </p:blipFill>
        <p:spPr bwMode="auto">
          <a:xfrm>
            <a:off x="10092444" y="2691583"/>
            <a:ext cx="2052799" cy="415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CA9093-F71B-2149-AB3D-2A9BC84BF9D0}"/>
              </a:ext>
            </a:extLst>
          </p:cNvPr>
          <p:cNvGrpSpPr/>
          <p:nvPr/>
        </p:nvGrpSpPr>
        <p:grpSpPr>
          <a:xfrm>
            <a:off x="2999655" y="3276273"/>
            <a:ext cx="5118055" cy="3581727"/>
            <a:chOff x="4871864" y="3562326"/>
            <a:chExt cx="4709304" cy="3295674"/>
          </a:xfrm>
        </p:grpSpPr>
        <p:pic>
          <p:nvPicPr>
            <p:cNvPr id="60544" name="Picture 128">
              <a:extLst>
                <a:ext uri="{FF2B5EF4-FFF2-40B4-BE49-F238E27FC236}">
                  <a16:creationId xmlns:a16="http://schemas.microsoft.com/office/drawing/2014/main" id="{2881F925-E1E5-8A4C-AA11-8E33301230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864" y="3562326"/>
              <a:ext cx="4709304" cy="3295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F61C285C-D7A3-C243-ABF5-7E9235AAF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5310" y="3927717"/>
              <a:ext cx="2194946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CH" sz="1600" dirty="0"/>
                <a:t>Intégrales de Fresnel</a:t>
              </a:r>
              <a:endParaRPr lang="fr-CH" sz="1600" baseline="-25000" dirty="0"/>
            </a:p>
          </p:txBody>
        </p:sp>
      </p:grpSp>
      <p:sp>
        <p:nvSpPr>
          <p:cNvPr id="22" name="Text Box 10">
            <a:extLst>
              <a:ext uri="{FF2B5EF4-FFF2-40B4-BE49-F238E27FC236}">
                <a16:creationId xmlns:a16="http://schemas.microsoft.com/office/drawing/2014/main" id="{C7FA00E3-6920-DD45-A707-E1AB34A4C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6" y="3337828"/>
            <a:ext cx="27368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1400" dirty="0"/>
              <a:t>Image et profil de l’intensité d'un plan semi-infini</a:t>
            </a:r>
            <a:endParaRPr lang="fr-CH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15463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31"/>
    </mc:Choice>
    <mc:Fallback xmlns="">
      <p:transition spd="slow" advTm="19703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E882105-4EE4-6F46-B9A9-41BE9305B449}"/>
              </a:ext>
            </a:extLst>
          </p:cNvPr>
          <p:cNvGrpSpPr/>
          <p:nvPr/>
        </p:nvGrpSpPr>
        <p:grpSpPr>
          <a:xfrm>
            <a:off x="5428894" y="692696"/>
            <a:ext cx="6763106" cy="6155779"/>
            <a:chOff x="4162426" y="936626"/>
            <a:chExt cx="6505575" cy="5921375"/>
          </a:xfrm>
        </p:grpSpPr>
        <p:pic>
          <p:nvPicPr>
            <p:cNvPr id="8" name="Picture 3" descr="fig10">
              <a:extLst>
                <a:ext uri="{FF2B5EF4-FFF2-40B4-BE49-F238E27FC236}">
                  <a16:creationId xmlns:a16="http://schemas.microsoft.com/office/drawing/2014/main" id="{38F323F3-5EC9-F140-A556-038D3ACBD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426" y="936626"/>
              <a:ext cx="6505575" cy="59213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50D6E764-711E-F442-8135-21E6E24F41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00714" y="2636839"/>
              <a:ext cx="3563937" cy="15128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3243AA77-B41A-9D41-A140-34B6C5458A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1678" y="3035355"/>
              <a:ext cx="1057704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fr-CH" dirty="0">
                  <a:solidFill>
                    <a:srgbClr val="FF0000"/>
                  </a:solidFill>
                </a:rPr>
                <a:t>I(u</a:t>
              </a:r>
              <a:r>
                <a:rPr lang="fr-CH" baseline="-25000" dirty="0">
                  <a:solidFill>
                    <a:srgbClr val="FF0000"/>
                  </a:solidFill>
                </a:rPr>
                <a:t>1</a:t>
              </a:r>
              <a:r>
                <a:rPr lang="fr-CH" dirty="0">
                  <a:solidFill>
                    <a:srgbClr val="FF0000"/>
                  </a:solidFill>
                </a:rPr>
                <a:t>,u</a:t>
              </a:r>
              <a:r>
                <a:rPr lang="fr-CH" baseline="-25000" dirty="0">
                  <a:solidFill>
                    <a:srgbClr val="FF0000"/>
                  </a:solidFill>
                </a:rPr>
                <a:t>2</a:t>
              </a:r>
              <a:r>
                <a:rPr lang="fr-CH" dirty="0">
                  <a:solidFill>
                    <a:srgbClr val="FF0000"/>
                  </a:solidFill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248F7A17-F953-E740-8D96-6014A6CF9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8465" y="4172547"/>
              <a:ext cx="377059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fr-CH" dirty="0">
                  <a:solidFill>
                    <a:srgbClr val="FF0000"/>
                  </a:solidFill>
                </a:rPr>
                <a:t>u</a:t>
              </a:r>
              <a:r>
                <a:rPr lang="fr-CH" baseline="-25000" dirty="0">
                  <a:solidFill>
                    <a:srgbClr val="FF0000"/>
                  </a:solidFill>
                </a:rPr>
                <a:t>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8DB01720-1941-854E-84F4-3CC6243E69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14236" y="2826379"/>
              <a:ext cx="377059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fr-CH" dirty="0">
                  <a:solidFill>
                    <a:srgbClr val="FF0000"/>
                  </a:solidFill>
                </a:rPr>
                <a:t>u</a:t>
              </a:r>
              <a:r>
                <a:rPr lang="fr-CH" baseline="-25000" dirty="0">
                  <a:solidFill>
                    <a:srgbClr val="FF0000"/>
                  </a:solidFill>
                </a:rPr>
                <a:t>2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3" name="Object 7">
            <a:extLst>
              <a:ext uri="{FF2B5EF4-FFF2-40B4-BE49-F238E27FC236}">
                <a16:creationId xmlns:a16="http://schemas.microsoft.com/office/drawing/2014/main" id="{63ED3842-5A61-D143-821E-395F10F9E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701828"/>
              </p:ext>
            </p:extLst>
          </p:nvPr>
        </p:nvGraphicFramePr>
        <p:xfrm>
          <a:off x="6816080" y="846190"/>
          <a:ext cx="1673868" cy="534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11280" imgH="482400" progId="Equation.3">
                  <p:embed/>
                </p:oleObj>
              </mc:Choice>
              <mc:Fallback>
                <p:oleObj name="Equation" r:id="rId4" imgW="1511280" imgH="482400" progId="Equation.3">
                  <p:embed/>
                  <p:pic>
                    <p:nvPicPr>
                      <p:cNvPr id="13" name="Object 7">
                        <a:extLst>
                          <a:ext uri="{FF2B5EF4-FFF2-40B4-BE49-F238E27FC236}">
                            <a16:creationId xmlns:a16="http://schemas.microsoft.com/office/drawing/2014/main" id="{63ED3842-5A61-D143-821E-395F10F9EC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080" y="846190"/>
                        <a:ext cx="1673868" cy="5344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>
                <a:solidFill>
                  <a:srgbClr val="FF0000"/>
                </a:solidFill>
              </a:rPr>
              <a:t>Bonus:</a:t>
            </a:r>
            <a:r>
              <a:rPr lang="fr-CH" sz="2800" dirty="0"/>
              <a:t> La diffraction de Fresnel: méthode géométrique de calcul (1)</a:t>
            </a:r>
            <a:endParaRPr lang="en-US" sz="2800" dirty="0"/>
          </a:p>
        </p:txBody>
      </p:sp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4127D8D2-087F-844F-9550-C46F88E51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725185"/>
              </p:ext>
            </p:extLst>
          </p:nvPr>
        </p:nvGraphicFramePr>
        <p:xfrm>
          <a:off x="10344472" y="4174214"/>
          <a:ext cx="1673868" cy="521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49080" imgH="482400" progId="Equation.3">
                  <p:embed/>
                </p:oleObj>
              </mc:Choice>
              <mc:Fallback>
                <p:oleObj name="Equation" r:id="rId6" imgW="1549080" imgH="4824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4127D8D2-087F-844F-9550-C46F88E511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4472" y="4174214"/>
                        <a:ext cx="1673868" cy="5214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746556"/>
                <a:ext cx="5488834" cy="4050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avons vu que le calcul de l'intensité diffractée est: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)−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)−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pouvons dessiner une courbe, dans le plan [</a:t>
                </a:r>
                <a:r>
                  <a:rPr lang="fr-CH" i="1" dirty="0"/>
                  <a:t>C</a:t>
                </a:r>
                <a:r>
                  <a:rPr lang="fr-CH" dirty="0"/>
                  <a:t>(</a:t>
                </a:r>
                <a:r>
                  <a:rPr lang="fr-CH" i="1" dirty="0"/>
                  <a:t>w</a:t>
                </a:r>
                <a:r>
                  <a:rPr lang="fr-CH" dirty="0"/>
                  <a:t>),</a:t>
                </a:r>
                <a:r>
                  <a:rPr lang="fr-CH" i="1" dirty="0"/>
                  <a:t>S</a:t>
                </a:r>
                <a:r>
                  <a:rPr lang="fr-CH" dirty="0"/>
                  <a:t>(</a:t>
                </a:r>
                <a:r>
                  <a:rPr lang="fr-CH" i="1" dirty="0"/>
                  <a:t>w</a:t>
                </a:r>
                <a:r>
                  <a:rPr lang="fr-CH" dirty="0"/>
                  <a:t>)], qui relie les points correspondantes à chaque valeur du paramètre </a:t>
                </a:r>
                <a:r>
                  <a:rPr lang="fr-CH" i="1" dirty="0"/>
                  <a:t>w</a:t>
                </a:r>
                <a:r>
                  <a:rPr lang="fr-CH" dirty="0"/>
                  <a:t>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FR" dirty="0"/>
                  <a:t>Les valeurs </a:t>
                </a:r>
                <a:r>
                  <a:rPr lang="fr-FR" i="1" dirty="0"/>
                  <a:t>C</a:t>
                </a:r>
                <a:r>
                  <a:rPr lang="fr-FR" dirty="0"/>
                  <a:t>(</a:t>
                </a:r>
                <a:r>
                  <a:rPr lang="fr-FR" i="1" dirty="0"/>
                  <a:t>u</a:t>
                </a:r>
                <a:r>
                  <a:rPr lang="fr-FR" dirty="0"/>
                  <a:t>) et </a:t>
                </a:r>
                <a:r>
                  <a:rPr lang="fr-FR" i="1" dirty="0"/>
                  <a:t>S</a:t>
                </a:r>
                <a:r>
                  <a:rPr lang="fr-FR" dirty="0"/>
                  <a:t>(</a:t>
                </a:r>
                <a:r>
                  <a:rPr lang="fr-FR" i="1" dirty="0"/>
                  <a:t>u</a:t>
                </a:r>
                <a:r>
                  <a:rPr lang="fr-FR" dirty="0"/>
                  <a:t>) ont été calculées numériquement, et le dessin de tous les points (</a:t>
                </a:r>
                <a:r>
                  <a:rPr lang="fr-FR" i="1" dirty="0"/>
                  <a:t>C</a:t>
                </a:r>
                <a:r>
                  <a:rPr lang="fr-FR" dirty="0"/>
                  <a:t>(</a:t>
                </a:r>
                <a:r>
                  <a:rPr lang="fr-FR" i="1" dirty="0"/>
                  <a:t>u</a:t>
                </a:r>
                <a:r>
                  <a:rPr lang="fr-FR" dirty="0"/>
                  <a:t>),</a:t>
                </a:r>
                <a:r>
                  <a:rPr lang="fr-FR" i="1" dirty="0"/>
                  <a:t>S</a:t>
                </a:r>
                <a:r>
                  <a:rPr lang="fr-FR" dirty="0"/>
                  <a:t>(</a:t>
                </a:r>
                <a:r>
                  <a:rPr lang="fr-FR" i="1" dirty="0"/>
                  <a:t>u</a:t>
                </a:r>
                <a:r>
                  <a:rPr lang="fr-FR" dirty="0"/>
                  <a:t>)) s'appelle la </a:t>
                </a:r>
                <a:r>
                  <a:rPr lang="fr-FR" b="1" dirty="0"/>
                  <a:t>spirale de Cornu</a:t>
                </a:r>
                <a:r>
                  <a:rPr lang="fr-FR" dirty="0"/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L'intensité corresponde à la longueur d'un vecteur entre le point </a:t>
                </a:r>
                <a:r>
                  <a:rPr lang="fr-FR" dirty="0"/>
                  <a:t>(</a:t>
                </a:r>
                <a:r>
                  <a:rPr lang="fr-FR" i="1" dirty="0" err="1"/>
                  <a:t>x,y</a:t>
                </a:r>
                <a:r>
                  <a:rPr lang="fr-FR" dirty="0"/>
                  <a:t>)=[</a:t>
                </a:r>
                <a:r>
                  <a:rPr lang="fr-FR" i="1" dirty="0"/>
                  <a:t>C</a:t>
                </a:r>
                <a:r>
                  <a:rPr lang="fr-FR" dirty="0"/>
                  <a:t>(</a:t>
                </a:r>
                <a:r>
                  <a:rPr lang="fr-FR" i="1" dirty="0"/>
                  <a:t>u</a:t>
                </a:r>
                <a:r>
                  <a:rPr lang="fr-FR" i="1" baseline="-25000" dirty="0"/>
                  <a:t>2</a:t>
                </a:r>
                <a:r>
                  <a:rPr lang="fr-FR" dirty="0"/>
                  <a:t>),</a:t>
                </a:r>
                <a:r>
                  <a:rPr lang="fr-FR" i="1" dirty="0"/>
                  <a:t>S</a:t>
                </a:r>
                <a:r>
                  <a:rPr lang="fr-FR" dirty="0"/>
                  <a:t>(</a:t>
                </a:r>
                <a:r>
                  <a:rPr lang="fr-FR" i="1" dirty="0"/>
                  <a:t>u</a:t>
                </a:r>
                <a:r>
                  <a:rPr lang="fr-FR" i="1" baseline="-25000" dirty="0"/>
                  <a:t>2</a:t>
                </a:r>
                <a:r>
                  <a:rPr lang="fr-FR" dirty="0"/>
                  <a:t>)] et le point: (</a:t>
                </a:r>
                <a:r>
                  <a:rPr lang="fr-FR" i="1" dirty="0" err="1"/>
                  <a:t>x,y</a:t>
                </a:r>
                <a:r>
                  <a:rPr lang="fr-FR" dirty="0"/>
                  <a:t>)=[</a:t>
                </a:r>
                <a:r>
                  <a:rPr lang="fr-FR" i="1" dirty="0"/>
                  <a:t>C</a:t>
                </a:r>
                <a:r>
                  <a:rPr lang="fr-FR" dirty="0"/>
                  <a:t>(</a:t>
                </a:r>
                <a:r>
                  <a:rPr lang="fr-FR" i="1" dirty="0"/>
                  <a:t>u</a:t>
                </a:r>
                <a:r>
                  <a:rPr lang="fr-FR" i="1" baseline="-25000" dirty="0"/>
                  <a:t>1</a:t>
                </a:r>
                <a:r>
                  <a:rPr lang="fr-FR" dirty="0"/>
                  <a:t>),</a:t>
                </a:r>
                <a:r>
                  <a:rPr lang="fr-FR" i="1" dirty="0"/>
                  <a:t>S</a:t>
                </a:r>
                <a:r>
                  <a:rPr lang="fr-FR" dirty="0"/>
                  <a:t>(</a:t>
                </a:r>
                <a:r>
                  <a:rPr lang="fr-FR" i="1" dirty="0"/>
                  <a:t>u</a:t>
                </a:r>
                <a:r>
                  <a:rPr lang="fr-FR" i="1" baseline="-25000" dirty="0"/>
                  <a:t>1</a:t>
                </a:r>
                <a:r>
                  <a:rPr lang="fr-FR" dirty="0"/>
                  <a:t>)] dans ce plan.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46556"/>
                <a:ext cx="5488834" cy="4050596"/>
              </a:xfrm>
              <a:prstGeom prst="rect">
                <a:avLst/>
              </a:prstGeom>
              <a:blipFill>
                <a:blip r:embed="rId9"/>
                <a:stretch>
                  <a:fillRect l="-693" t="-2188" r="-1848" b="-15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6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31"/>
    </mc:Choice>
    <mc:Fallback xmlns="">
      <p:transition spd="slow" advTm="19703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14306" y="532745"/>
                <a:ext cx="12177694" cy="2635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FR" dirty="0"/>
                  <a:t>Rappel: </a:t>
                </a:r>
                <a:r>
                  <a:rPr lang="fr-CH" dirty="0"/>
                  <a:t>nous voulons calculer l'intensité au point P sur l'axe par: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𝑑𝑢</m:t>
                        </m:r>
                        <m:nary>
                          <m:nary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𝑑𝑣</m:t>
                            </m:r>
                          </m:e>
                        </m:nary>
                      </m:e>
                    </m:nary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FR" dirty="0"/>
                  <a:t>Nous avons trouvé une manière de le calculer avec la spirale de Cornu, qu'il faut appliquer deux fois (pour </a:t>
                </a:r>
                <a:r>
                  <a:rPr lang="fr-FR" i="1" dirty="0"/>
                  <a:t>u</a:t>
                </a:r>
                <a:r>
                  <a:rPr lang="fr-FR" dirty="0"/>
                  <a:t> et </a:t>
                </a:r>
                <a:r>
                  <a:rPr lang="fr-FR" i="1" dirty="0"/>
                  <a:t>v</a:t>
                </a:r>
                <a:r>
                  <a:rPr lang="fr-FR" dirty="0"/>
                  <a:t>).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FR" dirty="0"/>
                  <a:t>Pour calculer l'intégrale pour un autre point </a:t>
                </a:r>
                <a:r>
                  <a:rPr lang="fr-FR" i="1" dirty="0"/>
                  <a:t>P'</a:t>
                </a:r>
                <a:r>
                  <a:rPr lang="fr-FR" dirty="0"/>
                  <a:t>, on doit redéfinir l'axe </a:t>
                </a:r>
                <a:r>
                  <a:rPr lang="fr-FR" i="1" dirty="0"/>
                  <a:t>z</a:t>
                </a:r>
                <a:r>
                  <a:rPr lang="fr-FR" dirty="0"/>
                  <a:t> entre </a:t>
                </a:r>
                <a:r>
                  <a:rPr lang="fr-FR" i="1" dirty="0"/>
                  <a:t>S</a:t>
                </a:r>
                <a:r>
                  <a:rPr lang="fr-FR" dirty="0"/>
                  <a:t> et </a:t>
                </a:r>
                <a:r>
                  <a:rPr lang="fr-FR" i="1" dirty="0"/>
                  <a:t>P'</a:t>
                </a:r>
                <a:r>
                  <a:rPr lang="fr-FR" dirty="0"/>
                  <a:t>, ce qui va changer les limites de l'ouverture et donc les limites des intégrales.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FR" dirty="0"/>
                  <a:t>Exemples: 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FR" sz="1600" dirty="0"/>
                  <a:t>La diffraction par un plan semi-infini (un point limite est le point (1) du diagramme, correspondant à </a:t>
                </a:r>
                <a:r>
                  <a:rPr lang="fr-CH" sz="1600" i="1" dirty="0"/>
                  <a:t>w</a:t>
                </a:r>
                <a:r>
                  <a:rPr lang="fr-CH" sz="1600" dirty="0"/>
                  <a:t>=∞</a:t>
                </a:r>
                <a:r>
                  <a:rPr lang="fr-FR" sz="1600" dirty="0"/>
                  <a:t>).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FR" sz="1600" dirty="0"/>
                  <a:t>D'une manière similaire, on peut calculer la diffraction d'une fente</a:t>
                </a:r>
                <a:endParaRPr lang="fr-CH" sz="1600" dirty="0"/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06" y="532745"/>
                <a:ext cx="12177694" cy="2635080"/>
              </a:xfrm>
              <a:prstGeom prst="rect">
                <a:avLst/>
              </a:prstGeom>
              <a:blipFill>
                <a:blip r:embed="rId3"/>
                <a:stretch>
                  <a:fillRect l="-208" t="-11962" r="-8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>
                <a:solidFill>
                  <a:srgbClr val="FF0000"/>
                </a:solidFill>
              </a:rPr>
              <a:t>Bonus:</a:t>
            </a:r>
            <a:r>
              <a:rPr lang="fr-CH" sz="2800" dirty="0"/>
              <a:t> La diffraction de Fresnel: méthode géométrique de calcul (2)</a:t>
            </a:r>
            <a:endParaRPr lang="en-US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FACDF9-E26E-B346-B32F-E361CBC1B4F1}"/>
              </a:ext>
            </a:extLst>
          </p:cNvPr>
          <p:cNvGrpSpPr/>
          <p:nvPr/>
        </p:nvGrpSpPr>
        <p:grpSpPr>
          <a:xfrm>
            <a:off x="8868308" y="4546694"/>
            <a:ext cx="3312368" cy="2302687"/>
            <a:chOff x="7467691" y="3573016"/>
            <a:chExt cx="4712985" cy="3276366"/>
          </a:xfrm>
        </p:grpSpPr>
        <p:pic>
          <p:nvPicPr>
            <p:cNvPr id="18" name="Picture 17" descr="Fig 6-08">
              <a:extLst>
                <a:ext uri="{FF2B5EF4-FFF2-40B4-BE49-F238E27FC236}">
                  <a16:creationId xmlns:a16="http://schemas.microsoft.com/office/drawing/2014/main" id="{46803C25-C8EB-D64D-B17D-0C56C47D2871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91" y="3573016"/>
              <a:ext cx="4712985" cy="32763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67D852-A4B7-C043-9411-D3E6907FB938}"/>
                </a:ext>
              </a:extLst>
            </p:cNvPr>
            <p:cNvSpPr txBox="1"/>
            <p:nvPr/>
          </p:nvSpPr>
          <p:spPr>
            <a:xfrm>
              <a:off x="9804423" y="4473116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(</a:t>
              </a:r>
              <a:r>
                <a:rPr lang="fr-CH" i="1" dirty="0" err="1"/>
                <a:t>x</a:t>
              </a:r>
              <a:r>
                <a:rPr lang="fr-CH" dirty="0" err="1"/>
                <a:t>',</a:t>
              </a:r>
              <a:r>
                <a:rPr lang="fr-CH" i="1" dirty="0" err="1"/>
                <a:t>y</a:t>
              </a:r>
              <a:r>
                <a:rPr lang="fr-CH" dirty="0"/>
                <a:t>')</a:t>
              </a:r>
            </a:p>
          </p:txBody>
        </p:sp>
      </p:grpSp>
      <p:pic>
        <p:nvPicPr>
          <p:cNvPr id="20" name="Picture 3" descr="fig10">
            <a:extLst>
              <a:ext uri="{FF2B5EF4-FFF2-40B4-BE49-F238E27FC236}">
                <a16:creationId xmlns:a16="http://schemas.microsoft.com/office/drawing/2014/main" id="{54E77354-664C-5E49-993E-79481423A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" t="51680" r="19114"/>
          <a:stretch/>
        </p:blipFill>
        <p:spPr bwMode="auto">
          <a:xfrm>
            <a:off x="0" y="3912442"/>
            <a:ext cx="2555425" cy="293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fig10">
            <a:extLst>
              <a:ext uri="{FF2B5EF4-FFF2-40B4-BE49-F238E27FC236}">
                <a16:creationId xmlns:a16="http://schemas.microsoft.com/office/drawing/2014/main" id="{AC5F590E-51A8-044B-BE4B-35AE808DF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" b="57350"/>
          <a:stretch/>
        </p:blipFill>
        <p:spPr bwMode="auto">
          <a:xfrm>
            <a:off x="2928054" y="3912442"/>
            <a:ext cx="3419974" cy="29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Fig">
            <a:extLst>
              <a:ext uri="{FF2B5EF4-FFF2-40B4-BE49-F238E27FC236}">
                <a16:creationId xmlns:a16="http://schemas.microsoft.com/office/drawing/2014/main" id="{F82934E3-6A5A-7745-9B75-948D7C94D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t="16518" r="32843" b="65742"/>
          <a:stretch/>
        </p:blipFill>
        <p:spPr bwMode="auto">
          <a:xfrm>
            <a:off x="46757" y="3681028"/>
            <a:ext cx="2736876" cy="60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id="{4B2A7F5A-75BE-FC44-B5A1-09CE129F2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49" y="3288757"/>
            <a:ext cx="27368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600" dirty="0"/>
              <a:t>Image et profil de l’intensité:</a:t>
            </a:r>
            <a:endParaRPr lang="fr-CH" sz="1600" baseline="-25000" dirty="0"/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C8C29BD5-0842-E840-9528-EAF3767A4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483" y="3266111"/>
            <a:ext cx="3905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dirty="0"/>
              <a:t>La spirale de Cornu, avec les points correspondants aux points du profil:</a:t>
            </a:r>
            <a:endParaRPr lang="fr-CH" baseline="-25000" dirty="0"/>
          </a:p>
        </p:txBody>
      </p:sp>
      <p:pic>
        <p:nvPicPr>
          <p:cNvPr id="26" name="Picture 6" descr="fig10">
            <a:extLst>
              <a:ext uri="{FF2B5EF4-FFF2-40B4-BE49-F238E27FC236}">
                <a16:creationId xmlns:a16="http://schemas.microsoft.com/office/drawing/2014/main" id="{C71E6F1F-07B8-B54C-A04C-7ABEFE1F1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7"/>
          <a:stretch>
            <a:fillRect/>
          </a:stretch>
        </p:blipFill>
        <p:spPr bwMode="auto">
          <a:xfrm>
            <a:off x="6692175" y="2816932"/>
            <a:ext cx="1992163" cy="403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8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31"/>
    </mc:Choice>
    <mc:Fallback xmlns="">
      <p:transition spd="slow" advTm="19703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74" y="3955760"/>
            <a:ext cx="5228102" cy="290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" y="-6437"/>
            <a:ext cx="82452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Les zones de Fresnel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C05A91-2C8F-334F-822E-DF45753D4F57}"/>
                  </a:ext>
                </a:extLst>
              </p:cNvPr>
              <p:cNvSpPr/>
              <p:nvPr/>
            </p:nvSpPr>
            <p:spPr>
              <a:xfrm>
                <a:off x="0" y="571385"/>
                <a:ext cx="8681707" cy="5162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Prenons l'équation de la diffraction de Fresnel avec une source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   et un plan de diffraction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. Le champ au point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est:</a:t>
                </a:r>
              </a:p>
              <a:p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nary>
                          <m:nary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>
                                  <m:f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𝑑𝑦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</m:nary>
                      </m:e>
                    </m:nary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En définissant: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et: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/>
                  <a:t> , nous obtenons:</a:t>
                </a:r>
              </a:p>
              <a:p>
                <a:r>
                  <a:rPr lang="fr-CH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nary>
                          <m:nary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𝑑𝑦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</m:nary>
                      </m:e>
                    </m:nary>
                  </m:oMath>
                </a14:m>
                <a:r>
                  <a:rPr lang="fr-CH" dirty="0"/>
                  <a:t> , ou en coordonnées polaires:</a:t>
                </a:r>
              </a:p>
              <a:p>
                <a:r>
                  <a:rPr lang="fr-CH" dirty="0"/>
                  <a:t> 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nary>
                          <m:nary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𝑑𝑅𝑑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nary>
                      </m:e>
                    </m:nary>
                    <m: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den>
                            </m:f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𝑑𝑅</m:t>
                        </m:r>
                      </m:e>
                    </m:nary>
                  </m:oMath>
                </a14:m>
                <a:r>
                  <a:rPr lang="fr-CH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Nous divisons le plan </a:t>
                </a:r>
                <a:r>
                  <a:rPr lang="fr-CH" i="1" dirty="0"/>
                  <a:t>x</a:t>
                </a:r>
                <a:r>
                  <a:rPr lang="fr-CH" dirty="0"/>
                  <a:t>'-</a:t>
                </a:r>
                <a:r>
                  <a:rPr lang="fr-CH" i="1" dirty="0"/>
                  <a:t>y</a:t>
                </a:r>
                <a:r>
                  <a:rPr lang="fr-CH" dirty="0"/>
                  <a:t>' en anneaux, limités par des cercles de diamètres: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CH" dirty="0"/>
                  <a:t> (</a:t>
                </a:r>
                <a:r>
                  <a:rPr lang="fr-CH" i="1" dirty="0"/>
                  <a:t>m</a:t>
                </a:r>
                <a:r>
                  <a:rPr lang="fr-CH" dirty="0"/>
                  <a:t> = 1,2,…). On les appelle les</a:t>
                </a:r>
                <a:r>
                  <a:rPr lang="fr-CH" b="1" dirty="0"/>
                  <a:t> zones de Fresnel</a:t>
                </a:r>
                <a:r>
                  <a:rPr lang="fr-CH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La phase de l'exponentielle liée aux points sur ces cercles est: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𝑘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fr-CH" b="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La différence de phase entre les ondes venants des différents points dans la même zone est: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CH" dirty="0"/>
                  <a:t> , donc tous ces champs </a:t>
                </a:r>
                <a:r>
                  <a:rPr lang="fr-CH" b="1" dirty="0"/>
                  <a:t>d'une zone</a:t>
                </a:r>
                <a:r>
                  <a:rPr lang="fr-CH" dirty="0"/>
                  <a:t> s'interférent </a:t>
                </a:r>
                <a:r>
                  <a:rPr lang="fr-CH" b="1" dirty="0"/>
                  <a:t>constructivement</a:t>
                </a:r>
                <a:r>
                  <a:rPr lang="fr-CH" dirty="0"/>
                  <a:t> au point </a:t>
                </a:r>
                <a:r>
                  <a:rPr lang="fr-CH" i="1" dirty="0"/>
                  <a:t>P</a:t>
                </a:r>
                <a:r>
                  <a:rPr lang="fr-CH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La surface de chaque zone est la même: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fr-CH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𝜋𝜆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CH" dirty="0"/>
                  <a:t> ,</a:t>
                </a:r>
              </a:p>
              <a:p>
                <a:r>
                  <a:rPr lang="fr-CH" dirty="0"/>
                  <a:t>     ce qui donne la même contribution à l'intensité.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C05A91-2C8F-334F-822E-DF45753D4F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1385"/>
                <a:ext cx="8681707" cy="5162632"/>
              </a:xfrm>
              <a:prstGeom prst="rect">
                <a:avLst/>
              </a:prstGeom>
              <a:blipFill>
                <a:blip r:embed="rId3"/>
                <a:stretch>
                  <a:fillRect l="-439" t="-737" b="-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5E5AFD64-4DD3-CD43-90FA-E74D6E9DD05F}"/>
              </a:ext>
            </a:extLst>
          </p:cNvPr>
          <p:cNvGrpSpPr/>
          <p:nvPr/>
        </p:nvGrpSpPr>
        <p:grpSpPr>
          <a:xfrm>
            <a:off x="8256943" y="-6438"/>
            <a:ext cx="3935436" cy="3903489"/>
            <a:chOff x="13002" y="3876513"/>
            <a:chExt cx="2986653" cy="2981487"/>
          </a:xfrm>
        </p:grpSpPr>
        <p:pic>
          <p:nvPicPr>
            <p:cNvPr id="5" name="Picture 4" descr="Fig">
              <a:extLst>
                <a:ext uri="{FF2B5EF4-FFF2-40B4-BE49-F238E27FC236}">
                  <a16:creationId xmlns:a16="http://schemas.microsoft.com/office/drawing/2014/main" id="{4D48B5C3-EDB4-F44E-896E-7D848F252B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416"/>
            <a:stretch/>
          </p:blipFill>
          <p:spPr bwMode="auto">
            <a:xfrm>
              <a:off x="13002" y="3876513"/>
              <a:ext cx="2986653" cy="2981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45F556B-6A22-0748-80BC-A568794AD3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3492" y="5085184"/>
              <a:ext cx="288032" cy="2880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8920D01-43F3-8D47-BDB6-6FDC4EF2A1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3492" y="4905164"/>
              <a:ext cx="288032" cy="4680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F7D068B-C1F8-0A45-9420-F7F0E72389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3492" y="4725144"/>
              <a:ext cx="288032" cy="6553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74D6953-3B1C-E144-B10D-3B977D427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3492" y="4581128"/>
              <a:ext cx="216024" cy="7920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FF9E55-194A-8542-83BA-7A97451AD896}"/>
                </a:ext>
              </a:extLst>
            </p:cNvPr>
            <p:cNvSpPr txBox="1"/>
            <p:nvPr/>
          </p:nvSpPr>
          <p:spPr>
            <a:xfrm>
              <a:off x="1796831" y="4412728"/>
              <a:ext cx="309245" cy="82278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R</a:t>
              </a:r>
              <a:r>
                <a:rPr lang="en-US" sz="1600" baseline="-25000" dirty="0">
                  <a:solidFill>
                    <a:srgbClr val="FF0000"/>
                  </a:solidFill>
                </a:rPr>
                <a:t>4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R</a:t>
              </a:r>
              <a:r>
                <a:rPr lang="en-US" sz="1600" baseline="-25000" dirty="0">
                  <a:solidFill>
                    <a:srgbClr val="FF0000"/>
                  </a:solidFill>
                </a:rPr>
                <a:t>3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R</a:t>
              </a:r>
              <a:r>
                <a:rPr lang="en-US" sz="16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R</a:t>
              </a:r>
              <a:r>
                <a:rPr lang="en-US" sz="1600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07"/>
    </mc:Choice>
    <mc:Fallback xmlns="">
      <p:transition spd="slow" advTm="31600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64" y="4299709"/>
            <a:ext cx="4608512" cy="2558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-6437"/>
            <a:ext cx="121806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Les zones et la lentille de Fresnel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C05A91-2C8F-334F-822E-DF45753D4F57}"/>
                  </a:ext>
                </a:extLst>
              </p:cNvPr>
              <p:cNvSpPr/>
              <p:nvPr/>
            </p:nvSpPr>
            <p:spPr>
              <a:xfrm>
                <a:off x="0" y="506962"/>
                <a:ext cx="12192000" cy="3534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Nous pouvons calculer la contribution d'une zone de Fresnel, entre le cercle </a:t>
                </a:r>
                <a:r>
                  <a:rPr lang="fr-CH" i="1" dirty="0"/>
                  <a:t>m</a:t>
                </a:r>
                <a:r>
                  <a:rPr lang="fr-CH" dirty="0"/>
                  <a:t>+1 et le cercle </a:t>
                </a:r>
                <a:r>
                  <a:rPr lang="fr-CH" i="1" dirty="0"/>
                  <a:t>m</a:t>
                </a:r>
                <a:r>
                  <a:rPr lang="fr-CH" dirty="0"/>
                  <a:t>, en utilisant des coordonnées polaires et la définition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CH" dirty="0"/>
                  <a:t> 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den>
                            </m:f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nary>
                    <m: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den>
                    </m:f>
                    <m:sSubSup>
                      <m:sSubSup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sup>
                            </m:sSup>
                          </m:e>
                        </m:d>
                      </m:e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sup>
                    </m:sSubSup>
                    <m: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𝑓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+1)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𝑖𝑚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p>
                        </m:sSup>
                      </m:e>
                    </m:d>
                    <m: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𝑓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(−1)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(−1)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fr-CH" dirty="0"/>
                  <a:t> , avec: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𝑓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fr-CH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Chaque zone donne la même contribution au point </a:t>
                </a:r>
                <a:r>
                  <a:rPr lang="fr-CH" i="1" dirty="0"/>
                  <a:t>P</a:t>
                </a:r>
                <a:r>
                  <a:rPr lang="fr-CH" dirty="0"/>
                  <a:t>, mais le signe s'inversé entre zones voisines.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L'intensité totale set donc: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CH" dirty="0"/>
                  <a:t> . C'est très peu!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Si on élimine chaque zone paire (ou chaque zone impaire), on trouve: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,3,…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nary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fr-CH" dirty="0"/>
                  <a:t> (N&gt;&gt;1</a:t>
                </a:r>
                <a:r>
                  <a:rPr lang="fr-CH" dirty="0">
                    <a:sym typeface="Wingdings" pitchFamily="2" charset="2"/>
                  </a:rPr>
                  <a:t>).</a:t>
                </a:r>
                <a:endParaRPr lang="fr-CH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C'est la </a:t>
                </a:r>
                <a:r>
                  <a:rPr lang="fr-CH" b="1" dirty="0"/>
                  <a:t>lentille de Fresnel</a:t>
                </a:r>
                <a:r>
                  <a:rPr lang="fr-CH" dirty="0"/>
                  <a:t>: la moitié de l'intensité (ce qui correspond à la moitié transparente de la surface) est concentré au point </a:t>
                </a:r>
                <a:r>
                  <a:rPr lang="fr-CH" i="1" dirty="0"/>
                  <a:t>P</a:t>
                </a:r>
                <a:r>
                  <a:rPr lang="fr-CH" dirty="0"/>
                  <a:t>, qui remplit la condition de focalisation par une lentille: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/>
                  <a:t> (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CH" dirty="0"/>
                  <a:t>).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C05A91-2C8F-334F-822E-DF45753D4F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6962"/>
                <a:ext cx="12192000" cy="3534173"/>
              </a:xfrm>
              <a:prstGeom prst="rect">
                <a:avLst/>
              </a:prstGeom>
              <a:blipFill>
                <a:blip r:embed="rId3"/>
                <a:stretch>
                  <a:fillRect l="-312" t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Fig">
            <a:extLst>
              <a:ext uri="{FF2B5EF4-FFF2-40B4-BE49-F238E27FC236}">
                <a16:creationId xmlns:a16="http://schemas.microsoft.com/office/drawing/2014/main" id="{4D48B5C3-EDB4-F44E-896E-7D848F252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64" y="4437112"/>
            <a:ext cx="5438704" cy="2420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B0161F8-08C7-3746-8CA2-03CFE03E7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4" y="4682753"/>
            <a:ext cx="19580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600" dirty="0"/>
              <a:t>Une lentille de Fresnel utilisant les zones paires (à D.) ou impaires (à G.):</a:t>
            </a:r>
            <a:endParaRPr lang="fr-CH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12967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07"/>
    </mc:Choice>
    <mc:Fallback xmlns="">
      <p:transition spd="slow" advTm="31600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-6437"/>
            <a:ext cx="1219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La lentille de Fresnel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C05A91-2C8F-334F-822E-DF45753D4F57}"/>
                  </a:ext>
                </a:extLst>
              </p:cNvPr>
              <p:cNvSpPr/>
              <p:nvPr/>
            </p:nvSpPr>
            <p:spPr>
              <a:xfrm>
                <a:off x="0" y="506962"/>
                <a:ext cx="12192000" cy="3825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Nous avons vu que si nous construisons une plaque avec obturation d'une zone de Fresnel sur deux, nous focalisons la moitié de la lumière venant d'un point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vers un point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, qui se trouve à une distance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fr-CH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donnée par: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CH" dirty="0"/>
                  <a:t> .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De la même manière, une onde plane qui arrive à cette plaque est focalisée en un point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à la distance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Pour l'onde plane, la formule de Sommerfeld-Kirchhoff est: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r>
                                  <a:rPr lang="fr-CH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p>
                            </m:sSup>
                          </m:num>
                          <m:den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définissons: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fr-CH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fr-CH" dirty="0"/>
                  <a:t> , puis divisons de nouveau le plan </a:t>
                </a:r>
                <a:r>
                  <a:rPr lang="fr-CH" i="1" dirty="0" err="1"/>
                  <a:t>x',y</a:t>
                </a:r>
                <a:r>
                  <a:rPr lang="fr-CH" i="1" dirty="0"/>
                  <a:t>'</a:t>
                </a:r>
                <a:r>
                  <a:rPr lang="fr-CH" dirty="0"/>
                  <a:t> en zones de Fresnel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CH" dirty="0"/>
                  <a:t>), en éliminant chaque 2</a:t>
                </a:r>
                <a:r>
                  <a:rPr lang="fr-CH" baseline="30000" dirty="0"/>
                  <a:t>ème</a:t>
                </a:r>
                <a:r>
                  <a:rPr lang="fr-CH" dirty="0"/>
                  <a:t> zone, pour retrouver: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,3,…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nary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fr-CH" dirty="0"/>
                  <a:t>  (</a:t>
                </a:r>
                <a:r>
                  <a:rPr lang="fr-CH" i="1" dirty="0"/>
                  <a:t>N</a:t>
                </a:r>
                <a:r>
                  <a:rPr lang="fr-CH" dirty="0"/>
                  <a:t>&gt;&gt;1</a:t>
                </a:r>
                <a:r>
                  <a:rPr lang="fr-CH" dirty="0">
                    <a:sym typeface="Wingdings" pitchFamily="2" charset="2"/>
                  </a:rPr>
                  <a:t>)</a:t>
                </a:r>
                <a:r>
                  <a:rPr lang="fr-CH" dirty="0"/>
                  <a:t>, avec: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𝑓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p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fr-CH" dirty="0">
                    <a:sym typeface="Wingdings" pitchFamily="2" charset="2"/>
                  </a:rPr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sym typeface="Wingdings" pitchFamily="2" charset="2"/>
                  </a:rPr>
                  <a:t>Conclusion: La lentille de Fresnel fonctionne comme une lentille en verre, mais avec les avantages d'être plate.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sym typeface="Wingdings" pitchFamily="2" charset="2"/>
                  </a:rPr>
                  <a:t>Les désavantages: on perd la moitié de l'intensité, et il y a une dépendance à la longueur d'onde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CH" dirty="0">
                    <a:sym typeface="Wingdings" pitchFamily="2" charset="2"/>
                  </a:rPr>
                  <a:t>).</a:t>
                </a:r>
                <a:endParaRPr lang="fr-CH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C05A91-2C8F-334F-822E-DF45753D4F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6962"/>
                <a:ext cx="12192000" cy="3825471"/>
              </a:xfrm>
              <a:prstGeom prst="rect">
                <a:avLst/>
              </a:prstGeom>
              <a:blipFill>
                <a:blip r:embed="rId2"/>
                <a:stretch>
                  <a:fillRect l="-312" t="-330"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4">
            <a:extLst>
              <a:ext uri="{FF2B5EF4-FFF2-40B4-BE49-F238E27FC236}">
                <a16:creationId xmlns:a16="http://schemas.microsoft.com/office/drawing/2014/main" id="{4A7B4A9A-F628-5A4B-A275-DFC47E05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1" y="4809261"/>
            <a:ext cx="4560099" cy="204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Fig">
            <a:extLst>
              <a:ext uri="{FF2B5EF4-FFF2-40B4-BE49-F238E27FC236}">
                <a16:creationId xmlns:a16="http://schemas.microsoft.com/office/drawing/2014/main" id="{DB820049-9BB9-C04B-B392-A5DF44ED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5154886"/>
            <a:ext cx="3791757" cy="168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6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94"/>
    </mc:Choice>
    <mc:Fallback xmlns="">
      <p:transition spd="slow" advTm="9409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ig">
            <a:extLst>
              <a:ext uri="{FF2B5EF4-FFF2-40B4-BE49-F238E27FC236}">
                <a16:creationId xmlns:a16="http://schemas.microsoft.com/office/drawing/2014/main" id="{B46B0F68-FF1C-0546-A6EB-D64AD85E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679454"/>
            <a:ext cx="3924436" cy="21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-6437"/>
            <a:ext cx="1219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Les limites de la lentille de Fresnel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C05A91-2C8F-334F-822E-DF45753D4F57}"/>
                  </a:ext>
                </a:extLst>
              </p:cNvPr>
              <p:cNvSpPr/>
              <p:nvPr/>
            </p:nvSpPr>
            <p:spPr>
              <a:xfrm>
                <a:off x="-11324" y="278115"/>
                <a:ext cx="12192000" cy="4844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avons trouvé le champ total: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den>
                            </m:f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𝑑𝑅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=1,3,…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fr-CH" dirty="0">
                    <a:ea typeface="Cambria Math" panose="02040503050406030204" pitchFamily="18" charset="0"/>
                  </a:rPr>
                  <a:t> , avec: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𝑓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>
                    <a:sym typeface="Wingdings" pitchFamily="2" charset="2"/>
                  </a:rPr>
                  <a:t>. Mais, si le rayon de la lentille va vers l'infini, l'intégrale va aussi à l'infini </a:t>
                </a:r>
                <a:r>
                  <a:rPr lang="en-CH" dirty="0">
                    <a:sym typeface="Wingdings" panose="05000000000000000000" pitchFamily="2" charset="2"/>
                  </a:rPr>
                  <a:t></a:t>
                </a:r>
                <a:r>
                  <a:rPr lang="fr-CH" dirty="0">
                    <a:sym typeface="Wingdings" pitchFamily="2" charset="2"/>
                  </a:rPr>
                  <a:t> Somme infinie???</a:t>
                </a:r>
                <a:endParaRPr lang="fr-CH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En effet, notre calcul dans le cadre de l'approximation paraxiale, suppose que l'intensité est constante: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</a:rPr>
                      <m:t>I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∝1/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 Le champ réel diminue avec la distance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du centre, car il dépend du pré-facteur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∝1/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Nous pouvons calculer la distance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pour laquelle l'intensité diminue de moitié, c.à.d. 1/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fr-CH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r</a:t>
                </a:r>
                <a:r>
                  <a:rPr lang="fr-CH" baseline="30000" dirty="0">
                    <a:latin typeface="Symbol" pitchFamily="2" charset="2"/>
                    <a:cs typeface="Arial" panose="020B0604020202020204" pitchFamily="34" charset="0"/>
                  </a:rPr>
                  <a:t>2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= 1/2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fr-CH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fr-CH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r</a:t>
                </a:r>
                <a:r>
                  <a:rPr lang="fr-CH" baseline="-25000" dirty="0">
                    <a:latin typeface="Symbol" pitchFamily="2" charset="2"/>
                    <a:cs typeface="Arial" panose="020B0604020202020204" pitchFamily="34" charset="0"/>
                  </a:rPr>
                  <a:t>0</a:t>
                </a:r>
                <a:r>
                  <a:rPr lang="fr-CH" baseline="30000" dirty="0">
                    <a:latin typeface="Symbol" pitchFamily="2" charset="2"/>
                    <a:cs typeface="Arial" panose="020B0604020202020204" pitchFamily="34" charset="0"/>
                  </a:rPr>
                  <a:t>2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 Les distances exactes sont: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fr-CH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, cela donne: </a:t>
                </a:r>
                <a14:m>
                  <m:oMath xmlns:m="http://schemas.openxmlformats.org/officeDocument/2006/math">
                    <m:r>
                      <a:rPr lang="fr-CH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fr-CH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 C'est une équation quadratique en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fr-CH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, sa solution est: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fr-CH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bSup>
                            <m:r>
                              <a:rPr lang="fr-CH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bSup>
                            <m:r>
                              <a:rPr lang="fr-CH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+6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Pour le cas simple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fr-CH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r</a:t>
                </a:r>
                <a:r>
                  <a:rPr lang="fr-CH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, nous avons une solution simple: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fr-CH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fr-CH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  <m:r>
                          <a:rPr lang="fr-CH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fr-CH" dirty="0"/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Avec la relation: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CH" dirty="0"/>
                  <a:t> , cela donne la valeur: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fr-CH" dirty="0"/>
                  <a:t>  . C'est une indication pour la valeur maximale N qu'il faut garder dans la somme, où l'intensité est déjà la moitié de celle du centre.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une valeur typique: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10 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≈500 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fr-CH" dirty="0"/>
                  <a:t> 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C05A91-2C8F-334F-822E-DF45753D4F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324" y="278115"/>
                <a:ext cx="12192000" cy="4844724"/>
              </a:xfrm>
              <a:prstGeom prst="rect">
                <a:avLst/>
              </a:prstGeom>
              <a:blipFill>
                <a:blip r:embed="rId3"/>
                <a:stretch>
                  <a:fillRect l="-312" t="-5759" r="-416" b="-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Fig">
            <a:extLst>
              <a:ext uri="{FF2B5EF4-FFF2-40B4-BE49-F238E27FC236}">
                <a16:creationId xmlns:a16="http://schemas.microsoft.com/office/drawing/2014/main" id="{D4E7B677-4CD1-F34B-BCE8-9D2A07D89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64" y="5255280"/>
            <a:ext cx="3600400" cy="16024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8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62"/>
    </mc:Choice>
    <mc:Fallback xmlns="">
      <p:transition spd="slow" advTm="14616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g 6-7bis">
            <a:extLst>
              <a:ext uri="{FF2B5EF4-FFF2-40B4-BE49-F238E27FC236}">
                <a16:creationId xmlns:a16="http://schemas.microsoft.com/office/drawing/2014/main" id="{D4DD5BBB-803E-0D43-B1CD-DF6A788DBD1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259156"/>
            <a:ext cx="1979894" cy="1618116"/>
          </a:xfrm>
          <a:prstGeom prst="rect">
            <a:avLst/>
          </a:prstGeom>
          <a:noFill/>
          <a:ln>
            <a:noFill/>
          </a:ln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0" y="800708"/>
            <a:ext cx="6240016" cy="60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fr-CH" dirty="0"/>
              <a:t>Le théorème de Green: Lien entre intégrale de surface et de volume, pour des solutions de l'équation d'onde.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endParaRPr lang="fr-CH" dirty="0"/>
          </a:p>
          <a:p>
            <a:pPr marL="457200" indent="-457200">
              <a:lnSpc>
                <a:spcPct val="120000"/>
              </a:lnSpc>
              <a:buAutoNum type="arabicPeriod"/>
            </a:pPr>
            <a:endParaRPr lang="fr-CH" dirty="0"/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r-CH" dirty="0"/>
              <a:t>L'intégrale de Helmholtz-Kirchhoff: Lien entre le champ dans un point et sur une surface qui l'entoure.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endParaRPr lang="fr-CH" dirty="0"/>
          </a:p>
          <a:p>
            <a:pPr marL="457200" indent="-457200">
              <a:lnSpc>
                <a:spcPct val="120000"/>
              </a:lnSpc>
              <a:buAutoNum type="arabicPeriod"/>
            </a:pPr>
            <a:endParaRPr lang="fr-CH" dirty="0"/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r-CH" dirty="0"/>
              <a:t>La formule de Fresnel-Kirchhoff: Le champ dans un point illuminé par une ouverture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endParaRPr lang="fr-CH" dirty="0"/>
          </a:p>
          <a:p>
            <a:pPr marL="457200" indent="-457200">
              <a:lnSpc>
                <a:spcPct val="120000"/>
              </a:lnSpc>
              <a:buAutoNum type="arabicPeriod"/>
            </a:pPr>
            <a:endParaRPr lang="fr-CH" dirty="0"/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r-CH" dirty="0"/>
              <a:t>La formule de Sommerfeld-Kirchhoff: une correction plus physique de Fresnel-Kirchhoff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endParaRPr lang="fr-CH" dirty="0"/>
          </a:p>
          <a:p>
            <a:pPr marL="457200" indent="-457200">
              <a:lnSpc>
                <a:spcPct val="120000"/>
              </a:lnSpc>
              <a:buAutoNum type="arabicPeriod"/>
            </a:pPr>
            <a:endParaRPr lang="fr-CH" dirty="0"/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r-CH" dirty="0"/>
              <a:t>La diffraction de Fresnel et de Fraunhofer: calcul de la diffraction (dans l'approximation paraxiale)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6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La diffraction - Les étapes du calcul</a:t>
            </a:r>
            <a:endParaRPr lang="en-US" sz="2800" dirty="0"/>
          </a:p>
        </p:txBody>
      </p:sp>
      <p:pic>
        <p:nvPicPr>
          <p:cNvPr id="6" name="Picture 5" descr="Fig 6-6">
            <a:extLst>
              <a:ext uri="{FF2B5EF4-FFF2-40B4-BE49-F238E27FC236}">
                <a16:creationId xmlns:a16="http://schemas.microsoft.com/office/drawing/2014/main" id="{8E37E1A6-7FD0-EC42-966F-C42C46AABD0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903" y="2913908"/>
            <a:ext cx="1377225" cy="16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Fig 6-5">
            <a:extLst>
              <a:ext uri="{FF2B5EF4-FFF2-40B4-BE49-F238E27FC236}">
                <a16:creationId xmlns:a16="http://schemas.microsoft.com/office/drawing/2014/main" id="{85A09FA8-FB9D-ED44-B292-D0E1B29F8DF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236" y="3022322"/>
            <a:ext cx="1916116" cy="116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Fig 6-7">
            <a:extLst>
              <a:ext uri="{FF2B5EF4-FFF2-40B4-BE49-F238E27FC236}">
                <a16:creationId xmlns:a16="http://schemas.microsoft.com/office/drawing/2014/main" id="{996B2B27-FB01-2A4E-AE25-FF7E537E2B4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3" y="5085395"/>
            <a:ext cx="2471160" cy="175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7C1FBD-4DCE-7C4E-A1AD-FB3FB07DBEA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28493"/>
          <a:stretch/>
        </p:blipFill>
        <p:spPr bwMode="auto">
          <a:xfrm>
            <a:off x="6087944" y="529950"/>
            <a:ext cx="1232192" cy="11708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28FEA-9CD6-324E-9F2F-6EEE7B00DC4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28350"/>
          <a:stretch/>
        </p:blipFill>
        <p:spPr bwMode="auto">
          <a:xfrm>
            <a:off x="6136007" y="1860284"/>
            <a:ext cx="1220133" cy="1172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ED3F589-7749-DA4A-9DE3-237A07620D8B}"/>
              </a:ext>
            </a:extLst>
          </p:cNvPr>
          <p:cNvGrpSpPr/>
          <p:nvPr/>
        </p:nvGrpSpPr>
        <p:grpSpPr>
          <a:xfrm>
            <a:off x="8014919" y="76871"/>
            <a:ext cx="4177081" cy="2837037"/>
            <a:chOff x="1641052" y="3009932"/>
            <a:chExt cx="5076565" cy="34479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6B1EEC-3C34-CD4C-B2A5-EB48B0B62690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21" r="16007"/>
            <a:stretch/>
          </p:blipFill>
          <p:spPr>
            <a:xfrm>
              <a:off x="1641052" y="3009932"/>
              <a:ext cx="5076565" cy="344795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B56106-A7CD-274B-AF78-E8B5F45E6F60}"/>
                </a:ext>
              </a:extLst>
            </p:cNvPr>
            <p:cNvSpPr txBox="1"/>
            <p:nvPr/>
          </p:nvSpPr>
          <p:spPr>
            <a:xfrm>
              <a:off x="1739516" y="511746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P</a:t>
              </a:r>
              <a:r>
                <a:rPr lang="fr-CH" baseline="-25000" dirty="0"/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287950-7CFE-AC4C-AEBA-964F896934EA}"/>
                </a:ext>
              </a:extLst>
            </p:cNvPr>
            <p:cNvSpPr txBox="1"/>
            <p:nvPr/>
          </p:nvSpPr>
          <p:spPr>
            <a:xfrm>
              <a:off x="2589751" y="4617132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P</a:t>
              </a:r>
              <a:r>
                <a:rPr lang="fr-CH" baseline="-25000" dirty="0"/>
                <a:t>1</a:t>
              </a:r>
              <a:r>
                <a:rPr lang="fr-CH" dirty="0"/>
                <a:t>  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A69128-32EC-494B-9F8D-9B70CE3C2E0F}"/>
                </a:ext>
              </a:extLst>
            </p:cNvPr>
            <p:cNvSpPr txBox="1"/>
            <p:nvPr/>
          </p:nvSpPr>
          <p:spPr>
            <a:xfrm>
              <a:off x="4866677" y="4780191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P</a:t>
              </a:r>
              <a:r>
                <a:rPr lang="fr-CH" baseline="-25000" dirty="0"/>
                <a:t>0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40A2380-3F7B-1D49-889A-5C3F779F5FA8}"/>
                </a:ext>
              </a:extLst>
            </p:cNvPr>
            <p:cNvCxnSpPr>
              <a:stCxn id="18" idx="3"/>
              <a:endCxn id="19" idx="3"/>
            </p:cNvCxnSpPr>
            <p:nvPr/>
          </p:nvCxnSpPr>
          <p:spPr>
            <a:xfrm flipV="1">
              <a:off x="2163030" y="4801798"/>
              <a:ext cx="1042595" cy="50032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E533202-04F7-244B-8271-277AAE5014FE}"/>
                </a:ext>
              </a:extLst>
            </p:cNvPr>
            <p:cNvCxnSpPr>
              <a:cxnSpLocks/>
              <a:stCxn id="19" idx="3"/>
              <a:endCxn id="20" idx="1"/>
            </p:cNvCxnSpPr>
            <p:nvPr/>
          </p:nvCxnSpPr>
          <p:spPr>
            <a:xfrm>
              <a:off x="3205625" y="4801798"/>
              <a:ext cx="1661052" cy="16305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46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19"/>
    </mc:Choice>
    <mc:Fallback xmlns="">
      <p:transition spd="slow" advTm="9731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 6-10">
            <a:extLst>
              <a:ext uri="{FF2B5EF4-FFF2-40B4-BE49-F238E27FC236}">
                <a16:creationId xmlns:a16="http://schemas.microsoft.com/office/drawing/2014/main" id="{8F713E90-DCA2-0E4A-B85E-C9FD311C86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3540903"/>
            <a:ext cx="4644515" cy="330684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532090"/>
                <a:ext cx="12192000" cy="3776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Dans le cas de la diffraction de Fraunhofer, ou champ lointain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CH" dirty="0"/>
                  <a:t>), on peut négliger la partie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fr-CH" dirty="0"/>
                  <a:t> dans le calcul de la phase, donc il nous reste: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:r>
                  <a:rPr lang="fr-CH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CH" dirty="0"/>
                  <a:t>L'intégrale de diffraction est donc: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𝑖𝑘𝑧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𝑖𝑘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sup>
                    </m:sSup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′)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r>
                  <a:rPr lang="fr-CH" dirty="0"/>
                  <a:t> 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CH" dirty="0"/>
                  <a:t>L'approximation paraxiale nous permet de définir: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𝑘𝑥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func>
                      <m:func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func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CH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func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fr-CH" dirty="0"/>
                  <a:t> . </a:t>
                </a:r>
              </a:p>
              <a:p>
                <a:r>
                  <a:rPr lang="fr-CH" dirty="0"/>
                  <a:t>        L'intégrale devient: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𝑖𝑘𝑧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𝑖𝑘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sup>
                    </m:sSup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H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′)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r>
                  <a:rPr lang="fr-CH" dirty="0"/>
                  <a:t> 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CH" dirty="0"/>
                  <a:t>C'est exactement la transformée de Fourier de </a:t>
                </a:r>
                <a:r>
                  <a:rPr lang="fr-CH" i="1" dirty="0"/>
                  <a:t>U</a:t>
                </a:r>
                <a:r>
                  <a:rPr lang="fr-CH" dirty="0"/>
                  <a:t>(</a:t>
                </a:r>
                <a:r>
                  <a:rPr lang="fr-CH" i="1" dirty="0" err="1"/>
                  <a:t>x</a:t>
                </a:r>
                <a:r>
                  <a:rPr lang="fr-CH" dirty="0" err="1"/>
                  <a:t>',</a:t>
                </a:r>
                <a:r>
                  <a:rPr lang="fr-CH" i="1" dirty="0" err="1"/>
                  <a:t>y</a:t>
                </a:r>
                <a:r>
                  <a:rPr lang="fr-CH" dirty="0"/>
                  <a:t>') 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CH" dirty="0"/>
                  <a:t>Conclusion: La </a:t>
                </a:r>
                <a:r>
                  <a:rPr lang="fr-CH" b="1" dirty="0"/>
                  <a:t>diffraction de Fraunhofer</a:t>
                </a:r>
                <a:r>
                  <a:rPr lang="fr-CH" dirty="0"/>
                  <a:t> donne une distribution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fr-CH" dirty="0"/>
                  <a:t> qui est la </a:t>
                </a:r>
                <a:r>
                  <a:rPr lang="fr-CH" b="1" dirty="0"/>
                  <a:t>transformée de Fourier</a:t>
                </a:r>
                <a:r>
                  <a:rPr lang="fr-CH" dirty="0"/>
                  <a:t> du champ à l'ouverture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′)</m:t>
                    </m:r>
                  </m:oMath>
                </a14:m>
                <a:r>
                  <a:rPr lang="fr-CH" dirty="0"/>
                  <a:t> 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CH" dirty="0"/>
                  <a:t>Avec une lentille, on peut transformer les angles </a:t>
                </a:r>
                <a:r>
                  <a:rPr lang="fr-CH" dirty="0" err="1">
                    <a:latin typeface="Symbol" pitchFamily="2" charset="2"/>
                  </a:rPr>
                  <a:t>q</a:t>
                </a:r>
                <a:r>
                  <a:rPr lang="fr-CH" baseline="-25000" dirty="0" err="1"/>
                  <a:t>x</a:t>
                </a:r>
                <a:r>
                  <a:rPr lang="fr-CH" dirty="0" err="1"/>
                  <a:t>,</a:t>
                </a:r>
                <a:r>
                  <a:rPr lang="fr-CH" dirty="0" err="1">
                    <a:latin typeface="Symbol" pitchFamily="2" charset="2"/>
                  </a:rPr>
                  <a:t>q</a:t>
                </a:r>
                <a:r>
                  <a:rPr lang="fr-CH" baseline="-25000" dirty="0" err="1"/>
                  <a:t>y</a:t>
                </a:r>
                <a:r>
                  <a:rPr lang="fr-CH" dirty="0"/>
                  <a:t> en une</a:t>
                </a:r>
              </a:p>
              <a:p>
                <a:r>
                  <a:rPr lang="fr-CH" dirty="0"/>
                  <a:t>       position </a:t>
                </a:r>
                <a:r>
                  <a:rPr lang="fr-CH" i="1" dirty="0" err="1"/>
                  <a:t>x,y</a:t>
                </a:r>
                <a:r>
                  <a:rPr lang="fr-CH" dirty="0"/>
                  <a:t> sur un écran, pour visualiser la diffraction.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2090"/>
                <a:ext cx="12192000" cy="3776547"/>
              </a:xfrm>
              <a:prstGeom prst="rect">
                <a:avLst/>
              </a:prstGeom>
              <a:blipFill>
                <a:blip r:embed="rId4"/>
                <a:stretch>
                  <a:fillRect l="-312" r="-520" b="-13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9525"/>
            <a:ext cx="12180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La diffraction de Fraunhofer</a:t>
            </a:r>
            <a:endParaRPr lang="en-US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614D4C-80CE-7B46-A1CB-04930859AB37}"/>
              </a:ext>
            </a:extLst>
          </p:cNvPr>
          <p:cNvGrpSpPr/>
          <p:nvPr/>
        </p:nvGrpSpPr>
        <p:grpSpPr>
          <a:xfrm>
            <a:off x="2165007" y="4437110"/>
            <a:ext cx="4471053" cy="2412270"/>
            <a:chOff x="2165007" y="4257091"/>
            <a:chExt cx="3050601" cy="24122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63713FF-BA8E-6649-8082-D1C73A83B319}"/>
                </a:ext>
              </a:extLst>
            </p:cNvPr>
            <p:cNvGrpSpPr/>
            <p:nvPr/>
          </p:nvGrpSpPr>
          <p:grpSpPr>
            <a:xfrm>
              <a:off x="2165007" y="4257091"/>
              <a:ext cx="3050601" cy="2412270"/>
              <a:chOff x="2165007" y="4257091"/>
              <a:chExt cx="3050601" cy="2412270"/>
            </a:xfrm>
          </p:grpSpPr>
          <p:pic>
            <p:nvPicPr>
              <p:cNvPr id="11" name="Picture 3" descr="page7image3806240">
                <a:extLst>
                  <a:ext uri="{FF2B5EF4-FFF2-40B4-BE49-F238E27FC236}">
                    <a16:creationId xmlns:a16="http://schemas.microsoft.com/office/drawing/2014/main" id="{07C25859-65B3-8544-B2DF-5D4E7B52C7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73" t="11050" r="41708" b="14933"/>
              <a:stretch/>
            </p:blipFill>
            <p:spPr bwMode="auto">
              <a:xfrm>
                <a:off x="2165007" y="4401108"/>
                <a:ext cx="1950773" cy="22682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CBB553A-7895-A14B-BE81-BD7EAB1832ED}"/>
                  </a:ext>
                </a:extLst>
              </p:cNvPr>
              <p:cNvGrpSpPr/>
              <p:nvPr/>
            </p:nvGrpSpPr>
            <p:grpSpPr>
              <a:xfrm>
                <a:off x="4331804" y="4257091"/>
                <a:ext cx="883804" cy="2268253"/>
                <a:chOff x="5737775" y="4185083"/>
                <a:chExt cx="883804" cy="2268253"/>
              </a:xfrm>
            </p:grpSpPr>
            <p:pic>
              <p:nvPicPr>
                <p:cNvPr id="12" name="Picture 3" descr="page7image3806240">
                  <a:extLst>
                    <a:ext uri="{FF2B5EF4-FFF2-40B4-BE49-F238E27FC236}">
                      <a16:creationId xmlns:a16="http://schemas.microsoft.com/office/drawing/2014/main" id="{EF9A7687-8434-414C-9F0A-67B65E561E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704" t="6097" r="6015" b="19886"/>
                <a:stretch/>
              </p:blipFill>
              <p:spPr bwMode="auto">
                <a:xfrm>
                  <a:off x="5749099" y="4185083"/>
                  <a:ext cx="872480" cy="22682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14D686C-D55E-4240-806A-EC134F432D39}"/>
                    </a:ext>
                  </a:extLst>
                </p:cNvPr>
                <p:cNvSpPr/>
                <p:nvPr/>
              </p:nvSpPr>
              <p:spPr>
                <a:xfrm>
                  <a:off x="5737775" y="4689140"/>
                  <a:ext cx="682261" cy="360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C2AFC3F-2C50-6547-8C35-5ABA968C5686}"/>
                  </a:ext>
                </a:extLst>
              </p:cNvPr>
              <p:cNvGrpSpPr/>
              <p:nvPr/>
            </p:nvGrpSpPr>
            <p:grpSpPr>
              <a:xfrm>
                <a:off x="2927648" y="4401108"/>
                <a:ext cx="2088232" cy="2124236"/>
                <a:chOff x="2925833" y="4401108"/>
                <a:chExt cx="2088232" cy="2124236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EB6CE796-D65A-EC46-9130-BDCA2175347E}"/>
                    </a:ext>
                  </a:extLst>
                </p:cNvPr>
                <p:cNvSpPr/>
                <p:nvPr/>
              </p:nvSpPr>
              <p:spPr>
                <a:xfrm>
                  <a:off x="4115780" y="4401108"/>
                  <a:ext cx="216024" cy="2124236"/>
                </a:xfrm>
                <a:prstGeom prst="ellipse">
                  <a:avLst/>
                </a:prstGeom>
                <a:solidFill>
                  <a:schemeClr val="accent5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17D027C3-CF8A-1D4E-82BC-456480014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31804" y="5049180"/>
                  <a:ext cx="682261" cy="0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CE1E3620-753C-DD49-BB04-851F26724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31804" y="5121188"/>
                  <a:ext cx="682261" cy="0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D4F7812-1FB8-A949-8783-7278CEF17D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25833" y="4401108"/>
                  <a:ext cx="1294329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BD1DC8-FF7A-8E4B-A228-E503FA714954}"/>
                </a:ext>
              </a:extLst>
            </p:cNvPr>
            <p:cNvSpPr txBox="1"/>
            <p:nvPr/>
          </p:nvSpPr>
          <p:spPr>
            <a:xfrm>
              <a:off x="3450419" y="4350226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08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60"/>
    </mc:Choice>
    <mc:Fallback xmlns="">
      <p:transition spd="slow" advTm="13726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 6-11">
            <a:extLst>
              <a:ext uri="{FF2B5EF4-FFF2-40B4-BE49-F238E27FC236}">
                <a16:creationId xmlns:a16="http://schemas.microsoft.com/office/drawing/2014/main" id="{791DC10D-1F50-804E-AD36-A2E8C4D8B9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204" y="3575989"/>
            <a:ext cx="2448272" cy="16172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806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La diffraction de Fraunhofer d'une fente</a:t>
            </a:r>
            <a:endParaRPr lang="en-US" sz="2800" dirty="0"/>
          </a:p>
        </p:txBody>
      </p:sp>
      <p:pic>
        <p:nvPicPr>
          <p:cNvPr id="86017" name="Picture 1" descr="page5image5906080">
            <a:extLst>
              <a:ext uri="{FF2B5EF4-FFF2-40B4-BE49-F238E27FC236}">
                <a16:creationId xmlns:a16="http://schemas.microsoft.com/office/drawing/2014/main" id="{1F40BBE7-D103-1145-AE8F-17A6EB601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0143"/>
            <a:ext cx="2423592" cy="19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page5image3927424">
            <a:extLst>
              <a:ext uri="{FF2B5EF4-FFF2-40B4-BE49-F238E27FC236}">
                <a16:creationId xmlns:a16="http://schemas.microsoft.com/office/drawing/2014/main" id="{7A6642E1-0805-3F4F-9BD8-7D50837D1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152" y="5183376"/>
            <a:ext cx="3554524" cy="16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532090"/>
                <a:ext cx="12192000" cy="4414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diffraction de Fraunhofer d'une fente de largeur </a:t>
                </a:r>
                <a:r>
                  <a:rPr lang="fr-CH" i="1" dirty="0"/>
                  <a:t>D</a:t>
                </a:r>
                <a:r>
                  <a:rPr lang="fr-CH" dirty="0"/>
                  <a:t> en </a:t>
                </a:r>
                <a:r>
                  <a:rPr lang="fr-CH" i="1" dirty="0"/>
                  <a:t>x</a:t>
                </a:r>
                <a:r>
                  <a:rPr lang="fr-CH" dirty="0"/>
                  <a:t> (et infinie en </a:t>
                </a:r>
                <a:r>
                  <a:rPr lang="fr-CH" i="1" dirty="0"/>
                  <a:t>y</a:t>
                </a:r>
                <a:r>
                  <a:rPr lang="fr-CH" dirty="0"/>
                  <a:t>), illuminée par une onde plane, est: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b="0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p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fName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fr-CH" dirty="0"/>
                  <a:t> , avec: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func>
                          <m:func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func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CH" dirty="0"/>
                  <a:t> .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L'intensité est donné par: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sinc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fr-CH" dirty="0"/>
                  <a:t> . Le premier zéro se trouve à: </a:t>
                </a:r>
                <a:r>
                  <a:rPr lang="fr-CH" dirty="0">
                    <a:latin typeface="Symbol" pitchFamily="2" charset="2"/>
                  </a:rPr>
                  <a:t>b</a:t>
                </a:r>
                <a:r>
                  <a:rPr lang="fr-CH" dirty="0"/>
                  <a:t>=</a:t>
                </a:r>
                <a:r>
                  <a:rPr lang="fr-CH" dirty="0">
                    <a:latin typeface="Symbol" pitchFamily="2" charset="2"/>
                  </a:rPr>
                  <a:t>p</a:t>
                </a:r>
                <a:r>
                  <a:rPr lang="fr-CH" dirty="0"/>
                  <a:t>, ou: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func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𝑘𝐷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fr-CH" dirty="0"/>
                  <a:t> .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largeur du pic est donc 2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/</a:t>
                </a:r>
                <a:r>
                  <a:rPr lang="fr-CH" i="1" dirty="0"/>
                  <a:t>D</a:t>
                </a:r>
                <a:r>
                  <a:rPr lang="fr-CH" dirty="0"/>
                  <a:t>, inversement proportionnel à celle de la fente (transformée de Fourier!)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Une autre manière de calculer: traiter la fente comme un réseau de diffraction, composé de </a:t>
                </a:r>
                <a:r>
                  <a:rPr lang="fr-CH" i="1" dirty="0"/>
                  <a:t>N</a:t>
                </a:r>
                <a:r>
                  <a:rPr lang="fr-CH" dirty="0"/>
                  <a:t> éléments, chacun de taille </a:t>
                </a:r>
                <a:r>
                  <a:rPr lang="fr-CH" i="1" dirty="0"/>
                  <a:t>d</a:t>
                </a:r>
                <a:r>
                  <a:rPr lang="fr-CH" dirty="0"/>
                  <a:t>=</a:t>
                </a:r>
                <a:r>
                  <a:rPr lang="fr-CH" i="1" dirty="0"/>
                  <a:t>D/N</a:t>
                </a:r>
                <a:r>
                  <a:rPr lang="fr-CH" dirty="0"/>
                  <a:t>. L'intensité par élément est: </a:t>
                </a:r>
                <a:r>
                  <a:rPr lang="fr-CH" i="1" dirty="0"/>
                  <a:t>I</a:t>
                </a:r>
                <a:r>
                  <a:rPr lang="fr-CH" baseline="-25000" dirty="0"/>
                  <a:t>0</a:t>
                </a:r>
                <a:r>
                  <a:rPr lang="fr-CH" dirty="0"/>
                  <a:t>/</a:t>
                </a:r>
                <a:r>
                  <a:rPr lang="fr-CH" i="1" dirty="0"/>
                  <a:t>N</a:t>
                </a:r>
                <a:r>
                  <a:rPr lang="fr-CH" baseline="30000" dirty="0"/>
                  <a:t>2</a:t>
                </a:r>
                <a:r>
                  <a:rPr lang="fr-CH" dirty="0"/>
                  <a:t>. L'intensité diffractée est: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CH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H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𝑁𝑘𝑑</m:t>
                                        </m:r>
                                        <m:r>
                                          <a:rPr lang="fr-CH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/2</m:t>
                                        </m:r>
                                        <m:func>
                                          <m:func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a:rPr lang="fr-CH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∙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CH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CH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CH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CH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func>
                                  <m:func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𝑘𝑑</m:t>
                                        </m:r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/2</m:t>
                                        </m:r>
                                        <m:func>
                                          <m:func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∙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CH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CH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CH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CH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𝐷𝑘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fr-CH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fr-CH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fr-CH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fr-CH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fr-CH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</m:num>
                                          <m:den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func>
                                  <m:func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𝐷𝑘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fr-CH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fr-CH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fr-CH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fr-CH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fr-CH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</m:num>
                                          <m:den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, et dans la limite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fr-CH" dirty="0"/>
                  <a:t>, on obtient: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𝐷𝑘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fr-CH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fr-CH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fr-CH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fr-CH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fr-CH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</m:num>
                                          <m:den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𝑘𝐷</m:t>
                                    </m:r>
                                    <m:func>
                                      <m:func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CH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sinc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fr-CH" dirty="0"/>
                  <a:t> .     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2090"/>
                <a:ext cx="12192000" cy="4414478"/>
              </a:xfrm>
              <a:prstGeom prst="rect">
                <a:avLst/>
              </a:prstGeom>
              <a:blipFill>
                <a:blip r:embed="rId6"/>
                <a:stretch>
                  <a:fillRect l="-312" t="-8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 descr="page7image3806240">
            <a:extLst>
              <a:ext uri="{FF2B5EF4-FFF2-40B4-BE49-F238E27FC236}">
                <a16:creationId xmlns:a16="http://schemas.microsoft.com/office/drawing/2014/main" id="{785A556D-90A1-124B-B8A7-CDF962891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" t="4922" r="2841" b="12837"/>
          <a:stretch/>
        </p:blipFill>
        <p:spPr bwMode="auto">
          <a:xfrm>
            <a:off x="4430946" y="4930143"/>
            <a:ext cx="3177222" cy="19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278E085-AFC3-FA44-860A-FDAF59F72158}"/>
              </a:ext>
            </a:extLst>
          </p:cNvPr>
          <p:cNvSpPr/>
          <p:nvPr/>
        </p:nvSpPr>
        <p:spPr>
          <a:xfrm>
            <a:off x="2855640" y="5625244"/>
            <a:ext cx="1090310" cy="54006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209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46"/>
    </mc:Choice>
    <mc:Fallback xmlns="">
      <p:transition spd="slow" advTm="16014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fig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94"/>
          <a:stretch/>
        </p:blipFill>
        <p:spPr bwMode="auto">
          <a:xfrm>
            <a:off x="7176121" y="3393719"/>
            <a:ext cx="3480358" cy="346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524000" y="0"/>
            <a:ext cx="91324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2800" dirty="0"/>
              <a:t>Diffraction de Fraunhofer par un trou rectangulaire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9">
                <a:extLst>
                  <a:ext uri="{FF2B5EF4-FFF2-40B4-BE49-F238E27FC236}">
                    <a16:creationId xmlns:a16="http://schemas.microsoft.com/office/drawing/2014/main" id="{8B6845F6-38BF-4B43-8668-79E4A8B1FC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23221"/>
                <a:ext cx="12191999" cy="31350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diffraction de Fraunhofer d'un trou rectangulaire de taille </a:t>
                </a:r>
                <a:r>
                  <a:rPr lang="fr-CH" i="1" dirty="0" err="1"/>
                  <a:t>a</a:t>
                </a:r>
                <a:r>
                  <a:rPr lang="fr-CH" sz="1400" dirty="0" err="1"/>
                  <a:t>x</a:t>
                </a:r>
                <a:r>
                  <a:rPr lang="fr-CH" i="1" dirty="0" err="1"/>
                  <a:t>b</a:t>
                </a:r>
                <a:r>
                  <a:rPr lang="fr-CH" dirty="0"/>
                  <a:t> le long des axes </a:t>
                </a:r>
                <a:r>
                  <a:rPr lang="fr-CH" i="1" dirty="0"/>
                  <a:t>x</a:t>
                </a:r>
                <a:r>
                  <a:rPr lang="fr-CH" dirty="0"/>
                  <a:t>-</a:t>
                </a:r>
                <a:r>
                  <a:rPr lang="fr-CH" i="1" dirty="0"/>
                  <a:t>y</a:t>
                </a:r>
                <a:r>
                  <a:rPr lang="fr-CH" dirty="0"/>
                  <a:t> respectivement, illuminée par une onde plane, est séparable en deux intégrales: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nary>
                      <m:naryPr>
                        <m:ctrlPr>
                          <a:rPr lang="en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fr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b>
                      <m:sup>
                        <m:r>
                          <a:rPr lang="fr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fr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p>
                      <m:e>
                        <m:nary>
                          <m:naryPr>
                            <m:limLoc m:val="undOvr"/>
                            <m:ctrlPr>
                              <a:rPr lang="fr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CH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fr-CH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sub>
                          <m:sup>
                            <m:r>
                              <a:rPr lang="fr-CH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fr-CH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d>
                                  <m:dPr>
                                    <m:ctrlPr>
                                      <a:rPr lang="fr-CH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CH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fr-CH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H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fr-CH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r>
                                          <a:rPr lang="fr-CH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fr-CH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fr-CH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fr-CH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H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fr-CH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fr-CH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sup>
                            </m:sSup>
                            <m:r>
                              <a:rPr lang="fr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  <m:r>
                              <a:rPr lang="fr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fr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𝑑𝑦</m:t>
                            </m:r>
                            <m:r>
                              <a:rPr lang="fr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</m:nary>
                      </m:e>
                    </m:nary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𝑎𝑏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sinc</m:t>
                        </m:r>
                      </m:fName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fName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fr-CH" dirty="0"/>
                  <a:t> ,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avec: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𝑘𝑎</m:t>
                        </m:r>
                        <m:func>
                          <m:func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func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CH" dirty="0"/>
                  <a:t>  et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func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CH" dirty="0"/>
                  <a:t> 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L'intensité est: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sinc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sinc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largeur du pic central est donc (2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/</a:t>
                </a:r>
                <a:r>
                  <a:rPr lang="fr-CH" i="1" dirty="0"/>
                  <a:t>a</a:t>
                </a:r>
                <a:r>
                  <a:rPr lang="fr-CH" dirty="0"/>
                  <a:t>)</a:t>
                </a:r>
                <a:r>
                  <a:rPr lang="fr-CH" i="1" dirty="0"/>
                  <a:t> x</a:t>
                </a:r>
                <a:r>
                  <a:rPr lang="fr-CH" dirty="0"/>
                  <a:t> (2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/</a:t>
                </a:r>
                <a:r>
                  <a:rPr lang="fr-CH" i="1" dirty="0"/>
                  <a:t>b</a:t>
                </a:r>
                <a:r>
                  <a:rPr lang="fr-CH" dirty="0"/>
                  <a:t>)</a:t>
                </a:r>
                <a:r>
                  <a:rPr lang="fr-CH" i="1" dirty="0"/>
                  <a:t> </a:t>
                </a:r>
                <a:r>
                  <a:rPr lang="fr-CH" dirty="0"/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Si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→∞ </m:t>
                    </m:r>
                  </m:oMath>
                </a14:m>
                <a:r>
                  <a:rPr lang="fr-CH" dirty="0"/>
                  <a:t>, il n'y a plus de diffraction le long de l'axe </a:t>
                </a:r>
                <a:r>
                  <a:rPr lang="fr-CH" i="1" dirty="0"/>
                  <a:t>y</a:t>
                </a:r>
                <a:r>
                  <a:rPr lang="fr-CH" dirty="0"/>
                  <a:t> (on revient à l'optique géométrique), et nous revenons à la diffraction d'une fente en </a:t>
                </a:r>
                <a:r>
                  <a:rPr lang="fr-CH" i="1" dirty="0"/>
                  <a:t>x</a:t>
                </a:r>
                <a:r>
                  <a:rPr lang="fr-CH" dirty="0"/>
                  <a:t>.</a:t>
                </a:r>
              </a:p>
            </p:txBody>
          </p:sp>
        </mc:Choice>
        <mc:Fallback xmlns="">
          <p:sp>
            <p:nvSpPr>
              <p:cNvPr id="6" name="Text Box 9">
                <a:extLst>
                  <a:ext uri="{FF2B5EF4-FFF2-40B4-BE49-F238E27FC236}">
                    <a16:creationId xmlns:a16="http://schemas.microsoft.com/office/drawing/2014/main" id="{8B6845F6-38BF-4B43-8668-79E4A8B1F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23221"/>
                <a:ext cx="12191999" cy="3135089"/>
              </a:xfrm>
              <a:prstGeom prst="rect">
                <a:avLst/>
              </a:prstGeom>
              <a:blipFill>
                <a:blip r:embed="rId3"/>
                <a:stretch>
                  <a:fillRect l="-312" t="-810" b="-20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95"/>
    </mc:Choice>
    <mc:Fallback xmlns="">
      <p:transition spd="slow" advTm="6369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g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t="74880" r="22990" b="2372"/>
          <a:stretch/>
        </p:blipFill>
        <p:spPr bwMode="auto">
          <a:xfrm>
            <a:off x="9417116" y="5589240"/>
            <a:ext cx="2763560" cy="12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15" y="3591566"/>
            <a:ext cx="2890125" cy="326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fig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/>
          <a:stretch>
            <a:fillRect/>
          </a:stretch>
        </p:blipFill>
        <p:spPr bwMode="auto">
          <a:xfrm>
            <a:off x="144016" y="3602565"/>
            <a:ext cx="3215680" cy="325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0" y="-6350"/>
            <a:ext cx="1219199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Interférence + diffraction par deux fentes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8652285" y="4655966"/>
            <a:ext cx="11505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400" dirty="0"/>
              <a:t>Interférence</a:t>
            </a:r>
            <a:endParaRPr lang="fr-CH" sz="1400" baseline="-25000" dirty="0"/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8541158" y="3461806"/>
            <a:ext cx="9827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400" dirty="0"/>
              <a:t>Diffraction</a:t>
            </a:r>
            <a:endParaRPr lang="fr-CH" sz="1400" baseline="-25000" dirty="0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H="1">
            <a:off x="8468928" y="3613892"/>
            <a:ext cx="144463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H="1">
            <a:off x="8580277" y="4821248"/>
            <a:ext cx="144463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123" descr="page8image3817216">
            <a:extLst>
              <a:ext uri="{FF2B5EF4-FFF2-40B4-BE49-F238E27FC236}">
                <a16:creationId xmlns:a16="http://schemas.microsoft.com/office/drawing/2014/main" id="{6D5B0462-A090-AD40-9A56-D07E9881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21" y="2600908"/>
            <a:ext cx="4917155" cy="332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9">
                <a:extLst>
                  <a:ext uri="{FF2B5EF4-FFF2-40B4-BE49-F238E27FC236}">
                    <a16:creationId xmlns:a16="http://schemas.microsoft.com/office/drawing/2014/main" id="{F0DAD5BC-3743-964D-ABF9-6FEA1AB654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23221"/>
                <a:ext cx="12191999" cy="3057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L'expérience de Young (interférence entre deux fentes) doit être corrigée par l'effet de la diffraction. Si les fentes ont une largeur </a:t>
                </a:r>
                <a:r>
                  <a:rPr lang="fr-CH" i="1" dirty="0"/>
                  <a:t>b</a:t>
                </a:r>
                <a:r>
                  <a:rPr lang="fr-CH" dirty="0"/>
                  <a:t> et leur distance est </a:t>
                </a:r>
                <a:r>
                  <a:rPr lang="fr-CH" i="1" dirty="0"/>
                  <a:t>a</a:t>
                </a:r>
                <a:r>
                  <a:rPr lang="fr-CH" dirty="0"/>
                  <a:t> (</a:t>
                </a:r>
                <a:r>
                  <a:rPr lang="fr-CH" i="1" dirty="0"/>
                  <a:t>a</a:t>
                </a:r>
                <a:r>
                  <a:rPr lang="fr-CH" dirty="0"/>
                  <a:t>&gt;</a:t>
                </a:r>
                <a:r>
                  <a:rPr lang="fr-CH" i="1" dirty="0"/>
                  <a:t>b</a:t>
                </a:r>
                <a:r>
                  <a:rPr lang="fr-CH" dirty="0"/>
                  <a:t>), le champ sur l'écran est la somme des deux champs, avec leur déphasage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CH" dirty="0"/>
                  <a:t> . Cela donne un facteur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/2)</m:t>
                        </m:r>
                      </m:e>
                    </m:func>
                  </m:oMath>
                </a14:m>
                <a:r>
                  <a:rPr lang="fr-CH" dirty="0"/>
                  <a:t>; le champ total est: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sinc</m:t>
                        </m:r>
                      </m:fName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func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func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L'intensité est: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sinc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  <m:func>
                      <m:func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fr-CH" dirty="0"/>
                  <a:t>   (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func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func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CH" dirty="0"/>
                  <a:t> ).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Souvent, </a:t>
                </a:r>
                <a:r>
                  <a:rPr lang="fr-CH" i="1" dirty="0"/>
                  <a:t>a</a:t>
                </a:r>
                <a:r>
                  <a:rPr lang="fr-CH" dirty="0"/>
                  <a:t>&gt;&gt;</a:t>
                </a:r>
                <a:r>
                  <a:rPr lang="fr-CH" i="1" dirty="0"/>
                  <a:t>b</a:t>
                </a:r>
                <a:r>
                  <a:rPr lang="fr-CH" dirty="0"/>
                  <a:t>; le pic de diffraction est donc beaucoup plus large que les pics d'interférence: il forme une enveloppe sur les franges d'interférence.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le cas spécial </a:t>
                </a:r>
                <a:r>
                  <a:rPr lang="fr-CH" i="1" dirty="0"/>
                  <a:t>a</a:t>
                </a:r>
                <a:r>
                  <a:rPr lang="fr-CH" dirty="0"/>
                  <a:t>=3</a:t>
                </a:r>
                <a:r>
                  <a:rPr lang="fr-CH" i="1" dirty="0"/>
                  <a:t>b</a:t>
                </a:r>
                <a:r>
                  <a:rPr lang="fr-CH" dirty="0"/>
                  <a:t>, le 1</a:t>
                </a:r>
                <a:r>
                  <a:rPr lang="fr-CH" baseline="30000" dirty="0"/>
                  <a:t>er</a:t>
                </a:r>
                <a:r>
                  <a:rPr lang="fr-CH" dirty="0"/>
                  <a:t> zéro de diffraction annule les 3</a:t>
                </a:r>
                <a:r>
                  <a:rPr lang="fr-CH" baseline="30000" dirty="0"/>
                  <a:t>ème</a:t>
                </a:r>
                <a:r>
                  <a:rPr lang="fr-CH" dirty="0"/>
                  <a:t> + 4</a:t>
                </a:r>
                <a:r>
                  <a:rPr lang="fr-CH" baseline="30000" dirty="0"/>
                  <a:t>ème</a:t>
                </a:r>
                <a:r>
                  <a:rPr lang="fr-CH" dirty="0"/>
                  <a:t> pics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d'interférence, le 2</a:t>
                </a:r>
                <a:r>
                  <a:rPr lang="fr-CH" baseline="30000" dirty="0"/>
                  <a:t>ème</a:t>
                </a:r>
                <a:r>
                  <a:rPr lang="fr-CH" dirty="0"/>
                  <a:t> pic annule le 7</a:t>
                </a:r>
                <a:r>
                  <a:rPr lang="fr-CH" baseline="30000" dirty="0"/>
                  <a:t>ème</a:t>
                </a:r>
                <a:r>
                  <a:rPr lang="fr-CH" dirty="0"/>
                  <a:t>, etc. .</a:t>
                </a:r>
              </a:p>
            </p:txBody>
          </p:sp>
        </mc:Choice>
        <mc:Fallback xmlns="">
          <p:sp>
            <p:nvSpPr>
              <p:cNvPr id="15" name="Text Box 9">
                <a:extLst>
                  <a:ext uri="{FF2B5EF4-FFF2-40B4-BE49-F238E27FC236}">
                    <a16:creationId xmlns:a16="http://schemas.microsoft.com/office/drawing/2014/main" id="{F0DAD5BC-3743-964D-ABF9-6FEA1AB65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23221"/>
                <a:ext cx="12191999" cy="3057888"/>
              </a:xfrm>
              <a:prstGeom prst="rect">
                <a:avLst/>
              </a:prstGeom>
              <a:blipFill>
                <a:blip r:embed="rId6"/>
                <a:stretch>
                  <a:fillRect l="-312" t="-830" b="-1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0200456" y="3118702"/>
            <a:ext cx="71979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400" dirty="0"/>
              <a:t>a = 3</a:t>
            </a:r>
            <a:r>
              <a:rPr lang="fr-CH" sz="1400" baseline="30000" dirty="0"/>
              <a:t>.</a:t>
            </a:r>
            <a:r>
              <a:rPr lang="fr-CH" sz="1400" dirty="0"/>
              <a:t>b</a:t>
            </a:r>
            <a:endParaRPr lang="fr-CH" sz="1400" baseline="-25000" dirty="0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7F85F2CC-6A30-6D4C-9B44-817FB20C3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710" y="3732636"/>
            <a:ext cx="22641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600" dirty="0"/>
              <a:t>Diffraction d'une fente:</a:t>
            </a:r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Diffraction de 2 fentes: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59"/>
    </mc:Choice>
    <mc:Fallback xmlns="">
      <p:transition spd="slow" advTm="11915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f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61" y="3753037"/>
            <a:ext cx="2774343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" y="2312876"/>
            <a:ext cx="2732134" cy="453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fig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3"/>
          <a:stretch>
            <a:fillRect/>
          </a:stretch>
        </p:blipFill>
        <p:spPr bwMode="auto">
          <a:xfrm>
            <a:off x="6475401" y="2052957"/>
            <a:ext cx="5705276" cy="480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0" y="-18256"/>
            <a:ext cx="1219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Interférence + diffraction par un réseau de fentes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1324" y="2052957"/>
            <a:ext cx="5713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r>
              <a:rPr lang="fr-CH" sz="1400" dirty="0"/>
              <a:t>Fentes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870709" y="2059307"/>
            <a:ext cx="19082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400"/>
              <a:t>Bandes d’interférence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6816080" y="2041103"/>
            <a:ext cx="18033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400" dirty="0"/>
              <a:t>Sans diffraction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9">
                <a:extLst>
                  <a:ext uri="{FF2B5EF4-FFF2-40B4-BE49-F238E27FC236}">
                    <a16:creationId xmlns:a16="http://schemas.microsoft.com/office/drawing/2014/main" id="{E2C05FDE-2695-5147-92FF-3DB3EFB954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24" y="523221"/>
                <a:ext cx="12180675" cy="1336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un réseau de diffraction, on a un grand nombre N de fentes, qui génèrent une figure d'interférence. Elle doit être multiplié par l'effet de la diffraction, ce qui donne: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sinc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den>
                    </m:f>
                  </m:oMath>
                </a14:m>
                <a:r>
                  <a:rPr lang="fr-CH" dirty="0"/>
                  <a:t> (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func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func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CH" dirty="0"/>
                  <a:t> ). 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De nouveau, </a:t>
                </a:r>
                <a:r>
                  <a:rPr lang="fr-CH" i="1" dirty="0"/>
                  <a:t>Na</a:t>
                </a:r>
                <a:r>
                  <a:rPr lang="fr-CH" dirty="0"/>
                  <a:t>&gt;&gt;</a:t>
                </a:r>
                <a:r>
                  <a:rPr lang="fr-CH" i="1" dirty="0"/>
                  <a:t>b</a:t>
                </a:r>
                <a:r>
                  <a:rPr lang="fr-CH" dirty="0"/>
                  <a:t>, donc l'enveloppe de la diffraction est beaucoup plus large que les pics de l'interférence.</a:t>
                </a:r>
              </a:p>
            </p:txBody>
          </p:sp>
        </mc:Choice>
        <mc:Fallback xmlns="">
          <p:sp>
            <p:nvSpPr>
              <p:cNvPr id="11" name="Text Box 9">
                <a:extLst>
                  <a:ext uri="{FF2B5EF4-FFF2-40B4-BE49-F238E27FC236}">
                    <a16:creationId xmlns:a16="http://schemas.microsoft.com/office/drawing/2014/main" id="{E2C05FDE-2695-5147-92FF-3DB3EFB95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24" y="523221"/>
                <a:ext cx="12180675" cy="1336520"/>
              </a:xfrm>
              <a:prstGeom prst="rect">
                <a:avLst/>
              </a:prstGeom>
              <a:blipFill>
                <a:blip r:embed="rId7"/>
                <a:stretch>
                  <a:fillRect l="-208" b="-66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1">
            <a:extLst>
              <a:ext uri="{FF2B5EF4-FFF2-40B4-BE49-F238E27FC236}">
                <a16:creationId xmlns:a16="http://schemas.microsoft.com/office/drawing/2014/main" id="{A5C1B967-1CAD-E34C-9DB9-153A88B07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322" y="4381363"/>
            <a:ext cx="15956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400" dirty="0"/>
              <a:t>Avec diffraction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76"/>
    </mc:Choice>
    <mc:Fallback xmlns="">
      <p:transition spd="slow" advTm="4457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906463"/>
            <a:ext cx="405606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06463"/>
            <a:ext cx="500697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0" y="7938"/>
            <a:ext cx="1219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Diffraction de Fraunhofer: Effets de la forme des trous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558925" y="620713"/>
            <a:ext cx="4789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dirty="0"/>
              <a:t>Ensemble aléatoire de trous rectangulaires:</a:t>
            </a:r>
            <a:endParaRPr lang="fr-CH" baseline="-25000" dirty="0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666876" y="3681413"/>
            <a:ext cx="4716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dirty="0"/>
              <a:t>Ensemble aléatoire de trous circulaires:</a:t>
            </a:r>
            <a:endParaRPr lang="fr-CH" baseline="-25000" dirty="0"/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6564312" y="620713"/>
            <a:ext cx="41762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dirty="0"/>
              <a:t>Réseau carré des trous rectangulaires:</a:t>
            </a:r>
            <a:endParaRPr lang="fr-CH" baseline="-25000" dirty="0"/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6564314" y="3716338"/>
            <a:ext cx="40560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dirty="0"/>
              <a:t>Réseau carré des trous circulaires:</a:t>
            </a:r>
            <a:endParaRPr lang="fr-CH" baseline="-25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79"/>
    </mc:Choice>
    <mc:Fallback xmlns="">
      <p:transition spd="slow" advTm="6097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0" y="-3175"/>
            <a:ext cx="1219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Le principe de Babinet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8ED6D3-4E6F-3E44-AC15-364AD4F432B7}"/>
              </a:ext>
            </a:extLst>
          </p:cNvPr>
          <p:cNvGrpSpPr/>
          <p:nvPr/>
        </p:nvGrpSpPr>
        <p:grpSpPr>
          <a:xfrm>
            <a:off x="4848048" y="692696"/>
            <a:ext cx="7205397" cy="6165301"/>
            <a:chOff x="5136008" y="2124549"/>
            <a:chExt cx="5531992" cy="4733452"/>
          </a:xfrm>
        </p:grpSpPr>
        <p:pic>
          <p:nvPicPr>
            <p:cNvPr id="52227" name="Picture 3" descr="Fi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7959" y="2472214"/>
              <a:ext cx="4780041" cy="4385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29" name="Text Box 5"/>
            <p:cNvSpPr txBox="1">
              <a:spLocks noChangeArrowheads="1"/>
            </p:cNvSpPr>
            <p:nvPr/>
          </p:nvSpPr>
          <p:spPr bwMode="auto">
            <a:xfrm>
              <a:off x="5264862" y="3167390"/>
              <a:ext cx="771140" cy="401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CH" sz="1400" dirty="0"/>
                <a:t>Réseau de trous:</a:t>
              </a:r>
              <a:endParaRPr lang="fr-CH" sz="1400" baseline="-25000" dirty="0"/>
            </a:p>
          </p:txBody>
        </p:sp>
        <p:sp>
          <p:nvSpPr>
            <p:cNvPr id="52230" name="Text Box 6"/>
            <p:cNvSpPr txBox="1">
              <a:spLocks noChangeArrowheads="1"/>
            </p:cNvSpPr>
            <p:nvPr/>
          </p:nvSpPr>
          <p:spPr bwMode="auto">
            <a:xfrm>
              <a:off x="5136008" y="5471140"/>
              <a:ext cx="115162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CH" sz="1400" dirty="0"/>
                <a:t>Réseau d’obstacles:</a:t>
              </a:r>
              <a:endParaRPr lang="fr-CH" sz="1400" baseline="-25000" dirty="0"/>
            </a:p>
          </p:txBody>
        </p:sp>
        <p:sp>
          <p:nvSpPr>
            <p:cNvPr id="52231" name="Text Box 7"/>
            <p:cNvSpPr txBox="1">
              <a:spLocks noChangeArrowheads="1"/>
            </p:cNvSpPr>
            <p:nvPr/>
          </p:nvSpPr>
          <p:spPr bwMode="auto">
            <a:xfrm>
              <a:off x="6248961" y="2314333"/>
              <a:ext cx="67191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CH" sz="1400" dirty="0"/>
                <a:t>Photo</a:t>
              </a:r>
              <a:endParaRPr lang="fr-CH" sz="1400" baseline="-25000" dirty="0"/>
            </a:p>
          </p:txBody>
        </p:sp>
        <p:sp>
          <p:nvSpPr>
            <p:cNvPr id="52232" name="Text Box 8"/>
            <p:cNvSpPr txBox="1">
              <a:spLocks noChangeArrowheads="1"/>
            </p:cNvSpPr>
            <p:nvPr/>
          </p:nvSpPr>
          <p:spPr bwMode="auto">
            <a:xfrm>
              <a:off x="7716180" y="2314333"/>
              <a:ext cx="100811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CH" sz="1400" dirty="0"/>
                <a:t>Diffraction</a:t>
              </a:r>
              <a:endParaRPr lang="fr-CH" sz="1400" baseline="-25000" dirty="0"/>
            </a:p>
          </p:txBody>
        </p:sp>
        <p:sp>
          <p:nvSpPr>
            <p:cNvPr id="52233" name="Text Box 9"/>
            <p:cNvSpPr txBox="1">
              <a:spLocks noChangeArrowheads="1"/>
            </p:cNvSpPr>
            <p:nvPr/>
          </p:nvSpPr>
          <p:spPr bwMode="auto">
            <a:xfrm>
              <a:off x="9293931" y="2124549"/>
              <a:ext cx="133191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CH" sz="1400" dirty="0"/>
                <a:t>Eléments rectangulaires</a:t>
              </a:r>
              <a:endParaRPr lang="fr-CH" sz="1400" baseline="-25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7D5879D-8365-9E48-96F1-625C1E0E5CD6}"/>
                  </a:ext>
                </a:extLst>
              </p:cNvPr>
              <p:cNvSpPr/>
              <p:nvPr/>
            </p:nvSpPr>
            <p:spPr>
              <a:xfrm>
                <a:off x="0" y="476672"/>
                <a:ext cx="4848048" cy="4309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Prenons la formule de Sommerfeld-Kirchhoff: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𝐾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, dans le cas d'une ouverture 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et de son complémentaire (une obstruction) 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'.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La somme des deux structures donne une parois entière, qui ne laisse rien passer, donc: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, ou: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L'intensité est </a:t>
                </a:r>
                <a:r>
                  <a:rPr lang="fr-CH" dirty="0"/>
                  <a:t>donc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fr-CH" dirty="0"/>
                  <a:t> 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C'est le </a:t>
                </a:r>
                <a:r>
                  <a:rPr lang="fr-CH" b="1" dirty="0"/>
                  <a:t>principe de Babinet</a:t>
                </a:r>
                <a:r>
                  <a:rPr lang="fr-CH" dirty="0"/>
                  <a:t>: la diffraction d'une forme </a:t>
                </a:r>
                <a:r>
                  <a:rPr lang="fr-CH" dirty="0">
                    <a:latin typeface="Symbol" pitchFamily="2" charset="2"/>
                  </a:rPr>
                  <a:t>S</a:t>
                </a:r>
                <a:r>
                  <a:rPr lang="fr-CH" dirty="0"/>
                  <a:t> est égale à celle de son complément </a:t>
                </a:r>
                <a:r>
                  <a:rPr lang="fr-CH" dirty="0">
                    <a:latin typeface="Symbol" pitchFamily="2" charset="2"/>
                  </a:rPr>
                  <a:t>S</a:t>
                </a:r>
                <a:r>
                  <a:rPr lang="fr-CH" dirty="0"/>
                  <a:t>'.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7D5879D-8365-9E48-96F1-625C1E0E5C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6672"/>
                <a:ext cx="4848048" cy="4309834"/>
              </a:xfrm>
              <a:prstGeom prst="rect">
                <a:avLst/>
              </a:prstGeom>
              <a:blipFill>
                <a:blip r:embed="rId3"/>
                <a:stretch>
                  <a:fillRect l="-785" t="-294" r="-524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72"/>
    </mc:Choice>
    <mc:Fallback xmlns="">
      <p:transition spd="slow" advTm="12487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fig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1631" r="4045" b="3824"/>
          <a:stretch/>
        </p:blipFill>
        <p:spPr bwMode="auto">
          <a:xfrm>
            <a:off x="9192344" y="1488306"/>
            <a:ext cx="2988332" cy="536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Fi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b="5228"/>
          <a:stretch/>
        </p:blipFill>
        <p:spPr bwMode="auto">
          <a:xfrm>
            <a:off x="5231904" y="3122034"/>
            <a:ext cx="3743878" cy="374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0" y="0"/>
            <a:ext cx="121806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Diffraction de Fraunhofer d’un trou circulaire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625102-CD34-CA43-85DD-9140D48E3E65}"/>
                  </a:ext>
                </a:extLst>
              </p:cNvPr>
              <p:cNvSpPr/>
              <p:nvPr/>
            </p:nvSpPr>
            <p:spPr>
              <a:xfrm>
                <a:off x="0" y="554039"/>
                <a:ext cx="12192000" cy="1787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le cas d'un trou circulaire, la diffraction de Fresnel est donnée par: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nary>
                      <m:nary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  <m:e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nary>
                  </m:oMath>
                </a14:m>
                <a:endParaRPr lang="fr-CH" dirty="0"/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diffraction de Fraunhofer est la transformée de Fourier de l'ouverture circulaire, qui est la fonction de Bessel.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L'intensité de la diffraction d'un trou de rayon </a:t>
                </a:r>
                <a:r>
                  <a:rPr lang="fr-CH" i="1" dirty="0"/>
                  <a:t>a</a:t>
                </a:r>
                <a:r>
                  <a:rPr lang="fr-CH" dirty="0"/>
                  <a:t> est donc: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𝑘𝑎</m:t>
                                </m:r>
                                <m:func>
                                  <m:func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𝑘𝑎</m:t>
                                </m:r>
                                <m:func>
                                  <m:func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premier zéro de cette fonction est à: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𝑘𝑎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=3.83</m:t>
                    </m:r>
                  </m:oMath>
                </a14:m>
                <a:r>
                  <a:rPr lang="fr-CH" dirty="0"/>
                  <a:t> , ou: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1.22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CH" dirty="0"/>
                  <a:t> (</a:t>
                </a:r>
                <a:r>
                  <a:rPr lang="fr-CH" i="1" dirty="0"/>
                  <a:t>D</a:t>
                </a:r>
                <a:r>
                  <a:rPr lang="fr-CH" dirty="0"/>
                  <a:t>=2</a:t>
                </a:r>
                <a:r>
                  <a:rPr lang="fr-CH" i="1" dirty="0"/>
                  <a:t>a</a:t>
                </a:r>
                <a:r>
                  <a:rPr lang="fr-CH" dirty="0"/>
                  <a:t>).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625102-CD34-CA43-85DD-9140D48E3E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4039"/>
                <a:ext cx="12192000" cy="1787156"/>
              </a:xfrm>
              <a:prstGeom prst="rect">
                <a:avLst/>
              </a:prstGeom>
              <a:blipFill>
                <a:blip r:embed="rId4"/>
                <a:stretch>
                  <a:fillRect l="-312" t="-21127"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089" name="Picture 1" descr="page13image3888896">
            <a:extLst>
              <a:ext uri="{FF2B5EF4-FFF2-40B4-BE49-F238E27FC236}">
                <a16:creationId xmlns:a16="http://schemas.microsoft.com/office/drawing/2014/main" id="{86A8C0CE-B60D-D045-A914-2A4C80DE2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" y="3667059"/>
            <a:ext cx="4068452" cy="319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1955540" y="2489437"/>
            <a:ext cx="42124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dirty="0"/>
              <a:t>Une série de trous de taille croissante:</a:t>
            </a:r>
          </a:p>
          <a:p>
            <a:r>
              <a:rPr lang="fr-CH" dirty="0"/>
              <a:t>Passage de la diffraction de Fraunhofer (haut Gauche) à Fresnel (bas)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27"/>
    </mc:Choice>
    <mc:Fallback xmlns="">
      <p:transition spd="slow" advTm="6132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0" y="34926"/>
            <a:ext cx="1219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La résolution d’un microscope optique</a:t>
            </a:r>
          </a:p>
        </p:txBody>
      </p:sp>
      <p:pic>
        <p:nvPicPr>
          <p:cNvPr id="90113" name="Picture 1" descr="page13image3892704">
            <a:extLst>
              <a:ext uri="{FF2B5EF4-FFF2-40B4-BE49-F238E27FC236}">
                <a16:creationId xmlns:a16="http://schemas.microsoft.com/office/drawing/2014/main" id="{8ECF5335-F1F1-8944-A16A-57E62B707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187478"/>
            <a:ext cx="5148064" cy="367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5142571" y="4699573"/>
            <a:ext cx="14761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dirty="0"/>
              <a:t>Le critère de Rayleigh: </a:t>
            </a:r>
            <a:endParaRPr lang="fr-CH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1A48FE9-F00B-BE43-AC47-2F8D2389189D}"/>
                  </a:ext>
                </a:extLst>
              </p:cNvPr>
              <p:cNvSpPr/>
              <p:nvPr/>
            </p:nvSpPr>
            <p:spPr>
              <a:xfrm>
                <a:off x="0" y="554039"/>
                <a:ext cx="12192000" cy="2449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Prenons un objectif de microscope, sans aberrations, avec un diamètre </a:t>
                </a:r>
                <a:r>
                  <a:rPr lang="fr-CH" i="1" dirty="0"/>
                  <a:t>D</a:t>
                </a:r>
                <a:r>
                  <a:rPr lang="fr-CH" dirty="0"/>
                  <a:t> et de longueur focale </a:t>
                </a:r>
                <a:r>
                  <a:rPr lang="fr-CH" i="1" dirty="0"/>
                  <a:t>f</a:t>
                </a:r>
                <a:r>
                  <a:rPr lang="fr-CH" dirty="0"/>
                  <a:t> . L'image d'un point forme un cercle de diffraction, de rayon: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1.22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1.22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#/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0.61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𝑁𝐴</m:t>
                        </m:r>
                      </m:den>
                    </m:f>
                  </m:oMath>
                </a14:m>
                <a:r>
                  <a:rPr lang="fr-CH" dirty="0"/>
                  <a:t> (</a:t>
                </a:r>
                <a:r>
                  <a:rPr lang="fr-CH" i="1" dirty="0"/>
                  <a:t>NA</a:t>
                </a:r>
                <a:r>
                  <a:rPr lang="fr-CH" dirty="0"/>
                  <a:t> ≡ sin(</a:t>
                </a:r>
                <a:r>
                  <a:rPr lang="fr-CH" dirty="0">
                    <a:latin typeface="Symbol" pitchFamily="2" charset="2"/>
                  </a:rPr>
                  <a:t>a</a:t>
                </a:r>
                <a:r>
                  <a:rPr lang="fr-CH" dirty="0"/>
                  <a:t>) , #/</a:t>
                </a:r>
                <a:r>
                  <a:rPr lang="fr-CH" i="1" dirty="0"/>
                  <a:t>F</a:t>
                </a:r>
                <a:r>
                  <a:rPr lang="fr-CH" dirty="0"/>
                  <a:t> ≡</a:t>
                </a:r>
                <a:r>
                  <a:rPr lang="fr-CH" i="1" dirty="0"/>
                  <a:t>D</a:t>
                </a:r>
                <a:r>
                  <a:rPr lang="fr-CH" dirty="0"/>
                  <a:t>/</a:t>
                </a:r>
                <a:r>
                  <a:rPr lang="fr-CH" i="1" dirty="0"/>
                  <a:t>f=</a:t>
                </a:r>
                <a:r>
                  <a:rPr lang="fr-CH" dirty="0"/>
                  <a:t>2tg(</a:t>
                </a:r>
                <a:r>
                  <a:rPr lang="fr-CH" dirty="0">
                    <a:latin typeface="Symbol" pitchFamily="2" charset="2"/>
                  </a:rPr>
                  <a:t>a</a:t>
                </a:r>
                <a:r>
                  <a:rPr lang="fr-CH" dirty="0"/>
                  <a:t>) ).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distinguer dans l'image entre deux points de l'objet, on utilise le critère de Rayleigh: Le maximum de l'image d'un point doit coïncider avec le premier zéro du point voisin.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résolution du microscope est donc égale au rayon décrit ci-dessous: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1.22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#/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0.61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𝑁𝐴</m:t>
                        </m:r>
                      </m:den>
                    </m:f>
                  </m:oMath>
                </a14:m>
                <a:r>
                  <a:rPr lang="fr-CH" dirty="0"/>
                  <a:t> . C'est une limite fondamentale de la résolution d'un microscope, due à la diffraction.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1A48FE9-F00B-BE43-AC47-2F8D238918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4039"/>
                <a:ext cx="12192000" cy="2449453"/>
              </a:xfrm>
              <a:prstGeom prst="rect">
                <a:avLst/>
              </a:prstGeom>
              <a:blipFill>
                <a:blip r:embed="rId3"/>
                <a:stretch>
                  <a:fillRect l="-312" t="-515" b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6">
            <a:extLst>
              <a:ext uri="{FF2B5EF4-FFF2-40B4-BE49-F238E27FC236}">
                <a16:creationId xmlns:a16="http://schemas.microsoft.com/office/drawing/2014/main" id="{C2AF97C7-2354-4C4C-86D0-1E56C1563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144" y="3429000"/>
            <a:ext cx="1008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200" dirty="0"/>
              <a:t>Deux points distincts</a:t>
            </a:r>
            <a:endParaRPr lang="fr-CH" sz="1200" baseline="-25000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F719840-B57E-EC46-BD0A-3C8F49BBB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100" y="3428999"/>
            <a:ext cx="1008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200" dirty="0"/>
              <a:t>Seuil de résolution</a:t>
            </a:r>
            <a:endParaRPr lang="fr-CH" sz="1200" baseline="-25000" dirty="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E52DB0B6-5ADA-1E40-B141-8D17A0A3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0536" y="2852936"/>
            <a:ext cx="1008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200" dirty="0"/>
              <a:t>Deux points non-résolus</a:t>
            </a:r>
            <a:endParaRPr lang="fr-CH" sz="1200" baseline="-25000" dirty="0"/>
          </a:p>
        </p:txBody>
      </p:sp>
      <p:pic>
        <p:nvPicPr>
          <p:cNvPr id="10" name="Picture 3" descr="fig10">
            <a:extLst>
              <a:ext uri="{FF2B5EF4-FFF2-40B4-BE49-F238E27FC236}">
                <a16:creationId xmlns:a16="http://schemas.microsoft.com/office/drawing/2014/main" id="{FBB1E12A-E86E-4742-8C6D-B07269EE3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1631" r="4045" b="44091"/>
          <a:stretch/>
        </p:blipFill>
        <p:spPr bwMode="auto">
          <a:xfrm>
            <a:off x="1611753" y="3559991"/>
            <a:ext cx="3177898" cy="327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39"/>
    </mc:Choice>
    <mc:Fallback xmlns="">
      <p:transition spd="slow" advTm="13883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F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b="5228"/>
          <a:stretch/>
        </p:blipFill>
        <p:spPr bwMode="auto">
          <a:xfrm>
            <a:off x="8224088" y="2893300"/>
            <a:ext cx="3967912" cy="3968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0" y="0"/>
            <a:ext cx="121806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>
                <a:solidFill>
                  <a:srgbClr val="FF0000"/>
                </a:solidFill>
              </a:rPr>
              <a:t>Bonus: </a:t>
            </a:r>
            <a:r>
              <a:rPr lang="fr-CH" sz="2800" dirty="0"/>
              <a:t>Le point d'Arago (de Poisson)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625102-CD34-CA43-85DD-9140D48E3E65}"/>
                  </a:ext>
                </a:extLst>
              </p:cNvPr>
              <p:cNvSpPr/>
              <p:nvPr/>
            </p:nvSpPr>
            <p:spPr>
              <a:xfrm>
                <a:off x="0" y="554039"/>
                <a:ext cx="12192000" cy="2451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Selon le principe de Babinet, la diffraction de Fresnel d'un objet circulaire est donnée par: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nary>
                      <m:nary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  <m:e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nary>
                  </m:oMath>
                </a14:m>
                <a:endParaRPr lang="fr-CH" dirty="0"/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même principe s'applique à diffraction de Fraunhofer, qui donne: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𝑘𝑎</m:t>
                                </m:r>
                                <m:func>
                                  <m:func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𝑘𝑎</m:t>
                                </m:r>
                                <m:func>
                                  <m:func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résultat est qu'au centre de l'ombre d'un cercle / d'une bille il y a un point lumineux, appelé le point d'Arago (ou de Poisson).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Cela a été aussi démontré pour des fonctions d'ondes quantiques.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625102-CD34-CA43-85DD-9140D48E3E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4039"/>
                <a:ext cx="12192000" cy="2451890"/>
              </a:xfrm>
              <a:prstGeom prst="rect">
                <a:avLst/>
              </a:prstGeom>
              <a:blipFill>
                <a:blip r:embed="rId3"/>
                <a:stretch>
                  <a:fillRect l="-312" t="-2062" b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8120892" y="2384884"/>
            <a:ext cx="40806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400" dirty="0"/>
              <a:t>Une série de trous de taille croissante:</a:t>
            </a:r>
          </a:p>
          <a:p>
            <a:r>
              <a:rPr lang="fr-CH" sz="1400" dirty="0"/>
              <a:t>Passage de la diffraction de Fraunhofer à Fresnel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229A7CA-AD70-D3A4-BD78-4EF1B70076D0}"/>
              </a:ext>
            </a:extLst>
          </p:cNvPr>
          <p:cNvSpPr txBox="1"/>
          <p:nvPr/>
        </p:nvSpPr>
        <p:spPr>
          <a:xfrm>
            <a:off x="0" y="6642556"/>
            <a:ext cx="3024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vanderbei.princeton.edu</a:t>
            </a:r>
            <a:r>
              <a:rPr lang="en-US" sz="800" dirty="0"/>
              <a:t>/</a:t>
            </a:r>
            <a:r>
              <a:rPr lang="en-US" sz="800" dirty="0" err="1"/>
              <a:t>PoissonSpot</a:t>
            </a:r>
            <a:r>
              <a:rPr lang="en-US" sz="800" dirty="0"/>
              <a:t>/</a:t>
            </a:r>
            <a:r>
              <a:rPr lang="en-US" sz="800" dirty="0" err="1"/>
              <a:t>PoissonSpot.html</a:t>
            </a:r>
            <a:endParaRPr lang="en-US" sz="800" dirty="0"/>
          </a:p>
        </p:txBody>
      </p:sp>
      <p:pic>
        <p:nvPicPr>
          <p:cNvPr id="1026" name="Picture 2" descr="Schematic diagram of the Poisson spot experiment and notation for the classical deflection model.">
            <a:extLst>
              <a:ext uri="{FF2B5EF4-FFF2-40B4-BE49-F238E27FC236}">
                <a16:creationId xmlns:a16="http://schemas.microsoft.com/office/drawing/2014/main" id="{EF0DF173-17D0-68B0-820A-24722AE3A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781"/>
            <a:ext cx="4112044" cy="272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AF4EBE-52E8-EBD4-4F3E-AF4B30DC8281}"/>
              </a:ext>
            </a:extLst>
          </p:cNvPr>
          <p:cNvSpPr txBox="1"/>
          <p:nvPr/>
        </p:nvSpPr>
        <p:spPr>
          <a:xfrm>
            <a:off x="4112044" y="6530984"/>
            <a:ext cx="34322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www.researchgate.net</a:t>
            </a:r>
            <a:r>
              <a:rPr lang="en-US" sz="800" dirty="0"/>
              <a:t>/figure/Schematic-diagram-of-the-Poisson-spot-experiment-and-notation-for-the-classical_fig7_231153832</a:t>
            </a:r>
          </a:p>
        </p:txBody>
      </p:sp>
      <p:pic>
        <p:nvPicPr>
          <p:cNvPr id="7" name="Picture 10" descr="makecirc_IBM">
            <a:extLst>
              <a:ext uri="{FF2B5EF4-FFF2-40B4-BE49-F238E27FC236}">
                <a16:creationId xmlns:a16="http://schemas.microsoft.com/office/drawing/2014/main" id="{B65BEDB1-16C0-D07C-545F-5E9F10C64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51936" r="2702" b="2199"/>
          <a:stretch/>
        </p:blipFill>
        <p:spPr bwMode="auto">
          <a:xfrm>
            <a:off x="4223792" y="3002978"/>
            <a:ext cx="3432242" cy="34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17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27"/>
    </mc:Choice>
    <mc:Fallback xmlns="">
      <p:transition spd="slow" advTm="6132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594300"/>
                <a:ext cx="12192000" cy="44448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écrivons le champ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fr-CH" dirty="0"/>
                  <a:t> , où </a:t>
                </a:r>
                <a:r>
                  <a:rPr lang="fr-CH" i="1" dirty="0"/>
                  <a:t>U</a:t>
                </a:r>
                <a:r>
                  <a:rPr lang="fr-CH" dirty="0"/>
                  <a:t>(</a:t>
                </a:r>
                <a:r>
                  <a:rPr lang="fr-CH" b="1" i="1" dirty="0"/>
                  <a:t>r</a:t>
                </a:r>
                <a:r>
                  <a:rPr lang="fr-CH" dirty="0"/>
                  <a:t>) est une solution de l'équation de Helmholtz: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  .  (</a:t>
                </a:r>
                <a:r>
                  <a:rPr lang="fr-CH" i="1" dirty="0"/>
                  <a:t>k</a:t>
                </a:r>
                <a:r>
                  <a:rPr lang="fr-CH" dirty="0"/>
                  <a:t>=</a:t>
                </a:r>
                <a:r>
                  <a:rPr lang="fr-CH" dirty="0">
                    <a:latin typeface="Symbol" pitchFamily="2" charset="2"/>
                  </a:rPr>
                  <a:t>w</a:t>
                </a:r>
                <a:r>
                  <a:rPr lang="fr-CH" dirty="0"/>
                  <a:t>/</a:t>
                </a:r>
                <a:r>
                  <a:rPr lang="fr-CH" i="1" dirty="0"/>
                  <a:t>c</a:t>
                </a:r>
                <a:r>
                  <a:rPr lang="fr-CH" dirty="0"/>
                  <a:t>).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développer le théorème de Green, nous prenons la loi de divergence de Gauss: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fr-CH" dirty="0"/>
                  <a:t> , </a:t>
                </a:r>
                <a:r>
                  <a:rPr lang="fr-CH" i="1" dirty="0"/>
                  <a:t>S</a:t>
                </a:r>
                <a:r>
                  <a:rPr lang="fr-CH" dirty="0"/>
                  <a:t> étant une surface close entourant un volume </a:t>
                </a:r>
                <a:r>
                  <a:rPr lang="fr-CH" i="1" dirty="0"/>
                  <a:t>V</a:t>
                </a:r>
                <a:r>
                  <a:rPr lang="fr-CH" dirty="0"/>
                  <a:t> (sous condition de continuité de la fonction </a:t>
                </a:r>
                <a:r>
                  <a:rPr lang="fr-CH" b="1" i="1" dirty="0"/>
                  <a:t>A</a:t>
                </a:r>
                <a:r>
                  <a:rPr lang="fr-CH" b="1" dirty="0"/>
                  <a:t>(</a:t>
                </a:r>
                <a:r>
                  <a:rPr lang="fr-CH" b="1" i="1" dirty="0"/>
                  <a:t>r</a:t>
                </a:r>
                <a:r>
                  <a:rPr lang="fr-CH" b="1" dirty="0"/>
                  <a:t>)</a:t>
                </a:r>
                <a:r>
                  <a:rPr lang="fr-CH" dirty="0"/>
                  <a:t> et de sa dérivée).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Prenons une fonction: </a:t>
                </a:r>
                <a14:m>
                  <m:oMath xmlns:m="http://schemas.openxmlformats.org/officeDocument/2006/math">
                    <m:r>
                      <a:rPr lang="fr-CH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r>
                      <a:rPr lang="fr-CH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r>
                      <a:rPr lang="fr-CH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CH" dirty="0"/>
                  <a:t> , qui donne: </a:t>
                </a:r>
                <a14:m>
                  <m:oMath xmlns:m="http://schemas.openxmlformats.org/officeDocument/2006/math"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𝐺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CH" dirty="0"/>
                  <a:t> . </a:t>
                </a:r>
                <a:r>
                  <a:rPr lang="fr-CH" i="1" dirty="0"/>
                  <a:t>U</a:t>
                </a:r>
                <a:r>
                  <a:rPr lang="fr-CH" dirty="0"/>
                  <a:t>(</a:t>
                </a:r>
                <a:r>
                  <a:rPr lang="fr-CH" b="1" i="1" dirty="0"/>
                  <a:t>r</a:t>
                </a:r>
                <a:r>
                  <a:rPr lang="fr-CH" dirty="0"/>
                  <a:t>) est notre champ électrique, </a:t>
                </a:r>
                <a:r>
                  <a:rPr lang="fr-CH" i="1" dirty="0"/>
                  <a:t>G</a:t>
                </a:r>
                <a:r>
                  <a:rPr lang="fr-CH" dirty="0"/>
                  <a:t>(</a:t>
                </a:r>
                <a:r>
                  <a:rPr lang="fr-CH" b="1" i="1" dirty="0"/>
                  <a:t>r</a:t>
                </a:r>
                <a:r>
                  <a:rPr lang="fr-CH" dirty="0"/>
                  <a:t>) est une fonction "arbitraire", qui est aussi une solution à l'équation de Helmholtz.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En substituant ce </a:t>
                </a:r>
                <a:r>
                  <a:rPr lang="fr-CH" b="1" i="1" dirty="0"/>
                  <a:t>A</a:t>
                </a:r>
                <a:r>
                  <a:rPr lang="fr-CH" dirty="0"/>
                  <a:t> dans la loi de Gauss, nous obtenons le </a:t>
                </a:r>
                <a:r>
                  <a:rPr lang="fr-CH" b="1" dirty="0"/>
                  <a:t>théorème de Green</a:t>
                </a:r>
                <a:r>
                  <a:rPr lang="fr-CH" dirty="0"/>
                  <a:t> 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fr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𝜵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fr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𝜵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fr-CH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CH" dirty="0"/>
                  <a:t> est le vecteur normal à la surface </a:t>
                </a:r>
                <a:r>
                  <a:rPr lang="fr-CH" i="1" dirty="0"/>
                  <a:t>S</a:t>
                </a:r>
                <a:r>
                  <a:rPr lang="fr-CH" dirty="0"/>
                  <a:t>).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Puisse que </a:t>
                </a:r>
                <a:r>
                  <a:rPr lang="fr-CH" i="1" dirty="0"/>
                  <a:t>U</a:t>
                </a:r>
                <a:r>
                  <a:rPr lang="fr-CH" dirty="0"/>
                  <a:t> et </a:t>
                </a:r>
                <a:r>
                  <a:rPr lang="fr-CH" i="1" dirty="0"/>
                  <a:t>G</a:t>
                </a:r>
                <a:r>
                  <a:rPr lang="fr-CH" dirty="0"/>
                  <a:t> sont des solutions à l'équation de Helmholtz, avec le même </a:t>
                </a:r>
                <a:r>
                  <a:rPr lang="fr-CH" i="1" dirty="0"/>
                  <a:t>k</a:t>
                </a:r>
                <a:r>
                  <a:rPr lang="fr-CH" dirty="0"/>
                  <a:t>,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 nous avons: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𝐺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𝐺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 , ce qui donne: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  .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 C'est le théorème de Green pour des solution à l'équation de Helmholtz.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94300"/>
                <a:ext cx="12192000" cy="4444807"/>
              </a:xfrm>
              <a:prstGeom prst="rect">
                <a:avLst/>
              </a:prstGeom>
              <a:blipFill>
                <a:blip r:embed="rId3"/>
                <a:stretch>
                  <a:fillRect l="-312" b="-88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6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1. Le théorème de Green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7C1FBD-4DCE-7C4E-A1AD-FB3FB07DBEA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28493"/>
          <a:stretch/>
        </p:blipFill>
        <p:spPr bwMode="auto">
          <a:xfrm>
            <a:off x="8810717" y="3645023"/>
            <a:ext cx="3381283" cy="3212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</p:spTree>
    <p:extLst>
      <p:ext uri="{BB962C8B-B14F-4D97-AF65-F5344CB8AC3E}">
        <p14:creationId xmlns:p14="http://schemas.microsoft.com/office/powerpoint/2010/main" val="28420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74"/>
    </mc:Choice>
    <mc:Fallback xmlns="">
      <p:transition spd="slow" advTm="19237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Fi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b="5228"/>
          <a:stretch/>
        </p:blipFill>
        <p:spPr bwMode="auto">
          <a:xfrm>
            <a:off x="8224088" y="2893300"/>
            <a:ext cx="3967912" cy="3968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0" y="0"/>
            <a:ext cx="121806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>
                <a:solidFill>
                  <a:srgbClr val="FF0000"/>
                </a:solidFill>
              </a:rPr>
              <a:t>Bonus: </a:t>
            </a:r>
            <a:r>
              <a:rPr lang="fr-CH" sz="2800" dirty="0"/>
              <a:t>Le point d'Arago (de Poisson)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625102-CD34-CA43-85DD-9140D48E3E65}"/>
                  </a:ext>
                </a:extLst>
              </p:cNvPr>
              <p:cNvSpPr/>
              <p:nvPr/>
            </p:nvSpPr>
            <p:spPr>
              <a:xfrm>
                <a:off x="0" y="554039"/>
                <a:ext cx="12192000" cy="2451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Selon le principe de Babinet, la diffraction de Fresnel d'un objet circulaire est donnée par: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nary>
                      <m:nary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  <m:e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nary>
                  </m:oMath>
                </a14:m>
                <a:endParaRPr lang="fr-CH" dirty="0"/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même principe s'applique à diffraction de Fraunhofer, qui donne: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𝑘𝑎</m:t>
                                </m:r>
                                <m:func>
                                  <m:func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𝑘𝑎</m:t>
                                </m:r>
                                <m:func>
                                  <m:func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résultat est qu'au centre de l'ombre d'un cercle / d'une bille il y a un point lumineux, appelé le point d'Arago (ou de Poisson).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Cela a été aussi démontré pour des fonctions d'ondes quantiques.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625102-CD34-CA43-85DD-9140D48E3E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4039"/>
                <a:ext cx="12192000" cy="2451890"/>
              </a:xfrm>
              <a:prstGeom prst="rect">
                <a:avLst/>
              </a:prstGeom>
              <a:blipFill>
                <a:blip r:embed="rId5"/>
                <a:stretch>
                  <a:fillRect l="-312" t="-2062" b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8120892" y="2384884"/>
            <a:ext cx="40806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1400" dirty="0"/>
              <a:t>Une série de trous de taille croissante:</a:t>
            </a:r>
          </a:p>
          <a:p>
            <a:r>
              <a:rPr lang="fr-CH" sz="1400" dirty="0"/>
              <a:t>Passage de la diffraction de Fraunhofer à Fresnel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229A7CA-AD70-D3A4-BD78-4EF1B70076D0}"/>
              </a:ext>
            </a:extLst>
          </p:cNvPr>
          <p:cNvSpPr txBox="1"/>
          <p:nvPr/>
        </p:nvSpPr>
        <p:spPr>
          <a:xfrm>
            <a:off x="0" y="6642556"/>
            <a:ext cx="3024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vanderbei.princeton.edu</a:t>
            </a:r>
            <a:r>
              <a:rPr lang="en-US" sz="800" dirty="0"/>
              <a:t>/</a:t>
            </a:r>
            <a:r>
              <a:rPr lang="en-US" sz="800" dirty="0" err="1"/>
              <a:t>PoissonSpot</a:t>
            </a:r>
            <a:r>
              <a:rPr lang="en-US" sz="800" dirty="0"/>
              <a:t>/</a:t>
            </a:r>
            <a:r>
              <a:rPr lang="en-US" sz="800" dirty="0" err="1"/>
              <a:t>PoissonSpot.html</a:t>
            </a:r>
            <a:endParaRPr lang="en-US" sz="800" dirty="0"/>
          </a:p>
        </p:txBody>
      </p:sp>
      <p:pic>
        <p:nvPicPr>
          <p:cNvPr id="1026" name="Picture 2" descr="Schematic diagram of the Poisson spot experiment and notation for the classical deflection model.">
            <a:extLst>
              <a:ext uri="{FF2B5EF4-FFF2-40B4-BE49-F238E27FC236}">
                <a16:creationId xmlns:a16="http://schemas.microsoft.com/office/drawing/2014/main" id="{EF0DF173-17D0-68B0-820A-24722AE3A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781"/>
            <a:ext cx="4112044" cy="272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AF4EBE-52E8-EBD4-4F3E-AF4B30DC8281}"/>
              </a:ext>
            </a:extLst>
          </p:cNvPr>
          <p:cNvSpPr txBox="1"/>
          <p:nvPr/>
        </p:nvSpPr>
        <p:spPr>
          <a:xfrm>
            <a:off x="4112044" y="6530984"/>
            <a:ext cx="34322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www.researchgate.net</a:t>
            </a:r>
            <a:r>
              <a:rPr lang="en-US" sz="800" dirty="0"/>
              <a:t>/figure/Schematic-diagram-of-the-Poisson-spot-experiment-and-notation-for-the-classical_fig7_231153832</a:t>
            </a:r>
          </a:p>
        </p:txBody>
      </p:sp>
      <p:pic>
        <p:nvPicPr>
          <p:cNvPr id="7" name="Picture 10" descr="makecirc_IBM">
            <a:extLst>
              <a:ext uri="{FF2B5EF4-FFF2-40B4-BE49-F238E27FC236}">
                <a16:creationId xmlns:a16="http://schemas.microsoft.com/office/drawing/2014/main" id="{B65BEDB1-16C0-D07C-545F-5E9F10C64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51936" r="2702" b="2199"/>
          <a:stretch/>
        </p:blipFill>
        <p:spPr bwMode="auto">
          <a:xfrm>
            <a:off x="4223792" y="3002978"/>
            <a:ext cx="3432242" cy="34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cculter2Dpoisson4.mp4">
            <a:hlinkClick r:id="" action="ppaction://media"/>
            <a:extLst>
              <a:ext uri="{FF2B5EF4-FFF2-40B4-BE49-F238E27FC236}">
                <a16:creationId xmlns:a16="http://schemas.microsoft.com/office/drawing/2014/main" id="{BF4F14AD-810E-B765-B279-230837CAAD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2036" y="602086"/>
            <a:ext cx="8356603" cy="626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1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27"/>
    </mc:Choice>
    <mc:Fallback xmlns="">
      <p:transition spd="slow" advTm="61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0" y="1"/>
            <a:ext cx="1219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La diffraction d'un petit trou </a:t>
            </a:r>
            <a:r>
              <a:rPr lang="fr-CH" sz="2800" i="1" dirty="0"/>
              <a:t>d</a:t>
            </a:r>
            <a:r>
              <a:rPr lang="fr-CH" sz="2800" dirty="0"/>
              <a:t>&lt;&lt;</a:t>
            </a:r>
            <a:r>
              <a:rPr lang="fr-CH" sz="2800" dirty="0">
                <a:latin typeface="Symbol" pitchFamily="2" charset="2"/>
              </a:rPr>
              <a:t>l</a:t>
            </a:r>
            <a:endParaRPr lang="fr-CH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0A1B85-2411-2445-B1F5-46105DA41529}"/>
                  </a:ext>
                </a:extLst>
              </p:cNvPr>
              <p:cNvSpPr/>
              <p:nvPr/>
            </p:nvSpPr>
            <p:spPr>
              <a:xfrm>
                <a:off x="11954" y="1659291"/>
                <a:ext cx="8251028" cy="409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Puisse que</a:t>
                </a:r>
                <a:r>
                  <a:rPr lang="fr-CH" dirty="0"/>
                  <a:t> </a:t>
                </a:r>
                <a:r>
                  <a:rPr lang="fr-CH" i="1" dirty="0"/>
                  <a:t>d</a:t>
                </a:r>
                <a:r>
                  <a:rPr lang="fr-CH" dirty="0"/>
                  <a:t>&lt;&lt;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&lt;&lt;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fr-CH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  <a:r>
                  <a:rPr lang="fr-CH" dirty="0"/>
                  <a:t> ,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fr-CH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peut être considéré comme constant sur la surface 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. L'intégrale est donc triviale, donnant: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e>
                        </m:d>
                      </m:e>
                    </m:func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(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=surface de l'ouverture 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). C'est une source ponctuelle d'une onde sphérique, modulé par l'angle. L'intensité est: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e>
                        </m:d>
                      </m:e>
                    </m:func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L'intensité totale (intégrée sur une demi-sphère) est: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∬"/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0</m:t>
                        </m:r>
                      </m:sub>
                      <m:sup>
                        <m:f>
                          <m:f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  <m:e>
                        <m:sSubSup>
                          <m:sSub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01</m:t>
                            </m:r>
                          </m:sub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func>
                          <m:func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nary>
                  </m:oMath>
                </a14:m>
                <a:endParaRPr lang="fr-CH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CH" dirty="0"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01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nary>
                      <m:nary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  <m:e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r>
                          <a:rPr lang="fr-CH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En effet, notre petit trou mesure un échantillon de l'onde plane, donc l'intensité mesuré est proportionnelle à la surface du trou.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0A1B85-2411-2445-B1F5-46105DA41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4" y="1659291"/>
                <a:ext cx="8251028" cy="4092211"/>
              </a:xfrm>
              <a:prstGeom prst="rect">
                <a:avLst/>
              </a:prstGeom>
              <a:blipFill>
                <a:blip r:embed="rId2"/>
                <a:stretch>
                  <a:fillRect l="-307" t="-310" r="-154" b="-1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0A3F418E-9A27-1143-B919-08E81B0F2994}"/>
              </a:ext>
            </a:extLst>
          </p:cNvPr>
          <p:cNvGrpSpPr/>
          <p:nvPr/>
        </p:nvGrpSpPr>
        <p:grpSpPr>
          <a:xfrm>
            <a:off x="8076220" y="2846541"/>
            <a:ext cx="3960440" cy="3853339"/>
            <a:chOff x="8616279" y="3443180"/>
            <a:chExt cx="3347218" cy="32567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F3EF249-7EB5-174D-9A7D-5243024724EC}"/>
                </a:ext>
              </a:extLst>
            </p:cNvPr>
            <p:cNvGrpSpPr/>
            <p:nvPr/>
          </p:nvGrpSpPr>
          <p:grpSpPr>
            <a:xfrm>
              <a:off x="8616279" y="3443180"/>
              <a:ext cx="3347218" cy="3256700"/>
              <a:chOff x="4871864" y="4077072"/>
              <a:chExt cx="2362665" cy="2298772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3B7D2A3-667D-474C-8D6E-71FC95F7A5FC}"/>
                  </a:ext>
                </a:extLst>
              </p:cNvPr>
              <p:cNvCxnSpPr/>
              <p:nvPr/>
            </p:nvCxnSpPr>
            <p:spPr>
              <a:xfrm>
                <a:off x="5177564" y="4149079"/>
                <a:ext cx="0" cy="2160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A85736F-4001-6A4E-8C5F-880E248F5950}"/>
                  </a:ext>
                </a:extLst>
              </p:cNvPr>
              <p:cNvCxnSpPr/>
              <p:nvPr/>
            </p:nvCxnSpPr>
            <p:spPr>
              <a:xfrm>
                <a:off x="5321580" y="4149079"/>
                <a:ext cx="0" cy="2160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5CCAE56-FCB3-144D-B948-BA890ED83DFA}"/>
                  </a:ext>
                </a:extLst>
              </p:cNvPr>
              <p:cNvCxnSpPr/>
              <p:nvPr/>
            </p:nvCxnSpPr>
            <p:spPr>
              <a:xfrm>
                <a:off x="5465596" y="4149079"/>
                <a:ext cx="0" cy="2160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244F7C6-7DD3-CD48-9B73-766A9B671AD3}"/>
                  </a:ext>
                </a:extLst>
              </p:cNvPr>
              <p:cNvCxnSpPr/>
              <p:nvPr/>
            </p:nvCxnSpPr>
            <p:spPr>
              <a:xfrm>
                <a:off x="5609612" y="4149079"/>
                <a:ext cx="0" cy="2160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315C992-BA14-384F-B8E4-5DFFA9DE486C}"/>
                  </a:ext>
                </a:extLst>
              </p:cNvPr>
              <p:cNvCxnSpPr/>
              <p:nvPr/>
            </p:nvCxnSpPr>
            <p:spPr>
              <a:xfrm>
                <a:off x="5753628" y="4149079"/>
                <a:ext cx="0" cy="2160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70017E2-06D9-5C49-A672-03CA971231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7580" y="5259844"/>
                <a:ext cx="972000" cy="46805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F3C68FF-BB76-FF47-B12B-F18489CE73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37580" y="4725144"/>
                <a:ext cx="972000" cy="46805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B94DA819-50AF-E74C-A11E-F21A9134D018}"/>
                  </a:ext>
                </a:extLst>
              </p:cNvPr>
              <p:cNvSpPr/>
              <p:nvPr/>
            </p:nvSpPr>
            <p:spPr>
              <a:xfrm>
                <a:off x="4871864" y="4149079"/>
                <a:ext cx="2160000" cy="2160000"/>
              </a:xfrm>
              <a:prstGeom prst="arc">
                <a:avLst>
                  <a:gd name="adj1" fmla="val 16200000"/>
                  <a:gd name="adj2" fmla="val 5413105"/>
                </a:avLst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D29D1344-B54E-7040-B208-1C89FB769DA6}"/>
                  </a:ext>
                </a:extLst>
              </p:cNvPr>
              <p:cNvSpPr/>
              <p:nvPr/>
            </p:nvSpPr>
            <p:spPr>
              <a:xfrm>
                <a:off x="5411864" y="4691559"/>
                <a:ext cx="1080000" cy="1080000"/>
              </a:xfrm>
              <a:prstGeom prst="arc">
                <a:avLst>
                  <a:gd name="adj1" fmla="val 19741412"/>
                  <a:gd name="adj2" fmla="val 1829096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1D09EA26-2200-1143-B9A9-8F63E8813A1E}"/>
                  </a:ext>
                </a:extLst>
              </p:cNvPr>
              <p:cNvSpPr/>
              <p:nvPr/>
            </p:nvSpPr>
            <p:spPr>
              <a:xfrm>
                <a:off x="5243207" y="4509079"/>
                <a:ext cx="1440000" cy="1440000"/>
              </a:xfrm>
              <a:prstGeom prst="arc">
                <a:avLst>
                  <a:gd name="adj1" fmla="val 19855016"/>
                  <a:gd name="adj2" fmla="val 1711102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38011EB9-C910-F944-BCEE-1276D6117E56}"/>
                  </a:ext>
                </a:extLst>
              </p:cNvPr>
              <p:cNvSpPr/>
              <p:nvPr/>
            </p:nvSpPr>
            <p:spPr>
              <a:xfrm>
                <a:off x="5577579" y="4869261"/>
                <a:ext cx="720000" cy="720000"/>
              </a:xfrm>
              <a:prstGeom prst="arc">
                <a:avLst>
                  <a:gd name="adj1" fmla="val 19658879"/>
                  <a:gd name="adj2" fmla="val 1829628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97AB9C82-8881-E84A-9A81-7812EF736E36}"/>
                  </a:ext>
                </a:extLst>
              </p:cNvPr>
              <p:cNvSpPr/>
              <p:nvPr/>
            </p:nvSpPr>
            <p:spPr>
              <a:xfrm>
                <a:off x="5797137" y="5046781"/>
                <a:ext cx="360000" cy="360000"/>
              </a:xfrm>
              <a:prstGeom prst="arc">
                <a:avLst>
                  <a:gd name="adj1" fmla="val 19076287"/>
                  <a:gd name="adj2" fmla="val 2361860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F117E8A2-A712-D444-A389-93534A272E48}"/>
                  </a:ext>
                </a:extLst>
              </p:cNvPr>
              <p:cNvSpPr/>
              <p:nvPr/>
            </p:nvSpPr>
            <p:spPr>
              <a:xfrm>
                <a:off x="5074529" y="4318659"/>
                <a:ext cx="1800000" cy="1800000"/>
              </a:xfrm>
              <a:prstGeom prst="arc">
                <a:avLst>
                  <a:gd name="adj1" fmla="val 19881805"/>
                  <a:gd name="adj2" fmla="val 1753957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10720A1-40CE-0442-BE93-54657B1254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7579" y="4077072"/>
                <a:ext cx="0" cy="111612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25234A5-C09B-A44B-947B-B32E157D7C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7579" y="5259844"/>
                <a:ext cx="0" cy="111600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C82BE8E-75FF-EC45-AE77-7A4FAAA0C0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3561" y="5215392"/>
                <a:ext cx="1310968" cy="1139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D8A4E823-AEF5-6A4D-A5C9-B99ADB4F58E4}"/>
                  </a:ext>
                </a:extLst>
              </p:cNvPr>
              <p:cNvSpPr/>
              <p:nvPr/>
            </p:nvSpPr>
            <p:spPr>
              <a:xfrm>
                <a:off x="5667607" y="4833078"/>
                <a:ext cx="720000" cy="720000"/>
              </a:xfrm>
              <a:prstGeom prst="arc">
                <a:avLst>
                  <a:gd name="adj1" fmla="val 19658879"/>
                  <a:gd name="adj2" fmla="val 295027"/>
                </a:avLst>
              </a:prstGeom>
              <a:ln w="127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0EC573F-4C7F-5442-B9DC-51CCEEB8D023}"/>
                </a:ext>
              </a:extLst>
            </p:cNvPr>
            <p:cNvSpPr txBox="1"/>
            <p:nvPr/>
          </p:nvSpPr>
          <p:spPr>
            <a:xfrm>
              <a:off x="11477566" y="4129066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P</a:t>
              </a:r>
              <a:r>
                <a:rPr lang="fr-CH" baseline="-25000" dirty="0"/>
                <a:t>0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0A640A3-703E-954D-BAD7-DC9D5E0FB5F0}"/>
                </a:ext>
              </a:extLst>
            </p:cNvPr>
            <p:cNvSpPr/>
            <p:nvPr/>
          </p:nvSpPr>
          <p:spPr>
            <a:xfrm>
              <a:off x="11476076" y="4313732"/>
              <a:ext cx="72614" cy="72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AABF09-6528-7749-A1C8-B4D23CA5064E}"/>
                </a:ext>
              </a:extLst>
            </p:cNvPr>
            <p:cNvSpPr txBox="1"/>
            <p:nvPr/>
          </p:nvSpPr>
          <p:spPr>
            <a:xfrm>
              <a:off x="10687185" y="4754614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400" dirty="0">
                  <a:latin typeface="Symbol" pitchFamily="2" charset="2"/>
                </a:rPr>
                <a:t>q</a:t>
              </a:r>
              <a:endParaRPr lang="fr-CH" sz="1400" baseline="-25000" dirty="0">
                <a:latin typeface="Symbol" pitchFamily="2" charset="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0EF2179-1841-669D-39D8-BD5D732BE191}"/>
                  </a:ext>
                </a:extLst>
              </p:cNvPr>
              <p:cNvSpPr txBox="1"/>
              <p:nvPr/>
            </p:nvSpPr>
            <p:spPr>
              <a:xfrm>
                <a:off x="-1" y="643564"/>
                <a:ext cx="12191999" cy="101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solidFill>
                      <a:srgbClr val="000000"/>
                    </a:solidFill>
                  </a:rPr>
                  <a:t>Imaginons une ouverture </a:t>
                </a:r>
                <a:r>
                  <a:rPr lang="fr-CH" dirty="0">
                    <a:solidFill>
                      <a:srgbClr val="000000"/>
                    </a:solidFill>
                    <a:latin typeface="Symbol" pitchFamily="2" charset="2"/>
                  </a:rPr>
                  <a:t>S</a:t>
                </a:r>
                <a:r>
                  <a:rPr lang="fr-CH" dirty="0">
                    <a:solidFill>
                      <a:srgbClr val="000000"/>
                    </a:solidFill>
                  </a:rPr>
                  <a:t> dont le diamètre est </a:t>
                </a:r>
                <a:r>
                  <a:rPr lang="fr-CH" i="1" dirty="0">
                    <a:solidFill>
                      <a:srgbClr val="000000"/>
                    </a:solidFill>
                  </a:rPr>
                  <a:t>d</a:t>
                </a:r>
                <a:r>
                  <a:rPr lang="fr-CH" dirty="0">
                    <a:solidFill>
                      <a:srgbClr val="000000"/>
                    </a:solidFill>
                  </a:rPr>
                  <a:t>&lt;&lt;</a:t>
                </a:r>
                <a:r>
                  <a:rPr lang="fr-CH" dirty="0">
                    <a:solidFill>
                      <a:srgbClr val="000000"/>
                    </a:solidFill>
                    <a:latin typeface="Symbol" pitchFamily="2" charset="2"/>
                  </a:rPr>
                  <a:t>l</a:t>
                </a:r>
                <a:r>
                  <a:rPr lang="fr-CH" dirty="0">
                    <a:solidFill>
                      <a:srgbClr val="000000"/>
                    </a:solidFill>
                  </a:rPr>
                  <a:t> , illuminée par une onde plane;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𝑖𝑘𝑧</m:t>
                        </m:r>
                      </m:sup>
                    </m:sSup>
                  </m:oMath>
                </a14:m>
                <a:r>
                  <a:rPr lang="fr-CH" dirty="0">
                    <a:solidFill>
                      <a:srgbClr val="000000"/>
                    </a:solidFill>
                  </a:rPr>
                  <a:t> . Le champ qui arrive sur un point </a:t>
                </a:r>
                <a:r>
                  <a:rPr lang="fr-CH" i="1" dirty="0">
                    <a:solidFill>
                      <a:srgbClr val="000000"/>
                    </a:solidFill>
                  </a:rPr>
                  <a:t>P</a:t>
                </a:r>
                <a:r>
                  <a:rPr lang="fr-CH" baseline="-25000" dirty="0">
                    <a:solidFill>
                      <a:srgbClr val="000000"/>
                    </a:solidFill>
                  </a:rPr>
                  <a:t>0</a:t>
                </a:r>
                <a:r>
                  <a:rPr lang="fr-CH" dirty="0">
                    <a:solidFill>
                      <a:srgbClr val="000000"/>
                    </a:solidFill>
                  </a:rPr>
                  <a:t> est donné par la formule de Sommerfeld:</a:t>
                </a:r>
                <a:r>
                  <a:rPr lang="fr-CH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den>
                        </m:f>
                        <m:func>
                          <m:funcPr>
                            <m:ctrlPr>
                              <a:rPr lang="fr-CH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  <m:r>
                                  <a:rPr lang="fr-CH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CH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0EF2179-1841-669D-39D8-BD5D732B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643564"/>
                <a:ext cx="12191999" cy="1015727"/>
              </a:xfrm>
              <a:prstGeom prst="rect">
                <a:avLst/>
              </a:prstGeom>
              <a:blipFill>
                <a:blip r:embed="rId3"/>
                <a:stretch>
                  <a:fillRect l="-312" b="-67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17"/>
    </mc:Choice>
    <mc:Fallback xmlns="">
      <p:transition spd="slow" advTm="22231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0" y="1"/>
            <a:ext cx="1219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>
                <a:solidFill>
                  <a:srgbClr val="FF0000"/>
                </a:solidFill>
              </a:rPr>
              <a:t>Bonus: </a:t>
            </a:r>
            <a:r>
              <a:rPr lang="fr-CH" sz="2800" dirty="0"/>
              <a:t>Imagerie en champ proche: le SNOM/NSOM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0A1B85-2411-2445-B1F5-46105DA41529}"/>
              </a:ext>
            </a:extLst>
          </p:cNvPr>
          <p:cNvSpPr/>
          <p:nvPr/>
        </p:nvSpPr>
        <p:spPr>
          <a:xfrm>
            <a:off x="0" y="554039"/>
            <a:ext cx="1219200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Si nous mettons un échantillon partiellement transparent à proximité immédiate d'un petit trou (</a:t>
            </a:r>
            <a:r>
              <a:rPr lang="fr-CH" i="1" dirty="0"/>
              <a:t>d</a:t>
            </a:r>
            <a:r>
              <a:rPr lang="fr-CH" dirty="0"/>
              <a:t>&lt;&lt;</a:t>
            </a:r>
            <a:r>
              <a:rPr lang="fr-CH" dirty="0">
                <a:latin typeface="Symbol" pitchFamily="2" charset="2"/>
              </a:rPr>
              <a:t>l</a:t>
            </a:r>
            <a:r>
              <a:rPr lang="fr-CH" dirty="0"/>
              <a:t>), l'intensité qui passe est multipliée par la transmission de la (petite) partie de l'échantillon qui se trouve derrière le trou.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Nous mesurons l'intensité totale qui passe, qui représente la transmission de l'échantillon sur une échelle de la taille du trou, qui est &lt;&lt;</a:t>
            </a:r>
            <a:r>
              <a:rPr lang="fr-CH" dirty="0">
                <a:latin typeface="Symbol" pitchFamily="2" charset="2"/>
              </a:rPr>
              <a:t>l</a:t>
            </a:r>
            <a:r>
              <a:rPr lang="fr-CH" dirty="0"/>
              <a:t>. On n'est plus limité par la diffraction! Mais, c'est une mesure d'un seul point de l'échantillon…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On dit que la mesure est faite </a:t>
            </a:r>
            <a:r>
              <a:rPr lang="fr-CH" b="1" dirty="0"/>
              <a:t>en champ proche</a:t>
            </a:r>
            <a:r>
              <a:rPr lang="fr-CH" dirty="0"/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Pour obtenir une image complète, il faut balayer la position de l'objet semi-transparent (en </a:t>
            </a:r>
            <a:r>
              <a:rPr lang="fr-CH" i="1" dirty="0"/>
              <a:t>x</a:t>
            </a:r>
            <a:r>
              <a:rPr lang="fr-CH" dirty="0"/>
              <a:t>-</a:t>
            </a:r>
            <a:r>
              <a:rPr lang="fr-CH" i="1" dirty="0"/>
              <a:t>y</a:t>
            </a:r>
            <a:r>
              <a:rPr lang="fr-CH" dirty="0"/>
              <a:t>) par rapport au système optique (trou, lentille de focalisation, détecteur…), tout en restant à proximité de l'ouverture.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C'est le principe du microscope à champ proche, le SNOM/NSOM.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Souvent, on remplace la paroi opaque par une fibre optique couverte de métal, avec un trou au bout.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5507B1-312B-FA4D-86F8-1279C6089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7" t="10856" r="37558" b="35766"/>
          <a:stretch/>
        </p:blipFill>
        <p:spPr>
          <a:xfrm>
            <a:off x="4763852" y="3642300"/>
            <a:ext cx="3001319" cy="3215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84B8E6-54FE-C246-8874-FF8B6281797C}"/>
              </a:ext>
            </a:extLst>
          </p:cNvPr>
          <p:cNvSpPr/>
          <p:nvPr/>
        </p:nvSpPr>
        <p:spPr>
          <a:xfrm>
            <a:off x="10164452" y="6489976"/>
            <a:ext cx="2088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www.slideshare.net</a:t>
            </a:r>
            <a:r>
              <a:rPr lang="fr-CH" sz="800" dirty="0"/>
              <a:t>/Dhanyarajesh2/</a:t>
            </a:r>
            <a:r>
              <a:rPr lang="fr-CH" sz="800" dirty="0" err="1"/>
              <a:t>near</a:t>
            </a:r>
            <a:r>
              <a:rPr lang="fr-CH" sz="800" dirty="0"/>
              <a:t>-</a:t>
            </a:r>
            <a:r>
              <a:rPr lang="fr-CH" sz="800" dirty="0" err="1"/>
              <a:t>field</a:t>
            </a:r>
            <a:r>
              <a:rPr lang="fr-CH" sz="800" dirty="0"/>
              <a:t>-scanning-</a:t>
            </a:r>
            <a:r>
              <a:rPr lang="fr-CH" sz="800" dirty="0" err="1"/>
              <a:t>optical</a:t>
            </a:r>
            <a:r>
              <a:rPr lang="fr-CH" sz="800" dirty="0"/>
              <a:t>-</a:t>
            </a:r>
            <a:r>
              <a:rPr lang="fr-CH" sz="800" dirty="0" err="1"/>
              <a:t>microscopy</a:t>
            </a:r>
            <a:endParaRPr lang="fr-CH" sz="800" dirty="0"/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7BC26BDF-2396-F948-9317-431A85F3A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652" b="21271"/>
          <a:stretch>
            <a:fillRect/>
          </a:stretch>
        </p:blipFill>
        <p:spPr bwMode="auto">
          <a:xfrm>
            <a:off x="8148228" y="4157195"/>
            <a:ext cx="4032448" cy="233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E2F49F5-8883-9D41-9060-01740FE72D9C}"/>
              </a:ext>
            </a:extLst>
          </p:cNvPr>
          <p:cNvGrpSpPr/>
          <p:nvPr/>
        </p:nvGrpSpPr>
        <p:grpSpPr>
          <a:xfrm>
            <a:off x="156494" y="3592680"/>
            <a:ext cx="3405537" cy="3256700"/>
            <a:chOff x="156494" y="3592680"/>
            <a:chExt cx="3405537" cy="32567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6C8E5F8-6DB9-8E47-8C87-2E1B04D91F5D}"/>
                </a:ext>
              </a:extLst>
            </p:cNvPr>
            <p:cNvGrpSpPr/>
            <p:nvPr/>
          </p:nvGrpSpPr>
          <p:grpSpPr>
            <a:xfrm>
              <a:off x="156494" y="3592680"/>
              <a:ext cx="3405537" cy="3256700"/>
              <a:chOff x="8616279" y="3443180"/>
              <a:chExt cx="3405537" cy="32567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00B099E-30D9-DA46-91E5-0156FB214AC5}"/>
                  </a:ext>
                </a:extLst>
              </p:cNvPr>
              <p:cNvGrpSpPr/>
              <p:nvPr/>
            </p:nvGrpSpPr>
            <p:grpSpPr>
              <a:xfrm>
                <a:off x="8616279" y="3443180"/>
                <a:ext cx="3347218" cy="3256700"/>
                <a:chOff x="4871864" y="4077072"/>
                <a:chExt cx="2362665" cy="2298772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AE51CCA0-506A-8142-883E-CB941D74EA36}"/>
                    </a:ext>
                  </a:extLst>
                </p:cNvPr>
                <p:cNvCxnSpPr/>
                <p:nvPr/>
              </p:nvCxnSpPr>
              <p:spPr>
                <a:xfrm>
                  <a:off x="5177564" y="4149079"/>
                  <a:ext cx="0" cy="21600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16C0C1CE-6430-AB4D-A2C5-2D6579EED1C0}"/>
                    </a:ext>
                  </a:extLst>
                </p:cNvPr>
                <p:cNvCxnSpPr/>
                <p:nvPr/>
              </p:nvCxnSpPr>
              <p:spPr>
                <a:xfrm>
                  <a:off x="5321580" y="4149079"/>
                  <a:ext cx="0" cy="21600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2DBE24C-88B2-644A-B59B-55F2218B86D9}"/>
                    </a:ext>
                  </a:extLst>
                </p:cNvPr>
                <p:cNvCxnSpPr/>
                <p:nvPr/>
              </p:nvCxnSpPr>
              <p:spPr>
                <a:xfrm>
                  <a:off x="5465596" y="4149079"/>
                  <a:ext cx="0" cy="21600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C1AFB186-2961-F642-BDD9-FB76FA09AF49}"/>
                    </a:ext>
                  </a:extLst>
                </p:cNvPr>
                <p:cNvCxnSpPr/>
                <p:nvPr/>
              </p:nvCxnSpPr>
              <p:spPr>
                <a:xfrm>
                  <a:off x="5609612" y="4149079"/>
                  <a:ext cx="0" cy="21600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DBBC16A5-D37B-6045-99A5-D2E3CF4A3F77}"/>
                    </a:ext>
                  </a:extLst>
                </p:cNvPr>
                <p:cNvCxnSpPr/>
                <p:nvPr/>
              </p:nvCxnSpPr>
              <p:spPr>
                <a:xfrm>
                  <a:off x="5753628" y="4149079"/>
                  <a:ext cx="0" cy="21600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F973894-E75F-7B4A-8467-8971F2FA6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7580" y="5259844"/>
                  <a:ext cx="972000" cy="46805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35103DCD-5E64-8446-A346-9160815C52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7580" y="4725144"/>
                  <a:ext cx="972000" cy="46805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Arc 28">
                  <a:extLst>
                    <a:ext uri="{FF2B5EF4-FFF2-40B4-BE49-F238E27FC236}">
                      <a16:creationId xmlns:a16="http://schemas.microsoft.com/office/drawing/2014/main" id="{36E1B37A-6B22-2746-8F5A-2E6B4145ACDD}"/>
                    </a:ext>
                  </a:extLst>
                </p:cNvPr>
                <p:cNvSpPr/>
                <p:nvPr/>
              </p:nvSpPr>
              <p:spPr>
                <a:xfrm>
                  <a:off x="4871864" y="4149079"/>
                  <a:ext cx="2160000" cy="2160000"/>
                </a:xfrm>
                <a:prstGeom prst="arc">
                  <a:avLst>
                    <a:gd name="adj1" fmla="val 16200000"/>
                    <a:gd name="adj2" fmla="val 5413105"/>
                  </a:avLst>
                </a:prstGeom>
                <a:ln w="254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61A88D66-411F-8541-A5DC-EB0F2448623D}"/>
                    </a:ext>
                  </a:extLst>
                </p:cNvPr>
                <p:cNvSpPr/>
                <p:nvPr/>
              </p:nvSpPr>
              <p:spPr>
                <a:xfrm>
                  <a:off x="5411864" y="4691559"/>
                  <a:ext cx="1080000" cy="1080000"/>
                </a:xfrm>
                <a:prstGeom prst="arc">
                  <a:avLst>
                    <a:gd name="adj1" fmla="val 19741412"/>
                    <a:gd name="adj2" fmla="val 1829096"/>
                  </a:avLst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ACA92BFB-7EF8-CD44-8BF5-823F73B64C2A}"/>
                    </a:ext>
                  </a:extLst>
                </p:cNvPr>
                <p:cNvSpPr/>
                <p:nvPr/>
              </p:nvSpPr>
              <p:spPr>
                <a:xfrm>
                  <a:off x="5243207" y="4509079"/>
                  <a:ext cx="1440000" cy="1440000"/>
                </a:xfrm>
                <a:prstGeom prst="arc">
                  <a:avLst>
                    <a:gd name="adj1" fmla="val 19855016"/>
                    <a:gd name="adj2" fmla="val 1711102"/>
                  </a:avLst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8573220A-9F25-384D-B95E-36EF5AEAA277}"/>
                    </a:ext>
                  </a:extLst>
                </p:cNvPr>
                <p:cNvSpPr/>
                <p:nvPr/>
              </p:nvSpPr>
              <p:spPr>
                <a:xfrm>
                  <a:off x="5577579" y="4869261"/>
                  <a:ext cx="720000" cy="720000"/>
                </a:xfrm>
                <a:prstGeom prst="arc">
                  <a:avLst>
                    <a:gd name="adj1" fmla="val 19658879"/>
                    <a:gd name="adj2" fmla="val 1829628"/>
                  </a:avLst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33" name="Arc 32">
                  <a:extLst>
                    <a:ext uri="{FF2B5EF4-FFF2-40B4-BE49-F238E27FC236}">
                      <a16:creationId xmlns:a16="http://schemas.microsoft.com/office/drawing/2014/main" id="{5741F2F0-BA81-B04D-8BB1-93463E2C2CB9}"/>
                    </a:ext>
                  </a:extLst>
                </p:cNvPr>
                <p:cNvSpPr/>
                <p:nvPr/>
              </p:nvSpPr>
              <p:spPr>
                <a:xfrm>
                  <a:off x="5797137" y="5046781"/>
                  <a:ext cx="360000" cy="360000"/>
                </a:xfrm>
                <a:prstGeom prst="arc">
                  <a:avLst>
                    <a:gd name="adj1" fmla="val 19076287"/>
                    <a:gd name="adj2" fmla="val 2361860"/>
                  </a:avLst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34" name="Arc 33">
                  <a:extLst>
                    <a:ext uri="{FF2B5EF4-FFF2-40B4-BE49-F238E27FC236}">
                      <a16:creationId xmlns:a16="http://schemas.microsoft.com/office/drawing/2014/main" id="{4D4CFCFA-A7FC-A64A-8FB2-AA5C305E453F}"/>
                    </a:ext>
                  </a:extLst>
                </p:cNvPr>
                <p:cNvSpPr/>
                <p:nvPr/>
              </p:nvSpPr>
              <p:spPr>
                <a:xfrm>
                  <a:off x="5074529" y="4318659"/>
                  <a:ext cx="1800000" cy="1800000"/>
                </a:xfrm>
                <a:prstGeom prst="arc">
                  <a:avLst>
                    <a:gd name="adj1" fmla="val 19881805"/>
                    <a:gd name="adj2" fmla="val 1753957"/>
                  </a:avLst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ED52D6FB-CABC-AA4F-8BDE-BF25A49385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7579" y="4077072"/>
                  <a:ext cx="0" cy="1116124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2836841-24DF-1D4C-8BDE-9BDFF26FF3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7579" y="5259844"/>
                  <a:ext cx="0" cy="111600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4B7C61B-EBD7-494D-881C-E146DA367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23561" y="5215392"/>
                  <a:ext cx="1310968" cy="1139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Arc 37">
                  <a:extLst>
                    <a:ext uri="{FF2B5EF4-FFF2-40B4-BE49-F238E27FC236}">
                      <a16:creationId xmlns:a16="http://schemas.microsoft.com/office/drawing/2014/main" id="{E59A9CE7-62C6-1447-AA1F-5CD47AD316FB}"/>
                    </a:ext>
                  </a:extLst>
                </p:cNvPr>
                <p:cNvSpPr/>
                <p:nvPr/>
              </p:nvSpPr>
              <p:spPr>
                <a:xfrm>
                  <a:off x="5667607" y="4833078"/>
                  <a:ext cx="720000" cy="720000"/>
                </a:xfrm>
                <a:prstGeom prst="arc">
                  <a:avLst>
                    <a:gd name="adj1" fmla="val 19658879"/>
                    <a:gd name="adj2" fmla="val 295027"/>
                  </a:avLst>
                </a:prstGeom>
                <a:ln w="1270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9F24776-97A6-8048-A11B-EB5F9298C6D8}"/>
                  </a:ext>
                </a:extLst>
              </p:cNvPr>
              <p:cNvSpPr txBox="1"/>
              <p:nvPr/>
            </p:nvSpPr>
            <p:spPr>
              <a:xfrm>
                <a:off x="10687185" y="4754614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400" dirty="0">
                    <a:latin typeface="Symbol" pitchFamily="2" charset="2"/>
                  </a:rPr>
                  <a:t>q</a:t>
                </a:r>
                <a:endParaRPr lang="fr-CH" sz="1400" baseline="-25000" dirty="0">
                  <a:latin typeface="Symbol" pitchFamily="2" charset="2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EC090B4-EAB3-1A4E-9246-87BF311A0F1D}"/>
                  </a:ext>
                </a:extLst>
              </p:cNvPr>
              <p:cNvSpPr txBox="1"/>
              <p:nvPr/>
            </p:nvSpPr>
            <p:spPr>
              <a:xfrm>
                <a:off x="10529039" y="3610688"/>
                <a:ext cx="149277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>
                    <a:solidFill>
                      <a:srgbClr val="0070C0"/>
                    </a:solidFill>
                  </a:rPr>
                  <a:t>Seul cette partie serait mesuré</a:t>
                </a:r>
                <a:endParaRPr lang="fr-CH" sz="1400" baseline="-25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897881E-0956-5C4A-A57B-CB90DC661A92}"/>
                  </a:ext>
                </a:extLst>
              </p:cNvPr>
              <p:cNvSpPr txBox="1"/>
              <p:nvPr/>
            </p:nvSpPr>
            <p:spPr>
              <a:xfrm>
                <a:off x="10341616" y="6145203"/>
                <a:ext cx="62321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>
                    <a:ln w="0">
                      <a:solidFill>
                        <a:srgbClr val="00B050"/>
                      </a:solidFill>
                    </a:ln>
                    <a:solidFill>
                      <a:srgbClr val="7030A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Objet</a:t>
                </a:r>
                <a:endParaRPr lang="fr-CH" sz="1400" baseline="-25000" dirty="0">
                  <a:ln w="0">
                    <a:solidFill>
                      <a:srgbClr val="00B050"/>
                    </a:solidFill>
                  </a:ln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6BBAFC-01EF-BC41-9132-05A1B505D456}"/>
                </a:ext>
              </a:extLst>
            </p:cNvPr>
            <p:cNvSpPr/>
            <p:nvPr/>
          </p:nvSpPr>
          <p:spPr>
            <a:xfrm>
              <a:off x="1756151" y="3607373"/>
              <a:ext cx="180000" cy="3240000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3BBD221B-DFBD-4940-8A09-46BC09CE4FC1}"/>
                </a:ext>
              </a:extLst>
            </p:cNvPr>
            <p:cNvSpPr/>
            <p:nvPr/>
          </p:nvSpPr>
          <p:spPr>
            <a:xfrm>
              <a:off x="1775520" y="3909631"/>
              <a:ext cx="118562" cy="180000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FFB23388-950B-FB42-B25D-52E5043BA2D9}"/>
                </a:ext>
              </a:extLst>
            </p:cNvPr>
            <p:cNvSpPr/>
            <p:nvPr/>
          </p:nvSpPr>
          <p:spPr>
            <a:xfrm>
              <a:off x="1775520" y="4401384"/>
              <a:ext cx="118800" cy="180000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1" name="Cloud 40">
              <a:extLst>
                <a:ext uri="{FF2B5EF4-FFF2-40B4-BE49-F238E27FC236}">
                  <a16:creationId xmlns:a16="http://schemas.microsoft.com/office/drawing/2014/main" id="{F3EBD802-2879-9C48-B990-2D12DDE7AF66}"/>
                </a:ext>
              </a:extLst>
            </p:cNvPr>
            <p:cNvSpPr/>
            <p:nvPr/>
          </p:nvSpPr>
          <p:spPr>
            <a:xfrm>
              <a:off x="1775520" y="5121188"/>
              <a:ext cx="118562" cy="175765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2" name="Cloud 41">
              <a:extLst>
                <a:ext uri="{FF2B5EF4-FFF2-40B4-BE49-F238E27FC236}">
                  <a16:creationId xmlns:a16="http://schemas.microsoft.com/office/drawing/2014/main" id="{DE600D81-8A07-8145-8210-7176D8C7077D}"/>
                </a:ext>
              </a:extLst>
            </p:cNvPr>
            <p:cNvSpPr/>
            <p:nvPr/>
          </p:nvSpPr>
          <p:spPr>
            <a:xfrm>
              <a:off x="1775520" y="5733532"/>
              <a:ext cx="118800" cy="180000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3" name="Cloud 42">
              <a:extLst>
                <a:ext uri="{FF2B5EF4-FFF2-40B4-BE49-F238E27FC236}">
                  <a16:creationId xmlns:a16="http://schemas.microsoft.com/office/drawing/2014/main" id="{CAEC2D03-1419-674E-84B3-9EA51D66059B}"/>
                </a:ext>
              </a:extLst>
            </p:cNvPr>
            <p:cNvSpPr/>
            <p:nvPr/>
          </p:nvSpPr>
          <p:spPr>
            <a:xfrm>
              <a:off x="1775520" y="6381328"/>
              <a:ext cx="118800" cy="180000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131D2CF-DCBB-0343-A681-1D76D4AD157C}"/>
              </a:ext>
            </a:extLst>
          </p:cNvPr>
          <p:cNvCxnSpPr>
            <a:cxnSpLocks/>
            <a:stCxn id="45" idx="2"/>
            <a:endCxn id="41" idx="0"/>
          </p:cNvCxnSpPr>
          <p:nvPr/>
        </p:nvCxnSpPr>
        <p:spPr>
          <a:xfrm flipH="1">
            <a:off x="1893983" y="4283408"/>
            <a:ext cx="921660" cy="92566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406"/>
    </mc:Choice>
    <mc:Fallback xmlns="">
      <p:transition spd="slow" advTm="25240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D31CF-E728-9345-AFD1-279122EEA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0" b="27236"/>
          <a:stretch/>
        </p:blipFill>
        <p:spPr>
          <a:xfrm>
            <a:off x="6924092" y="2621889"/>
            <a:ext cx="5261427" cy="4236111"/>
          </a:xfrm>
          <a:prstGeom prst="rect">
            <a:avLst/>
          </a:prstGeom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" y="1"/>
            <a:ext cx="121855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>
                <a:solidFill>
                  <a:srgbClr val="FF0000"/>
                </a:solidFill>
              </a:rPr>
              <a:t>Bonus:</a:t>
            </a:r>
            <a:r>
              <a:rPr lang="fr-CH" sz="2800" dirty="0"/>
              <a:t> Imagerie en champ proche: structure du SNOM/NSOM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61FC0F-836C-F540-888A-570A39FC9CA8}"/>
              </a:ext>
            </a:extLst>
          </p:cNvPr>
          <p:cNvSpPr/>
          <p:nvPr/>
        </p:nvSpPr>
        <p:spPr>
          <a:xfrm>
            <a:off x="0" y="554039"/>
            <a:ext cx="12185518" cy="3533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On utilise un système de positionnement </a:t>
            </a:r>
            <a:r>
              <a:rPr lang="fr-CH" i="1" dirty="0"/>
              <a:t>x-y-z</a:t>
            </a:r>
            <a:r>
              <a:rPr lang="fr-CH" dirty="0"/>
              <a:t> de haute résolution. Un système de feedback en </a:t>
            </a:r>
            <a:r>
              <a:rPr lang="fr-CH" i="1" dirty="0"/>
              <a:t>z</a:t>
            </a:r>
            <a:r>
              <a:rPr lang="fr-CH" dirty="0"/>
              <a:t> maintient une distance constante de 1-10 nm entre la fibre et la surface de l'échantillon pendant le balayage de la surface.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La lumière transmise est collecté par un objectif de microscope et un détecteur, pour former une image numérisée.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Il y a plusieurs méthodes de SNOM: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1600" dirty="0"/>
              <a:t>Transmission entre fibre et lentille (montré ici)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1600" dirty="0"/>
              <a:t>Réflexion entre fibre et lentille, ou vers la même fibre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1600" dirty="0"/>
              <a:t>Couplage par des ondes évanescentes d'un prisme, détecté par une fibre.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1600" dirty="0"/>
              <a:t>Perturbation locale du champ électrique par un point métallique, </a:t>
            </a:r>
          </a:p>
          <a:p>
            <a:pPr lvl="1">
              <a:lnSpc>
                <a:spcPct val="120000"/>
              </a:lnSpc>
            </a:pPr>
            <a:r>
              <a:rPr lang="fr-CH" sz="1600" dirty="0"/>
              <a:t>     créant une onde secondaire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On peut obtenir une résolution optique de 50-100 nm.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A cause du balayage, ce microscope est lent: &gt;5min. par image.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B7C92DBA-8C97-664C-A670-41D9DFBF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652" b="21271"/>
          <a:stretch>
            <a:fillRect/>
          </a:stretch>
        </p:blipFill>
        <p:spPr bwMode="auto">
          <a:xfrm>
            <a:off x="0" y="4869161"/>
            <a:ext cx="3420632" cy="197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05C363-C6DF-C746-BCA2-EC6097B4BE7B}"/>
              </a:ext>
            </a:extLst>
          </p:cNvPr>
          <p:cNvSpPr/>
          <p:nvPr/>
        </p:nvSpPr>
        <p:spPr>
          <a:xfrm>
            <a:off x="3428385" y="6387715"/>
            <a:ext cx="3575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www.researchgate.net</a:t>
            </a:r>
            <a:r>
              <a:rPr lang="fr-CH" sz="800" dirty="0"/>
              <a:t>/profile/Niek_Van_Hulst2/publication/11616312/figure/fig2/AS:394544186183684@1471078072334/Schematic-lay-out-of-a-near-field-scanning-optical-microscope-The-NSOM-probe-is-a.png</a:t>
            </a:r>
          </a:p>
        </p:txBody>
      </p:sp>
    </p:spTree>
    <p:extLst>
      <p:ext uri="{BB962C8B-B14F-4D97-AF65-F5344CB8AC3E}">
        <p14:creationId xmlns:p14="http://schemas.microsoft.com/office/powerpoint/2010/main" val="24359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72"/>
    </mc:Choice>
    <mc:Fallback xmlns="">
      <p:transition spd="slow" advTm="12877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3"/>
          <a:stretch>
            <a:fillRect/>
          </a:stretch>
        </p:blipFill>
        <p:spPr bwMode="auto">
          <a:xfrm>
            <a:off x="3323692" y="725781"/>
            <a:ext cx="6193371" cy="610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64A67F9-C724-344A-8B4A-0EA414BB9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20"/>
            <a:ext cx="1219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>
                <a:solidFill>
                  <a:srgbClr val="FF0000"/>
                </a:solidFill>
              </a:rPr>
              <a:t>Bonus:</a:t>
            </a:r>
            <a:r>
              <a:rPr lang="fr-CH" sz="2800" dirty="0"/>
              <a:t> Images des molécules fluorescentes par SNOM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4102A1-8904-C041-87ED-1052C15A881F}"/>
              </a:ext>
            </a:extLst>
          </p:cNvPr>
          <p:cNvSpPr/>
          <p:nvPr/>
        </p:nvSpPr>
        <p:spPr>
          <a:xfrm>
            <a:off x="0" y="6617156"/>
            <a:ext cx="315803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0000"/>
                </a:solidFill>
                <a:latin typeface="-webkit-standard"/>
              </a:rPr>
              <a:t>J. </a:t>
            </a:r>
            <a:r>
              <a:rPr lang="en-GB" sz="800" dirty="0" err="1">
                <a:solidFill>
                  <a:srgbClr val="000000"/>
                </a:solidFill>
                <a:latin typeface="-webkit-standard"/>
              </a:rPr>
              <a:t>Kerimo</a:t>
            </a:r>
            <a:r>
              <a:rPr lang="en-GB" sz="800" dirty="0">
                <a:solidFill>
                  <a:srgbClr val="000000"/>
                </a:solidFill>
                <a:latin typeface="-webkit-standard"/>
              </a:rPr>
              <a:t> et al., </a:t>
            </a:r>
            <a:r>
              <a:rPr lang="en-GB" sz="800" dirty="0"/>
              <a:t>Inter-Amer. </a:t>
            </a:r>
            <a:r>
              <a:rPr lang="en-GB" sz="800" dirty="0" err="1"/>
              <a:t>Photochem</a:t>
            </a:r>
            <a:r>
              <a:rPr lang="en-GB" sz="800" dirty="0"/>
              <a:t>. Soc. </a:t>
            </a:r>
            <a:r>
              <a:rPr lang="en-GB" sz="800" dirty="0" err="1"/>
              <a:t>Newslett</a:t>
            </a:r>
            <a:r>
              <a:rPr lang="en-GB" sz="800" dirty="0"/>
              <a:t>., 19, (1996)</a:t>
            </a:r>
            <a:r>
              <a:rPr lang="en-GB" sz="800" dirty="0">
                <a:solidFill>
                  <a:srgbClr val="000000"/>
                </a:solidFill>
                <a:latin typeface="-webkit-standard"/>
              </a:rPr>
              <a:t> </a:t>
            </a:r>
            <a:endParaRPr lang="fr-CH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35"/>
    </mc:Choice>
    <mc:Fallback xmlns="">
      <p:transition spd="slow" advTm="4283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532090"/>
                <a:ext cx="12192000" cy="2805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</a:t>
                </a:r>
                <a:r>
                  <a:rPr lang="fr-CH" b="1" dirty="0"/>
                  <a:t>holographie</a:t>
                </a:r>
                <a:r>
                  <a:rPr lang="fr-CH" dirty="0"/>
                  <a:t> a comme but de répliquer à l'identique l'image d'un objet en 3D, c.à.d. reconstruire toutes les ondes émises par un objet dans toutes les directions.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ondes émises par l'objet peuvent être décomposées, par la transformée de Fourier, en un ensemble d'ondes planes partantes dans différentes directions.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reconstruire une onde plane qui se propage dans un angle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CH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fr-CH" dirty="0"/>
                  <a:t>), nous pouvons faire passer une onde plane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𝑘𝑧</m:t>
                        </m:r>
                      </m:sup>
                    </m:sSup>
                  </m:oMath>
                </a14:m>
                <a:r>
                  <a:rPr lang="fr-CH" dirty="0"/>
                  <a:t> au travers d’un transparent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func>
                              <m:func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func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func>
                          </m:e>
                        </m:d>
                      </m:sup>
                    </m:sSup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Malheureusement, une photographie n'est sensible qu'à l'intensité, donc toute l'information de la phase est perdue…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2090"/>
                <a:ext cx="12192000" cy="2805192"/>
              </a:xfrm>
              <a:prstGeom prst="rect">
                <a:avLst/>
              </a:prstGeom>
              <a:blipFill>
                <a:blip r:embed="rId3"/>
                <a:stretch>
                  <a:fillRect l="-312" t="-450" r="-728" b="-22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L'holographie - but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010090-7F8F-9B45-B14A-C07311DCC8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56" t="8596"/>
          <a:stretch/>
        </p:blipFill>
        <p:spPr>
          <a:xfrm>
            <a:off x="1611450" y="3004883"/>
            <a:ext cx="5708686" cy="38435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E2003-CF6F-7C4A-B4C0-04A81F13B744}"/>
              </a:ext>
            </a:extLst>
          </p:cNvPr>
          <p:cNvSpPr/>
          <p:nvPr/>
        </p:nvSpPr>
        <p:spPr>
          <a:xfrm>
            <a:off x="8798248" y="6509921"/>
            <a:ext cx="33774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http://</a:t>
            </a:r>
            <a:r>
              <a:rPr lang="fr-CH" sz="800" dirty="0" err="1"/>
              <a:t>www.swinburne.edu.au</a:t>
            </a:r>
            <a:r>
              <a:rPr lang="fr-CH" sz="800" dirty="0"/>
              <a:t>/media/</a:t>
            </a:r>
            <a:r>
              <a:rPr lang="fr-CH" sz="800" dirty="0" err="1"/>
              <a:t>swinburneeduau</a:t>
            </a:r>
            <a:r>
              <a:rPr lang="fr-CH" sz="800" dirty="0"/>
              <a:t>/media-centre/images/news-articles/</a:t>
            </a:r>
            <a:r>
              <a:rPr lang="fr-CH" sz="800" dirty="0" err="1"/>
              <a:t>republished</a:t>
            </a:r>
            <a:r>
              <a:rPr lang="fr-CH" sz="800" dirty="0"/>
              <a:t>/star-</a:t>
            </a:r>
            <a:r>
              <a:rPr lang="fr-CH" sz="800" dirty="0" err="1"/>
              <a:t>wars</a:t>
            </a:r>
            <a:r>
              <a:rPr lang="fr-CH" sz="800" dirty="0"/>
              <a:t>-</a:t>
            </a:r>
            <a:r>
              <a:rPr lang="fr-CH" sz="800" dirty="0" err="1"/>
              <a:t>hologram-ls-oo.jpg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31529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34"/>
    </mc:Choice>
    <mc:Fallback xmlns="">
      <p:transition spd="slow" advTm="149534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A5FEE6-A86A-B645-846C-43FE34CAD7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" y="4494180"/>
            <a:ext cx="5685774" cy="237927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532090"/>
                <a:ext cx="12192000" cy="41206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préserver la phase, il faut la transformer en intensité, en utilisant l'interférence.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enregistrer un hologramme, on expose un film photographique (ou une couche de substance photosensible) à l'interférence créée entre la lumière réfléchie par l'objet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fr-CH" dirty="0"/>
                  <a:t> et un faisceau de référence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fr-CH" dirty="0"/>
                  <a:t> (il faut une longueur de cohérence suffisante pour couvrir tout le chemin optique).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transmission du film développé est proportionnelle à l'intensité de l'exposition initiale: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b="0" dirty="0"/>
                  <a:t>    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rad>
                      <m:radPr>
                        <m:degHide m:val="on"/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rad>
                    <m:func>
                      <m:func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fr-CH" dirty="0"/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la reconstruction, on illumine le film par le même faisceau de référence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fr-CH" dirty="0"/>
                  <a:t>, pour obtenir: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fr-CH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premier terme est proportionnel à l'illumination, dans la direction du faisceau de référence.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deuxième terme est proportionnel à l'onde original venant de l'objet – c'est la reconstitution fidèle !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troisième terme est le conjugué de l'onde de l'objet, qui va dans un sens opposé. On l'appelle "image conjuguée" ou "image fantôme". 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2090"/>
                <a:ext cx="12192000" cy="4120615"/>
              </a:xfrm>
              <a:prstGeom prst="rect">
                <a:avLst/>
              </a:prstGeom>
              <a:blipFill>
                <a:blip r:embed="rId4"/>
                <a:stretch>
                  <a:fillRect l="-312" t="-307" r="-832" b="-12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L'holographie – comment ça marche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D213C-B4CE-1A44-AC1E-FD844CBB445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98" y="4617132"/>
            <a:ext cx="6507484" cy="2240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6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396"/>
    </mc:Choice>
    <mc:Fallback xmlns="">
      <p:transition spd="slow" advTm="32539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0" y="532745"/>
            <a:ext cx="7500156" cy="604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Pour une onde plane à un angle </a:t>
            </a:r>
            <a:r>
              <a:rPr lang="fr-CH" dirty="0">
                <a:latin typeface="Symbol" pitchFamily="2" charset="2"/>
              </a:rPr>
              <a:t>q</a:t>
            </a:r>
            <a:r>
              <a:rPr lang="fr-CH" dirty="0"/>
              <a:t>: l'enregistrement donne un réseau régulier.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La reconstruction donne trois ondes, aux angles: </a:t>
            </a:r>
            <a:r>
              <a:rPr lang="fr-CH" dirty="0">
                <a:latin typeface="Symbol" pitchFamily="2" charset="2"/>
              </a:rPr>
              <a:t>q</a:t>
            </a:r>
            <a:r>
              <a:rPr lang="fr-CH" dirty="0"/>
              <a:t>, 0, -</a:t>
            </a:r>
            <a:r>
              <a:rPr lang="fr-CH" dirty="0">
                <a:latin typeface="Symbol" pitchFamily="2" charset="2"/>
              </a:rPr>
              <a:t>q</a:t>
            </a:r>
            <a:r>
              <a:rPr lang="fr-CH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CH" dirty="0"/>
          </a:p>
          <a:p>
            <a:pPr>
              <a:lnSpc>
                <a:spcPct val="120000"/>
              </a:lnSpc>
            </a:pPr>
            <a:endParaRPr lang="fr-CH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Pour une onde sphérique, venant d'un point (0,0,-d): l'enregistrement donne une série de cercles concentriques.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La reconstruction donne trois ondes, une qui continue l'expansion de l'onde sphérique, une onde plane (la référence), et une onde qui se focalise sur un point (0,0,d).</a:t>
            </a:r>
          </a:p>
          <a:p>
            <a:pPr>
              <a:lnSpc>
                <a:spcPct val="120000"/>
              </a:lnSpc>
            </a:pPr>
            <a:endParaRPr lang="fr-CH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Pour un objet fortement désaxé par un angle </a:t>
            </a:r>
            <a:r>
              <a:rPr lang="fr-CH" dirty="0">
                <a:latin typeface="Symbol" pitchFamily="2" charset="2"/>
              </a:rPr>
              <a:t>q</a:t>
            </a:r>
            <a:r>
              <a:rPr lang="fr-CH" dirty="0"/>
              <a:t> qui est plus grand que la gamme des angles contenus dans la réflexion de l'objet: il y aura une nette séparation entre la reconstruction (centrée sur l'angle de propagation </a:t>
            </a:r>
            <a:r>
              <a:rPr lang="fr-CH" dirty="0">
                <a:latin typeface="Symbol" pitchFamily="2" charset="2"/>
              </a:rPr>
              <a:t>q</a:t>
            </a:r>
            <a:r>
              <a:rPr lang="fr-CH" dirty="0"/>
              <a:t>), la référence (onde plane à l'angle 0) et l'onde conjuguée, centrée sur l'angle -</a:t>
            </a:r>
            <a:r>
              <a:rPr lang="fr-CH" dirty="0">
                <a:latin typeface="Symbol" pitchFamily="2" charset="2"/>
              </a:rPr>
              <a:t>q</a:t>
            </a:r>
            <a:r>
              <a:rPr lang="fr-CH" dirty="0"/>
              <a:t>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7500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L'holographie – exemples simples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4ED8C-5233-AF48-9318-85C0439913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80" y="296652"/>
            <a:ext cx="459740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D4E444-09C2-C34E-9694-8F451D22E11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880" y="2672916"/>
            <a:ext cx="4597400" cy="13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456267-A3A1-9949-9706-F3A82EC6B21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80" y="4671268"/>
            <a:ext cx="4572000" cy="207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6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12"/>
    </mc:Choice>
    <mc:Fallback xmlns="">
      <p:transition spd="slow" advTm="19581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532091"/>
                <a:ext cx="12192000" cy="3002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En utilisant une lentille de longueur focale </a:t>
                </a:r>
                <a:r>
                  <a:rPr lang="fr-CH" i="1" dirty="0"/>
                  <a:t>f</a:t>
                </a:r>
                <a:r>
                  <a:rPr lang="fr-CH" dirty="0"/>
                  <a:t>, nous pouvons enregistrer l'hologramme de la transformée de Fourier d'un transparent </a:t>
                </a:r>
                <a:r>
                  <a:rPr lang="fr-CH" i="1" dirty="0"/>
                  <a:t>f</a:t>
                </a:r>
                <a:r>
                  <a:rPr lang="fr-CH" dirty="0"/>
                  <a:t>(</a:t>
                </a:r>
                <a:r>
                  <a:rPr lang="fr-CH" i="1" dirty="0" err="1"/>
                  <a:t>x</a:t>
                </a:r>
                <a:r>
                  <a:rPr lang="fr-CH" dirty="0" err="1"/>
                  <a:t>,</a:t>
                </a:r>
                <a:r>
                  <a:rPr lang="fr-CH" i="1" dirty="0" err="1"/>
                  <a:t>y</a:t>
                </a:r>
                <a:r>
                  <a:rPr lang="fr-CH" dirty="0"/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e>
                    </m:d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reconstruction avec une lentille donnera la transformée inverse, revenant à la fonction d'origine </a:t>
                </a:r>
                <a:r>
                  <a:rPr lang="fr-CH" i="1" dirty="0"/>
                  <a:t>f</a:t>
                </a:r>
                <a:r>
                  <a:rPr lang="fr-CH" dirty="0"/>
                  <a:t>(</a:t>
                </a:r>
                <a:r>
                  <a:rPr lang="fr-CH" i="1" dirty="0" err="1"/>
                  <a:t>x</a:t>
                </a:r>
                <a:r>
                  <a:rPr lang="fr-CH" dirty="0" err="1"/>
                  <a:t>,</a:t>
                </a:r>
                <a:r>
                  <a:rPr lang="fr-CH" i="1" dirty="0" err="1"/>
                  <a:t>y</a:t>
                </a:r>
                <a:r>
                  <a:rPr lang="fr-CH" dirty="0"/>
                  <a:t>).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pouvons aussi enregistrer l'hologramme de la transformée de Fourier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e>
                    </m:d>
                  </m:oMath>
                </a14:m>
                <a:r>
                  <a:rPr lang="fr-CH" dirty="0"/>
                  <a:t> d'un filtre </a:t>
                </a:r>
                <a:r>
                  <a:rPr lang="fr-CH" i="1" dirty="0"/>
                  <a:t>h</a:t>
                </a:r>
                <a:r>
                  <a:rPr lang="fr-CH" dirty="0"/>
                  <a:t>(</a:t>
                </a:r>
                <a:r>
                  <a:rPr lang="fr-CH" i="1" dirty="0" err="1"/>
                  <a:t>x</a:t>
                </a:r>
                <a:r>
                  <a:rPr lang="fr-CH" dirty="0" err="1"/>
                  <a:t>,</a:t>
                </a:r>
                <a:r>
                  <a:rPr lang="fr-CH" i="1" dirty="0" err="1"/>
                  <a:t>y</a:t>
                </a:r>
                <a:r>
                  <a:rPr lang="fr-CH" dirty="0"/>
                  <a:t>), puis l'utiliser entre deux lentilles pour le multiplier par la transformées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e>
                    </m:d>
                  </m:oMath>
                </a14:m>
                <a:r>
                  <a:rPr lang="fr-CH" dirty="0"/>
                  <a:t> d'un objet </a:t>
                </a:r>
                <a:r>
                  <a:rPr lang="fr-CH" i="1" dirty="0"/>
                  <a:t>f</a:t>
                </a:r>
                <a:r>
                  <a:rPr lang="fr-CH" dirty="0"/>
                  <a:t>(</a:t>
                </a:r>
                <a:r>
                  <a:rPr lang="fr-CH" i="1" dirty="0" err="1"/>
                  <a:t>x</a:t>
                </a:r>
                <a:r>
                  <a:rPr lang="fr-CH" dirty="0" err="1"/>
                  <a:t>,</a:t>
                </a:r>
                <a:r>
                  <a:rPr lang="fr-CH" i="1" dirty="0" err="1"/>
                  <a:t>y</a:t>
                </a:r>
                <a:r>
                  <a:rPr lang="fr-CH" dirty="0"/>
                  <a:t>) ; la transformée inverse donnera l'image </a:t>
                </a:r>
                <a:r>
                  <a:rPr lang="fr-CH" i="1" dirty="0"/>
                  <a:t>g</a:t>
                </a:r>
                <a:r>
                  <a:rPr lang="fr-CH" dirty="0"/>
                  <a:t>(</a:t>
                </a:r>
                <a:r>
                  <a:rPr lang="fr-CH" i="1" dirty="0" err="1"/>
                  <a:t>x</a:t>
                </a:r>
                <a:r>
                  <a:rPr lang="fr-CH" dirty="0" err="1"/>
                  <a:t>,</a:t>
                </a:r>
                <a:r>
                  <a:rPr lang="fr-CH" i="1" dirty="0" err="1"/>
                  <a:t>y</a:t>
                </a:r>
                <a:r>
                  <a:rPr lang="fr-CH" dirty="0"/>
                  <a:t>) ,qui est la convolution du filtre et de l'objet.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fr-CH" dirty="0"/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2091"/>
                <a:ext cx="12192000" cy="3002169"/>
              </a:xfrm>
              <a:prstGeom prst="rect">
                <a:avLst/>
              </a:prstGeom>
              <a:blipFill>
                <a:blip r:embed="rId5"/>
                <a:stretch>
                  <a:fillRect l="-300" r="-7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>
                <a:solidFill>
                  <a:srgbClr val="FF0000"/>
                </a:solidFill>
              </a:rPr>
              <a:t>Bonus:</a:t>
            </a:r>
            <a:r>
              <a:rPr lang="fr-CH" sz="2800" dirty="0"/>
              <a:t> L'holographie de Fourier</a:t>
            </a:r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40A80C-4C71-9C4E-853C-11034301B12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" y="4455833"/>
            <a:ext cx="5977592" cy="240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09CF4A-359C-F14A-89E6-5CC1EC975B1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455834"/>
            <a:ext cx="6084676" cy="240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99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88"/>
    </mc:Choice>
    <mc:Fallback xmlns="">
      <p:transition spd="slow" advTm="10698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0" y="532090"/>
            <a:ext cx="12192000" cy="172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On peut calculer l'hologramme des structures simples par moyens informatique, puis l'imprimer sur un transparent comme un hologramme classique. On peut ainsi générer un faisceau avec une forme spécifique: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Générer une image spécifique pour les pointeurs laser.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Générer une ligne pour les "niveau à laser" pour la construction.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Générer des multiples faisceaux pour les scanneurs des code-barres.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L'hologramme produit par ordinateur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DEFAA6-958C-2B4C-BACE-2F393D644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6" r="3891"/>
          <a:stretch/>
        </p:blipFill>
        <p:spPr>
          <a:xfrm>
            <a:off x="-1" y="2363620"/>
            <a:ext cx="3117051" cy="33696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CCE71A-C797-324A-AD66-90983A822903}"/>
              </a:ext>
            </a:extLst>
          </p:cNvPr>
          <p:cNvSpPr/>
          <p:nvPr/>
        </p:nvSpPr>
        <p:spPr>
          <a:xfrm>
            <a:off x="6013847" y="6197836"/>
            <a:ext cx="20339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www.bccourier.com</a:t>
            </a:r>
            <a:r>
              <a:rPr lang="fr-CH" sz="800" dirty="0"/>
              <a:t>/</a:t>
            </a:r>
            <a:r>
              <a:rPr lang="fr-CH" sz="800" dirty="0" err="1"/>
              <a:t>wp</a:t>
            </a:r>
            <a:r>
              <a:rPr lang="fr-CH" sz="800" dirty="0"/>
              <a:t>-content/</a:t>
            </a:r>
            <a:r>
              <a:rPr lang="fr-CH" sz="800" dirty="0" err="1"/>
              <a:t>uploads</a:t>
            </a:r>
            <a:r>
              <a:rPr lang="fr-CH" sz="800" dirty="0"/>
              <a:t>/2020/02/Laser-</a:t>
            </a:r>
            <a:r>
              <a:rPr lang="fr-CH" sz="800" dirty="0" err="1"/>
              <a:t>Level.jpg</a:t>
            </a:r>
            <a:endParaRPr lang="fr-CH" sz="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0BE68-AC7F-6C46-A7DE-566CD3B43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6" t="6068" r="13663" b="43574"/>
          <a:stretch/>
        </p:blipFill>
        <p:spPr>
          <a:xfrm>
            <a:off x="9371289" y="1737044"/>
            <a:ext cx="2802444" cy="16683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36835A-816C-DC43-8E4D-D89964E6CF7B}"/>
              </a:ext>
            </a:extLst>
          </p:cNvPr>
          <p:cNvSpPr/>
          <p:nvPr/>
        </p:nvSpPr>
        <p:spPr>
          <a:xfrm>
            <a:off x="32260" y="5918033"/>
            <a:ext cx="1908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www.indiamart.com</a:t>
            </a:r>
            <a:r>
              <a:rPr lang="fr-CH" sz="800" dirty="0"/>
              <a:t>/</a:t>
            </a:r>
            <a:r>
              <a:rPr lang="fr-CH" sz="800" dirty="0" err="1"/>
              <a:t>proddetail</a:t>
            </a:r>
            <a:r>
              <a:rPr lang="fr-CH" sz="800" dirty="0"/>
              <a:t>/barcode-reader-21748345988.html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44DCA-9F65-5543-AB20-069A939156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521"/>
          <a:stretch/>
        </p:blipFill>
        <p:spPr>
          <a:xfrm>
            <a:off x="5987988" y="2428235"/>
            <a:ext cx="4608512" cy="2173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8E6539-8C78-C643-A37F-1D4F2A276098}"/>
              </a:ext>
            </a:extLst>
          </p:cNvPr>
          <p:cNvSpPr/>
          <p:nvPr/>
        </p:nvSpPr>
        <p:spPr>
          <a:xfrm>
            <a:off x="5972516" y="6508094"/>
            <a:ext cx="2154335" cy="335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www.alibaba.com</a:t>
            </a:r>
            <a:r>
              <a:rPr lang="fr-CH" sz="800" dirty="0"/>
              <a:t>/</a:t>
            </a:r>
            <a:r>
              <a:rPr lang="fr-CH" sz="800" dirty="0" err="1"/>
              <a:t>product-detail</a:t>
            </a:r>
            <a:r>
              <a:rPr lang="fr-CH" sz="800" dirty="0"/>
              <a:t>/5-in-1-Red-Laser-Projector_717360307.html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901595-3AF4-6C44-9C47-77D6302E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544" y="4061885"/>
            <a:ext cx="2802444" cy="27688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A54A2F-D5FE-C24C-89D0-2B66BCD2BB88}"/>
              </a:ext>
            </a:extLst>
          </p:cNvPr>
          <p:cNvSpPr/>
          <p:nvPr/>
        </p:nvSpPr>
        <p:spPr>
          <a:xfrm>
            <a:off x="1" y="6222794"/>
            <a:ext cx="24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www.amazon.in</a:t>
            </a:r>
            <a:r>
              <a:rPr lang="fr-CH" sz="800" dirty="0"/>
              <a:t>/</a:t>
            </a:r>
            <a:r>
              <a:rPr lang="fr-CH" sz="800" dirty="0" err="1"/>
              <a:t>Diffrent</a:t>
            </a:r>
            <a:r>
              <a:rPr lang="fr-CH" sz="800" dirty="0"/>
              <a:t>-Shape-Professional-Laser-Pointer/</a:t>
            </a:r>
            <a:r>
              <a:rPr lang="fr-CH" sz="800" dirty="0" err="1"/>
              <a:t>dp</a:t>
            </a:r>
            <a:r>
              <a:rPr lang="fr-CH" sz="800" dirty="0"/>
              <a:t>/B07CTJ6Z7J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76EA99-DC59-D040-BAE8-9835E13AAE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20" t="16157" r="7363" b="12251"/>
          <a:stretch/>
        </p:blipFill>
        <p:spPr>
          <a:xfrm>
            <a:off x="8850123" y="4118914"/>
            <a:ext cx="3323610" cy="27251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9F59DC-90EA-2C44-A37C-299C816896AB}"/>
              </a:ext>
            </a:extLst>
          </p:cNvPr>
          <p:cNvSpPr/>
          <p:nvPr/>
        </p:nvSpPr>
        <p:spPr>
          <a:xfrm>
            <a:off x="0" y="6527555"/>
            <a:ext cx="2603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www.indiamart.com</a:t>
            </a:r>
            <a:r>
              <a:rPr lang="fr-CH" sz="800" dirty="0"/>
              <a:t>/</a:t>
            </a:r>
            <a:r>
              <a:rPr lang="fr-CH" sz="800" dirty="0" err="1"/>
              <a:t>proddetail</a:t>
            </a:r>
            <a:r>
              <a:rPr lang="fr-CH" sz="800" dirty="0"/>
              <a:t>/omni-directional-barcode-scanner-10695419530.html</a:t>
            </a:r>
          </a:p>
        </p:txBody>
      </p:sp>
    </p:spTree>
    <p:extLst>
      <p:ext uri="{BB962C8B-B14F-4D97-AF65-F5344CB8AC3E}">
        <p14:creationId xmlns:p14="http://schemas.microsoft.com/office/powerpoint/2010/main" val="4342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33"/>
    </mc:Choice>
    <mc:Fallback xmlns="">
      <p:transition spd="slow" advTm="15023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11324" y="518993"/>
                <a:ext cx="12180676" cy="6330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utilisons le théorème de Green, avec le champ </a:t>
                </a:r>
                <a:r>
                  <a:rPr lang="fr-CH" i="1" dirty="0"/>
                  <a:t>U</a:t>
                </a:r>
                <a:r>
                  <a:rPr lang="fr-CH" dirty="0"/>
                  <a:t>(</a:t>
                </a:r>
                <a:r>
                  <a:rPr lang="fr-CH" b="1" i="1" dirty="0"/>
                  <a:t>r</a:t>
                </a:r>
                <a:r>
                  <a:rPr lang="fr-CH" dirty="0"/>
                  <a:t>) et la fonction: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/>
                  <a:t> , qui sont des solution à l'équation de Helmholtz. Le point </a:t>
                </a:r>
                <a:r>
                  <a:rPr lang="fr-CH" i="1" dirty="0"/>
                  <a:t>P</a:t>
                </a:r>
                <a:r>
                  <a:rPr lang="fr-CH" baseline="-25000" dirty="0"/>
                  <a:t>1</a:t>
                </a:r>
                <a:r>
                  <a:rPr lang="fr-CH" dirty="0"/>
                  <a:t> se trouve sur une surface arbitraire </a:t>
                </a:r>
                <a:r>
                  <a:rPr lang="fr-CH" i="1" dirty="0"/>
                  <a:t>S</a:t>
                </a:r>
                <a:r>
                  <a:rPr lang="fr-CH" dirty="0"/>
                  <a:t> entourant le point </a:t>
                </a:r>
                <a:r>
                  <a:rPr lang="fr-CH" i="1" dirty="0"/>
                  <a:t>P</a:t>
                </a:r>
                <a:r>
                  <a:rPr lang="fr-CH" baseline="-25000" dirty="0"/>
                  <a:t>0</a:t>
                </a:r>
                <a:r>
                  <a:rPr lang="fr-CH" dirty="0"/>
                  <a:t> 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Selon le théorème de Green: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 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Afin d'éviter la singularité de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e>
                    </m:d>
                  </m:oMath>
                </a14:m>
                <a:r>
                  <a:rPr lang="fr-CH" dirty="0"/>
                  <a:t> au point </a:t>
                </a:r>
                <a:r>
                  <a:rPr lang="fr-CH" i="1" dirty="0"/>
                  <a:t>P</a:t>
                </a:r>
                <a:r>
                  <a:rPr lang="fr-CH" baseline="-25000" dirty="0"/>
                  <a:t>0</a:t>
                </a:r>
                <a:r>
                  <a:rPr lang="fr-CH" dirty="0"/>
                  <a:t>, nous divisons </a:t>
                </a:r>
                <a:r>
                  <a:rPr lang="fr-CH" i="1" dirty="0"/>
                  <a:t>S</a:t>
                </a:r>
                <a:r>
                  <a:rPr lang="fr-CH" dirty="0"/>
                  <a:t> en deux parties: </a:t>
                </a:r>
                <a:r>
                  <a:rPr lang="fr-CH" i="1" dirty="0"/>
                  <a:t>S</a:t>
                </a:r>
                <a:r>
                  <a:rPr lang="fr-CH" dirty="0"/>
                  <a:t>=</a:t>
                </a:r>
                <a:r>
                  <a:rPr lang="fr-CH" i="1" dirty="0"/>
                  <a:t>S</a:t>
                </a:r>
                <a:r>
                  <a:rPr lang="fr-CH" dirty="0"/>
                  <a:t>'+</a:t>
                </a:r>
                <a:r>
                  <a:rPr lang="fr-CH" i="1" dirty="0"/>
                  <a:t>S</a:t>
                </a:r>
                <a:r>
                  <a:rPr lang="fr-CH" baseline="-25000" dirty="0">
                    <a:latin typeface="Symbol" pitchFamily="2" charset="2"/>
                  </a:rPr>
                  <a:t>e</a:t>
                </a:r>
                <a:r>
                  <a:rPr lang="fr-CH" dirty="0"/>
                  <a:t>, </a:t>
                </a:r>
                <a:r>
                  <a:rPr lang="fr-CH" i="1" dirty="0"/>
                  <a:t>S</a:t>
                </a:r>
                <a:r>
                  <a:rPr lang="fr-CH" baseline="-25000" dirty="0">
                    <a:latin typeface="Symbol" pitchFamily="2" charset="2"/>
                  </a:rPr>
                  <a:t>e</a:t>
                </a:r>
                <a:r>
                  <a:rPr lang="fr-CH" dirty="0"/>
                  <a:t> est une sphère de rayon </a:t>
                </a:r>
                <a:r>
                  <a:rPr lang="fr-CH" dirty="0">
                    <a:latin typeface="Symbol" pitchFamily="2" charset="2"/>
                  </a:rPr>
                  <a:t>e</a:t>
                </a:r>
                <a:r>
                  <a:rPr lang="fr-CH" dirty="0"/>
                  <a:t> autour de </a:t>
                </a:r>
                <a:r>
                  <a:rPr lang="fr-CH" i="1" dirty="0"/>
                  <a:t>P</a:t>
                </a:r>
                <a:r>
                  <a:rPr lang="fr-CH" baseline="-25000" dirty="0"/>
                  <a:t>0</a:t>
                </a:r>
                <a:r>
                  <a:rPr lang="fr-CH" dirty="0"/>
                  <a:t>. L'intégrale sur la somme de deux surfaces étant nulle, nous avons donc: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sub>
                        </m:sSub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</m:oMath>
                </a14:m>
                <a:r>
                  <a:rPr lang="fr-CH" dirty="0"/>
                  <a:t> . 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L'intégrale sur la sphère donne (le sens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CH" dirty="0"/>
                  <a:t> est vers l'intérieur, d'où une inversion de signe des dérivées):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sub>
                        </m:sSub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sub>
                        </m:sSub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𝑖𝑘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𝑖𝑘</m:t>
                                        </m:r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𝑖𝑘𝑒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𝑖𝑘</m:t>
                                        </m:r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𝛺</m:t>
                        </m:r>
                      </m:e>
                    </m:nary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fr-CH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CH" b="0" dirty="0"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sup>
                            </m:sSup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𝑖𝑘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𝑖𝑘𝑒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𝑖𝑘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fr-CH" dirty="0"/>
                  <a:t> 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En prenant la limite </a:t>
                </a:r>
                <a:r>
                  <a:rPr lang="fr-CH" dirty="0">
                    <a:latin typeface="Symbol" pitchFamily="2" charset="2"/>
                  </a:rPr>
                  <a:t>e-&gt;0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, nous trouvons: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sub>
                        </m:sSub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acc>
                      <m:accPr>
                        <m:chr m:val="⃗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→0</m:t>
                        </m:r>
                      </m:e>
                    </m:acc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Cela donne: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𝑖𝑘</m:t>
                                    </m:r>
                                    <m:sSubSup>
                                      <m:sSub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01</m:t>
                                        </m:r>
                                      </m:sub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bSup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𝑖𝑘</m:t>
                                        </m:r>
                                        <m:sSubSup>
                                          <m:sSubSup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01</m:t>
                                            </m:r>
                                          </m:sub>
                                          <m:sup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sup>
                                        </m:sSubSup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01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>
                  <a:lnSpc>
                    <a:spcPct val="120000"/>
                  </a:lnSpc>
                </a:pPr>
                <a:endParaRPr lang="fr-CH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C'est le </a:t>
                </a:r>
                <a:r>
                  <a:rPr lang="fr-CH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théorème intégral de Helmholtz-Kirchhoff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24" y="518993"/>
                <a:ext cx="12180676" cy="6330387"/>
              </a:xfrm>
              <a:prstGeom prst="rect">
                <a:avLst/>
              </a:prstGeom>
              <a:blipFill>
                <a:blip r:embed="rId3"/>
                <a:stretch>
                  <a:fillRect l="-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6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2. Le théorème intégral de Helmholtz-Kirchhoff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BD0EBB-E9D8-E84B-84AF-C6E7A96EFC21}"/>
              </a:ext>
            </a:extLst>
          </p:cNvPr>
          <p:cNvGrpSpPr/>
          <p:nvPr/>
        </p:nvGrpSpPr>
        <p:grpSpPr>
          <a:xfrm>
            <a:off x="9300356" y="3960440"/>
            <a:ext cx="2952328" cy="2744924"/>
            <a:chOff x="9396665" y="4356484"/>
            <a:chExt cx="2952328" cy="27449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4D20C5-F095-8045-96B2-18FCA283129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6" t="28350"/>
            <a:stretch/>
          </p:blipFill>
          <p:spPr bwMode="auto">
            <a:xfrm>
              <a:off x="9396665" y="4356484"/>
              <a:ext cx="2856019" cy="274492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03ACC4C-8462-7C44-B47D-8CEC007BA639}"/>
                </a:ext>
              </a:extLst>
            </p:cNvPr>
            <p:cNvSpPr txBox="1"/>
            <p:nvPr/>
          </p:nvSpPr>
          <p:spPr>
            <a:xfrm>
              <a:off x="12135473" y="5877272"/>
              <a:ext cx="2135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2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02"/>
    </mc:Choice>
    <mc:Fallback xmlns="">
      <p:transition spd="slow" advTm="31610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g 6-5">
            <a:extLst>
              <a:ext uri="{FF2B5EF4-FFF2-40B4-BE49-F238E27FC236}">
                <a16:creationId xmlns:a16="http://schemas.microsoft.com/office/drawing/2014/main" id="{85A09FA8-FB9D-ED44-B292-D0E1B29F8DF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40" y="3921695"/>
            <a:ext cx="4824536" cy="292768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594076"/>
                <a:ext cx="12192000" cy="61832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On utilise le théorème Helmholtz-Kirchhoff: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choisissons une surface </a:t>
                </a:r>
                <a:r>
                  <a:rPr lang="fr-CH" i="1" dirty="0"/>
                  <a:t>S</a:t>
                </a:r>
                <a:r>
                  <a:rPr lang="fr-CH" dirty="0"/>
                  <a:t>'=</a:t>
                </a:r>
                <a:r>
                  <a:rPr lang="fr-CH" i="1" dirty="0"/>
                  <a:t>S</a:t>
                </a:r>
                <a:r>
                  <a:rPr lang="fr-CH" baseline="-25000" dirty="0"/>
                  <a:t>1</a:t>
                </a:r>
                <a:r>
                  <a:rPr lang="fr-CH" dirty="0"/>
                  <a:t>+</a:t>
                </a:r>
                <a:r>
                  <a:rPr lang="fr-CH" i="1" dirty="0"/>
                  <a:t>S</a:t>
                </a:r>
                <a:r>
                  <a:rPr lang="fr-CH" baseline="-25000" dirty="0"/>
                  <a:t>2</a:t>
                </a:r>
                <a:r>
                  <a:rPr lang="fr-CH" dirty="0"/>
                  <a:t> : </a:t>
                </a:r>
                <a:r>
                  <a:rPr lang="fr-CH" i="1" dirty="0"/>
                  <a:t>S</a:t>
                </a:r>
                <a:r>
                  <a:rPr lang="fr-CH" baseline="-25000" dirty="0"/>
                  <a:t>2</a:t>
                </a:r>
                <a:r>
                  <a:rPr lang="fr-CH" dirty="0"/>
                  <a:t> est une grande sphère de rayon </a:t>
                </a:r>
                <a:r>
                  <a:rPr lang="fr-CH" i="1" dirty="0"/>
                  <a:t>R</a:t>
                </a:r>
                <a:r>
                  <a:rPr lang="fr-CH" dirty="0"/>
                  <a:t>, en partie coupé par la paroi (surface </a:t>
                </a:r>
                <a:r>
                  <a:rPr lang="fr-CH" i="1" dirty="0"/>
                  <a:t>S</a:t>
                </a:r>
                <a:r>
                  <a:rPr lang="fr-CH" baseline="-25000" dirty="0"/>
                  <a:t>1</a:t>
                </a:r>
                <a:r>
                  <a:rPr lang="fr-CH" dirty="0"/>
                  <a:t>). La fonction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e>
                    </m:d>
                  </m:oMath>
                </a14:m>
                <a:r>
                  <a:rPr lang="fr-CH" dirty="0"/>
                  <a:t> est toujours une onde sphérique centré sur </a:t>
                </a:r>
                <a:r>
                  <a:rPr lang="fr-CH" i="1" dirty="0"/>
                  <a:t>P</a:t>
                </a:r>
                <a:r>
                  <a:rPr lang="fr-CH" baseline="-25000" dirty="0"/>
                  <a:t>0</a:t>
                </a:r>
                <a:r>
                  <a:rPr lang="fr-CH" dirty="0"/>
                  <a:t> 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/>
                  <a:t> 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Sur la surface de la sphère (pour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&gt;&gt;1/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et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R&gt;&gt;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fr-CH" dirty="0"/>
                  <a:t>):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𝑖𝑘𝑅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fr-CH" dirty="0"/>
                  <a:t>  et: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𝑖𝑘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𝑖𝑘𝑅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𝑖𝑘𝑅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  </m:t>
                    </m:r>
                    <m:acc>
                      <m:accPr>
                        <m:chr m:val="⃗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</m:e>
                    </m:acc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𝑖𝑘𝐺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fr-CH" dirty="0"/>
                  <a:t>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L'intégrale sur </a:t>
                </a:r>
                <a:r>
                  <a:rPr lang="fr-CH" i="1" dirty="0"/>
                  <a:t>S</a:t>
                </a:r>
                <a:r>
                  <a:rPr lang="fr-CH" baseline="-25000" dirty="0"/>
                  <a:t>2</a:t>
                </a:r>
                <a:r>
                  <a:rPr lang="fr-CH" dirty="0"/>
                  <a:t> est donc: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𝑖𝑘𝑈</m:t>
                            </m:r>
                          </m:e>
                        </m:d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</m:nary>
                  </m:oMath>
                </a14:m>
                <a:r>
                  <a:rPr lang="fr-CH" dirty="0"/>
                  <a:t> 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aimerions que cette intégrale soit zéro pour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fr-CH" b="0" i="1" dirty="0" smtClean="0">
                        <a:latin typeface="Cambria Math" panose="02040503050406030204" pitchFamily="18" charset="0"/>
                      </a:rPr>
                      <m:t>∞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H" dirty="0"/>
                  <a:t>; puisse que </a:t>
                </a:r>
                <a:r>
                  <a:rPr lang="fr-CH" i="1" dirty="0"/>
                  <a:t>G</a:t>
                </a:r>
                <a:r>
                  <a:rPr lang="fr-CH" dirty="0"/>
                  <a:t>(</a:t>
                </a:r>
                <a:r>
                  <a:rPr lang="fr-CH" i="1" dirty="0"/>
                  <a:t>R</a:t>
                </a:r>
                <a:r>
                  <a:rPr lang="fr-CH" dirty="0"/>
                  <a:t>)≈1/</a:t>
                </a:r>
                <a:r>
                  <a:rPr lang="fr-CH" i="1" dirty="0"/>
                  <a:t>R</a:t>
                </a:r>
                <a:r>
                  <a:rPr lang="fr-CH" dirty="0"/>
                  <a:t>, nous demandons que: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𝑖𝑘𝑈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fr-CH" dirty="0"/>
                  <a:t>  pour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→ ∞</m:t>
                    </m:r>
                  </m:oMath>
                </a14:m>
                <a:r>
                  <a:rPr lang="fr-CH" dirty="0"/>
                  <a:t>. Cette condition est remplie pour les ondes planes et sphériques.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la paroi </a:t>
                </a:r>
                <a:r>
                  <a:rPr lang="fr-CH" i="1" dirty="0"/>
                  <a:t>S</a:t>
                </a:r>
                <a:r>
                  <a:rPr lang="fr-CH" baseline="-25000" dirty="0"/>
                  <a:t>1</a:t>
                </a:r>
                <a:r>
                  <a:rPr lang="fr-CH" dirty="0"/>
                  <a:t>, nous supposons des </a:t>
                </a:r>
                <a:r>
                  <a:rPr lang="fr-CH" b="1" dirty="0"/>
                  <a:t>conditions de bord de Kirchhoff</a:t>
                </a:r>
                <a:r>
                  <a:rPr lang="fr-CH" dirty="0"/>
                  <a:t>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i="1" dirty="0"/>
                  <a:t>       U</a:t>
                </a:r>
                <a:r>
                  <a:rPr lang="fr-CH" dirty="0"/>
                  <a:t> </a:t>
                </a:r>
                <a:r>
                  <a:rPr lang="fr-CH" b="1" dirty="0"/>
                  <a:t>et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CH" dirty="0"/>
                  <a:t> n'ont des valeurs non-nulles </a:t>
                </a:r>
                <a:r>
                  <a:rPr lang="fr-CH" b="1" dirty="0"/>
                  <a:t>que</a:t>
                </a:r>
                <a:r>
                  <a:rPr lang="fr-CH" dirty="0"/>
                  <a:t> dans l'ouverture </a:t>
                </a:r>
                <a:r>
                  <a:rPr lang="fr-CH" dirty="0">
                    <a:latin typeface="Symbol" pitchFamily="2" charset="2"/>
                  </a:rPr>
                  <a:t>S</a:t>
                </a:r>
                <a:r>
                  <a:rPr lang="fr-CH" dirty="0"/>
                  <a:t> 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  Le résultat est: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; en utilisant</a:t>
                </a:r>
                <a:r>
                  <a:rPr lang="fr-CH" dirty="0"/>
                  <a:t>: </a:t>
                </a:r>
                <a:r>
                  <a:rPr lang="fr-CH" i="1" dirty="0"/>
                  <a:t>r</a:t>
                </a:r>
                <a:r>
                  <a:rPr lang="fr-CH" baseline="-25000" dirty="0"/>
                  <a:t>01</a:t>
                </a:r>
                <a:r>
                  <a:rPr lang="fr-CH" dirty="0"/>
                  <a:t>&gt;&gt;1/</a:t>
                </a:r>
                <a:r>
                  <a:rPr lang="fr-CH" i="1" dirty="0"/>
                  <a:t>k</a:t>
                </a:r>
                <a:r>
                  <a:rPr lang="fr-CH" dirty="0"/>
                  <a:t>, on obtient: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e>
                        </m:d>
                      </m:e>
                    </m:func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𝑖𝑘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den>
                        </m:f>
                      </m:e>
                    </m:d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𝑖𝑘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e>
                        </m:d>
                      </m:e>
                    </m:func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</m:oMath>
                </a14:m>
                <a:endParaRPr lang="fr-CH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   Donc: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acc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01</m:t>
                                        </m:r>
                                      </m:sub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func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94076"/>
                <a:ext cx="12192000" cy="6183296"/>
              </a:xfrm>
              <a:prstGeom prst="rect">
                <a:avLst/>
              </a:prstGeom>
              <a:blipFill>
                <a:blip r:embed="rId4"/>
                <a:stretch>
                  <a:fillRect l="-312" t="-5943" b="-104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3. La formule de Fresnel-Kirchhoff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33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983"/>
    </mc:Choice>
    <mc:Fallback xmlns="">
      <p:transition spd="slow" advTm="25498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 6-6">
            <a:extLst>
              <a:ext uri="{FF2B5EF4-FFF2-40B4-BE49-F238E27FC236}">
                <a16:creationId xmlns:a16="http://schemas.microsoft.com/office/drawing/2014/main" id="{8E37E1A6-7FD0-EC42-966F-C42C46AABD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485" y="3806991"/>
            <a:ext cx="2556285" cy="302772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532745"/>
                <a:ext cx="12192000" cy="62976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avons obtenu: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acc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01</m:t>
                                        </m:r>
                                      </m:sub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func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Si l'ouverture 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est illuminé par une onde plane: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𝑘𝑧</m:t>
                        </m:r>
                      </m:sup>
                    </m:sSup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𝑖𝑘𝑈</m:t>
                    </m:r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(la direction de z et de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sont opposées), ce qui donne pour l'intégrale: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CH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𝑖𝑘</m:t>
                            </m:r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acc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01</m:t>
                                        </m:r>
                                      </m:sub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𝑖𝑘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acc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01</m:t>
                                        </m:r>
                                      </m:sub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fr-CH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=constante sur 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Pour une onde sphérique venant d'un point source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fr-CH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, avec la même approximation (</a:t>
                </a:r>
                <a:r>
                  <a:rPr lang="fr-CH" i="1" dirty="0"/>
                  <a:t>r</a:t>
                </a:r>
                <a:r>
                  <a:rPr lang="fr-CH" baseline="-25000" dirty="0"/>
                  <a:t>21</a:t>
                </a:r>
                <a:r>
                  <a:rPr lang="fr-CH" dirty="0"/>
                  <a:t>&gt;&gt;1/</a:t>
                </a:r>
                <a:r>
                  <a:rPr lang="fr-CH" i="1" dirty="0"/>
                  <a:t>k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): 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𝑖𝑘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e>
                        </m:d>
                      </m:e>
                    </m:func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et donc: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	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𝑖𝑘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acc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func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acc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01</m:t>
                                        </m:r>
                                      </m:sub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C'est la </a:t>
                </a:r>
                <a:r>
                  <a:rPr lang="fr-CH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formule de diffraction de Fresnel-Kirchhoff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On peut aussi l'écrire d'une manière succincte: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  	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𝐾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,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   avec: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 (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fr-CH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On appelle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q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) le </a:t>
                </a:r>
                <a:r>
                  <a:rPr lang="fr-CH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facteur d'obliquité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Pour l'onde plane: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𝐾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, avec: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func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2745"/>
                <a:ext cx="12192000" cy="6297686"/>
              </a:xfrm>
              <a:prstGeom prst="rect">
                <a:avLst/>
              </a:prstGeom>
              <a:blipFill>
                <a:blip r:embed="rId4"/>
                <a:stretch>
                  <a:fillRect l="-312" t="-5030" b="-102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3. La formule de Fresnel-Kirchhoff (suite)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75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67"/>
    </mc:Choice>
    <mc:Fallback xmlns="">
      <p:transition spd="slow" advTm="18556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g 6-7bis">
            <a:extLst>
              <a:ext uri="{FF2B5EF4-FFF2-40B4-BE49-F238E27FC236}">
                <a16:creationId xmlns:a16="http://schemas.microsoft.com/office/drawing/2014/main" id="{D4DD5BBB-803E-0D43-B1CD-DF6A788DBD1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269" y="3700973"/>
            <a:ext cx="3683732" cy="285173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528062"/>
                <a:ext cx="12192000" cy="6323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formule de Fresnel-Kirchhoff a un problème:  Nous supposons que sur la paroi (hors ouverture), </a:t>
                </a:r>
                <a:r>
                  <a:rPr lang="fr-CH" i="1" dirty="0"/>
                  <a:t>U</a:t>
                </a:r>
                <a:r>
                  <a:rPr lang="fr-CH" dirty="0"/>
                  <a:t> 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CH" dirty="0"/>
                  <a:t> sont nulles. Or, une fonction analytique qui remplit ces conditions doit être nulle dans toute l'espace à droite de la paroi.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éviter ce problème, nous devons relaxer cette condition, et demander que seulement </a:t>
                </a:r>
                <a:r>
                  <a:rPr lang="fr-CH" i="1" dirty="0"/>
                  <a:t>U</a:t>
                </a:r>
                <a:r>
                  <a:rPr lang="fr-CH" dirty="0"/>
                  <a:t> </a:t>
                </a:r>
                <a:r>
                  <a:rPr lang="fr-CH" b="1" dirty="0"/>
                  <a:t>ou</a:t>
                </a:r>
                <a:r>
                  <a:rPr lang="fr-CH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CH" dirty="0"/>
                  <a:t> soit nulle.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Cela implique une nouvelle fonction </a:t>
                </a:r>
                <a:r>
                  <a:rPr lang="fr-CH" i="1" dirty="0"/>
                  <a:t>G</a:t>
                </a:r>
                <a:r>
                  <a:rPr lang="fr-CH" dirty="0"/>
                  <a:t>(</a:t>
                </a:r>
                <a:r>
                  <a:rPr lang="fr-CH" i="1" dirty="0"/>
                  <a:t>r</a:t>
                </a:r>
                <a:r>
                  <a:rPr lang="fr-CH" dirty="0"/>
                  <a:t>), pour assurer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𝐺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r>
                  <a:rPr lang="fr-CH" dirty="0"/>
                  <a:t> soit toujours nulle sur la paroi.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la construisons en utilisant un point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fr-CH" dirty="0"/>
                  <a:t> , qui est l'image miroir 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fr-CH" dirty="0"/>
                  <a:t> par rapport à la paroi.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Il y a deux possibilités dans le choix de </a:t>
                </a:r>
                <a:r>
                  <a:rPr lang="fr-CH" i="1" dirty="0"/>
                  <a:t>G</a:t>
                </a:r>
                <a:r>
                  <a:rPr lang="fr-CH" dirty="0"/>
                  <a:t>(</a:t>
                </a:r>
                <a:r>
                  <a:rPr lang="fr-CH" i="1" dirty="0"/>
                  <a:t>r</a:t>
                </a:r>
                <a:r>
                  <a:rPr lang="fr-CH" dirty="0"/>
                  <a:t>) :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choisissons: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den>
                    </m:f>
                  </m:oMath>
                </a14:m>
                <a:r>
                  <a:rPr lang="fr-CH" dirty="0"/>
                  <a:t> . Sur la paroi (y compris l'ouverture),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b="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fr-CH" dirty="0"/>
                  <a:t> , ce qui donne: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 . Nous demandons donc que seul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 sur la partie opaque de la paroi. 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calculons: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𝑖𝑘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CH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fr-CH" dirty="0"/>
              </a:p>
              <a:p>
                <a:pPr lvl="1">
                  <a:lnSpc>
                    <a:spcPct val="120000"/>
                  </a:lnSpc>
                </a:pPr>
                <a:r>
                  <a:rPr lang="fr-CH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𝑖𝑘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e>
                        </m:d>
                      </m:e>
                    </m:func>
                  </m:oMath>
                </a14:m>
                <a:r>
                  <a:rPr lang="fr-CH" dirty="0"/>
                  <a:t> , puisse que: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e>
                        </m:d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e>
                        </m:d>
                      </m:e>
                    </m:func>
                  </m:oMath>
                </a14:m>
                <a:r>
                  <a:rPr lang="fr-CH" dirty="0"/>
                  <a:t> .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D'une manière similaire (avec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H" dirty="0"/>
                  <a:t>=0 dans la partie opaque),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fr-CH" dirty="0"/>
                  <a:t>     on peut utiliser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den>
                    </m:f>
                  </m:oMath>
                </a14:m>
                <a:r>
                  <a:rPr lang="fr-CH" dirty="0"/>
                  <a:t> , ce qui va donner: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fr-CH" dirty="0"/>
                  <a:t>     sur la paroi, 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=2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/>
                  <a:t> .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28062"/>
                <a:ext cx="12192000" cy="6323334"/>
              </a:xfrm>
              <a:prstGeom prst="rect">
                <a:avLst/>
              </a:prstGeom>
              <a:blipFill>
                <a:blip r:embed="rId4"/>
                <a:stretch>
                  <a:fillRect l="-3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52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4. La formule de Sommerfeld-Kirchhoff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70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09"/>
    </mc:Choice>
    <mc:Fallback xmlns="">
      <p:transition spd="slow" advTm="23510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594300"/>
                <a:ext cx="12192000" cy="60817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En choisissant: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den>
                    </m:f>
                  </m:oMath>
                </a14:m>
                <a:r>
                  <a:rPr lang="fr-CH" dirty="0"/>
                  <a:t> (donc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 sur la paroi et l'ouverture,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 sur la paroi (sans l'ouverture), puis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𝑖𝑘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e>
                        </m:d>
                      </m:e>
                    </m:func>
                  </m:oMath>
                </a14:m>
                <a:r>
                  <a:rPr lang="fr-CH" dirty="0"/>
                  <a:t> ), l'intégral de diffraction donne: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𝑖𝑘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</a:rPr>
                          <m:t>)</m:t>
                        </m:r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</a:rPr>
                          <m:t>)</m:t>
                        </m:r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Pour une onde plane: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𝑘𝑧</m:t>
                        </m:r>
                      </m:sup>
                    </m:sSup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, ce qui donne pour l'intégrale (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fr-CH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=constante sur 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</a:p>
              <a:p>
                <a:pPr>
                  <a:lnSpc>
                    <a:spcPct val="150000"/>
                  </a:lnSpc>
                </a:pPr>
                <a:r>
                  <a:rPr lang="fr-CH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den>
                        </m:f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𝐾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fr-CH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le cas d'une source d'onde sphérique: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, nous obtenons la même formule qu'avant:</a:t>
                </a:r>
              </a:p>
              <a:p>
                <a:pPr>
                  <a:lnSpc>
                    <a:spcPct val="150000"/>
                  </a:lnSpc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</m:den>
                        </m:f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𝐾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C'est la </a:t>
                </a:r>
                <a:r>
                  <a:rPr lang="fr-CH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formule de diffraction de Sommerfeld-Kirchhoff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fr-CH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Le facteur d'obliquité: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e>
                        </m:d>
                      </m:e>
                    </m:func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est différent de celui de la formule de Fresnel-Kirchhoff, mais ne change pas entre une source d'onde plane et sphérique.  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94300"/>
                <a:ext cx="12192000" cy="6081793"/>
              </a:xfrm>
              <a:prstGeom prst="rect">
                <a:avLst/>
              </a:prstGeom>
              <a:blipFill>
                <a:blip r:embed="rId3"/>
                <a:stretch>
                  <a:fillRect l="-312" b="-6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4. La formule de Sommerfeld-Kirchhoff (suite)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35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56"/>
    </mc:Choice>
    <mc:Fallback xmlns="">
      <p:transition spd="slow" advTm="10375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396719"/>
                <a:ext cx="12192000" cy="6520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utilisons ici la formule de diffraction générique: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acc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̅"/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′)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𝐾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r>
                  <a:rPr lang="fr-CH" dirty="0"/>
                  <a:t> pour calculer le champ de la diffraction à un point </a:t>
                </a:r>
                <a:r>
                  <a:rPr lang="fr-CH" b="1" i="1" dirty="0"/>
                  <a:t>r</a:t>
                </a:r>
                <a:r>
                  <a:rPr lang="fr-CH" dirty="0"/>
                  <a:t> en fonction du champ </a:t>
                </a:r>
                <a:r>
                  <a:rPr lang="fr-CH" i="1" dirty="0"/>
                  <a:t>U</a:t>
                </a:r>
                <a:r>
                  <a:rPr lang="fr-CH" dirty="0"/>
                  <a:t>(</a:t>
                </a:r>
                <a:r>
                  <a:rPr lang="fr-CH" b="1" i="1" dirty="0"/>
                  <a:t>r</a:t>
                </a:r>
                <a:r>
                  <a:rPr lang="fr-CH" dirty="0"/>
                  <a:t>') dans le plan de l'ouverture </a:t>
                </a:r>
                <a:r>
                  <a:rPr lang="fr-CH" dirty="0">
                    <a:latin typeface="Symbol" pitchFamily="2" charset="2"/>
                  </a:rPr>
                  <a:t>S </a:t>
                </a:r>
                <a:r>
                  <a:rPr lang="fr-CH" dirty="0"/>
                  <a:t>. 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utilisons l'</a:t>
                </a:r>
                <a:r>
                  <a:rPr lang="fr-CH" b="1" dirty="0"/>
                  <a:t>approximation paraxiale</a:t>
                </a:r>
                <a:r>
                  <a:rPr lang="fr-CH" dirty="0"/>
                  <a:t>, qui implique:</a:t>
                </a:r>
              </a:p>
              <a:p>
                <a:pPr marL="914400" lvl="1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1600" i="1" dirty="0"/>
                  <a:t>K</a:t>
                </a:r>
                <a:r>
                  <a:rPr lang="fr-CH" sz="1600" dirty="0"/>
                  <a:t>(</a:t>
                </a:r>
                <a:r>
                  <a:rPr lang="fr-CH" sz="1600" dirty="0">
                    <a:latin typeface="Symbol" pitchFamily="2" charset="2"/>
                  </a:rPr>
                  <a:t>q</a:t>
                </a:r>
                <a:r>
                  <a:rPr lang="fr-CH" sz="1600" dirty="0"/>
                  <a:t>) ≈ 1 .</a:t>
                </a:r>
              </a:p>
              <a:p>
                <a:pPr marL="914400" lvl="1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1600" dirty="0"/>
                  <a:t>Dans le dénominateur, on utilise l'expansion à l'ordre zéro: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𝑟</m:t>
                        </m:r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fr-CH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CH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H" sz="1600" dirty="0"/>
                  <a:t>.</a:t>
                </a:r>
              </a:p>
              <a:p>
                <a:pPr marL="914400" lvl="1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1600" dirty="0"/>
                  <a:t>Dans l'exponentiel, l'expansion en 1</a:t>
                </a:r>
                <a:r>
                  <a:rPr lang="fr-CH" sz="1600" baseline="30000" dirty="0"/>
                  <a:t>er</a:t>
                </a:r>
                <a:r>
                  <a:rPr lang="fr-CH" sz="1600" dirty="0"/>
                  <a:t> ordre donne: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𝑟</m:t>
                        </m:r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CH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CH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fr-CH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fr-CH" sz="1600" dirty="0"/>
                  <a:t>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résultat final est donc: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𝑖𝑘𝑧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𝑖𝑘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sup>
                    </m:sSup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′)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endParaRPr lang="fr-CH" dirty="0"/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Si on définit: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</a:rPr>
                      <m:t>max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⁡(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H" dirty="0"/>
                  <a:t>, la contribution du terme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fr-CH" dirty="0"/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 dans l'exponentiel serait limitée par: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𝛿𝜑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fr-CH" dirty="0"/>
                  <a:t> 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fr-CH" dirty="0"/>
                  <a:t>  s'appelle le </a:t>
                </a:r>
                <a:r>
                  <a:rPr lang="fr-CH" b="1" dirty="0"/>
                  <a:t>nombre de Fresnel</a:t>
                </a:r>
                <a:r>
                  <a:rPr lang="fr-CH" dirty="0"/>
                  <a:t>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distinguons entre deux cas: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1600" dirty="0"/>
                  <a:t>Champ proche, ou </a:t>
                </a:r>
                <a:r>
                  <a:rPr lang="fr-CH" sz="1600" b="1" dirty="0"/>
                  <a:t>diffraction de Fresnel </a:t>
                </a:r>
                <a:r>
                  <a:rPr lang="fr-CH" sz="1600" dirty="0"/>
                  <a:t>:</a:t>
                </a:r>
                <a:r>
                  <a:rPr lang="fr-CH" sz="16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𝛿𝜑</m:t>
                        </m:r>
                      </m:e>
                      <m:sub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fr-CH" sz="16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fr-CH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CH" sz="1600" dirty="0"/>
                  <a:t> , ou: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fr-CH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fr-CH" sz="1600" dirty="0"/>
                  <a:t> .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fr-CH" sz="1600" dirty="0"/>
                  <a:t>	Le terme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fr-CH" sz="1600" dirty="0"/>
                  <a:t> doit être maintenu.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1600" dirty="0"/>
                  <a:t>Champ lointain, ou </a:t>
                </a:r>
                <a:r>
                  <a:rPr lang="fr-CH" sz="1600" b="1" dirty="0"/>
                  <a:t>diffraction de Fraunhofer </a:t>
                </a:r>
                <a:r>
                  <a:rPr lang="fr-CH" sz="16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𝛿𝜑</m:t>
                        </m:r>
                      </m:e>
                      <m:sub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fr-CH" sz="16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CH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CH" sz="1600" dirty="0"/>
                  <a:t> , ou: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fr-CH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fr-CH" sz="1600" dirty="0"/>
                  <a:t> .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fr-CH" sz="1600" dirty="0"/>
                  <a:t>	 Le terme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fr-CH" sz="1600" dirty="0"/>
                  <a:t> peut être ignoré.</a:t>
                </a:r>
              </a:p>
            </p:txBody>
          </p:sp>
        </mc:Choice>
        <mc:Fallback xmlns="">
          <p:sp>
            <p:nvSpPr>
              <p:cNvPr id="194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96719"/>
                <a:ext cx="12192000" cy="6520311"/>
              </a:xfrm>
              <a:prstGeom prst="rect">
                <a:avLst/>
              </a:prstGeom>
              <a:blipFill>
                <a:blip r:embed="rId3"/>
                <a:stretch>
                  <a:fillRect l="-312" t="-44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Fig 6-7">
            <a:extLst>
              <a:ext uri="{FF2B5EF4-FFF2-40B4-BE49-F238E27FC236}">
                <a16:creationId xmlns:a16="http://schemas.microsoft.com/office/drawing/2014/main" id="{996B2B27-FB01-2A4E-AE25-FF7E537E2B4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64" y="3284984"/>
            <a:ext cx="4608513" cy="3265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4A4EABF2-AE8B-9E43-AC3C-2CD4E874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5. La diffraction de Fresnel et de Fraunhofer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57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83"/>
    </mc:Choice>
    <mc:Fallback xmlns="">
      <p:transition spd="slow" advTm="272283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218533</TotalTime>
  <Words>6147</Words>
  <Application>Microsoft Macintosh PowerPoint</Application>
  <PresentationFormat>Grand écran</PresentationFormat>
  <Paragraphs>385</Paragraphs>
  <Slides>39</Slides>
  <Notes>20</Notes>
  <HiddenSlides>0</HiddenSlides>
  <MMClips>1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6" baseType="lpstr">
      <vt:lpstr>-webkit-standard</vt:lpstr>
      <vt:lpstr>Arial</vt:lpstr>
      <vt:lpstr>Calibri</vt:lpstr>
      <vt:lpstr>Cambria Math</vt:lpstr>
      <vt:lpstr>Symbol</vt:lpstr>
      <vt:lpstr>Default Design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Burmilla</dc:creator>
  <cp:lastModifiedBy>B</cp:lastModifiedBy>
  <cp:revision>426</cp:revision>
  <cp:lastPrinted>2024-11-25T20:59:02Z</cp:lastPrinted>
  <dcterms:created xsi:type="dcterms:W3CDTF">2006-10-24T06:41:44Z</dcterms:created>
  <dcterms:modified xsi:type="dcterms:W3CDTF">2024-12-07T09:09:01Z</dcterms:modified>
</cp:coreProperties>
</file>