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5" r:id="rId2"/>
    <p:sldId id="374" r:id="rId3"/>
    <p:sldId id="376" r:id="rId4"/>
    <p:sldId id="283" r:id="rId5"/>
    <p:sldId id="288" r:id="rId6"/>
    <p:sldId id="377" r:id="rId7"/>
    <p:sldId id="289" r:id="rId8"/>
    <p:sldId id="378" r:id="rId9"/>
    <p:sldId id="379" r:id="rId10"/>
    <p:sldId id="290" r:id="rId11"/>
    <p:sldId id="287" r:id="rId12"/>
    <p:sldId id="285" r:id="rId13"/>
    <p:sldId id="291" r:id="rId14"/>
    <p:sldId id="380" r:id="rId15"/>
    <p:sldId id="381" r:id="rId16"/>
    <p:sldId id="382" r:id="rId17"/>
    <p:sldId id="383" r:id="rId1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287" autoAdjust="0"/>
    <p:restoredTop sz="96846"/>
  </p:normalViewPr>
  <p:slideViewPr>
    <p:cSldViewPr>
      <p:cViewPr varScale="1">
        <p:scale>
          <a:sx n="150" d="100"/>
          <a:sy n="150" d="100"/>
        </p:scale>
        <p:origin x="200" y="16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bdwir\Documents\Work\Courses\Optique%202020\Dispersio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Users\bdwir\Documents\Work\Courses\Optique%202020\Dispersion.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bdwir\Documents\Work\Courses\Optique%202020\Dispers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bdwir\Documents\Work\Courses\Optique%202020\Dispers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Users/bdwir/Documents/Work/Courses/Optique%202021/Plarization_maintain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77100500557798E-2"/>
          <c:y val="1.459032636990357E-2"/>
          <c:w val="0.90626376927644026"/>
          <c:h val="0.97081934726019281"/>
        </c:manualLayout>
      </c:layout>
      <c:scatterChart>
        <c:scatterStyle val="lineMarker"/>
        <c:varyColors val="0"/>
        <c:ser>
          <c:idx val="0"/>
          <c:order val="0"/>
          <c:tx>
            <c:strRef>
              <c:f>Sheet1!$J$1</c:f>
              <c:strCache>
                <c:ptCount val="1"/>
                <c:pt idx="0">
                  <c:v>In=M1</c:v>
                </c:pt>
              </c:strCache>
            </c:strRef>
          </c:tx>
          <c:spPr>
            <a:ln w="19050" cap="rnd">
              <a:solidFill>
                <a:schemeClr val="tx1"/>
              </a:solidFill>
              <a:round/>
            </a:ln>
            <a:effectLst/>
          </c:spPr>
          <c:marker>
            <c:symbol val="none"/>
          </c:marker>
          <c:xVal>
            <c:numRef>
              <c:f>Sheet1!$A$82:$A$282</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Sheet1!$J$82:$J$282</c:f>
              <c:numCache>
                <c:formatCode>General</c:formatCode>
                <c:ptCount val="201"/>
                <c:pt idx="0">
                  <c:v>0</c:v>
                </c:pt>
                <c:pt idx="1">
                  <c:v>0.24783964928369759</c:v>
                </c:pt>
                <c:pt idx="2">
                  <c:v>0.47537289175850012</c:v>
                </c:pt>
                <c:pt idx="3">
                  <c:v>0.66527788185896708</c:v>
                </c:pt>
                <c:pt idx="4">
                  <c:v>0.8056820233409776</c:v>
                </c:pt>
                <c:pt idx="5">
                  <c:v>0.89168504774824964</c:v>
                </c:pt>
                <c:pt idx="6">
                  <c:v>0.92569562614620926</c:v>
                </c:pt>
                <c:pt idx="7">
                  <c:v>0.91655743557846558</c:v>
                </c:pt>
                <c:pt idx="8">
                  <c:v>0.87766205867475344</c:v>
                </c:pt>
                <c:pt idx="9">
                  <c:v>0.82442536631365504</c:v>
                </c:pt>
                <c:pt idx="10">
                  <c:v>0.77160720657862436</c:v>
                </c:pt>
                <c:pt idx="11">
                  <c:v>0.73096302717092509</c:v>
                </c:pt>
                <c:pt idx="12">
                  <c:v>0.70963129181942786</c:v>
                </c:pt>
                <c:pt idx="13">
                  <c:v>0.70950158083960235</c:v>
                </c:pt>
                <c:pt idx="14">
                  <c:v>0.72760874582681578</c:v>
                </c:pt>
                <c:pt idx="15">
                  <c:v>0.75739923579541002</c:v>
                </c:pt>
                <c:pt idx="16">
                  <c:v>0.79055625502108462</c:v>
                </c:pt>
                <c:pt idx="17">
                  <c:v>0.81898097979285089</c:v>
                </c:pt>
                <c:pt idx="18">
                  <c:v>0.83652266391496577</c:v>
                </c:pt>
                <c:pt idx="19">
                  <c:v>0.8401282608057371</c:v>
                </c:pt>
                <c:pt idx="20">
                  <c:v>0.83022261846383438</c:v>
                </c:pt>
                <c:pt idx="21">
                  <c:v>0.81030164602183097</c:v>
                </c:pt>
                <c:pt idx="22">
                  <c:v>0.78588622310019574</c:v>
                </c:pt>
                <c:pt idx="23">
                  <c:v>0.76310984565435114</c:v>
                </c:pt>
                <c:pt idx="24">
                  <c:v>0.74727367773490005</c:v>
                </c:pt>
                <c:pt idx="25">
                  <c:v>0.74168900427354867</c:v>
                </c:pt>
                <c:pt idx="26">
                  <c:v>0.74704542291326625</c:v>
                </c:pt>
                <c:pt idx="27">
                  <c:v>0.76141410056951109</c:v>
                </c:pt>
                <c:pt idx="28">
                  <c:v>0.78084903957967156</c:v>
                </c:pt>
                <c:pt idx="29">
                  <c:v>0.80041812945343305</c:v>
                </c:pt>
                <c:pt idx="30">
                  <c:v>0.81540785037926822</c:v>
                </c:pt>
                <c:pt idx="31">
                  <c:v>0.82241841594341569</c:v>
                </c:pt>
                <c:pt idx="32">
                  <c:v>0.82010349437727059</c:v>
                </c:pt>
                <c:pt idx="33">
                  <c:v>0.80939970263903616</c:v>
                </c:pt>
                <c:pt idx="34">
                  <c:v>0.79321356302854273</c:v>
                </c:pt>
                <c:pt idx="35">
                  <c:v>0.77565900228960238</c:v>
                </c:pt>
                <c:pt idx="36">
                  <c:v>0.7610384342079215</c:v>
                </c:pt>
                <c:pt idx="37">
                  <c:v>0.75281319219544818</c:v>
                </c:pt>
                <c:pt idx="38">
                  <c:v>0.75280398163318507</c:v>
                </c:pt>
                <c:pt idx="39">
                  <c:v>0.76080183497540033</c:v>
                </c:pt>
                <c:pt idx="40">
                  <c:v>0.77466990748859488</c:v>
                </c:pt>
                <c:pt idx="41">
                  <c:v>0.79090020252787663</c:v>
                </c:pt>
                <c:pt idx="42">
                  <c:v>0.8054839748931788</c:v>
                </c:pt>
                <c:pt idx="43">
                  <c:v>0.81488412280257427</c:v>
                </c:pt>
                <c:pt idx="44">
                  <c:v>0.81687792463828379</c:v>
                </c:pt>
                <c:pt idx="45">
                  <c:v>0.81107276460155486</c:v>
                </c:pt>
                <c:pt idx="46">
                  <c:v>0.79897727313538058</c:v>
                </c:pt>
                <c:pt idx="47">
                  <c:v>0.7836164892987707</c:v>
                </c:pt>
                <c:pt idx="48">
                  <c:v>0.76878728232709026</c:v>
                </c:pt>
                <c:pt idx="49">
                  <c:v>0.75813431777795026</c:v>
                </c:pt>
                <c:pt idx="50">
                  <c:v>0.75426795426795445</c:v>
                </c:pt>
                <c:pt idx="51">
                  <c:v>0.75813431777794993</c:v>
                </c:pt>
                <c:pt idx="52">
                  <c:v>0.76878728232708993</c:v>
                </c:pt>
                <c:pt idx="53">
                  <c:v>0.78361648929876959</c:v>
                </c:pt>
                <c:pt idx="54">
                  <c:v>0.7989772731353797</c:v>
                </c:pt>
                <c:pt idx="55">
                  <c:v>0.81107276460155453</c:v>
                </c:pt>
                <c:pt idx="56">
                  <c:v>0.81687792463828346</c:v>
                </c:pt>
                <c:pt idx="57">
                  <c:v>0.81488412280257405</c:v>
                </c:pt>
                <c:pt idx="58">
                  <c:v>0.80548397489317869</c:v>
                </c:pt>
                <c:pt idx="59">
                  <c:v>0.79090020252787685</c:v>
                </c:pt>
                <c:pt idx="60">
                  <c:v>0.77466990748859543</c:v>
                </c:pt>
                <c:pt idx="61">
                  <c:v>0.76080183497540121</c:v>
                </c:pt>
                <c:pt idx="62">
                  <c:v>0.75280398163318585</c:v>
                </c:pt>
                <c:pt idx="63">
                  <c:v>0.7528131921954484</c:v>
                </c:pt>
                <c:pt idx="64">
                  <c:v>0.76103843420792161</c:v>
                </c:pt>
                <c:pt idx="65">
                  <c:v>0.77565900228960238</c:v>
                </c:pt>
                <c:pt idx="66">
                  <c:v>0.79321356302854262</c:v>
                </c:pt>
                <c:pt idx="67">
                  <c:v>0.80939970263903616</c:v>
                </c:pt>
                <c:pt idx="68">
                  <c:v>0.82010349437727004</c:v>
                </c:pt>
                <c:pt idx="69">
                  <c:v>0.82241841594341525</c:v>
                </c:pt>
                <c:pt idx="70">
                  <c:v>0.81540785037926788</c:v>
                </c:pt>
                <c:pt idx="71">
                  <c:v>0.80041812945343249</c:v>
                </c:pt>
                <c:pt idx="72">
                  <c:v>0.78084903957967178</c:v>
                </c:pt>
                <c:pt idx="73">
                  <c:v>0.76141410056951153</c:v>
                </c:pt>
                <c:pt idx="74">
                  <c:v>0.74704542291326581</c:v>
                </c:pt>
                <c:pt idx="75">
                  <c:v>0.74168900427354878</c:v>
                </c:pt>
                <c:pt idx="76">
                  <c:v>0.74727367773490028</c:v>
                </c:pt>
                <c:pt idx="77">
                  <c:v>0.76310984565435158</c:v>
                </c:pt>
                <c:pt idx="78">
                  <c:v>0.7858862231001964</c:v>
                </c:pt>
                <c:pt idx="79">
                  <c:v>0.81030164602183108</c:v>
                </c:pt>
                <c:pt idx="80">
                  <c:v>0.83022261846383461</c:v>
                </c:pt>
                <c:pt idx="81">
                  <c:v>0.8401282608057371</c:v>
                </c:pt>
                <c:pt idx="82">
                  <c:v>0.83652266391496588</c:v>
                </c:pt>
                <c:pt idx="83">
                  <c:v>0.818980979792851</c:v>
                </c:pt>
                <c:pt idx="84">
                  <c:v>0.79055625502108462</c:v>
                </c:pt>
                <c:pt idx="85">
                  <c:v>0.75739923579541013</c:v>
                </c:pt>
                <c:pt idx="86">
                  <c:v>0.72760874582681612</c:v>
                </c:pt>
                <c:pt idx="87">
                  <c:v>0.70950158083960202</c:v>
                </c:pt>
                <c:pt idx="88">
                  <c:v>0.70963129181942819</c:v>
                </c:pt>
                <c:pt idx="89">
                  <c:v>0.73096302717092521</c:v>
                </c:pt>
                <c:pt idx="90">
                  <c:v>0.77160720657862458</c:v>
                </c:pt>
                <c:pt idx="91">
                  <c:v>0.82442536631365482</c:v>
                </c:pt>
                <c:pt idx="92">
                  <c:v>0.87766205867475322</c:v>
                </c:pt>
                <c:pt idx="93">
                  <c:v>0.9165574355784657</c:v>
                </c:pt>
                <c:pt idx="94">
                  <c:v>0.92569562614620926</c:v>
                </c:pt>
                <c:pt idx="95">
                  <c:v>0.89168504774825008</c:v>
                </c:pt>
                <c:pt idx="96">
                  <c:v>0.80568202334097827</c:v>
                </c:pt>
                <c:pt idx="97">
                  <c:v>0.66527788185896841</c:v>
                </c:pt>
                <c:pt idx="98">
                  <c:v>0.47537289175850161</c:v>
                </c:pt>
                <c:pt idx="99">
                  <c:v>0.24783964928369909</c:v>
                </c:pt>
                <c:pt idx="100">
                  <c:v>1.2666546457136031E-15</c:v>
                </c:pt>
                <c:pt idx="101">
                  <c:v>-0.24783964928369667</c:v>
                </c:pt>
                <c:pt idx="102">
                  <c:v>-0.47537289175849978</c:v>
                </c:pt>
                <c:pt idx="103">
                  <c:v>-0.66527788185896664</c:v>
                </c:pt>
                <c:pt idx="104">
                  <c:v>-0.80568202334097727</c:v>
                </c:pt>
                <c:pt idx="105">
                  <c:v>-0.89168504774824986</c:v>
                </c:pt>
                <c:pt idx="106">
                  <c:v>-0.92569562614620993</c:v>
                </c:pt>
                <c:pt idx="107">
                  <c:v>-0.91655743557846558</c:v>
                </c:pt>
                <c:pt idx="108">
                  <c:v>-0.87766205867475344</c:v>
                </c:pt>
                <c:pt idx="109">
                  <c:v>-0.82442536631365515</c:v>
                </c:pt>
                <c:pt idx="110">
                  <c:v>-0.77160720657862436</c:v>
                </c:pt>
                <c:pt idx="111">
                  <c:v>-0.73096302717092509</c:v>
                </c:pt>
                <c:pt idx="112">
                  <c:v>-0.70963129181942786</c:v>
                </c:pt>
                <c:pt idx="113">
                  <c:v>-0.70950158083960169</c:v>
                </c:pt>
                <c:pt idx="114">
                  <c:v>-0.72760874582681601</c:v>
                </c:pt>
                <c:pt idx="115">
                  <c:v>-0.75739923579540958</c:v>
                </c:pt>
                <c:pt idx="116">
                  <c:v>-0.79055625502108384</c:v>
                </c:pt>
                <c:pt idx="117">
                  <c:v>-0.81898097979285067</c:v>
                </c:pt>
                <c:pt idx="118">
                  <c:v>-0.83652266391496544</c:v>
                </c:pt>
                <c:pt idx="119">
                  <c:v>-0.84012826080573744</c:v>
                </c:pt>
                <c:pt idx="120">
                  <c:v>-0.83022261846383461</c:v>
                </c:pt>
                <c:pt idx="121">
                  <c:v>-0.81030164602183075</c:v>
                </c:pt>
                <c:pt idx="122">
                  <c:v>-0.78588622310019618</c:v>
                </c:pt>
                <c:pt idx="123">
                  <c:v>-0.76310984565435092</c:v>
                </c:pt>
                <c:pt idx="124">
                  <c:v>-0.74727367773490017</c:v>
                </c:pt>
                <c:pt idx="125">
                  <c:v>-0.74168900427354867</c:v>
                </c:pt>
                <c:pt idx="126">
                  <c:v>-0.74704542291326514</c:v>
                </c:pt>
                <c:pt idx="127">
                  <c:v>-0.76141410056951164</c:v>
                </c:pt>
                <c:pt idx="128">
                  <c:v>-0.78084903957967167</c:v>
                </c:pt>
                <c:pt idx="129">
                  <c:v>-0.80041812945343371</c:v>
                </c:pt>
                <c:pt idx="130">
                  <c:v>-0.81540785037926899</c:v>
                </c:pt>
                <c:pt idx="131">
                  <c:v>-0.82241841594341569</c:v>
                </c:pt>
                <c:pt idx="132">
                  <c:v>-0.82010349437727148</c:v>
                </c:pt>
                <c:pt idx="133">
                  <c:v>-0.80939970263903649</c:v>
                </c:pt>
                <c:pt idx="134">
                  <c:v>-0.79321356302854207</c:v>
                </c:pt>
                <c:pt idx="135">
                  <c:v>-0.77565900228960249</c:v>
                </c:pt>
                <c:pt idx="136">
                  <c:v>-0.76103843420792094</c:v>
                </c:pt>
                <c:pt idx="137">
                  <c:v>-0.75281319219544729</c:v>
                </c:pt>
                <c:pt idx="138">
                  <c:v>-0.75280398163318418</c:v>
                </c:pt>
                <c:pt idx="139">
                  <c:v>-0.76080183497539922</c:v>
                </c:pt>
                <c:pt idx="140">
                  <c:v>-0.7746699074885941</c:v>
                </c:pt>
                <c:pt idx="141">
                  <c:v>-0.79090020252787541</c:v>
                </c:pt>
                <c:pt idx="142">
                  <c:v>-0.80548397489317869</c:v>
                </c:pt>
                <c:pt idx="143">
                  <c:v>-0.81488412280257416</c:v>
                </c:pt>
                <c:pt idx="144">
                  <c:v>-0.81687792463828457</c:v>
                </c:pt>
                <c:pt idx="145">
                  <c:v>-0.81107276460155575</c:v>
                </c:pt>
                <c:pt idx="146">
                  <c:v>-0.79897727313538047</c:v>
                </c:pt>
                <c:pt idx="147">
                  <c:v>-0.78361648929877237</c:v>
                </c:pt>
                <c:pt idx="148">
                  <c:v>-0.76878728232709093</c:v>
                </c:pt>
                <c:pt idx="149">
                  <c:v>-0.75813431777795071</c:v>
                </c:pt>
                <c:pt idx="150">
                  <c:v>-0.75426795426795445</c:v>
                </c:pt>
                <c:pt idx="151">
                  <c:v>-0.75813431777794982</c:v>
                </c:pt>
                <c:pt idx="152">
                  <c:v>-0.76878728232708937</c:v>
                </c:pt>
                <c:pt idx="153">
                  <c:v>-0.78361648929876992</c:v>
                </c:pt>
                <c:pt idx="154">
                  <c:v>-0.79897727313537859</c:v>
                </c:pt>
                <c:pt idx="155">
                  <c:v>-0.81107276460155397</c:v>
                </c:pt>
                <c:pt idx="156">
                  <c:v>-0.81687792463828257</c:v>
                </c:pt>
                <c:pt idx="157">
                  <c:v>-0.81488412280257383</c:v>
                </c:pt>
                <c:pt idx="158">
                  <c:v>-0.80548397489317869</c:v>
                </c:pt>
                <c:pt idx="159">
                  <c:v>-0.79090020252787674</c:v>
                </c:pt>
                <c:pt idx="160">
                  <c:v>-0.77466990748859599</c:v>
                </c:pt>
                <c:pt idx="161">
                  <c:v>-0.76080183497540177</c:v>
                </c:pt>
                <c:pt idx="162">
                  <c:v>-0.75280398163318618</c:v>
                </c:pt>
                <c:pt idx="163">
                  <c:v>-0.75281319219544962</c:v>
                </c:pt>
                <c:pt idx="164">
                  <c:v>-0.76103843420792194</c:v>
                </c:pt>
                <c:pt idx="165">
                  <c:v>-0.77565900228960316</c:v>
                </c:pt>
                <c:pt idx="166">
                  <c:v>-0.7932135630285424</c:v>
                </c:pt>
                <c:pt idx="167">
                  <c:v>-0.80939970263903649</c:v>
                </c:pt>
                <c:pt idx="168">
                  <c:v>-0.82010349437727004</c:v>
                </c:pt>
                <c:pt idx="169">
                  <c:v>-0.82241841594341436</c:v>
                </c:pt>
                <c:pt idx="170">
                  <c:v>-0.815407850379267</c:v>
                </c:pt>
                <c:pt idx="171">
                  <c:v>-0.80041812945343227</c:v>
                </c:pt>
                <c:pt idx="172">
                  <c:v>-0.78084903957967156</c:v>
                </c:pt>
                <c:pt idx="173">
                  <c:v>-0.76141410056951087</c:v>
                </c:pt>
                <c:pt idx="174">
                  <c:v>-0.74704542291326526</c:v>
                </c:pt>
                <c:pt idx="175">
                  <c:v>-0.74168900427354956</c:v>
                </c:pt>
                <c:pt idx="176">
                  <c:v>-0.74727367773489972</c:v>
                </c:pt>
                <c:pt idx="177">
                  <c:v>-0.7631098456543518</c:v>
                </c:pt>
                <c:pt idx="178">
                  <c:v>-0.78588622310019551</c:v>
                </c:pt>
                <c:pt idx="179">
                  <c:v>-0.81030164602183097</c:v>
                </c:pt>
                <c:pt idx="180">
                  <c:v>-0.83022261846383449</c:v>
                </c:pt>
                <c:pt idx="181">
                  <c:v>-0.84012826080573721</c:v>
                </c:pt>
                <c:pt idx="182">
                  <c:v>-0.8365226639149661</c:v>
                </c:pt>
                <c:pt idx="183">
                  <c:v>-0.81898097979285089</c:v>
                </c:pt>
                <c:pt idx="184">
                  <c:v>-0.79055625502108373</c:v>
                </c:pt>
                <c:pt idx="185">
                  <c:v>-0.75739923579541057</c:v>
                </c:pt>
                <c:pt idx="186">
                  <c:v>-0.72760874582681501</c:v>
                </c:pt>
                <c:pt idx="187">
                  <c:v>-0.70950158083960269</c:v>
                </c:pt>
                <c:pt idx="188">
                  <c:v>-0.70963129181942841</c:v>
                </c:pt>
                <c:pt idx="189">
                  <c:v>-0.73096302717092432</c:v>
                </c:pt>
                <c:pt idx="190">
                  <c:v>-0.77160720657862258</c:v>
                </c:pt>
                <c:pt idx="191">
                  <c:v>-0.82442536631365382</c:v>
                </c:pt>
                <c:pt idx="192">
                  <c:v>-0.87766205867475133</c:v>
                </c:pt>
                <c:pt idx="193">
                  <c:v>-0.91655743557846636</c:v>
                </c:pt>
                <c:pt idx="194">
                  <c:v>-0.92569562614620915</c:v>
                </c:pt>
                <c:pt idx="195">
                  <c:v>-0.89168504774824919</c:v>
                </c:pt>
                <c:pt idx="196">
                  <c:v>-0.80568202334097927</c:v>
                </c:pt>
                <c:pt idx="197">
                  <c:v>-0.66527788185896863</c:v>
                </c:pt>
                <c:pt idx="198">
                  <c:v>-0.47537289175850272</c:v>
                </c:pt>
                <c:pt idx="199">
                  <c:v>-0.24783964928370045</c:v>
                </c:pt>
                <c:pt idx="200">
                  <c:v>-2.5333092914272062E-15</c:v>
                </c:pt>
              </c:numCache>
            </c:numRef>
          </c:yVal>
          <c:smooth val="0"/>
          <c:extLst>
            <c:ext xmlns:c16="http://schemas.microsoft.com/office/drawing/2014/chart" uri="{C3380CC4-5D6E-409C-BE32-E72D297353CC}">
              <c16:uniqueId val="{00000000-A735-5146-82AF-843E89BE5DA6}"/>
            </c:ext>
          </c:extLst>
        </c:ser>
        <c:ser>
          <c:idx val="1"/>
          <c:order val="1"/>
          <c:tx>
            <c:strRef>
              <c:f>Sheet1!$R$1</c:f>
              <c:strCache>
                <c:ptCount val="1"/>
                <c:pt idx="0">
                  <c:v>Out-MM</c:v>
                </c:pt>
              </c:strCache>
            </c:strRef>
          </c:tx>
          <c:spPr>
            <a:ln w="19050" cap="rnd">
              <a:solidFill>
                <a:srgbClr val="00B0F0"/>
              </a:solidFill>
              <a:round/>
            </a:ln>
            <a:effectLst/>
          </c:spPr>
          <c:marker>
            <c:symbol val="none"/>
          </c:marker>
          <c:xVal>
            <c:numRef>
              <c:f>Sheet1!$A$82:$A$305</c:f>
              <c:numCache>
                <c:formatCode>General</c:formatCode>
                <c:ptCount val="224"/>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pt idx="209">
                  <c:v>1.0449999999999999</c:v>
                </c:pt>
                <c:pt idx="210">
                  <c:v>1.05</c:v>
                </c:pt>
                <c:pt idx="211">
                  <c:v>1.0549999999999999</c:v>
                </c:pt>
                <c:pt idx="212">
                  <c:v>1.06</c:v>
                </c:pt>
                <c:pt idx="213">
                  <c:v>1.0649999999999999</c:v>
                </c:pt>
                <c:pt idx="214">
                  <c:v>1.07</c:v>
                </c:pt>
                <c:pt idx="215">
                  <c:v>1.075</c:v>
                </c:pt>
                <c:pt idx="216">
                  <c:v>1.08</c:v>
                </c:pt>
                <c:pt idx="217">
                  <c:v>1.085</c:v>
                </c:pt>
                <c:pt idx="218">
                  <c:v>1.0900000000000001</c:v>
                </c:pt>
                <c:pt idx="219">
                  <c:v>1.095</c:v>
                </c:pt>
                <c:pt idx="220">
                  <c:v>1.1000000000000001</c:v>
                </c:pt>
                <c:pt idx="221">
                  <c:v>1.105</c:v>
                </c:pt>
                <c:pt idx="222">
                  <c:v>1.1100000000000001</c:v>
                </c:pt>
                <c:pt idx="223">
                  <c:v>1.115</c:v>
                </c:pt>
              </c:numCache>
            </c:numRef>
          </c:xVal>
          <c:yVal>
            <c:numRef>
              <c:f>Sheet1!$R$82:$R$305</c:f>
              <c:numCache>
                <c:formatCode>General</c:formatCode>
                <c:ptCount val="224"/>
                <c:pt idx="0">
                  <c:v>-0.68333185315861045</c:v>
                </c:pt>
                <c:pt idx="1">
                  <c:v>-0.65575374110684836</c:v>
                </c:pt>
                <c:pt idx="2">
                  <c:v>-0.63180949764713312</c:v>
                </c:pt>
                <c:pt idx="3">
                  <c:v>-0.61251360444677538</c:v>
                </c:pt>
                <c:pt idx="4">
                  <c:v>-0.5977921005104595</c:v>
                </c:pt>
                <c:pt idx="5">
                  <c:v>-0.5864981147225361</c:v>
                </c:pt>
                <c:pt idx="6">
                  <c:v>-0.57663176754473155</c:v>
                </c:pt>
                <c:pt idx="7">
                  <c:v>-0.56572066719786018</c:v>
                </c:pt>
                <c:pt idx="8">
                  <c:v>-0.55128554479018355</c:v>
                </c:pt>
                <c:pt idx="9">
                  <c:v>-0.53129933452334688</c:v>
                </c:pt>
                <c:pt idx="10">
                  <c:v>-0.5045504695825388</c:v>
                </c:pt>
                <c:pt idx="11">
                  <c:v>-0.47084169087761196</c:v>
                </c:pt>
                <c:pt idx="12">
                  <c:v>-0.43098986086804791</c:v>
                </c:pt>
                <c:pt idx="13">
                  <c:v>-0.38663293249004771</c:v>
                </c:pt>
                <c:pt idx="14">
                  <c:v>-0.33988885717365253</c:v>
                </c:pt>
                <c:pt idx="15">
                  <c:v>-0.29293985366450093</c:v>
                </c:pt>
                <c:pt idx="16">
                  <c:v>-0.24762831794638673</c:v>
                </c:pt>
                <c:pt idx="17">
                  <c:v>-0.20514534047660291</c:v>
                </c:pt>
                <c:pt idx="18">
                  <c:v>-0.16587077720009427</c:v>
                </c:pt>
                <c:pt idx="19">
                  <c:v>-0.1293900691479222</c:v>
                </c:pt>
                <c:pt idx="20">
                  <c:v>-9.4674904474426252E-2</c:v>
                </c:pt>
                <c:pt idx="21">
                  <c:v>-6.0380555958065352E-2</c:v>
                </c:pt>
                <c:pt idx="22">
                  <c:v>-2.5189542878962454E-2</c:v>
                </c:pt>
                <c:pt idx="23">
                  <c:v>1.1876096009803744E-2</c:v>
                </c:pt>
                <c:pt idx="24">
                  <c:v>5.1241906949304042E-2</c:v>
                </c:pt>
                <c:pt idx="25">
                  <c:v>9.2711125534193556E-2</c:v>
                </c:pt>
                <c:pt idx="26">
                  <c:v>0.13554798063171675</c:v>
                </c:pt>
                <c:pt idx="27">
                  <c:v>0.17868939726817909</c:v>
                </c:pt>
                <c:pt idx="28">
                  <c:v>0.22103145071394584</c:v>
                </c:pt>
                <c:pt idx="29">
                  <c:v>0.26172052789247335</c:v>
                </c:pt>
                <c:pt idx="30">
                  <c:v>0.30037871307981417</c:v>
                </c:pt>
                <c:pt idx="31">
                  <c:v>0.33720840374156635</c:v>
                </c:pt>
                <c:pt idx="32">
                  <c:v>0.37294904698662384</c:v>
                </c:pt>
                <c:pt idx="33">
                  <c:v>0.4086929257805888</c:v>
                </c:pt>
                <c:pt idx="34">
                  <c:v>0.4455995452025901</c:v>
                </c:pt>
                <c:pt idx="35">
                  <c:v>0.4845721334251275</c:v>
                </c:pt>
                <c:pt idx="36">
                  <c:v>0.52596975467799467</c:v>
                </c:pt>
                <c:pt idx="37">
                  <c:v>0.56942227911942911</c:v>
                </c:pt>
                <c:pt idx="38">
                  <c:v>0.6137942700496245</c:v>
                </c:pt>
                <c:pt idx="39">
                  <c:v>0.65731229864590257</c:v>
                </c:pt>
                <c:pt idx="40">
                  <c:v>0.69783510884094124</c:v>
                </c:pt>
                <c:pt idx="41">
                  <c:v>0.73321503062853832</c:v>
                </c:pt>
                <c:pt idx="42">
                  <c:v>0.76167879898617519</c:v>
                </c:pt>
                <c:pt idx="43">
                  <c:v>0.78215086199549011</c:v>
                </c:pt>
                <c:pt idx="44">
                  <c:v>0.79445346139279316</c:v>
                </c:pt>
                <c:pt idx="45">
                  <c:v>0.79934284126626165</c:v>
                </c:pt>
                <c:pt idx="46">
                  <c:v>0.79837451257000414</c:v>
                </c:pt>
                <c:pt idx="47">
                  <c:v>0.79362540084149269</c:v>
                </c:pt>
                <c:pt idx="48">
                  <c:v>0.78732951940783202</c:v>
                </c:pt>
                <c:pt idx="49">
                  <c:v>0.78150048698955421</c:v>
                </c:pt>
                <c:pt idx="50">
                  <c:v>0.77761534744210481</c:v>
                </c:pt>
                <c:pt idx="51">
                  <c:v>0.77641971519803377</c:v>
                </c:pt>
                <c:pt idx="52">
                  <c:v>0.7778875673843717</c:v>
                </c:pt>
                <c:pt idx="53">
                  <c:v>0.78133592829526954</c:v>
                </c:pt>
                <c:pt idx="54">
                  <c:v>0.78566242619981141</c:v>
                </c:pt>
                <c:pt idx="55">
                  <c:v>0.78964914348667092</c:v>
                </c:pt>
                <c:pt idx="56">
                  <c:v>0.79226444680113239</c:v>
                </c:pt>
                <c:pt idx="57">
                  <c:v>0.79289782212872506</c:v>
                </c:pt>
                <c:pt idx="58">
                  <c:v>0.79148007668050668</c:v>
                </c:pt>
                <c:pt idx="59">
                  <c:v>0.78846848886776544</c:v>
                </c:pt>
                <c:pt idx="60">
                  <c:v>0.78470737615661923</c:v>
                </c:pt>
                <c:pt idx="61">
                  <c:v>0.78120219343788022</c:v>
                </c:pt>
                <c:pt idx="62">
                  <c:v>0.77886359229933133</c:v>
                </c:pt>
                <c:pt idx="63">
                  <c:v>0.77828295701626582</c:v>
                </c:pt>
                <c:pt idx="64">
                  <c:v>0.77959189436897647</c:v>
                </c:pt>
                <c:pt idx="65">
                  <c:v>0.78243728127395995</c:v>
                </c:pt>
                <c:pt idx="66">
                  <c:v>0.78607569427157953</c:v>
                </c:pt>
                <c:pt idx="67">
                  <c:v>0.78956279488785985</c:v>
                </c:pt>
                <c:pt idx="68">
                  <c:v>0.79199101094384694</c:v>
                </c:pt>
                <c:pt idx="69">
                  <c:v>0.79271770768503524</c:v>
                </c:pt>
                <c:pt idx="70">
                  <c:v>0.79152850018704901</c:v>
                </c:pt>
                <c:pt idx="71">
                  <c:v>0.78869581658245769</c:v>
                </c:pt>
                <c:pt idx="72">
                  <c:v>0.78491769713839876</c:v>
                </c:pt>
                <c:pt idx="73">
                  <c:v>0.78115035579484915</c:v>
                </c:pt>
                <c:pt idx="74">
                  <c:v>0.77837362165057766</c:v>
                </c:pt>
                <c:pt idx="75">
                  <c:v>0.77734503841262603</c:v>
                </c:pt>
                <c:pt idx="76">
                  <c:v>0.77840215350328201</c:v>
                </c:pt>
                <c:pt idx="77">
                  <c:v>0.78136232393045435</c:v>
                </c:pt>
                <c:pt idx="78">
                  <c:v>0.78554734507846402</c:v>
                </c:pt>
                <c:pt idx="79">
                  <c:v>0.78993125615350734</c:v>
                </c:pt>
                <c:pt idx="80">
                  <c:v>0.79338034619761999</c:v>
                </c:pt>
                <c:pt idx="81">
                  <c:v>0.79493143829282553</c:v>
                </c:pt>
                <c:pt idx="82">
                  <c:v>0.79404340713605914</c:v>
                </c:pt>
                <c:pt idx="83">
                  <c:v>0.79076045453208677</c:v>
                </c:pt>
                <c:pt idx="84">
                  <c:v>0.78574353077064729</c:v>
                </c:pt>
                <c:pt idx="85">
                  <c:v>0.78015481046218604</c:v>
                </c:pt>
                <c:pt idx="86">
                  <c:v>0.77541318332133835</c:v>
                </c:pt>
                <c:pt idx="87">
                  <c:v>0.7728690055967854</c:v>
                </c:pt>
                <c:pt idx="88">
                  <c:v>0.77346700607261165</c:v>
                </c:pt>
                <c:pt idx="89">
                  <c:v>0.77747234246232066</c:v>
                </c:pt>
                <c:pt idx="90">
                  <c:v>0.78432453854287276</c:v>
                </c:pt>
                <c:pt idx="91">
                  <c:v>0.79265913434098778</c:v>
                </c:pt>
                <c:pt idx="92">
                  <c:v>0.80050233715320351</c:v>
                </c:pt>
                <c:pt idx="93">
                  <c:v>0.80560698622571147</c:v>
                </c:pt>
                <c:pt idx="94">
                  <c:v>0.80586665948962299</c:v>
                </c:pt>
                <c:pt idx="95">
                  <c:v>0.79972567888000801</c:v>
                </c:pt>
                <c:pt idx="96">
                  <c:v>0.7865005199755114</c:v>
                </c:pt>
                <c:pt idx="97">
                  <c:v>0.76654360236529451</c:v>
                </c:pt>
                <c:pt idx="98">
                  <c:v>0.74121076856329826</c:v>
                </c:pt>
                <c:pt idx="99">
                  <c:v>0.71263288163625238</c:v>
                </c:pt>
                <c:pt idx="100">
                  <c:v>0.68333185315861067</c:v>
                </c:pt>
                <c:pt idx="101">
                  <c:v>0.65575374110684859</c:v>
                </c:pt>
                <c:pt idx="102">
                  <c:v>0.63180949764713334</c:v>
                </c:pt>
                <c:pt idx="103">
                  <c:v>0.61251360444677561</c:v>
                </c:pt>
                <c:pt idx="104">
                  <c:v>0.59779210051045939</c:v>
                </c:pt>
                <c:pt idx="105">
                  <c:v>0.5864981147225361</c:v>
                </c:pt>
                <c:pt idx="106">
                  <c:v>0.57663176754473144</c:v>
                </c:pt>
                <c:pt idx="107">
                  <c:v>0.56572066719786041</c:v>
                </c:pt>
                <c:pt idx="108">
                  <c:v>0.55128554479018388</c:v>
                </c:pt>
                <c:pt idx="109">
                  <c:v>0.53129933452334688</c:v>
                </c:pt>
                <c:pt idx="110">
                  <c:v>0.50455046958253913</c:v>
                </c:pt>
                <c:pt idx="111">
                  <c:v>0.47084169087761218</c:v>
                </c:pt>
                <c:pt idx="112">
                  <c:v>0.43098986086804819</c:v>
                </c:pt>
                <c:pt idx="113">
                  <c:v>0.38663293249004832</c:v>
                </c:pt>
                <c:pt idx="114">
                  <c:v>0.33988885717365275</c:v>
                </c:pt>
                <c:pt idx="115">
                  <c:v>0.29293985366450126</c:v>
                </c:pt>
                <c:pt idx="116">
                  <c:v>0.24762831794638701</c:v>
                </c:pt>
                <c:pt idx="117">
                  <c:v>0.20514534047660313</c:v>
                </c:pt>
                <c:pt idx="118">
                  <c:v>0.16587077720009469</c:v>
                </c:pt>
                <c:pt idx="119">
                  <c:v>0.12939006914792245</c:v>
                </c:pt>
                <c:pt idx="120">
                  <c:v>9.4674904474426488E-2</c:v>
                </c:pt>
                <c:pt idx="121">
                  <c:v>6.038055595806556E-2</c:v>
                </c:pt>
                <c:pt idx="122">
                  <c:v>2.5189542878962509E-2</c:v>
                </c:pt>
                <c:pt idx="123">
                  <c:v>-1.1876096009803216E-2</c:v>
                </c:pt>
                <c:pt idx="124">
                  <c:v>-5.1241906949303764E-2</c:v>
                </c:pt>
                <c:pt idx="125">
                  <c:v>-9.2711125534193292E-2</c:v>
                </c:pt>
                <c:pt idx="126">
                  <c:v>-0.13554798063171639</c:v>
                </c:pt>
                <c:pt idx="127">
                  <c:v>-0.17868939726817906</c:v>
                </c:pt>
                <c:pt idx="128">
                  <c:v>-0.22103145071394537</c:v>
                </c:pt>
                <c:pt idx="129">
                  <c:v>-0.26172052789247324</c:v>
                </c:pt>
                <c:pt idx="130">
                  <c:v>-0.30037871307981401</c:v>
                </c:pt>
                <c:pt idx="131">
                  <c:v>-0.33720840374156613</c:v>
                </c:pt>
                <c:pt idx="132">
                  <c:v>-0.37294904698662379</c:v>
                </c:pt>
                <c:pt idx="133">
                  <c:v>-0.40869292578058836</c:v>
                </c:pt>
                <c:pt idx="134">
                  <c:v>-0.44559954520258999</c:v>
                </c:pt>
                <c:pt idx="135">
                  <c:v>-0.48457213342512734</c:v>
                </c:pt>
                <c:pt idx="136">
                  <c:v>-0.52596975467799434</c:v>
                </c:pt>
                <c:pt idx="137">
                  <c:v>-0.56942227911942889</c:v>
                </c:pt>
                <c:pt idx="138">
                  <c:v>-0.61379427004962406</c:v>
                </c:pt>
                <c:pt idx="139">
                  <c:v>-0.65731229864590257</c:v>
                </c:pt>
                <c:pt idx="140">
                  <c:v>-0.69783510884094113</c:v>
                </c:pt>
                <c:pt idx="141">
                  <c:v>-0.73321503062853777</c:v>
                </c:pt>
                <c:pt idx="142">
                  <c:v>-0.7616787989861753</c:v>
                </c:pt>
                <c:pt idx="143">
                  <c:v>-0.78215086199549011</c:v>
                </c:pt>
                <c:pt idx="144">
                  <c:v>-0.79445346139279327</c:v>
                </c:pt>
                <c:pt idx="145">
                  <c:v>-0.79934284126626165</c:v>
                </c:pt>
                <c:pt idx="146">
                  <c:v>-0.79837451257000402</c:v>
                </c:pt>
                <c:pt idx="147">
                  <c:v>-0.79362540084149291</c:v>
                </c:pt>
                <c:pt idx="148">
                  <c:v>-0.7873295194078318</c:v>
                </c:pt>
                <c:pt idx="149">
                  <c:v>-0.78150048698955432</c:v>
                </c:pt>
                <c:pt idx="150">
                  <c:v>-0.77761534744210459</c:v>
                </c:pt>
                <c:pt idx="151">
                  <c:v>-0.77641971519803332</c:v>
                </c:pt>
                <c:pt idx="152">
                  <c:v>-0.77788756738437181</c:v>
                </c:pt>
                <c:pt idx="153">
                  <c:v>-0.78133592829526932</c:v>
                </c:pt>
                <c:pt idx="154">
                  <c:v>-0.78566242619981164</c:v>
                </c:pt>
                <c:pt idx="155">
                  <c:v>-0.78964914348667103</c:v>
                </c:pt>
                <c:pt idx="156">
                  <c:v>-0.79226444680113184</c:v>
                </c:pt>
                <c:pt idx="157">
                  <c:v>-0.79289782212872528</c:v>
                </c:pt>
                <c:pt idx="158">
                  <c:v>-0.79148007668050657</c:v>
                </c:pt>
                <c:pt idx="159">
                  <c:v>-0.78846848886776555</c:v>
                </c:pt>
                <c:pt idx="160">
                  <c:v>-0.78470737615661934</c:v>
                </c:pt>
                <c:pt idx="161">
                  <c:v>-0.78120219343788</c:v>
                </c:pt>
                <c:pt idx="162">
                  <c:v>-0.77886359229933166</c:v>
                </c:pt>
                <c:pt idx="163">
                  <c:v>-0.77828295701626604</c:v>
                </c:pt>
                <c:pt idx="164">
                  <c:v>-0.77959189436897625</c:v>
                </c:pt>
                <c:pt idx="165">
                  <c:v>-0.78243728127396017</c:v>
                </c:pt>
                <c:pt idx="166">
                  <c:v>-0.78607569427157908</c:v>
                </c:pt>
                <c:pt idx="167">
                  <c:v>-0.78956279488786008</c:v>
                </c:pt>
                <c:pt idx="168">
                  <c:v>-0.79199101094384705</c:v>
                </c:pt>
                <c:pt idx="169">
                  <c:v>-0.79271770768503491</c:v>
                </c:pt>
                <c:pt idx="170">
                  <c:v>-0.79152850018704901</c:v>
                </c:pt>
                <c:pt idx="171">
                  <c:v>-0.78869581658245735</c:v>
                </c:pt>
                <c:pt idx="172">
                  <c:v>-0.78491769713839887</c:v>
                </c:pt>
                <c:pt idx="173">
                  <c:v>-0.78115035579484948</c:v>
                </c:pt>
                <c:pt idx="174">
                  <c:v>-0.77837362165057733</c:v>
                </c:pt>
                <c:pt idx="175">
                  <c:v>-0.77734503841262614</c:v>
                </c:pt>
                <c:pt idx="176">
                  <c:v>-0.77840215350328168</c:v>
                </c:pt>
                <c:pt idx="177">
                  <c:v>-0.78136232393045435</c:v>
                </c:pt>
                <c:pt idx="178">
                  <c:v>-0.78554734507846424</c:v>
                </c:pt>
                <c:pt idx="179">
                  <c:v>-0.78993125615350723</c:v>
                </c:pt>
                <c:pt idx="180">
                  <c:v>-0.79338034619761977</c:v>
                </c:pt>
                <c:pt idx="181">
                  <c:v>-0.7949314382928252</c:v>
                </c:pt>
                <c:pt idx="182">
                  <c:v>-0.79404340713605925</c:v>
                </c:pt>
                <c:pt idx="183">
                  <c:v>-0.79076045453208699</c:v>
                </c:pt>
                <c:pt idx="184">
                  <c:v>-0.78574353077064707</c:v>
                </c:pt>
                <c:pt idx="185">
                  <c:v>-0.78015481046218638</c:v>
                </c:pt>
                <c:pt idx="186">
                  <c:v>-0.77541318332133802</c:v>
                </c:pt>
                <c:pt idx="187">
                  <c:v>-0.77286900559678551</c:v>
                </c:pt>
                <c:pt idx="188">
                  <c:v>-0.77346700607261165</c:v>
                </c:pt>
                <c:pt idx="189">
                  <c:v>-0.77747234246232033</c:v>
                </c:pt>
                <c:pt idx="190">
                  <c:v>-0.78432453854287254</c:v>
                </c:pt>
                <c:pt idx="191">
                  <c:v>-0.79265913434098745</c:v>
                </c:pt>
                <c:pt idx="192">
                  <c:v>-0.80050233715320329</c:v>
                </c:pt>
                <c:pt idx="193">
                  <c:v>-0.80560698622571136</c:v>
                </c:pt>
                <c:pt idx="194">
                  <c:v>-0.80586665948962266</c:v>
                </c:pt>
                <c:pt idx="195">
                  <c:v>-0.79972567888000801</c:v>
                </c:pt>
                <c:pt idx="196">
                  <c:v>-0.78650051997551118</c:v>
                </c:pt>
                <c:pt idx="197">
                  <c:v>-0.76654360236529462</c:v>
                </c:pt>
                <c:pt idx="198">
                  <c:v>-0.74121076856329826</c:v>
                </c:pt>
                <c:pt idx="199">
                  <c:v>-0.71263288163625227</c:v>
                </c:pt>
                <c:pt idx="200">
                  <c:v>-0.68333185315861067</c:v>
                </c:pt>
                <c:pt idx="201">
                  <c:v>-0.65575374110684903</c:v>
                </c:pt>
                <c:pt idx="202">
                  <c:v>-0.63180949764713346</c:v>
                </c:pt>
                <c:pt idx="203">
                  <c:v>-0.61251360444677616</c:v>
                </c:pt>
                <c:pt idx="204">
                  <c:v>-0.59779210051045906</c:v>
                </c:pt>
                <c:pt idx="205">
                  <c:v>-0.58649811472253599</c:v>
                </c:pt>
                <c:pt idx="206">
                  <c:v>-0.57663176754473133</c:v>
                </c:pt>
                <c:pt idx="207">
                  <c:v>-0.56572066719786018</c:v>
                </c:pt>
                <c:pt idx="208">
                  <c:v>-0.55128554479018399</c:v>
                </c:pt>
                <c:pt idx="209">
                  <c:v>-0.53129933452334632</c:v>
                </c:pt>
                <c:pt idx="210">
                  <c:v>-0.50455046958253891</c:v>
                </c:pt>
                <c:pt idx="211">
                  <c:v>-0.47084169087761252</c:v>
                </c:pt>
                <c:pt idx="212">
                  <c:v>-0.43098986086804808</c:v>
                </c:pt>
                <c:pt idx="213">
                  <c:v>-0.38663293249004876</c:v>
                </c:pt>
                <c:pt idx="214">
                  <c:v>-0.33988885717365253</c:v>
                </c:pt>
                <c:pt idx="215">
                  <c:v>-0.29293985366450126</c:v>
                </c:pt>
                <c:pt idx="216">
                  <c:v>-0.24762831794638751</c:v>
                </c:pt>
                <c:pt idx="217">
                  <c:v>-0.20514534047660304</c:v>
                </c:pt>
                <c:pt idx="218">
                  <c:v>-0.16587077720009541</c:v>
                </c:pt>
                <c:pt idx="219">
                  <c:v>-0.12939006914792217</c:v>
                </c:pt>
                <c:pt idx="220">
                  <c:v>-9.4674904474426613E-2</c:v>
                </c:pt>
                <c:pt idx="221">
                  <c:v>-6.0380555958066046E-2</c:v>
                </c:pt>
                <c:pt idx="222">
                  <c:v>-2.5189542878962481E-2</c:v>
                </c:pt>
                <c:pt idx="223">
                  <c:v>1.1876096009802647E-2</c:v>
                </c:pt>
              </c:numCache>
            </c:numRef>
          </c:yVal>
          <c:smooth val="0"/>
          <c:extLst>
            <c:ext xmlns:c16="http://schemas.microsoft.com/office/drawing/2014/chart" uri="{C3380CC4-5D6E-409C-BE32-E72D297353CC}">
              <c16:uniqueId val="{00000001-A735-5146-82AF-843E89BE5DA6}"/>
            </c:ext>
          </c:extLst>
        </c:ser>
        <c:ser>
          <c:idx val="2"/>
          <c:order val="2"/>
          <c:tx>
            <c:strRef>
              <c:f>Sheet1!$Z$1</c:f>
              <c:strCache>
                <c:ptCount val="1"/>
                <c:pt idx="0">
                  <c:v>Out-Disp</c:v>
                </c:pt>
              </c:strCache>
            </c:strRef>
          </c:tx>
          <c:spPr>
            <a:ln w="19050" cap="rnd">
              <a:solidFill>
                <a:srgbClr val="FF0000"/>
              </a:solidFill>
              <a:round/>
            </a:ln>
            <a:effectLst/>
          </c:spPr>
          <c:marker>
            <c:symbol val="none"/>
          </c:marker>
          <c:xVal>
            <c:numRef>
              <c:f>Sheet1!$A$82:$A$290</c:f>
              <c:numCache>
                <c:formatCode>General</c:formatCode>
                <c:ptCount val="209"/>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numCache>
            </c:numRef>
          </c:xVal>
          <c:yVal>
            <c:numRef>
              <c:f>Sheet1!$Z$82:$Z$290</c:f>
              <c:numCache>
                <c:formatCode>General</c:formatCode>
                <c:ptCount val="209"/>
                <c:pt idx="0">
                  <c:v>-0.22264057370304061</c:v>
                </c:pt>
                <c:pt idx="1">
                  <c:v>-0.19008536068858981</c:v>
                </c:pt>
                <c:pt idx="2">
                  <c:v>-0.15495714592769697</c:v>
                </c:pt>
                <c:pt idx="3">
                  <c:v>-0.12056148632953005</c:v>
                </c:pt>
                <c:pt idx="4">
                  <c:v>-8.9455712064974602E-2</c:v>
                </c:pt>
                <c:pt idx="5">
                  <c:v>-6.2881183055013154E-2</c:v>
                </c:pt>
                <c:pt idx="6">
                  <c:v>-4.0515836831124565E-2</c:v>
                </c:pt>
                <c:pt idx="7">
                  <c:v>-2.0590617244383713E-2</c:v>
                </c:pt>
                <c:pt idx="8">
                  <c:v>-3.3086959390169618E-4</c:v>
                </c:pt>
                <c:pt idx="9">
                  <c:v>2.3387414822481269E-2</c:v>
                </c:pt>
                <c:pt idx="10">
                  <c:v>5.3321029017421549E-2</c:v>
                </c:pt>
                <c:pt idx="11">
                  <c:v>9.1245642852641792E-2</c:v>
                </c:pt>
                <c:pt idx="12">
                  <c:v>0.13757914466167759</c:v>
                </c:pt>
                <c:pt idx="13">
                  <c:v>0.19131888841944272</c:v>
                </c:pt>
                <c:pt idx="14">
                  <c:v>0.25029581997348949</c:v>
                </c:pt>
                <c:pt idx="15">
                  <c:v>0.311676031272204</c:v>
                </c:pt>
                <c:pt idx="16">
                  <c:v>0.37258549591553147</c:v>
                </c:pt>
                <c:pt idx="17">
                  <c:v>0.43070863852319163</c:v>
                </c:pt>
                <c:pt idx="18">
                  <c:v>0.48472110518458383</c:v>
                </c:pt>
                <c:pt idx="19">
                  <c:v>0.53445876847719387</c:v>
                </c:pt>
                <c:pt idx="20">
                  <c:v>0.58078854090929954</c:v>
                </c:pt>
                <c:pt idx="21">
                  <c:v>0.62521708216561456</c:v>
                </c:pt>
                <c:pt idx="22">
                  <c:v>0.66933468666958651</c:v>
                </c:pt>
                <c:pt idx="23">
                  <c:v>0.71422958714214968</c:v>
                </c:pt>
                <c:pt idx="24">
                  <c:v>0.76001415320464838</c:v>
                </c:pt>
                <c:pt idx="25">
                  <c:v>0.80557790601905155</c:v>
                </c:pt>
                <c:pt idx="26">
                  <c:v>0.84862935283177587</c:v>
                </c:pt>
                <c:pt idx="27">
                  <c:v>0.88602180968693656</c:v>
                </c:pt>
                <c:pt idx="28">
                  <c:v>0.91429316643928804</c:v>
                </c:pt>
                <c:pt idx="29">
                  <c:v>0.93030100334970589</c:v>
                </c:pt>
                <c:pt idx="30">
                  <c:v>0.93181368621197702</c:v>
                </c:pt>
                <c:pt idx="31">
                  <c:v>0.91792964265901245</c:v>
                </c:pt>
                <c:pt idx="32">
                  <c:v>0.88923801057098628</c:v>
                </c:pt>
                <c:pt idx="33">
                  <c:v>0.84769445948476696</c:v>
                </c:pt>
                <c:pt idx="34">
                  <c:v>0.79625185861776138</c:v>
                </c:pt>
                <c:pt idx="35">
                  <c:v>0.73834101407936026</c:v>
                </c:pt>
                <c:pt idx="36">
                  <c:v>0.67732874929120745</c:v>
                </c:pt>
                <c:pt idx="37">
                  <c:v>0.61608149911242305</c:v>
                </c:pt>
                <c:pt idx="38">
                  <c:v>0.55673203576416286</c:v>
                </c:pt>
                <c:pt idx="39">
                  <c:v>0.50069216554581431</c:v>
                </c:pt>
                <c:pt idx="40">
                  <c:v>0.44888837043193769</c:v>
                </c:pt>
                <c:pt idx="41">
                  <c:v>0.40213647487142457</c:v>
                </c:pt>
                <c:pt idx="42">
                  <c:v>0.36153073099678473</c:v>
                </c:pt>
                <c:pt idx="43">
                  <c:v>0.32871302539214259</c:v>
                </c:pt>
                <c:pt idx="44">
                  <c:v>0.30591288949037437</c:v>
                </c:pt>
                <c:pt idx="45">
                  <c:v>0.29570410903974209</c:v>
                </c:pt>
                <c:pt idx="46">
                  <c:v>0.30049701885896701</c:v>
                </c:pt>
                <c:pt idx="47">
                  <c:v>0.32186018101754965</c:v>
                </c:pt>
                <c:pt idx="48">
                  <c:v>0.35982305511188983</c:v>
                </c:pt>
                <c:pt idx="49">
                  <c:v>0.41233741715830174</c:v>
                </c:pt>
                <c:pt idx="50">
                  <c:v>0.47506116703482126</c:v>
                </c:pt>
                <c:pt idx="51">
                  <c:v>0.54157408256261663</c:v>
                </c:pt>
                <c:pt idx="52">
                  <c:v>0.60405047067397832</c:v>
                </c:pt>
                <c:pt idx="53">
                  <c:v>0.65431541439847551</c:v>
                </c:pt>
                <c:pt idx="54">
                  <c:v>0.68512032107286103</c:v>
                </c:pt>
                <c:pt idx="55">
                  <c:v>0.69141022355173676</c:v>
                </c:pt>
                <c:pt idx="56">
                  <c:v>0.67133531667833624</c:v>
                </c:pt>
                <c:pt idx="57">
                  <c:v>0.62678953105301527</c:v>
                </c:pt>
                <c:pt idx="58">
                  <c:v>0.56333614518976194</c:v>
                </c:pt>
                <c:pt idx="59">
                  <c:v>0.48949099827446146</c:v>
                </c:pt>
                <c:pt idx="60">
                  <c:v>0.41545665205285892</c:v>
                </c:pt>
                <c:pt idx="61">
                  <c:v>0.35151129724783198</c:v>
                </c:pt>
                <c:pt idx="62">
                  <c:v>0.30633135904475295</c:v>
                </c:pt>
                <c:pt idx="63">
                  <c:v>0.28555013884593555</c:v>
                </c:pt>
                <c:pt idx="64">
                  <c:v>0.29082001725404499</c:v>
                </c:pt>
                <c:pt idx="65">
                  <c:v>0.31955797737886565</c:v>
                </c:pt>
                <c:pt idx="66">
                  <c:v>0.36542958282554283</c:v>
                </c:pt>
                <c:pt idx="67">
                  <c:v>0.41948893370992918</c:v>
                </c:pt>
                <c:pt idx="68">
                  <c:v>0.47176843879215097</c:v>
                </c:pt>
                <c:pt idx="69">
                  <c:v>0.51302699712438316</c:v>
                </c:pt>
                <c:pt idx="70">
                  <c:v>0.53633548357302119</c:v>
                </c:pt>
                <c:pt idx="71">
                  <c:v>0.53821043155152082</c:v>
                </c:pt>
                <c:pt idx="72">
                  <c:v>0.51909437645784495</c:v>
                </c:pt>
                <c:pt idx="73">
                  <c:v>0.48310723869931477</c:v>
                </c:pt>
                <c:pt idx="74">
                  <c:v>0.43713251629820821</c:v>
                </c:pt>
                <c:pt idx="75">
                  <c:v>0.38942743605544616</c:v>
                </c:pt>
                <c:pt idx="76">
                  <c:v>0.34803303346588749</c:v>
                </c:pt>
                <c:pt idx="77">
                  <c:v>0.31929174057676063</c:v>
                </c:pt>
                <c:pt idx="78">
                  <c:v>0.30675101244870068</c:v>
                </c:pt>
                <c:pt idx="79">
                  <c:v>0.31064858874707224</c:v>
                </c:pt>
                <c:pt idx="80">
                  <c:v>0.32805565799166891</c:v>
                </c:pt>
                <c:pt idx="81">
                  <c:v>0.35362299785867513</c:v>
                </c:pt>
                <c:pt idx="82">
                  <c:v>0.38075859018896901</c:v>
                </c:pt>
                <c:pt idx="83">
                  <c:v>0.40298626853165498</c:v>
                </c:pt>
                <c:pt idx="84">
                  <c:v>0.41520855438948967</c:v>
                </c:pt>
                <c:pt idx="85">
                  <c:v>0.41462687016038569</c:v>
                </c:pt>
                <c:pt idx="86">
                  <c:v>0.40115108125229615</c:v>
                </c:pt>
                <c:pt idx="87">
                  <c:v>0.3772403433891805</c:v>
                </c:pt>
                <c:pt idx="88">
                  <c:v>0.3472350812014558</c:v>
                </c:pt>
                <c:pt idx="89">
                  <c:v>0.31634118780305392</c:v>
                </c:pt>
                <c:pt idx="90">
                  <c:v>0.28949190215782994</c:v>
                </c:pt>
                <c:pt idx="91">
                  <c:v>0.27032820690656906</c:v>
                </c:pt>
                <c:pt idx="92">
                  <c:v>0.26050344846169343</c:v>
                </c:pt>
                <c:pt idx="93">
                  <c:v>0.25944126033177284</c:v>
                </c:pt>
                <c:pt idx="94">
                  <c:v>0.26457523371425534</c:v>
                </c:pt>
                <c:pt idx="95">
                  <c:v>0.27199610805806285</c:v>
                </c:pt>
                <c:pt idx="96">
                  <c:v>0.27734928504152812</c:v>
                </c:pt>
                <c:pt idx="97">
                  <c:v>0.27677909588797267</c:v>
                </c:pt>
                <c:pt idx="98">
                  <c:v>0.26771506733718226</c:v>
                </c:pt>
                <c:pt idx="99">
                  <c:v>0.2493381243364326</c:v>
                </c:pt>
                <c:pt idx="100">
                  <c:v>0.22264057370304063</c:v>
                </c:pt>
                <c:pt idx="101">
                  <c:v>0.19008536068859</c:v>
                </c:pt>
                <c:pt idx="102">
                  <c:v>0.1549571459276966</c:v>
                </c:pt>
                <c:pt idx="103">
                  <c:v>0.12056148632952984</c:v>
                </c:pt>
                <c:pt idx="104">
                  <c:v>8.9455712064974338E-2</c:v>
                </c:pt>
                <c:pt idx="105">
                  <c:v>6.2881183055013001E-2</c:v>
                </c:pt>
                <c:pt idx="106">
                  <c:v>4.0515836831124079E-2</c:v>
                </c:pt>
                <c:pt idx="107">
                  <c:v>2.0590617244383679E-2</c:v>
                </c:pt>
                <c:pt idx="108">
                  <c:v>3.3086959390160944E-4</c:v>
                </c:pt>
                <c:pt idx="109">
                  <c:v>-2.3387414822481321E-2</c:v>
                </c:pt>
                <c:pt idx="110">
                  <c:v>-5.3321029017421341E-2</c:v>
                </c:pt>
                <c:pt idx="111">
                  <c:v>-9.1245642852641293E-2</c:v>
                </c:pt>
                <c:pt idx="112">
                  <c:v>-0.13757914466167687</c:v>
                </c:pt>
                <c:pt idx="113">
                  <c:v>-0.19131888841944147</c:v>
                </c:pt>
                <c:pt idx="114">
                  <c:v>-0.25029581997348821</c:v>
                </c:pt>
                <c:pt idx="115">
                  <c:v>-0.31167603127220295</c:v>
                </c:pt>
                <c:pt idx="116">
                  <c:v>-0.37258549591553097</c:v>
                </c:pt>
                <c:pt idx="117">
                  <c:v>-0.43070863852319125</c:v>
                </c:pt>
                <c:pt idx="118">
                  <c:v>-0.48472110518458345</c:v>
                </c:pt>
                <c:pt idx="119">
                  <c:v>-0.53445876847719409</c:v>
                </c:pt>
                <c:pt idx="120">
                  <c:v>-0.58078854090929977</c:v>
                </c:pt>
                <c:pt idx="121">
                  <c:v>-0.625217082165615</c:v>
                </c:pt>
                <c:pt idx="122">
                  <c:v>-0.66933468666958684</c:v>
                </c:pt>
                <c:pt idx="123">
                  <c:v>-0.71422958714214946</c:v>
                </c:pt>
                <c:pt idx="124">
                  <c:v>-0.76001415320464849</c:v>
                </c:pt>
                <c:pt idx="125">
                  <c:v>-0.80557790601905122</c:v>
                </c:pt>
                <c:pt idx="126">
                  <c:v>-0.84862935283177532</c:v>
                </c:pt>
                <c:pt idx="127">
                  <c:v>-0.88602180968693567</c:v>
                </c:pt>
                <c:pt idx="128">
                  <c:v>-0.91429316643928782</c:v>
                </c:pt>
                <c:pt idx="129">
                  <c:v>-0.93030100334970567</c:v>
                </c:pt>
                <c:pt idx="130">
                  <c:v>-0.93181368621197658</c:v>
                </c:pt>
                <c:pt idx="131">
                  <c:v>-0.91792964265901222</c:v>
                </c:pt>
                <c:pt idx="132">
                  <c:v>-0.8892380105709865</c:v>
                </c:pt>
                <c:pt idx="133">
                  <c:v>-0.84769445948476796</c:v>
                </c:pt>
                <c:pt idx="134">
                  <c:v>-0.79625185861776226</c:v>
                </c:pt>
                <c:pt idx="135">
                  <c:v>-0.73834101407936115</c:v>
                </c:pt>
                <c:pt idx="136">
                  <c:v>-0.67732874929120812</c:v>
                </c:pt>
                <c:pt idx="137">
                  <c:v>-0.61608149911242382</c:v>
                </c:pt>
                <c:pt idx="138">
                  <c:v>-0.55673203576416297</c:v>
                </c:pt>
                <c:pt idx="139">
                  <c:v>-0.50069216554581408</c:v>
                </c:pt>
                <c:pt idx="140">
                  <c:v>-0.44888837043193747</c:v>
                </c:pt>
                <c:pt idx="141">
                  <c:v>-0.40213647487142412</c:v>
                </c:pt>
                <c:pt idx="142">
                  <c:v>-0.3615307309967844</c:v>
                </c:pt>
                <c:pt idx="143">
                  <c:v>-0.32871302539214248</c:v>
                </c:pt>
                <c:pt idx="144">
                  <c:v>-0.30591288949037387</c:v>
                </c:pt>
                <c:pt idx="145">
                  <c:v>-0.29570410903974148</c:v>
                </c:pt>
                <c:pt idx="146">
                  <c:v>-0.30049701885896646</c:v>
                </c:pt>
                <c:pt idx="147">
                  <c:v>-0.32186018101754876</c:v>
                </c:pt>
                <c:pt idx="148">
                  <c:v>-0.35982305511188956</c:v>
                </c:pt>
                <c:pt idx="149">
                  <c:v>-0.41233741715830202</c:v>
                </c:pt>
                <c:pt idx="150">
                  <c:v>-0.47506116703482126</c:v>
                </c:pt>
                <c:pt idx="151">
                  <c:v>-0.54157408256261663</c:v>
                </c:pt>
                <c:pt idx="152">
                  <c:v>-0.60405047067397855</c:v>
                </c:pt>
                <c:pt idx="153">
                  <c:v>-0.65431541439847474</c:v>
                </c:pt>
                <c:pt idx="154">
                  <c:v>-0.68512032107286081</c:v>
                </c:pt>
                <c:pt idx="155">
                  <c:v>-0.69141022355173687</c:v>
                </c:pt>
                <c:pt idx="156">
                  <c:v>-0.67133531667833601</c:v>
                </c:pt>
                <c:pt idx="157">
                  <c:v>-0.62678953105301505</c:v>
                </c:pt>
                <c:pt idx="158">
                  <c:v>-0.56333614518976205</c:v>
                </c:pt>
                <c:pt idx="159">
                  <c:v>-0.48949099827446191</c:v>
                </c:pt>
                <c:pt idx="160">
                  <c:v>-0.41545665205285948</c:v>
                </c:pt>
                <c:pt idx="161">
                  <c:v>-0.35151129724783214</c:v>
                </c:pt>
                <c:pt idx="162">
                  <c:v>-0.30633135904475323</c:v>
                </c:pt>
                <c:pt idx="163">
                  <c:v>-0.28555013884593594</c:v>
                </c:pt>
                <c:pt idx="164">
                  <c:v>-0.29082001725404555</c:v>
                </c:pt>
                <c:pt idx="165">
                  <c:v>-0.3195579773788661</c:v>
                </c:pt>
                <c:pt idx="166">
                  <c:v>-0.36542958282554272</c:v>
                </c:pt>
                <c:pt idx="167">
                  <c:v>-0.41948893370992946</c:v>
                </c:pt>
                <c:pt idx="168">
                  <c:v>-0.47176843879215075</c:v>
                </c:pt>
                <c:pt idx="169">
                  <c:v>-0.51302699712438249</c:v>
                </c:pt>
                <c:pt idx="170">
                  <c:v>-0.53633548357302085</c:v>
                </c:pt>
                <c:pt idx="171">
                  <c:v>-0.53821043155152082</c:v>
                </c:pt>
                <c:pt idx="172">
                  <c:v>-0.51909437645784506</c:v>
                </c:pt>
                <c:pt idx="173">
                  <c:v>-0.48310723869931449</c:v>
                </c:pt>
                <c:pt idx="174">
                  <c:v>-0.43713251629820793</c:v>
                </c:pt>
                <c:pt idx="175">
                  <c:v>-0.38942743605544655</c:v>
                </c:pt>
                <c:pt idx="176">
                  <c:v>-0.34803303346588693</c:v>
                </c:pt>
                <c:pt idx="177">
                  <c:v>-0.31929174057676124</c:v>
                </c:pt>
                <c:pt idx="178">
                  <c:v>-0.3067510124487004</c:v>
                </c:pt>
                <c:pt idx="179">
                  <c:v>-0.31064858874707224</c:v>
                </c:pt>
                <c:pt idx="180">
                  <c:v>-0.32805565799166853</c:v>
                </c:pt>
                <c:pt idx="181">
                  <c:v>-0.35362299785867507</c:v>
                </c:pt>
                <c:pt idx="182">
                  <c:v>-0.38075859018896885</c:v>
                </c:pt>
                <c:pt idx="183">
                  <c:v>-0.40298626853165459</c:v>
                </c:pt>
                <c:pt idx="184">
                  <c:v>-0.41520855438948928</c:v>
                </c:pt>
                <c:pt idx="185">
                  <c:v>-0.41462687016038574</c:v>
                </c:pt>
                <c:pt idx="186">
                  <c:v>-0.40115108125229548</c:v>
                </c:pt>
                <c:pt idx="187">
                  <c:v>-0.37724034338918083</c:v>
                </c:pt>
                <c:pt idx="188">
                  <c:v>-0.34723508120145669</c:v>
                </c:pt>
                <c:pt idx="189">
                  <c:v>-0.31634118780305392</c:v>
                </c:pt>
                <c:pt idx="190">
                  <c:v>-0.28949190215782966</c:v>
                </c:pt>
                <c:pt idx="191">
                  <c:v>-0.27032820690656895</c:v>
                </c:pt>
                <c:pt idx="192">
                  <c:v>-0.26050344846169321</c:v>
                </c:pt>
                <c:pt idx="193">
                  <c:v>-0.25944126033177478</c:v>
                </c:pt>
                <c:pt idx="194">
                  <c:v>-0.26457523371425562</c:v>
                </c:pt>
                <c:pt idx="195">
                  <c:v>-0.27199610805806412</c:v>
                </c:pt>
                <c:pt idx="196">
                  <c:v>-0.27734928504152873</c:v>
                </c:pt>
                <c:pt idx="197">
                  <c:v>-0.27677909588797389</c:v>
                </c:pt>
                <c:pt idx="198">
                  <c:v>-0.26771506733718242</c:v>
                </c:pt>
                <c:pt idx="199">
                  <c:v>-0.24933812433643224</c:v>
                </c:pt>
                <c:pt idx="200">
                  <c:v>-0.22264057370304083</c:v>
                </c:pt>
                <c:pt idx="201">
                  <c:v>-0.19008536068859069</c:v>
                </c:pt>
                <c:pt idx="202">
                  <c:v>-0.15495714592769683</c:v>
                </c:pt>
                <c:pt idx="203">
                  <c:v>-0.12056148632953012</c:v>
                </c:pt>
                <c:pt idx="204">
                  <c:v>-8.9455712064973575E-2</c:v>
                </c:pt>
                <c:pt idx="205">
                  <c:v>-6.2881183055012793E-2</c:v>
                </c:pt>
                <c:pt idx="206">
                  <c:v>-4.0515836831124218E-2</c:v>
                </c:pt>
                <c:pt idx="207">
                  <c:v>-2.0590617244383991E-2</c:v>
                </c:pt>
                <c:pt idx="208">
                  <c:v>-3.3086959390141862E-4</c:v>
                </c:pt>
              </c:numCache>
            </c:numRef>
          </c:yVal>
          <c:smooth val="0"/>
          <c:extLst>
            <c:ext xmlns:c16="http://schemas.microsoft.com/office/drawing/2014/chart" uri="{C3380CC4-5D6E-409C-BE32-E72D297353CC}">
              <c16:uniqueId val="{00000002-A735-5146-82AF-843E89BE5DA6}"/>
            </c:ext>
          </c:extLst>
        </c:ser>
        <c:dLbls>
          <c:showLegendKey val="0"/>
          <c:showVal val="0"/>
          <c:showCatName val="0"/>
          <c:showSerName val="0"/>
          <c:showPercent val="0"/>
          <c:showBubbleSize val="0"/>
        </c:dLbls>
        <c:axId val="490809200"/>
        <c:axId val="490816976"/>
      </c:scatterChart>
      <c:valAx>
        <c:axId val="490809200"/>
        <c:scaling>
          <c:orientation val="minMax"/>
          <c:max val="1.2"/>
          <c:min val="0"/>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CH" sz="1400" dirty="0"/>
                  <a:t>Time</a:t>
                </a:r>
                <a:r>
                  <a:rPr lang="fr-CH" sz="1400" baseline="0" dirty="0"/>
                  <a:t> (ns)</a:t>
                </a:r>
                <a:endParaRPr lang="fr-CH" sz="1400" dirty="0"/>
              </a:p>
            </c:rich>
          </c:tx>
          <c:layout>
            <c:manualLayout>
              <c:xMode val="edge"/>
              <c:yMode val="edge"/>
              <c:x val="0.89219454201602588"/>
              <c:y val="0.4343679312813171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16976"/>
        <c:crosses val="autoZero"/>
        <c:crossBetween val="midCat"/>
      </c:valAx>
      <c:valAx>
        <c:axId val="490816976"/>
        <c:scaling>
          <c:orientation val="minMax"/>
          <c:max val="1"/>
          <c:min val="-1"/>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r-CH" sz="1400" dirty="0"/>
                  <a:t>Signal</a:t>
                </a:r>
                <a:r>
                  <a:rPr lang="fr-CH" sz="1400" baseline="0" dirty="0"/>
                  <a:t>  (</a:t>
                </a:r>
                <a:r>
                  <a:rPr lang="fr-CH" sz="1400" baseline="0" dirty="0" err="1"/>
                  <a:t>a.u</a:t>
                </a:r>
                <a:r>
                  <a:rPr lang="fr-CH" sz="1400" baseline="0" dirty="0"/>
                  <a:t>.)</a:t>
                </a:r>
                <a:endParaRPr lang="fr-CH" sz="1400" dirty="0"/>
              </a:p>
            </c:rich>
          </c:tx>
          <c:layout>
            <c:manualLayout>
              <c:xMode val="edge"/>
              <c:yMode val="edge"/>
              <c:x val="4.7222227386507819E-3"/>
              <c:y val="0.3706590312574564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09200"/>
        <c:crosses val="autoZero"/>
        <c:crossBetween val="midCat"/>
      </c:valAx>
      <c:spPr>
        <a:noFill/>
        <a:ln>
          <a:noFill/>
        </a:ln>
        <a:effectLst/>
      </c:spPr>
    </c:plotArea>
    <c:legend>
      <c:legendPos val="b"/>
      <c:layout>
        <c:manualLayout>
          <c:xMode val="edge"/>
          <c:yMode val="edge"/>
          <c:x val="0.54145379937158788"/>
          <c:y val="3.8192316869482226E-2"/>
          <c:w val="0.1254256480124287"/>
          <c:h val="0.1914860880010351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56553475051511"/>
          <c:y val="1.459032636990357E-2"/>
          <c:w val="0.79158874871326224"/>
          <c:h val="0.97081934726019281"/>
        </c:manualLayout>
      </c:layout>
      <c:scatterChart>
        <c:scatterStyle val="lineMarker"/>
        <c:varyColors val="0"/>
        <c:ser>
          <c:idx val="0"/>
          <c:order val="0"/>
          <c:tx>
            <c:strRef>
              <c:f>Sheet1!$J$1</c:f>
              <c:strCache>
                <c:ptCount val="1"/>
                <c:pt idx="0">
                  <c:v>In=M1</c:v>
                </c:pt>
              </c:strCache>
            </c:strRef>
          </c:tx>
          <c:spPr>
            <a:ln w="19050" cap="rnd">
              <a:solidFill>
                <a:schemeClr val="tx1"/>
              </a:solidFill>
              <a:round/>
            </a:ln>
            <a:effectLst/>
          </c:spPr>
          <c:marker>
            <c:symbol val="none"/>
          </c:marker>
          <c:xVal>
            <c:numRef>
              <c:f>Sheet1!$A$82:$A$282</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Sheet1!$J$82:$J$282</c:f>
              <c:numCache>
                <c:formatCode>General</c:formatCode>
                <c:ptCount val="201"/>
                <c:pt idx="0">
                  <c:v>0</c:v>
                </c:pt>
                <c:pt idx="1">
                  <c:v>0.24783964928369759</c:v>
                </c:pt>
                <c:pt idx="2">
                  <c:v>0.47537289175850012</c:v>
                </c:pt>
                <c:pt idx="3">
                  <c:v>0.66527788185896708</c:v>
                </c:pt>
                <c:pt idx="4">
                  <c:v>0.8056820233409776</c:v>
                </c:pt>
                <c:pt idx="5">
                  <c:v>0.89168504774824964</c:v>
                </c:pt>
                <c:pt idx="6">
                  <c:v>0.92569562614620926</c:v>
                </c:pt>
                <c:pt idx="7">
                  <c:v>0.91655743557846558</c:v>
                </c:pt>
                <c:pt idx="8">
                  <c:v>0.87766205867475344</c:v>
                </c:pt>
                <c:pt idx="9">
                  <c:v>0.82442536631365504</c:v>
                </c:pt>
                <c:pt idx="10">
                  <c:v>0.77160720657862436</c:v>
                </c:pt>
                <c:pt idx="11">
                  <c:v>0.73096302717092509</c:v>
                </c:pt>
                <c:pt idx="12">
                  <c:v>0.70963129181942786</c:v>
                </c:pt>
                <c:pt idx="13">
                  <c:v>0.70950158083960235</c:v>
                </c:pt>
                <c:pt idx="14">
                  <c:v>0.72760874582681578</c:v>
                </c:pt>
                <c:pt idx="15">
                  <c:v>0.75739923579541002</c:v>
                </c:pt>
                <c:pt idx="16">
                  <c:v>0.79055625502108462</c:v>
                </c:pt>
                <c:pt idx="17">
                  <c:v>0.81898097979285089</c:v>
                </c:pt>
                <c:pt idx="18">
                  <c:v>0.83652266391496577</c:v>
                </c:pt>
                <c:pt idx="19">
                  <c:v>0.8401282608057371</c:v>
                </c:pt>
                <c:pt idx="20">
                  <c:v>0.83022261846383438</c:v>
                </c:pt>
                <c:pt idx="21">
                  <c:v>0.81030164602183097</c:v>
                </c:pt>
                <c:pt idx="22">
                  <c:v>0.78588622310019574</c:v>
                </c:pt>
                <c:pt idx="23">
                  <c:v>0.76310984565435114</c:v>
                </c:pt>
                <c:pt idx="24">
                  <c:v>0.74727367773490005</c:v>
                </c:pt>
                <c:pt idx="25">
                  <c:v>0.74168900427354867</c:v>
                </c:pt>
                <c:pt idx="26">
                  <c:v>0.74704542291326625</c:v>
                </c:pt>
                <c:pt idx="27">
                  <c:v>0.76141410056951109</c:v>
                </c:pt>
                <c:pt idx="28">
                  <c:v>0.78084903957967156</c:v>
                </c:pt>
                <c:pt idx="29">
                  <c:v>0.80041812945343305</c:v>
                </c:pt>
                <c:pt idx="30">
                  <c:v>0.81540785037926822</c:v>
                </c:pt>
                <c:pt idx="31">
                  <c:v>0.82241841594341569</c:v>
                </c:pt>
                <c:pt idx="32">
                  <c:v>0.82010349437727059</c:v>
                </c:pt>
                <c:pt idx="33">
                  <c:v>0.80939970263903616</c:v>
                </c:pt>
                <c:pt idx="34">
                  <c:v>0.79321356302854273</c:v>
                </c:pt>
                <c:pt idx="35">
                  <c:v>0.77565900228960238</c:v>
                </c:pt>
                <c:pt idx="36">
                  <c:v>0.7610384342079215</c:v>
                </c:pt>
                <c:pt idx="37">
                  <c:v>0.75281319219544818</c:v>
                </c:pt>
                <c:pt idx="38">
                  <c:v>0.75280398163318507</c:v>
                </c:pt>
                <c:pt idx="39">
                  <c:v>0.76080183497540033</c:v>
                </c:pt>
                <c:pt idx="40">
                  <c:v>0.77466990748859488</c:v>
                </c:pt>
                <c:pt idx="41">
                  <c:v>0.79090020252787663</c:v>
                </c:pt>
                <c:pt idx="42">
                  <c:v>0.8054839748931788</c:v>
                </c:pt>
                <c:pt idx="43">
                  <c:v>0.81488412280257427</c:v>
                </c:pt>
                <c:pt idx="44">
                  <c:v>0.81687792463828379</c:v>
                </c:pt>
                <c:pt idx="45">
                  <c:v>0.81107276460155486</c:v>
                </c:pt>
                <c:pt idx="46">
                  <c:v>0.79897727313538058</c:v>
                </c:pt>
                <c:pt idx="47">
                  <c:v>0.7836164892987707</c:v>
                </c:pt>
                <c:pt idx="48">
                  <c:v>0.76878728232709026</c:v>
                </c:pt>
                <c:pt idx="49">
                  <c:v>0.75813431777795026</c:v>
                </c:pt>
                <c:pt idx="50">
                  <c:v>0.75426795426795445</c:v>
                </c:pt>
                <c:pt idx="51">
                  <c:v>0.75813431777794993</c:v>
                </c:pt>
                <c:pt idx="52">
                  <c:v>0.76878728232708993</c:v>
                </c:pt>
                <c:pt idx="53">
                  <c:v>0.78361648929876959</c:v>
                </c:pt>
                <c:pt idx="54">
                  <c:v>0.7989772731353797</c:v>
                </c:pt>
                <c:pt idx="55">
                  <c:v>0.81107276460155453</c:v>
                </c:pt>
                <c:pt idx="56">
                  <c:v>0.81687792463828346</c:v>
                </c:pt>
                <c:pt idx="57">
                  <c:v>0.81488412280257405</c:v>
                </c:pt>
                <c:pt idx="58">
                  <c:v>0.80548397489317869</c:v>
                </c:pt>
                <c:pt idx="59">
                  <c:v>0.79090020252787685</c:v>
                </c:pt>
                <c:pt idx="60">
                  <c:v>0.77466990748859543</c:v>
                </c:pt>
                <c:pt idx="61">
                  <c:v>0.76080183497540121</c:v>
                </c:pt>
                <c:pt idx="62">
                  <c:v>0.75280398163318585</c:v>
                </c:pt>
                <c:pt idx="63">
                  <c:v>0.7528131921954484</c:v>
                </c:pt>
                <c:pt idx="64">
                  <c:v>0.76103843420792161</c:v>
                </c:pt>
                <c:pt idx="65">
                  <c:v>0.77565900228960238</c:v>
                </c:pt>
                <c:pt idx="66">
                  <c:v>0.79321356302854262</c:v>
                </c:pt>
                <c:pt idx="67">
                  <c:v>0.80939970263903616</c:v>
                </c:pt>
                <c:pt idx="68">
                  <c:v>0.82010349437727004</c:v>
                </c:pt>
                <c:pt idx="69">
                  <c:v>0.82241841594341525</c:v>
                </c:pt>
                <c:pt idx="70">
                  <c:v>0.81540785037926788</c:v>
                </c:pt>
                <c:pt idx="71">
                  <c:v>0.80041812945343249</c:v>
                </c:pt>
                <c:pt idx="72">
                  <c:v>0.78084903957967178</c:v>
                </c:pt>
                <c:pt idx="73">
                  <c:v>0.76141410056951153</c:v>
                </c:pt>
                <c:pt idx="74">
                  <c:v>0.74704542291326581</c:v>
                </c:pt>
                <c:pt idx="75">
                  <c:v>0.74168900427354878</c:v>
                </c:pt>
                <c:pt idx="76">
                  <c:v>0.74727367773490028</c:v>
                </c:pt>
                <c:pt idx="77">
                  <c:v>0.76310984565435158</c:v>
                </c:pt>
                <c:pt idx="78">
                  <c:v>0.7858862231001964</c:v>
                </c:pt>
                <c:pt idx="79">
                  <c:v>0.81030164602183108</c:v>
                </c:pt>
                <c:pt idx="80">
                  <c:v>0.83022261846383461</c:v>
                </c:pt>
                <c:pt idx="81">
                  <c:v>0.8401282608057371</c:v>
                </c:pt>
                <c:pt idx="82">
                  <c:v>0.83652266391496588</c:v>
                </c:pt>
                <c:pt idx="83">
                  <c:v>0.818980979792851</c:v>
                </c:pt>
                <c:pt idx="84">
                  <c:v>0.79055625502108462</c:v>
                </c:pt>
                <c:pt idx="85">
                  <c:v>0.75739923579541013</c:v>
                </c:pt>
                <c:pt idx="86">
                  <c:v>0.72760874582681612</c:v>
                </c:pt>
                <c:pt idx="87">
                  <c:v>0.70950158083960202</c:v>
                </c:pt>
                <c:pt idx="88">
                  <c:v>0.70963129181942819</c:v>
                </c:pt>
                <c:pt idx="89">
                  <c:v>0.73096302717092521</c:v>
                </c:pt>
                <c:pt idx="90">
                  <c:v>0.77160720657862458</c:v>
                </c:pt>
                <c:pt idx="91">
                  <c:v>0.82442536631365482</c:v>
                </c:pt>
                <c:pt idx="92">
                  <c:v>0.87766205867475322</c:v>
                </c:pt>
                <c:pt idx="93">
                  <c:v>0.9165574355784657</c:v>
                </c:pt>
                <c:pt idx="94">
                  <c:v>0.92569562614620926</c:v>
                </c:pt>
                <c:pt idx="95">
                  <c:v>0.89168504774825008</c:v>
                </c:pt>
                <c:pt idx="96">
                  <c:v>0.80568202334097827</c:v>
                </c:pt>
                <c:pt idx="97">
                  <c:v>0.66527788185896841</c:v>
                </c:pt>
                <c:pt idx="98">
                  <c:v>0.47537289175850161</c:v>
                </c:pt>
                <c:pt idx="99">
                  <c:v>0.24783964928369909</c:v>
                </c:pt>
                <c:pt idx="100">
                  <c:v>1.2666546457136031E-15</c:v>
                </c:pt>
                <c:pt idx="101">
                  <c:v>-0.24783964928369667</c:v>
                </c:pt>
                <c:pt idx="102">
                  <c:v>-0.47537289175849978</c:v>
                </c:pt>
                <c:pt idx="103">
                  <c:v>-0.66527788185896664</c:v>
                </c:pt>
                <c:pt idx="104">
                  <c:v>-0.80568202334097727</c:v>
                </c:pt>
                <c:pt idx="105">
                  <c:v>-0.89168504774824986</c:v>
                </c:pt>
                <c:pt idx="106">
                  <c:v>-0.92569562614620993</c:v>
                </c:pt>
                <c:pt idx="107">
                  <c:v>-0.91655743557846558</c:v>
                </c:pt>
                <c:pt idx="108">
                  <c:v>-0.87766205867475344</c:v>
                </c:pt>
                <c:pt idx="109">
                  <c:v>-0.82442536631365515</c:v>
                </c:pt>
                <c:pt idx="110">
                  <c:v>-0.77160720657862436</c:v>
                </c:pt>
                <c:pt idx="111">
                  <c:v>-0.73096302717092509</c:v>
                </c:pt>
                <c:pt idx="112">
                  <c:v>-0.70963129181942786</c:v>
                </c:pt>
                <c:pt idx="113">
                  <c:v>-0.70950158083960169</c:v>
                </c:pt>
                <c:pt idx="114">
                  <c:v>-0.72760874582681601</c:v>
                </c:pt>
                <c:pt idx="115">
                  <c:v>-0.75739923579540958</c:v>
                </c:pt>
                <c:pt idx="116">
                  <c:v>-0.79055625502108384</c:v>
                </c:pt>
                <c:pt idx="117">
                  <c:v>-0.81898097979285067</c:v>
                </c:pt>
                <c:pt idx="118">
                  <c:v>-0.83652266391496544</c:v>
                </c:pt>
                <c:pt idx="119">
                  <c:v>-0.84012826080573744</c:v>
                </c:pt>
                <c:pt idx="120">
                  <c:v>-0.83022261846383461</c:v>
                </c:pt>
                <c:pt idx="121">
                  <c:v>-0.81030164602183075</c:v>
                </c:pt>
                <c:pt idx="122">
                  <c:v>-0.78588622310019618</c:v>
                </c:pt>
                <c:pt idx="123">
                  <c:v>-0.76310984565435092</c:v>
                </c:pt>
                <c:pt idx="124">
                  <c:v>-0.74727367773490017</c:v>
                </c:pt>
                <c:pt idx="125">
                  <c:v>-0.74168900427354867</c:v>
                </c:pt>
                <c:pt idx="126">
                  <c:v>-0.74704542291326514</c:v>
                </c:pt>
                <c:pt idx="127">
                  <c:v>-0.76141410056951164</c:v>
                </c:pt>
                <c:pt idx="128">
                  <c:v>-0.78084903957967167</c:v>
                </c:pt>
                <c:pt idx="129">
                  <c:v>-0.80041812945343371</c:v>
                </c:pt>
                <c:pt idx="130">
                  <c:v>-0.81540785037926899</c:v>
                </c:pt>
                <c:pt idx="131">
                  <c:v>-0.82241841594341569</c:v>
                </c:pt>
                <c:pt idx="132">
                  <c:v>-0.82010349437727148</c:v>
                </c:pt>
                <c:pt idx="133">
                  <c:v>-0.80939970263903649</c:v>
                </c:pt>
                <c:pt idx="134">
                  <c:v>-0.79321356302854207</c:v>
                </c:pt>
                <c:pt idx="135">
                  <c:v>-0.77565900228960249</c:v>
                </c:pt>
                <c:pt idx="136">
                  <c:v>-0.76103843420792094</c:v>
                </c:pt>
                <c:pt idx="137">
                  <c:v>-0.75281319219544729</c:v>
                </c:pt>
                <c:pt idx="138">
                  <c:v>-0.75280398163318418</c:v>
                </c:pt>
                <c:pt idx="139">
                  <c:v>-0.76080183497539922</c:v>
                </c:pt>
                <c:pt idx="140">
                  <c:v>-0.7746699074885941</c:v>
                </c:pt>
                <c:pt idx="141">
                  <c:v>-0.79090020252787541</c:v>
                </c:pt>
                <c:pt idx="142">
                  <c:v>-0.80548397489317869</c:v>
                </c:pt>
                <c:pt idx="143">
                  <c:v>-0.81488412280257416</c:v>
                </c:pt>
                <c:pt idx="144">
                  <c:v>-0.81687792463828457</c:v>
                </c:pt>
                <c:pt idx="145">
                  <c:v>-0.81107276460155575</c:v>
                </c:pt>
                <c:pt idx="146">
                  <c:v>-0.79897727313538047</c:v>
                </c:pt>
                <c:pt idx="147">
                  <c:v>-0.78361648929877237</c:v>
                </c:pt>
                <c:pt idx="148">
                  <c:v>-0.76878728232709093</c:v>
                </c:pt>
                <c:pt idx="149">
                  <c:v>-0.75813431777795071</c:v>
                </c:pt>
                <c:pt idx="150">
                  <c:v>-0.75426795426795445</c:v>
                </c:pt>
                <c:pt idx="151">
                  <c:v>-0.75813431777794982</c:v>
                </c:pt>
                <c:pt idx="152">
                  <c:v>-0.76878728232708937</c:v>
                </c:pt>
                <c:pt idx="153">
                  <c:v>-0.78361648929876992</c:v>
                </c:pt>
                <c:pt idx="154">
                  <c:v>-0.79897727313537859</c:v>
                </c:pt>
                <c:pt idx="155">
                  <c:v>-0.81107276460155397</c:v>
                </c:pt>
                <c:pt idx="156">
                  <c:v>-0.81687792463828257</c:v>
                </c:pt>
                <c:pt idx="157">
                  <c:v>-0.81488412280257383</c:v>
                </c:pt>
                <c:pt idx="158">
                  <c:v>-0.80548397489317869</c:v>
                </c:pt>
                <c:pt idx="159">
                  <c:v>-0.79090020252787674</c:v>
                </c:pt>
                <c:pt idx="160">
                  <c:v>-0.77466990748859599</c:v>
                </c:pt>
                <c:pt idx="161">
                  <c:v>-0.76080183497540177</c:v>
                </c:pt>
                <c:pt idx="162">
                  <c:v>-0.75280398163318618</c:v>
                </c:pt>
                <c:pt idx="163">
                  <c:v>-0.75281319219544962</c:v>
                </c:pt>
                <c:pt idx="164">
                  <c:v>-0.76103843420792194</c:v>
                </c:pt>
                <c:pt idx="165">
                  <c:v>-0.77565900228960316</c:v>
                </c:pt>
                <c:pt idx="166">
                  <c:v>-0.7932135630285424</c:v>
                </c:pt>
                <c:pt idx="167">
                  <c:v>-0.80939970263903649</c:v>
                </c:pt>
                <c:pt idx="168">
                  <c:v>-0.82010349437727004</c:v>
                </c:pt>
                <c:pt idx="169">
                  <c:v>-0.82241841594341436</c:v>
                </c:pt>
                <c:pt idx="170">
                  <c:v>-0.815407850379267</c:v>
                </c:pt>
                <c:pt idx="171">
                  <c:v>-0.80041812945343227</c:v>
                </c:pt>
                <c:pt idx="172">
                  <c:v>-0.78084903957967156</c:v>
                </c:pt>
                <c:pt idx="173">
                  <c:v>-0.76141410056951087</c:v>
                </c:pt>
                <c:pt idx="174">
                  <c:v>-0.74704542291326526</c:v>
                </c:pt>
                <c:pt idx="175">
                  <c:v>-0.74168900427354956</c:v>
                </c:pt>
                <c:pt idx="176">
                  <c:v>-0.74727367773489972</c:v>
                </c:pt>
                <c:pt idx="177">
                  <c:v>-0.7631098456543518</c:v>
                </c:pt>
                <c:pt idx="178">
                  <c:v>-0.78588622310019551</c:v>
                </c:pt>
                <c:pt idx="179">
                  <c:v>-0.81030164602183097</c:v>
                </c:pt>
                <c:pt idx="180">
                  <c:v>-0.83022261846383449</c:v>
                </c:pt>
                <c:pt idx="181">
                  <c:v>-0.84012826080573721</c:v>
                </c:pt>
                <c:pt idx="182">
                  <c:v>-0.8365226639149661</c:v>
                </c:pt>
                <c:pt idx="183">
                  <c:v>-0.81898097979285089</c:v>
                </c:pt>
                <c:pt idx="184">
                  <c:v>-0.79055625502108373</c:v>
                </c:pt>
                <c:pt idx="185">
                  <c:v>-0.75739923579541057</c:v>
                </c:pt>
                <c:pt idx="186">
                  <c:v>-0.72760874582681501</c:v>
                </c:pt>
                <c:pt idx="187">
                  <c:v>-0.70950158083960269</c:v>
                </c:pt>
                <c:pt idx="188">
                  <c:v>-0.70963129181942841</c:v>
                </c:pt>
                <c:pt idx="189">
                  <c:v>-0.73096302717092432</c:v>
                </c:pt>
                <c:pt idx="190">
                  <c:v>-0.77160720657862258</c:v>
                </c:pt>
                <c:pt idx="191">
                  <c:v>-0.82442536631365382</c:v>
                </c:pt>
                <c:pt idx="192">
                  <c:v>-0.87766205867475133</c:v>
                </c:pt>
                <c:pt idx="193">
                  <c:v>-0.91655743557846636</c:v>
                </c:pt>
                <c:pt idx="194">
                  <c:v>-0.92569562614620915</c:v>
                </c:pt>
                <c:pt idx="195">
                  <c:v>-0.89168504774824919</c:v>
                </c:pt>
                <c:pt idx="196">
                  <c:v>-0.80568202334097927</c:v>
                </c:pt>
                <c:pt idx="197">
                  <c:v>-0.66527788185896863</c:v>
                </c:pt>
                <c:pt idx="198">
                  <c:v>-0.47537289175850272</c:v>
                </c:pt>
                <c:pt idx="199">
                  <c:v>-0.24783964928370045</c:v>
                </c:pt>
                <c:pt idx="200">
                  <c:v>-2.5333092914272062E-15</c:v>
                </c:pt>
              </c:numCache>
            </c:numRef>
          </c:yVal>
          <c:smooth val="0"/>
          <c:extLst>
            <c:ext xmlns:c16="http://schemas.microsoft.com/office/drawing/2014/chart" uri="{C3380CC4-5D6E-409C-BE32-E72D297353CC}">
              <c16:uniqueId val="{00000000-A735-5146-82AF-843E89BE5DA6}"/>
            </c:ext>
          </c:extLst>
        </c:ser>
        <c:ser>
          <c:idx val="1"/>
          <c:order val="1"/>
          <c:tx>
            <c:strRef>
              <c:f>Sheet1!$R$1</c:f>
              <c:strCache>
                <c:ptCount val="1"/>
                <c:pt idx="0">
                  <c:v>Out-MM</c:v>
                </c:pt>
              </c:strCache>
            </c:strRef>
          </c:tx>
          <c:spPr>
            <a:ln w="19050" cap="rnd">
              <a:solidFill>
                <a:srgbClr val="00B0F0"/>
              </a:solidFill>
              <a:round/>
            </a:ln>
            <a:effectLst/>
          </c:spPr>
          <c:marker>
            <c:symbol val="none"/>
          </c:marker>
          <c:xVal>
            <c:numRef>
              <c:f>Sheet1!$A$82:$A$305</c:f>
              <c:numCache>
                <c:formatCode>General</c:formatCode>
                <c:ptCount val="224"/>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pt idx="209">
                  <c:v>1.0449999999999999</c:v>
                </c:pt>
                <c:pt idx="210">
                  <c:v>1.05</c:v>
                </c:pt>
                <c:pt idx="211">
                  <c:v>1.0549999999999999</c:v>
                </c:pt>
                <c:pt idx="212">
                  <c:v>1.06</c:v>
                </c:pt>
                <c:pt idx="213">
                  <c:v>1.0649999999999999</c:v>
                </c:pt>
                <c:pt idx="214">
                  <c:v>1.07</c:v>
                </c:pt>
                <c:pt idx="215">
                  <c:v>1.075</c:v>
                </c:pt>
                <c:pt idx="216">
                  <c:v>1.08</c:v>
                </c:pt>
                <c:pt idx="217">
                  <c:v>1.085</c:v>
                </c:pt>
                <c:pt idx="218">
                  <c:v>1.0900000000000001</c:v>
                </c:pt>
                <c:pt idx="219">
                  <c:v>1.095</c:v>
                </c:pt>
                <c:pt idx="220">
                  <c:v>1.1000000000000001</c:v>
                </c:pt>
                <c:pt idx="221">
                  <c:v>1.105</c:v>
                </c:pt>
                <c:pt idx="222">
                  <c:v>1.1100000000000001</c:v>
                </c:pt>
                <c:pt idx="223">
                  <c:v>1.115</c:v>
                </c:pt>
              </c:numCache>
            </c:numRef>
          </c:xVal>
          <c:yVal>
            <c:numRef>
              <c:f>Sheet1!$R$82:$R$305</c:f>
              <c:numCache>
                <c:formatCode>General</c:formatCode>
                <c:ptCount val="224"/>
                <c:pt idx="0">
                  <c:v>-0.68333185315861045</c:v>
                </c:pt>
                <c:pt idx="1">
                  <c:v>-0.65575374110684836</c:v>
                </c:pt>
                <c:pt idx="2">
                  <c:v>-0.63180949764713312</c:v>
                </c:pt>
                <c:pt idx="3">
                  <c:v>-0.61251360444677538</c:v>
                </c:pt>
                <c:pt idx="4">
                  <c:v>-0.5977921005104595</c:v>
                </c:pt>
                <c:pt idx="5">
                  <c:v>-0.5864981147225361</c:v>
                </c:pt>
                <c:pt idx="6">
                  <c:v>-0.57663176754473155</c:v>
                </c:pt>
                <c:pt idx="7">
                  <c:v>-0.56572066719786018</c:v>
                </c:pt>
                <c:pt idx="8">
                  <c:v>-0.55128554479018355</c:v>
                </c:pt>
                <c:pt idx="9">
                  <c:v>-0.53129933452334688</c:v>
                </c:pt>
                <c:pt idx="10">
                  <c:v>-0.5045504695825388</c:v>
                </c:pt>
                <c:pt idx="11">
                  <c:v>-0.47084169087761196</c:v>
                </c:pt>
                <c:pt idx="12">
                  <c:v>-0.43098986086804791</c:v>
                </c:pt>
                <c:pt idx="13">
                  <c:v>-0.38663293249004771</c:v>
                </c:pt>
                <c:pt idx="14">
                  <c:v>-0.33988885717365253</c:v>
                </c:pt>
                <c:pt idx="15">
                  <c:v>-0.29293985366450093</c:v>
                </c:pt>
                <c:pt idx="16">
                  <c:v>-0.24762831794638673</c:v>
                </c:pt>
                <c:pt idx="17">
                  <c:v>-0.20514534047660291</c:v>
                </c:pt>
                <c:pt idx="18">
                  <c:v>-0.16587077720009427</c:v>
                </c:pt>
                <c:pt idx="19">
                  <c:v>-0.1293900691479222</c:v>
                </c:pt>
                <c:pt idx="20">
                  <c:v>-9.4674904474426252E-2</c:v>
                </c:pt>
                <c:pt idx="21">
                  <c:v>-6.0380555958065352E-2</c:v>
                </c:pt>
                <c:pt idx="22">
                  <c:v>-2.5189542878962454E-2</c:v>
                </c:pt>
                <c:pt idx="23">
                  <c:v>1.1876096009803744E-2</c:v>
                </c:pt>
                <c:pt idx="24">
                  <c:v>5.1241906949304042E-2</c:v>
                </c:pt>
                <c:pt idx="25">
                  <c:v>9.2711125534193556E-2</c:v>
                </c:pt>
                <c:pt idx="26">
                  <c:v>0.13554798063171675</c:v>
                </c:pt>
                <c:pt idx="27">
                  <c:v>0.17868939726817909</c:v>
                </c:pt>
                <c:pt idx="28">
                  <c:v>0.22103145071394584</c:v>
                </c:pt>
                <c:pt idx="29">
                  <c:v>0.26172052789247335</c:v>
                </c:pt>
                <c:pt idx="30">
                  <c:v>0.30037871307981417</c:v>
                </c:pt>
                <c:pt idx="31">
                  <c:v>0.33720840374156635</c:v>
                </c:pt>
                <c:pt idx="32">
                  <c:v>0.37294904698662384</c:v>
                </c:pt>
                <c:pt idx="33">
                  <c:v>0.4086929257805888</c:v>
                </c:pt>
                <c:pt idx="34">
                  <c:v>0.4455995452025901</c:v>
                </c:pt>
                <c:pt idx="35">
                  <c:v>0.4845721334251275</c:v>
                </c:pt>
                <c:pt idx="36">
                  <c:v>0.52596975467799467</c:v>
                </c:pt>
                <c:pt idx="37">
                  <c:v>0.56942227911942911</c:v>
                </c:pt>
                <c:pt idx="38">
                  <c:v>0.6137942700496245</c:v>
                </c:pt>
                <c:pt idx="39">
                  <c:v>0.65731229864590257</c:v>
                </c:pt>
                <c:pt idx="40">
                  <c:v>0.69783510884094124</c:v>
                </c:pt>
                <c:pt idx="41">
                  <c:v>0.73321503062853832</c:v>
                </c:pt>
                <c:pt idx="42">
                  <c:v>0.76167879898617519</c:v>
                </c:pt>
                <c:pt idx="43">
                  <c:v>0.78215086199549011</c:v>
                </c:pt>
                <c:pt idx="44">
                  <c:v>0.79445346139279316</c:v>
                </c:pt>
                <c:pt idx="45">
                  <c:v>0.79934284126626165</c:v>
                </c:pt>
                <c:pt idx="46">
                  <c:v>0.79837451257000414</c:v>
                </c:pt>
                <c:pt idx="47">
                  <c:v>0.79362540084149269</c:v>
                </c:pt>
                <c:pt idx="48">
                  <c:v>0.78732951940783202</c:v>
                </c:pt>
                <c:pt idx="49">
                  <c:v>0.78150048698955421</c:v>
                </c:pt>
                <c:pt idx="50">
                  <c:v>0.77761534744210481</c:v>
                </c:pt>
                <c:pt idx="51">
                  <c:v>0.77641971519803377</c:v>
                </c:pt>
                <c:pt idx="52">
                  <c:v>0.7778875673843717</c:v>
                </c:pt>
                <c:pt idx="53">
                  <c:v>0.78133592829526954</c:v>
                </c:pt>
                <c:pt idx="54">
                  <c:v>0.78566242619981141</c:v>
                </c:pt>
                <c:pt idx="55">
                  <c:v>0.78964914348667092</c:v>
                </c:pt>
                <c:pt idx="56">
                  <c:v>0.79226444680113239</c:v>
                </c:pt>
                <c:pt idx="57">
                  <c:v>0.79289782212872506</c:v>
                </c:pt>
                <c:pt idx="58">
                  <c:v>0.79148007668050668</c:v>
                </c:pt>
                <c:pt idx="59">
                  <c:v>0.78846848886776544</c:v>
                </c:pt>
                <c:pt idx="60">
                  <c:v>0.78470737615661923</c:v>
                </c:pt>
                <c:pt idx="61">
                  <c:v>0.78120219343788022</c:v>
                </c:pt>
                <c:pt idx="62">
                  <c:v>0.77886359229933133</c:v>
                </c:pt>
                <c:pt idx="63">
                  <c:v>0.77828295701626582</c:v>
                </c:pt>
                <c:pt idx="64">
                  <c:v>0.77959189436897647</c:v>
                </c:pt>
                <c:pt idx="65">
                  <c:v>0.78243728127395995</c:v>
                </c:pt>
                <c:pt idx="66">
                  <c:v>0.78607569427157953</c:v>
                </c:pt>
                <c:pt idx="67">
                  <c:v>0.78956279488785985</c:v>
                </c:pt>
                <c:pt idx="68">
                  <c:v>0.79199101094384694</c:v>
                </c:pt>
                <c:pt idx="69">
                  <c:v>0.79271770768503524</c:v>
                </c:pt>
                <c:pt idx="70">
                  <c:v>0.79152850018704901</c:v>
                </c:pt>
                <c:pt idx="71">
                  <c:v>0.78869581658245769</c:v>
                </c:pt>
                <c:pt idx="72">
                  <c:v>0.78491769713839876</c:v>
                </c:pt>
                <c:pt idx="73">
                  <c:v>0.78115035579484915</c:v>
                </c:pt>
                <c:pt idx="74">
                  <c:v>0.77837362165057766</c:v>
                </c:pt>
                <c:pt idx="75">
                  <c:v>0.77734503841262603</c:v>
                </c:pt>
                <c:pt idx="76">
                  <c:v>0.77840215350328201</c:v>
                </c:pt>
                <c:pt idx="77">
                  <c:v>0.78136232393045435</c:v>
                </c:pt>
                <c:pt idx="78">
                  <c:v>0.78554734507846402</c:v>
                </c:pt>
                <c:pt idx="79">
                  <c:v>0.78993125615350734</c:v>
                </c:pt>
                <c:pt idx="80">
                  <c:v>0.79338034619761999</c:v>
                </c:pt>
                <c:pt idx="81">
                  <c:v>0.79493143829282553</c:v>
                </c:pt>
                <c:pt idx="82">
                  <c:v>0.79404340713605914</c:v>
                </c:pt>
                <c:pt idx="83">
                  <c:v>0.79076045453208677</c:v>
                </c:pt>
                <c:pt idx="84">
                  <c:v>0.78574353077064729</c:v>
                </c:pt>
                <c:pt idx="85">
                  <c:v>0.78015481046218604</c:v>
                </c:pt>
                <c:pt idx="86">
                  <c:v>0.77541318332133835</c:v>
                </c:pt>
                <c:pt idx="87">
                  <c:v>0.7728690055967854</c:v>
                </c:pt>
                <c:pt idx="88">
                  <c:v>0.77346700607261165</c:v>
                </c:pt>
                <c:pt idx="89">
                  <c:v>0.77747234246232066</c:v>
                </c:pt>
                <c:pt idx="90">
                  <c:v>0.78432453854287276</c:v>
                </c:pt>
                <c:pt idx="91">
                  <c:v>0.79265913434098778</c:v>
                </c:pt>
                <c:pt idx="92">
                  <c:v>0.80050233715320351</c:v>
                </c:pt>
                <c:pt idx="93">
                  <c:v>0.80560698622571147</c:v>
                </c:pt>
                <c:pt idx="94">
                  <c:v>0.80586665948962299</c:v>
                </c:pt>
                <c:pt idx="95">
                  <c:v>0.79972567888000801</c:v>
                </c:pt>
                <c:pt idx="96">
                  <c:v>0.7865005199755114</c:v>
                </c:pt>
                <c:pt idx="97">
                  <c:v>0.76654360236529451</c:v>
                </c:pt>
                <c:pt idx="98">
                  <c:v>0.74121076856329826</c:v>
                </c:pt>
                <c:pt idx="99">
                  <c:v>0.71263288163625238</c:v>
                </c:pt>
                <c:pt idx="100">
                  <c:v>0.68333185315861067</c:v>
                </c:pt>
                <c:pt idx="101">
                  <c:v>0.65575374110684859</c:v>
                </c:pt>
                <c:pt idx="102">
                  <c:v>0.63180949764713334</c:v>
                </c:pt>
                <c:pt idx="103">
                  <c:v>0.61251360444677561</c:v>
                </c:pt>
                <c:pt idx="104">
                  <c:v>0.59779210051045939</c:v>
                </c:pt>
                <c:pt idx="105">
                  <c:v>0.5864981147225361</c:v>
                </c:pt>
                <c:pt idx="106">
                  <c:v>0.57663176754473144</c:v>
                </c:pt>
                <c:pt idx="107">
                  <c:v>0.56572066719786041</c:v>
                </c:pt>
                <c:pt idx="108">
                  <c:v>0.55128554479018388</c:v>
                </c:pt>
                <c:pt idx="109">
                  <c:v>0.53129933452334688</c:v>
                </c:pt>
                <c:pt idx="110">
                  <c:v>0.50455046958253913</c:v>
                </c:pt>
                <c:pt idx="111">
                  <c:v>0.47084169087761218</c:v>
                </c:pt>
                <c:pt idx="112">
                  <c:v>0.43098986086804819</c:v>
                </c:pt>
                <c:pt idx="113">
                  <c:v>0.38663293249004832</c:v>
                </c:pt>
                <c:pt idx="114">
                  <c:v>0.33988885717365275</c:v>
                </c:pt>
                <c:pt idx="115">
                  <c:v>0.29293985366450126</c:v>
                </c:pt>
                <c:pt idx="116">
                  <c:v>0.24762831794638701</c:v>
                </c:pt>
                <c:pt idx="117">
                  <c:v>0.20514534047660313</c:v>
                </c:pt>
                <c:pt idx="118">
                  <c:v>0.16587077720009469</c:v>
                </c:pt>
                <c:pt idx="119">
                  <c:v>0.12939006914792245</c:v>
                </c:pt>
                <c:pt idx="120">
                  <c:v>9.4674904474426488E-2</c:v>
                </c:pt>
                <c:pt idx="121">
                  <c:v>6.038055595806556E-2</c:v>
                </c:pt>
                <c:pt idx="122">
                  <c:v>2.5189542878962509E-2</c:v>
                </c:pt>
                <c:pt idx="123">
                  <c:v>-1.1876096009803216E-2</c:v>
                </c:pt>
                <c:pt idx="124">
                  <c:v>-5.1241906949303764E-2</c:v>
                </c:pt>
                <c:pt idx="125">
                  <c:v>-9.2711125534193292E-2</c:v>
                </c:pt>
                <c:pt idx="126">
                  <c:v>-0.13554798063171639</c:v>
                </c:pt>
                <c:pt idx="127">
                  <c:v>-0.17868939726817906</c:v>
                </c:pt>
                <c:pt idx="128">
                  <c:v>-0.22103145071394537</c:v>
                </c:pt>
                <c:pt idx="129">
                  <c:v>-0.26172052789247324</c:v>
                </c:pt>
                <c:pt idx="130">
                  <c:v>-0.30037871307981401</c:v>
                </c:pt>
                <c:pt idx="131">
                  <c:v>-0.33720840374156613</c:v>
                </c:pt>
                <c:pt idx="132">
                  <c:v>-0.37294904698662379</c:v>
                </c:pt>
                <c:pt idx="133">
                  <c:v>-0.40869292578058836</c:v>
                </c:pt>
                <c:pt idx="134">
                  <c:v>-0.44559954520258999</c:v>
                </c:pt>
                <c:pt idx="135">
                  <c:v>-0.48457213342512734</c:v>
                </c:pt>
                <c:pt idx="136">
                  <c:v>-0.52596975467799434</c:v>
                </c:pt>
                <c:pt idx="137">
                  <c:v>-0.56942227911942889</c:v>
                </c:pt>
                <c:pt idx="138">
                  <c:v>-0.61379427004962406</c:v>
                </c:pt>
                <c:pt idx="139">
                  <c:v>-0.65731229864590257</c:v>
                </c:pt>
                <c:pt idx="140">
                  <c:v>-0.69783510884094113</c:v>
                </c:pt>
                <c:pt idx="141">
                  <c:v>-0.73321503062853777</c:v>
                </c:pt>
                <c:pt idx="142">
                  <c:v>-0.7616787989861753</c:v>
                </c:pt>
                <c:pt idx="143">
                  <c:v>-0.78215086199549011</c:v>
                </c:pt>
                <c:pt idx="144">
                  <c:v>-0.79445346139279327</c:v>
                </c:pt>
                <c:pt idx="145">
                  <c:v>-0.79934284126626165</c:v>
                </c:pt>
                <c:pt idx="146">
                  <c:v>-0.79837451257000402</c:v>
                </c:pt>
                <c:pt idx="147">
                  <c:v>-0.79362540084149291</c:v>
                </c:pt>
                <c:pt idx="148">
                  <c:v>-0.7873295194078318</c:v>
                </c:pt>
                <c:pt idx="149">
                  <c:v>-0.78150048698955432</c:v>
                </c:pt>
                <c:pt idx="150">
                  <c:v>-0.77761534744210459</c:v>
                </c:pt>
                <c:pt idx="151">
                  <c:v>-0.77641971519803332</c:v>
                </c:pt>
                <c:pt idx="152">
                  <c:v>-0.77788756738437181</c:v>
                </c:pt>
                <c:pt idx="153">
                  <c:v>-0.78133592829526932</c:v>
                </c:pt>
                <c:pt idx="154">
                  <c:v>-0.78566242619981164</c:v>
                </c:pt>
                <c:pt idx="155">
                  <c:v>-0.78964914348667103</c:v>
                </c:pt>
                <c:pt idx="156">
                  <c:v>-0.79226444680113184</c:v>
                </c:pt>
                <c:pt idx="157">
                  <c:v>-0.79289782212872528</c:v>
                </c:pt>
                <c:pt idx="158">
                  <c:v>-0.79148007668050657</c:v>
                </c:pt>
                <c:pt idx="159">
                  <c:v>-0.78846848886776555</c:v>
                </c:pt>
                <c:pt idx="160">
                  <c:v>-0.78470737615661934</c:v>
                </c:pt>
                <c:pt idx="161">
                  <c:v>-0.78120219343788</c:v>
                </c:pt>
                <c:pt idx="162">
                  <c:v>-0.77886359229933166</c:v>
                </c:pt>
                <c:pt idx="163">
                  <c:v>-0.77828295701626604</c:v>
                </c:pt>
                <c:pt idx="164">
                  <c:v>-0.77959189436897625</c:v>
                </c:pt>
                <c:pt idx="165">
                  <c:v>-0.78243728127396017</c:v>
                </c:pt>
                <c:pt idx="166">
                  <c:v>-0.78607569427157908</c:v>
                </c:pt>
                <c:pt idx="167">
                  <c:v>-0.78956279488786008</c:v>
                </c:pt>
                <c:pt idx="168">
                  <c:v>-0.79199101094384705</c:v>
                </c:pt>
                <c:pt idx="169">
                  <c:v>-0.79271770768503491</c:v>
                </c:pt>
                <c:pt idx="170">
                  <c:v>-0.79152850018704901</c:v>
                </c:pt>
                <c:pt idx="171">
                  <c:v>-0.78869581658245735</c:v>
                </c:pt>
                <c:pt idx="172">
                  <c:v>-0.78491769713839887</c:v>
                </c:pt>
                <c:pt idx="173">
                  <c:v>-0.78115035579484948</c:v>
                </c:pt>
                <c:pt idx="174">
                  <c:v>-0.77837362165057733</c:v>
                </c:pt>
                <c:pt idx="175">
                  <c:v>-0.77734503841262614</c:v>
                </c:pt>
                <c:pt idx="176">
                  <c:v>-0.77840215350328168</c:v>
                </c:pt>
                <c:pt idx="177">
                  <c:v>-0.78136232393045435</c:v>
                </c:pt>
                <c:pt idx="178">
                  <c:v>-0.78554734507846424</c:v>
                </c:pt>
                <c:pt idx="179">
                  <c:v>-0.78993125615350723</c:v>
                </c:pt>
                <c:pt idx="180">
                  <c:v>-0.79338034619761977</c:v>
                </c:pt>
                <c:pt idx="181">
                  <c:v>-0.7949314382928252</c:v>
                </c:pt>
                <c:pt idx="182">
                  <c:v>-0.79404340713605925</c:v>
                </c:pt>
                <c:pt idx="183">
                  <c:v>-0.79076045453208699</c:v>
                </c:pt>
                <c:pt idx="184">
                  <c:v>-0.78574353077064707</c:v>
                </c:pt>
                <c:pt idx="185">
                  <c:v>-0.78015481046218638</c:v>
                </c:pt>
                <c:pt idx="186">
                  <c:v>-0.77541318332133802</c:v>
                </c:pt>
                <c:pt idx="187">
                  <c:v>-0.77286900559678551</c:v>
                </c:pt>
                <c:pt idx="188">
                  <c:v>-0.77346700607261165</c:v>
                </c:pt>
                <c:pt idx="189">
                  <c:v>-0.77747234246232033</c:v>
                </c:pt>
                <c:pt idx="190">
                  <c:v>-0.78432453854287254</c:v>
                </c:pt>
                <c:pt idx="191">
                  <c:v>-0.79265913434098745</c:v>
                </c:pt>
                <c:pt idx="192">
                  <c:v>-0.80050233715320329</c:v>
                </c:pt>
                <c:pt idx="193">
                  <c:v>-0.80560698622571136</c:v>
                </c:pt>
                <c:pt idx="194">
                  <c:v>-0.80586665948962266</c:v>
                </c:pt>
                <c:pt idx="195">
                  <c:v>-0.79972567888000801</c:v>
                </c:pt>
                <c:pt idx="196">
                  <c:v>-0.78650051997551118</c:v>
                </c:pt>
                <c:pt idx="197">
                  <c:v>-0.76654360236529462</c:v>
                </c:pt>
                <c:pt idx="198">
                  <c:v>-0.74121076856329826</c:v>
                </c:pt>
                <c:pt idx="199">
                  <c:v>-0.71263288163625227</c:v>
                </c:pt>
                <c:pt idx="200">
                  <c:v>-0.68333185315861067</c:v>
                </c:pt>
                <c:pt idx="201">
                  <c:v>-0.65575374110684903</c:v>
                </c:pt>
                <c:pt idx="202">
                  <c:v>-0.63180949764713346</c:v>
                </c:pt>
                <c:pt idx="203">
                  <c:v>-0.61251360444677616</c:v>
                </c:pt>
                <c:pt idx="204">
                  <c:v>-0.59779210051045906</c:v>
                </c:pt>
                <c:pt idx="205">
                  <c:v>-0.58649811472253599</c:v>
                </c:pt>
                <c:pt idx="206">
                  <c:v>-0.57663176754473133</c:v>
                </c:pt>
                <c:pt idx="207">
                  <c:v>-0.56572066719786018</c:v>
                </c:pt>
                <c:pt idx="208">
                  <c:v>-0.55128554479018399</c:v>
                </c:pt>
                <c:pt idx="209">
                  <c:v>-0.53129933452334632</c:v>
                </c:pt>
                <c:pt idx="210">
                  <c:v>-0.50455046958253891</c:v>
                </c:pt>
                <c:pt idx="211">
                  <c:v>-0.47084169087761252</c:v>
                </c:pt>
                <c:pt idx="212">
                  <c:v>-0.43098986086804808</c:v>
                </c:pt>
                <c:pt idx="213">
                  <c:v>-0.38663293249004876</c:v>
                </c:pt>
                <c:pt idx="214">
                  <c:v>-0.33988885717365253</c:v>
                </c:pt>
                <c:pt idx="215">
                  <c:v>-0.29293985366450126</c:v>
                </c:pt>
                <c:pt idx="216">
                  <c:v>-0.24762831794638751</c:v>
                </c:pt>
                <c:pt idx="217">
                  <c:v>-0.20514534047660304</c:v>
                </c:pt>
                <c:pt idx="218">
                  <c:v>-0.16587077720009541</c:v>
                </c:pt>
                <c:pt idx="219">
                  <c:v>-0.12939006914792217</c:v>
                </c:pt>
                <c:pt idx="220">
                  <c:v>-9.4674904474426613E-2</c:v>
                </c:pt>
                <c:pt idx="221">
                  <c:v>-6.0380555958066046E-2</c:v>
                </c:pt>
                <c:pt idx="222">
                  <c:v>-2.5189542878962481E-2</c:v>
                </c:pt>
                <c:pt idx="223">
                  <c:v>1.1876096009802647E-2</c:v>
                </c:pt>
              </c:numCache>
            </c:numRef>
          </c:yVal>
          <c:smooth val="0"/>
          <c:extLst>
            <c:ext xmlns:c16="http://schemas.microsoft.com/office/drawing/2014/chart" uri="{C3380CC4-5D6E-409C-BE32-E72D297353CC}">
              <c16:uniqueId val="{00000001-A735-5146-82AF-843E89BE5DA6}"/>
            </c:ext>
          </c:extLst>
        </c:ser>
        <c:ser>
          <c:idx val="2"/>
          <c:order val="2"/>
          <c:tx>
            <c:strRef>
              <c:f>Sheet1!$Z$1</c:f>
              <c:strCache>
                <c:ptCount val="1"/>
                <c:pt idx="0">
                  <c:v>Out-Disp</c:v>
                </c:pt>
              </c:strCache>
            </c:strRef>
          </c:tx>
          <c:spPr>
            <a:ln w="19050" cap="rnd">
              <a:solidFill>
                <a:srgbClr val="FF0000"/>
              </a:solidFill>
              <a:round/>
            </a:ln>
            <a:effectLst/>
          </c:spPr>
          <c:marker>
            <c:symbol val="none"/>
          </c:marker>
          <c:xVal>
            <c:numRef>
              <c:f>Sheet1!$A$82:$A$290</c:f>
              <c:numCache>
                <c:formatCode>General</c:formatCode>
                <c:ptCount val="209"/>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numCache>
            </c:numRef>
          </c:xVal>
          <c:yVal>
            <c:numRef>
              <c:f>Sheet1!$Z$82:$Z$290</c:f>
              <c:numCache>
                <c:formatCode>General</c:formatCode>
                <c:ptCount val="209"/>
                <c:pt idx="0">
                  <c:v>-0.22264057370304061</c:v>
                </c:pt>
                <c:pt idx="1">
                  <c:v>-0.19008536068858981</c:v>
                </c:pt>
                <c:pt idx="2">
                  <c:v>-0.15495714592769697</c:v>
                </c:pt>
                <c:pt idx="3">
                  <c:v>-0.12056148632953005</c:v>
                </c:pt>
                <c:pt idx="4">
                  <c:v>-8.9455712064974602E-2</c:v>
                </c:pt>
                <c:pt idx="5">
                  <c:v>-6.2881183055013154E-2</c:v>
                </c:pt>
                <c:pt idx="6">
                  <c:v>-4.0515836831124565E-2</c:v>
                </c:pt>
                <c:pt idx="7">
                  <c:v>-2.0590617244383713E-2</c:v>
                </c:pt>
                <c:pt idx="8">
                  <c:v>-3.3086959390169618E-4</c:v>
                </c:pt>
                <c:pt idx="9">
                  <c:v>2.3387414822481269E-2</c:v>
                </c:pt>
                <c:pt idx="10">
                  <c:v>5.3321029017421549E-2</c:v>
                </c:pt>
                <c:pt idx="11">
                  <c:v>9.1245642852641792E-2</c:v>
                </c:pt>
                <c:pt idx="12">
                  <c:v>0.13757914466167759</c:v>
                </c:pt>
                <c:pt idx="13">
                  <c:v>0.19131888841944272</c:v>
                </c:pt>
                <c:pt idx="14">
                  <c:v>0.25029581997348949</c:v>
                </c:pt>
                <c:pt idx="15">
                  <c:v>0.311676031272204</c:v>
                </c:pt>
                <c:pt idx="16">
                  <c:v>0.37258549591553147</c:v>
                </c:pt>
                <c:pt idx="17">
                  <c:v>0.43070863852319163</c:v>
                </c:pt>
                <c:pt idx="18">
                  <c:v>0.48472110518458383</c:v>
                </c:pt>
                <c:pt idx="19">
                  <c:v>0.53445876847719387</c:v>
                </c:pt>
                <c:pt idx="20">
                  <c:v>0.58078854090929954</c:v>
                </c:pt>
                <c:pt idx="21">
                  <c:v>0.62521708216561456</c:v>
                </c:pt>
                <c:pt idx="22">
                  <c:v>0.66933468666958651</c:v>
                </c:pt>
                <c:pt idx="23">
                  <c:v>0.71422958714214968</c:v>
                </c:pt>
                <c:pt idx="24">
                  <c:v>0.76001415320464838</c:v>
                </c:pt>
                <c:pt idx="25">
                  <c:v>0.80557790601905155</c:v>
                </c:pt>
                <c:pt idx="26">
                  <c:v>0.84862935283177587</c:v>
                </c:pt>
                <c:pt idx="27">
                  <c:v>0.88602180968693656</c:v>
                </c:pt>
                <c:pt idx="28">
                  <c:v>0.91429316643928804</c:v>
                </c:pt>
                <c:pt idx="29">
                  <c:v>0.93030100334970589</c:v>
                </c:pt>
                <c:pt idx="30">
                  <c:v>0.93181368621197702</c:v>
                </c:pt>
                <c:pt idx="31">
                  <c:v>0.91792964265901245</c:v>
                </c:pt>
                <c:pt idx="32">
                  <c:v>0.88923801057098628</c:v>
                </c:pt>
                <c:pt idx="33">
                  <c:v>0.84769445948476696</c:v>
                </c:pt>
                <c:pt idx="34">
                  <c:v>0.79625185861776138</c:v>
                </c:pt>
                <c:pt idx="35">
                  <c:v>0.73834101407936026</c:v>
                </c:pt>
                <c:pt idx="36">
                  <c:v>0.67732874929120745</c:v>
                </c:pt>
                <c:pt idx="37">
                  <c:v>0.61608149911242305</c:v>
                </c:pt>
                <c:pt idx="38">
                  <c:v>0.55673203576416286</c:v>
                </c:pt>
                <c:pt idx="39">
                  <c:v>0.50069216554581431</c:v>
                </c:pt>
                <c:pt idx="40">
                  <c:v>0.44888837043193769</c:v>
                </c:pt>
                <c:pt idx="41">
                  <c:v>0.40213647487142457</c:v>
                </c:pt>
                <c:pt idx="42">
                  <c:v>0.36153073099678473</c:v>
                </c:pt>
                <c:pt idx="43">
                  <c:v>0.32871302539214259</c:v>
                </c:pt>
                <c:pt idx="44">
                  <c:v>0.30591288949037437</c:v>
                </c:pt>
                <c:pt idx="45">
                  <c:v>0.29570410903974209</c:v>
                </c:pt>
                <c:pt idx="46">
                  <c:v>0.30049701885896701</c:v>
                </c:pt>
                <c:pt idx="47">
                  <c:v>0.32186018101754965</c:v>
                </c:pt>
                <c:pt idx="48">
                  <c:v>0.35982305511188983</c:v>
                </c:pt>
                <c:pt idx="49">
                  <c:v>0.41233741715830174</c:v>
                </c:pt>
                <c:pt idx="50">
                  <c:v>0.47506116703482126</c:v>
                </c:pt>
                <c:pt idx="51">
                  <c:v>0.54157408256261663</c:v>
                </c:pt>
                <c:pt idx="52">
                  <c:v>0.60405047067397832</c:v>
                </c:pt>
                <c:pt idx="53">
                  <c:v>0.65431541439847551</c:v>
                </c:pt>
                <c:pt idx="54">
                  <c:v>0.68512032107286103</c:v>
                </c:pt>
                <c:pt idx="55">
                  <c:v>0.69141022355173676</c:v>
                </c:pt>
                <c:pt idx="56">
                  <c:v>0.67133531667833624</c:v>
                </c:pt>
                <c:pt idx="57">
                  <c:v>0.62678953105301527</c:v>
                </c:pt>
                <c:pt idx="58">
                  <c:v>0.56333614518976194</c:v>
                </c:pt>
                <c:pt idx="59">
                  <c:v>0.48949099827446146</c:v>
                </c:pt>
                <c:pt idx="60">
                  <c:v>0.41545665205285892</c:v>
                </c:pt>
                <c:pt idx="61">
                  <c:v>0.35151129724783198</c:v>
                </c:pt>
                <c:pt idx="62">
                  <c:v>0.30633135904475295</c:v>
                </c:pt>
                <c:pt idx="63">
                  <c:v>0.28555013884593555</c:v>
                </c:pt>
                <c:pt idx="64">
                  <c:v>0.29082001725404499</c:v>
                </c:pt>
                <c:pt idx="65">
                  <c:v>0.31955797737886565</c:v>
                </c:pt>
                <c:pt idx="66">
                  <c:v>0.36542958282554283</c:v>
                </c:pt>
                <c:pt idx="67">
                  <c:v>0.41948893370992918</c:v>
                </c:pt>
                <c:pt idx="68">
                  <c:v>0.47176843879215097</c:v>
                </c:pt>
                <c:pt idx="69">
                  <c:v>0.51302699712438316</c:v>
                </c:pt>
                <c:pt idx="70">
                  <c:v>0.53633548357302119</c:v>
                </c:pt>
                <c:pt idx="71">
                  <c:v>0.53821043155152082</c:v>
                </c:pt>
                <c:pt idx="72">
                  <c:v>0.51909437645784495</c:v>
                </c:pt>
                <c:pt idx="73">
                  <c:v>0.48310723869931477</c:v>
                </c:pt>
                <c:pt idx="74">
                  <c:v>0.43713251629820821</c:v>
                </c:pt>
                <c:pt idx="75">
                  <c:v>0.38942743605544616</c:v>
                </c:pt>
                <c:pt idx="76">
                  <c:v>0.34803303346588749</c:v>
                </c:pt>
                <c:pt idx="77">
                  <c:v>0.31929174057676063</c:v>
                </c:pt>
                <c:pt idx="78">
                  <c:v>0.30675101244870068</c:v>
                </c:pt>
                <c:pt idx="79">
                  <c:v>0.31064858874707224</c:v>
                </c:pt>
                <c:pt idx="80">
                  <c:v>0.32805565799166891</c:v>
                </c:pt>
                <c:pt idx="81">
                  <c:v>0.35362299785867513</c:v>
                </c:pt>
                <c:pt idx="82">
                  <c:v>0.38075859018896901</c:v>
                </c:pt>
                <c:pt idx="83">
                  <c:v>0.40298626853165498</c:v>
                </c:pt>
                <c:pt idx="84">
                  <c:v>0.41520855438948967</c:v>
                </c:pt>
                <c:pt idx="85">
                  <c:v>0.41462687016038569</c:v>
                </c:pt>
                <c:pt idx="86">
                  <c:v>0.40115108125229615</c:v>
                </c:pt>
                <c:pt idx="87">
                  <c:v>0.3772403433891805</c:v>
                </c:pt>
                <c:pt idx="88">
                  <c:v>0.3472350812014558</c:v>
                </c:pt>
                <c:pt idx="89">
                  <c:v>0.31634118780305392</c:v>
                </c:pt>
                <c:pt idx="90">
                  <c:v>0.28949190215782994</c:v>
                </c:pt>
                <c:pt idx="91">
                  <c:v>0.27032820690656906</c:v>
                </c:pt>
                <c:pt idx="92">
                  <c:v>0.26050344846169343</c:v>
                </c:pt>
                <c:pt idx="93">
                  <c:v>0.25944126033177284</c:v>
                </c:pt>
                <c:pt idx="94">
                  <c:v>0.26457523371425534</c:v>
                </c:pt>
                <c:pt idx="95">
                  <c:v>0.27199610805806285</c:v>
                </c:pt>
                <c:pt idx="96">
                  <c:v>0.27734928504152812</c:v>
                </c:pt>
                <c:pt idx="97">
                  <c:v>0.27677909588797267</c:v>
                </c:pt>
                <c:pt idx="98">
                  <c:v>0.26771506733718226</c:v>
                </c:pt>
                <c:pt idx="99">
                  <c:v>0.2493381243364326</c:v>
                </c:pt>
                <c:pt idx="100">
                  <c:v>0.22264057370304063</c:v>
                </c:pt>
                <c:pt idx="101">
                  <c:v>0.19008536068859</c:v>
                </c:pt>
                <c:pt idx="102">
                  <c:v>0.1549571459276966</c:v>
                </c:pt>
                <c:pt idx="103">
                  <c:v>0.12056148632952984</c:v>
                </c:pt>
                <c:pt idx="104">
                  <c:v>8.9455712064974338E-2</c:v>
                </c:pt>
                <c:pt idx="105">
                  <c:v>6.2881183055013001E-2</c:v>
                </c:pt>
                <c:pt idx="106">
                  <c:v>4.0515836831124079E-2</c:v>
                </c:pt>
                <c:pt idx="107">
                  <c:v>2.0590617244383679E-2</c:v>
                </c:pt>
                <c:pt idx="108">
                  <c:v>3.3086959390160944E-4</c:v>
                </c:pt>
                <c:pt idx="109">
                  <c:v>-2.3387414822481321E-2</c:v>
                </c:pt>
                <c:pt idx="110">
                  <c:v>-5.3321029017421341E-2</c:v>
                </c:pt>
                <c:pt idx="111">
                  <c:v>-9.1245642852641293E-2</c:v>
                </c:pt>
                <c:pt idx="112">
                  <c:v>-0.13757914466167687</c:v>
                </c:pt>
                <c:pt idx="113">
                  <c:v>-0.19131888841944147</c:v>
                </c:pt>
                <c:pt idx="114">
                  <c:v>-0.25029581997348821</c:v>
                </c:pt>
                <c:pt idx="115">
                  <c:v>-0.31167603127220295</c:v>
                </c:pt>
                <c:pt idx="116">
                  <c:v>-0.37258549591553097</c:v>
                </c:pt>
                <c:pt idx="117">
                  <c:v>-0.43070863852319125</c:v>
                </c:pt>
                <c:pt idx="118">
                  <c:v>-0.48472110518458345</c:v>
                </c:pt>
                <c:pt idx="119">
                  <c:v>-0.53445876847719409</c:v>
                </c:pt>
                <c:pt idx="120">
                  <c:v>-0.58078854090929977</c:v>
                </c:pt>
                <c:pt idx="121">
                  <c:v>-0.625217082165615</c:v>
                </c:pt>
                <c:pt idx="122">
                  <c:v>-0.66933468666958684</c:v>
                </c:pt>
                <c:pt idx="123">
                  <c:v>-0.71422958714214946</c:v>
                </c:pt>
                <c:pt idx="124">
                  <c:v>-0.76001415320464849</c:v>
                </c:pt>
                <c:pt idx="125">
                  <c:v>-0.80557790601905122</c:v>
                </c:pt>
                <c:pt idx="126">
                  <c:v>-0.84862935283177532</c:v>
                </c:pt>
                <c:pt idx="127">
                  <c:v>-0.88602180968693567</c:v>
                </c:pt>
                <c:pt idx="128">
                  <c:v>-0.91429316643928782</c:v>
                </c:pt>
                <c:pt idx="129">
                  <c:v>-0.93030100334970567</c:v>
                </c:pt>
                <c:pt idx="130">
                  <c:v>-0.93181368621197658</c:v>
                </c:pt>
                <c:pt idx="131">
                  <c:v>-0.91792964265901222</c:v>
                </c:pt>
                <c:pt idx="132">
                  <c:v>-0.8892380105709865</c:v>
                </c:pt>
                <c:pt idx="133">
                  <c:v>-0.84769445948476796</c:v>
                </c:pt>
                <c:pt idx="134">
                  <c:v>-0.79625185861776226</c:v>
                </c:pt>
                <c:pt idx="135">
                  <c:v>-0.73834101407936115</c:v>
                </c:pt>
                <c:pt idx="136">
                  <c:v>-0.67732874929120812</c:v>
                </c:pt>
                <c:pt idx="137">
                  <c:v>-0.61608149911242382</c:v>
                </c:pt>
                <c:pt idx="138">
                  <c:v>-0.55673203576416297</c:v>
                </c:pt>
                <c:pt idx="139">
                  <c:v>-0.50069216554581408</c:v>
                </c:pt>
                <c:pt idx="140">
                  <c:v>-0.44888837043193747</c:v>
                </c:pt>
                <c:pt idx="141">
                  <c:v>-0.40213647487142412</c:v>
                </c:pt>
                <c:pt idx="142">
                  <c:v>-0.3615307309967844</c:v>
                </c:pt>
                <c:pt idx="143">
                  <c:v>-0.32871302539214248</c:v>
                </c:pt>
                <c:pt idx="144">
                  <c:v>-0.30591288949037387</c:v>
                </c:pt>
                <c:pt idx="145">
                  <c:v>-0.29570410903974148</c:v>
                </c:pt>
                <c:pt idx="146">
                  <c:v>-0.30049701885896646</c:v>
                </c:pt>
                <c:pt idx="147">
                  <c:v>-0.32186018101754876</c:v>
                </c:pt>
                <c:pt idx="148">
                  <c:v>-0.35982305511188956</c:v>
                </c:pt>
                <c:pt idx="149">
                  <c:v>-0.41233741715830202</c:v>
                </c:pt>
                <c:pt idx="150">
                  <c:v>-0.47506116703482126</c:v>
                </c:pt>
                <c:pt idx="151">
                  <c:v>-0.54157408256261663</c:v>
                </c:pt>
                <c:pt idx="152">
                  <c:v>-0.60405047067397855</c:v>
                </c:pt>
                <c:pt idx="153">
                  <c:v>-0.65431541439847474</c:v>
                </c:pt>
                <c:pt idx="154">
                  <c:v>-0.68512032107286081</c:v>
                </c:pt>
                <c:pt idx="155">
                  <c:v>-0.69141022355173687</c:v>
                </c:pt>
                <c:pt idx="156">
                  <c:v>-0.67133531667833601</c:v>
                </c:pt>
                <c:pt idx="157">
                  <c:v>-0.62678953105301505</c:v>
                </c:pt>
                <c:pt idx="158">
                  <c:v>-0.56333614518976205</c:v>
                </c:pt>
                <c:pt idx="159">
                  <c:v>-0.48949099827446191</c:v>
                </c:pt>
                <c:pt idx="160">
                  <c:v>-0.41545665205285948</c:v>
                </c:pt>
                <c:pt idx="161">
                  <c:v>-0.35151129724783214</c:v>
                </c:pt>
                <c:pt idx="162">
                  <c:v>-0.30633135904475323</c:v>
                </c:pt>
                <c:pt idx="163">
                  <c:v>-0.28555013884593594</c:v>
                </c:pt>
                <c:pt idx="164">
                  <c:v>-0.29082001725404555</c:v>
                </c:pt>
                <c:pt idx="165">
                  <c:v>-0.3195579773788661</c:v>
                </c:pt>
                <c:pt idx="166">
                  <c:v>-0.36542958282554272</c:v>
                </c:pt>
                <c:pt idx="167">
                  <c:v>-0.41948893370992946</c:v>
                </c:pt>
                <c:pt idx="168">
                  <c:v>-0.47176843879215075</c:v>
                </c:pt>
                <c:pt idx="169">
                  <c:v>-0.51302699712438249</c:v>
                </c:pt>
                <c:pt idx="170">
                  <c:v>-0.53633548357302085</c:v>
                </c:pt>
                <c:pt idx="171">
                  <c:v>-0.53821043155152082</c:v>
                </c:pt>
                <c:pt idx="172">
                  <c:v>-0.51909437645784506</c:v>
                </c:pt>
                <c:pt idx="173">
                  <c:v>-0.48310723869931449</c:v>
                </c:pt>
                <c:pt idx="174">
                  <c:v>-0.43713251629820793</c:v>
                </c:pt>
                <c:pt idx="175">
                  <c:v>-0.38942743605544655</c:v>
                </c:pt>
                <c:pt idx="176">
                  <c:v>-0.34803303346588693</c:v>
                </c:pt>
                <c:pt idx="177">
                  <c:v>-0.31929174057676124</c:v>
                </c:pt>
                <c:pt idx="178">
                  <c:v>-0.3067510124487004</c:v>
                </c:pt>
                <c:pt idx="179">
                  <c:v>-0.31064858874707224</c:v>
                </c:pt>
                <c:pt idx="180">
                  <c:v>-0.32805565799166853</c:v>
                </c:pt>
                <c:pt idx="181">
                  <c:v>-0.35362299785867507</c:v>
                </c:pt>
                <c:pt idx="182">
                  <c:v>-0.38075859018896885</c:v>
                </c:pt>
                <c:pt idx="183">
                  <c:v>-0.40298626853165459</c:v>
                </c:pt>
                <c:pt idx="184">
                  <c:v>-0.41520855438948928</c:v>
                </c:pt>
                <c:pt idx="185">
                  <c:v>-0.41462687016038574</c:v>
                </c:pt>
                <c:pt idx="186">
                  <c:v>-0.40115108125229548</c:v>
                </c:pt>
                <c:pt idx="187">
                  <c:v>-0.37724034338918083</c:v>
                </c:pt>
                <c:pt idx="188">
                  <c:v>-0.34723508120145669</c:v>
                </c:pt>
                <c:pt idx="189">
                  <c:v>-0.31634118780305392</c:v>
                </c:pt>
                <c:pt idx="190">
                  <c:v>-0.28949190215782966</c:v>
                </c:pt>
                <c:pt idx="191">
                  <c:v>-0.27032820690656895</c:v>
                </c:pt>
                <c:pt idx="192">
                  <c:v>-0.26050344846169321</c:v>
                </c:pt>
                <c:pt idx="193">
                  <c:v>-0.25944126033177478</c:v>
                </c:pt>
                <c:pt idx="194">
                  <c:v>-0.26457523371425562</c:v>
                </c:pt>
                <c:pt idx="195">
                  <c:v>-0.27199610805806412</c:v>
                </c:pt>
                <c:pt idx="196">
                  <c:v>-0.27734928504152873</c:v>
                </c:pt>
                <c:pt idx="197">
                  <c:v>-0.27677909588797389</c:v>
                </c:pt>
                <c:pt idx="198">
                  <c:v>-0.26771506733718242</c:v>
                </c:pt>
                <c:pt idx="199">
                  <c:v>-0.24933812433643224</c:v>
                </c:pt>
                <c:pt idx="200">
                  <c:v>-0.22264057370304083</c:v>
                </c:pt>
                <c:pt idx="201">
                  <c:v>-0.19008536068859069</c:v>
                </c:pt>
                <c:pt idx="202">
                  <c:v>-0.15495714592769683</c:v>
                </c:pt>
                <c:pt idx="203">
                  <c:v>-0.12056148632953012</c:v>
                </c:pt>
                <c:pt idx="204">
                  <c:v>-8.9455712064973575E-2</c:v>
                </c:pt>
                <c:pt idx="205">
                  <c:v>-6.2881183055012793E-2</c:v>
                </c:pt>
                <c:pt idx="206">
                  <c:v>-4.0515836831124218E-2</c:v>
                </c:pt>
                <c:pt idx="207">
                  <c:v>-2.0590617244383991E-2</c:v>
                </c:pt>
                <c:pt idx="208">
                  <c:v>-3.3086959390141862E-4</c:v>
                </c:pt>
              </c:numCache>
            </c:numRef>
          </c:yVal>
          <c:smooth val="0"/>
          <c:extLst>
            <c:ext xmlns:c16="http://schemas.microsoft.com/office/drawing/2014/chart" uri="{C3380CC4-5D6E-409C-BE32-E72D297353CC}">
              <c16:uniqueId val="{00000002-A735-5146-82AF-843E89BE5DA6}"/>
            </c:ext>
          </c:extLst>
        </c:ser>
        <c:dLbls>
          <c:showLegendKey val="0"/>
          <c:showVal val="0"/>
          <c:showCatName val="0"/>
          <c:showSerName val="0"/>
          <c:showPercent val="0"/>
          <c:showBubbleSize val="0"/>
        </c:dLbls>
        <c:axId val="490809200"/>
        <c:axId val="490816976"/>
      </c:scatterChart>
      <c:valAx>
        <c:axId val="490809200"/>
        <c:scaling>
          <c:orientation val="minMax"/>
          <c:max val="1.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H" dirty="0"/>
                  <a:t>Time</a:t>
                </a:r>
                <a:r>
                  <a:rPr lang="fr-CH" baseline="0" dirty="0"/>
                  <a:t> (ns)</a:t>
                </a:r>
                <a:endParaRPr lang="fr-CH" dirty="0"/>
              </a:p>
            </c:rich>
          </c:tx>
          <c:layout>
            <c:manualLayout>
              <c:xMode val="edge"/>
              <c:yMode val="edge"/>
              <c:x val="0.7912957912508366"/>
              <c:y val="0.400024417412080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16976"/>
        <c:crosses val="autoZero"/>
        <c:crossBetween val="midCat"/>
      </c:valAx>
      <c:valAx>
        <c:axId val="490816976"/>
        <c:scaling>
          <c:orientation val="minMax"/>
          <c:max val="1"/>
          <c:min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H" dirty="0"/>
                  <a:t>Signal</a:t>
                </a:r>
                <a:r>
                  <a:rPr lang="fr-CH" baseline="0" dirty="0"/>
                  <a:t>  (</a:t>
                </a:r>
                <a:r>
                  <a:rPr lang="fr-CH" baseline="0" dirty="0" err="1"/>
                  <a:t>a.u</a:t>
                </a:r>
                <a:r>
                  <a:rPr lang="fr-CH" baseline="0" dirty="0"/>
                  <a:t>.)</a:t>
                </a:r>
                <a:endParaRPr lang="fr-CH" dirty="0"/>
              </a:p>
            </c:rich>
          </c:tx>
          <c:layout>
            <c:manualLayout>
              <c:xMode val="edge"/>
              <c:yMode val="edge"/>
              <c:x val="0"/>
              <c:y val="0.3252185097435934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09200"/>
        <c:crosses val="autoZero"/>
        <c:crossBetween val="midCat"/>
      </c:valAx>
      <c:spPr>
        <a:noFill/>
        <a:ln>
          <a:noFill/>
        </a:ln>
        <a:effectLst/>
      </c:spPr>
    </c:plotArea>
    <c:legend>
      <c:legendPos val="b"/>
      <c:layout>
        <c:manualLayout>
          <c:xMode val="edge"/>
          <c:yMode val="edge"/>
          <c:x val="0.68369239035170104"/>
          <c:y val="5.9404516787174393E-2"/>
          <c:w val="0.22346493925425312"/>
          <c:h val="0.191486088001035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56553475051511"/>
          <c:y val="1.459032636990357E-2"/>
          <c:w val="0.79158874871326224"/>
          <c:h val="0.97081934726019281"/>
        </c:manualLayout>
      </c:layout>
      <c:scatterChart>
        <c:scatterStyle val="lineMarker"/>
        <c:varyColors val="0"/>
        <c:ser>
          <c:idx val="0"/>
          <c:order val="0"/>
          <c:tx>
            <c:strRef>
              <c:f>Sheet1!$J$1</c:f>
              <c:strCache>
                <c:ptCount val="1"/>
                <c:pt idx="0">
                  <c:v>In=M1</c:v>
                </c:pt>
              </c:strCache>
            </c:strRef>
          </c:tx>
          <c:spPr>
            <a:ln w="19050" cap="rnd">
              <a:solidFill>
                <a:schemeClr val="tx1"/>
              </a:solidFill>
              <a:round/>
            </a:ln>
            <a:effectLst/>
          </c:spPr>
          <c:marker>
            <c:symbol val="none"/>
          </c:marker>
          <c:xVal>
            <c:numRef>
              <c:f>Sheet1!$A$82:$A$282</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Sheet1!$J$82:$J$282</c:f>
              <c:numCache>
                <c:formatCode>General</c:formatCode>
                <c:ptCount val="201"/>
                <c:pt idx="0">
                  <c:v>0</c:v>
                </c:pt>
                <c:pt idx="1">
                  <c:v>0.24783964928369759</c:v>
                </c:pt>
                <c:pt idx="2">
                  <c:v>0.47537289175850012</c:v>
                </c:pt>
                <c:pt idx="3">
                  <c:v>0.66527788185896708</c:v>
                </c:pt>
                <c:pt idx="4">
                  <c:v>0.8056820233409776</c:v>
                </c:pt>
                <c:pt idx="5">
                  <c:v>0.89168504774824964</c:v>
                </c:pt>
                <c:pt idx="6">
                  <c:v>0.92569562614620926</c:v>
                </c:pt>
                <c:pt idx="7">
                  <c:v>0.91655743557846558</c:v>
                </c:pt>
                <c:pt idx="8">
                  <c:v>0.87766205867475344</c:v>
                </c:pt>
                <c:pt idx="9">
                  <c:v>0.82442536631365504</c:v>
                </c:pt>
                <c:pt idx="10">
                  <c:v>0.77160720657862436</c:v>
                </c:pt>
                <c:pt idx="11">
                  <c:v>0.73096302717092509</c:v>
                </c:pt>
                <c:pt idx="12">
                  <c:v>0.70963129181942786</c:v>
                </c:pt>
                <c:pt idx="13">
                  <c:v>0.70950158083960235</c:v>
                </c:pt>
                <c:pt idx="14">
                  <c:v>0.72760874582681578</c:v>
                </c:pt>
                <c:pt idx="15">
                  <c:v>0.75739923579541002</c:v>
                </c:pt>
                <c:pt idx="16">
                  <c:v>0.79055625502108462</c:v>
                </c:pt>
                <c:pt idx="17">
                  <c:v>0.81898097979285089</c:v>
                </c:pt>
                <c:pt idx="18">
                  <c:v>0.83652266391496577</c:v>
                </c:pt>
                <c:pt idx="19">
                  <c:v>0.8401282608057371</c:v>
                </c:pt>
                <c:pt idx="20">
                  <c:v>0.83022261846383438</c:v>
                </c:pt>
                <c:pt idx="21">
                  <c:v>0.81030164602183097</c:v>
                </c:pt>
                <c:pt idx="22">
                  <c:v>0.78588622310019574</c:v>
                </c:pt>
                <c:pt idx="23">
                  <c:v>0.76310984565435114</c:v>
                </c:pt>
                <c:pt idx="24">
                  <c:v>0.74727367773490005</c:v>
                </c:pt>
                <c:pt idx="25">
                  <c:v>0.74168900427354867</c:v>
                </c:pt>
                <c:pt idx="26">
                  <c:v>0.74704542291326625</c:v>
                </c:pt>
                <c:pt idx="27">
                  <c:v>0.76141410056951109</c:v>
                </c:pt>
                <c:pt idx="28">
                  <c:v>0.78084903957967156</c:v>
                </c:pt>
                <c:pt idx="29">
                  <c:v>0.80041812945343305</c:v>
                </c:pt>
                <c:pt idx="30">
                  <c:v>0.81540785037926822</c:v>
                </c:pt>
                <c:pt idx="31">
                  <c:v>0.82241841594341569</c:v>
                </c:pt>
                <c:pt idx="32">
                  <c:v>0.82010349437727059</c:v>
                </c:pt>
                <c:pt idx="33">
                  <c:v>0.80939970263903616</c:v>
                </c:pt>
                <c:pt idx="34">
                  <c:v>0.79321356302854273</c:v>
                </c:pt>
                <c:pt idx="35">
                  <c:v>0.77565900228960238</c:v>
                </c:pt>
                <c:pt idx="36">
                  <c:v>0.7610384342079215</c:v>
                </c:pt>
                <c:pt idx="37">
                  <c:v>0.75281319219544818</c:v>
                </c:pt>
                <c:pt idx="38">
                  <c:v>0.75280398163318507</c:v>
                </c:pt>
                <c:pt idx="39">
                  <c:v>0.76080183497540033</c:v>
                </c:pt>
                <c:pt idx="40">
                  <c:v>0.77466990748859488</c:v>
                </c:pt>
                <c:pt idx="41">
                  <c:v>0.79090020252787663</c:v>
                </c:pt>
                <c:pt idx="42">
                  <c:v>0.8054839748931788</c:v>
                </c:pt>
                <c:pt idx="43">
                  <c:v>0.81488412280257427</c:v>
                </c:pt>
                <c:pt idx="44">
                  <c:v>0.81687792463828379</c:v>
                </c:pt>
                <c:pt idx="45">
                  <c:v>0.81107276460155486</c:v>
                </c:pt>
                <c:pt idx="46">
                  <c:v>0.79897727313538058</c:v>
                </c:pt>
                <c:pt idx="47">
                  <c:v>0.7836164892987707</c:v>
                </c:pt>
                <c:pt idx="48">
                  <c:v>0.76878728232709026</c:v>
                </c:pt>
                <c:pt idx="49">
                  <c:v>0.75813431777795026</c:v>
                </c:pt>
                <c:pt idx="50">
                  <c:v>0.75426795426795445</c:v>
                </c:pt>
                <c:pt idx="51">
                  <c:v>0.75813431777794993</c:v>
                </c:pt>
                <c:pt idx="52">
                  <c:v>0.76878728232708993</c:v>
                </c:pt>
                <c:pt idx="53">
                  <c:v>0.78361648929876959</c:v>
                </c:pt>
                <c:pt idx="54">
                  <c:v>0.7989772731353797</c:v>
                </c:pt>
                <c:pt idx="55">
                  <c:v>0.81107276460155453</c:v>
                </c:pt>
                <c:pt idx="56">
                  <c:v>0.81687792463828346</c:v>
                </c:pt>
                <c:pt idx="57">
                  <c:v>0.81488412280257405</c:v>
                </c:pt>
                <c:pt idx="58">
                  <c:v>0.80548397489317869</c:v>
                </c:pt>
                <c:pt idx="59">
                  <c:v>0.79090020252787685</c:v>
                </c:pt>
                <c:pt idx="60">
                  <c:v>0.77466990748859543</c:v>
                </c:pt>
                <c:pt idx="61">
                  <c:v>0.76080183497540121</c:v>
                </c:pt>
                <c:pt idx="62">
                  <c:v>0.75280398163318585</c:v>
                </c:pt>
                <c:pt idx="63">
                  <c:v>0.7528131921954484</c:v>
                </c:pt>
                <c:pt idx="64">
                  <c:v>0.76103843420792161</c:v>
                </c:pt>
                <c:pt idx="65">
                  <c:v>0.77565900228960238</c:v>
                </c:pt>
                <c:pt idx="66">
                  <c:v>0.79321356302854262</c:v>
                </c:pt>
                <c:pt idx="67">
                  <c:v>0.80939970263903616</c:v>
                </c:pt>
                <c:pt idx="68">
                  <c:v>0.82010349437727004</c:v>
                </c:pt>
                <c:pt idx="69">
                  <c:v>0.82241841594341525</c:v>
                </c:pt>
                <c:pt idx="70">
                  <c:v>0.81540785037926788</c:v>
                </c:pt>
                <c:pt idx="71">
                  <c:v>0.80041812945343249</c:v>
                </c:pt>
                <c:pt idx="72">
                  <c:v>0.78084903957967178</c:v>
                </c:pt>
                <c:pt idx="73">
                  <c:v>0.76141410056951153</c:v>
                </c:pt>
                <c:pt idx="74">
                  <c:v>0.74704542291326581</c:v>
                </c:pt>
                <c:pt idx="75">
                  <c:v>0.74168900427354878</c:v>
                </c:pt>
                <c:pt idx="76">
                  <c:v>0.74727367773490028</c:v>
                </c:pt>
                <c:pt idx="77">
                  <c:v>0.76310984565435158</c:v>
                </c:pt>
                <c:pt idx="78">
                  <c:v>0.7858862231001964</c:v>
                </c:pt>
                <c:pt idx="79">
                  <c:v>0.81030164602183108</c:v>
                </c:pt>
                <c:pt idx="80">
                  <c:v>0.83022261846383461</c:v>
                </c:pt>
                <c:pt idx="81">
                  <c:v>0.8401282608057371</c:v>
                </c:pt>
                <c:pt idx="82">
                  <c:v>0.83652266391496588</c:v>
                </c:pt>
                <c:pt idx="83">
                  <c:v>0.818980979792851</c:v>
                </c:pt>
                <c:pt idx="84">
                  <c:v>0.79055625502108462</c:v>
                </c:pt>
                <c:pt idx="85">
                  <c:v>0.75739923579541013</c:v>
                </c:pt>
                <c:pt idx="86">
                  <c:v>0.72760874582681612</c:v>
                </c:pt>
                <c:pt idx="87">
                  <c:v>0.70950158083960202</c:v>
                </c:pt>
                <c:pt idx="88">
                  <c:v>0.70963129181942819</c:v>
                </c:pt>
                <c:pt idx="89">
                  <c:v>0.73096302717092521</c:v>
                </c:pt>
                <c:pt idx="90">
                  <c:v>0.77160720657862458</c:v>
                </c:pt>
                <c:pt idx="91">
                  <c:v>0.82442536631365482</c:v>
                </c:pt>
                <c:pt idx="92">
                  <c:v>0.87766205867475322</c:v>
                </c:pt>
                <c:pt idx="93">
                  <c:v>0.9165574355784657</c:v>
                </c:pt>
                <c:pt idx="94">
                  <c:v>0.92569562614620926</c:v>
                </c:pt>
                <c:pt idx="95">
                  <c:v>0.89168504774825008</c:v>
                </c:pt>
                <c:pt idx="96">
                  <c:v>0.80568202334097827</c:v>
                </c:pt>
                <c:pt idx="97">
                  <c:v>0.66527788185896841</c:v>
                </c:pt>
                <c:pt idx="98">
                  <c:v>0.47537289175850161</c:v>
                </c:pt>
                <c:pt idx="99">
                  <c:v>0.24783964928369909</c:v>
                </c:pt>
                <c:pt idx="100">
                  <c:v>1.2666546457136031E-15</c:v>
                </c:pt>
                <c:pt idx="101">
                  <c:v>-0.24783964928369667</c:v>
                </c:pt>
                <c:pt idx="102">
                  <c:v>-0.47537289175849978</c:v>
                </c:pt>
                <c:pt idx="103">
                  <c:v>-0.66527788185896664</c:v>
                </c:pt>
                <c:pt idx="104">
                  <c:v>-0.80568202334097727</c:v>
                </c:pt>
                <c:pt idx="105">
                  <c:v>-0.89168504774824986</c:v>
                </c:pt>
                <c:pt idx="106">
                  <c:v>-0.92569562614620993</c:v>
                </c:pt>
                <c:pt idx="107">
                  <c:v>-0.91655743557846558</c:v>
                </c:pt>
                <c:pt idx="108">
                  <c:v>-0.87766205867475344</c:v>
                </c:pt>
                <c:pt idx="109">
                  <c:v>-0.82442536631365515</c:v>
                </c:pt>
                <c:pt idx="110">
                  <c:v>-0.77160720657862436</c:v>
                </c:pt>
                <c:pt idx="111">
                  <c:v>-0.73096302717092509</c:v>
                </c:pt>
                <c:pt idx="112">
                  <c:v>-0.70963129181942786</c:v>
                </c:pt>
                <c:pt idx="113">
                  <c:v>-0.70950158083960169</c:v>
                </c:pt>
                <c:pt idx="114">
                  <c:v>-0.72760874582681601</c:v>
                </c:pt>
                <c:pt idx="115">
                  <c:v>-0.75739923579540958</c:v>
                </c:pt>
                <c:pt idx="116">
                  <c:v>-0.79055625502108384</c:v>
                </c:pt>
                <c:pt idx="117">
                  <c:v>-0.81898097979285067</c:v>
                </c:pt>
                <c:pt idx="118">
                  <c:v>-0.83652266391496544</c:v>
                </c:pt>
                <c:pt idx="119">
                  <c:v>-0.84012826080573744</c:v>
                </c:pt>
                <c:pt idx="120">
                  <c:v>-0.83022261846383461</c:v>
                </c:pt>
                <c:pt idx="121">
                  <c:v>-0.81030164602183075</c:v>
                </c:pt>
                <c:pt idx="122">
                  <c:v>-0.78588622310019618</c:v>
                </c:pt>
                <c:pt idx="123">
                  <c:v>-0.76310984565435092</c:v>
                </c:pt>
                <c:pt idx="124">
                  <c:v>-0.74727367773490017</c:v>
                </c:pt>
                <c:pt idx="125">
                  <c:v>-0.74168900427354867</c:v>
                </c:pt>
                <c:pt idx="126">
                  <c:v>-0.74704542291326514</c:v>
                </c:pt>
                <c:pt idx="127">
                  <c:v>-0.76141410056951164</c:v>
                </c:pt>
                <c:pt idx="128">
                  <c:v>-0.78084903957967167</c:v>
                </c:pt>
                <c:pt idx="129">
                  <c:v>-0.80041812945343371</c:v>
                </c:pt>
                <c:pt idx="130">
                  <c:v>-0.81540785037926899</c:v>
                </c:pt>
                <c:pt idx="131">
                  <c:v>-0.82241841594341569</c:v>
                </c:pt>
                <c:pt idx="132">
                  <c:v>-0.82010349437727148</c:v>
                </c:pt>
                <c:pt idx="133">
                  <c:v>-0.80939970263903649</c:v>
                </c:pt>
                <c:pt idx="134">
                  <c:v>-0.79321356302854207</c:v>
                </c:pt>
                <c:pt idx="135">
                  <c:v>-0.77565900228960249</c:v>
                </c:pt>
                <c:pt idx="136">
                  <c:v>-0.76103843420792094</c:v>
                </c:pt>
                <c:pt idx="137">
                  <c:v>-0.75281319219544729</c:v>
                </c:pt>
                <c:pt idx="138">
                  <c:v>-0.75280398163318418</c:v>
                </c:pt>
                <c:pt idx="139">
                  <c:v>-0.76080183497539922</c:v>
                </c:pt>
                <c:pt idx="140">
                  <c:v>-0.7746699074885941</c:v>
                </c:pt>
                <c:pt idx="141">
                  <c:v>-0.79090020252787541</c:v>
                </c:pt>
                <c:pt idx="142">
                  <c:v>-0.80548397489317869</c:v>
                </c:pt>
                <c:pt idx="143">
                  <c:v>-0.81488412280257416</c:v>
                </c:pt>
                <c:pt idx="144">
                  <c:v>-0.81687792463828457</c:v>
                </c:pt>
                <c:pt idx="145">
                  <c:v>-0.81107276460155575</c:v>
                </c:pt>
                <c:pt idx="146">
                  <c:v>-0.79897727313538047</c:v>
                </c:pt>
                <c:pt idx="147">
                  <c:v>-0.78361648929877237</c:v>
                </c:pt>
                <c:pt idx="148">
                  <c:v>-0.76878728232709093</c:v>
                </c:pt>
                <c:pt idx="149">
                  <c:v>-0.75813431777795071</c:v>
                </c:pt>
                <c:pt idx="150">
                  <c:v>-0.75426795426795445</c:v>
                </c:pt>
                <c:pt idx="151">
                  <c:v>-0.75813431777794982</c:v>
                </c:pt>
                <c:pt idx="152">
                  <c:v>-0.76878728232708937</c:v>
                </c:pt>
                <c:pt idx="153">
                  <c:v>-0.78361648929876992</c:v>
                </c:pt>
                <c:pt idx="154">
                  <c:v>-0.79897727313537859</c:v>
                </c:pt>
                <c:pt idx="155">
                  <c:v>-0.81107276460155397</c:v>
                </c:pt>
                <c:pt idx="156">
                  <c:v>-0.81687792463828257</c:v>
                </c:pt>
                <c:pt idx="157">
                  <c:v>-0.81488412280257383</c:v>
                </c:pt>
                <c:pt idx="158">
                  <c:v>-0.80548397489317869</c:v>
                </c:pt>
                <c:pt idx="159">
                  <c:v>-0.79090020252787674</c:v>
                </c:pt>
                <c:pt idx="160">
                  <c:v>-0.77466990748859599</c:v>
                </c:pt>
                <c:pt idx="161">
                  <c:v>-0.76080183497540177</c:v>
                </c:pt>
                <c:pt idx="162">
                  <c:v>-0.75280398163318618</c:v>
                </c:pt>
                <c:pt idx="163">
                  <c:v>-0.75281319219544962</c:v>
                </c:pt>
                <c:pt idx="164">
                  <c:v>-0.76103843420792194</c:v>
                </c:pt>
                <c:pt idx="165">
                  <c:v>-0.77565900228960316</c:v>
                </c:pt>
                <c:pt idx="166">
                  <c:v>-0.7932135630285424</c:v>
                </c:pt>
                <c:pt idx="167">
                  <c:v>-0.80939970263903649</c:v>
                </c:pt>
                <c:pt idx="168">
                  <c:v>-0.82010349437727004</c:v>
                </c:pt>
                <c:pt idx="169">
                  <c:v>-0.82241841594341436</c:v>
                </c:pt>
                <c:pt idx="170">
                  <c:v>-0.815407850379267</c:v>
                </c:pt>
                <c:pt idx="171">
                  <c:v>-0.80041812945343227</c:v>
                </c:pt>
                <c:pt idx="172">
                  <c:v>-0.78084903957967156</c:v>
                </c:pt>
                <c:pt idx="173">
                  <c:v>-0.76141410056951087</c:v>
                </c:pt>
                <c:pt idx="174">
                  <c:v>-0.74704542291326526</c:v>
                </c:pt>
                <c:pt idx="175">
                  <c:v>-0.74168900427354956</c:v>
                </c:pt>
                <c:pt idx="176">
                  <c:v>-0.74727367773489972</c:v>
                </c:pt>
                <c:pt idx="177">
                  <c:v>-0.7631098456543518</c:v>
                </c:pt>
                <c:pt idx="178">
                  <c:v>-0.78588622310019551</c:v>
                </c:pt>
                <c:pt idx="179">
                  <c:v>-0.81030164602183097</c:v>
                </c:pt>
                <c:pt idx="180">
                  <c:v>-0.83022261846383449</c:v>
                </c:pt>
                <c:pt idx="181">
                  <c:v>-0.84012826080573721</c:v>
                </c:pt>
                <c:pt idx="182">
                  <c:v>-0.8365226639149661</c:v>
                </c:pt>
                <c:pt idx="183">
                  <c:v>-0.81898097979285089</c:v>
                </c:pt>
                <c:pt idx="184">
                  <c:v>-0.79055625502108373</c:v>
                </c:pt>
                <c:pt idx="185">
                  <c:v>-0.75739923579541057</c:v>
                </c:pt>
                <c:pt idx="186">
                  <c:v>-0.72760874582681501</c:v>
                </c:pt>
                <c:pt idx="187">
                  <c:v>-0.70950158083960269</c:v>
                </c:pt>
                <c:pt idx="188">
                  <c:v>-0.70963129181942841</c:v>
                </c:pt>
                <c:pt idx="189">
                  <c:v>-0.73096302717092432</c:v>
                </c:pt>
                <c:pt idx="190">
                  <c:v>-0.77160720657862258</c:v>
                </c:pt>
                <c:pt idx="191">
                  <c:v>-0.82442536631365382</c:v>
                </c:pt>
                <c:pt idx="192">
                  <c:v>-0.87766205867475133</c:v>
                </c:pt>
                <c:pt idx="193">
                  <c:v>-0.91655743557846636</c:v>
                </c:pt>
                <c:pt idx="194">
                  <c:v>-0.92569562614620915</c:v>
                </c:pt>
                <c:pt idx="195">
                  <c:v>-0.89168504774824919</c:v>
                </c:pt>
                <c:pt idx="196">
                  <c:v>-0.80568202334097927</c:v>
                </c:pt>
                <c:pt idx="197">
                  <c:v>-0.66527788185896863</c:v>
                </c:pt>
                <c:pt idx="198">
                  <c:v>-0.47537289175850272</c:v>
                </c:pt>
                <c:pt idx="199">
                  <c:v>-0.24783964928370045</c:v>
                </c:pt>
                <c:pt idx="200">
                  <c:v>-2.5333092914272062E-15</c:v>
                </c:pt>
              </c:numCache>
            </c:numRef>
          </c:yVal>
          <c:smooth val="0"/>
          <c:extLst>
            <c:ext xmlns:c16="http://schemas.microsoft.com/office/drawing/2014/chart" uri="{C3380CC4-5D6E-409C-BE32-E72D297353CC}">
              <c16:uniqueId val="{00000000-A735-5146-82AF-843E89BE5DA6}"/>
            </c:ext>
          </c:extLst>
        </c:ser>
        <c:ser>
          <c:idx val="1"/>
          <c:order val="1"/>
          <c:tx>
            <c:strRef>
              <c:f>Sheet1!$R$1</c:f>
              <c:strCache>
                <c:ptCount val="1"/>
                <c:pt idx="0">
                  <c:v>Out-MM</c:v>
                </c:pt>
              </c:strCache>
            </c:strRef>
          </c:tx>
          <c:spPr>
            <a:ln w="19050" cap="rnd">
              <a:solidFill>
                <a:srgbClr val="00B0F0"/>
              </a:solidFill>
              <a:round/>
            </a:ln>
            <a:effectLst/>
          </c:spPr>
          <c:marker>
            <c:symbol val="none"/>
          </c:marker>
          <c:xVal>
            <c:numRef>
              <c:f>Sheet1!$A$82:$A$305</c:f>
              <c:numCache>
                <c:formatCode>General</c:formatCode>
                <c:ptCount val="224"/>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pt idx="209">
                  <c:v>1.0449999999999999</c:v>
                </c:pt>
                <c:pt idx="210">
                  <c:v>1.05</c:v>
                </c:pt>
                <c:pt idx="211">
                  <c:v>1.0549999999999999</c:v>
                </c:pt>
                <c:pt idx="212">
                  <c:v>1.06</c:v>
                </c:pt>
                <c:pt idx="213">
                  <c:v>1.0649999999999999</c:v>
                </c:pt>
                <c:pt idx="214">
                  <c:v>1.07</c:v>
                </c:pt>
                <c:pt idx="215">
                  <c:v>1.075</c:v>
                </c:pt>
                <c:pt idx="216">
                  <c:v>1.08</c:v>
                </c:pt>
                <c:pt idx="217">
                  <c:v>1.085</c:v>
                </c:pt>
                <c:pt idx="218">
                  <c:v>1.0900000000000001</c:v>
                </c:pt>
                <c:pt idx="219">
                  <c:v>1.095</c:v>
                </c:pt>
                <c:pt idx="220">
                  <c:v>1.1000000000000001</c:v>
                </c:pt>
                <c:pt idx="221">
                  <c:v>1.105</c:v>
                </c:pt>
                <c:pt idx="222">
                  <c:v>1.1100000000000001</c:v>
                </c:pt>
                <c:pt idx="223">
                  <c:v>1.115</c:v>
                </c:pt>
              </c:numCache>
            </c:numRef>
          </c:xVal>
          <c:yVal>
            <c:numRef>
              <c:f>Sheet1!$R$82:$R$305</c:f>
              <c:numCache>
                <c:formatCode>General</c:formatCode>
                <c:ptCount val="224"/>
                <c:pt idx="0">
                  <c:v>-0.68333185315861045</c:v>
                </c:pt>
                <c:pt idx="1">
                  <c:v>-0.65575374110684836</c:v>
                </c:pt>
                <c:pt idx="2">
                  <c:v>-0.63180949764713312</c:v>
                </c:pt>
                <c:pt idx="3">
                  <c:v>-0.61251360444677538</c:v>
                </c:pt>
                <c:pt idx="4">
                  <c:v>-0.5977921005104595</c:v>
                </c:pt>
                <c:pt idx="5">
                  <c:v>-0.5864981147225361</c:v>
                </c:pt>
                <c:pt idx="6">
                  <c:v>-0.57663176754473155</c:v>
                </c:pt>
                <c:pt idx="7">
                  <c:v>-0.56572066719786018</c:v>
                </c:pt>
                <c:pt idx="8">
                  <c:v>-0.55128554479018355</c:v>
                </c:pt>
                <c:pt idx="9">
                  <c:v>-0.53129933452334688</c:v>
                </c:pt>
                <c:pt idx="10">
                  <c:v>-0.5045504695825388</c:v>
                </c:pt>
                <c:pt idx="11">
                  <c:v>-0.47084169087761196</c:v>
                </c:pt>
                <c:pt idx="12">
                  <c:v>-0.43098986086804791</c:v>
                </c:pt>
                <c:pt idx="13">
                  <c:v>-0.38663293249004771</c:v>
                </c:pt>
                <c:pt idx="14">
                  <c:v>-0.33988885717365253</c:v>
                </c:pt>
                <c:pt idx="15">
                  <c:v>-0.29293985366450093</c:v>
                </c:pt>
                <c:pt idx="16">
                  <c:v>-0.24762831794638673</c:v>
                </c:pt>
                <c:pt idx="17">
                  <c:v>-0.20514534047660291</c:v>
                </c:pt>
                <c:pt idx="18">
                  <c:v>-0.16587077720009427</c:v>
                </c:pt>
                <c:pt idx="19">
                  <c:v>-0.1293900691479222</c:v>
                </c:pt>
                <c:pt idx="20">
                  <c:v>-9.4674904474426252E-2</c:v>
                </c:pt>
                <c:pt idx="21">
                  <c:v>-6.0380555958065352E-2</c:v>
                </c:pt>
                <c:pt idx="22">
                  <c:v>-2.5189542878962454E-2</c:v>
                </c:pt>
                <c:pt idx="23">
                  <c:v>1.1876096009803744E-2</c:v>
                </c:pt>
                <c:pt idx="24">
                  <c:v>5.1241906949304042E-2</c:v>
                </c:pt>
                <c:pt idx="25">
                  <c:v>9.2711125534193556E-2</c:v>
                </c:pt>
                <c:pt idx="26">
                  <c:v>0.13554798063171675</c:v>
                </c:pt>
                <c:pt idx="27">
                  <c:v>0.17868939726817909</c:v>
                </c:pt>
                <c:pt idx="28">
                  <c:v>0.22103145071394584</c:v>
                </c:pt>
                <c:pt idx="29">
                  <c:v>0.26172052789247335</c:v>
                </c:pt>
                <c:pt idx="30">
                  <c:v>0.30037871307981417</c:v>
                </c:pt>
                <c:pt idx="31">
                  <c:v>0.33720840374156635</c:v>
                </c:pt>
                <c:pt idx="32">
                  <c:v>0.37294904698662384</c:v>
                </c:pt>
                <c:pt idx="33">
                  <c:v>0.4086929257805888</c:v>
                </c:pt>
                <c:pt idx="34">
                  <c:v>0.4455995452025901</c:v>
                </c:pt>
                <c:pt idx="35">
                  <c:v>0.4845721334251275</c:v>
                </c:pt>
                <c:pt idx="36">
                  <c:v>0.52596975467799467</c:v>
                </c:pt>
                <c:pt idx="37">
                  <c:v>0.56942227911942911</c:v>
                </c:pt>
                <c:pt idx="38">
                  <c:v>0.6137942700496245</c:v>
                </c:pt>
                <c:pt idx="39">
                  <c:v>0.65731229864590257</c:v>
                </c:pt>
                <c:pt idx="40">
                  <c:v>0.69783510884094124</c:v>
                </c:pt>
                <c:pt idx="41">
                  <c:v>0.73321503062853832</c:v>
                </c:pt>
                <c:pt idx="42">
                  <c:v>0.76167879898617519</c:v>
                </c:pt>
                <c:pt idx="43">
                  <c:v>0.78215086199549011</c:v>
                </c:pt>
                <c:pt idx="44">
                  <c:v>0.79445346139279316</c:v>
                </c:pt>
                <c:pt idx="45">
                  <c:v>0.79934284126626165</c:v>
                </c:pt>
                <c:pt idx="46">
                  <c:v>0.79837451257000414</c:v>
                </c:pt>
                <c:pt idx="47">
                  <c:v>0.79362540084149269</c:v>
                </c:pt>
                <c:pt idx="48">
                  <c:v>0.78732951940783202</c:v>
                </c:pt>
                <c:pt idx="49">
                  <c:v>0.78150048698955421</c:v>
                </c:pt>
                <c:pt idx="50">
                  <c:v>0.77761534744210481</c:v>
                </c:pt>
                <c:pt idx="51">
                  <c:v>0.77641971519803377</c:v>
                </c:pt>
                <c:pt idx="52">
                  <c:v>0.7778875673843717</c:v>
                </c:pt>
                <c:pt idx="53">
                  <c:v>0.78133592829526954</c:v>
                </c:pt>
                <c:pt idx="54">
                  <c:v>0.78566242619981141</c:v>
                </c:pt>
                <c:pt idx="55">
                  <c:v>0.78964914348667092</c:v>
                </c:pt>
                <c:pt idx="56">
                  <c:v>0.79226444680113239</c:v>
                </c:pt>
                <c:pt idx="57">
                  <c:v>0.79289782212872506</c:v>
                </c:pt>
                <c:pt idx="58">
                  <c:v>0.79148007668050668</c:v>
                </c:pt>
                <c:pt idx="59">
                  <c:v>0.78846848886776544</c:v>
                </c:pt>
                <c:pt idx="60">
                  <c:v>0.78470737615661923</c:v>
                </c:pt>
                <c:pt idx="61">
                  <c:v>0.78120219343788022</c:v>
                </c:pt>
                <c:pt idx="62">
                  <c:v>0.77886359229933133</c:v>
                </c:pt>
                <c:pt idx="63">
                  <c:v>0.77828295701626582</c:v>
                </c:pt>
                <c:pt idx="64">
                  <c:v>0.77959189436897647</c:v>
                </c:pt>
                <c:pt idx="65">
                  <c:v>0.78243728127395995</c:v>
                </c:pt>
                <c:pt idx="66">
                  <c:v>0.78607569427157953</c:v>
                </c:pt>
                <c:pt idx="67">
                  <c:v>0.78956279488785985</c:v>
                </c:pt>
                <c:pt idx="68">
                  <c:v>0.79199101094384694</c:v>
                </c:pt>
                <c:pt idx="69">
                  <c:v>0.79271770768503524</c:v>
                </c:pt>
                <c:pt idx="70">
                  <c:v>0.79152850018704901</c:v>
                </c:pt>
                <c:pt idx="71">
                  <c:v>0.78869581658245769</c:v>
                </c:pt>
                <c:pt idx="72">
                  <c:v>0.78491769713839876</c:v>
                </c:pt>
                <c:pt idx="73">
                  <c:v>0.78115035579484915</c:v>
                </c:pt>
                <c:pt idx="74">
                  <c:v>0.77837362165057766</c:v>
                </c:pt>
                <c:pt idx="75">
                  <c:v>0.77734503841262603</c:v>
                </c:pt>
                <c:pt idx="76">
                  <c:v>0.77840215350328201</c:v>
                </c:pt>
                <c:pt idx="77">
                  <c:v>0.78136232393045435</c:v>
                </c:pt>
                <c:pt idx="78">
                  <c:v>0.78554734507846402</c:v>
                </c:pt>
                <c:pt idx="79">
                  <c:v>0.78993125615350734</c:v>
                </c:pt>
                <c:pt idx="80">
                  <c:v>0.79338034619761999</c:v>
                </c:pt>
                <c:pt idx="81">
                  <c:v>0.79493143829282553</c:v>
                </c:pt>
                <c:pt idx="82">
                  <c:v>0.79404340713605914</c:v>
                </c:pt>
                <c:pt idx="83">
                  <c:v>0.79076045453208677</c:v>
                </c:pt>
                <c:pt idx="84">
                  <c:v>0.78574353077064729</c:v>
                </c:pt>
                <c:pt idx="85">
                  <c:v>0.78015481046218604</c:v>
                </c:pt>
                <c:pt idx="86">
                  <c:v>0.77541318332133835</c:v>
                </c:pt>
                <c:pt idx="87">
                  <c:v>0.7728690055967854</c:v>
                </c:pt>
                <c:pt idx="88">
                  <c:v>0.77346700607261165</c:v>
                </c:pt>
                <c:pt idx="89">
                  <c:v>0.77747234246232066</c:v>
                </c:pt>
                <c:pt idx="90">
                  <c:v>0.78432453854287276</c:v>
                </c:pt>
                <c:pt idx="91">
                  <c:v>0.79265913434098778</c:v>
                </c:pt>
                <c:pt idx="92">
                  <c:v>0.80050233715320351</c:v>
                </c:pt>
                <c:pt idx="93">
                  <c:v>0.80560698622571147</c:v>
                </c:pt>
                <c:pt idx="94">
                  <c:v>0.80586665948962299</c:v>
                </c:pt>
                <c:pt idx="95">
                  <c:v>0.79972567888000801</c:v>
                </c:pt>
                <c:pt idx="96">
                  <c:v>0.7865005199755114</c:v>
                </c:pt>
                <c:pt idx="97">
                  <c:v>0.76654360236529451</c:v>
                </c:pt>
                <c:pt idx="98">
                  <c:v>0.74121076856329826</c:v>
                </c:pt>
                <c:pt idx="99">
                  <c:v>0.71263288163625238</c:v>
                </c:pt>
                <c:pt idx="100">
                  <c:v>0.68333185315861067</c:v>
                </c:pt>
                <c:pt idx="101">
                  <c:v>0.65575374110684859</c:v>
                </c:pt>
                <c:pt idx="102">
                  <c:v>0.63180949764713334</c:v>
                </c:pt>
                <c:pt idx="103">
                  <c:v>0.61251360444677561</c:v>
                </c:pt>
                <c:pt idx="104">
                  <c:v>0.59779210051045939</c:v>
                </c:pt>
                <c:pt idx="105">
                  <c:v>0.5864981147225361</c:v>
                </c:pt>
                <c:pt idx="106">
                  <c:v>0.57663176754473144</c:v>
                </c:pt>
                <c:pt idx="107">
                  <c:v>0.56572066719786041</c:v>
                </c:pt>
                <c:pt idx="108">
                  <c:v>0.55128554479018388</c:v>
                </c:pt>
                <c:pt idx="109">
                  <c:v>0.53129933452334688</c:v>
                </c:pt>
                <c:pt idx="110">
                  <c:v>0.50455046958253913</c:v>
                </c:pt>
                <c:pt idx="111">
                  <c:v>0.47084169087761218</c:v>
                </c:pt>
                <c:pt idx="112">
                  <c:v>0.43098986086804819</c:v>
                </c:pt>
                <c:pt idx="113">
                  <c:v>0.38663293249004832</c:v>
                </c:pt>
                <c:pt idx="114">
                  <c:v>0.33988885717365275</c:v>
                </c:pt>
                <c:pt idx="115">
                  <c:v>0.29293985366450126</c:v>
                </c:pt>
                <c:pt idx="116">
                  <c:v>0.24762831794638701</c:v>
                </c:pt>
                <c:pt idx="117">
                  <c:v>0.20514534047660313</c:v>
                </c:pt>
                <c:pt idx="118">
                  <c:v>0.16587077720009469</c:v>
                </c:pt>
                <c:pt idx="119">
                  <c:v>0.12939006914792245</c:v>
                </c:pt>
                <c:pt idx="120">
                  <c:v>9.4674904474426488E-2</c:v>
                </c:pt>
                <c:pt idx="121">
                  <c:v>6.038055595806556E-2</c:v>
                </c:pt>
                <c:pt idx="122">
                  <c:v>2.5189542878962509E-2</c:v>
                </c:pt>
                <c:pt idx="123">
                  <c:v>-1.1876096009803216E-2</c:v>
                </c:pt>
                <c:pt idx="124">
                  <c:v>-5.1241906949303764E-2</c:v>
                </c:pt>
                <c:pt idx="125">
                  <c:v>-9.2711125534193292E-2</c:v>
                </c:pt>
                <c:pt idx="126">
                  <c:v>-0.13554798063171639</c:v>
                </c:pt>
                <c:pt idx="127">
                  <c:v>-0.17868939726817906</c:v>
                </c:pt>
                <c:pt idx="128">
                  <c:v>-0.22103145071394537</c:v>
                </c:pt>
                <c:pt idx="129">
                  <c:v>-0.26172052789247324</c:v>
                </c:pt>
                <c:pt idx="130">
                  <c:v>-0.30037871307981401</c:v>
                </c:pt>
                <c:pt idx="131">
                  <c:v>-0.33720840374156613</c:v>
                </c:pt>
                <c:pt idx="132">
                  <c:v>-0.37294904698662379</c:v>
                </c:pt>
                <c:pt idx="133">
                  <c:v>-0.40869292578058836</c:v>
                </c:pt>
                <c:pt idx="134">
                  <c:v>-0.44559954520258999</c:v>
                </c:pt>
                <c:pt idx="135">
                  <c:v>-0.48457213342512734</c:v>
                </c:pt>
                <c:pt idx="136">
                  <c:v>-0.52596975467799434</c:v>
                </c:pt>
                <c:pt idx="137">
                  <c:v>-0.56942227911942889</c:v>
                </c:pt>
                <c:pt idx="138">
                  <c:v>-0.61379427004962406</c:v>
                </c:pt>
                <c:pt idx="139">
                  <c:v>-0.65731229864590257</c:v>
                </c:pt>
                <c:pt idx="140">
                  <c:v>-0.69783510884094113</c:v>
                </c:pt>
                <c:pt idx="141">
                  <c:v>-0.73321503062853777</c:v>
                </c:pt>
                <c:pt idx="142">
                  <c:v>-0.7616787989861753</c:v>
                </c:pt>
                <c:pt idx="143">
                  <c:v>-0.78215086199549011</c:v>
                </c:pt>
                <c:pt idx="144">
                  <c:v>-0.79445346139279327</c:v>
                </c:pt>
                <c:pt idx="145">
                  <c:v>-0.79934284126626165</c:v>
                </c:pt>
                <c:pt idx="146">
                  <c:v>-0.79837451257000402</c:v>
                </c:pt>
                <c:pt idx="147">
                  <c:v>-0.79362540084149291</c:v>
                </c:pt>
                <c:pt idx="148">
                  <c:v>-0.7873295194078318</c:v>
                </c:pt>
                <c:pt idx="149">
                  <c:v>-0.78150048698955432</c:v>
                </c:pt>
                <c:pt idx="150">
                  <c:v>-0.77761534744210459</c:v>
                </c:pt>
                <c:pt idx="151">
                  <c:v>-0.77641971519803332</c:v>
                </c:pt>
                <c:pt idx="152">
                  <c:v>-0.77788756738437181</c:v>
                </c:pt>
                <c:pt idx="153">
                  <c:v>-0.78133592829526932</c:v>
                </c:pt>
                <c:pt idx="154">
                  <c:v>-0.78566242619981164</c:v>
                </c:pt>
                <c:pt idx="155">
                  <c:v>-0.78964914348667103</c:v>
                </c:pt>
                <c:pt idx="156">
                  <c:v>-0.79226444680113184</c:v>
                </c:pt>
                <c:pt idx="157">
                  <c:v>-0.79289782212872528</c:v>
                </c:pt>
                <c:pt idx="158">
                  <c:v>-0.79148007668050657</c:v>
                </c:pt>
                <c:pt idx="159">
                  <c:v>-0.78846848886776555</c:v>
                </c:pt>
                <c:pt idx="160">
                  <c:v>-0.78470737615661934</c:v>
                </c:pt>
                <c:pt idx="161">
                  <c:v>-0.78120219343788</c:v>
                </c:pt>
                <c:pt idx="162">
                  <c:v>-0.77886359229933166</c:v>
                </c:pt>
                <c:pt idx="163">
                  <c:v>-0.77828295701626604</c:v>
                </c:pt>
                <c:pt idx="164">
                  <c:v>-0.77959189436897625</c:v>
                </c:pt>
                <c:pt idx="165">
                  <c:v>-0.78243728127396017</c:v>
                </c:pt>
                <c:pt idx="166">
                  <c:v>-0.78607569427157908</c:v>
                </c:pt>
                <c:pt idx="167">
                  <c:v>-0.78956279488786008</c:v>
                </c:pt>
                <c:pt idx="168">
                  <c:v>-0.79199101094384705</c:v>
                </c:pt>
                <c:pt idx="169">
                  <c:v>-0.79271770768503491</c:v>
                </c:pt>
                <c:pt idx="170">
                  <c:v>-0.79152850018704901</c:v>
                </c:pt>
                <c:pt idx="171">
                  <c:v>-0.78869581658245735</c:v>
                </c:pt>
                <c:pt idx="172">
                  <c:v>-0.78491769713839887</c:v>
                </c:pt>
                <c:pt idx="173">
                  <c:v>-0.78115035579484948</c:v>
                </c:pt>
                <c:pt idx="174">
                  <c:v>-0.77837362165057733</c:v>
                </c:pt>
                <c:pt idx="175">
                  <c:v>-0.77734503841262614</c:v>
                </c:pt>
                <c:pt idx="176">
                  <c:v>-0.77840215350328168</c:v>
                </c:pt>
                <c:pt idx="177">
                  <c:v>-0.78136232393045435</c:v>
                </c:pt>
                <c:pt idx="178">
                  <c:v>-0.78554734507846424</c:v>
                </c:pt>
                <c:pt idx="179">
                  <c:v>-0.78993125615350723</c:v>
                </c:pt>
                <c:pt idx="180">
                  <c:v>-0.79338034619761977</c:v>
                </c:pt>
                <c:pt idx="181">
                  <c:v>-0.7949314382928252</c:v>
                </c:pt>
                <c:pt idx="182">
                  <c:v>-0.79404340713605925</c:v>
                </c:pt>
                <c:pt idx="183">
                  <c:v>-0.79076045453208699</c:v>
                </c:pt>
                <c:pt idx="184">
                  <c:v>-0.78574353077064707</c:v>
                </c:pt>
                <c:pt idx="185">
                  <c:v>-0.78015481046218638</c:v>
                </c:pt>
                <c:pt idx="186">
                  <c:v>-0.77541318332133802</c:v>
                </c:pt>
                <c:pt idx="187">
                  <c:v>-0.77286900559678551</c:v>
                </c:pt>
                <c:pt idx="188">
                  <c:v>-0.77346700607261165</c:v>
                </c:pt>
                <c:pt idx="189">
                  <c:v>-0.77747234246232033</c:v>
                </c:pt>
                <c:pt idx="190">
                  <c:v>-0.78432453854287254</c:v>
                </c:pt>
                <c:pt idx="191">
                  <c:v>-0.79265913434098745</c:v>
                </c:pt>
                <c:pt idx="192">
                  <c:v>-0.80050233715320329</c:v>
                </c:pt>
                <c:pt idx="193">
                  <c:v>-0.80560698622571136</c:v>
                </c:pt>
                <c:pt idx="194">
                  <c:v>-0.80586665948962266</c:v>
                </c:pt>
                <c:pt idx="195">
                  <c:v>-0.79972567888000801</c:v>
                </c:pt>
                <c:pt idx="196">
                  <c:v>-0.78650051997551118</c:v>
                </c:pt>
                <c:pt idx="197">
                  <c:v>-0.76654360236529462</c:v>
                </c:pt>
                <c:pt idx="198">
                  <c:v>-0.74121076856329826</c:v>
                </c:pt>
                <c:pt idx="199">
                  <c:v>-0.71263288163625227</c:v>
                </c:pt>
                <c:pt idx="200">
                  <c:v>-0.68333185315861067</c:v>
                </c:pt>
                <c:pt idx="201">
                  <c:v>-0.65575374110684903</c:v>
                </c:pt>
                <c:pt idx="202">
                  <c:v>-0.63180949764713346</c:v>
                </c:pt>
                <c:pt idx="203">
                  <c:v>-0.61251360444677616</c:v>
                </c:pt>
                <c:pt idx="204">
                  <c:v>-0.59779210051045906</c:v>
                </c:pt>
                <c:pt idx="205">
                  <c:v>-0.58649811472253599</c:v>
                </c:pt>
                <c:pt idx="206">
                  <c:v>-0.57663176754473133</c:v>
                </c:pt>
                <c:pt idx="207">
                  <c:v>-0.56572066719786018</c:v>
                </c:pt>
                <c:pt idx="208">
                  <c:v>-0.55128554479018399</c:v>
                </c:pt>
                <c:pt idx="209">
                  <c:v>-0.53129933452334632</c:v>
                </c:pt>
                <c:pt idx="210">
                  <c:v>-0.50455046958253891</c:v>
                </c:pt>
                <c:pt idx="211">
                  <c:v>-0.47084169087761252</c:v>
                </c:pt>
                <c:pt idx="212">
                  <c:v>-0.43098986086804808</c:v>
                </c:pt>
                <c:pt idx="213">
                  <c:v>-0.38663293249004876</c:v>
                </c:pt>
                <c:pt idx="214">
                  <c:v>-0.33988885717365253</c:v>
                </c:pt>
                <c:pt idx="215">
                  <c:v>-0.29293985366450126</c:v>
                </c:pt>
                <c:pt idx="216">
                  <c:v>-0.24762831794638751</c:v>
                </c:pt>
                <c:pt idx="217">
                  <c:v>-0.20514534047660304</c:v>
                </c:pt>
                <c:pt idx="218">
                  <c:v>-0.16587077720009541</c:v>
                </c:pt>
                <c:pt idx="219">
                  <c:v>-0.12939006914792217</c:v>
                </c:pt>
                <c:pt idx="220">
                  <c:v>-9.4674904474426613E-2</c:v>
                </c:pt>
                <c:pt idx="221">
                  <c:v>-6.0380555958066046E-2</c:v>
                </c:pt>
                <c:pt idx="222">
                  <c:v>-2.5189542878962481E-2</c:v>
                </c:pt>
                <c:pt idx="223">
                  <c:v>1.1876096009802647E-2</c:v>
                </c:pt>
              </c:numCache>
            </c:numRef>
          </c:yVal>
          <c:smooth val="0"/>
          <c:extLst>
            <c:ext xmlns:c16="http://schemas.microsoft.com/office/drawing/2014/chart" uri="{C3380CC4-5D6E-409C-BE32-E72D297353CC}">
              <c16:uniqueId val="{00000001-A735-5146-82AF-843E89BE5DA6}"/>
            </c:ext>
          </c:extLst>
        </c:ser>
        <c:ser>
          <c:idx val="2"/>
          <c:order val="2"/>
          <c:tx>
            <c:strRef>
              <c:f>Sheet1!$Z$1</c:f>
              <c:strCache>
                <c:ptCount val="1"/>
                <c:pt idx="0">
                  <c:v>Out-Disp</c:v>
                </c:pt>
              </c:strCache>
            </c:strRef>
          </c:tx>
          <c:spPr>
            <a:ln w="19050" cap="rnd">
              <a:solidFill>
                <a:srgbClr val="FF0000"/>
              </a:solidFill>
              <a:round/>
            </a:ln>
            <a:effectLst/>
          </c:spPr>
          <c:marker>
            <c:symbol val="none"/>
          </c:marker>
          <c:xVal>
            <c:numRef>
              <c:f>Sheet1!$A$82:$A$290</c:f>
              <c:numCache>
                <c:formatCode>General</c:formatCode>
                <c:ptCount val="209"/>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numCache>
            </c:numRef>
          </c:xVal>
          <c:yVal>
            <c:numRef>
              <c:f>Sheet1!$Z$82:$Z$290</c:f>
              <c:numCache>
                <c:formatCode>General</c:formatCode>
                <c:ptCount val="209"/>
                <c:pt idx="0">
                  <c:v>-0.22264057370304061</c:v>
                </c:pt>
                <c:pt idx="1">
                  <c:v>-0.19008536068858981</c:v>
                </c:pt>
                <c:pt idx="2">
                  <c:v>-0.15495714592769697</c:v>
                </c:pt>
                <c:pt idx="3">
                  <c:v>-0.12056148632953005</c:v>
                </c:pt>
                <c:pt idx="4">
                  <c:v>-8.9455712064974602E-2</c:v>
                </c:pt>
                <c:pt idx="5">
                  <c:v>-6.2881183055013154E-2</c:v>
                </c:pt>
                <c:pt idx="6">
                  <c:v>-4.0515836831124565E-2</c:v>
                </c:pt>
                <c:pt idx="7">
                  <c:v>-2.0590617244383713E-2</c:v>
                </c:pt>
                <c:pt idx="8">
                  <c:v>-3.3086959390169618E-4</c:v>
                </c:pt>
                <c:pt idx="9">
                  <c:v>2.3387414822481269E-2</c:v>
                </c:pt>
                <c:pt idx="10">
                  <c:v>5.3321029017421549E-2</c:v>
                </c:pt>
                <c:pt idx="11">
                  <c:v>9.1245642852641792E-2</c:v>
                </c:pt>
                <c:pt idx="12">
                  <c:v>0.13757914466167759</c:v>
                </c:pt>
                <c:pt idx="13">
                  <c:v>0.19131888841944272</c:v>
                </c:pt>
                <c:pt idx="14">
                  <c:v>0.25029581997348949</c:v>
                </c:pt>
                <c:pt idx="15">
                  <c:v>0.311676031272204</c:v>
                </c:pt>
                <c:pt idx="16">
                  <c:v>0.37258549591553147</c:v>
                </c:pt>
                <c:pt idx="17">
                  <c:v>0.43070863852319163</c:v>
                </c:pt>
                <c:pt idx="18">
                  <c:v>0.48472110518458383</c:v>
                </c:pt>
                <c:pt idx="19">
                  <c:v>0.53445876847719387</c:v>
                </c:pt>
                <c:pt idx="20">
                  <c:v>0.58078854090929954</c:v>
                </c:pt>
                <c:pt idx="21">
                  <c:v>0.62521708216561456</c:v>
                </c:pt>
                <c:pt idx="22">
                  <c:v>0.66933468666958651</c:v>
                </c:pt>
                <c:pt idx="23">
                  <c:v>0.71422958714214968</c:v>
                </c:pt>
                <c:pt idx="24">
                  <c:v>0.76001415320464838</c:v>
                </c:pt>
                <c:pt idx="25">
                  <c:v>0.80557790601905155</c:v>
                </c:pt>
                <c:pt idx="26">
                  <c:v>0.84862935283177587</c:v>
                </c:pt>
                <c:pt idx="27">
                  <c:v>0.88602180968693656</c:v>
                </c:pt>
                <c:pt idx="28">
                  <c:v>0.91429316643928804</c:v>
                </c:pt>
                <c:pt idx="29">
                  <c:v>0.93030100334970589</c:v>
                </c:pt>
                <c:pt idx="30">
                  <c:v>0.93181368621197702</c:v>
                </c:pt>
                <c:pt idx="31">
                  <c:v>0.91792964265901245</c:v>
                </c:pt>
                <c:pt idx="32">
                  <c:v>0.88923801057098628</c:v>
                </c:pt>
                <c:pt idx="33">
                  <c:v>0.84769445948476696</c:v>
                </c:pt>
                <c:pt idx="34">
                  <c:v>0.79625185861776138</c:v>
                </c:pt>
                <c:pt idx="35">
                  <c:v>0.73834101407936026</c:v>
                </c:pt>
                <c:pt idx="36">
                  <c:v>0.67732874929120745</c:v>
                </c:pt>
                <c:pt idx="37">
                  <c:v>0.61608149911242305</c:v>
                </c:pt>
                <c:pt idx="38">
                  <c:v>0.55673203576416286</c:v>
                </c:pt>
                <c:pt idx="39">
                  <c:v>0.50069216554581431</c:v>
                </c:pt>
                <c:pt idx="40">
                  <c:v>0.44888837043193769</c:v>
                </c:pt>
                <c:pt idx="41">
                  <c:v>0.40213647487142457</c:v>
                </c:pt>
                <c:pt idx="42">
                  <c:v>0.36153073099678473</c:v>
                </c:pt>
                <c:pt idx="43">
                  <c:v>0.32871302539214259</c:v>
                </c:pt>
                <c:pt idx="44">
                  <c:v>0.30591288949037437</c:v>
                </c:pt>
                <c:pt idx="45">
                  <c:v>0.29570410903974209</c:v>
                </c:pt>
                <c:pt idx="46">
                  <c:v>0.30049701885896701</c:v>
                </c:pt>
                <c:pt idx="47">
                  <c:v>0.32186018101754965</c:v>
                </c:pt>
                <c:pt idx="48">
                  <c:v>0.35982305511188983</c:v>
                </c:pt>
                <c:pt idx="49">
                  <c:v>0.41233741715830174</c:v>
                </c:pt>
                <c:pt idx="50">
                  <c:v>0.47506116703482126</c:v>
                </c:pt>
                <c:pt idx="51">
                  <c:v>0.54157408256261663</c:v>
                </c:pt>
                <c:pt idx="52">
                  <c:v>0.60405047067397832</c:v>
                </c:pt>
                <c:pt idx="53">
                  <c:v>0.65431541439847551</c:v>
                </c:pt>
                <c:pt idx="54">
                  <c:v>0.68512032107286103</c:v>
                </c:pt>
                <c:pt idx="55">
                  <c:v>0.69141022355173676</c:v>
                </c:pt>
                <c:pt idx="56">
                  <c:v>0.67133531667833624</c:v>
                </c:pt>
                <c:pt idx="57">
                  <c:v>0.62678953105301527</c:v>
                </c:pt>
                <c:pt idx="58">
                  <c:v>0.56333614518976194</c:v>
                </c:pt>
                <c:pt idx="59">
                  <c:v>0.48949099827446146</c:v>
                </c:pt>
                <c:pt idx="60">
                  <c:v>0.41545665205285892</c:v>
                </c:pt>
                <c:pt idx="61">
                  <c:v>0.35151129724783198</c:v>
                </c:pt>
                <c:pt idx="62">
                  <c:v>0.30633135904475295</c:v>
                </c:pt>
                <c:pt idx="63">
                  <c:v>0.28555013884593555</c:v>
                </c:pt>
                <c:pt idx="64">
                  <c:v>0.29082001725404499</c:v>
                </c:pt>
                <c:pt idx="65">
                  <c:v>0.31955797737886565</c:v>
                </c:pt>
                <c:pt idx="66">
                  <c:v>0.36542958282554283</c:v>
                </c:pt>
                <c:pt idx="67">
                  <c:v>0.41948893370992918</c:v>
                </c:pt>
                <c:pt idx="68">
                  <c:v>0.47176843879215097</c:v>
                </c:pt>
                <c:pt idx="69">
                  <c:v>0.51302699712438316</c:v>
                </c:pt>
                <c:pt idx="70">
                  <c:v>0.53633548357302119</c:v>
                </c:pt>
                <c:pt idx="71">
                  <c:v>0.53821043155152082</c:v>
                </c:pt>
                <c:pt idx="72">
                  <c:v>0.51909437645784495</c:v>
                </c:pt>
                <c:pt idx="73">
                  <c:v>0.48310723869931477</c:v>
                </c:pt>
                <c:pt idx="74">
                  <c:v>0.43713251629820821</c:v>
                </c:pt>
                <c:pt idx="75">
                  <c:v>0.38942743605544616</c:v>
                </c:pt>
                <c:pt idx="76">
                  <c:v>0.34803303346588749</c:v>
                </c:pt>
                <c:pt idx="77">
                  <c:v>0.31929174057676063</c:v>
                </c:pt>
                <c:pt idx="78">
                  <c:v>0.30675101244870068</c:v>
                </c:pt>
                <c:pt idx="79">
                  <c:v>0.31064858874707224</c:v>
                </c:pt>
                <c:pt idx="80">
                  <c:v>0.32805565799166891</c:v>
                </c:pt>
                <c:pt idx="81">
                  <c:v>0.35362299785867513</c:v>
                </c:pt>
                <c:pt idx="82">
                  <c:v>0.38075859018896901</c:v>
                </c:pt>
                <c:pt idx="83">
                  <c:v>0.40298626853165498</c:v>
                </c:pt>
                <c:pt idx="84">
                  <c:v>0.41520855438948967</c:v>
                </c:pt>
                <c:pt idx="85">
                  <c:v>0.41462687016038569</c:v>
                </c:pt>
                <c:pt idx="86">
                  <c:v>0.40115108125229615</c:v>
                </c:pt>
                <c:pt idx="87">
                  <c:v>0.3772403433891805</c:v>
                </c:pt>
                <c:pt idx="88">
                  <c:v>0.3472350812014558</c:v>
                </c:pt>
                <c:pt idx="89">
                  <c:v>0.31634118780305392</c:v>
                </c:pt>
                <c:pt idx="90">
                  <c:v>0.28949190215782994</c:v>
                </c:pt>
                <c:pt idx="91">
                  <c:v>0.27032820690656906</c:v>
                </c:pt>
                <c:pt idx="92">
                  <c:v>0.26050344846169343</c:v>
                </c:pt>
                <c:pt idx="93">
                  <c:v>0.25944126033177284</c:v>
                </c:pt>
                <c:pt idx="94">
                  <c:v>0.26457523371425534</c:v>
                </c:pt>
                <c:pt idx="95">
                  <c:v>0.27199610805806285</c:v>
                </c:pt>
                <c:pt idx="96">
                  <c:v>0.27734928504152812</c:v>
                </c:pt>
                <c:pt idx="97">
                  <c:v>0.27677909588797267</c:v>
                </c:pt>
                <c:pt idx="98">
                  <c:v>0.26771506733718226</c:v>
                </c:pt>
                <c:pt idx="99">
                  <c:v>0.2493381243364326</c:v>
                </c:pt>
                <c:pt idx="100">
                  <c:v>0.22264057370304063</c:v>
                </c:pt>
                <c:pt idx="101">
                  <c:v>0.19008536068859</c:v>
                </c:pt>
                <c:pt idx="102">
                  <c:v>0.1549571459276966</c:v>
                </c:pt>
                <c:pt idx="103">
                  <c:v>0.12056148632952984</c:v>
                </c:pt>
                <c:pt idx="104">
                  <c:v>8.9455712064974338E-2</c:v>
                </c:pt>
                <c:pt idx="105">
                  <c:v>6.2881183055013001E-2</c:v>
                </c:pt>
                <c:pt idx="106">
                  <c:v>4.0515836831124079E-2</c:v>
                </c:pt>
                <c:pt idx="107">
                  <c:v>2.0590617244383679E-2</c:v>
                </c:pt>
                <c:pt idx="108">
                  <c:v>3.3086959390160944E-4</c:v>
                </c:pt>
                <c:pt idx="109">
                  <c:v>-2.3387414822481321E-2</c:v>
                </c:pt>
                <c:pt idx="110">
                  <c:v>-5.3321029017421341E-2</c:v>
                </c:pt>
                <c:pt idx="111">
                  <c:v>-9.1245642852641293E-2</c:v>
                </c:pt>
                <c:pt idx="112">
                  <c:v>-0.13757914466167687</c:v>
                </c:pt>
                <c:pt idx="113">
                  <c:v>-0.19131888841944147</c:v>
                </c:pt>
                <c:pt idx="114">
                  <c:v>-0.25029581997348821</c:v>
                </c:pt>
                <c:pt idx="115">
                  <c:v>-0.31167603127220295</c:v>
                </c:pt>
                <c:pt idx="116">
                  <c:v>-0.37258549591553097</c:v>
                </c:pt>
                <c:pt idx="117">
                  <c:v>-0.43070863852319125</c:v>
                </c:pt>
                <c:pt idx="118">
                  <c:v>-0.48472110518458345</c:v>
                </c:pt>
                <c:pt idx="119">
                  <c:v>-0.53445876847719409</c:v>
                </c:pt>
                <c:pt idx="120">
                  <c:v>-0.58078854090929977</c:v>
                </c:pt>
                <c:pt idx="121">
                  <c:v>-0.625217082165615</c:v>
                </c:pt>
                <c:pt idx="122">
                  <c:v>-0.66933468666958684</c:v>
                </c:pt>
                <c:pt idx="123">
                  <c:v>-0.71422958714214946</c:v>
                </c:pt>
                <c:pt idx="124">
                  <c:v>-0.76001415320464849</c:v>
                </c:pt>
                <c:pt idx="125">
                  <c:v>-0.80557790601905122</c:v>
                </c:pt>
                <c:pt idx="126">
                  <c:v>-0.84862935283177532</c:v>
                </c:pt>
                <c:pt idx="127">
                  <c:v>-0.88602180968693567</c:v>
                </c:pt>
                <c:pt idx="128">
                  <c:v>-0.91429316643928782</c:v>
                </c:pt>
                <c:pt idx="129">
                  <c:v>-0.93030100334970567</c:v>
                </c:pt>
                <c:pt idx="130">
                  <c:v>-0.93181368621197658</c:v>
                </c:pt>
                <c:pt idx="131">
                  <c:v>-0.91792964265901222</c:v>
                </c:pt>
                <c:pt idx="132">
                  <c:v>-0.8892380105709865</c:v>
                </c:pt>
                <c:pt idx="133">
                  <c:v>-0.84769445948476796</c:v>
                </c:pt>
                <c:pt idx="134">
                  <c:v>-0.79625185861776226</c:v>
                </c:pt>
                <c:pt idx="135">
                  <c:v>-0.73834101407936115</c:v>
                </c:pt>
                <c:pt idx="136">
                  <c:v>-0.67732874929120812</c:v>
                </c:pt>
                <c:pt idx="137">
                  <c:v>-0.61608149911242382</c:v>
                </c:pt>
                <c:pt idx="138">
                  <c:v>-0.55673203576416297</c:v>
                </c:pt>
                <c:pt idx="139">
                  <c:v>-0.50069216554581408</c:v>
                </c:pt>
                <c:pt idx="140">
                  <c:v>-0.44888837043193747</c:v>
                </c:pt>
                <c:pt idx="141">
                  <c:v>-0.40213647487142412</c:v>
                </c:pt>
                <c:pt idx="142">
                  <c:v>-0.3615307309967844</c:v>
                </c:pt>
                <c:pt idx="143">
                  <c:v>-0.32871302539214248</c:v>
                </c:pt>
                <c:pt idx="144">
                  <c:v>-0.30591288949037387</c:v>
                </c:pt>
                <c:pt idx="145">
                  <c:v>-0.29570410903974148</c:v>
                </c:pt>
                <c:pt idx="146">
                  <c:v>-0.30049701885896646</c:v>
                </c:pt>
                <c:pt idx="147">
                  <c:v>-0.32186018101754876</c:v>
                </c:pt>
                <c:pt idx="148">
                  <c:v>-0.35982305511188956</c:v>
                </c:pt>
                <c:pt idx="149">
                  <c:v>-0.41233741715830202</c:v>
                </c:pt>
                <c:pt idx="150">
                  <c:v>-0.47506116703482126</c:v>
                </c:pt>
                <c:pt idx="151">
                  <c:v>-0.54157408256261663</c:v>
                </c:pt>
                <c:pt idx="152">
                  <c:v>-0.60405047067397855</c:v>
                </c:pt>
                <c:pt idx="153">
                  <c:v>-0.65431541439847474</c:v>
                </c:pt>
                <c:pt idx="154">
                  <c:v>-0.68512032107286081</c:v>
                </c:pt>
                <c:pt idx="155">
                  <c:v>-0.69141022355173687</c:v>
                </c:pt>
                <c:pt idx="156">
                  <c:v>-0.67133531667833601</c:v>
                </c:pt>
                <c:pt idx="157">
                  <c:v>-0.62678953105301505</c:v>
                </c:pt>
                <c:pt idx="158">
                  <c:v>-0.56333614518976205</c:v>
                </c:pt>
                <c:pt idx="159">
                  <c:v>-0.48949099827446191</c:v>
                </c:pt>
                <c:pt idx="160">
                  <c:v>-0.41545665205285948</c:v>
                </c:pt>
                <c:pt idx="161">
                  <c:v>-0.35151129724783214</c:v>
                </c:pt>
                <c:pt idx="162">
                  <c:v>-0.30633135904475323</c:v>
                </c:pt>
                <c:pt idx="163">
                  <c:v>-0.28555013884593594</c:v>
                </c:pt>
                <c:pt idx="164">
                  <c:v>-0.29082001725404555</c:v>
                </c:pt>
                <c:pt idx="165">
                  <c:v>-0.3195579773788661</c:v>
                </c:pt>
                <c:pt idx="166">
                  <c:v>-0.36542958282554272</c:v>
                </c:pt>
                <c:pt idx="167">
                  <c:v>-0.41948893370992946</c:v>
                </c:pt>
                <c:pt idx="168">
                  <c:v>-0.47176843879215075</c:v>
                </c:pt>
                <c:pt idx="169">
                  <c:v>-0.51302699712438249</c:v>
                </c:pt>
                <c:pt idx="170">
                  <c:v>-0.53633548357302085</c:v>
                </c:pt>
                <c:pt idx="171">
                  <c:v>-0.53821043155152082</c:v>
                </c:pt>
                <c:pt idx="172">
                  <c:v>-0.51909437645784506</c:v>
                </c:pt>
                <c:pt idx="173">
                  <c:v>-0.48310723869931449</c:v>
                </c:pt>
                <c:pt idx="174">
                  <c:v>-0.43713251629820793</c:v>
                </c:pt>
                <c:pt idx="175">
                  <c:v>-0.38942743605544655</c:v>
                </c:pt>
                <c:pt idx="176">
                  <c:v>-0.34803303346588693</c:v>
                </c:pt>
                <c:pt idx="177">
                  <c:v>-0.31929174057676124</c:v>
                </c:pt>
                <c:pt idx="178">
                  <c:v>-0.3067510124487004</c:v>
                </c:pt>
                <c:pt idx="179">
                  <c:v>-0.31064858874707224</c:v>
                </c:pt>
                <c:pt idx="180">
                  <c:v>-0.32805565799166853</c:v>
                </c:pt>
                <c:pt idx="181">
                  <c:v>-0.35362299785867507</c:v>
                </c:pt>
                <c:pt idx="182">
                  <c:v>-0.38075859018896885</c:v>
                </c:pt>
                <c:pt idx="183">
                  <c:v>-0.40298626853165459</c:v>
                </c:pt>
                <c:pt idx="184">
                  <c:v>-0.41520855438948928</c:v>
                </c:pt>
                <c:pt idx="185">
                  <c:v>-0.41462687016038574</c:v>
                </c:pt>
                <c:pt idx="186">
                  <c:v>-0.40115108125229548</c:v>
                </c:pt>
                <c:pt idx="187">
                  <c:v>-0.37724034338918083</c:v>
                </c:pt>
                <c:pt idx="188">
                  <c:v>-0.34723508120145669</c:v>
                </c:pt>
                <c:pt idx="189">
                  <c:v>-0.31634118780305392</c:v>
                </c:pt>
                <c:pt idx="190">
                  <c:v>-0.28949190215782966</c:v>
                </c:pt>
                <c:pt idx="191">
                  <c:v>-0.27032820690656895</c:v>
                </c:pt>
                <c:pt idx="192">
                  <c:v>-0.26050344846169321</c:v>
                </c:pt>
                <c:pt idx="193">
                  <c:v>-0.25944126033177478</c:v>
                </c:pt>
                <c:pt idx="194">
                  <c:v>-0.26457523371425562</c:v>
                </c:pt>
                <c:pt idx="195">
                  <c:v>-0.27199610805806412</c:v>
                </c:pt>
                <c:pt idx="196">
                  <c:v>-0.27734928504152873</c:v>
                </c:pt>
                <c:pt idx="197">
                  <c:v>-0.27677909588797389</c:v>
                </c:pt>
                <c:pt idx="198">
                  <c:v>-0.26771506733718242</c:v>
                </c:pt>
                <c:pt idx="199">
                  <c:v>-0.24933812433643224</c:v>
                </c:pt>
                <c:pt idx="200">
                  <c:v>-0.22264057370304083</c:v>
                </c:pt>
                <c:pt idx="201">
                  <c:v>-0.19008536068859069</c:v>
                </c:pt>
                <c:pt idx="202">
                  <c:v>-0.15495714592769683</c:v>
                </c:pt>
                <c:pt idx="203">
                  <c:v>-0.12056148632953012</c:v>
                </c:pt>
                <c:pt idx="204">
                  <c:v>-8.9455712064973575E-2</c:v>
                </c:pt>
                <c:pt idx="205">
                  <c:v>-6.2881183055012793E-2</c:v>
                </c:pt>
                <c:pt idx="206">
                  <c:v>-4.0515836831124218E-2</c:v>
                </c:pt>
                <c:pt idx="207">
                  <c:v>-2.0590617244383991E-2</c:v>
                </c:pt>
                <c:pt idx="208">
                  <c:v>-3.3086959390141862E-4</c:v>
                </c:pt>
              </c:numCache>
            </c:numRef>
          </c:yVal>
          <c:smooth val="0"/>
          <c:extLst>
            <c:ext xmlns:c16="http://schemas.microsoft.com/office/drawing/2014/chart" uri="{C3380CC4-5D6E-409C-BE32-E72D297353CC}">
              <c16:uniqueId val="{00000002-A735-5146-82AF-843E89BE5DA6}"/>
            </c:ext>
          </c:extLst>
        </c:ser>
        <c:dLbls>
          <c:showLegendKey val="0"/>
          <c:showVal val="0"/>
          <c:showCatName val="0"/>
          <c:showSerName val="0"/>
          <c:showPercent val="0"/>
          <c:showBubbleSize val="0"/>
        </c:dLbls>
        <c:axId val="490809200"/>
        <c:axId val="490816976"/>
      </c:scatterChart>
      <c:valAx>
        <c:axId val="490809200"/>
        <c:scaling>
          <c:orientation val="minMax"/>
          <c:max val="1.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H" dirty="0"/>
                  <a:t>Time</a:t>
                </a:r>
                <a:r>
                  <a:rPr lang="fr-CH" baseline="0" dirty="0"/>
                  <a:t> (ns)</a:t>
                </a:r>
                <a:endParaRPr lang="fr-CH" dirty="0"/>
              </a:p>
            </c:rich>
          </c:tx>
          <c:layout>
            <c:manualLayout>
              <c:xMode val="edge"/>
              <c:yMode val="edge"/>
              <c:x val="0.7912957912508366"/>
              <c:y val="0.400024417412080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16976"/>
        <c:crosses val="autoZero"/>
        <c:crossBetween val="midCat"/>
      </c:valAx>
      <c:valAx>
        <c:axId val="490816976"/>
        <c:scaling>
          <c:orientation val="minMax"/>
          <c:max val="1"/>
          <c:min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H" dirty="0"/>
                  <a:t>Signal</a:t>
                </a:r>
                <a:r>
                  <a:rPr lang="fr-CH" baseline="0" dirty="0"/>
                  <a:t>  (</a:t>
                </a:r>
                <a:r>
                  <a:rPr lang="fr-CH" baseline="0" dirty="0" err="1"/>
                  <a:t>a.u</a:t>
                </a:r>
                <a:r>
                  <a:rPr lang="fr-CH" baseline="0" dirty="0"/>
                  <a:t>.)</a:t>
                </a:r>
                <a:endParaRPr lang="fr-CH" dirty="0"/>
              </a:p>
            </c:rich>
          </c:tx>
          <c:layout>
            <c:manualLayout>
              <c:xMode val="edge"/>
              <c:yMode val="edge"/>
              <c:x val="0"/>
              <c:y val="0.3252185097435934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09200"/>
        <c:crosses val="autoZero"/>
        <c:crossBetween val="midCat"/>
      </c:valAx>
      <c:spPr>
        <a:noFill/>
        <a:ln>
          <a:noFill/>
        </a:ln>
        <a:effectLst/>
      </c:spPr>
    </c:plotArea>
    <c:legend>
      <c:legendPos val="b"/>
      <c:layout>
        <c:manualLayout>
          <c:xMode val="edge"/>
          <c:yMode val="edge"/>
          <c:x val="0.68369239035170104"/>
          <c:y val="5.9404516787174393E-2"/>
          <c:w val="0.22346493925425312"/>
          <c:h val="0.191486088001035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56553475051511"/>
          <c:y val="1.459032636990357E-2"/>
          <c:w val="0.79158874871326224"/>
          <c:h val="0.97081934726019281"/>
        </c:manualLayout>
      </c:layout>
      <c:scatterChart>
        <c:scatterStyle val="lineMarker"/>
        <c:varyColors val="0"/>
        <c:ser>
          <c:idx val="0"/>
          <c:order val="0"/>
          <c:tx>
            <c:strRef>
              <c:f>Sheet1!$J$1</c:f>
              <c:strCache>
                <c:ptCount val="1"/>
                <c:pt idx="0">
                  <c:v>In=M1</c:v>
                </c:pt>
              </c:strCache>
            </c:strRef>
          </c:tx>
          <c:spPr>
            <a:ln w="19050" cap="rnd">
              <a:solidFill>
                <a:schemeClr val="tx1"/>
              </a:solidFill>
              <a:round/>
            </a:ln>
            <a:effectLst/>
          </c:spPr>
          <c:marker>
            <c:symbol val="none"/>
          </c:marker>
          <c:xVal>
            <c:numRef>
              <c:f>Sheet1!$A$82:$A$282</c:f>
              <c:numCache>
                <c:formatCode>General</c:formatCode>
                <c:ptCount val="201"/>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numCache>
            </c:numRef>
          </c:xVal>
          <c:yVal>
            <c:numRef>
              <c:f>Sheet1!$J$82:$J$282</c:f>
              <c:numCache>
                <c:formatCode>General</c:formatCode>
                <c:ptCount val="201"/>
                <c:pt idx="0">
                  <c:v>0</c:v>
                </c:pt>
                <c:pt idx="1">
                  <c:v>0.24783964928369759</c:v>
                </c:pt>
                <c:pt idx="2">
                  <c:v>0.47537289175850012</c:v>
                </c:pt>
                <c:pt idx="3">
                  <c:v>0.66527788185896708</c:v>
                </c:pt>
                <c:pt idx="4">
                  <c:v>0.8056820233409776</c:v>
                </c:pt>
                <c:pt idx="5">
                  <c:v>0.89168504774824964</c:v>
                </c:pt>
                <c:pt idx="6">
                  <c:v>0.92569562614620926</c:v>
                </c:pt>
                <c:pt idx="7">
                  <c:v>0.91655743557846558</c:v>
                </c:pt>
                <c:pt idx="8">
                  <c:v>0.87766205867475344</c:v>
                </c:pt>
                <c:pt idx="9">
                  <c:v>0.82442536631365504</c:v>
                </c:pt>
                <c:pt idx="10">
                  <c:v>0.77160720657862436</c:v>
                </c:pt>
                <c:pt idx="11">
                  <c:v>0.73096302717092509</c:v>
                </c:pt>
                <c:pt idx="12">
                  <c:v>0.70963129181942786</c:v>
                </c:pt>
                <c:pt idx="13">
                  <c:v>0.70950158083960235</c:v>
                </c:pt>
                <c:pt idx="14">
                  <c:v>0.72760874582681578</c:v>
                </c:pt>
                <c:pt idx="15">
                  <c:v>0.75739923579541002</c:v>
                </c:pt>
                <c:pt idx="16">
                  <c:v>0.79055625502108462</c:v>
                </c:pt>
                <c:pt idx="17">
                  <c:v>0.81898097979285089</c:v>
                </c:pt>
                <c:pt idx="18">
                  <c:v>0.83652266391496577</c:v>
                </c:pt>
                <c:pt idx="19">
                  <c:v>0.8401282608057371</c:v>
                </c:pt>
                <c:pt idx="20">
                  <c:v>0.83022261846383438</c:v>
                </c:pt>
                <c:pt idx="21">
                  <c:v>0.81030164602183097</c:v>
                </c:pt>
                <c:pt idx="22">
                  <c:v>0.78588622310019574</c:v>
                </c:pt>
                <c:pt idx="23">
                  <c:v>0.76310984565435114</c:v>
                </c:pt>
                <c:pt idx="24">
                  <c:v>0.74727367773490005</c:v>
                </c:pt>
                <c:pt idx="25">
                  <c:v>0.74168900427354867</c:v>
                </c:pt>
                <c:pt idx="26">
                  <c:v>0.74704542291326625</c:v>
                </c:pt>
                <c:pt idx="27">
                  <c:v>0.76141410056951109</c:v>
                </c:pt>
                <c:pt idx="28">
                  <c:v>0.78084903957967156</c:v>
                </c:pt>
                <c:pt idx="29">
                  <c:v>0.80041812945343305</c:v>
                </c:pt>
                <c:pt idx="30">
                  <c:v>0.81540785037926822</c:v>
                </c:pt>
                <c:pt idx="31">
                  <c:v>0.82241841594341569</c:v>
                </c:pt>
                <c:pt idx="32">
                  <c:v>0.82010349437727059</c:v>
                </c:pt>
                <c:pt idx="33">
                  <c:v>0.80939970263903616</c:v>
                </c:pt>
                <c:pt idx="34">
                  <c:v>0.79321356302854273</c:v>
                </c:pt>
                <c:pt idx="35">
                  <c:v>0.77565900228960238</c:v>
                </c:pt>
                <c:pt idx="36">
                  <c:v>0.7610384342079215</c:v>
                </c:pt>
                <c:pt idx="37">
                  <c:v>0.75281319219544818</c:v>
                </c:pt>
                <c:pt idx="38">
                  <c:v>0.75280398163318507</c:v>
                </c:pt>
                <c:pt idx="39">
                  <c:v>0.76080183497540033</c:v>
                </c:pt>
                <c:pt idx="40">
                  <c:v>0.77466990748859488</c:v>
                </c:pt>
                <c:pt idx="41">
                  <c:v>0.79090020252787663</c:v>
                </c:pt>
                <c:pt idx="42">
                  <c:v>0.8054839748931788</c:v>
                </c:pt>
                <c:pt idx="43">
                  <c:v>0.81488412280257427</c:v>
                </c:pt>
                <c:pt idx="44">
                  <c:v>0.81687792463828379</c:v>
                </c:pt>
                <c:pt idx="45">
                  <c:v>0.81107276460155486</c:v>
                </c:pt>
                <c:pt idx="46">
                  <c:v>0.79897727313538058</c:v>
                </c:pt>
                <c:pt idx="47">
                  <c:v>0.7836164892987707</c:v>
                </c:pt>
                <c:pt idx="48">
                  <c:v>0.76878728232709026</c:v>
                </c:pt>
                <c:pt idx="49">
                  <c:v>0.75813431777795026</c:v>
                </c:pt>
                <c:pt idx="50">
                  <c:v>0.75426795426795445</c:v>
                </c:pt>
                <c:pt idx="51">
                  <c:v>0.75813431777794993</c:v>
                </c:pt>
                <c:pt idx="52">
                  <c:v>0.76878728232708993</c:v>
                </c:pt>
                <c:pt idx="53">
                  <c:v>0.78361648929876959</c:v>
                </c:pt>
                <c:pt idx="54">
                  <c:v>0.7989772731353797</c:v>
                </c:pt>
                <c:pt idx="55">
                  <c:v>0.81107276460155453</c:v>
                </c:pt>
                <c:pt idx="56">
                  <c:v>0.81687792463828346</c:v>
                </c:pt>
                <c:pt idx="57">
                  <c:v>0.81488412280257405</c:v>
                </c:pt>
                <c:pt idx="58">
                  <c:v>0.80548397489317869</c:v>
                </c:pt>
                <c:pt idx="59">
                  <c:v>0.79090020252787685</c:v>
                </c:pt>
                <c:pt idx="60">
                  <c:v>0.77466990748859543</c:v>
                </c:pt>
                <c:pt idx="61">
                  <c:v>0.76080183497540121</c:v>
                </c:pt>
                <c:pt idx="62">
                  <c:v>0.75280398163318585</c:v>
                </c:pt>
                <c:pt idx="63">
                  <c:v>0.7528131921954484</c:v>
                </c:pt>
                <c:pt idx="64">
                  <c:v>0.76103843420792161</c:v>
                </c:pt>
                <c:pt idx="65">
                  <c:v>0.77565900228960238</c:v>
                </c:pt>
                <c:pt idx="66">
                  <c:v>0.79321356302854262</c:v>
                </c:pt>
                <c:pt idx="67">
                  <c:v>0.80939970263903616</c:v>
                </c:pt>
                <c:pt idx="68">
                  <c:v>0.82010349437727004</c:v>
                </c:pt>
                <c:pt idx="69">
                  <c:v>0.82241841594341525</c:v>
                </c:pt>
                <c:pt idx="70">
                  <c:v>0.81540785037926788</c:v>
                </c:pt>
                <c:pt idx="71">
                  <c:v>0.80041812945343249</c:v>
                </c:pt>
                <c:pt idx="72">
                  <c:v>0.78084903957967178</c:v>
                </c:pt>
                <c:pt idx="73">
                  <c:v>0.76141410056951153</c:v>
                </c:pt>
                <c:pt idx="74">
                  <c:v>0.74704542291326581</c:v>
                </c:pt>
                <c:pt idx="75">
                  <c:v>0.74168900427354878</c:v>
                </c:pt>
                <c:pt idx="76">
                  <c:v>0.74727367773490028</c:v>
                </c:pt>
                <c:pt idx="77">
                  <c:v>0.76310984565435158</c:v>
                </c:pt>
                <c:pt idx="78">
                  <c:v>0.7858862231001964</c:v>
                </c:pt>
                <c:pt idx="79">
                  <c:v>0.81030164602183108</c:v>
                </c:pt>
                <c:pt idx="80">
                  <c:v>0.83022261846383461</c:v>
                </c:pt>
                <c:pt idx="81">
                  <c:v>0.8401282608057371</c:v>
                </c:pt>
                <c:pt idx="82">
                  <c:v>0.83652266391496588</c:v>
                </c:pt>
                <c:pt idx="83">
                  <c:v>0.818980979792851</c:v>
                </c:pt>
                <c:pt idx="84">
                  <c:v>0.79055625502108462</c:v>
                </c:pt>
                <c:pt idx="85">
                  <c:v>0.75739923579541013</c:v>
                </c:pt>
                <c:pt idx="86">
                  <c:v>0.72760874582681612</c:v>
                </c:pt>
                <c:pt idx="87">
                  <c:v>0.70950158083960202</c:v>
                </c:pt>
                <c:pt idx="88">
                  <c:v>0.70963129181942819</c:v>
                </c:pt>
                <c:pt idx="89">
                  <c:v>0.73096302717092521</c:v>
                </c:pt>
                <c:pt idx="90">
                  <c:v>0.77160720657862458</c:v>
                </c:pt>
                <c:pt idx="91">
                  <c:v>0.82442536631365482</c:v>
                </c:pt>
                <c:pt idx="92">
                  <c:v>0.87766205867475322</c:v>
                </c:pt>
                <c:pt idx="93">
                  <c:v>0.9165574355784657</c:v>
                </c:pt>
                <c:pt idx="94">
                  <c:v>0.92569562614620926</c:v>
                </c:pt>
                <c:pt idx="95">
                  <c:v>0.89168504774825008</c:v>
                </c:pt>
                <c:pt idx="96">
                  <c:v>0.80568202334097827</c:v>
                </c:pt>
                <c:pt idx="97">
                  <c:v>0.66527788185896841</c:v>
                </c:pt>
                <c:pt idx="98">
                  <c:v>0.47537289175850161</c:v>
                </c:pt>
                <c:pt idx="99">
                  <c:v>0.24783964928369909</c:v>
                </c:pt>
                <c:pt idx="100">
                  <c:v>1.2666546457136031E-15</c:v>
                </c:pt>
                <c:pt idx="101">
                  <c:v>-0.24783964928369667</c:v>
                </c:pt>
                <c:pt idx="102">
                  <c:v>-0.47537289175849978</c:v>
                </c:pt>
                <c:pt idx="103">
                  <c:v>-0.66527788185896664</c:v>
                </c:pt>
                <c:pt idx="104">
                  <c:v>-0.80568202334097727</c:v>
                </c:pt>
                <c:pt idx="105">
                  <c:v>-0.89168504774824986</c:v>
                </c:pt>
                <c:pt idx="106">
                  <c:v>-0.92569562614620993</c:v>
                </c:pt>
                <c:pt idx="107">
                  <c:v>-0.91655743557846558</c:v>
                </c:pt>
                <c:pt idx="108">
                  <c:v>-0.87766205867475344</c:v>
                </c:pt>
                <c:pt idx="109">
                  <c:v>-0.82442536631365515</c:v>
                </c:pt>
                <c:pt idx="110">
                  <c:v>-0.77160720657862436</c:v>
                </c:pt>
                <c:pt idx="111">
                  <c:v>-0.73096302717092509</c:v>
                </c:pt>
                <c:pt idx="112">
                  <c:v>-0.70963129181942786</c:v>
                </c:pt>
                <c:pt idx="113">
                  <c:v>-0.70950158083960169</c:v>
                </c:pt>
                <c:pt idx="114">
                  <c:v>-0.72760874582681601</c:v>
                </c:pt>
                <c:pt idx="115">
                  <c:v>-0.75739923579540958</c:v>
                </c:pt>
                <c:pt idx="116">
                  <c:v>-0.79055625502108384</c:v>
                </c:pt>
                <c:pt idx="117">
                  <c:v>-0.81898097979285067</c:v>
                </c:pt>
                <c:pt idx="118">
                  <c:v>-0.83652266391496544</c:v>
                </c:pt>
                <c:pt idx="119">
                  <c:v>-0.84012826080573744</c:v>
                </c:pt>
                <c:pt idx="120">
                  <c:v>-0.83022261846383461</c:v>
                </c:pt>
                <c:pt idx="121">
                  <c:v>-0.81030164602183075</c:v>
                </c:pt>
                <c:pt idx="122">
                  <c:v>-0.78588622310019618</c:v>
                </c:pt>
                <c:pt idx="123">
                  <c:v>-0.76310984565435092</c:v>
                </c:pt>
                <c:pt idx="124">
                  <c:v>-0.74727367773490017</c:v>
                </c:pt>
                <c:pt idx="125">
                  <c:v>-0.74168900427354867</c:v>
                </c:pt>
                <c:pt idx="126">
                  <c:v>-0.74704542291326514</c:v>
                </c:pt>
                <c:pt idx="127">
                  <c:v>-0.76141410056951164</c:v>
                </c:pt>
                <c:pt idx="128">
                  <c:v>-0.78084903957967167</c:v>
                </c:pt>
                <c:pt idx="129">
                  <c:v>-0.80041812945343371</c:v>
                </c:pt>
                <c:pt idx="130">
                  <c:v>-0.81540785037926899</c:v>
                </c:pt>
                <c:pt idx="131">
                  <c:v>-0.82241841594341569</c:v>
                </c:pt>
                <c:pt idx="132">
                  <c:v>-0.82010349437727148</c:v>
                </c:pt>
                <c:pt idx="133">
                  <c:v>-0.80939970263903649</c:v>
                </c:pt>
                <c:pt idx="134">
                  <c:v>-0.79321356302854207</c:v>
                </c:pt>
                <c:pt idx="135">
                  <c:v>-0.77565900228960249</c:v>
                </c:pt>
                <c:pt idx="136">
                  <c:v>-0.76103843420792094</c:v>
                </c:pt>
                <c:pt idx="137">
                  <c:v>-0.75281319219544729</c:v>
                </c:pt>
                <c:pt idx="138">
                  <c:v>-0.75280398163318418</c:v>
                </c:pt>
                <c:pt idx="139">
                  <c:v>-0.76080183497539922</c:v>
                </c:pt>
                <c:pt idx="140">
                  <c:v>-0.7746699074885941</c:v>
                </c:pt>
                <c:pt idx="141">
                  <c:v>-0.79090020252787541</c:v>
                </c:pt>
                <c:pt idx="142">
                  <c:v>-0.80548397489317869</c:v>
                </c:pt>
                <c:pt idx="143">
                  <c:v>-0.81488412280257416</c:v>
                </c:pt>
                <c:pt idx="144">
                  <c:v>-0.81687792463828457</c:v>
                </c:pt>
                <c:pt idx="145">
                  <c:v>-0.81107276460155575</c:v>
                </c:pt>
                <c:pt idx="146">
                  <c:v>-0.79897727313538047</c:v>
                </c:pt>
                <c:pt idx="147">
                  <c:v>-0.78361648929877237</c:v>
                </c:pt>
                <c:pt idx="148">
                  <c:v>-0.76878728232709093</c:v>
                </c:pt>
                <c:pt idx="149">
                  <c:v>-0.75813431777795071</c:v>
                </c:pt>
                <c:pt idx="150">
                  <c:v>-0.75426795426795445</c:v>
                </c:pt>
                <c:pt idx="151">
                  <c:v>-0.75813431777794982</c:v>
                </c:pt>
                <c:pt idx="152">
                  <c:v>-0.76878728232708937</c:v>
                </c:pt>
                <c:pt idx="153">
                  <c:v>-0.78361648929876992</c:v>
                </c:pt>
                <c:pt idx="154">
                  <c:v>-0.79897727313537859</c:v>
                </c:pt>
                <c:pt idx="155">
                  <c:v>-0.81107276460155397</c:v>
                </c:pt>
                <c:pt idx="156">
                  <c:v>-0.81687792463828257</c:v>
                </c:pt>
                <c:pt idx="157">
                  <c:v>-0.81488412280257383</c:v>
                </c:pt>
                <c:pt idx="158">
                  <c:v>-0.80548397489317869</c:v>
                </c:pt>
                <c:pt idx="159">
                  <c:v>-0.79090020252787674</c:v>
                </c:pt>
                <c:pt idx="160">
                  <c:v>-0.77466990748859599</c:v>
                </c:pt>
                <c:pt idx="161">
                  <c:v>-0.76080183497540177</c:v>
                </c:pt>
                <c:pt idx="162">
                  <c:v>-0.75280398163318618</c:v>
                </c:pt>
                <c:pt idx="163">
                  <c:v>-0.75281319219544962</c:v>
                </c:pt>
                <c:pt idx="164">
                  <c:v>-0.76103843420792194</c:v>
                </c:pt>
                <c:pt idx="165">
                  <c:v>-0.77565900228960316</c:v>
                </c:pt>
                <c:pt idx="166">
                  <c:v>-0.7932135630285424</c:v>
                </c:pt>
                <c:pt idx="167">
                  <c:v>-0.80939970263903649</c:v>
                </c:pt>
                <c:pt idx="168">
                  <c:v>-0.82010349437727004</c:v>
                </c:pt>
                <c:pt idx="169">
                  <c:v>-0.82241841594341436</c:v>
                </c:pt>
                <c:pt idx="170">
                  <c:v>-0.815407850379267</c:v>
                </c:pt>
                <c:pt idx="171">
                  <c:v>-0.80041812945343227</c:v>
                </c:pt>
                <c:pt idx="172">
                  <c:v>-0.78084903957967156</c:v>
                </c:pt>
                <c:pt idx="173">
                  <c:v>-0.76141410056951087</c:v>
                </c:pt>
                <c:pt idx="174">
                  <c:v>-0.74704542291326526</c:v>
                </c:pt>
                <c:pt idx="175">
                  <c:v>-0.74168900427354956</c:v>
                </c:pt>
                <c:pt idx="176">
                  <c:v>-0.74727367773489972</c:v>
                </c:pt>
                <c:pt idx="177">
                  <c:v>-0.7631098456543518</c:v>
                </c:pt>
                <c:pt idx="178">
                  <c:v>-0.78588622310019551</c:v>
                </c:pt>
                <c:pt idx="179">
                  <c:v>-0.81030164602183097</c:v>
                </c:pt>
                <c:pt idx="180">
                  <c:v>-0.83022261846383449</c:v>
                </c:pt>
                <c:pt idx="181">
                  <c:v>-0.84012826080573721</c:v>
                </c:pt>
                <c:pt idx="182">
                  <c:v>-0.8365226639149661</c:v>
                </c:pt>
                <c:pt idx="183">
                  <c:v>-0.81898097979285089</c:v>
                </c:pt>
                <c:pt idx="184">
                  <c:v>-0.79055625502108373</c:v>
                </c:pt>
                <c:pt idx="185">
                  <c:v>-0.75739923579541057</c:v>
                </c:pt>
                <c:pt idx="186">
                  <c:v>-0.72760874582681501</c:v>
                </c:pt>
                <c:pt idx="187">
                  <c:v>-0.70950158083960269</c:v>
                </c:pt>
                <c:pt idx="188">
                  <c:v>-0.70963129181942841</c:v>
                </c:pt>
                <c:pt idx="189">
                  <c:v>-0.73096302717092432</c:v>
                </c:pt>
                <c:pt idx="190">
                  <c:v>-0.77160720657862258</c:v>
                </c:pt>
                <c:pt idx="191">
                  <c:v>-0.82442536631365382</c:v>
                </c:pt>
                <c:pt idx="192">
                  <c:v>-0.87766205867475133</c:v>
                </c:pt>
                <c:pt idx="193">
                  <c:v>-0.91655743557846636</c:v>
                </c:pt>
                <c:pt idx="194">
                  <c:v>-0.92569562614620915</c:v>
                </c:pt>
                <c:pt idx="195">
                  <c:v>-0.89168504774824919</c:v>
                </c:pt>
                <c:pt idx="196">
                  <c:v>-0.80568202334097927</c:v>
                </c:pt>
                <c:pt idx="197">
                  <c:v>-0.66527788185896863</c:v>
                </c:pt>
                <c:pt idx="198">
                  <c:v>-0.47537289175850272</c:v>
                </c:pt>
                <c:pt idx="199">
                  <c:v>-0.24783964928370045</c:v>
                </c:pt>
                <c:pt idx="200">
                  <c:v>-2.5333092914272062E-15</c:v>
                </c:pt>
              </c:numCache>
            </c:numRef>
          </c:yVal>
          <c:smooth val="0"/>
          <c:extLst>
            <c:ext xmlns:c16="http://schemas.microsoft.com/office/drawing/2014/chart" uri="{C3380CC4-5D6E-409C-BE32-E72D297353CC}">
              <c16:uniqueId val="{00000000-F379-434C-B4CD-E03304F0A5FC}"/>
            </c:ext>
          </c:extLst>
        </c:ser>
        <c:ser>
          <c:idx val="1"/>
          <c:order val="1"/>
          <c:tx>
            <c:strRef>
              <c:f>Sheet1!$R$1</c:f>
              <c:strCache>
                <c:ptCount val="1"/>
                <c:pt idx="0">
                  <c:v>Out-MM</c:v>
                </c:pt>
              </c:strCache>
            </c:strRef>
          </c:tx>
          <c:spPr>
            <a:ln w="19050" cap="rnd">
              <a:solidFill>
                <a:srgbClr val="00B0F0"/>
              </a:solidFill>
              <a:round/>
            </a:ln>
            <a:effectLst/>
          </c:spPr>
          <c:marker>
            <c:symbol val="none"/>
          </c:marker>
          <c:xVal>
            <c:numRef>
              <c:f>Sheet1!$A$82:$A$305</c:f>
              <c:numCache>
                <c:formatCode>General</c:formatCode>
                <c:ptCount val="224"/>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pt idx="209">
                  <c:v>1.0449999999999999</c:v>
                </c:pt>
                <c:pt idx="210">
                  <c:v>1.05</c:v>
                </c:pt>
                <c:pt idx="211">
                  <c:v>1.0549999999999999</c:v>
                </c:pt>
                <c:pt idx="212">
                  <c:v>1.06</c:v>
                </c:pt>
                <c:pt idx="213">
                  <c:v>1.0649999999999999</c:v>
                </c:pt>
                <c:pt idx="214">
                  <c:v>1.07</c:v>
                </c:pt>
                <c:pt idx="215">
                  <c:v>1.075</c:v>
                </c:pt>
                <c:pt idx="216">
                  <c:v>1.08</c:v>
                </c:pt>
                <c:pt idx="217">
                  <c:v>1.085</c:v>
                </c:pt>
                <c:pt idx="218">
                  <c:v>1.0900000000000001</c:v>
                </c:pt>
                <c:pt idx="219">
                  <c:v>1.095</c:v>
                </c:pt>
                <c:pt idx="220">
                  <c:v>1.1000000000000001</c:v>
                </c:pt>
                <c:pt idx="221">
                  <c:v>1.105</c:v>
                </c:pt>
                <c:pt idx="222">
                  <c:v>1.1100000000000001</c:v>
                </c:pt>
                <c:pt idx="223">
                  <c:v>1.115</c:v>
                </c:pt>
              </c:numCache>
            </c:numRef>
          </c:xVal>
          <c:yVal>
            <c:numRef>
              <c:f>Sheet1!$R$82:$R$305</c:f>
              <c:numCache>
                <c:formatCode>General</c:formatCode>
                <c:ptCount val="224"/>
                <c:pt idx="0">
                  <c:v>-0.68333185315861045</c:v>
                </c:pt>
                <c:pt idx="1">
                  <c:v>-0.65575374110684836</c:v>
                </c:pt>
                <c:pt idx="2">
                  <c:v>-0.63180949764713312</c:v>
                </c:pt>
                <c:pt idx="3">
                  <c:v>-0.61251360444677538</c:v>
                </c:pt>
                <c:pt idx="4">
                  <c:v>-0.5977921005104595</c:v>
                </c:pt>
                <c:pt idx="5">
                  <c:v>-0.5864981147225361</c:v>
                </c:pt>
                <c:pt idx="6">
                  <c:v>-0.57663176754473155</c:v>
                </c:pt>
                <c:pt idx="7">
                  <c:v>-0.56572066719786018</c:v>
                </c:pt>
                <c:pt idx="8">
                  <c:v>-0.55128554479018355</c:v>
                </c:pt>
                <c:pt idx="9">
                  <c:v>-0.53129933452334688</c:v>
                </c:pt>
                <c:pt idx="10">
                  <c:v>-0.5045504695825388</c:v>
                </c:pt>
                <c:pt idx="11">
                  <c:v>-0.47084169087761196</c:v>
                </c:pt>
                <c:pt idx="12">
                  <c:v>-0.43098986086804791</c:v>
                </c:pt>
                <c:pt idx="13">
                  <c:v>-0.38663293249004771</c:v>
                </c:pt>
                <c:pt idx="14">
                  <c:v>-0.33988885717365253</c:v>
                </c:pt>
                <c:pt idx="15">
                  <c:v>-0.29293985366450093</c:v>
                </c:pt>
                <c:pt idx="16">
                  <c:v>-0.24762831794638673</c:v>
                </c:pt>
                <c:pt idx="17">
                  <c:v>-0.20514534047660291</c:v>
                </c:pt>
                <c:pt idx="18">
                  <c:v>-0.16587077720009427</c:v>
                </c:pt>
                <c:pt idx="19">
                  <c:v>-0.1293900691479222</c:v>
                </c:pt>
                <c:pt idx="20">
                  <c:v>-9.4674904474426252E-2</c:v>
                </c:pt>
                <c:pt idx="21">
                  <c:v>-6.0380555958065352E-2</c:v>
                </c:pt>
                <c:pt idx="22">
                  <c:v>-2.5189542878962454E-2</c:v>
                </c:pt>
                <c:pt idx="23">
                  <c:v>1.1876096009803744E-2</c:v>
                </c:pt>
                <c:pt idx="24">
                  <c:v>5.1241906949304042E-2</c:v>
                </c:pt>
                <c:pt idx="25">
                  <c:v>9.2711125534193556E-2</c:v>
                </c:pt>
                <c:pt idx="26">
                  <c:v>0.13554798063171675</c:v>
                </c:pt>
                <c:pt idx="27">
                  <c:v>0.17868939726817909</c:v>
                </c:pt>
                <c:pt idx="28">
                  <c:v>0.22103145071394584</c:v>
                </c:pt>
                <c:pt idx="29">
                  <c:v>0.26172052789247335</c:v>
                </c:pt>
                <c:pt idx="30">
                  <c:v>0.30037871307981417</c:v>
                </c:pt>
                <c:pt idx="31">
                  <c:v>0.33720840374156635</c:v>
                </c:pt>
                <c:pt idx="32">
                  <c:v>0.37294904698662384</c:v>
                </c:pt>
                <c:pt idx="33">
                  <c:v>0.4086929257805888</c:v>
                </c:pt>
                <c:pt idx="34">
                  <c:v>0.4455995452025901</c:v>
                </c:pt>
                <c:pt idx="35">
                  <c:v>0.4845721334251275</c:v>
                </c:pt>
                <c:pt idx="36">
                  <c:v>0.52596975467799467</c:v>
                </c:pt>
                <c:pt idx="37">
                  <c:v>0.56942227911942911</c:v>
                </c:pt>
                <c:pt idx="38">
                  <c:v>0.6137942700496245</c:v>
                </c:pt>
                <c:pt idx="39">
                  <c:v>0.65731229864590257</c:v>
                </c:pt>
                <c:pt idx="40">
                  <c:v>0.69783510884094124</c:v>
                </c:pt>
                <c:pt idx="41">
                  <c:v>0.73321503062853832</c:v>
                </c:pt>
                <c:pt idx="42">
                  <c:v>0.76167879898617519</c:v>
                </c:pt>
                <c:pt idx="43">
                  <c:v>0.78215086199549011</c:v>
                </c:pt>
                <c:pt idx="44">
                  <c:v>0.79445346139279316</c:v>
                </c:pt>
                <c:pt idx="45">
                  <c:v>0.79934284126626165</c:v>
                </c:pt>
                <c:pt idx="46">
                  <c:v>0.79837451257000414</c:v>
                </c:pt>
                <c:pt idx="47">
                  <c:v>0.79362540084149269</c:v>
                </c:pt>
                <c:pt idx="48">
                  <c:v>0.78732951940783202</c:v>
                </c:pt>
                <c:pt idx="49">
                  <c:v>0.78150048698955421</c:v>
                </c:pt>
                <c:pt idx="50">
                  <c:v>0.77761534744210481</c:v>
                </c:pt>
                <c:pt idx="51">
                  <c:v>0.77641971519803377</c:v>
                </c:pt>
                <c:pt idx="52">
                  <c:v>0.7778875673843717</c:v>
                </c:pt>
                <c:pt idx="53">
                  <c:v>0.78133592829526954</c:v>
                </c:pt>
                <c:pt idx="54">
                  <c:v>0.78566242619981141</c:v>
                </c:pt>
                <c:pt idx="55">
                  <c:v>0.78964914348667092</c:v>
                </c:pt>
                <c:pt idx="56">
                  <c:v>0.79226444680113239</c:v>
                </c:pt>
                <c:pt idx="57">
                  <c:v>0.79289782212872506</c:v>
                </c:pt>
                <c:pt idx="58">
                  <c:v>0.79148007668050668</c:v>
                </c:pt>
                <c:pt idx="59">
                  <c:v>0.78846848886776544</c:v>
                </c:pt>
                <c:pt idx="60">
                  <c:v>0.78470737615661923</c:v>
                </c:pt>
                <c:pt idx="61">
                  <c:v>0.78120219343788022</c:v>
                </c:pt>
                <c:pt idx="62">
                  <c:v>0.77886359229933133</c:v>
                </c:pt>
                <c:pt idx="63">
                  <c:v>0.77828295701626582</c:v>
                </c:pt>
                <c:pt idx="64">
                  <c:v>0.77959189436897647</c:v>
                </c:pt>
                <c:pt idx="65">
                  <c:v>0.78243728127395995</c:v>
                </c:pt>
                <c:pt idx="66">
                  <c:v>0.78607569427157953</c:v>
                </c:pt>
                <c:pt idx="67">
                  <c:v>0.78956279488785985</c:v>
                </c:pt>
                <c:pt idx="68">
                  <c:v>0.79199101094384694</c:v>
                </c:pt>
                <c:pt idx="69">
                  <c:v>0.79271770768503524</c:v>
                </c:pt>
                <c:pt idx="70">
                  <c:v>0.79152850018704901</c:v>
                </c:pt>
                <c:pt idx="71">
                  <c:v>0.78869581658245769</c:v>
                </c:pt>
                <c:pt idx="72">
                  <c:v>0.78491769713839876</c:v>
                </c:pt>
                <c:pt idx="73">
                  <c:v>0.78115035579484915</c:v>
                </c:pt>
                <c:pt idx="74">
                  <c:v>0.77837362165057766</c:v>
                </c:pt>
                <c:pt idx="75">
                  <c:v>0.77734503841262603</c:v>
                </c:pt>
                <c:pt idx="76">
                  <c:v>0.77840215350328201</c:v>
                </c:pt>
                <c:pt idx="77">
                  <c:v>0.78136232393045435</c:v>
                </c:pt>
                <c:pt idx="78">
                  <c:v>0.78554734507846402</c:v>
                </c:pt>
                <c:pt idx="79">
                  <c:v>0.78993125615350734</c:v>
                </c:pt>
                <c:pt idx="80">
                  <c:v>0.79338034619761999</c:v>
                </c:pt>
                <c:pt idx="81">
                  <c:v>0.79493143829282553</c:v>
                </c:pt>
                <c:pt idx="82">
                  <c:v>0.79404340713605914</c:v>
                </c:pt>
                <c:pt idx="83">
                  <c:v>0.79076045453208677</c:v>
                </c:pt>
                <c:pt idx="84">
                  <c:v>0.78574353077064729</c:v>
                </c:pt>
                <c:pt idx="85">
                  <c:v>0.78015481046218604</c:v>
                </c:pt>
                <c:pt idx="86">
                  <c:v>0.77541318332133835</c:v>
                </c:pt>
                <c:pt idx="87">
                  <c:v>0.7728690055967854</c:v>
                </c:pt>
                <c:pt idx="88">
                  <c:v>0.77346700607261165</c:v>
                </c:pt>
                <c:pt idx="89">
                  <c:v>0.77747234246232066</c:v>
                </c:pt>
                <c:pt idx="90">
                  <c:v>0.78432453854287276</c:v>
                </c:pt>
                <c:pt idx="91">
                  <c:v>0.79265913434098778</c:v>
                </c:pt>
                <c:pt idx="92">
                  <c:v>0.80050233715320351</c:v>
                </c:pt>
                <c:pt idx="93">
                  <c:v>0.80560698622571147</c:v>
                </c:pt>
                <c:pt idx="94">
                  <c:v>0.80586665948962299</c:v>
                </c:pt>
                <c:pt idx="95">
                  <c:v>0.79972567888000801</c:v>
                </c:pt>
                <c:pt idx="96">
                  <c:v>0.7865005199755114</c:v>
                </c:pt>
                <c:pt idx="97">
                  <c:v>0.76654360236529451</c:v>
                </c:pt>
                <c:pt idx="98">
                  <c:v>0.74121076856329826</c:v>
                </c:pt>
                <c:pt idx="99">
                  <c:v>0.71263288163625238</c:v>
                </c:pt>
                <c:pt idx="100">
                  <c:v>0.68333185315861067</c:v>
                </c:pt>
                <c:pt idx="101">
                  <c:v>0.65575374110684859</c:v>
                </c:pt>
                <c:pt idx="102">
                  <c:v>0.63180949764713334</c:v>
                </c:pt>
                <c:pt idx="103">
                  <c:v>0.61251360444677561</c:v>
                </c:pt>
                <c:pt idx="104">
                  <c:v>0.59779210051045939</c:v>
                </c:pt>
                <c:pt idx="105">
                  <c:v>0.5864981147225361</c:v>
                </c:pt>
                <c:pt idx="106">
                  <c:v>0.57663176754473144</c:v>
                </c:pt>
                <c:pt idx="107">
                  <c:v>0.56572066719786041</c:v>
                </c:pt>
                <c:pt idx="108">
                  <c:v>0.55128554479018388</c:v>
                </c:pt>
                <c:pt idx="109">
                  <c:v>0.53129933452334688</c:v>
                </c:pt>
                <c:pt idx="110">
                  <c:v>0.50455046958253913</c:v>
                </c:pt>
                <c:pt idx="111">
                  <c:v>0.47084169087761218</c:v>
                </c:pt>
                <c:pt idx="112">
                  <c:v>0.43098986086804819</c:v>
                </c:pt>
                <c:pt idx="113">
                  <c:v>0.38663293249004832</c:v>
                </c:pt>
                <c:pt idx="114">
                  <c:v>0.33988885717365275</c:v>
                </c:pt>
                <c:pt idx="115">
                  <c:v>0.29293985366450126</c:v>
                </c:pt>
                <c:pt idx="116">
                  <c:v>0.24762831794638701</c:v>
                </c:pt>
                <c:pt idx="117">
                  <c:v>0.20514534047660313</c:v>
                </c:pt>
                <c:pt idx="118">
                  <c:v>0.16587077720009469</c:v>
                </c:pt>
                <c:pt idx="119">
                  <c:v>0.12939006914792245</c:v>
                </c:pt>
                <c:pt idx="120">
                  <c:v>9.4674904474426488E-2</c:v>
                </c:pt>
                <c:pt idx="121">
                  <c:v>6.038055595806556E-2</c:v>
                </c:pt>
                <c:pt idx="122">
                  <c:v>2.5189542878962509E-2</c:v>
                </c:pt>
                <c:pt idx="123">
                  <c:v>-1.1876096009803216E-2</c:v>
                </c:pt>
                <c:pt idx="124">
                  <c:v>-5.1241906949303764E-2</c:v>
                </c:pt>
                <c:pt idx="125">
                  <c:v>-9.2711125534193292E-2</c:v>
                </c:pt>
                <c:pt idx="126">
                  <c:v>-0.13554798063171639</c:v>
                </c:pt>
                <c:pt idx="127">
                  <c:v>-0.17868939726817906</c:v>
                </c:pt>
                <c:pt idx="128">
                  <c:v>-0.22103145071394537</c:v>
                </c:pt>
                <c:pt idx="129">
                  <c:v>-0.26172052789247324</c:v>
                </c:pt>
                <c:pt idx="130">
                  <c:v>-0.30037871307981401</c:v>
                </c:pt>
                <c:pt idx="131">
                  <c:v>-0.33720840374156613</c:v>
                </c:pt>
                <c:pt idx="132">
                  <c:v>-0.37294904698662379</c:v>
                </c:pt>
                <c:pt idx="133">
                  <c:v>-0.40869292578058836</c:v>
                </c:pt>
                <c:pt idx="134">
                  <c:v>-0.44559954520258999</c:v>
                </c:pt>
                <c:pt idx="135">
                  <c:v>-0.48457213342512734</c:v>
                </c:pt>
                <c:pt idx="136">
                  <c:v>-0.52596975467799434</c:v>
                </c:pt>
                <c:pt idx="137">
                  <c:v>-0.56942227911942889</c:v>
                </c:pt>
                <c:pt idx="138">
                  <c:v>-0.61379427004962406</c:v>
                </c:pt>
                <c:pt idx="139">
                  <c:v>-0.65731229864590257</c:v>
                </c:pt>
                <c:pt idx="140">
                  <c:v>-0.69783510884094113</c:v>
                </c:pt>
                <c:pt idx="141">
                  <c:v>-0.73321503062853777</c:v>
                </c:pt>
                <c:pt idx="142">
                  <c:v>-0.7616787989861753</c:v>
                </c:pt>
                <c:pt idx="143">
                  <c:v>-0.78215086199549011</c:v>
                </c:pt>
                <c:pt idx="144">
                  <c:v>-0.79445346139279327</c:v>
                </c:pt>
                <c:pt idx="145">
                  <c:v>-0.79934284126626165</c:v>
                </c:pt>
                <c:pt idx="146">
                  <c:v>-0.79837451257000402</c:v>
                </c:pt>
                <c:pt idx="147">
                  <c:v>-0.79362540084149291</c:v>
                </c:pt>
                <c:pt idx="148">
                  <c:v>-0.7873295194078318</c:v>
                </c:pt>
                <c:pt idx="149">
                  <c:v>-0.78150048698955432</c:v>
                </c:pt>
                <c:pt idx="150">
                  <c:v>-0.77761534744210459</c:v>
                </c:pt>
                <c:pt idx="151">
                  <c:v>-0.77641971519803332</c:v>
                </c:pt>
                <c:pt idx="152">
                  <c:v>-0.77788756738437181</c:v>
                </c:pt>
                <c:pt idx="153">
                  <c:v>-0.78133592829526932</c:v>
                </c:pt>
                <c:pt idx="154">
                  <c:v>-0.78566242619981164</c:v>
                </c:pt>
                <c:pt idx="155">
                  <c:v>-0.78964914348667103</c:v>
                </c:pt>
                <c:pt idx="156">
                  <c:v>-0.79226444680113184</c:v>
                </c:pt>
                <c:pt idx="157">
                  <c:v>-0.79289782212872528</c:v>
                </c:pt>
                <c:pt idx="158">
                  <c:v>-0.79148007668050657</c:v>
                </c:pt>
                <c:pt idx="159">
                  <c:v>-0.78846848886776555</c:v>
                </c:pt>
                <c:pt idx="160">
                  <c:v>-0.78470737615661934</c:v>
                </c:pt>
                <c:pt idx="161">
                  <c:v>-0.78120219343788</c:v>
                </c:pt>
                <c:pt idx="162">
                  <c:v>-0.77886359229933166</c:v>
                </c:pt>
                <c:pt idx="163">
                  <c:v>-0.77828295701626604</c:v>
                </c:pt>
                <c:pt idx="164">
                  <c:v>-0.77959189436897625</c:v>
                </c:pt>
                <c:pt idx="165">
                  <c:v>-0.78243728127396017</c:v>
                </c:pt>
                <c:pt idx="166">
                  <c:v>-0.78607569427157908</c:v>
                </c:pt>
                <c:pt idx="167">
                  <c:v>-0.78956279488786008</c:v>
                </c:pt>
                <c:pt idx="168">
                  <c:v>-0.79199101094384705</c:v>
                </c:pt>
                <c:pt idx="169">
                  <c:v>-0.79271770768503491</c:v>
                </c:pt>
                <c:pt idx="170">
                  <c:v>-0.79152850018704901</c:v>
                </c:pt>
                <c:pt idx="171">
                  <c:v>-0.78869581658245735</c:v>
                </c:pt>
                <c:pt idx="172">
                  <c:v>-0.78491769713839887</c:v>
                </c:pt>
                <c:pt idx="173">
                  <c:v>-0.78115035579484948</c:v>
                </c:pt>
                <c:pt idx="174">
                  <c:v>-0.77837362165057733</c:v>
                </c:pt>
                <c:pt idx="175">
                  <c:v>-0.77734503841262614</c:v>
                </c:pt>
                <c:pt idx="176">
                  <c:v>-0.77840215350328168</c:v>
                </c:pt>
                <c:pt idx="177">
                  <c:v>-0.78136232393045435</c:v>
                </c:pt>
                <c:pt idx="178">
                  <c:v>-0.78554734507846424</c:v>
                </c:pt>
                <c:pt idx="179">
                  <c:v>-0.78993125615350723</c:v>
                </c:pt>
                <c:pt idx="180">
                  <c:v>-0.79338034619761977</c:v>
                </c:pt>
                <c:pt idx="181">
                  <c:v>-0.7949314382928252</c:v>
                </c:pt>
                <c:pt idx="182">
                  <c:v>-0.79404340713605925</c:v>
                </c:pt>
                <c:pt idx="183">
                  <c:v>-0.79076045453208699</c:v>
                </c:pt>
                <c:pt idx="184">
                  <c:v>-0.78574353077064707</c:v>
                </c:pt>
                <c:pt idx="185">
                  <c:v>-0.78015481046218638</c:v>
                </c:pt>
                <c:pt idx="186">
                  <c:v>-0.77541318332133802</c:v>
                </c:pt>
                <c:pt idx="187">
                  <c:v>-0.77286900559678551</c:v>
                </c:pt>
                <c:pt idx="188">
                  <c:v>-0.77346700607261165</c:v>
                </c:pt>
                <c:pt idx="189">
                  <c:v>-0.77747234246232033</c:v>
                </c:pt>
                <c:pt idx="190">
                  <c:v>-0.78432453854287254</c:v>
                </c:pt>
                <c:pt idx="191">
                  <c:v>-0.79265913434098745</c:v>
                </c:pt>
                <c:pt idx="192">
                  <c:v>-0.80050233715320329</c:v>
                </c:pt>
                <c:pt idx="193">
                  <c:v>-0.80560698622571136</c:v>
                </c:pt>
                <c:pt idx="194">
                  <c:v>-0.80586665948962266</c:v>
                </c:pt>
                <c:pt idx="195">
                  <c:v>-0.79972567888000801</c:v>
                </c:pt>
                <c:pt idx="196">
                  <c:v>-0.78650051997551118</c:v>
                </c:pt>
                <c:pt idx="197">
                  <c:v>-0.76654360236529462</c:v>
                </c:pt>
                <c:pt idx="198">
                  <c:v>-0.74121076856329826</c:v>
                </c:pt>
                <c:pt idx="199">
                  <c:v>-0.71263288163625227</c:v>
                </c:pt>
                <c:pt idx="200">
                  <c:v>-0.68333185315861067</c:v>
                </c:pt>
                <c:pt idx="201">
                  <c:v>-0.65575374110684903</c:v>
                </c:pt>
                <c:pt idx="202">
                  <c:v>-0.63180949764713346</c:v>
                </c:pt>
                <c:pt idx="203">
                  <c:v>-0.61251360444677616</c:v>
                </c:pt>
                <c:pt idx="204">
                  <c:v>-0.59779210051045906</c:v>
                </c:pt>
                <c:pt idx="205">
                  <c:v>-0.58649811472253599</c:v>
                </c:pt>
                <c:pt idx="206">
                  <c:v>-0.57663176754473133</c:v>
                </c:pt>
                <c:pt idx="207">
                  <c:v>-0.56572066719786018</c:v>
                </c:pt>
                <c:pt idx="208">
                  <c:v>-0.55128554479018399</c:v>
                </c:pt>
                <c:pt idx="209">
                  <c:v>-0.53129933452334632</c:v>
                </c:pt>
                <c:pt idx="210">
                  <c:v>-0.50455046958253891</c:v>
                </c:pt>
                <c:pt idx="211">
                  <c:v>-0.47084169087761252</c:v>
                </c:pt>
                <c:pt idx="212">
                  <c:v>-0.43098986086804808</c:v>
                </c:pt>
                <c:pt idx="213">
                  <c:v>-0.38663293249004876</c:v>
                </c:pt>
                <c:pt idx="214">
                  <c:v>-0.33988885717365253</c:v>
                </c:pt>
                <c:pt idx="215">
                  <c:v>-0.29293985366450126</c:v>
                </c:pt>
                <c:pt idx="216">
                  <c:v>-0.24762831794638751</c:v>
                </c:pt>
                <c:pt idx="217">
                  <c:v>-0.20514534047660304</c:v>
                </c:pt>
                <c:pt idx="218">
                  <c:v>-0.16587077720009541</c:v>
                </c:pt>
                <c:pt idx="219">
                  <c:v>-0.12939006914792217</c:v>
                </c:pt>
                <c:pt idx="220">
                  <c:v>-9.4674904474426613E-2</c:v>
                </c:pt>
                <c:pt idx="221">
                  <c:v>-6.0380555958066046E-2</c:v>
                </c:pt>
                <c:pt idx="222">
                  <c:v>-2.5189542878962481E-2</c:v>
                </c:pt>
                <c:pt idx="223">
                  <c:v>1.1876096009802647E-2</c:v>
                </c:pt>
              </c:numCache>
            </c:numRef>
          </c:yVal>
          <c:smooth val="0"/>
          <c:extLst>
            <c:ext xmlns:c16="http://schemas.microsoft.com/office/drawing/2014/chart" uri="{C3380CC4-5D6E-409C-BE32-E72D297353CC}">
              <c16:uniqueId val="{00000001-F379-434C-B4CD-E03304F0A5FC}"/>
            </c:ext>
          </c:extLst>
        </c:ser>
        <c:ser>
          <c:idx val="2"/>
          <c:order val="2"/>
          <c:tx>
            <c:strRef>
              <c:f>Sheet1!$Z$1</c:f>
              <c:strCache>
                <c:ptCount val="1"/>
                <c:pt idx="0">
                  <c:v>Out-Disp</c:v>
                </c:pt>
              </c:strCache>
            </c:strRef>
          </c:tx>
          <c:spPr>
            <a:ln w="19050" cap="rnd">
              <a:solidFill>
                <a:srgbClr val="FF0000"/>
              </a:solidFill>
              <a:round/>
            </a:ln>
            <a:effectLst/>
          </c:spPr>
          <c:marker>
            <c:symbol val="none"/>
          </c:marker>
          <c:xVal>
            <c:numRef>
              <c:f>Sheet1!$A$82:$A$290</c:f>
              <c:numCache>
                <c:formatCode>General</c:formatCode>
                <c:ptCount val="209"/>
                <c:pt idx="0">
                  <c:v>0</c:v>
                </c:pt>
                <c:pt idx="1">
                  <c:v>5.0000000000000001E-3</c:v>
                </c:pt>
                <c:pt idx="2">
                  <c:v>0.01</c:v>
                </c:pt>
                <c:pt idx="3">
                  <c:v>1.4999999999999999E-2</c:v>
                </c:pt>
                <c:pt idx="4">
                  <c:v>0.02</c:v>
                </c:pt>
                <c:pt idx="5">
                  <c:v>2.5000000000000001E-2</c:v>
                </c:pt>
                <c:pt idx="6">
                  <c:v>0.03</c:v>
                </c:pt>
                <c:pt idx="7">
                  <c:v>3.5000000000000003E-2</c:v>
                </c:pt>
                <c:pt idx="8">
                  <c:v>0.04</c:v>
                </c:pt>
                <c:pt idx="9">
                  <c:v>4.4999999999999998E-2</c:v>
                </c:pt>
                <c:pt idx="10">
                  <c:v>0.05</c:v>
                </c:pt>
                <c:pt idx="11">
                  <c:v>5.5E-2</c:v>
                </c:pt>
                <c:pt idx="12">
                  <c:v>0.06</c:v>
                </c:pt>
                <c:pt idx="13">
                  <c:v>6.5000000000000002E-2</c:v>
                </c:pt>
                <c:pt idx="14">
                  <c:v>7.0000000000000007E-2</c:v>
                </c:pt>
                <c:pt idx="15">
                  <c:v>7.4999999999999997E-2</c:v>
                </c:pt>
                <c:pt idx="16">
                  <c:v>0.08</c:v>
                </c:pt>
                <c:pt idx="17">
                  <c:v>8.5000000000000006E-2</c:v>
                </c:pt>
                <c:pt idx="18">
                  <c:v>0.09</c:v>
                </c:pt>
                <c:pt idx="19">
                  <c:v>9.5000000000000001E-2</c:v>
                </c:pt>
                <c:pt idx="20">
                  <c:v>0.1</c:v>
                </c:pt>
                <c:pt idx="21">
                  <c:v>0.105</c:v>
                </c:pt>
                <c:pt idx="22">
                  <c:v>0.11</c:v>
                </c:pt>
                <c:pt idx="23">
                  <c:v>0.115</c:v>
                </c:pt>
                <c:pt idx="24">
                  <c:v>0.12</c:v>
                </c:pt>
                <c:pt idx="25">
                  <c:v>0.125</c:v>
                </c:pt>
                <c:pt idx="26">
                  <c:v>0.13</c:v>
                </c:pt>
                <c:pt idx="27">
                  <c:v>0.13500000000000001</c:v>
                </c:pt>
                <c:pt idx="28">
                  <c:v>0.14000000000000001</c:v>
                </c:pt>
                <c:pt idx="29">
                  <c:v>0.14499999999999999</c:v>
                </c:pt>
                <c:pt idx="30">
                  <c:v>0.15</c:v>
                </c:pt>
                <c:pt idx="31">
                  <c:v>0.155</c:v>
                </c:pt>
                <c:pt idx="32">
                  <c:v>0.16</c:v>
                </c:pt>
                <c:pt idx="33">
                  <c:v>0.16500000000000001</c:v>
                </c:pt>
                <c:pt idx="34">
                  <c:v>0.17</c:v>
                </c:pt>
                <c:pt idx="35">
                  <c:v>0.17499999999999999</c:v>
                </c:pt>
                <c:pt idx="36">
                  <c:v>0.18</c:v>
                </c:pt>
                <c:pt idx="37">
                  <c:v>0.185</c:v>
                </c:pt>
                <c:pt idx="38">
                  <c:v>0.19</c:v>
                </c:pt>
                <c:pt idx="39">
                  <c:v>0.19500000000000001</c:v>
                </c:pt>
                <c:pt idx="40">
                  <c:v>0.2</c:v>
                </c:pt>
                <c:pt idx="41">
                  <c:v>0.20499999999999999</c:v>
                </c:pt>
                <c:pt idx="42">
                  <c:v>0.21</c:v>
                </c:pt>
                <c:pt idx="43">
                  <c:v>0.215</c:v>
                </c:pt>
                <c:pt idx="44">
                  <c:v>0.22</c:v>
                </c:pt>
                <c:pt idx="45">
                  <c:v>0.22500000000000001</c:v>
                </c:pt>
                <c:pt idx="46">
                  <c:v>0.23</c:v>
                </c:pt>
                <c:pt idx="47">
                  <c:v>0.23499999999999999</c:v>
                </c:pt>
                <c:pt idx="48">
                  <c:v>0.24</c:v>
                </c:pt>
                <c:pt idx="49">
                  <c:v>0.245</c:v>
                </c:pt>
                <c:pt idx="50">
                  <c:v>0.25</c:v>
                </c:pt>
                <c:pt idx="51">
                  <c:v>0.255</c:v>
                </c:pt>
                <c:pt idx="52">
                  <c:v>0.26</c:v>
                </c:pt>
                <c:pt idx="53">
                  <c:v>0.26500000000000001</c:v>
                </c:pt>
                <c:pt idx="54">
                  <c:v>0.27</c:v>
                </c:pt>
                <c:pt idx="55">
                  <c:v>0.27500000000000002</c:v>
                </c:pt>
                <c:pt idx="56">
                  <c:v>0.28000000000000003</c:v>
                </c:pt>
                <c:pt idx="57">
                  <c:v>0.28499999999999998</c:v>
                </c:pt>
                <c:pt idx="58">
                  <c:v>0.28999999999999998</c:v>
                </c:pt>
                <c:pt idx="59">
                  <c:v>0.29499999999999998</c:v>
                </c:pt>
                <c:pt idx="60">
                  <c:v>0.3</c:v>
                </c:pt>
                <c:pt idx="61">
                  <c:v>0.30499999999999999</c:v>
                </c:pt>
                <c:pt idx="62">
                  <c:v>0.31</c:v>
                </c:pt>
                <c:pt idx="63">
                  <c:v>0.315</c:v>
                </c:pt>
                <c:pt idx="64">
                  <c:v>0.32</c:v>
                </c:pt>
                <c:pt idx="65">
                  <c:v>0.32500000000000001</c:v>
                </c:pt>
                <c:pt idx="66">
                  <c:v>0.33</c:v>
                </c:pt>
                <c:pt idx="67">
                  <c:v>0.33500000000000002</c:v>
                </c:pt>
                <c:pt idx="68">
                  <c:v>0.34</c:v>
                </c:pt>
                <c:pt idx="69">
                  <c:v>0.34499999999999997</c:v>
                </c:pt>
                <c:pt idx="70">
                  <c:v>0.35</c:v>
                </c:pt>
                <c:pt idx="71">
                  <c:v>0.35499999999999998</c:v>
                </c:pt>
                <c:pt idx="72">
                  <c:v>0.36</c:v>
                </c:pt>
                <c:pt idx="73">
                  <c:v>0.36499999999999999</c:v>
                </c:pt>
                <c:pt idx="74">
                  <c:v>0.37</c:v>
                </c:pt>
                <c:pt idx="75">
                  <c:v>0.375</c:v>
                </c:pt>
                <c:pt idx="76">
                  <c:v>0.38</c:v>
                </c:pt>
                <c:pt idx="77">
                  <c:v>0.38500000000000001</c:v>
                </c:pt>
                <c:pt idx="78">
                  <c:v>0.39</c:v>
                </c:pt>
                <c:pt idx="79">
                  <c:v>0.39500000000000002</c:v>
                </c:pt>
                <c:pt idx="80">
                  <c:v>0.4</c:v>
                </c:pt>
                <c:pt idx="81">
                  <c:v>0.40500000000000003</c:v>
                </c:pt>
                <c:pt idx="82">
                  <c:v>0.41</c:v>
                </c:pt>
                <c:pt idx="83">
                  <c:v>0.41499999999999998</c:v>
                </c:pt>
                <c:pt idx="84">
                  <c:v>0.42</c:v>
                </c:pt>
                <c:pt idx="85">
                  <c:v>0.42499999999999999</c:v>
                </c:pt>
                <c:pt idx="86">
                  <c:v>0.43</c:v>
                </c:pt>
                <c:pt idx="87">
                  <c:v>0.435</c:v>
                </c:pt>
                <c:pt idx="88">
                  <c:v>0.44</c:v>
                </c:pt>
                <c:pt idx="89">
                  <c:v>0.44500000000000001</c:v>
                </c:pt>
                <c:pt idx="90">
                  <c:v>0.45</c:v>
                </c:pt>
                <c:pt idx="91">
                  <c:v>0.45500000000000002</c:v>
                </c:pt>
                <c:pt idx="92">
                  <c:v>0.46</c:v>
                </c:pt>
                <c:pt idx="93">
                  <c:v>0.46500000000000002</c:v>
                </c:pt>
                <c:pt idx="94">
                  <c:v>0.47</c:v>
                </c:pt>
                <c:pt idx="95">
                  <c:v>0.47499999999999998</c:v>
                </c:pt>
                <c:pt idx="96">
                  <c:v>0.48</c:v>
                </c:pt>
                <c:pt idx="97">
                  <c:v>0.48499999999999999</c:v>
                </c:pt>
                <c:pt idx="98">
                  <c:v>0.49</c:v>
                </c:pt>
                <c:pt idx="99">
                  <c:v>0.495</c:v>
                </c:pt>
                <c:pt idx="100">
                  <c:v>0.5</c:v>
                </c:pt>
                <c:pt idx="101">
                  <c:v>0.505</c:v>
                </c:pt>
                <c:pt idx="102">
                  <c:v>0.51</c:v>
                </c:pt>
                <c:pt idx="103">
                  <c:v>0.51500000000000001</c:v>
                </c:pt>
                <c:pt idx="104">
                  <c:v>0.52</c:v>
                </c:pt>
                <c:pt idx="105">
                  <c:v>0.52500000000000002</c:v>
                </c:pt>
                <c:pt idx="106">
                  <c:v>0.53</c:v>
                </c:pt>
                <c:pt idx="107">
                  <c:v>0.53500000000000003</c:v>
                </c:pt>
                <c:pt idx="108">
                  <c:v>0.54</c:v>
                </c:pt>
                <c:pt idx="109">
                  <c:v>0.54500000000000004</c:v>
                </c:pt>
                <c:pt idx="110">
                  <c:v>0.55000000000000004</c:v>
                </c:pt>
                <c:pt idx="111">
                  <c:v>0.55500000000000005</c:v>
                </c:pt>
                <c:pt idx="112">
                  <c:v>0.56000000000000005</c:v>
                </c:pt>
                <c:pt idx="113">
                  <c:v>0.56499999999999995</c:v>
                </c:pt>
                <c:pt idx="114">
                  <c:v>0.56999999999999995</c:v>
                </c:pt>
                <c:pt idx="115">
                  <c:v>0.57499999999999996</c:v>
                </c:pt>
                <c:pt idx="116">
                  <c:v>0.57999999999999996</c:v>
                </c:pt>
                <c:pt idx="117">
                  <c:v>0.58499999999999996</c:v>
                </c:pt>
                <c:pt idx="118">
                  <c:v>0.59</c:v>
                </c:pt>
                <c:pt idx="119">
                  <c:v>0.59499999999999997</c:v>
                </c:pt>
                <c:pt idx="120">
                  <c:v>0.6</c:v>
                </c:pt>
                <c:pt idx="121">
                  <c:v>0.60499999999999998</c:v>
                </c:pt>
                <c:pt idx="122">
                  <c:v>0.61</c:v>
                </c:pt>
                <c:pt idx="123">
                  <c:v>0.61499999999999999</c:v>
                </c:pt>
                <c:pt idx="124">
                  <c:v>0.62</c:v>
                </c:pt>
                <c:pt idx="125">
                  <c:v>0.625</c:v>
                </c:pt>
                <c:pt idx="126">
                  <c:v>0.63</c:v>
                </c:pt>
                <c:pt idx="127">
                  <c:v>0.63500000000000001</c:v>
                </c:pt>
                <c:pt idx="128">
                  <c:v>0.64</c:v>
                </c:pt>
                <c:pt idx="129">
                  <c:v>0.64500000000000002</c:v>
                </c:pt>
                <c:pt idx="130">
                  <c:v>0.65</c:v>
                </c:pt>
                <c:pt idx="131">
                  <c:v>0.65500000000000003</c:v>
                </c:pt>
                <c:pt idx="132">
                  <c:v>0.66</c:v>
                </c:pt>
                <c:pt idx="133">
                  <c:v>0.66500000000000004</c:v>
                </c:pt>
                <c:pt idx="134">
                  <c:v>0.67</c:v>
                </c:pt>
                <c:pt idx="135">
                  <c:v>0.67500000000000004</c:v>
                </c:pt>
                <c:pt idx="136">
                  <c:v>0.68</c:v>
                </c:pt>
                <c:pt idx="137">
                  <c:v>0.68500000000000005</c:v>
                </c:pt>
                <c:pt idx="138">
                  <c:v>0.69</c:v>
                </c:pt>
                <c:pt idx="139">
                  <c:v>0.69499999999999995</c:v>
                </c:pt>
                <c:pt idx="140">
                  <c:v>0.7</c:v>
                </c:pt>
                <c:pt idx="141">
                  <c:v>0.70499999999999996</c:v>
                </c:pt>
                <c:pt idx="142">
                  <c:v>0.71</c:v>
                </c:pt>
                <c:pt idx="143">
                  <c:v>0.71499999999999997</c:v>
                </c:pt>
                <c:pt idx="144">
                  <c:v>0.72</c:v>
                </c:pt>
                <c:pt idx="145">
                  <c:v>0.72499999999999998</c:v>
                </c:pt>
                <c:pt idx="146">
                  <c:v>0.73</c:v>
                </c:pt>
                <c:pt idx="147">
                  <c:v>0.73499999999999999</c:v>
                </c:pt>
                <c:pt idx="148">
                  <c:v>0.74</c:v>
                </c:pt>
                <c:pt idx="149">
                  <c:v>0.745</c:v>
                </c:pt>
                <c:pt idx="150">
                  <c:v>0.75</c:v>
                </c:pt>
                <c:pt idx="151">
                  <c:v>0.755</c:v>
                </c:pt>
                <c:pt idx="152">
                  <c:v>0.76</c:v>
                </c:pt>
                <c:pt idx="153">
                  <c:v>0.76500000000000001</c:v>
                </c:pt>
                <c:pt idx="154">
                  <c:v>0.77</c:v>
                </c:pt>
                <c:pt idx="155">
                  <c:v>0.77500000000000002</c:v>
                </c:pt>
                <c:pt idx="156">
                  <c:v>0.78</c:v>
                </c:pt>
                <c:pt idx="157">
                  <c:v>0.78500000000000003</c:v>
                </c:pt>
                <c:pt idx="158">
                  <c:v>0.79</c:v>
                </c:pt>
                <c:pt idx="159">
                  <c:v>0.79500000000000004</c:v>
                </c:pt>
                <c:pt idx="160">
                  <c:v>0.8</c:v>
                </c:pt>
                <c:pt idx="161">
                  <c:v>0.80500000000000005</c:v>
                </c:pt>
                <c:pt idx="162">
                  <c:v>0.81</c:v>
                </c:pt>
                <c:pt idx="163">
                  <c:v>0.81499999999999995</c:v>
                </c:pt>
                <c:pt idx="164">
                  <c:v>0.82</c:v>
                </c:pt>
                <c:pt idx="165">
                  <c:v>0.82499999999999996</c:v>
                </c:pt>
                <c:pt idx="166">
                  <c:v>0.83</c:v>
                </c:pt>
                <c:pt idx="167">
                  <c:v>0.83499999999999996</c:v>
                </c:pt>
                <c:pt idx="168">
                  <c:v>0.84</c:v>
                </c:pt>
                <c:pt idx="169">
                  <c:v>0.84499999999999997</c:v>
                </c:pt>
                <c:pt idx="170">
                  <c:v>0.85</c:v>
                </c:pt>
                <c:pt idx="171">
                  <c:v>0.85499999999999998</c:v>
                </c:pt>
                <c:pt idx="172">
                  <c:v>0.86</c:v>
                </c:pt>
                <c:pt idx="173">
                  <c:v>0.86499999999999999</c:v>
                </c:pt>
                <c:pt idx="174">
                  <c:v>0.87</c:v>
                </c:pt>
                <c:pt idx="175">
                  <c:v>0.875</c:v>
                </c:pt>
                <c:pt idx="176">
                  <c:v>0.88</c:v>
                </c:pt>
                <c:pt idx="177">
                  <c:v>0.88500000000000001</c:v>
                </c:pt>
                <c:pt idx="178">
                  <c:v>0.89</c:v>
                </c:pt>
                <c:pt idx="179">
                  <c:v>0.89500000000000002</c:v>
                </c:pt>
                <c:pt idx="180">
                  <c:v>0.9</c:v>
                </c:pt>
                <c:pt idx="181">
                  <c:v>0.90500000000000003</c:v>
                </c:pt>
                <c:pt idx="182">
                  <c:v>0.91</c:v>
                </c:pt>
                <c:pt idx="183">
                  <c:v>0.91500000000000004</c:v>
                </c:pt>
                <c:pt idx="184">
                  <c:v>0.92</c:v>
                </c:pt>
                <c:pt idx="185">
                  <c:v>0.92500000000000004</c:v>
                </c:pt>
                <c:pt idx="186">
                  <c:v>0.93</c:v>
                </c:pt>
                <c:pt idx="187">
                  <c:v>0.93500000000000005</c:v>
                </c:pt>
                <c:pt idx="188">
                  <c:v>0.94</c:v>
                </c:pt>
                <c:pt idx="189">
                  <c:v>0.94499999999999995</c:v>
                </c:pt>
                <c:pt idx="190">
                  <c:v>0.95</c:v>
                </c:pt>
                <c:pt idx="191">
                  <c:v>0.95499999999999996</c:v>
                </c:pt>
                <c:pt idx="192">
                  <c:v>0.96</c:v>
                </c:pt>
                <c:pt idx="193">
                  <c:v>0.96499999999999997</c:v>
                </c:pt>
                <c:pt idx="194">
                  <c:v>0.97</c:v>
                </c:pt>
                <c:pt idx="195">
                  <c:v>0.97499999999999998</c:v>
                </c:pt>
                <c:pt idx="196">
                  <c:v>0.98</c:v>
                </c:pt>
                <c:pt idx="197">
                  <c:v>0.98499999999999999</c:v>
                </c:pt>
                <c:pt idx="198">
                  <c:v>0.99</c:v>
                </c:pt>
                <c:pt idx="199">
                  <c:v>0.995</c:v>
                </c:pt>
                <c:pt idx="200">
                  <c:v>1</c:v>
                </c:pt>
                <c:pt idx="201">
                  <c:v>1.0049999999999999</c:v>
                </c:pt>
                <c:pt idx="202">
                  <c:v>1.01</c:v>
                </c:pt>
                <c:pt idx="203">
                  <c:v>1.0149999999999999</c:v>
                </c:pt>
                <c:pt idx="204">
                  <c:v>1.02</c:v>
                </c:pt>
                <c:pt idx="205">
                  <c:v>1.0249999999999999</c:v>
                </c:pt>
                <c:pt idx="206">
                  <c:v>1.03</c:v>
                </c:pt>
                <c:pt idx="207">
                  <c:v>1.0349999999999999</c:v>
                </c:pt>
                <c:pt idx="208">
                  <c:v>1.04</c:v>
                </c:pt>
              </c:numCache>
            </c:numRef>
          </c:xVal>
          <c:yVal>
            <c:numRef>
              <c:f>Sheet1!$Z$82:$Z$290</c:f>
              <c:numCache>
                <c:formatCode>General</c:formatCode>
                <c:ptCount val="209"/>
                <c:pt idx="0">
                  <c:v>-0.22264057370304061</c:v>
                </c:pt>
                <c:pt idx="1">
                  <c:v>-0.19008536068858981</c:v>
                </c:pt>
                <c:pt idx="2">
                  <c:v>-0.15495714592769697</c:v>
                </c:pt>
                <c:pt idx="3">
                  <c:v>-0.12056148632953005</c:v>
                </c:pt>
                <c:pt idx="4">
                  <c:v>-8.9455712064974602E-2</c:v>
                </c:pt>
                <c:pt idx="5">
                  <c:v>-6.2881183055013154E-2</c:v>
                </c:pt>
                <c:pt idx="6">
                  <c:v>-4.0515836831124565E-2</c:v>
                </c:pt>
                <c:pt idx="7">
                  <c:v>-2.0590617244383713E-2</c:v>
                </c:pt>
                <c:pt idx="8">
                  <c:v>-3.3086959390169618E-4</c:v>
                </c:pt>
                <c:pt idx="9">
                  <c:v>2.3387414822481269E-2</c:v>
                </c:pt>
                <c:pt idx="10">
                  <c:v>5.3321029017421549E-2</c:v>
                </c:pt>
                <c:pt idx="11">
                  <c:v>9.1245642852641792E-2</c:v>
                </c:pt>
                <c:pt idx="12">
                  <c:v>0.13757914466167759</c:v>
                </c:pt>
                <c:pt idx="13">
                  <c:v>0.19131888841944272</c:v>
                </c:pt>
                <c:pt idx="14">
                  <c:v>0.25029581997348949</c:v>
                </c:pt>
                <c:pt idx="15">
                  <c:v>0.311676031272204</c:v>
                </c:pt>
                <c:pt idx="16">
                  <c:v>0.37258549591553147</c:v>
                </c:pt>
                <c:pt idx="17">
                  <c:v>0.43070863852319163</c:v>
                </c:pt>
                <c:pt idx="18">
                  <c:v>0.48472110518458383</c:v>
                </c:pt>
                <c:pt idx="19">
                  <c:v>0.53445876847719387</c:v>
                </c:pt>
                <c:pt idx="20">
                  <c:v>0.58078854090929954</c:v>
                </c:pt>
                <c:pt idx="21">
                  <c:v>0.62521708216561456</c:v>
                </c:pt>
                <c:pt idx="22">
                  <c:v>0.66933468666958651</c:v>
                </c:pt>
                <c:pt idx="23">
                  <c:v>0.71422958714214968</c:v>
                </c:pt>
                <c:pt idx="24">
                  <c:v>0.76001415320464838</c:v>
                </c:pt>
                <c:pt idx="25">
                  <c:v>0.80557790601905155</c:v>
                </c:pt>
                <c:pt idx="26">
                  <c:v>0.84862935283177587</c:v>
                </c:pt>
                <c:pt idx="27">
                  <c:v>0.88602180968693656</c:v>
                </c:pt>
                <c:pt idx="28">
                  <c:v>0.91429316643928804</c:v>
                </c:pt>
                <c:pt idx="29">
                  <c:v>0.93030100334970589</c:v>
                </c:pt>
                <c:pt idx="30">
                  <c:v>0.93181368621197702</c:v>
                </c:pt>
                <c:pt idx="31">
                  <c:v>0.91792964265901245</c:v>
                </c:pt>
                <c:pt idx="32">
                  <c:v>0.88923801057098628</c:v>
                </c:pt>
                <c:pt idx="33">
                  <c:v>0.84769445948476696</c:v>
                </c:pt>
                <c:pt idx="34">
                  <c:v>0.79625185861776138</c:v>
                </c:pt>
                <c:pt idx="35">
                  <c:v>0.73834101407936026</c:v>
                </c:pt>
                <c:pt idx="36">
                  <c:v>0.67732874929120745</c:v>
                </c:pt>
                <c:pt idx="37">
                  <c:v>0.61608149911242305</c:v>
                </c:pt>
                <c:pt idx="38">
                  <c:v>0.55673203576416286</c:v>
                </c:pt>
                <c:pt idx="39">
                  <c:v>0.50069216554581431</c:v>
                </c:pt>
                <c:pt idx="40">
                  <c:v>0.44888837043193769</c:v>
                </c:pt>
                <c:pt idx="41">
                  <c:v>0.40213647487142457</c:v>
                </c:pt>
                <c:pt idx="42">
                  <c:v>0.36153073099678473</c:v>
                </c:pt>
                <c:pt idx="43">
                  <c:v>0.32871302539214259</c:v>
                </c:pt>
                <c:pt idx="44">
                  <c:v>0.30591288949037437</c:v>
                </c:pt>
                <c:pt idx="45">
                  <c:v>0.29570410903974209</c:v>
                </c:pt>
                <c:pt idx="46">
                  <c:v>0.30049701885896701</c:v>
                </c:pt>
                <c:pt idx="47">
                  <c:v>0.32186018101754965</c:v>
                </c:pt>
                <c:pt idx="48">
                  <c:v>0.35982305511188983</c:v>
                </c:pt>
                <c:pt idx="49">
                  <c:v>0.41233741715830174</c:v>
                </c:pt>
                <c:pt idx="50">
                  <c:v>0.47506116703482126</c:v>
                </c:pt>
                <c:pt idx="51">
                  <c:v>0.54157408256261663</c:v>
                </c:pt>
                <c:pt idx="52">
                  <c:v>0.60405047067397832</c:v>
                </c:pt>
                <c:pt idx="53">
                  <c:v>0.65431541439847551</c:v>
                </c:pt>
                <c:pt idx="54">
                  <c:v>0.68512032107286103</c:v>
                </c:pt>
                <c:pt idx="55">
                  <c:v>0.69141022355173676</c:v>
                </c:pt>
                <c:pt idx="56">
                  <c:v>0.67133531667833624</c:v>
                </c:pt>
                <c:pt idx="57">
                  <c:v>0.62678953105301527</c:v>
                </c:pt>
                <c:pt idx="58">
                  <c:v>0.56333614518976194</c:v>
                </c:pt>
                <c:pt idx="59">
                  <c:v>0.48949099827446146</c:v>
                </c:pt>
                <c:pt idx="60">
                  <c:v>0.41545665205285892</c:v>
                </c:pt>
                <c:pt idx="61">
                  <c:v>0.35151129724783198</c:v>
                </c:pt>
                <c:pt idx="62">
                  <c:v>0.30633135904475295</c:v>
                </c:pt>
                <c:pt idx="63">
                  <c:v>0.28555013884593555</c:v>
                </c:pt>
                <c:pt idx="64">
                  <c:v>0.29082001725404499</c:v>
                </c:pt>
                <c:pt idx="65">
                  <c:v>0.31955797737886565</c:v>
                </c:pt>
                <c:pt idx="66">
                  <c:v>0.36542958282554283</c:v>
                </c:pt>
                <c:pt idx="67">
                  <c:v>0.41948893370992918</c:v>
                </c:pt>
                <c:pt idx="68">
                  <c:v>0.47176843879215097</c:v>
                </c:pt>
                <c:pt idx="69">
                  <c:v>0.51302699712438316</c:v>
                </c:pt>
                <c:pt idx="70">
                  <c:v>0.53633548357302119</c:v>
                </c:pt>
                <c:pt idx="71">
                  <c:v>0.53821043155152082</c:v>
                </c:pt>
                <c:pt idx="72">
                  <c:v>0.51909437645784495</c:v>
                </c:pt>
                <c:pt idx="73">
                  <c:v>0.48310723869931477</c:v>
                </c:pt>
                <c:pt idx="74">
                  <c:v>0.43713251629820821</c:v>
                </c:pt>
                <c:pt idx="75">
                  <c:v>0.38942743605544616</c:v>
                </c:pt>
                <c:pt idx="76">
                  <c:v>0.34803303346588749</c:v>
                </c:pt>
                <c:pt idx="77">
                  <c:v>0.31929174057676063</c:v>
                </c:pt>
                <c:pt idx="78">
                  <c:v>0.30675101244870068</c:v>
                </c:pt>
                <c:pt idx="79">
                  <c:v>0.31064858874707224</c:v>
                </c:pt>
                <c:pt idx="80">
                  <c:v>0.32805565799166891</c:v>
                </c:pt>
                <c:pt idx="81">
                  <c:v>0.35362299785867513</c:v>
                </c:pt>
                <c:pt idx="82">
                  <c:v>0.38075859018896901</c:v>
                </c:pt>
                <c:pt idx="83">
                  <c:v>0.40298626853165498</c:v>
                </c:pt>
                <c:pt idx="84">
                  <c:v>0.41520855438948967</c:v>
                </c:pt>
                <c:pt idx="85">
                  <c:v>0.41462687016038569</c:v>
                </c:pt>
                <c:pt idx="86">
                  <c:v>0.40115108125229615</c:v>
                </c:pt>
                <c:pt idx="87">
                  <c:v>0.3772403433891805</c:v>
                </c:pt>
                <c:pt idx="88">
                  <c:v>0.3472350812014558</c:v>
                </c:pt>
                <c:pt idx="89">
                  <c:v>0.31634118780305392</c:v>
                </c:pt>
                <c:pt idx="90">
                  <c:v>0.28949190215782994</c:v>
                </c:pt>
                <c:pt idx="91">
                  <c:v>0.27032820690656906</c:v>
                </c:pt>
                <c:pt idx="92">
                  <c:v>0.26050344846169343</c:v>
                </c:pt>
                <c:pt idx="93">
                  <c:v>0.25944126033177284</c:v>
                </c:pt>
                <c:pt idx="94">
                  <c:v>0.26457523371425534</c:v>
                </c:pt>
                <c:pt idx="95">
                  <c:v>0.27199610805806285</c:v>
                </c:pt>
                <c:pt idx="96">
                  <c:v>0.27734928504152812</c:v>
                </c:pt>
                <c:pt idx="97">
                  <c:v>0.27677909588797267</c:v>
                </c:pt>
                <c:pt idx="98">
                  <c:v>0.26771506733718226</c:v>
                </c:pt>
                <c:pt idx="99">
                  <c:v>0.2493381243364326</c:v>
                </c:pt>
                <c:pt idx="100">
                  <c:v>0.22264057370304063</c:v>
                </c:pt>
                <c:pt idx="101">
                  <c:v>0.19008536068859</c:v>
                </c:pt>
                <c:pt idx="102">
                  <c:v>0.1549571459276966</c:v>
                </c:pt>
                <c:pt idx="103">
                  <c:v>0.12056148632952984</c:v>
                </c:pt>
                <c:pt idx="104">
                  <c:v>8.9455712064974338E-2</c:v>
                </c:pt>
                <c:pt idx="105">
                  <c:v>6.2881183055013001E-2</c:v>
                </c:pt>
                <c:pt idx="106">
                  <c:v>4.0515836831124079E-2</c:v>
                </c:pt>
                <c:pt idx="107">
                  <c:v>2.0590617244383679E-2</c:v>
                </c:pt>
                <c:pt idx="108">
                  <c:v>3.3086959390160944E-4</c:v>
                </c:pt>
                <c:pt idx="109">
                  <c:v>-2.3387414822481321E-2</c:v>
                </c:pt>
                <c:pt idx="110">
                  <c:v>-5.3321029017421341E-2</c:v>
                </c:pt>
                <c:pt idx="111">
                  <c:v>-9.1245642852641293E-2</c:v>
                </c:pt>
                <c:pt idx="112">
                  <c:v>-0.13757914466167687</c:v>
                </c:pt>
                <c:pt idx="113">
                  <c:v>-0.19131888841944147</c:v>
                </c:pt>
                <c:pt idx="114">
                  <c:v>-0.25029581997348821</c:v>
                </c:pt>
                <c:pt idx="115">
                  <c:v>-0.31167603127220295</c:v>
                </c:pt>
                <c:pt idx="116">
                  <c:v>-0.37258549591553097</c:v>
                </c:pt>
                <c:pt idx="117">
                  <c:v>-0.43070863852319125</c:v>
                </c:pt>
                <c:pt idx="118">
                  <c:v>-0.48472110518458345</c:v>
                </c:pt>
                <c:pt idx="119">
                  <c:v>-0.53445876847719409</c:v>
                </c:pt>
                <c:pt idx="120">
                  <c:v>-0.58078854090929977</c:v>
                </c:pt>
                <c:pt idx="121">
                  <c:v>-0.625217082165615</c:v>
                </c:pt>
                <c:pt idx="122">
                  <c:v>-0.66933468666958684</c:v>
                </c:pt>
                <c:pt idx="123">
                  <c:v>-0.71422958714214946</c:v>
                </c:pt>
                <c:pt idx="124">
                  <c:v>-0.76001415320464849</c:v>
                </c:pt>
                <c:pt idx="125">
                  <c:v>-0.80557790601905122</c:v>
                </c:pt>
                <c:pt idx="126">
                  <c:v>-0.84862935283177532</c:v>
                </c:pt>
                <c:pt idx="127">
                  <c:v>-0.88602180968693567</c:v>
                </c:pt>
                <c:pt idx="128">
                  <c:v>-0.91429316643928782</c:v>
                </c:pt>
                <c:pt idx="129">
                  <c:v>-0.93030100334970567</c:v>
                </c:pt>
                <c:pt idx="130">
                  <c:v>-0.93181368621197658</c:v>
                </c:pt>
                <c:pt idx="131">
                  <c:v>-0.91792964265901222</c:v>
                </c:pt>
                <c:pt idx="132">
                  <c:v>-0.8892380105709865</c:v>
                </c:pt>
                <c:pt idx="133">
                  <c:v>-0.84769445948476796</c:v>
                </c:pt>
                <c:pt idx="134">
                  <c:v>-0.79625185861776226</c:v>
                </c:pt>
                <c:pt idx="135">
                  <c:v>-0.73834101407936115</c:v>
                </c:pt>
                <c:pt idx="136">
                  <c:v>-0.67732874929120812</c:v>
                </c:pt>
                <c:pt idx="137">
                  <c:v>-0.61608149911242382</c:v>
                </c:pt>
                <c:pt idx="138">
                  <c:v>-0.55673203576416297</c:v>
                </c:pt>
                <c:pt idx="139">
                  <c:v>-0.50069216554581408</c:v>
                </c:pt>
                <c:pt idx="140">
                  <c:v>-0.44888837043193747</c:v>
                </c:pt>
                <c:pt idx="141">
                  <c:v>-0.40213647487142412</c:v>
                </c:pt>
                <c:pt idx="142">
                  <c:v>-0.3615307309967844</c:v>
                </c:pt>
                <c:pt idx="143">
                  <c:v>-0.32871302539214248</c:v>
                </c:pt>
                <c:pt idx="144">
                  <c:v>-0.30591288949037387</c:v>
                </c:pt>
                <c:pt idx="145">
                  <c:v>-0.29570410903974148</c:v>
                </c:pt>
                <c:pt idx="146">
                  <c:v>-0.30049701885896646</c:v>
                </c:pt>
                <c:pt idx="147">
                  <c:v>-0.32186018101754876</c:v>
                </c:pt>
                <c:pt idx="148">
                  <c:v>-0.35982305511188956</c:v>
                </c:pt>
                <c:pt idx="149">
                  <c:v>-0.41233741715830202</c:v>
                </c:pt>
                <c:pt idx="150">
                  <c:v>-0.47506116703482126</c:v>
                </c:pt>
                <c:pt idx="151">
                  <c:v>-0.54157408256261663</c:v>
                </c:pt>
                <c:pt idx="152">
                  <c:v>-0.60405047067397855</c:v>
                </c:pt>
                <c:pt idx="153">
                  <c:v>-0.65431541439847474</c:v>
                </c:pt>
                <c:pt idx="154">
                  <c:v>-0.68512032107286081</c:v>
                </c:pt>
                <c:pt idx="155">
                  <c:v>-0.69141022355173687</c:v>
                </c:pt>
                <c:pt idx="156">
                  <c:v>-0.67133531667833601</c:v>
                </c:pt>
                <c:pt idx="157">
                  <c:v>-0.62678953105301505</c:v>
                </c:pt>
                <c:pt idx="158">
                  <c:v>-0.56333614518976205</c:v>
                </c:pt>
                <c:pt idx="159">
                  <c:v>-0.48949099827446191</c:v>
                </c:pt>
                <c:pt idx="160">
                  <c:v>-0.41545665205285948</c:v>
                </c:pt>
                <c:pt idx="161">
                  <c:v>-0.35151129724783214</c:v>
                </c:pt>
                <c:pt idx="162">
                  <c:v>-0.30633135904475323</c:v>
                </c:pt>
                <c:pt idx="163">
                  <c:v>-0.28555013884593594</c:v>
                </c:pt>
                <c:pt idx="164">
                  <c:v>-0.29082001725404555</c:v>
                </c:pt>
                <c:pt idx="165">
                  <c:v>-0.3195579773788661</c:v>
                </c:pt>
                <c:pt idx="166">
                  <c:v>-0.36542958282554272</c:v>
                </c:pt>
                <c:pt idx="167">
                  <c:v>-0.41948893370992946</c:v>
                </c:pt>
                <c:pt idx="168">
                  <c:v>-0.47176843879215075</c:v>
                </c:pt>
                <c:pt idx="169">
                  <c:v>-0.51302699712438249</c:v>
                </c:pt>
                <c:pt idx="170">
                  <c:v>-0.53633548357302085</c:v>
                </c:pt>
                <c:pt idx="171">
                  <c:v>-0.53821043155152082</c:v>
                </c:pt>
                <c:pt idx="172">
                  <c:v>-0.51909437645784506</c:v>
                </c:pt>
                <c:pt idx="173">
                  <c:v>-0.48310723869931449</c:v>
                </c:pt>
                <c:pt idx="174">
                  <c:v>-0.43713251629820793</c:v>
                </c:pt>
                <c:pt idx="175">
                  <c:v>-0.38942743605544655</c:v>
                </c:pt>
                <c:pt idx="176">
                  <c:v>-0.34803303346588693</c:v>
                </c:pt>
                <c:pt idx="177">
                  <c:v>-0.31929174057676124</c:v>
                </c:pt>
                <c:pt idx="178">
                  <c:v>-0.3067510124487004</c:v>
                </c:pt>
                <c:pt idx="179">
                  <c:v>-0.31064858874707224</c:v>
                </c:pt>
                <c:pt idx="180">
                  <c:v>-0.32805565799166853</c:v>
                </c:pt>
                <c:pt idx="181">
                  <c:v>-0.35362299785867507</c:v>
                </c:pt>
                <c:pt idx="182">
                  <c:v>-0.38075859018896885</c:v>
                </c:pt>
                <c:pt idx="183">
                  <c:v>-0.40298626853165459</c:v>
                </c:pt>
                <c:pt idx="184">
                  <c:v>-0.41520855438948928</c:v>
                </c:pt>
                <c:pt idx="185">
                  <c:v>-0.41462687016038574</c:v>
                </c:pt>
                <c:pt idx="186">
                  <c:v>-0.40115108125229548</c:v>
                </c:pt>
                <c:pt idx="187">
                  <c:v>-0.37724034338918083</c:v>
                </c:pt>
                <c:pt idx="188">
                  <c:v>-0.34723508120145669</c:v>
                </c:pt>
                <c:pt idx="189">
                  <c:v>-0.31634118780305392</c:v>
                </c:pt>
                <c:pt idx="190">
                  <c:v>-0.28949190215782966</c:v>
                </c:pt>
                <c:pt idx="191">
                  <c:v>-0.27032820690656895</c:v>
                </c:pt>
                <c:pt idx="192">
                  <c:v>-0.26050344846169321</c:v>
                </c:pt>
                <c:pt idx="193">
                  <c:v>-0.25944126033177478</c:v>
                </c:pt>
                <c:pt idx="194">
                  <c:v>-0.26457523371425562</c:v>
                </c:pt>
                <c:pt idx="195">
                  <c:v>-0.27199610805806412</c:v>
                </c:pt>
                <c:pt idx="196">
                  <c:v>-0.27734928504152873</c:v>
                </c:pt>
                <c:pt idx="197">
                  <c:v>-0.27677909588797389</c:v>
                </c:pt>
                <c:pt idx="198">
                  <c:v>-0.26771506733718242</c:v>
                </c:pt>
                <c:pt idx="199">
                  <c:v>-0.24933812433643224</c:v>
                </c:pt>
                <c:pt idx="200">
                  <c:v>-0.22264057370304083</c:v>
                </c:pt>
                <c:pt idx="201">
                  <c:v>-0.19008536068859069</c:v>
                </c:pt>
                <c:pt idx="202">
                  <c:v>-0.15495714592769683</c:v>
                </c:pt>
                <c:pt idx="203">
                  <c:v>-0.12056148632953012</c:v>
                </c:pt>
                <c:pt idx="204">
                  <c:v>-8.9455712064973575E-2</c:v>
                </c:pt>
                <c:pt idx="205">
                  <c:v>-6.2881183055012793E-2</c:v>
                </c:pt>
                <c:pt idx="206">
                  <c:v>-4.0515836831124218E-2</c:v>
                </c:pt>
                <c:pt idx="207">
                  <c:v>-2.0590617244383991E-2</c:v>
                </c:pt>
                <c:pt idx="208">
                  <c:v>-3.3086959390141862E-4</c:v>
                </c:pt>
              </c:numCache>
            </c:numRef>
          </c:yVal>
          <c:smooth val="0"/>
          <c:extLst>
            <c:ext xmlns:c16="http://schemas.microsoft.com/office/drawing/2014/chart" uri="{C3380CC4-5D6E-409C-BE32-E72D297353CC}">
              <c16:uniqueId val="{00000002-F379-434C-B4CD-E03304F0A5FC}"/>
            </c:ext>
          </c:extLst>
        </c:ser>
        <c:dLbls>
          <c:showLegendKey val="0"/>
          <c:showVal val="0"/>
          <c:showCatName val="0"/>
          <c:showSerName val="0"/>
          <c:showPercent val="0"/>
          <c:showBubbleSize val="0"/>
        </c:dLbls>
        <c:axId val="490809200"/>
        <c:axId val="490816976"/>
      </c:scatterChart>
      <c:valAx>
        <c:axId val="490809200"/>
        <c:scaling>
          <c:orientation val="minMax"/>
          <c:max val="1.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H" dirty="0"/>
                  <a:t>Time</a:t>
                </a:r>
                <a:r>
                  <a:rPr lang="fr-CH" baseline="0" dirty="0"/>
                  <a:t> (ns)</a:t>
                </a:r>
                <a:endParaRPr lang="fr-CH" dirty="0"/>
              </a:p>
            </c:rich>
          </c:tx>
          <c:layout>
            <c:manualLayout>
              <c:xMode val="edge"/>
              <c:yMode val="edge"/>
              <c:x val="0.7912957912508366"/>
              <c:y val="0.4000244174120804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16976"/>
        <c:crosses val="autoZero"/>
        <c:crossBetween val="midCat"/>
      </c:valAx>
      <c:valAx>
        <c:axId val="490816976"/>
        <c:scaling>
          <c:orientation val="minMax"/>
          <c:max val="1"/>
          <c:min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CH" dirty="0"/>
                  <a:t>Signal</a:t>
                </a:r>
                <a:r>
                  <a:rPr lang="fr-CH" baseline="0" dirty="0"/>
                  <a:t>  (</a:t>
                </a:r>
                <a:r>
                  <a:rPr lang="fr-CH" baseline="0" dirty="0" err="1"/>
                  <a:t>a.u</a:t>
                </a:r>
                <a:r>
                  <a:rPr lang="fr-CH" baseline="0" dirty="0"/>
                  <a:t>.)</a:t>
                </a:r>
                <a:endParaRPr lang="fr-CH" dirty="0"/>
              </a:p>
            </c:rich>
          </c:tx>
          <c:layout>
            <c:manualLayout>
              <c:xMode val="edge"/>
              <c:yMode val="edge"/>
              <c:x val="0"/>
              <c:y val="0.3252185097435934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90809200"/>
        <c:crosses val="autoZero"/>
        <c:crossBetween val="midCat"/>
      </c:valAx>
      <c:spPr>
        <a:noFill/>
        <a:ln>
          <a:noFill/>
        </a:ln>
        <a:effectLst/>
      </c:spPr>
    </c:plotArea>
    <c:legend>
      <c:legendPos val="b"/>
      <c:layout>
        <c:manualLayout>
          <c:xMode val="edge"/>
          <c:yMode val="edge"/>
          <c:x val="0.68369239035170104"/>
          <c:y val="5.9404516787174393E-2"/>
          <c:w val="0.22346493925425312"/>
          <c:h val="0.1914860880010351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a:effectLst/>
              </a:rPr>
              <a:t>Développement du champ polarisé le long de la fibre de maintient de polarisation</a:t>
            </a:r>
            <a:endParaRPr lang="en-CH" sz="1400">
              <a:effectLst/>
            </a:endParaRPr>
          </a:p>
        </c:rich>
      </c:tx>
      <c:layout>
        <c:manualLayout>
          <c:xMode val="edge"/>
          <c:yMode val="edge"/>
          <c:x val="0.11642266072565245"/>
          <c:y val="0"/>
        </c:manualLayout>
      </c:layout>
      <c:overlay val="1"/>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6168547041104262E-2"/>
          <c:y val="9.7307341299318714E-2"/>
          <c:w val="0.89349619330683605"/>
          <c:h val="0.83042956894539133"/>
        </c:manualLayout>
      </c:layout>
      <c:scatterChart>
        <c:scatterStyle val="smoothMarker"/>
        <c:varyColors val="0"/>
        <c:ser>
          <c:idx val="0"/>
          <c:order val="0"/>
          <c:tx>
            <c:strRef>
              <c:f>Sheet1!$B$1</c:f>
              <c:strCache>
                <c:ptCount val="1"/>
                <c:pt idx="0">
                  <c:v>I1</c:v>
                </c:pt>
              </c:strCache>
            </c:strRef>
          </c:tx>
          <c:spPr>
            <a:ln w="12700" cap="rnd">
              <a:solidFill>
                <a:schemeClr val="accent1"/>
              </a:solidFill>
              <a:round/>
            </a:ln>
            <a:effectLst/>
          </c:spPr>
          <c:marker>
            <c:symbol val="none"/>
          </c:marker>
          <c:xVal>
            <c:numRef>
              <c:f>Sheet1!$A$2:$A$102</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Sheet1!$B$2:$B$102</c:f>
              <c:numCache>
                <c:formatCode>General</c:formatCode>
                <c:ptCount val="101"/>
                <c:pt idx="0">
                  <c:v>0</c:v>
                </c:pt>
                <c:pt idx="1">
                  <c:v>0.3090169943749474</c:v>
                </c:pt>
                <c:pt idx="2">
                  <c:v>0.58778525229247314</c:v>
                </c:pt>
                <c:pt idx="3">
                  <c:v>0.80901699437494745</c:v>
                </c:pt>
                <c:pt idx="4">
                  <c:v>0.95105651629515353</c:v>
                </c:pt>
                <c:pt idx="5">
                  <c:v>1</c:v>
                </c:pt>
                <c:pt idx="6">
                  <c:v>0.95105651629515364</c:v>
                </c:pt>
                <c:pt idx="7">
                  <c:v>0.80901699437494745</c:v>
                </c:pt>
                <c:pt idx="8">
                  <c:v>0.58778525229247325</c:v>
                </c:pt>
                <c:pt idx="9">
                  <c:v>0.30901699437494751</c:v>
                </c:pt>
                <c:pt idx="10">
                  <c:v>1.22514845490862E-16</c:v>
                </c:pt>
                <c:pt idx="11">
                  <c:v>-0.30901699437494773</c:v>
                </c:pt>
                <c:pt idx="12">
                  <c:v>-0.58778525229247303</c:v>
                </c:pt>
                <c:pt idx="13">
                  <c:v>-0.80901699437494734</c:v>
                </c:pt>
                <c:pt idx="14">
                  <c:v>-0.95105651629515353</c:v>
                </c:pt>
                <c:pt idx="15">
                  <c:v>-1</c:v>
                </c:pt>
                <c:pt idx="16">
                  <c:v>-0.95105651629515364</c:v>
                </c:pt>
                <c:pt idx="17">
                  <c:v>-0.80901699437494756</c:v>
                </c:pt>
                <c:pt idx="18">
                  <c:v>-0.58778525229247336</c:v>
                </c:pt>
                <c:pt idx="19">
                  <c:v>-0.30901699437494762</c:v>
                </c:pt>
                <c:pt idx="20">
                  <c:v>-2.45029690981724E-16</c:v>
                </c:pt>
                <c:pt idx="21">
                  <c:v>0.30901699437494717</c:v>
                </c:pt>
                <c:pt idx="22">
                  <c:v>0.58778525229247358</c:v>
                </c:pt>
                <c:pt idx="23">
                  <c:v>0.80901699437494679</c:v>
                </c:pt>
                <c:pt idx="24">
                  <c:v>0.95105651629515353</c:v>
                </c:pt>
                <c:pt idx="25">
                  <c:v>1</c:v>
                </c:pt>
                <c:pt idx="26">
                  <c:v>0.95105651629515364</c:v>
                </c:pt>
                <c:pt idx="27">
                  <c:v>0.80901699437494767</c:v>
                </c:pt>
                <c:pt idx="28">
                  <c:v>0.58778525229247336</c:v>
                </c:pt>
                <c:pt idx="29">
                  <c:v>0.30901699437494778</c:v>
                </c:pt>
                <c:pt idx="30">
                  <c:v>3.67544536472586E-16</c:v>
                </c:pt>
                <c:pt idx="31">
                  <c:v>-0.30901699437494706</c:v>
                </c:pt>
                <c:pt idx="32">
                  <c:v>-0.5877852522924728</c:v>
                </c:pt>
                <c:pt idx="33">
                  <c:v>-0.80901699437494723</c:v>
                </c:pt>
                <c:pt idx="34">
                  <c:v>-0.95105651629515342</c:v>
                </c:pt>
                <c:pt idx="35">
                  <c:v>-1</c:v>
                </c:pt>
                <c:pt idx="36">
                  <c:v>-0.95105651629515375</c:v>
                </c:pt>
                <c:pt idx="37">
                  <c:v>-0.80901699437494767</c:v>
                </c:pt>
                <c:pt idx="38">
                  <c:v>-0.58778525229247347</c:v>
                </c:pt>
                <c:pt idx="39">
                  <c:v>-0.3090169943749479</c:v>
                </c:pt>
                <c:pt idx="40">
                  <c:v>-4.90059381963448E-16</c:v>
                </c:pt>
                <c:pt idx="41">
                  <c:v>0.30901699437494523</c:v>
                </c:pt>
                <c:pt idx="42">
                  <c:v>0.58778525229247269</c:v>
                </c:pt>
                <c:pt idx="43">
                  <c:v>0.80901699437494712</c:v>
                </c:pt>
                <c:pt idx="44">
                  <c:v>0.95105651629515398</c:v>
                </c:pt>
                <c:pt idx="45">
                  <c:v>1</c:v>
                </c:pt>
                <c:pt idx="46">
                  <c:v>0.95105651629515431</c:v>
                </c:pt>
                <c:pt idx="47">
                  <c:v>0.80901699437494778</c:v>
                </c:pt>
                <c:pt idx="48">
                  <c:v>0.58778525229247358</c:v>
                </c:pt>
                <c:pt idx="49">
                  <c:v>0.30901699437494629</c:v>
                </c:pt>
                <c:pt idx="50">
                  <c:v>6.1257422745431001E-16</c:v>
                </c:pt>
                <c:pt idx="51">
                  <c:v>-0.30901699437494512</c:v>
                </c:pt>
                <c:pt idx="52">
                  <c:v>-0.58778525229247258</c:v>
                </c:pt>
                <c:pt idx="53">
                  <c:v>-0.80901699437494601</c:v>
                </c:pt>
                <c:pt idx="54">
                  <c:v>-0.95105651629515342</c:v>
                </c:pt>
                <c:pt idx="55">
                  <c:v>-1</c:v>
                </c:pt>
                <c:pt idx="56">
                  <c:v>-0.95105651629515375</c:v>
                </c:pt>
                <c:pt idx="57">
                  <c:v>-0.80901699437494679</c:v>
                </c:pt>
                <c:pt idx="58">
                  <c:v>-0.58778525229247369</c:v>
                </c:pt>
                <c:pt idx="59">
                  <c:v>-0.3090169943749464</c:v>
                </c:pt>
                <c:pt idx="60">
                  <c:v>-7.3508907294517201E-16</c:v>
                </c:pt>
                <c:pt idx="61">
                  <c:v>0.30901699437494501</c:v>
                </c:pt>
                <c:pt idx="62">
                  <c:v>0.58778525229247247</c:v>
                </c:pt>
                <c:pt idx="63">
                  <c:v>0.8090169943749459</c:v>
                </c:pt>
                <c:pt idx="64">
                  <c:v>0.95105651629515331</c:v>
                </c:pt>
                <c:pt idx="65">
                  <c:v>1</c:v>
                </c:pt>
                <c:pt idx="66">
                  <c:v>0.95105651629515386</c:v>
                </c:pt>
                <c:pt idx="67">
                  <c:v>0.8090169943749469</c:v>
                </c:pt>
                <c:pt idx="68">
                  <c:v>0.5877852522924738</c:v>
                </c:pt>
                <c:pt idx="69">
                  <c:v>0.30901699437494656</c:v>
                </c:pt>
                <c:pt idx="70">
                  <c:v>8.5760391843603401E-16</c:v>
                </c:pt>
                <c:pt idx="71">
                  <c:v>-0.3090169943749449</c:v>
                </c:pt>
                <c:pt idx="72">
                  <c:v>-0.58778525229247247</c:v>
                </c:pt>
                <c:pt idx="73">
                  <c:v>-0.8090169943749459</c:v>
                </c:pt>
                <c:pt idx="74">
                  <c:v>-0.95105651629515331</c:v>
                </c:pt>
                <c:pt idx="75">
                  <c:v>-1</c:v>
                </c:pt>
                <c:pt idx="76">
                  <c:v>-0.95105651629515386</c:v>
                </c:pt>
                <c:pt idx="77">
                  <c:v>-0.8090169943749469</c:v>
                </c:pt>
                <c:pt idx="78">
                  <c:v>-0.58778525229247391</c:v>
                </c:pt>
                <c:pt idx="79">
                  <c:v>-0.30901699437494667</c:v>
                </c:pt>
                <c:pt idx="80">
                  <c:v>-9.8011876392689601E-16</c:v>
                </c:pt>
                <c:pt idx="81">
                  <c:v>0.30901699437494479</c:v>
                </c:pt>
                <c:pt idx="82">
                  <c:v>0.58778525229246947</c:v>
                </c:pt>
                <c:pt idx="83">
                  <c:v>0.8090169943749479</c:v>
                </c:pt>
                <c:pt idx="84">
                  <c:v>0.95105651629515331</c:v>
                </c:pt>
                <c:pt idx="85">
                  <c:v>1</c:v>
                </c:pt>
                <c:pt idx="86">
                  <c:v>0.95105651629515386</c:v>
                </c:pt>
                <c:pt idx="87">
                  <c:v>0.80901699437494912</c:v>
                </c:pt>
                <c:pt idx="88">
                  <c:v>0.58778525229247114</c:v>
                </c:pt>
                <c:pt idx="89">
                  <c:v>0.30901699437494679</c:v>
                </c:pt>
                <c:pt idx="90">
                  <c:v>1.102633609417758E-15</c:v>
                </c:pt>
                <c:pt idx="91">
                  <c:v>-0.30901699437494468</c:v>
                </c:pt>
                <c:pt idx="92">
                  <c:v>-0.58778525229246936</c:v>
                </c:pt>
                <c:pt idx="93">
                  <c:v>-0.80901699437494778</c:v>
                </c:pt>
                <c:pt idx="94">
                  <c:v>-0.9510565162951532</c:v>
                </c:pt>
                <c:pt idx="95">
                  <c:v>-1</c:v>
                </c:pt>
                <c:pt idx="96">
                  <c:v>-0.95105651629515398</c:v>
                </c:pt>
                <c:pt idx="97">
                  <c:v>-0.80901699437494912</c:v>
                </c:pt>
                <c:pt idx="98">
                  <c:v>-0.58778525229247125</c:v>
                </c:pt>
                <c:pt idx="99">
                  <c:v>-0.3090169943749469</c:v>
                </c:pt>
                <c:pt idx="100">
                  <c:v>-1.22514845490862E-15</c:v>
                </c:pt>
              </c:numCache>
            </c:numRef>
          </c:yVal>
          <c:smooth val="1"/>
          <c:extLst>
            <c:ext xmlns:c16="http://schemas.microsoft.com/office/drawing/2014/chart" uri="{C3380CC4-5D6E-409C-BE32-E72D297353CC}">
              <c16:uniqueId val="{00000000-8B04-4044-AE82-82C6074EDCBE}"/>
            </c:ext>
          </c:extLst>
        </c:ser>
        <c:ser>
          <c:idx val="1"/>
          <c:order val="1"/>
          <c:tx>
            <c:strRef>
              <c:f>Sheet1!$C$1</c:f>
              <c:strCache>
                <c:ptCount val="1"/>
                <c:pt idx="0">
                  <c:v>I2</c:v>
                </c:pt>
              </c:strCache>
            </c:strRef>
          </c:tx>
          <c:spPr>
            <a:ln w="12700" cap="rnd">
              <a:solidFill>
                <a:schemeClr val="accent6"/>
              </a:solidFill>
              <a:round/>
            </a:ln>
            <a:effectLst/>
          </c:spPr>
          <c:marker>
            <c:symbol val="none"/>
          </c:marker>
          <c:xVal>
            <c:numRef>
              <c:f>Sheet1!$A$2:$A$102</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Sheet1!$C$2:$C$102</c:f>
              <c:numCache>
                <c:formatCode>General</c:formatCode>
                <c:ptCount val="101"/>
                <c:pt idx="5">
                  <c:v>1.22514845490862E-16</c:v>
                </c:pt>
                <c:pt idx="6">
                  <c:v>-0.30901699437494773</c:v>
                </c:pt>
                <c:pt idx="7">
                  <c:v>-0.58778525229247303</c:v>
                </c:pt>
                <c:pt idx="8">
                  <c:v>-0.80901699437494734</c:v>
                </c:pt>
                <c:pt idx="9">
                  <c:v>-0.95105651629515353</c:v>
                </c:pt>
                <c:pt idx="10">
                  <c:v>-1</c:v>
                </c:pt>
                <c:pt idx="11">
                  <c:v>-0.95105651629515364</c:v>
                </c:pt>
                <c:pt idx="12">
                  <c:v>-0.80901699437494756</c:v>
                </c:pt>
                <c:pt idx="13">
                  <c:v>-0.58778525229247336</c:v>
                </c:pt>
                <c:pt idx="14">
                  <c:v>-0.30901699437494762</c:v>
                </c:pt>
                <c:pt idx="15">
                  <c:v>-2.45029690981724E-16</c:v>
                </c:pt>
                <c:pt idx="16">
                  <c:v>0.30901699437494717</c:v>
                </c:pt>
                <c:pt idx="17">
                  <c:v>0.58778525229247358</c:v>
                </c:pt>
                <c:pt idx="18">
                  <c:v>0.80901699437494679</c:v>
                </c:pt>
                <c:pt idx="19">
                  <c:v>0.95105651629515353</c:v>
                </c:pt>
                <c:pt idx="20">
                  <c:v>1</c:v>
                </c:pt>
                <c:pt idx="21">
                  <c:v>0.95105651629515364</c:v>
                </c:pt>
                <c:pt idx="22">
                  <c:v>0.80901699437494767</c:v>
                </c:pt>
                <c:pt idx="23">
                  <c:v>0.58778525229247336</c:v>
                </c:pt>
                <c:pt idx="24">
                  <c:v>0.30901699437494778</c:v>
                </c:pt>
                <c:pt idx="25">
                  <c:v>3.67544536472586E-16</c:v>
                </c:pt>
                <c:pt idx="26">
                  <c:v>-0.30901699437494706</c:v>
                </c:pt>
                <c:pt idx="27">
                  <c:v>-0.5877852522924728</c:v>
                </c:pt>
                <c:pt idx="28">
                  <c:v>-0.80901699437494723</c:v>
                </c:pt>
                <c:pt idx="29">
                  <c:v>-0.95105651629515342</c:v>
                </c:pt>
                <c:pt idx="30">
                  <c:v>-1</c:v>
                </c:pt>
                <c:pt idx="31">
                  <c:v>-0.95105651629515375</c:v>
                </c:pt>
                <c:pt idx="32">
                  <c:v>-0.80901699437494767</c:v>
                </c:pt>
                <c:pt idx="33">
                  <c:v>-0.58778525229247347</c:v>
                </c:pt>
                <c:pt idx="34">
                  <c:v>-0.3090169943749479</c:v>
                </c:pt>
                <c:pt idx="35">
                  <c:v>-4.90059381963448E-16</c:v>
                </c:pt>
                <c:pt idx="36">
                  <c:v>0.30901699437494523</c:v>
                </c:pt>
                <c:pt idx="37">
                  <c:v>0.58778525229247269</c:v>
                </c:pt>
                <c:pt idx="38">
                  <c:v>0.80901699437494712</c:v>
                </c:pt>
                <c:pt idx="39">
                  <c:v>0.95105651629515398</c:v>
                </c:pt>
                <c:pt idx="40">
                  <c:v>1</c:v>
                </c:pt>
                <c:pt idx="41">
                  <c:v>0.95105651629515431</c:v>
                </c:pt>
                <c:pt idx="42">
                  <c:v>0.80901699437494778</c:v>
                </c:pt>
                <c:pt idx="43">
                  <c:v>0.58778525229247358</c:v>
                </c:pt>
                <c:pt idx="44">
                  <c:v>0.30901699437494629</c:v>
                </c:pt>
                <c:pt idx="45">
                  <c:v>6.1257422745431001E-16</c:v>
                </c:pt>
                <c:pt idx="46">
                  <c:v>-0.30901699437494512</c:v>
                </c:pt>
                <c:pt idx="47">
                  <c:v>-0.58778525229247258</c:v>
                </c:pt>
                <c:pt idx="48">
                  <c:v>-0.80901699437494601</c:v>
                </c:pt>
                <c:pt idx="49">
                  <c:v>-0.95105651629515342</c:v>
                </c:pt>
                <c:pt idx="50">
                  <c:v>-1</c:v>
                </c:pt>
                <c:pt idx="51">
                  <c:v>-0.95105651629515375</c:v>
                </c:pt>
                <c:pt idx="52">
                  <c:v>-0.80901699437494679</c:v>
                </c:pt>
                <c:pt idx="53">
                  <c:v>-0.58778525229247369</c:v>
                </c:pt>
                <c:pt idx="54">
                  <c:v>-0.3090169943749464</c:v>
                </c:pt>
                <c:pt idx="55">
                  <c:v>-7.3508907294517201E-16</c:v>
                </c:pt>
                <c:pt idx="56">
                  <c:v>0.30901699437494501</c:v>
                </c:pt>
                <c:pt idx="57">
                  <c:v>0.58778525229247247</c:v>
                </c:pt>
                <c:pt idx="58">
                  <c:v>0.8090169943749459</c:v>
                </c:pt>
                <c:pt idx="59">
                  <c:v>0.95105651629515331</c:v>
                </c:pt>
                <c:pt idx="60">
                  <c:v>1</c:v>
                </c:pt>
                <c:pt idx="61">
                  <c:v>0.95105651629515386</c:v>
                </c:pt>
                <c:pt idx="62">
                  <c:v>0.8090169943749469</c:v>
                </c:pt>
                <c:pt idx="63">
                  <c:v>0.5877852522924738</c:v>
                </c:pt>
                <c:pt idx="64">
                  <c:v>0.30901699437494656</c:v>
                </c:pt>
                <c:pt idx="65">
                  <c:v>8.5760391843603401E-16</c:v>
                </c:pt>
                <c:pt idx="66">
                  <c:v>-0.3090169943749449</c:v>
                </c:pt>
                <c:pt idx="67">
                  <c:v>-0.58778525229247247</c:v>
                </c:pt>
                <c:pt idx="68">
                  <c:v>-0.8090169943749459</c:v>
                </c:pt>
                <c:pt idx="69">
                  <c:v>-0.95105651629515331</c:v>
                </c:pt>
                <c:pt idx="70">
                  <c:v>-1</c:v>
                </c:pt>
                <c:pt idx="71">
                  <c:v>-0.95105651629515386</c:v>
                </c:pt>
                <c:pt idx="72">
                  <c:v>-0.8090169943749469</c:v>
                </c:pt>
                <c:pt idx="73">
                  <c:v>-0.58778525229247391</c:v>
                </c:pt>
                <c:pt idx="74">
                  <c:v>-0.30901699437494667</c:v>
                </c:pt>
                <c:pt idx="75">
                  <c:v>-9.8011876392689601E-16</c:v>
                </c:pt>
                <c:pt idx="76">
                  <c:v>0.30901699437494479</c:v>
                </c:pt>
                <c:pt idx="77">
                  <c:v>0.58778525229246947</c:v>
                </c:pt>
                <c:pt idx="78">
                  <c:v>0.8090169943749479</c:v>
                </c:pt>
                <c:pt idx="79">
                  <c:v>0.95105651629515331</c:v>
                </c:pt>
                <c:pt idx="80">
                  <c:v>1</c:v>
                </c:pt>
                <c:pt idx="81">
                  <c:v>0.95105651629515386</c:v>
                </c:pt>
                <c:pt idx="82">
                  <c:v>0.80901699437494912</c:v>
                </c:pt>
                <c:pt idx="83">
                  <c:v>0.58778525229247114</c:v>
                </c:pt>
                <c:pt idx="84">
                  <c:v>0.30901699437494679</c:v>
                </c:pt>
                <c:pt idx="85">
                  <c:v>1.102633609417758E-15</c:v>
                </c:pt>
                <c:pt idx="86">
                  <c:v>-0.30901699437494468</c:v>
                </c:pt>
                <c:pt idx="87">
                  <c:v>-0.58778525229246936</c:v>
                </c:pt>
                <c:pt idx="88">
                  <c:v>-0.80901699437494778</c:v>
                </c:pt>
                <c:pt idx="89">
                  <c:v>-0.9510565162951532</c:v>
                </c:pt>
                <c:pt idx="90">
                  <c:v>-1</c:v>
                </c:pt>
                <c:pt idx="91">
                  <c:v>-0.95105651629515398</c:v>
                </c:pt>
                <c:pt idx="92">
                  <c:v>-0.80901699437494912</c:v>
                </c:pt>
                <c:pt idx="93">
                  <c:v>-0.58778525229247125</c:v>
                </c:pt>
                <c:pt idx="94">
                  <c:v>-0.3090169943749469</c:v>
                </c:pt>
                <c:pt idx="95">
                  <c:v>-1.22514845490862E-15</c:v>
                </c:pt>
                <c:pt idx="96">
                  <c:v>0.30901699437494456</c:v>
                </c:pt>
                <c:pt idx="97">
                  <c:v>0.58778525229246925</c:v>
                </c:pt>
                <c:pt idx="98">
                  <c:v>0.80901699437494978</c:v>
                </c:pt>
                <c:pt idx="99">
                  <c:v>0.9510565162951532</c:v>
                </c:pt>
                <c:pt idx="100">
                  <c:v>1</c:v>
                </c:pt>
              </c:numCache>
            </c:numRef>
          </c:yVal>
          <c:smooth val="1"/>
          <c:extLst>
            <c:ext xmlns:c16="http://schemas.microsoft.com/office/drawing/2014/chart" uri="{C3380CC4-5D6E-409C-BE32-E72D297353CC}">
              <c16:uniqueId val="{00000001-8B04-4044-AE82-82C6074EDCBE}"/>
            </c:ext>
          </c:extLst>
        </c:ser>
        <c:ser>
          <c:idx val="2"/>
          <c:order val="2"/>
          <c:tx>
            <c:strRef>
              <c:f>Sheet1!$D$1</c:f>
              <c:strCache>
                <c:ptCount val="1"/>
                <c:pt idx="0">
                  <c:v>I3</c:v>
                </c:pt>
              </c:strCache>
            </c:strRef>
          </c:tx>
          <c:spPr>
            <a:ln w="12700" cap="rnd">
              <a:solidFill>
                <a:schemeClr val="accent3"/>
              </a:solidFill>
              <a:round/>
            </a:ln>
            <a:effectLst/>
          </c:spPr>
          <c:marker>
            <c:symbol val="none"/>
          </c:marker>
          <c:xVal>
            <c:numRef>
              <c:f>Sheet1!$A$2:$A$102</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Sheet1!$D$2:$D$102</c:f>
              <c:numCache>
                <c:formatCode>General</c:formatCode>
                <c:ptCount val="101"/>
                <c:pt idx="10">
                  <c:v>-2.45029690981724E-16</c:v>
                </c:pt>
                <c:pt idx="11">
                  <c:v>0.30901699437494717</c:v>
                </c:pt>
                <c:pt idx="12">
                  <c:v>0.58778525229247358</c:v>
                </c:pt>
                <c:pt idx="13">
                  <c:v>0.80901699437494679</c:v>
                </c:pt>
                <c:pt idx="14">
                  <c:v>0.95105651629515353</c:v>
                </c:pt>
                <c:pt idx="15">
                  <c:v>1</c:v>
                </c:pt>
                <c:pt idx="16">
                  <c:v>0.95105651629515364</c:v>
                </c:pt>
                <c:pt idx="17">
                  <c:v>0.80901699437494767</c:v>
                </c:pt>
                <c:pt idx="18">
                  <c:v>0.58778525229247336</c:v>
                </c:pt>
                <c:pt idx="19">
                  <c:v>0.30901699437494778</c:v>
                </c:pt>
                <c:pt idx="20">
                  <c:v>3.67544536472586E-16</c:v>
                </c:pt>
                <c:pt idx="21">
                  <c:v>-0.30901699437494706</c:v>
                </c:pt>
                <c:pt idx="22">
                  <c:v>-0.5877852522924728</c:v>
                </c:pt>
                <c:pt idx="23">
                  <c:v>-0.80901699437494723</c:v>
                </c:pt>
                <c:pt idx="24">
                  <c:v>-0.95105651629515342</c:v>
                </c:pt>
                <c:pt idx="25">
                  <c:v>-1</c:v>
                </c:pt>
                <c:pt idx="26">
                  <c:v>-0.95105651629515375</c:v>
                </c:pt>
                <c:pt idx="27">
                  <c:v>-0.80901699437494767</c:v>
                </c:pt>
                <c:pt idx="28">
                  <c:v>-0.58778525229247347</c:v>
                </c:pt>
                <c:pt idx="29">
                  <c:v>-0.3090169943749479</c:v>
                </c:pt>
                <c:pt idx="30">
                  <c:v>-4.90059381963448E-16</c:v>
                </c:pt>
                <c:pt idx="31">
                  <c:v>0.30901699437494523</c:v>
                </c:pt>
                <c:pt idx="32">
                  <c:v>0.58778525229247269</c:v>
                </c:pt>
                <c:pt idx="33">
                  <c:v>0.80901699437494712</c:v>
                </c:pt>
                <c:pt idx="34">
                  <c:v>0.95105651629515398</c:v>
                </c:pt>
                <c:pt idx="35">
                  <c:v>1</c:v>
                </c:pt>
                <c:pt idx="36">
                  <c:v>0.95105651629515431</c:v>
                </c:pt>
                <c:pt idx="37">
                  <c:v>0.80901699437494778</c:v>
                </c:pt>
                <c:pt idx="38">
                  <c:v>0.58778525229247358</c:v>
                </c:pt>
                <c:pt idx="39">
                  <c:v>0.30901699437494629</c:v>
                </c:pt>
                <c:pt idx="40">
                  <c:v>6.1257422745431001E-16</c:v>
                </c:pt>
                <c:pt idx="41">
                  <c:v>-0.30901699437494512</c:v>
                </c:pt>
                <c:pt idx="42">
                  <c:v>-0.58778525229247258</c:v>
                </c:pt>
                <c:pt idx="43">
                  <c:v>-0.80901699437494601</c:v>
                </c:pt>
                <c:pt idx="44">
                  <c:v>-0.95105651629515342</c:v>
                </c:pt>
                <c:pt idx="45">
                  <c:v>-1</c:v>
                </c:pt>
                <c:pt idx="46">
                  <c:v>-0.95105651629515375</c:v>
                </c:pt>
                <c:pt idx="47">
                  <c:v>-0.80901699437494679</c:v>
                </c:pt>
                <c:pt idx="48">
                  <c:v>-0.58778525229247369</c:v>
                </c:pt>
                <c:pt idx="49">
                  <c:v>-0.3090169943749464</c:v>
                </c:pt>
                <c:pt idx="50">
                  <c:v>-7.3508907294517201E-16</c:v>
                </c:pt>
                <c:pt idx="51">
                  <c:v>0.30901699437494501</c:v>
                </c:pt>
                <c:pt idx="52">
                  <c:v>0.58778525229247247</c:v>
                </c:pt>
                <c:pt idx="53">
                  <c:v>0.8090169943749459</c:v>
                </c:pt>
                <c:pt idx="54">
                  <c:v>0.95105651629515331</c:v>
                </c:pt>
                <c:pt idx="55">
                  <c:v>1</c:v>
                </c:pt>
                <c:pt idx="56">
                  <c:v>0.95105651629515386</c:v>
                </c:pt>
                <c:pt idx="57">
                  <c:v>0.8090169943749469</c:v>
                </c:pt>
                <c:pt idx="58">
                  <c:v>0.5877852522924738</c:v>
                </c:pt>
                <c:pt idx="59">
                  <c:v>0.30901699437494656</c:v>
                </c:pt>
                <c:pt idx="60">
                  <c:v>8.5760391843603401E-16</c:v>
                </c:pt>
                <c:pt idx="61">
                  <c:v>-0.3090169943749449</c:v>
                </c:pt>
                <c:pt idx="62">
                  <c:v>-0.58778525229247247</c:v>
                </c:pt>
                <c:pt idx="63">
                  <c:v>-0.8090169943749459</c:v>
                </c:pt>
                <c:pt idx="64">
                  <c:v>-0.95105651629515331</c:v>
                </c:pt>
                <c:pt idx="65">
                  <c:v>-1</c:v>
                </c:pt>
                <c:pt idx="66">
                  <c:v>-0.95105651629515386</c:v>
                </c:pt>
                <c:pt idx="67">
                  <c:v>-0.8090169943749469</c:v>
                </c:pt>
                <c:pt idx="68">
                  <c:v>-0.58778525229247391</c:v>
                </c:pt>
                <c:pt idx="69">
                  <c:v>-0.30901699437494667</c:v>
                </c:pt>
                <c:pt idx="70">
                  <c:v>-9.8011876392689601E-16</c:v>
                </c:pt>
                <c:pt idx="71">
                  <c:v>0.30901699437494479</c:v>
                </c:pt>
                <c:pt idx="72">
                  <c:v>0.58778525229246947</c:v>
                </c:pt>
                <c:pt idx="73">
                  <c:v>0.8090169943749479</c:v>
                </c:pt>
                <c:pt idx="74">
                  <c:v>0.95105651629515331</c:v>
                </c:pt>
                <c:pt idx="75">
                  <c:v>1</c:v>
                </c:pt>
                <c:pt idx="76">
                  <c:v>0.95105651629515386</c:v>
                </c:pt>
                <c:pt idx="77">
                  <c:v>0.80901699437494912</c:v>
                </c:pt>
                <c:pt idx="78">
                  <c:v>0.58778525229247114</c:v>
                </c:pt>
                <c:pt idx="79">
                  <c:v>0.30901699437494679</c:v>
                </c:pt>
                <c:pt idx="80">
                  <c:v>1.102633609417758E-15</c:v>
                </c:pt>
                <c:pt idx="81">
                  <c:v>-0.30901699437494468</c:v>
                </c:pt>
                <c:pt idx="82">
                  <c:v>-0.58778525229246936</c:v>
                </c:pt>
                <c:pt idx="83">
                  <c:v>-0.80901699437494778</c:v>
                </c:pt>
                <c:pt idx="84">
                  <c:v>-0.9510565162951532</c:v>
                </c:pt>
                <c:pt idx="85">
                  <c:v>-1</c:v>
                </c:pt>
                <c:pt idx="86">
                  <c:v>-0.95105651629515398</c:v>
                </c:pt>
                <c:pt idx="87">
                  <c:v>-0.80901699437494912</c:v>
                </c:pt>
                <c:pt idx="88">
                  <c:v>-0.58778525229247125</c:v>
                </c:pt>
                <c:pt idx="89">
                  <c:v>-0.3090169943749469</c:v>
                </c:pt>
                <c:pt idx="90">
                  <c:v>-1.22514845490862E-15</c:v>
                </c:pt>
                <c:pt idx="91">
                  <c:v>0.30901699437494456</c:v>
                </c:pt>
                <c:pt idx="92">
                  <c:v>0.58778525229246925</c:v>
                </c:pt>
                <c:pt idx="93">
                  <c:v>0.80901699437494978</c:v>
                </c:pt>
                <c:pt idx="94">
                  <c:v>0.9510565162951532</c:v>
                </c:pt>
                <c:pt idx="95">
                  <c:v>1</c:v>
                </c:pt>
                <c:pt idx="96">
                  <c:v>0.95105651629515509</c:v>
                </c:pt>
                <c:pt idx="97">
                  <c:v>0.80901699437494923</c:v>
                </c:pt>
                <c:pt idx="98">
                  <c:v>0.58778525229247425</c:v>
                </c:pt>
                <c:pt idx="99">
                  <c:v>0.30901699437494701</c:v>
                </c:pt>
                <c:pt idx="100">
                  <c:v>4.9003769791999829E-15</c:v>
                </c:pt>
              </c:numCache>
            </c:numRef>
          </c:yVal>
          <c:smooth val="1"/>
          <c:extLst>
            <c:ext xmlns:c16="http://schemas.microsoft.com/office/drawing/2014/chart" uri="{C3380CC4-5D6E-409C-BE32-E72D297353CC}">
              <c16:uniqueId val="{00000002-8B04-4044-AE82-82C6074EDCBE}"/>
            </c:ext>
          </c:extLst>
        </c:ser>
        <c:ser>
          <c:idx val="3"/>
          <c:order val="3"/>
          <c:tx>
            <c:strRef>
              <c:f>Sheet1!$E$1</c:f>
              <c:strCache>
                <c:ptCount val="1"/>
                <c:pt idx="0">
                  <c:v>I4</c:v>
                </c:pt>
              </c:strCache>
            </c:strRef>
          </c:tx>
          <c:spPr>
            <a:ln w="12700" cap="rnd">
              <a:solidFill>
                <a:schemeClr val="accent4"/>
              </a:solidFill>
              <a:round/>
            </a:ln>
            <a:effectLst/>
          </c:spPr>
          <c:marker>
            <c:symbol val="none"/>
          </c:marker>
          <c:xVal>
            <c:numRef>
              <c:f>Sheet1!$A$2:$A$102</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Sheet1!$E$2:$E$102</c:f>
              <c:numCache>
                <c:formatCode>General</c:formatCode>
                <c:ptCount val="101"/>
                <c:pt idx="15">
                  <c:v>3.67544536472586E-16</c:v>
                </c:pt>
                <c:pt idx="16">
                  <c:v>-0.30901699437494706</c:v>
                </c:pt>
                <c:pt idx="17">
                  <c:v>-0.5877852522924728</c:v>
                </c:pt>
                <c:pt idx="18">
                  <c:v>-0.80901699437494723</c:v>
                </c:pt>
                <c:pt idx="19">
                  <c:v>-0.95105651629515342</c:v>
                </c:pt>
                <c:pt idx="20">
                  <c:v>-1</c:v>
                </c:pt>
                <c:pt idx="21">
                  <c:v>-0.95105651629515375</c:v>
                </c:pt>
                <c:pt idx="22">
                  <c:v>-0.80901699437494767</c:v>
                </c:pt>
                <c:pt idx="23">
                  <c:v>-0.58778525229247347</c:v>
                </c:pt>
                <c:pt idx="24">
                  <c:v>-0.3090169943749479</c:v>
                </c:pt>
                <c:pt idx="25">
                  <c:v>-4.90059381963448E-16</c:v>
                </c:pt>
                <c:pt idx="26">
                  <c:v>0.30901699437494523</c:v>
                </c:pt>
                <c:pt idx="27">
                  <c:v>0.58778525229247269</c:v>
                </c:pt>
                <c:pt idx="28">
                  <c:v>0.80901699437494712</c:v>
                </c:pt>
                <c:pt idx="29">
                  <c:v>0.95105651629515398</c:v>
                </c:pt>
                <c:pt idx="30">
                  <c:v>1</c:v>
                </c:pt>
                <c:pt idx="31">
                  <c:v>0.95105651629515431</c:v>
                </c:pt>
                <c:pt idx="32">
                  <c:v>0.80901699437494778</c:v>
                </c:pt>
                <c:pt idx="33">
                  <c:v>0.58778525229247358</c:v>
                </c:pt>
                <c:pt idx="34">
                  <c:v>0.30901699437494629</c:v>
                </c:pt>
                <c:pt idx="35">
                  <c:v>6.1257422745431001E-16</c:v>
                </c:pt>
                <c:pt idx="36">
                  <c:v>-0.30901699437494512</c:v>
                </c:pt>
                <c:pt idx="37">
                  <c:v>-0.58778525229247258</c:v>
                </c:pt>
                <c:pt idx="38">
                  <c:v>-0.80901699437494601</c:v>
                </c:pt>
                <c:pt idx="39">
                  <c:v>-0.95105651629515342</c:v>
                </c:pt>
                <c:pt idx="40">
                  <c:v>-1</c:v>
                </c:pt>
                <c:pt idx="41">
                  <c:v>-0.95105651629515375</c:v>
                </c:pt>
                <c:pt idx="42">
                  <c:v>-0.80901699437494679</c:v>
                </c:pt>
                <c:pt idx="43">
                  <c:v>-0.58778525229247369</c:v>
                </c:pt>
                <c:pt idx="44">
                  <c:v>-0.3090169943749464</c:v>
                </c:pt>
                <c:pt idx="45">
                  <c:v>-7.3508907294517201E-16</c:v>
                </c:pt>
                <c:pt idx="46">
                  <c:v>0.30901699437494501</c:v>
                </c:pt>
                <c:pt idx="47">
                  <c:v>0.58778525229247247</c:v>
                </c:pt>
                <c:pt idx="48">
                  <c:v>0.8090169943749459</c:v>
                </c:pt>
                <c:pt idx="49">
                  <c:v>0.95105651629515331</c:v>
                </c:pt>
                <c:pt idx="50">
                  <c:v>1</c:v>
                </c:pt>
                <c:pt idx="51">
                  <c:v>0.95105651629515386</c:v>
                </c:pt>
                <c:pt idx="52">
                  <c:v>0.8090169943749469</c:v>
                </c:pt>
                <c:pt idx="53">
                  <c:v>0.5877852522924738</c:v>
                </c:pt>
                <c:pt idx="54">
                  <c:v>0.30901699437494656</c:v>
                </c:pt>
                <c:pt idx="55">
                  <c:v>8.5760391843603401E-16</c:v>
                </c:pt>
                <c:pt idx="56">
                  <c:v>-0.3090169943749449</c:v>
                </c:pt>
                <c:pt idx="57">
                  <c:v>-0.58778525229247247</c:v>
                </c:pt>
                <c:pt idx="58">
                  <c:v>-0.8090169943749459</c:v>
                </c:pt>
                <c:pt idx="59">
                  <c:v>-0.95105651629515331</c:v>
                </c:pt>
                <c:pt idx="60">
                  <c:v>-1</c:v>
                </c:pt>
                <c:pt idx="61">
                  <c:v>-0.95105651629515386</c:v>
                </c:pt>
                <c:pt idx="62">
                  <c:v>-0.8090169943749469</c:v>
                </c:pt>
                <c:pt idx="63">
                  <c:v>-0.58778525229247391</c:v>
                </c:pt>
                <c:pt idx="64">
                  <c:v>-0.30901699437494667</c:v>
                </c:pt>
                <c:pt idx="65">
                  <c:v>-9.8011876392689601E-16</c:v>
                </c:pt>
                <c:pt idx="66">
                  <c:v>0.30901699437494479</c:v>
                </c:pt>
                <c:pt idx="67">
                  <c:v>0.58778525229246947</c:v>
                </c:pt>
                <c:pt idx="68">
                  <c:v>0.8090169943749479</c:v>
                </c:pt>
                <c:pt idx="69">
                  <c:v>0.95105651629515331</c:v>
                </c:pt>
                <c:pt idx="70">
                  <c:v>1</c:v>
                </c:pt>
                <c:pt idx="71">
                  <c:v>0.95105651629515386</c:v>
                </c:pt>
                <c:pt idx="72">
                  <c:v>0.80901699437494912</c:v>
                </c:pt>
                <c:pt idx="73">
                  <c:v>0.58778525229247114</c:v>
                </c:pt>
                <c:pt idx="74">
                  <c:v>0.30901699437494679</c:v>
                </c:pt>
                <c:pt idx="75">
                  <c:v>1.102633609417758E-15</c:v>
                </c:pt>
                <c:pt idx="76">
                  <c:v>-0.30901699437494468</c:v>
                </c:pt>
                <c:pt idx="77">
                  <c:v>-0.58778525229246936</c:v>
                </c:pt>
                <c:pt idx="78">
                  <c:v>-0.80901699437494778</c:v>
                </c:pt>
                <c:pt idx="79">
                  <c:v>-0.9510565162951532</c:v>
                </c:pt>
                <c:pt idx="80">
                  <c:v>-1</c:v>
                </c:pt>
                <c:pt idx="81">
                  <c:v>-0.95105651629515398</c:v>
                </c:pt>
                <c:pt idx="82">
                  <c:v>-0.80901699437494912</c:v>
                </c:pt>
                <c:pt idx="83">
                  <c:v>-0.58778525229247125</c:v>
                </c:pt>
                <c:pt idx="84">
                  <c:v>-0.3090169943749469</c:v>
                </c:pt>
                <c:pt idx="85">
                  <c:v>-1.22514845490862E-15</c:v>
                </c:pt>
                <c:pt idx="86">
                  <c:v>0.30901699437494456</c:v>
                </c:pt>
                <c:pt idx="87">
                  <c:v>0.58778525229246925</c:v>
                </c:pt>
                <c:pt idx="88">
                  <c:v>0.80901699437494978</c:v>
                </c:pt>
                <c:pt idx="89">
                  <c:v>0.9510565162951532</c:v>
                </c:pt>
                <c:pt idx="90">
                  <c:v>1</c:v>
                </c:pt>
                <c:pt idx="91">
                  <c:v>0.95105651629515509</c:v>
                </c:pt>
                <c:pt idx="92">
                  <c:v>0.80901699437494923</c:v>
                </c:pt>
                <c:pt idx="93">
                  <c:v>0.58778525229247425</c:v>
                </c:pt>
                <c:pt idx="94">
                  <c:v>0.30901699437494701</c:v>
                </c:pt>
                <c:pt idx="95">
                  <c:v>4.9003769791999829E-15</c:v>
                </c:pt>
                <c:pt idx="96">
                  <c:v>-0.30901699437494445</c:v>
                </c:pt>
                <c:pt idx="97">
                  <c:v>-0.58778525229247203</c:v>
                </c:pt>
                <c:pt idx="98">
                  <c:v>-0.80901699437494767</c:v>
                </c:pt>
                <c:pt idx="99">
                  <c:v>-0.9510565162951542</c:v>
                </c:pt>
                <c:pt idx="100">
                  <c:v>-1</c:v>
                </c:pt>
              </c:numCache>
            </c:numRef>
          </c:yVal>
          <c:smooth val="1"/>
          <c:extLst>
            <c:ext xmlns:c16="http://schemas.microsoft.com/office/drawing/2014/chart" uri="{C3380CC4-5D6E-409C-BE32-E72D297353CC}">
              <c16:uniqueId val="{00000003-8B04-4044-AE82-82C6074EDCBE}"/>
            </c:ext>
          </c:extLst>
        </c:ser>
        <c:ser>
          <c:idx val="4"/>
          <c:order val="4"/>
          <c:tx>
            <c:strRef>
              <c:f>Sheet1!$F$1</c:f>
              <c:strCache>
                <c:ptCount val="1"/>
                <c:pt idx="0">
                  <c:v>I5</c:v>
                </c:pt>
              </c:strCache>
            </c:strRef>
          </c:tx>
          <c:spPr>
            <a:ln w="19050" cap="rnd">
              <a:solidFill>
                <a:schemeClr val="accent5"/>
              </a:solidFill>
              <a:round/>
            </a:ln>
            <a:effectLst/>
          </c:spPr>
          <c:marker>
            <c:symbol val="none"/>
          </c:marker>
          <c:xVal>
            <c:numRef>
              <c:f>Sheet1!$A$2:$A$102</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Sheet1!$F$2:$F$102</c:f>
              <c:numCache>
                <c:formatCode>General</c:formatCode>
                <c:ptCount val="101"/>
                <c:pt idx="20">
                  <c:v>-4.90059381963448E-16</c:v>
                </c:pt>
                <c:pt idx="21">
                  <c:v>0.30901699437494523</c:v>
                </c:pt>
                <c:pt idx="22">
                  <c:v>0.58778525229247269</c:v>
                </c:pt>
                <c:pt idx="23">
                  <c:v>0.80901699437494712</c:v>
                </c:pt>
                <c:pt idx="24">
                  <c:v>0.95105651629515398</c:v>
                </c:pt>
                <c:pt idx="25">
                  <c:v>1</c:v>
                </c:pt>
                <c:pt idx="26">
                  <c:v>0.95105651629515431</c:v>
                </c:pt>
                <c:pt idx="27">
                  <c:v>0.80901699437494778</c:v>
                </c:pt>
                <c:pt idx="28">
                  <c:v>0.58778525229247358</c:v>
                </c:pt>
                <c:pt idx="29">
                  <c:v>0.30901699437494629</c:v>
                </c:pt>
                <c:pt idx="30">
                  <c:v>6.1257422745431001E-16</c:v>
                </c:pt>
                <c:pt idx="31">
                  <c:v>-0.30901699437494512</c:v>
                </c:pt>
                <c:pt idx="32">
                  <c:v>-0.58778525229247258</c:v>
                </c:pt>
                <c:pt idx="33">
                  <c:v>-0.80901699437494601</c:v>
                </c:pt>
                <c:pt idx="34">
                  <c:v>-0.95105651629515342</c:v>
                </c:pt>
                <c:pt idx="35">
                  <c:v>-1</c:v>
                </c:pt>
                <c:pt idx="36">
                  <c:v>-0.95105651629515375</c:v>
                </c:pt>
                <c:pt idx="37">
                  <c:v>-0.80901699437494679</c:v>
                </c:pt>
                <c:pt idx="38">
                  <c:v>-0.58778525229247369</c:v>
                </c:pt>
                <c:pt idx="39">
                  <c:v>-0.3090169943749464</c:v>
                </c:pt>
                <c:pt idx="40">
                  <c:v>-7.3508907294517201E-16</c:v>
                </c:pt>
                <c:pt idx="41">
                  <c:v>0.30901699437494501</c:v>
                </c:pt>
                <c:pt idx="42">
                  <c:v>0.58778525229247247</c:v>
                </c:pt>
                <c:pt idx="43">
                  <c:v>0.8090169943749459</c:v>
                </c:pt>
                <c:pt idx="44">
                  <c:v>0.95105651629515331</c:v>
                </c:pt>
                <c:pt idx="45">
                  <c:v>1</c:v>
                </c:pt>
                <c:pt idx="46">
                  <c:v>0.95105651629515386</c:v>
                </c:pt>
                <c:pt idx="47">
                  <c:v>0.8090169943749469</c:v>
                </c:pt>
                <c:pt idx="48">
                  <c:v>0.5877852522924738</c:v>
                </c:pt>
                <c:pt idx="49">
                  <c:v>0.30901699437494656</c:v>
                </c:pt>
                <c:pt idx="50">
                  <c:v>8.5760391843603401E-16</c:v>
                </c:pt>
                <c:pt idx="51">
                  <c:v>-0.3090169943749449</c:v>
                </c:pt>
                <c:pt idx="52">
                  <c:v>-0.58778525229247247</c:v>
                </c:pt>
                <c:pt idx="53">
                  <c:v>-0.8090169943749459</c:v>
                </c:pt>
                <c:pt idx="54">
                  <c:v>-0.95105651629515331</c:v>
                </c:pt>
                <c:pt idx="55">
                  <c:v>-1</c:v>
                </c:pt>
                <c:pt idx="56">
                  <c:v>-0.95105651629515386</c:v>
                </c:pt>
                <c:pt idx="57">
                  <c:v>-0.8090169943749469</c:v>
                </c:pt>
                <c:pt idx="58">
                  <c:v>-0.58778525229247391</c:v>
                </c:pt>
                <c:pt idx="59">
                  <c:v>-0.30901699437494667</c:v>
                </c:pt>
                <c:pt idx="60">
                  <c:v>-9.8011876392689601E-16</c:v>
                </c:pt>
                <c:pt idx="61">
                  <c:v>0.30901699437494479</c:v>
                </c:pt>
                <c:pt idx="62">
                  <c:v>0.58778525229246947</c:v>
                </c:pt>
                <c:pt idx="63">
                  <c:v>0.8090169943749479</c:v>
                </c:pt>
                <c:pt idx="64">
                  <c:v>0.95105651629515331</c:v>
                </c:pt>
                <c:pt idx="65">
                  <c:v>1</c:v>
                </c:pt>
                <c:pt idx="66">
                  <c:v>0.95105651629515386</c:v>
                </c:pt>
                <c:pt idx="67">
                  <c:v>0.80901699437494912</c:v>
                </c:pt>
                <c:pt idx="68">
                  <c:v>0.58778525229247114</c:v>
                </c:pt>
                <c:pt idx="69">
                  <c:v>0.30901699437494679</c:v>
                </c:pt>
                <c:pt idx="70">
                  <c:v>1.102633609417758E-15</c:v>
                </c:pt>
                <c:pt idx="71">
                  <c:v>-0.30901699437494468</c:v>
                </c:pt>
                <c:pt idx="72">
                  <c:v>-0.58778525229246936</c:v>
                </c:pt>
                <c:pt idx="73">
                  <c:v>-0.80901699437494778</c:v>
                </c:pt>
                <c:pt idx="74">
                  <c:v>-0.9510565162951532</c:v>
                </c:pt>
                <c:pt idx="75">
                  <c:v>-1</c:v>
                </c:pt>
                <c:pt idx="76">
                  <c:v>-0.95105651629515398</c:v>
                </c:pt>
                <c:pt idx="77">
                  <c:v>-0.80901699437494912</c:v>
                </c:pt>
                <c:pt idx="78">
                  <c:v>-0.58778525229247125</c:v>
                </c:pt>
                <c:pt idx="79">
                  <c:v>-0.3090169943749469</c:v>
                </c:pt>
                <c:pt idx="80">
                  <c:v>-1.22514845490862E-15</c:v>
                </c:pt>
                <c:pt idx="81">
                  <c:v>0.30901699437494456</c:v>
                </c:pt>
                <c:pt idx="82">
                  <c:v>0.58778525229246925</c:v>
                </c:pt>
                <c:pt idx="83">
                  <c:v>0.80901699437494978</c:v>
                </c:pt>
                <c:pt idx="84">
                  <c:v>0.9510565162951532</c:v>
                </c:pt>
                <c:pt idx="85">
                  <c:v>1</c:v>
                </c:pt>
                <c:pt idx="86">
                  <c:v>0.95105651629515509</c:v>
                </c:pt>
                <c:pt idx="87">
                  <c:v>0.80901699437494923</c:v>
                </c:pt>
                <c:pt idx="88">
                  <c:v>0.58778525229247425</c:v>
                </c:pt>
                <c:pt idx="89">
                  <c:v>0.30901699437494701</c:v>
                </c:pt>
                <c:pt idx="90">
                  <c:v>4.9003769791999829E-15</c:v>
                </c:pt>
                <c:pt idx="91">
                  <c:v>-0.30901699437494445</c:v>
                </c:pt>
                <c:pt idx="92">
                  <c:v>-0.58778525229247203</c:v>
                </c:pt>
                <c:pt idx="93">
                  <c:v>-0.80901699437494767</c:v>
                </c:pt>
                <c:pt idx="94">
                  <c:v>-0.9510565162951542</c:v>
                </c:pt>
                <c:pt idx="95">
                  <c:v>-1</c:v>
                </c:pt>
                <c:pt idx="96">
                  <c:v>-0.95105651629515398</c:v>
                </c:pt>
                <c:pt idx="97">
                  <c:v>-0.80901699437495145</c:v>
                </c:pt>
                <c:pt idx="98">
                  <c:v>-0.58778525229247147</c:v>
                </c:pt>
                <c:pt idx="99">
                  <c:v>-0.3090169943749505</c:v>
                </c:pt>
                <c:pt idx="100">
                  <c:v>-1.470178145890344E-15</c:v>
                </c:pt>
              </c:numCache>
            </c:numRef>
          </c:yVal>
          <c:smooth val="1"/>
          <c:extLst>
            <c:ext xmlns:c16="http://schemas.microsoft.com/office/drawing/2014/chart" uri="{C3380CC4-5D6E-409C-BE32-E72D297353CC}">
              <c16:uniqueId val="{00000004-8B04-4044-AE82-82C6074EDCBE}"/>
            </c:ext>
          </c:extLst>
        </c:ser>
        <c:ser>
          <c:idx val="5"/>
          <c:order val="5"/>
          <c:tx>
            <c:strRef>
              <c:f>Sheet1!$G$1</c:f>
              <c:strCache>
                <c:ptCount val="1"/>
                <c:pt idx="0">
                  <c:v>Sum</c:v>
                </c:pt>
              </c:strCache>
            </c:strRef>
          </c:tx>
          <c:spPr>
            <a:ln w="25400" cap="rnd">
              <a:solidFill>
                <a:srgbClr val="FF0000"/>
              </a:solidFill>
              <a:prstDash val="sysDot"/>
              <a:round/>
            </a:ln>
            <a:effectLst/>
          </c:spPr>
          <c:marker>
            <c:symbol val="none"/>
          </c:marker>
          <c:xVal>
            <c:numRef>
              <c:f>Sheet1!$A$2:$A$102</c:f>
              <c:numCache>
                <c:formatCode>General</c:formatCode>
                <c:ptCount val="1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numCache>
            </c:numRef>
          </c:xVal>
          <c:yVal>
            <c:numRef>
              <c:f>Sheet1!$G$2:$G$102</c:f>
              <c:numCache>
                <c:formatCode>General</c:formatCode>
                <c:ptCount val="101"/>
                <c:pt idx="0">
                  <c:v>0</c:v>
                </c:pt>
                <c:pt idx="1">
                  <c:v>0.3090169943749474</c:v>
                </c:pt>
                <c:pt idx="2">
                  <c:v>0.58778525229247314</c:v>
                </c:pt>
                <c:pt idx="3">
                  <c:v>0.80901699437494745</c:v>
                </c:pt>
                <c:pt idx="4">
                  <c:v>0.95105651629515353</c:v>
                </c:pt>
                <c:pt idx="5">
                  <c:v>1.0000000000000002</c:v>
                </c:pt>
                <c:pt idx="6">
                  <c:v>0.64203952192020597</c:v>
                </c:pt>
                <c:pt idx="7">
                  <c:v>0.22123174208247443</c:v>
                </c:pt>
                <c:pt idx="8">
                  <c:v>-0.22123174208247409</c:v>
                </c:pt>
                <c:pt idx="9">
                  <c:v>-0.64203952192020597</c:v>
                </c:pt>
                <c:pt idx="10">
                  <c:v>-1.0000000000000002</c:v>
                </c:pt>
                <c:pt idx="11">
                  <c:v>-0.95105651629515409</c:v>
                </c:pt>
                <c:pt idx="12">
                  <c:v>-0.80901699437494701</c:v>
                </c:pt>
                <c:pt idx="13">
                  <c:v>-0.58778525229247403</c:v>
                </c:pt>
                <c:pt idx="14">
                  <c:v>-0.30901699437494756</c:v>
                </c:pt>
                <c:pt idx="15">
                  <c:v>1.454999315475547E-16</c:v>
                </c:pt>
                <c:pt idx="16">
                  <c:v>0</c:v>
                </c:pt>
                <c:pt idx="17">
                  <c:v>8.8817841970012523E-16</c:v>
                </c:pt>
                <c:pt idx="18">
                  <c:v>0</c:v>
                </c:pt>
                <c:pt idx="19">
                  <c:v>0</c:v>
                </c:pt>
                <c:pt idx="20">
                  <c:v>-2.680147770384167E-16</c:v>
                </c:pt>
                <c:pt idx="21">
                  <c:v>0.30901699437494534</c:v>
                </c:pt>
                <c:pt idx="22">
                  <c:v>0.58778525229247347</c:v>
                </c:pt>
                <c:pt idx="23">
                  <c:v>0.80901699437494656</c:v>
                </c:pt>
                <c:pt idx="24">
                  <c:v>0.95105651629515398</c:v>
                </c:pt>
                <c:pt idx="25">
                  <c:v>1</c:v>
                </c:pt>
                <c:pt idx="26">
                  <c:v>0.95105651629515242</c:v>
                </c:pt>
                <c:pt idx="27">
                  <c:v>0.80901699437494767</c:v>
                </c:pt>
                <c:pt idx="28">
                  <c:v>0.58778525229247336</c:v>
                </c:pt>
                <c:pt idx="29">
                  <c:v>0.30901699437494673</c:v>
                </c:pt>
                <c:pt idx="30">
                  <c:v>3.905296225292787E-16</c:v>
                </c:pt>
                <c:pt idx="31">
                  <c:v>-0.30901699437494645</c:v>
                </c:pt>
                <c:pt idx="32">
                  <c:v>-0.58778525229247247</c:v>
                </c:pt>
                <c:pt idx="33">
                  <c:v>-0.80901699437494612</c:v>
                </c:pt>
                <c:pt idx="34">
                  <c:v>-0.95105651629515453</c:v>
                </c:pt>
                <c:pt idx="35">
                  <c:v>-0.99999999999999978</c:v>
                </c:pt>
                <c:pt idx="36">
                  <c:v>-0.95105651629515309</c:v>
                </c:pt>
                <c:pt idx="37">
                  <c:v>-0.80901699437494656</c:v>
                </c:pt>
                <c:pt idx="38">
                  <c:v>-0.58778525229247247</c:v>
                </c:pt>
                <c:pt idx="39">
                  <c:v>-0.30901699437494751</c:v>
                </c:pt>
                <c:pt idx="40">
                  <c:v>-5.130444680201407E-16</c:v>
                </c:pt>
                <c:pt idx="41">
                  <c:v>0.30901699437494567</c:v>
                </c:pt>
                <c:pt idx="42">
                  <c:v>0.58778525229247347</c:v>
                </c:pt>
                <c:pt idx="43">
                  <c:v>0.80901699437494701</c:v>
                </c:pt>
                <c:pt idx="44">
                  <c:v>0.95105651629515364</c:v>
                </c:pt>
                <c:pt idx="45">
                  <c:v>0.99999999999999989</c:v>
                </c:pt>
                <c:pt idx="46">
                  <c:v>0.95105651629515431</c:v>
                </c:pt>
                <c:pt idx="47">
                  <c:v>0.80901699437494778</c:v>
                </c:pt>
                <c:pt idx="48">
                  <c:v>0.58778525229247358</c:v>
                </c:pt>
                <c:pt idx="49">
                  <c:v>0.30901699437494645</c:v>
                </c:pt>
                <c:pt idx="50">
                  <c:v>8.5760391843603401E-16</c:v>
                </c:pt>
                <c:pt idx="51">
                  <c:v>-0.3090169943749449</c:v>
                </c:pt>
                <c:pt idx="52">
                  <c:v>-0.58778525229247258</c:v>
                </c:pt>
                <c:pt idx="53">
                  <c:v>-0.8090169943749459</c:v>
                </c:pt>
                <c:pt idx="54">
                  <c:v>-0.9510565162951532</c:v>
                </c:pt>
                <c:pt idx="55">
                  <c:v>-0.99999999999999978</c:v>
                </c:pt>
                <c:pt idx="56">
                  <c:v>-0.95105651629515364</c:v>
                </c:pt>
                <c:pt idx="57">
                  <c:v>-0.80901699437494679</c:v>
                </c:pt>
                <c:pt idx="58">
                  <c:v>-0.5877852522924738</c:v>
                </c:pt>
                <c:pt idx="59">
                  <c:v>-0.30901699437494656</c:v>
                </c:pt>
                <c:pt idx="60">
                  <c:v>-9.8011876392689601E-16</c:v>
                </c:pt>
                <c:pt idx="61">
                  <c:v>0.3090169943749449</c:v>
                </c:pt>
                <c:pt idx="62">
                  <c:v>0.58778525229246958</c:v>
                </c:pt>
                <c:pt idx="63">
                  <c:v>0.80901699437494778</c:v>
                </c:pt>
                <c:pt idx="64">
                  <c:v>0.95105651629515309</c:v>
                </c:pt>
                <c:pt idx="65">
                  <c:v>0.99999999999999989</c:v>
                </c:pt>
                <c:pt idx="66">
                  <c:v>0.95105651629515375</c:v>
                </c:pt>
                <c:pt idx="67">
                  <c:v>0.80901699437494612</c:v>
                </c:pt>
                <c:pt idx="68">
                  <c:v>0.58778525229247303</c:v>
                </c:pt>
                <c:pt idx="69">
                  <c:v>0.30901699437494667</c:v>
                </c:pt>
                <c:pt idx="70">
                  <c:v>1.102633609417758E-15</c:v>
                </c:pt>
                <c:pt idx="71">
                  <c:v>-0.3090169943749449</c:v>
                </c:pt>
                <c:pt idx="72">
                  <c:v>-0.58778525229247025</c:v>
                </c:pt>
                <c:pt idx="73">
                  <c:v>-0.80901699437494867</c:v>
                </c:pt>
                <c:pt idx="74">
                  <c:v>-0.95105651629515309</c:v>
                </c:pt>
                <c:pt idx="75">
                  <c:v>-0.99999999999999978</c:v>
                </c:pt>
                <c:pt idx="76">
                  <c:v>-0.95105651629515386</c:v>
                </c:pt>
                <c:pt idx="77">
                  <c:v>-0.80901699437494679</c:v>
                </c:pt>
                <c:pt idx="78">
                  <c:v>-0.58778525229247391</c:v>
                </c:pt>
                <c:pt idx="79">
                  <c:v>-0.30901699437494667</c:v>
                </c:pt>
                <c:pt idx="80">
                  <c:v>-1.22514845490862E-15</c:v>
                </c:pt>
                <c:pt idx="81">
                  <c:v>0.30901699437494456</c:v>
                </c:pt>
                <c:pt idx="82">
                  <c:v>0.58778525229246936</c:v>
                </c:pt>
                <c:pt idx="83">
                  <c:v>0.80901699437494978</c:v>
                </c:pt>
                <c:pt idx="84">
                  <c:v>0.95105651629515331</c:v>
                </c:pt>
                <c:pt idx="85">
                  <c:v>0.99999999999999989</c:v>
                </c:pt>
                <c:pt idx="86">
                  <c:v>0.95105651629515486</c:v>
                </c:pt>
                <c:pt idx="87">
                  <c:v>0.80901699437494912</c:v>
                </c:pt>
                <c:pt idx="88">
                  <c:v>0.58778525229247613</c:v>
                </c:pt>
                <c:pt idx="89">
                  <c:v>0.3090169943749469</c:v>
                </c:pt>
                <c:pt idx="90">
                  <c:v>4.6783323742749516E-15</c:v>
                </c:pt>
                <c:pt idx="91">
                  <c:v>-0.30901699437494345</c:v>
                </c:pt>
                <c:pt idx="92">
                  <c:v>-0.58778525229247214</c:v>
                </c:pt>
                <c:pt idx="93">
                  <c:v>-0.80901699437494268</c:v>
                </c:pt>
                <c:pt idx="94">
                  <c:v>-0.9510565162951542</c:v>
                </c:pt>
                <c:pt idx="95">
                  <c:v>-0.99999999999999645</c:v>
                </c:pt>
                <c:pt idx="96">
                  <c:v>-0.95105651629515275</c:v>
                </c:pt>
                <c:pt idx="97">
                  <c:v>-0.80901699437495411</c:v>
                </c:pt>
                <c:pt idx="98">
                  <c:v>-0.58778525229246636</c:v>
                </c:pt>
                <c:pt idx="99">
                  <c:v>-0.30901699437495139</c:v>
                </c:pt>
                <c:pt idx="100">
                  <c:v>2.3045801378351882E-15</c:v>
                </c:pt>
              </c:numCache>
            </c:numRef>
          </c:yVal>
          <c:smooth val="1"/>
          <c:extLst>
            <c:ext xmlns:c16="http://schemas.microsoft.com/office/drawing/2014/chart" uri="{C3380CC4-5D6E-409C-BE32-E72D297353CC}">
              <c16:uniqueId val="{00000005-8B04-4044-AE82-82C6074EDCBE}"/>
            </c:ext>
          </c:extLst>
        </c:ser>
        <c:dLbls>
          <c:showLegendKey val="0"/>
          <c:showVal val="0"/>
          <c:showCatName val="0"/>
          <c:showSerName val="0"/>
          <c:showPercent val="0"/>
          <c:showBubbleSize val="0"/>
        </c:dLbls>
        <c:axId val="1950334816"/>
        <c:axId val="1950336464"/>
      </c:scatterChart>
      <c:valAx>
        <c:axId val="1950334816"/>
        <c:scaling>
          <c:orientation val="minMax"/>
          <c:max val="10"/>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Length (mm)</a:t>
                </a:r>
              </a:p>
            </c:rich>
          </c:tx>
          <c:layout>
            <c:manualLayout>
              <c:xMode val="edge"/>
              <c:yMode val="edge"/>
              <c:x val="0.81006989591514811"/>
              <c:y val="0.53980603448275866"/>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solidFill>
            <a:schemeClr val="bg1"/>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fr-FR"/>
          </a:p>
        </c:txPr>
        <c:crossAx val="1950336464"/>
        <c:crosses val="autoZero"/>
        <c:crossBetween val="midCat"/>
      </c:valAx>
      <c:valAx>
        <c:axId val="1950336464"/>
        <c:scaling>
          <c:orientation val="minMax"/>
          <c:max val="1"/>
          <c:min val="-1"/>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GB" sz="1600">
                    <a:solidFill>
                      <a:schemeClr val="tx1"/>
                    </a:solidFill>
                  </a:rPr>
                  <a:t>I  </a:t>
                </a:r>
              </a:p>
            </c:rich>
          </c:tx>
          <c:layout>
            <c:manualLayout>
              <c:xMode val="edge"/>
              <c:yMode val="edge"/>
              <c:x val="0"/>
              <c:y val="0.47733832799201997"/>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1950334816"/>
        <c:crosses val="autoZero"/>
        <c:crossBetween val="midCat"/>
      </c:valAx>
      <c:spPr>
        <a:noFill/>
        <a:ln>
          <a:noFill/>
        </a:ln>
        <a:effectLst/>
      </c:spPr>
    </c:plotArea>
    <c:legend>
      <c:legendPos val="t"/>
      <c:layout>
        <c:manualLayout>
          <c:xMode val="edge"/>
          <c:yMode val="edge"/>
          <c:x val="0.35662532753397441"/>
          <c:y val="0.95198329853862218"/>
          <c:w val="0.40800834014144161"/>
          <c:h val="4.80166394295052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cdr:x>
      <cdr:y>0.03636</cdr:y>
    </cdr:from>
    <cdr:to>
      <cdr:x>0.8</cdr:x>
      <cdr:y>0.25455</cdr:y>
    </cdr:to>
    <cdr:sp macro="" textlink="">
      <cdr:nvSpPr>
        <cdr:cNvPr id="2" name="TextBox 1">
          <a:extLst xmlns:a="http://schemas.openxmlformats.org/drawingml/2006/main">
            <a:ext uri="{FF2B5EF4-FFF2-40B4-BE49-F238E27FC236}">
              <a16:creationId xmlns:a16="http://schemas.microsoft.com/office/drawing/2014/main" id="{69851B16-17BF-3B41-A009-707CDB157C19}"/>
            </a:ext>
          </a:extLst>
        </cdr:cNvPr>
        <cdr:cNvSpPr txBox="1"/>
      </cdr:nvSpPr>
      <cdr:spPr>
        <a:xfrm xmlns:a="http://schemas.openxmlformats.org/drawingml/2006/main">
          <a:off x="6400800" y="152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r-CH" sz="1100" dirty="0"/>
        </a:p>
      </cdr:txBody>
    </cdr:sp>
  </cdr:relSizeAnchor>
  <cdr:relSizeAnchor xmlns:cdr="http://schemas.openxmlformats.org/drawingml/2006/chartDrawing">
    <cdr:from>
      <cdr:x>0.58333</cdr:x>
      <cdr:y>0.03636</cdr:y>
    </cdr:from>
    <cdr:to>
      <cdr:x>0.93333</cdr:x>
      <cdr:y>0.23636</cdr:y>
    </cdr:to>
    <cdr:sp macro="" textlink="">
      <cdr:nvSpPr>
        <cdr:cNvPr id="3" name="TextBox 2">
          <a:extLst xmlns:a="http://schemas.openxmlformats.org/drawingml/2006/main">
            <a:ext uri="{FF2B5EF4-FFF2-40B4-BE49-F238E27FC236}">
              <a16:creationId xmlns:a16="http://schemas.microsoft.com/office/drawing/2014/main" id="{6561C6A3-8E51-614F-AF8F-839A320AB7DA}"/>
            </a:ext>
          </a:extLst>
        </cdr:cNvPr>
        <cdr:cNvSpPr txBox="1"/>
      </cdr:nvSpPr>
      <cdr:spPr>
        <a:xfrm xmlns:a="http://schemas.openxmlformats.org/drawingml/2006/main">
          <a:off x="5334000" y="152400"/>
          <a:ext cx="3200400" cy="8382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pPr>
            <a:lnSpc>
              <a:spcPct val="120000"/>
            </a:lnSpc>
          </a:pPr>
          <a:r>
            <a:rPr lang="fr-CH" sz="1400" dirty="0"/>
            <a:t>Signal d'entrée</a:t>
          </a:r>
        </a:p>
        <a:p xmlns:a="http://schemas.openxmlformats.org/drawingml/2006/main">
          <a:pPr>
            <a:lnSpc>
              <a:spcPct val="120000"/>
            </a:lnSpc>
          </a:pPr>
          <a:r>
            <a:rPr lang="fr-CH" sz="1400" dirty="0"/>
            <a:t>Signal de sortie – mixage des modes</a:t>
          </a:r>
        </a:p>
        <a:p xmlns:a="http://schemas.openxmlformats.org/drawingml/2006/main">
          <a:pPr>
            <a:lnSpc>
              <a:spcPct val="120000"/>
            </a:lnSpc>
          </a:pPr>
          <a:r>
            <a:rPr lang="fr-CH" sz="1400" dirty="0"/>
            <a:t>Signal de sortie – dispersion</a:t>
          </a: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2B4181-6011-4284-A35F-6A2A5DAC156C}"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713533-17B1-49CE-A2AA-73966732A42C}"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6B357-1E28-44CD-996F-53934A62574D}"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E56B40-02F0-4A33-BF79-29225BA97BA9}"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C059A-2AE2-4483-93A2-0DD1A53B733C}"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FFAE8-7DEE-4354-8A92-11C6091EEA7C}"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4273C0-4814-4DD9-B122-40CB4ED08242}"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A3FC095-63CB-4D7D-85F8-10373F2EB369}"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E9F582-798B-4021-8187-145EB57DA9F8}"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3F6D56-9255-4E62-8F97-6347DE58D364}"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A81E86-DCCF-4AFF-89B5-CA40217B5340}"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393C038-97C7-4DCA-B112-413F11DFCC58}"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35.png"/><Relationship Id="rId7" Type="http://schemas.openxmlformats.org/officeDocument/2006/relationships/image" Target="../media/image430.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28.pn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8.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gif"/><Relationship Id="rId1" Type="http://schemas.openxmlformats.org/officeDocument/2006/relationships/slideLayout" Target="../slideLayouts/slideLayout1.xml"/><Relationship Id="rId4" Type="http://schemas.openxmlformats.org/officeDocument/2006/relationships/image" Target="../media/image45.gi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hart" Target="../charts/chart2.xml"/><Relationship Id="rId7" Type="http://schemas.openxmlformats.org/officeDocument/2006/relationships/image" Target="NULL"/><Relationship Id="rId2" Type="http://schemas.openxmlformats.org/officeDocument/2006/relationships/image" Target="../media/image21.png"/><Relationship Id="rId1" Type="http://schemas.openxmlformats.org/officeDocument/2006/relationships/slideLayout" Target="../slideLayouts/slideLayout1.xml"/><Relationship Id="rId10" Type="http://schemas.openxmlformats.org/officeDocument/2006/relationships/image" Target="../media/image6.tiff"/><Relationship Id="rId4" Type="http://schemas.openxmlformats.org/officeDocument/2006/relationships/image" Target="../media/image22.png"/><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3.png"/><Relationship Id="rId7" Type="http://schemas.openxmlformats.org/officeDocument/2006/relationships/image" Target="NULL"/><Relationship Id="rId2" Type="http://schemas.openxmlformats.org/officeDocument/2006/relationships/image" Target="../media/image6.tiff"/><Relationship Id="rId1" Type="http://schemas.openxmlformats.org/officeDocument/2006/relationships/slideLayout" Target="../slideLayouts/slideLayout1.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B22766-2A72-F54C-989E-A95573027A35}"/>
              </a:ext>
            </a:extLst>
          </p:cNvPr>
          <p:cNvPicPr>
            <a:picLocks noChangeAspect="1"/>
          </p:cNvPicPr>
          <p:nvPr/>
        </p:nvPicPr>
        <p:blipFill rotWithShape="1">
          <a:blip r:embed="rId2"/>
          <a:srcRect l="5713" t="11193" r="2857"/>
          <a:stretch/>
        </p:blipFill>
        <p:spPr>
          <a:xfrm>
            <a:off x="4891" y="2405834"/>
            <a:ext cx="6091109" cy="2394763"/>
          </a:xfrm>
          <a:prstGeom prst="rect">
            <a:avLst/>
          </a:prstGeom>
        </p:spPr>
      </p:pic>
      <p:sp>
        <p:nvSpPr>
          <p:cNvPr id="16388" name="Text Box 4"/>
          <p:cNvSpPr txBox="1">
            <a:spLocks noChangeArrowheads="1"/>
          </p:cNvSpPr>
          <p:nvPr/>
        </p:nvSpPr>
        <p:spPr bwMode="auto">
          <a:xfrm>
            <a:off x="0" y="0"/>
            <a:ext cx="121919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2800" dirty="0"/>
              <a:t>Les bundles des fibres optiques</a:t>
            </a:r>
            <a:endParaRPr lang="en-US" sz="2800" dirty="0"/>
          </a:p>
        </p:txBody>
      </p:sp>
      <p:sp>
        <p:nvSpPr>
          <p:cNvPr id="7" name="Rectangle 6">
            <a:extLst>
              <a:ext uri="{FF2B5EF4-FFF2-40B4-BE49-F238E27FC236}">
                <a16:creationId xmlns:a16="http://schemas.microsoft.com/office/drawing/2014/main" id="{EDF0D7A3-D53D-8443-9DCF-FA12C0CBCE9C}"/>
              </a:ext>
            </a:extLst>
          </p:cNvPr>
          <p:cNvSpPr/>
          <p:nvPr/>
        </p:nvSpPr>
        <p:spPr>
          <a:xfrm>
            <a:off x="0" y="547785"/>
            <a:ext cx="12192000" cy="1723742"/>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t>On utilise des "bundles" des fibres (multimode) pour l'éclairage et pour l'imagerie.</a:t>
            </a:r>
          </a:p>
          <a:p>
            <a:pPr marL="342900" indent="-342900">
              <a:lnSpc>
                <a:spcPct val="120000"/>
              </a:lnSpc>
              <a:buFont typeface="Arial" panose="020B0604020202020204" pitchFamily="34" charset="0"/>
              <a:buChar char="•"/>
            </a:pPr>
            <a:r>
              <a:rPr lang="fr-CH" dirty="0"/>
              <a:t>Pour l'éclairage, pas besoin de maintenir l'ordre des fibres.</a:t>
            </a:r>
          </a:p>
          <a:p>
            <a:pPr marL="342900" indent="-342900">
              <a:lnSpc>
                <a:spcPct val="120000"/>
              </a:lnSpc>
              <a:buFont typeface="Arial" panose="020B0604020202020204" pitchFamily="34" charset="0"/>
              <a:buChar char="•"/>
            </a:pPr>
            <a:r>
              <a:rPr lang="fr-CH" dirty="0"/>
              <a:t>On peut produire plusieurs sorties de lumière avec une seule source d'éclairage.</a:t>
            </a:r>
          </a:p>
          <a:p>
            <a:pPr marL="342900" indent="-342900">
              <a:lnSpc>
                <a:spcPct val="120000"/>
              </a:lnSpc>
              <a:buFont typeface="Arial" panose="020B0604020202020204" pitchFamily="34" charset="0"/>
              <a:buChar char="•"/>
            </a:pPr>
            <a:r>
              <a:rPr lang="fr-CH" dirty="0"/>
              <a:t>Pour l'imagerie, il faut un bundle ordonné (beaucoup plus cher…).</a:t>
            </a:r>
          </a:p>
          <a:p>
            <a:pPr marL="342900" indent="-342900">
              <a:lnSpc>
                <a:spcPct val="120000"/>
              </a:lnSpc>
              <a:buFont typeface="Arial" panose="020B0604020202020204" pitchFamily="34" charset="0"/>
              <a:buChar char="•"/>
            </a:pPr>
            <a:r>
              <a:rPr lang="fr-CH" dirty="0"/>
              <a:t>On peut changer la taille de l'image en utilisant un bundle conique.</a:t>
            </a:r>
          </a:p>
        </p:txBody>
      </p:sp>
      <p:pic>
        <p:nvPicPr>
          <p:cNvPr id="3" name="Picture 2">
            <a:extLst>
              <a:ext uri="{FF2B5EF4-FFF2-40B4-BE49-F238E27FC236}">
                <a16:creationId xmlns:a16="http://schemas.microsoft.com/office/drawing/2014/main" id="{4B0BE4CC-55D8-7D47-AE5D-E4543053A915}"/>
              </a:ext>
            </a:extLst>
          </p:cNvPr>
          <p:cNvPicPr>
            <a:picLocks noChangeAspect="1"/>
          </p:cNvPicPr>
          <p:nvPr/>
        </p:nvPicPr>
        <p:blipFill rotWithShape="1">
          <a:blip r:embed="rId3"/>
          <a:srcRect r="12034" b="23448"/>
          <a:stretch/>
        </p:blipFill>
        <p:spPr>
          <a:xfrm>
            <a:off x="4343400" y="4491099"/>
            <a:ext cx="2719792" cy="2366901"/>
          </a:xfrm>
          <a:prstGeom prst="rect">
            <a:avLst/>
          </a:prstGeom>
        </p:spPr>
      </p:pic>
      <p:pic>
        <p:nvPicPr>
          <p:cNvPr id="4" name="Picture 3">
            <a:extLst>
              <a:ext uri="{FF2B5EF4-FFF2-40B4-BE49-F238E27FC236}">
                <a16:creationId xmlns:a16="http://schemas.microsoft.com/office/drawing/2014/main" id="{1164128B-A969-C040-A46A-D5A1C6CC0E31}"/>
              </a:ext>
            </a:extLst>
          </p:cNvPr>
          <p:cNvPicPr>
            <a:picLocks noChangeAspect="1"/>
          </p:cNvPicPr>
          <p:nvPr/>
        </p:nvPicPr>
        <p:blipFill rotWithShape="1">
          <a:blip r:embed="rId4"/>
          <a:srcRect t="15942" b="5796"/>
          <a:stretch/>
        </p:blipFill>
        <p:spPr>
          <a:xfrm>
            <a:off x="18855" y="4491099"/>
            <a:ext cx="2114745" cy="2366901"/>
          </a:xfrm>
          <a:prstGeom prst="rect">
            <a:avLst/>
          </a:prstGeom>
        </p:spPr>
      </p:pic>
      <p:sp>
        <p:nvSpPr>
          <p:cNvPr id="5" name="Rectangle 4">
            <a:extLst>
              <a:ext uri="{FF2B5EF4-FFF2-40B4-BE49-F238E27FC236}">
                <a16:creationId xmlns:a16="http://schemas.microsoft.com/office/drawing/2014/main" id="{2AF9839A-D7CB-4F4C-81A1-048B500A83D2}"/>
              </a:ext>
            </a:extLst>
          </p:cNvPr>
          <p:cNvSpPr/>
          <p:nvPr/>
        </p:nvSpPr>
        <p:spPr>
          <a:xfrm>
            <a:off x="7467600" y="6642555"/>
            <a:ext cx="4724400" cy="215444"/>
          </a:xfrm>
          <a:prstGeom prst="rect">
            <a:avLst/>
          </a:prstGeom>
        </p:spPr>
        <p:txBody>
          <a:bodyPr wrap="square">
            <a:spAutoFit/>
          </a:bodyPr>
          <a:lstStyle/>
          <a:p>
            <a:r>
              <a:rPr lang="fr-CH" sz="800" dirty="0"/>
              <a:t>https://</a:t>
            </a:r>
            <a:r>
              <a:rPr lang="fr-CH" sz="800" dirty="0" err="1"/>
              <a:t>www.gohecho.com</a:t>
            </a:r>
            <a:r>
              <a:rPr lang="fr-CH" sz="800" dirty="0"/>
              <a:t>/</a:t>
            </a:r>
            <a:r>
              <a:rPr lang="fr-CH" sz="800" dirty="0" err="1"/>
              <a:t>uploadfile</a:t>
            </a:r>
            <a:r>
              <a:rPr lang="fr-CH" sz="800" dirty="0"/>
              <a:t>/201701/03/4b1df06511d35bcbae8bae62bbda5cef_medium.jpg</a:t>
            </a:r>
          </a:p>
        </p:txBody>
      </p:sp>
      <p:sp>
        <p:nvSpPr>
          <p:cNvPr id="6" name="Rectangle 5">
            <a:extLst>
              <a:ext uri="{FF2B5EF4-FFF2-40B4-BE49-F238E27FC236}">
                <a16:creationId xmlns:a16="http://schemas.microsoft.com/office/drawing/2014/main" id="{61A6FEAD-70C5-7949-A33A-CC01B181EA0A}"/>
              </a:ext>
            </a:extLst>
          </p:cNvPr>
          <p:cNvSpPr/>
          <p:nvPr/>
        </p:nvSpPr>
        <p:spPr>
          <a:xfrm>
            <a:off x="7464829" y="6304001"/>
            <a:ext cx="4724400" cy="338554"/>
          </a:xfrm>
          <a:prstGeom prst="rect">
            <a:avLst/>
          </a:prstGeom>
        </p:spPr>
        <p:txBody>
          <a:bodyPr wrap="square">
            <a:spAutoFit/>
          </a:bodyPr>
          <a:lstStyle/>
          <a:p>
            <a:r>
              <a:rPr lang="fr-CH" sz="800" dirty="0"/>
              <a:t>https://</a:t>
            </a:r>
            <a:r>
              <a:rPr lang="fr-CH" sz="800" dirty="0" err="1"/>
              <a:t>static.wixstatic.com</a:t>
            </a:r>
            <a:r>
              <a:rPr lang="fr-CH" sz="800" dirty="0"/>
              <a:t>/media/52933c_ee4c40fea24448aabca45551d17dff53~mv2.jpg/v1/</a:t>
            </a:r>
            <a:r>
              <a:rPr lang="fr-CH" sz="800" dirty="0" err="1"/>
              <a:t>fill</a:t>
            </a:r>
            <a:r>
              <a:rPr lang="fr-CH" sz="800" dirty="0"/>
              <a:t>/w_730,h_1044,al_c,q_85,usm_0.66_1.00_0.01/52933c_ee4c40fea24448aabca45551d17dff53~mv2.jpg</a:t>
            </a:r>
          </a:p>
        </p:txBody>
      </p:sp>
      <p:pic>
        <p:nvPicPr>
          <p:cNvPr id="8" name="Picture 7">
            <a:extLst>
              <a:ext uri="{FF2B5EF4-FFF2-40B4-BE49-F238E27FC236}">
                <a16:creationId xmlns:a16="http://schemas.microsoft.com/office/drawing/2014/main" id="{4C91A059-0C5A-D848-8C63-6EFFB5C6A43F}"/>
              </a:ext>
            </a:extLst>
          </p:cNvPr>
          <p:cNvPicPr>
            <a:picLocks noChangeAspect="1"/>
          </p:cNvPicPr>
          <p:nvPr/>
        </p:nvPicPr>
        <p:blipFill>
          <a:blip r:embed="rId5"/>
          <a:stretch>
            <a:fillRect/>
          </a:stretch>
        </p:blipFill>
        <p:spPr>
          <a:xfrm>
            <a:off x="8732519" y="0"/>
            <a:ext cx="3450822" cy="3318823"/>
          </a:xfrm>
          <a:prstGeom prst="rect">
            <a:avLst/>
          </a:prstGeom>
        </p:spPr>
      </p:pic>
      <p:sp>
        <p:nvSpPr>
          <p:cNvPr id="13" name="Rectangle 12">
            <a:extLst>
              <a:ext uri="{FF2B5EF4-FFF2-40B4-BE49-F238E27FC236}">
                <a16:creationId xmlns:a16="http://schemas.microsoft.com/office/drawing/2014/main" id="{674908FC-2990-6148-8FA2-24341ABF911A}"/>
              </a:ext>
            </a:extLst>
          </p:cNvPr>
          <p:cNvSpPr/>
          <p:nvPr/>
        </p:nvSpPr>
        <p:spPr>
          <a:xfrm>
            <a:off x="7007629" y="6088557"/>
            <a:ext cx="5181600" cy="215444"/>
          </a:xfrm>
          <a:prstGeom prst="rect">
            <a:avLst/>
          </a:prstGeom>
        </p:spPr>
        <p:txBody>
          <a:bodyPr wrap="square">
            <a:spAutoFit/>
          </a:bodyPr>
          <a:lstStyle/>
          <a:p>
            <a:r>
              <a:rPr lang="fr-CH" sz="800" dirty="0"/>
              <a:t>https://</a:t>
            </a:r>
            <a:r>
              <a:rPr lang="fr-CH" sz="800" dirty="0" err="1"/>
              <a:t>veteriankey.com</a:t>
            </a:r>
            <a:r>
              <a:rPr lang="fr-CH" sz="800" dirty="0"/>
              <a:t>/</a:t>
            </a:r>
            <a:r>
              <a:rPr lang="fr-CH" sz="800" dirty="0" err="1"/>
              <a:t>wp</a:t>
            </a:r>
            <a:r>
              <a:rPr lang="fr-CH" sz="800" dirty="0"/>
              <a:t>-content/</a:t>
            </a:r>
            <a:r>
              <a:rPr lang="fr-CH" sz="800" dirty="0" err="1"/>
              <a:t>uploads</a:t>
            </a:r>
            <a:r>
              <a:rPr lang="fr-CH" sz="800" dirty="0"/>
              <a:t>/2016/09/B9780323055789100014_f01-09ab-9780323055789.jpg</a:t>
            </a:r>
          </a:p>
        </p:txBody>
      </p:sp>
      <p:pic>
        <p:nvPicPr>
          <p:cNvPr id="14" name="Picture 13">
            <a:extLst>
              <a:ext uri="{FF2B5EF4-FFF2-40B4-BE49-F238E27FC236}">
                <a16:creationId xmlns:a16="http://schemas.microsoft.com/office/drawing/2014/main" id="{293FC723-5A8D-4D4A-A687-195E8DFD20C7}"/>
              </a:ext>
            </a:extLst>
          </p:cNvPr>
          <p:cNvPicPr>
            <a:picLocks noChangeAspect="1"/>
          </p:cNvPicPr>
          <p:nvPr/>
        </p:nvPicPr>
        <p:blipFill rotWithShape="1">
          <a:blip r:embed="rId6"/>
          <a:srcRect l="17164" r="15948" b="15142"/>
          <a:stretch/>
        </p:blipFill>
        <p:spPr>
          <a:xfrm>
            <a:off x="9601200" y="3657377"/>
            <a:ext cx="2562510" cy="1882569"/>
          </a:xfrm>
          <a:prstGeom prst="rect">
            <a:avLst/>
          </a:prstGeom>
        </p:spPr>
      </p:pic>
      <p:sp>
        <p:nvSpPr>
          <p:cNvPr id="15" name="Rectangle 14">
            <a:extLst>
              <a:ext uri="{FF2B5EF4-FFF2-40B4-BE49-F238E27FC236}">
                <a16:creationId xmlns:a16="http://schemas.microsoft.com/office/drawing/2014/main" id="{CB2814F6-B5B7-8A45-BC80-98466EDE73E0}"/>
              </a:ext>
            </a:extLst>
          </p:cNvPr>
          <p:cNvSpPr/>
          <p:nvPr/>
        </p:nvSpPr>
        <p:spPr>
          <a:xfrm>
            <a:off x="8351520" y="5873113"/>
            <a:ext cx="3810000" cy="215444"/>
          </a:xfrm>
          <a:prstGeom prst="rect">
            <a:avLst/>
          </a:prstGeom>
        </p:spPr>
        <p:txBody>
          <a:bodyPr wrap="square">
            <a:spAutoFit/>
          </a:bodyPr>
          <a:lstStyle/>
          <a:p>
            <a:r>
              <a:rPr lang="fr-CH" sz="800" dirty="0"/>
              <a:t>https://</a:t>
            </a:r>
            <a:r>
              <a:rPr lang="fr-CH" sz="800" dirty="0" err="1"/>
              <a:t>upload.wikimedia.org</a:t>
            </a:r>
            <a:r>
              <a:rPr lang="fr-CH" sz="800" dirty="0"/>
              <a:t>/</a:t>
            </a:r>
            <a:r>
              <a:rPr lang="fr-CH" sz="800" dirty="0" err="1"/>
              <a:t>wikipedia</a:t>
            </a:r>
            <a:r>
              <a:rPr lang="fr-CH" sz="800" dirty="0"/>
              <a:t>/en/d/de/</a:t>
            </a:r>
            <a:r>
              <a:rPr lang="fr-CH" sz="800" dirty="0" err="1"/>
              <a:t>Fiber_optic_taper_magnifier.jpg</a:t>
            </a:r>
            <a:endParaRPr lang="fr-CH" sz="800" dirty="0"/>
          </a:p>
        </p:txBody>
      </p:sp>
      <p:sp>
        <p:nvSpPr>
          <p:cNvPr id="17" name="Rectangle 16">
            <a:extLst>
              <a:ext uri="{FF2B5EF4-FFF2-40B4-BE49-F238E27FC236}">
                <a16:creationId xmlns:a16="http://schemas.microsoft.com/office/drawing/2014/main" id="{BCDE11F0-A2B1-384C-8688-9DE5309FB544}"/>
              </a:ext>
            </a:extLst>
          </p:cNvPr>
          <p:cNvSpPr/>
          <p:nvPr/>
        </p:nvSpPr>
        <p:spPr>
          <a:xfrm>
            <a:off x="8846845" y="5638835"/>
            <a:ext cx="3276600" cy="222336"/>
          </a:xfrm>
          <a:prstGeom prst="rect">
            <a:avLst/>
          </a:prstGeom>
        </p:spPr>
        <p:txBody>
          <a:bodyPr wrap="square">
            <a:spAutoFit/>
          </a:bodyPr>
          <a:lstStyle/>
          <a:p>
            <a:r>
              <a:rPr lang="fr-CH" sz="800" dirty="0"/>
              <a:t>https://</a:t>
            </a:r>
            <a:r>
              <a:rPr lang="fr-CH" sz="800" dirty="0" err="1"/>
              <a:t>www.thorlabs.com</a:t>
            </a:r>
            <a:r>
              <a:rPr lang="fr-CH" sz="800" dirty="0"/>
              <a:t>/Images/</a:t>
            </a:r>
            <a:r>
              <a:rPr lang="fr-CH" sz="800" dirty="0" err="1"/>
              <a:t>GuideImages</a:t>
            </a:r>
            <a:r>
              <a:rPr lang="fr-CH" sz="800" dirty="0"/>
              <a:t>/8037_YCable_2.jpg</a:t>
            </a:r>
          </a:p>
        </p:txBody>
      </p:sp>
    </p:spTree>
    <p:extLst>
      <p:ext uri="{BB962C8B-B14F-4D97-AF65-F5344CB8AC3E}">
        <p14:creationId xmlns:p14="http://schemas.microsoft.com/office/powerpoint/2010/main" val="209669054"/>
      </p:ext>
    </p:extLst>
  </p:cSld>
  <p:clrMapOvr>
    <a:masterClrMapping/>
  </p:clrMapOvr>
  <mc:AlternateContent xmlns:mc="http://schemas.openxmlformats.org/markup-compatibility/2006" xmlns:p14="http://schemas.microsoft.com/office/powerpoint/2010/main">
    <mc:Choice Requires="p14">
      <p:transition spd="slow" p14:dur="2000" advTm="139869"/>
    </mc:Choice>
    <mc:Fallback xmlns="">
      <p:transition spd="slow" advTm="13986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ext Box 3"/>
          <p:cNvSpPr txBox="1">
            <a:spLocks noChangeArrowheads="1"/>
          </p:cNvSpPr>
          <p:nvPr/>
        </p:nvSpPr>
        <p:spPr bwMode="auto">
          <a:xfrm>
            <a:off x="0" y="-7822"/>
            <a:ext cx="12192000" cy="519113"/>
          </a:xfrm>
          <a:prstGeom prst="rect">
            <a:avLst/>
          </a:prstGeom>
          <a:noFill/>
          <a:ln w="9525">
            <a:noFill/>
            <a:miter lim="800000"/>
            <a:headEnd/>
            <a:tailEnd/>
          </a:ln>
        </p:spPr>
        <p:txBody>
          <a:bodyPr wrap="square">
            <a:spAutoFit/>
          </a:bodyPr>
          <a:lstStyle/>
          <a:p>
            <a:pPr algn="ctr"/>
            <a:r>
              <a:rPr lang="fr-CH" sz="2800" dirty="0"/>
              <a:t>Fibres monomodes</a:t>
            </a:r>
            <a:r>
              <a:rPr lang="fr-CH" sz="2800"/>
              <a:t>: la </a:t>
            </a:r>
            <a:r>
              <a:rPr lang="fr-CH" sz="2800" dirty="0"/>
              <a:t>dispersion dans le verre (</a:t>
            </a:r>
            <a:r>
              <a:rPr lang="fr-CH" sz="2800"/>
              <a:t>GVD)</a:t>
            </a:r>
            <a:endParaRPr lang="fr-CH" sz="2800" dirty="0"/>
          </a:p>
        </p:txBody>
      </p:sp>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564E3805-3C0A-F14D-A0E8-6764E0B9CD1E}"/>
                  </a:ext>
                </a:extLst>
              </p:cNvPr>
              <p:cNvSpPr/>
              <p:nvPr/>
            </p:nvSpPr>
            <p:spPr>
              <a:xfrm>
                <a:off x="0" y="511291"/>
                <a:ext cx="12192000" cy="3351110"/>
              </a:xfrm>
              <a:prstGeom prst="rect">
                <a:avLst/>
              </a:prstGeom>
            </p:spPr>
            <p:txBody>
              <a:bodyPr wrap="square">
                <a:spAutoFit/>
              </a:bodyPr>
              <a:lstStyle/>
              <a:p>
                <a:pPr marL="285750" indent="-285750">
                  <a:lnSpc>
                    <a:spcPct val="120000"/>
                  </a:lnSpc>
                  <a:buFont typeface="Arial" panose="020B0604020202020204" pitchFamily="34" charset="0"/>
                  <a:buChar char="•"/>
                </a:pPr>
                <a:r>
                  <a:rPr lang="fr-CH" dirty="0"/>
                  <a:t>Dans une fibre monomode, c'est la dispersion du verre qui induit une différence de vitesse de propagation entre différentes longueurs d'onde d'une impulsion.</a:t>
                </a:r>
              </a:p>
              <a:p>
                <a:pPr marL="342900" indent="-342900">
                  <a:lnSpc>
                    <a:spcPct val="120000"/>
                  </a:lnSpc>
                  <a:buFont typeface="Arial" panose="020B0604020202020204" pitchFamily="34" charset="0"/>
                  <a:buChar char="•"/>
                </a:pPr>
                <a:r>
                  <a:rPr lang="fr-CH" dirty="0"/>
                  <a:t>Rappel (ch.6): la </a:t>
                </a:r>
                <a:r>
                  <a:rPr lang="fr-CH" b="1" dirty="0"/>
                  <a:t>dispersion de la vitesse de groupe</a:t>
                </a:r>
                <a:r>
                  <a:rPr lang="fr-CH" dirty="0"/>
                  <a:t> (définie par: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𝜔</m:t>
                    </m:r>
                  </m:oMath>
                </a14:m>
                <a:r>
                  <a:rPr lang="fr-CH" dirty="0"/>
                  <a:t> ) est: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𝜔</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altLang="en-CH" i="1">
                            <a:latin typeface="Cambria Math" panose="02040503050406030204" pitchFamily="18" charset="0"/>
                            <a:ea typeface="Cambria Math" panose="02040503050406030204" pitchFamily="18" charset="0"/>
                          </a:rPr>
                          <m:t>𝜔</m:t>
                        </m:r>
                      </m:num>
                      <m:den>
                        <m:r>
                          <a:rPr lang="fr-CH" i="1">
                            <a:latin typeface="Cambria Math" panose="02040503050406030204" pitchFamily="18" charset="0"/>
                            <a:ea typeface="Cambria Math" panose="02040503050406030204" pitchFamily="18" charset="0"/>
                          </a:rPr>
                          <m:t>𝑐</m:t>
                        </m:r>
                      </m:den>
                    </m:f>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𝑑</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𝑛</m:t>
                        </m:r>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𝜔</m:t>
                            </m:r>
                          </m:e>
                          <m:sup>
                            <m:r>
                              <a:rPr lang="fr-CH" altLang="en-CH" i="1">
                                <a:latin typeface="Cambria Math" panose="02040503050406030204" pitchFamily="18" charset="0"/>
                                <a:ea typeface="Cambria Math" panose="02040503050406030204" pitchFamily="18" charset="0"/>
                              </a:rPr>
                              <m:t>2</m:t>
                            </m:r>
                          </m:sup>
                        </m:sSup>
                      </m:den>
                    </m:f>
                  </m:oMath>
                </a14:m>
                <a:r>
                  <a:rPr lang="fr-CH" dirty="0"/>
                  <a:t> , ou (en utilisant </a:t>
                </a:r>
                <a14:m>
                  <m:oMath xmlns:m="http://schemas.openxmlformats.org/officeDocument/2006/math">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𝜆</m:t>
                        </m:r>
                      </m:sub>
                    </m:sSub>
                    <m:r>
                      <a:rPr lang="fr-CH" i="1">
                        <a:latin typeface="Cambria Math" panose="02040503050406030204" pitchFamily="18" charset="0"/>
                        <a:ea typeface="Cambria Math" panose="02040503050406030204" pitchFamily="18" charset="0"/>
                      </a:rPr>
                      <m:t>𝐿</m:t>
                    </m:r>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𝜆</m:t>
                    </m:r>
                  </m:oMath>
                </a14:m>
                <a:r>
                  <a:rPr lang="fr-CH" dirty="0"/>
                  <a:t> ):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𝐷</m:t>
                        </m:r>
                      </m:e>
                      <m:sub>
                        <m:r>
                          <a:rPr lang="fr-CH" i="1">
                            <a:latin typeface="Cambria Math" panose="02040503050406030204" pitchFamily="18" charset="0"/>
                            <a:ea typeface="Cambria Math" panose="02040503050406030204" pitchFamily="18" charset="0"/>
                          </a:rPr>
                          <m:t>𝜆</m:t>
                        </m:r>
                      </m:sub>
                    </m:sSub>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𝜆</m:t>
                        </m:r>
                      </m:num>
                      <m:den>
                        <m:r>
                          <a:rPr lang="fr-CH" i="1">
                            <a:latin typeface="Cambria Math" panose="02040503050406030204" pitchFamily="18" charset="0"/>
                            <a:ea typeface="Cambria Math" panose="02040503050406030204" pitchFamily="18" charset="0"/>
                          </a:rPr>
                          <m:t>𝑐</m:t>
                        </m:r>
                      </m:den>
                    </m:f>
                    <m:f>
                      <m:fPr>
                        <m:ctrlPr>
                          <a:rPr lang="fr-CH" i="1">
                            <a:latin typeface="Cambria Math" panose="02040503050406030204" pitchFamily="18" charset="0"/>
                            <a:ea typeface="Cambria Math" panose="02040503050406030204" pitchFamily="18" charset="0"/>
                          </a:rPr>
                        </m:ctrlPr>
                      </m:fPr>
                      <m:num>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𝑑</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𝑛</m:t>
                        </m:r>
                        <m:r>
                          <a:rPr lang="fr-CH" altLang="en-CH" i="1">
                            <a:latin typeface="Cambria Math" panose="02040503050406030204" pitchFamily="18" charset="0"/>
                            <a:ea typeface="Cambria Math" panose="02040503050406030204" pitchFamily="18" charset="0"/>
                          </a:rPr>
                          <m:t> </m:t>
                        </m:r>
                      </m:num>
                      <m:den>
                        <m:r>
                          <a:rPr lang="fr-CH" altLang="en-CH" i="1">
                            <a:latin typeface="Cambria Math" panose="02040503050406030204" pitchFamily="18" charset="0"/>
                            <a:ea typeface="Cambria Math" panose="02040503050406030204" pitchFamily="18" charset="0"/>
                          </a:rPr>
                          <m:t>𝑑</m:t>
                        </m:r>
                        <m:sSup>
                          <m:sSupPr>
                            <m:ctrlPr>
                              <a:rPr lang="fr-CH" altLang="en-CH" i="1">
                                <a:latin typeface="Cambria Math" panose="02040503050406030204" pitchFamily="18" charset="0"/>
                                <a:ea typeface="Cambria Math" panose="02040503050406030204" pitchFamily="18" charset="0"/>
                              </a:rPr>
                            </m:ctrlPr>
                          </m:sSupPr>
                          <m:e>
                            <m:r>
                              <a:rPr lang="fr-CH" altLang="en-CH" i="1">
                                <a:latin typeface="Cambria Math" panose="02040503050406030204" pitchFamily="18" charset="0"/>
                                <a:ea typeface="Cambria Math" panose="02040503050406030204" pitchFamily="18" charset="0"/>
                              </a:rPr>
                              <m:t>𝜆</m:t>
                            </m:r>
                          </m:e>
                          <m:sup>
                            <m:r>
                              <a:rPr lang="fr-CH" altLang="en-CH" i="1">
                                <a:latin typeface="Cambria Math" panose="02040503050406030204" pitchFamily="18" charset="0"/>
                                <a:ea typeface="Cambria Math" panose="02040503050406030204" pitchFamily="18" charset="0"/>
                              </a:rPr>
                              <m:t>2</m:t>
                            </m:r>
                          </m:sup>
                        </m:sSup>
                      </m:den>
                    </m:f>
                  </m:oMath>
                </a14:m>
                <a:r>
                  <a:rPr lang="fr-CH" dirty="0"/>
                  <a:t> . </a:t>
                </a:r>
              </a:p>
              <a:p>
                <a:pPr marL="285750" indent="-285750">
                  <a:lnSpc>
                    <a:spcPct val="120000"/>
                  </a:lnSpc>
                  <a:buFont typeface="Arial" panose="020B0604020202020204" pitchFamily="34" charset="0"/>
                  <a:buChar char="•"/>
                </a:pPr>
                <a:r>
                  <a:rPr lang="fr-CH" dirty="0"/>
                  <a:t>Pour une transmission des données, il y a deux sources de la largeur spectrale des impulsions:</a:t>
                </a:r>
              </a:p>
              <a:p>
                <a:pPr marL="742950" lvl="1" indent="-285750">
                  <a:lnSpc>
                    <a:spcPct val="120000"/>
                  </a:lnSpc>
                  <a:buFont typeface="Arial" panose="020B0604020202020204" pitchFamily="34" charset="0"/>
                  <a:buChar char="•"/>
                </a:pPr>
                <a:r>
                  <a:rPr lang="fr-CH" sz="1600" dirty="0"/>
                  <a:t>La largeur spectrale de la source laser, qui peut être réduit en utilisant un laser spécial (DFB).</a:t>
                </a:r>
              </a:p>
              <a:p>
                <a:pPr marL="742950" lvl="1" indent="-285750">
                  <a:lnSpc>
                    <a:spcPct val="120000"/>
                  </a:lnSpc>
                  <a:buFont typeface="Arial" panose="020B0604020202020204" pitchFamily="34" charset="0"/>
                  <a:buChar char="•"/>
                </a:pPr>
                <a:r>
                  <a:rPr lang="fr-CH" sz="1600" dirty="0"/>
                  <a:t>La fréquence de transmission (2x le tôt de débit des données, selon Shannon).</a:t>
                </a:r>
              </a:p>
              <a:p>
                <a:pPr marL="285750" indent="-285750">
                  <a:lnSpc>
                    <a:spcPct val="120000"/>
                  </a:lnSpc>
                  <a:buFont typeface="Arial" panose="020B0604020202020204" pitchFamily="34" charset="0"/>
                  <a:buChar char="•"/>
                </a:pPr>
                <a:r>
                  <a:rPr lang="fr-CH" dirty="0"/>
                  <a:t>La dispersion de la vitesse de groupe du verre passe par zéro à proximité de </a:t>
                </a:r>
                <a:r>
                  <a:rPr lang="fr-CH" dirty="0">
                    <a:latin typeface="Symbol" pitchFamily="2" charset="2"/>
                  </a:rPr>
                  <a:t>l</a:t>
                </a:r>
                <a:r>
                  <a:rPr lang="fr-CH" dirty="0"/>
                  <a:t>=1.3 </a:t>
                </a:r>
                <a:r>
                  <a:rPr lang="fr-CH" dirty="0">
                    <a:latin typeface="Symbol" pitchFamily="2" charset="2"/>
                  </a:rPr>
                  <a:t>m</a:t>
                </a:r>
                <a:r>
                  <a:rPr lang="fr-CH" dirty="0"/>
                  <a:t>m; c'est la raison pour la popularité de cette longueur d'onde pour la transmission à grande vitesse.</a:t>
                </a:r>
              </a:p>
            </p:txBody>
          </p:sp>
        </mc:Choice>
        <mc:Fallback>
          <p:sp>
            <p:nvSpPr>
              <p:cNvPr id="16" name="Rectangle 15">
                <a:extLst>
                  <a:ext uri="{FF2B5EF4-FFF2-40B4-BE49-F238E27FC236}">
                    <a16:creationId xmlns:a16="http://schemas.microsoft.com/office/drawing/2014/main" id="{564E3805-3C0A-F14D-A0E8-6764E0B9CD1E}"/>
                  </a:ext>
                </a:extLst>
              </p:cNvPr>
              <p:cNvSpPr>
                <a:spLocks noRot="1" noChangeAspect="1" noMove="1" noResize="1" noEditPoints="1" noAdjustHandles="1" noChangeArrowheads="1" noChangeShapeType="1" noTextEdit="1"/>
              </p:cNvSpPr>
              <p:nvPr/>
            </p:nvSpPr>
            <p:spPr>
              <a:xfrm>
                <a:off x="0" y="511291"/>
                <a:ext cx="12192000" cy="3351110"/>
              </a:xfrm>
              <a:prstGeom prst="rect">
                <a:avLst/>
              </a:prstGeom>
              <a:blipFill>
                <a:blip r:embed="rId2"/>
                <a:stretch>
                  <a:fillRect l="-312" t="-755" b="-1887"/>
                </a:stretch>
              </a:blipFill>
            </p:spPr>
            <p:txBody>
              <a:bodyPr/>
              <a:lstStyle/>
              <a:p>
                <a:r>
                  <a:rPr lang="en-US">
                    <a:noFill/>
                  </a:rPr>
                  <a:t> </a:t>
                </a:r>
              </a:p>
            </p:txBody>
          </p:sp>
        </mc:Fallback>
      </mc:AlternateContent>
      <p:pic>
        <p:nvPicPr>
          <p:cNvPr id="18" name="Picture 2">
            <a:extLst>
              <a:ext uri="{FF2B5EF4-FFF2-40B4-BE49-F238E27FC236}">
                <a16:creationId xmlns:a16="http://schemas.microsoft.com/office/drawing/2014/main" id="{F57D8D4D-2C5B-E748-BC49-85C7BA79B7D0}"/>
              </a:ext>
            </a:extLst>
          </p:cNvPr>
          <p:cNvPicPr>
            <a:picLocks noChangeAspect="1" noChangeArrowheads="1"/>
          </p:cNvPicPr>
          <p:nvPr/>
        </p:nvPicPr>
        <p:blipFill>
          <a:blip r:embed="rId3" cstate="print"/>
          <a:srcRect/>
          <a:stretch>
            <a:fillRect/>
          </a:stretch>
        </p:blipFill>
        <p:spPr bwMode="auto">
          <a:xfrm>
            <a:off x="1524001" y="4191001"/>
            <a:ext cx="5279275" cy="2658379"/>
          </a:xfrm>
          <a:prstGeom prst="rect">
            <a:avLst/>
          </a:prstGeom>
          <a:noFill/>
          <a:ln w="9525">
            <a:noFill/>
            <a:miter lim="800000"/>
            <a:headEnd/>
            <a:tailEnd/>
          </a:ln>
        </p:spPr>
      </p:pic>
      <p:graphicFrame>
        <p:nvGraphicFramePr>
          <p:cNvPr id="20" name="Chart 19">
            <a:extLst>
              <a:ext uri="{FF2B5EF4-FFF2-40B4-BE49-F238E27FC236}">
                <a16:creationId xmlns:a16="http://schemas.microsoft.com/office/drawing/2014/main" id="{946D6792-7CA9-474A-A74B-83FCE777B97A}"/>
              </a:ext>
            </a:extLst>
          </p:cNvPr>
          <p:cNvGraphicFramePr>
            <a:graphicFrameLocks/>
          </p:cNvGraphicFramePr>
          <p:nvPr/>
        </p:nvGraphicFramePr>
        <p:xfrm>
          <a:off x="7106976" y="4644443"/>
          <a:ext cx="3549674" cy="2204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5304569"/>
      </p:ext>
    </p:extLst>
  </p:cSld>
  <p:clrMapOvr>
    <a:masterClrMapping/>
  </p:clrMapOvr>
  <mc:AlternateContent xmlns:mc="http://schemas.openxmlformats.org/markup-compatibility/2006" xmlns:p14="http://schemas.microsoft.com/office/powerpoint/2010/main">
    <mc:Choice Requires="p14">
      <p:transition spd="slow" p14:dur="2000" advTm="120122"/>
    </mc:Choice>
    <mc:Fallback xmlns="">
      <p:transition spd="slow" advTm="1201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4" descr="Fig">
            <a:extLst>
              <a:ext uri="{FF2B5EF4-FFF2-40B4-BE49-F238E27FC236}">
                <a16:creationId xmlns:a16="http://schemas.microsoft.com/office/drawing/2014/main" id="{686E2FD8-012E-234C-8707-827D4BF0AB35}"/>
              </a:ext>
            </a:extLst>
          </p:cNvPr>
          <p:cNvPicPr>
            <a:picLocks noChangeAspect="1" noChangeArrowheads="1"/>
          </p:cNvPicPr>
          <p:nvPr/>
        </p:nvPicPr>
        <p:blipFill>
          <a:blip r:embed="rId2" cstate="print"/>
          <a:srcRect t="23817"/>
          <a:stretch>
            <a:fillRect/>
          </a:stretch>
        </p:blipFill>
        <p:spPr bwMode="auto">
          <a:xfrm>
            <a:off x="8512665" y="4081485"/>
            <a:ext cx="3679335" cy="2766805"/>
          </a:xfrm>
          <a:prstGeom prst="rect">
            <a:avLst/>
          </a:prstGeom>
          <a:noFill/>
          <a:ln w="9525">
            <a:noFill/>
            <a:miter lim="800000"/>
            <a:headEnd/>
            <a:tailEnd/>
          </a:ln>
        </p:spPr>
      </p:pic>
      <p:pic>
        <p:nvPicPr>
          <p:cNvPr id="18434" name="Picture 3" descr="figure09"/>
          <p:cNvPicPr>
            <a:picLocks noChangeAspect="1" noChangeArrowheads="1"/>
          </p:cNvPicPr>
          <p:nvPr/>
        </p:nvPicPr>
        <p:blipFill>
          <a:blip r:embed="rId3" cstate="print"/>
          <a:srcRect/>
          <a:stretch>
            <a:fillRect/>
          </a:stretch>
        </p:blipFill>
        <p:spPr bwMode="auto">
          <a:xfrm>
            <a:off x="7980362" y="0"/>
            <a:ext cx="4211638" cy="1889898"/>
          </a:xfrm>
          <a:prstGeom prst="rect">
            <a:avLst/>
          </a:prstGeom>
          <a:noFill/>
          <a:ln w="9525">
            <a:noFill/>
            <a:miter lim="800000"/>
            <a:headEnd/>
            <a:tailEnd/>
          </a:ln>
        </p:spPr>
      </p:pic>
      <p:pic>
        <p:nvPicPr>
          <p:cNvPr id="18435" name="Picture 4" descr="figure11"/>
          <p:cNvPicPr>
            <a:picLocks noChangeAspect="1" noChangeArrowheads="1"/>
          </p:cNvPicPr>
          <p:nvPr/>
        </p:nvPicPr>
        <p:blipFill>
          <a:blip r:embed="rId4" cstate="print"/>
          <a:srcRect/>
          <a:stretch>
            <a:fillRect/>
          </a:stretch>
        </p:blipFill>
        <p:spPr bwMode="auto">
          <a:xfrm>
            <a:off x="7980362" y="1932782"/>
            <a:ext cx="4211638" cy="2105819"/>
          </a:xfrm>
          <a:prstGeom prst="rect">
            <a:avLst/>
          </a:prstGeom>
          <a:noFill/>
          <a:ln w="9525">
            <a:noFill/>
            <a:miter lim="800000"/>
            <a:headEnd/>
            <a:tailEnd/>
          </a:ln>
        </p:spPr>
      </p:pic>
      <p:sp>
        <p:nvSpPr>
          <p:cNvPr id="18436" name="Text Box 6"/>
          <p:cNvSpPr txBox="1">
            <a:spLocks noChangeArrowheads="1"/>
          </p:cNvSpPr>
          <p:nvPr/>
        </p:nvSpPr>
        <p:spPr bwMode="auto">
          <a:xfrm>
            <a:off x="0" y="1"/>
            <a:ext cx="7848600" cy="519113"/>
          </a:xfrm>
          <a:prstGeom prst="rect">
            <a:avLst/>
          </a:prstGeom>
          <a:noFill/>
          <a:ln w="9525">
            <a:noFill/>
            <a:miter lim="800000"/>
            <a:headEnd/>
            <a:tailEnd/>
          </a:ln>
        </p:spPr>
        <p:txBody>
          <a:bodyPr wrap="square">
            <a:spAutoFit/>
          </a:bodyPr>
          <a:lstStyle/>
          <a:p>
            <a:pPr algn="ctr"/>
            <a:r>
              <a:rPr lang="fr-CH" sz="2800" dirty="0"/>
              <a:t>La gamme spectrale 1300 nm:</a:t>
            </a:r>
          </a:p>
        </p:txBody>
      </p:sp>
      <p:sp>
        <p:nvSpPr>
          <p:cNvPr id="18437" name="Text Box 7"/>
          <p:cNvSpPr txBox="1">
            <a:spLocks noChangeArrowheads="1"/>
          </p:cNvSpPr>
          <p:nvPr/>
        </p:nvSpPr>
        <p:spPr bwMode="auto">
          <a:xfrm>
            <a:off x="0" y="533400"/>
            <a:ext cx="7848600" cy="2720938"/>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La dispersion D</a:t>
            </a:r>
            <a:r>
              <a:rPr lang="fr-CH" dirty="0">
                <a:latin typeface="Symbol" pitchFamily="2" charset="2"/>
              </a:rPr>
              <a:t>l</a:t>
            </a:r>
            <a:r>
              <a:rPr lang="fr-CH" dirty="0"/>
              <a:t> est nulle vers </a:t>
            </a:r>
            <a:r>
              <a:rPr lang="fr-CH" dirty="0">
                <a:latin typeface="Symbol" pitchFamily="18" charset="2"/>
              </a:rPr>
              <a:t>l</a:t>
            </a:r>
            <a:r>
              <a:rPr lang="fr-CH" dirty="0"/>
              <a:t> = 1310 nm, donc pas de distorsion des impulsions</a:t>
            </a:r>
          </a:p>
          <a:p>
            <a:pPr marL="285750" indent="-285750">
              <a:lnSpc>
                <a:spcPct val="120000"/>
              </a:lnSpc>
              <a:buFont typeface="Arial" panose="020B0604020202020204" pitchFamily="34" charset="0"/>
              <a:buChar char="•"/>
            </a:pPr>
            <a:r>
              <a:rPr lang="fr-CH" dirty="0"/>
              <a:t>L'atténuation est d'env. 0.3 dB/km:</a:t>
            </a:r>
          </a:p>
          <a:p>
            <a:pPr marL="285750" indent="-285750">
              <a:lnSpc>
                <a:spcPct val="120000"/>
              </a:lnSpc>
              <a:buFont typeface="Arial" panose="020B0604020202020204" pitchFamily="34" charset="0"/>
              <a:buChar char="•"/>
            </a:pPr>
            <a:endParaRPr lang="fr-CH" dirty="0"/>
          </a:p>
          <a:p>
            <a:pPr marL="285750" indent="-285750">
              <a:lnSpc>
                <a:spcPct val="120000"/>
              </a:lnSpc>
              <a:buFont typeface="Arial" panose="020B0604020202020204" pitchFamily="34" charset="0"/>
              <a:buChar char="•"/>
            </a:pPr>
            <a:endParaRPr lang="fr-CH" dirty="0"/>
          </a:p>
          <a:p>
            <a:pPr>
              <a:lnSpc>
                <a:spcPct val="120000"/>
              </a:lnSpc>
            </a:pPr>
            <a:endParaRPr lang="fr-CH" dirty="0"/>
          </a:p>
          <a:p>
            <a:pPr marL="285750" indent="-285750">
              <a:lnSpc>
                <a:spcPct val="120000"/>
              </a:lnSpc>
              <a:buFont typeface="Arial" panose="020B0604020202020204" pitchFamily="34" charset="0"/>
              <a:buChar char="•"/>
            </a:pPr>
            <a:r>
              <a:rPr lang="fr-CH" dirty="0"/>
              <a:t>La distance pratique est limité à env. 200 km; malheureusement il n'y a pas d'amplificateurs à fibre pour cette gamme de longueur d'onde</a:t>
            </a:r>
          </a:p>
        </p:txBody>
      </p:sp>
      <p:sp>
        <p:nvSpPr>
          <p:cNvPr id="18440" name="Text Box 10"/>
          <p:cNvSpPr txBox="1">
            <a:spLocks noChangeArrowheads="1"/>
          </p:cNvSpPr>
          <p:nvPr/>
        </p:nvSpPr>
        <p:spPr bwMode="auto">
          <a:xfrm>
            <a:off x="0" y="3289216"/>
            <a:ext cx="7848600" cy="519112"/>
          </a:xfrm>
          <a:prstGeom prst="rect">
            <a:avLst/>
          </a:prstGeom>
          <a:noFill/>
          <a:ln w="9525">
            <a:noFill/>
            <a:miter lim="800000"/>
            <a:headEnd/>
            <a:tailEnd/>
          </a:ln>
        </p:spPr>
        <p:txBody>
          <a:bodyPr wrap="square">
            <a:spAutoFit/>
          </a:bodyPr>
          <a:lstStyle/>
          <a:p>
            <a:pPr algn="ctr"/>
            <a:r>
              <a:rPr lang="fr-CH" sz="2800" dirty="0"/>
              <a:t>La gamme spectrale 1550 nm:</a:t>
            </a:r>
          </a:p>
        </p:txBody>
      </p:sp>
      <p:sp>
        <p:nvSpPr>
          <p:cNvPr id="18441" name="Text Box 11"/>
          <p:cNvSpPr txBox="1">
            <a:spLocks noChangeArrowheads="1"/>
          </p:cNvSpPr>
          <p:nvPr/>
        </p:nvSpPr>
        <p:spPr bwMode="auto">
          <a:xfrm>
            <a:off x="0" y="3804664"/>
            <a:ext cx="8610600" cy="3053336"/>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L'atténuation est minimale vers </a:t>
            </a:r>
            <a:r>
              <a:rPr lang="fr-CH" dirty="0">
                <a:latin typeface="Symbol" pitchFamily="18" charset="2"/>
              </a:rPr>
              <a:t>l</a:t>
            </a:r>
            <a:r>
              <a:rPr lang="fr-CH" dirty="0"/>
              <a:t> = 1550 nm (0.15 </a:t>
            </a:r>
            <a:r>
              <a:rPr lang="fr-CH" dirty="0" err="1"/>
              <a:t>db</a:t>
            </a:r>
            <a:r>
              <a:rPr lang="fr-CH" dirty="0"/>
              <a:t>/km).</a:t>
            </a:r>
          </a:p>
          <a:p>
            <a:pPr marL="285750" indent="-285750">
              <a:lnSpc>
                <a:spcPct val="120000"/>
              </a:lnSpc>
              <a:buFont typeface="Arial" panose="020B0604020202020204" pitchFamily="34" charset="0"/>
              <a:buChar char="•"/>
            </a:pPr>
            <a:r>
              <a:rPr lang="fr-CH" dirty="0"/>
              <a:t>Résultat: on peut doubler la distance!</a:t>
            </a:r>
          </a:p>
          <a:p>
            <a:pPr marL="285750" indent="-285750">
              <a:lnSpc>
                <a:spcPct val="120000"/>
              </a:lnSpc>
              <a:buFont typeface="Arial" panose="020B0604020202020204" pitchFamily="34" charset="0"/>
              <a:buChar char="•"/>
            </a:pPr>
            <a:r>
              <a:rPr lang="fr-CH" dirty="0"/>
              <a:t>L'amplification par fibres dopées en Er</a:t>
            </a:r>
            <a:r>
              <a:rPr lang="fr-CH" baseline="30000" dirty="0"/>
              <a:t>3+</a:t>
            </a:r>
            <a:r>
              <a:rPr lang="fr-CH" dirty="0"/>
              <a:t> est pratique.</a:t>
            </a:r>
          </a:p>
          <a:p>
            <a:pPr marL="285750" indent="-285750">
              <a:lnSpc>
                <a:spcPct val="120000"/>
              </a:lnSpc>
              <a:buFont typeface="Arial" panose="020B0604020202020204" pitchFamily="34" charset="0"/>
              <a:buChar char="•"/>
            </a:pPr>
            <a:r>
              <a:rPr lang="fr-CH" dirty="0"/>
              <a:t>Désavantage: dispersion importante – limitation de la portée à haute fréquence.</a:t>
            </a:r>
          </a:p>
          <a:p>
            <a:pPr marL="285750" indent="-285750">
              <a:lnSpc>
                <a:spcPct val="120000"/>
              </a:lnSpc>
              <a:buFont typeface="Arial" panose="020B0604020202020204" pitchFamily="34" charset="0"/>
              <a:buChar char="•"/>
            </a:pPr>
            <a:r>
              <a:rPr lang="fr-CH" dirty="0"/>
              <a:t>Exemple: Pour 10 Gbit/s (</a:t>
            </a:r>
            <a:r>
              <a:rPr lang="fr-CH" i="1" dirty="0" err="1"/>
              <a:t>f</a:t>
            </a:r>
            <a:r>
              <a:rPr lang="fr-CH" baseline="-25000" dirty="0" err="1"/>
              <a:t>m</a:t>
            </a:r>
            <a:r>
              <a:rPr lang="fr-CH" dirty="0"/>
              <a:t>=20 GHz): </a:t>
            </a:r>
            <a:r>
              <a:rPr lang="fr-CH" dirty="0">
                <a:latin typeface="Symbol" charset="2"/>
                <a:cs typeface="Symbol" charset="2"/>
              </a:rPr>
              <a:t>Dl</a:t>
            </a:r>
            <a:r>
              <a:rPr lang="fr-CH" dirty="0"/>
              <a:t> = 0.16 nm à 1.55</a:t>
            </a:r>
            <a:r>
              <a:rPr lang="fr-CH" dirty="0">
                <a:latin typeface="Symbol" pitchFamily="2" charset="2"/>
              </a:rPr>
              <a:t>m</a:t>
            </a:r>
            <a:r>
              <a:rPr lang="fr-CH" dirty="0"/>
              <a:t>m. La dispersion de 17 </a:t>
            </a:r>
            <a:r>
              <a:rPr lang="fr-CH" dirty="0" err="1"/>
              <a:t>ps</a:t>
            </a:r>
            <a:r>
              <a:rPr lang="fr-CH" dirty="0"/>
              <a:t>/km/nm va générer un délai de 2.7 </a:t>
            </a:r>
            <a:r>
              <a:rPr lang="fr-CH" dirty="0" err="1"/>
              <a:t>ps</a:t>
            </a:r>
            <a:r>
              <a:rPr lang="fr-CH" dirty="0"/>
              <a:t>/km; à 20 km, le délai d'impulsion (54 </a:t>
            </a:r>
            <a:r>
              <a:rPr lang="fr-CH" dirty="0" err="1"/>
              <a:t>ps</a:t>
            </a:r>
            <a:r>
              <a:rPr lang="fr-CH" dirty="0"/>
              <a:t>) dépasserait déjà la période du signal (50 </a:t>
            </a:r>
            <a:r>
              <a:rPr lang="fr-CH" dirty="0" err="1"/>
              <a:t>ps</a:t>
            </a:r>
            <a:r>
              <a:rPr lang="fr-CH" dirty="0"/>
              <a:t>)!</a:t>
            </a:r>
          </a:p>
          <a:p>
            <a:pPr marL="285750" indent="-285750">
              <a:lnSpc>
                <a:spcPct val="120000"/>
              </a:lnSpc>
              <a:buFont typeface="Arial" panose="020B0604020202020204" pitchFamily="34" charset="0"/>
              <a:buChar char="•"/>
            </a:pPr>
            <a:r>
              <a:rPr lang="fr-CH" dirty="0"/>
              <a:t>Si on n'arrive pas à diminuer la dispersion, l'avantage de l'atténuation ne peut pas être utilisé à grande vitesse.</a:t>
            </a:r>
          </a:p>
        </p:txBody>
      </p:sp>
      <p:sp>
        <p:nvSpPr>
          <p:cNvPr id="18442" name="Rectangle 9"/>
          <p:cNvSpPr>
            <a:spLocks noChangeArrowheads="1"/>
          </p:cNvSpPr>
          <p:nvPr/>
        </p:nvSpPr>
        <p:spPr bwMode="auto">
          <a:xfrm>
            <a:off x="6810375" y="6672762"/>
            <a:ext cx="2943225" cy="215900"/>
          </a:xfrm>
          <a:prstGeom prst="rect">
            <a:avLst/>
          </a:prstGeom>
          <a:noFill/>
          <a:ln w="9525">
            <a:noFill/>
            <a:miter lim="800000"/>
            <a:headEnd/>
            <a:tailEnd/>
          </a:ln>
        </p:spPr>
        <p:txBody>
          <a:bodyPr>
            <a:spAutoFit/>
          </a:bodyPr>
          <a:lstStyle/>
          <a:p>
            <a:r>
              <a:rPr lang="en-US" sz="800" dirty="0"/>
              <a:t>http://</a:t>
            </a:r>
            <a:r>
              <a:rPr lang="en-US" sz="800" dirty="0" err="1"/>
              <a:t>www.iec.org</a:t>
            </a:r>
            <a:r>
              <a:rPr lang="en-US" sz="800" dirty="0"/>
              <a:t>/online/tutorials/</a:t>
            </a:r>
            <a:r>
              <a:rPr lang="en-US" sz="800" dirty="0" err="1"/>
              <a:t>fiber_optic</a:t>
            </a:r>
            <a:r>
              <a:rPr lang="en-US" sz="800" dirty="0"/>
              <a:t>/topic06.asp</a:t>
            </a:r>
          </a:p>
        </p:txBody>
      </p:sp>
      <p:sp>
        <p:nvSpPr>
          <p:cNvPr id="11" name="Rectangle 14">
            <a:extLst>
              <a:ext uri="{FF2B5EF4-FFF2-40B4-BE49-F238E27FC236}">
                <a16:creationId xmlns:a16="http://schemas.microsoft.com/office/drawing/2014/main" id="{3F63CAA6-4149-D841-B29C-7C1F99DC9871}"/>
              </a:ext>
            </a:extLst>
          </p:cNvPr>
          <p:cNvSpPr>
            <a:spLocks noChangeArrowheads="1"/>
          </p:cNvSpPr>
          <p:nvPr/>
        </p:nvSpPr>
        <p:spPr bwMode="auto">
          <a:xfrm>
            <a:off x="3924300" y="1255673"/>
            <a:ext cx="3371935" cy="1354217"/>
          </a:xfrm>
          <a:prstGeom prst="rect">
            <a:avLst/>
          </a:prstGeom>
          <a:noFill/>
          <a:ln w="9525">
            <a:noFill/>
            <a:miter lim="800000"/>
            <a:headEnd/>
            <a:tailEnd/>
          </a:ln>
        </p:spPr>
        <p:txBody>
          <a:bodyPr wrap="square">
            <a:spAutoFit/>
          </a:bodyPr>
          <a:lstStyle/>
          <a:p>
            <a:r>
              <a:rPr lang="fr-CH" sz="1600" dirty="0"/>
              <a:t>Distance(km)   Att. (dB)    I/I</a:t>
            </a:r>
            <a:r>
              <a:rPr lang="fr-CH" sz="1600" baseline="-25000" dirty="0"/>
              <a:t>0</a:t>
            </a:r>
          </a:p>
          <a:p>
            <a:r>
              <a:rPr lang="fr-CH" sz="1600" dirty="0"/>
              <a:t>    10	                3        0.5</a:t>
            </a:r>
          </a:p>
          <a:p>
            <a:r>
              <a:rPr lang="fr-CH" sz="1600" dirty="0"/>
              <a:t>  100                     30       10</a:t>
            </a:r>
            <a:r>
              <a:rPr lang="fr-CH" sz="1600" baseline="30000" dirty="0"/>
              <a:t>-3</a:t>
            </a:r>
            <a:r>
              <a:rPr lang="fr-CH" sz="1600" dirty="0"/>
              <a:t>   </a:t>
            </a:r>
          </a:p>
          <a:p>
            <a:r>
              <a:rPr lang="fr-CH" sz="1600" dirty="0"/>
              <a:t>  300	               90       10</a:t>
            </a:r>
            <a:r>
              <a:rPr lang="fr-CH" sz="1600" baseline="30000" dirty="0"/>
              <a:t>-9</a:t>
            </a:r>
            <a:r>
              <a:rPr lang="fr-CH" sz="1600" dirty="0"/>
              <a:t> </a:t>
            </a:r>
          </a:p>
          <a:p>
            <a:pPr marL="342900" indent="-342900">
              <a:buAutoNum type="arabicPlain" startAt="1000"/>
            </a:pPr>
            <a:r>
              <a:rPr lang="fr-CH" sz="1600" dirty="0"/>
              <a:t> 	             300       10</a:t>
            </a:r>
            <a:r>
              <a:rPr lang="fr-CH" sz="1600" baseline="30000" dirty="0"/>
              <a:t>-30</a:t>
            </a:r>
            <a:r>
              <a:rPr lang="fr-CH" sz="1600" dirty="0"/>
              <a:t> </a:t>
            </a:r>
          </a:p>
        </p:txBody>
      </p:sp>
    </p:spTree>
    <p:extLst>
      <p:ext uri="{BB962C8B-B14F-4D97-AF65-F5344CB8AC3E}">
        <p14:creationId xmlns:p14="http://schemas.microsoft.com/office/powerpoint/2010/main" val="2594922505"/>
      </p:ext>
    </p:extLst>
  </p:cSld>
  <p:clrMapOvr>
    <a:masterClrMapping/>
  </p:clrMapOvr>
  <mc:AlternateContent xmlns:mc="http://schemas.openxmlformats.org/markup-compatibility/2006" xmlns:p14="http://schemas.microsoft.com/office/powerpoint/2010/main">
    <mc:Choice Requires="p14">
      <p:transition spd="slow" p14:dur="2000" advTm="169402"/>
    </mc:Choice>
    <mc:Fallback xmlns="">
      <p:transition spd="slow" advTm="1694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dccont_0900aecd80271750_0900aecd80271750-3"/>
          <p:cNvPicPr>
            <a:picLocks noChangeAspect="1" noChangeArrowheads="1"/>
          </p:cNvPicPr>
          <p:nvPr/>
        </p:nvPicPr>
        <p:blipFill>
          <a:blip r:embed="rId2" cstate="print"/>
          <a:srcRect/>
          <a:stretch>
            <a:fillRect/>
          </a:stretch>
        </p:blipFill>
        <p:spPr bwMode="auto">
          <a:xfrm>
            <a:off x="8149667" y="3549651"/>
            <a:ext cx="4042332" cy="3308349"/>
          </a:xfrm>
          <a:prstGeom prst="rect">
            <a:avLst/>
          </a:prstGeom>
          <a:noFill/>
          <a:ln w="9525">
            <a:noFill/>
            <a:miter lim="800000"/>
            <a:headEnd/>
            <a:tailEnd/>
          </a:ln>
        </p:spPr>
      </p:pic>
      <p:pic>
        <p:nvPicPr>
          <p:cNvPr id="19459" name="Picture 2" descr="Fiber_Dispersion-Small"/>
          <p:cNvPicPr>
            <a:picLocks noChangeAspect="1" noChangeArrowheads="1"/>
          </p:cNvPicPr>
          <p:nvPr/>
        </p:nvPicPr>
        <p:blipFill>
          <a:blip r:embed="rId3" cstate="print"/>
          <a:srcRect/>
          <a:stretch>
            <a:fillRect/>
          </a:stretch>
        </p:blipFill>
        <p:spPr bwMode="auto">
          <a:xfrm>
            <a:off x="8824912" y="519113"/>
            <a:ext cx="3367087" cy="3030538"/>
          </a:xfrm>
          <a:prstGeom prst="rect">
            <a:avLst/>
          </a:prstGeom>
          <a:noFill/>
          <a:ln w="9525">
            <a:noFill/>
            <a:miter lim="800000"/>
            <a:headEnd/>
            <a:tailEnd/>
          </a:ln>
        </p:spPr>
      </p:pic>
      <p:sp>
        <p:nvSpPr>
          <p:cNvPr id="19460" name="Text Box 8"/>
          <p:cNvSpPr txBox="1">
            <a:spLocks noChangeArrowheads="1"/>
          </p:cNvSpPr>
          <p:nvPr/>
        </p:nvSpPr>
        <p:spPr bwMode="auto">
          <a:xfrm>
            <a:off x="0" y="0"/>
            <a:ext cx="12192000" cy="519113"/>
          </a:xfrm>
          <a:prstGeom prst="rect">
            <a:avLst/>
          </a:prstGeom>
          <a:noFill/>
          <a:ln w="9525">
            <a:noFill/>
            <a:miter lim="800000"/>
            <a:headEnd/>
            <a:tailEnd/>
          </a:ln>
        </p:spPr>
        <p:txBody>
          <a:bodyPr wrap="square">
            <a:spAutoFit/>
          </a:bodyPr>
          <a:lstStyle/>
          <a:p>
            <a:pPr algn="ctr"/>
            <a:r>
              <a:rPr lang="fr-CH" sz="2800" dirty="0"/>
              <a:t>Correction de la dispersion à 1550 nm: fibres spéciales</a:t>
            </a:r>
          </a:p>
        </p:txBody>
      </p:sp>
      <p:sp>
        <p:nvSpPr>
          <p:cNvPr id="19461" name="Text Box 9"/>
          <p:cNvSpPr txBox="1">
            <a:spLocks noChangeArrowheads="1"/>
          </p:cNvSpPr>
          <p:nvPr/>
        </p:nvSpPr>
        <p:spPr bwMode="auto">
          <a:xfrm>
            <a:off x="0" y="512763"/>
            <a:ext cx="7772400" cy="369332"/>
          </a:xfrm>
          <a:prstGeom prst="rect">
            <a:avLst/>
          </a:prstGeom>
          <a:noFill/>
          <a:ln w="9525">
            <a:noFill/>
            <a:miter lim="800000"/>
            <a:headEnd/>
            <a:tailEnd/>
          </a:ln>
        </p:spPr>
        <p:txBody>
          <a:bodyPr wrap="square">
            <a:spAutoFit/>
          </a:bodyPr>
          <a:lstStyle/>
          <a:p>
            <a:pPr marL="342900" indent="-342900"/>
            <a:r>
              <a:rPr lang="fr-CH" dirty="0"/>
              <a:t>L'étendue du mode optique dans la fibre dépend de la longueur d'onde:</a:t>
            </a:r>
          </a:p>
        </p:txBody>
      </p:sp>
      <p:pic>
        <p:nvPicPr>
          <p:cNvPr id="19462" name="Picture 12"/>
          <p:cNvPicPr>
            <a:picLocks noChangeAspect="1" noChangeArrowheads="1"/>
          </p:cNvPicPr>
          <p:nvPr/>
        </p:nvPicPr>
        <p:blipFill>
          <a:blip r:embed="rId4" cstate="print"/>
          <a:srcRect/>
          <a:stretch>
            <a:fillRect/>
          </a:stretch>
        </p:blipFill>
        <p:spPr bwMode="auto">
          <a:xfrm>
            <a:off x="1516942" y="863958"/>
            <a:ext cx="3889350" cy="1273177"/>
          </a:xfrm>
          <a:prstGeom prst="rect">
            <a:avLst/>
          </a:prstGeom>
          <a:noFill/>
          <a:ln w="9525">
            <a:noFill/>
            <a:miter lim="800000"/>
            <a:headEnd/>
            <a:tailEnd/>
          </a:ln>
        </p:spPr>
      </p:pic>
      <p:pic>
        <p:nvPicPr>
          <p:cNvPr id="19463" name="Picture 13"/>
          <p:cNvPicPr>
            <a:picLocks noChangeAspect="1" noChangeArrowheads="1"/>
          </p:cNvPicPr>
          <p:nvPr/>
        </p:nvPicPr>
        <p:blipFill>
          <a:blip r:embed="rId5" cstate="print"/>
          <a:srcRect/>
          <a:stretch>
            <a:fillRect/>
          </a:stretch>
        </p:blipFill>
        <p:spPr bwMode="auto">
          <a:xfrm>
            <a:off x="4225630" y="2286000"/>
            <a:ext cx="3255357" cy="1943099"/>
          </a:xfrm>
          <a:prstGeom prst="rect">
            <a:avLst/>
          </a:prstGeom>
          <a:noFill/>
          <a:ln w="9525">
            <a:noFill/>
            <a:miter lim="800000"/>
            <a:headEnd/>
            <a:tailEnd/>
          </a:ln>
        </p:spPr>
      </p:pic>
      <p:pic>
        <p:nvPicPr>
          <p:cNvPr id="19464" name="Picture 14"/>
          <p:cNvPicPr>
            <a:picLocks noChangeAspect="1" noChangeArrowheads="1"/>
          </p:cNvPicPr>
          <p:nvPr/>
        </p:nvPicPr>
        <p:blipFill>
          <a:blip r:embed="rId6" cstate="print"/>
          <a:srcRect/>
          <a:stretch>
            <a:fillRect/>
          </a:stretch>
        </p:blipFill>
        <p:spPr bwMode="auto">
          <a:xfrm>
            <a:off x="0" y="4222750"/>
            <a:ext cx="5435600" cy="2635250"/>
          </a:xfrm>
          <a:prstGeom prst="rect">
            <a:avLst/>
          </a:prstGeom>
          <a:noFill/>
          <a:ln w="9525">
            <a:noFill/>
            <a:miter lim="800000"/>
            <a:headEnd/>
            <a:tailEnd/>
          </a:ln>
        </p:spPr>
      </p:pic>
      <p:sp>
        <p:nvSpPr>
          <p:cNvPr id="19465" name="Text Box 15"/>
          <p:cNvSpPr txBox="1">
            <a:spLocks noChangeArrowheads="1"/>
          </p:cNvSpPr>
          <p:nvPr/>
        </p:nvSpPr>
        <p:spPr bwMode="auto">
          <a:xfrm>
            <a:off x="162613" y="2362200"/>
            <a:ext cx="4114799" cy="923330"/>
          </a:xfrm>
          <a:prstGeom prst="rect">
            <a:avLst/>
          </a:prstGeom>
          <a:noFill/>
          <a:ln w="9525">
            <a:noFill/>
            <a:miter lim="800000"/>
            <a:headEnd/>
            <a:tailEnd/>
          </a:ln>
        </p:spPr>
        <p:txBody>
          <a:bodyPr wrap="square">
            <a:spAutoFit/>
          </a:bodyPr>
          <a:lstStyle/>
          <a:p>
            <a:pPr marL="9525" indent="9525"/>
            <a:r>
              <a:rPr lang="fr-CH" dirty="0"/>
              <a:t>En utilisant une structure multicouche, on peut changer la dispersion pour différentes longueurs d'onde:</a:t>
            </a:r>
          </a:p>
        </p:txBody>
      </p:sp>
      <p:sp>
        <p:nvSpPr>
          <p:cNvPr id="19466" name="Text Box 16"/>
          <p:cNvSpPr txBox="1">
            <a:spLocks noChangeArrowheads="1"/>
          </p:cNvSpPr>
          <p:nvPr/>
        </p:nvSpPr>
        <p:spPr bwMode="auto">
          <a:xfrm>
            <a:off x="592139" y="4010026"/>
            <a:ext cx="4645025" cy="366713"/>
          </a:xfrm>
          <a:prstGeom prst="rect">
            <a:avLst/>
          </a:prstGeom>
          <a:noFill/>
          <a:ln w="9525">
            <a:noFill/>
            <a:miter lim="800000"/>
            <a:headEnd/>
            <a:tailEnd/>
          </a:ln>
        </p:spPr>
        <p:txBody>
          <a:bodyPr>
            <a:spAutoFit/>
          </a:bodyPr>
          <a:lstStyle/>
          <a:p>
            <a:pPr marL="342900" indent="-342900"/>
            <a:r>
              <a:rPr lang="fr-CH" dirty="0"/>
              <a:t>Résultat: fibre compensée en dispersion:</a:t>
            </a:r>
          </a:p>
        </p:txBody>
      </p:sp>
      <p:sp>
        <p:nvSpPr>
          <p:cNvPr id="19467" name="Rectangle 10"/>
          <p:cNvSpPr>
            <a:spLocks noChangeArrowheads="1"/>
          </p:cNvSpPr>
          <p:nvPr/>
        </p:nvSpPr>
        <p:spPr bwMode="auto">
          <a:xfrm>
            <a:off x="5635294" y="6638924"/>
            <a:ext cx="3162300" cy="215900"/>
          </a:xfrm>
          <a:prstGeom prst="rect">
            <a:avLst/>
          </a:prstGeom>
          <a:noFill/>
          <a:ln w="9525">
            <a:noFill/>
            <a:miter lim="800000"/>
            <a:headEnd/>
            <a:tailEnd/>
          </a:ln>
        </p:spPr>
        <p:txBody>
          <a:bodyPr>
            <a:spAutoFit/>
          </a:bodyPr>
          <a:lstStyle/>
          <a:p>
            <a:r>
              <a:rPr lang="en-US" sz="800" dirty="0"/>
              <a:t>http://http://</a:t>
            </a:r>
            <a:r>
              <a:rPr lang="en-US" sz="800" dirty="0" err="1"/>
              <a:t>dar.ju.edu.jo</a:t>
            </a:r>
            <a:r>
              <a:rPr lang="en-US" sz="800" dirty="0"/>
              <a:t>/</a:t>
            </a:r>
            <a:r>
              <a:rPr lang="en-US" sz="800" dirty="0" err="1"/>
              <a:t>mansour</a:t>
            </a:r>
            <a:r>
              <a:rPr lang="en-US" sz="800" dirty="0"/>
              <a:t>/optical/</a:t>
            </a:r>
            <a:r>
              <a:rPr lang="en-US" sz="800" dirty="0" err="1"/>
              <a:t>Dispersion.htm</a:t>
            </a:r>
            <a:endParaRPr lang="en-US" sz="800" dirty="0"/>
          </a:p>
        </p:txBody>
      </p:sp>
    </p:spTree>
    <p:extLst>
      <p:ext uri="{BB962C8B-B14F-4D97-AF65-F5344CB8AC3E}">
        <p14:creationId xmlns:p14="http://schemas.microsoft.com/office/powerpoint/2010/main" val="1157631975"/>
      </p:ext>
    </p:extLst>
  </p:cSld>
  <p:clrMapOvr>
    <a:masterClrMapping/>
  </p:clrMapOvr>
  <mc:AlternateContent xmlns:mc="http://schemas.openxmlformats.org/markup-compatibility/2006" xmlns:p14="http://schemas.microsoft.com/office/powerpoint/2010/main">
    <mc:Choice Requires="p14">
      <p:transition spd="slow" p14:dur="2000" advTm="170274"/>
    </mc:Choice>
    <mc:Fallback xmlns="">
      <p:transition spd="slow" advTm="17027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image308"/>
          <p:cNvPicPr>
            <a:picLocks noChangeAspect="1" noChangeArrowheads="1"/>
          </p:cNvPicPr>
          <p:nvPr/>
        </p:nvPicPr>
        <p:blipFill>
          <a:blip r:embed="rId2" cstate="print"/>
          <a:srcRect l="2359" t="3792" r="2307" b="4617"/>
          <a:stretch>
            <a:fillRect/>
          </a:stretch>
        </p:blipFill>
        <p:spPr bwMode="auto">
          <a:xfrm>
            <a:off x="17723" y="5329500"/>
            <a:ext cx="2544278" cy="1519881"/>
          </a:xfrm>
          <a:prstGeom prst="rect">
            <a:avLst/>
          </a:prstGeom>
          <a:noFill/>
          <a:ln w="9525">
            <a:noFill/>
            <a:miter lim="800000"/>
            <a:headEnd/>
            <a:tailEnd/>
          </a:ln>
        </p:spPr>
      </p:pic>
      <p:pic>
        <p:nvPicPr>
          <p:cNvPr id="20483" name="Picture 5" descr="map_with_slope_compensation"/>
          <p:cNvPicPr>
            <a:picLocks noChangeAspect="1" noChangeArrowheads="1"/>
          </p:cNvPicPr>
          <p:nvPr/>
        </p:nvPicPr>
        <p:blipFill>
          <a:blip r:embed="rId3" cstate="print"/>
          <a:srcRect l="3189" t="7379" r="4268" b="7230"/>
          <a:stretch>
            <a:fillRect/>
          </a:stretch>
        </p:blipFill>
        <p:spPr bwMode="auto">
          <a:xfrm>
            <a:off x="3530043" y="4177799"/>
            <a:ext cx="3005138" cy="1727626"/>
          </a:xfrm>
          <a:prstGeom prst="rect">
            <a:avLst/>
          </a:prstGeom>
          <a:noFill/>
          <a:ln w="9525">
            <a:noFill/>
            <a:miter lim="800000"/>
            <a:headEnd/>
            <a:tailEnd/>
          </a:ln>
        </p:spPr>
      </p:pic>
      <p:pic>
        <p:nvPicPr>
          <p:cNvPr id="20484" name="Picture 6" descr="figure11"/>
          <p:cNvPicPr>
            <a:picLocks noChangeAspect="1" noChangeArrowheads="1"/>
          </p:cNvPicPr>
          <p:nvPr/>
        </p:nvPicPr>
        <p:blipFill>
          <a:blip r:embed="rId4" cstate="print"/>
          <a:srcRect/>
          <a:stretch>
            <a:fillRect/>
          </a:stretch>
        </p:blipFill>
        <p:spPr bwMode="auto">
          <a:xfrm>
            <a:off x="8626" y="3769598"/>
            <a:ext cx="2518012" cy="1259602"/>
          </a:xfrm>
          <a:prstGeom prst="rect">
            <a:avLst/>
          </a:prstGeom>
          <a:noFill/>
          <a:ln w="9525">
            <a:noFill/>
            <a:miter lim="800000"/>
            <a:headEnd/>
            <a:tailEnd/>
          </a:ln>
        </p:spPr>
      </p:pic>
      <p:sp>
        <p:nvSpPr>
          <p:cNvPr id="20485" name="Text Box 7"/>
          <p:cNvSpPr txBox="1">
            <a:spLocks noChangeArrowheads="1"/>
          </p:cNvSpPr>
          <p:nvPr/>
        </p:nvSpPr>
        <p:spPr bwMode="auto">
          <a:xfrm>
            <a:off x="0" y="-7937"/>
            <a:ext cx="12192000" cy="523220"/>
          </a:xfrm>
          <a:prstGeom prst="rect">
            <a:avLst/>
          </a:prstGeom>
          <a:noFill/>
          <a:ln w="9525">
            <a:noFill/>
            <a:miter lim="800000"/>
            <a:headEnd/>
            <a:tailEnd/>
          </a:ln>
        </p:spPr>
        <p:txBody>
          <a:bodyPr wrap="square">
            <a:spAutoFit/>
          </a:bodyPr>
          <a:lstStyle/>
          <a:p>
            <a:pPr algn="ctr"/>
            <a:r>
              <a:rPr lang="fr-CH" sz="2800" dirty="0"/>
              <a:t>Correction de la dispersion à 1550 nm: compensation périodique</a:t>
            </a:r>
          </a:p>
        </p:txBody>
      </p:sp>
      <mc:AlternateContent xmlns:mc="http://schemas.openxmlformats.org/markup-compatibility/2006" xmlns:a14="http://schemas.microsoft.com/office/drawing/2010/main">
        <mc:Choice Requires="a14">
          <p:sp>
            <p:nvSpPr>
              <p:cNvPr id="20486" name="Text Box 8"/>
              <p:cNvSpPr txBox="1">
                <a:spLocks noChangeArrowheads="1"/>
              </p:cNvSpPr>
              <p:nvPr/>
            </p:nvSpPr>
            <p:spPr bwMode="auto">
              <a:xfrm>
                <a:off x="0" y="904875"/>
                <a:ext cx="12191999" cy="1125949"/>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t>Rappel: Un paquet d'ondes avec "</a:t>
                </a:r>
                <a:r>
                  <a:rPr lang="fr-CH" dirty="0" err="1"/>
                  <a:t>chirp</a:t>
                </a:r>
                <a:r>
                  <a:rPr lang="fr-CH" dirty="0"/>
                  <a:t>" en phase:  </a:t>
                </a:r>
                <a14:m>
                  <m:oMath xmlns:m="http://schemas.openxmlformats.org/officeDocument/2006/math">
                    <m:r>
                      <a:rPr lang="fr-CH" i="1">
                        <a:latin typeface="Cambria Math" panose="02040503050406030204" pitchFamily="18" charset="0"/>
                      </a:rPr>
                      <m:t>𝐴</m:t>
                    </m:r>
                    <m:d>
                      <m:dPr>
                        <m:ctrlPr>
                          <a:rPr lang="fr-CH" i="1">
                            <a:latin typeface="Cambria Math" panose="02040503050406030204" pitchFamily="18" charset="0"/>
                          </a:rPr>
                        </m:ctrlPr>
                      </m:dPr>
                      <m:e>
                        <m:r>
                          <a:rPr lang="fr-CH" i="1">
                            <a:latin typeface="Cambria Math" panose="02040503050406030204" pitchFamily="18" charset="0"/>
                          </a:rPr>
                          <m:t>0,</m:t>
                        </m:r>
                        <m:r>
                          <a:rPr lang="fr-CH" i="1">
                            <a:latin typeface="Cambria Math" panose="02040503050406030204" pitchFamily="18" charset="0"/>
                          </a:rPr>
                          <m:t>𝑡</m:t>
                        </m:r>
                      </m:e>
                    </m:d>
                    <m:r>
                      <a:rPr lang="fr-CH" i="1">
                        <a:latin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𝐴</m:t>
                        </m:r>
                      </m:e>
                      <m:sub>
                        <m:r>
                          <a:rPr lang="fr-CH" i="1">
                            <a:latin typeface="Cambria Math" panose="02040503050406030204" pitchFamily="18" charset="0"/>
                            <a:ea typeface="Cambria Math" panose="02040503050406030204" pitchFamily="18" charset="0"/>
                          </a:rPr>
                          <m:t>0</m:t>
                        </m:r>
                      </m:sub>
                    </m:sSub>
                    <m:sSup>
                      <m:sSupPr>
                        <m:ctrlPr>
                          <a:rPr lang="fr-CH" i="1">
                            <a:latin typeface="Cambria Math" panose="02040503050406030204" pitchFamily="18" charset="0"/>
                          </a:rPr>
                        </m:ctrlPr>
                      </m:sSupPr>
                      <m:e>
                        <m:r>
                          <a:rPr lang="fr-CH" i="1">
                            <a:latin typeface="Cambria Math" panose="02040503050406030204" pitchFamily="18" charset="0"/>
                          </a:rPr>
                          <m:t>𝑒</m:t>
                        </m:r>
                      </m:e>
                      <m:sup>
                        <m:r>
                          <a:rPr lang="fr-CH" i="1">
                            <a:latin typeface="Cambria Math" panose="02040503050406030204" pitchFamily="18" charset="0"/>
                          </a:rPr>
                          <m:t>−(1+</m:t>
                        </m:r>
                        <m:r>
                          <a:rPr lang="fr-CH" i="1">
                            <a:latin typeface="Cambria Math" panose="02040503050406030204" pitchFamily="18" charset="0"/>
                          </a:rPr>
                          <m:t>𝑖𝐶</m:t>
                        </m:r>
                        <m:r>
                          <a:rPr lang="fr-CH" i="1">
                            <a:latin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τ</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/2</m:t>
                        </m:r>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up>
                    </m:sSup>
                  </m:oMath>
                </a14:m>
                <a:r>
                  <a:rPr lang="fr-CH" dirty="0"/>
                  <a:t> . La largeur du paquet devient: </a:t>
                </a:r>
                <a14:m>
                  <m:oMath xmlns:m="http://schemas.openxmlformats.org/officeDocument/2006/math">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1</m:t>
                        </m:r>
                      </m:sub>
                    </m:sSub>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𝑧</m:t>
                    </m:r>
                    <m:r>
                      <a:rPr lang="fr-CH" i="1">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Sub>
                    <m:rad>
                      <m:radPr>
                        <m:degHide m:val="on"/>
                        <m:ctrlPr>
                          <a:rPr lang="fr-CH" i="1">
                            <a:latin typeface="Cambria Math" panose="02040503050406030204" pitchFamily="18" charset="0"/>
                            <a:ea typeface="Cambria Math" panose="02040503050406030204" pitchFamily="18" charset="0"/>
                          </a:rPr>
                        </m:ctrlPr>
                      </m:radPr>
                      <m:deg/>
                      <m:e>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r>
                                  <a:rPr lang="fr-CH" i="1">
                                    <a:latin typeface="Cambria Math" panose="02040503050406030204" pitchFamily="18" charset="0"/>
                                    <a:ea typeface="Cambria Math" panose="02040503050406030204" pitchFamily="18" charset="0"/>
                                  </a:rPr>
                                  <m:t>1+</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𝐶</m:t>
                                    </m:r>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𝑘</m:t>
                                        </m:r>
                                      </m:e>
                                      <m:sub>
                                        <m:r>
                                          <a:rPr lang="fr-CH" i="1">
                                            <a:latin typeface="Cambria Math" panose="02040503050406030204" pitchFamily="18" charset="0"/>
                                            <a:ea typeface="Cambria Math" panose="02040503050406030204" pitchFamily="18" charset="0"/>
                                          </a:rPr>
                                          <m:t>2</m:t>
                                        </m:r>
                                      </m:sub>
                                    </m:sSub>
                                    <m:r>
                                      <a:rPr lang="fr-CH" i="1">
                                        <a:latin typeface="Cambria Math" panose="02040503050406030204" pitchFamily="18" charset="0"/>
                                        <a:ea typeface="Cambria Math" panose="02040503050406030204" pitchFamily="18" charset="0"/>
                                      </a:rPr>
                                      <m:t>𝑧</m:t>
                                    </m:r>
                                  </m:num>
                                  <m:den>
                                    <m:sSubSup>
                                      <m:sSubSupPr>
                                        <m:ctrlPr>
                                          <a:rPr lang="fr-CH" i="1">
                                            <a:latin typeface="Cambria Math" panose="02040503050406030204" pitchFamily="18" charset="0"/>
                                            <a:ea typeface="Cambria Math" panose="02040503050406030204" pitchFamily="18" charset="0"/>
                                          </a:rPr>
                                        </m:ctrlPr>
                                      </m:sSubSupPr>
                                      <m:e>
                                        <m:r>
                                          <m:rPr>
                                            <m:sty m:val="p"/>
                                          </m:rPr>
                                          <a:rPr lang="el-GR" i="1">
                                            <a:latin typeface="Cambria Math" panose="02040503050406030204" pitchFamily="18" charset="0"/>
                                            <a:ea typeface="Cambria Math" panose="02040503050406030204" pitchFamily="18" charset="0"/>
                                          </a:rPr>
                                          <m:t>τ</m:t>
                                        </m:r>
                                      </m:e>
                                      <m:sub>
                                        <m:r>
                                          <a:rPr lang="fr-CH" i="1">
                                            <a:latin typeface="Cambria Math" panose="02040503050406030204" pitchFamily="18" charset="0"/>
                                            <a:ea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den>
                                </m:f>
                              </m:e>
                            </m:d>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sSup>
                          <m:sSupPr>
                            <m:ctrlPr>
                              <a:rPr lang="fr-CH" i="1">
                                <a:latin typeface="Cambria Math" panose="02040503050406030204" pitchFamily="18" charset="0"/>
                                <a:ea typeface="Cambria Math" panose="02040503050406030204" pitchFamily="18" charset="0"/>
                              </a:rPr>
                            </m:ctrlPr>
                          </m:sSupPr>
                          <m:e>
                            <m:d>
                              <m:dPr>
                                <m:ctrlPr>
                                  <a:rPr lang="fr-CH" i="1">
                                    <a:latin typeface="Cambria Math" panose="02040503050406030204" pitchFamily="18" charset="0"/>
                                    <a:ea typeface="Cambria Math" panose="02040503050406030204" pitchFamily="18" charset="0"/>
                                  </a:rPr>
                                </m:ctrlPr>
                              </m:dPr>
                              <m:e>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𝑧</m:t>
                                    </m:r>
                                  </m:num>
                                  <m:den>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𝐿</m:t>
                                        </m:r>
                                      </m:e>
                                      <m:sub>
                                        <m:r>
                                          <a:rPr lang="fr-CH" i="1">
                                            <a:latin typeface="Cambria Math" panose="02040503050406030204" pitchFamily="18" charset="0"/>
                                            <a:ea typeface="Cambria Math" panose="02040503050406030204" pitchFamily="18" charset="0"/>
                                          </a:rPr>
                                          <m:t>𝐷</m:t>
                                        </m:r>
                                      </m:sub>
                                    </m:sSub>
                                  </m:den>
                                </m:f>
                              </m:e>
                            </m:d>
                          </m:e>
                          <m:sup>
                            <m:r>
                              <a:rPr lang="fr-CH" i="1">
                                <a:latin typeface="Cambria Math" panose="02040503050406030204" pitchFamily="18" charset="0"/>
                                <a:ea typeface="Cambria Math" panose="02040503050406030204" pitchFamily="18" charset="0"/>
                              </a:rPr>
                              <m:t>2</m:t>
                            </m:r>
                          </m:sup>
                        </m:sSup>
                      </m:e>
                    </m:rad>
                  </m:oMath>
                </a14:m>
                <a:r>
                  <a:rPr lang="fr-CH" dirty="0"/>
                  <a:t> . Si Ck</a:t>
                </a:r>
                <a:r>
                  <a:rPr lang="fr-CH" baseline="-25000" dirty="0"/>
                  <a:t>2</a:t>
                </a:r>
                <a:r>
                  <a:rPr lang="fr-CH" dirty="0"/>
                  <a:t>&lt;0, la largeur du paquet diminue avec la distance.</a:t>
                </a:r>
              </a:p>
            </p:txBody>
          </p:sp>
        </mc:Choice>
        <mc:Fallback xmlns="">
          <p:sp>
            <p:nvSpPr>
              <p:cNvPr id="20486" name="Text Box 8"/>
              <p:cNvSpPr txBox="1">
                <a:spLocks noRot="1" noChangeAspect="1" noMove="1" noResize="1" noEditPoints="1" noAdjustHandles="1" noChangeArrowheads="1" noChangeShapeType="1" noTextEdit="1"/>
              </p:cNvSpPr>
              <p:nvPr/>
            </p:nvSpPr>
            <p:spPr bwMode="auto">
              <a:xfrm>
                <a:off x="0" y="904875"/>
                <a:ext cx="12191999" cy="1125949"/>
              </a:xfrm>
              <a:prstGeom prst="rect">
                <a:avLst/>
              </a:prstGeom>
              <a:blipFill>
                <a:blip r:embed="rId7"/>
                <a:stretch>
                  <a:fillRect l="-312"/>
                </a:stretch>
              </a:blipFill>
              <a:ln w="9525">
                <a:noFill/>
                <a:miter lim="800000"/>
                <a:headEnd/>
                <a:tailEnd/>
              </a:ln>
            </p:spPr>
            <p:txBody>
              <a:bodyPr/>
              <a:lstStyle/>
              <a:p>
                <a:r>
                  <a:rPr lang="fr-CH">
                    <a:noFill/>
                  </a:rPr>
                  <a:t> </a:t>
                </a:r>
              </a:p>
            </p:txBody>
          </p:sp>
        </mc:Fallback>
      </mc:AlternateContent>
      <p:sp>
        <p:nvSpPr>
          <p:cNvPr id="20487" name="Text Box 9"/>
          <p:cNvSpPr txBox="1">
            <a:spLocks noChangeArrowheads="1"/>
          </p:cNvSpPr>
          <p:nvPr/>
        </p:nvSpPr>
        <p:spPr bwMode="auto">
          <a:xfrm>
            <a:off x="1132712" y="4906962"/>
            <a:ext cx="422275" cy="579438"/>
          </a:xfrm>
          <a:prstGeom prst="rect">
            <a:avLst/>
          </a:prstGeom>
          <a:noFill/>
          <a:ln w="9525">
            <a:noFill/>
            <a:miter lim="800000"/>
            <a:headEnd/>
            <a:tailEnd/>
          </a:ln>
        </p:spPr>
        <p:txBody>
          <a:bodyPr wrap="none">
            <a:spAutoFit/>
          </a:bodyPr>
          <a:lstStyle/>
          <a:p>
            <a:r>
              <a:rPr lang="en-US" sz="3200" dirty="0">
                <a:solidFill>
                  <a:srgbClr val="FF0000"/>
                </a:solidFill>
              </a:rPr>
              <a:t>+</a:t>
            </a:r>
          </a:p>
        </p:txBody>
      </p:sp>
      <p:sp>
        <p:nvSpPr>
          <p:cNvPr id="20488" name="Text Box 10"/>
          <p:cNvSpPr txBox="1">
            <a:spLocks noChangeArrowheads="1"/>
          </p:cNvSpPr>
          <p:nvPr/>
        </p:nvSpPr>
        <p:spPr bwMode="auto">
          <a:xfrm>
            <a:off x="2514600" y="4749225"/>
            <a:ext cx="971741" cy="584775"/>
          </a:xfrm>
          <a:prstGeom prst="rect">
            <a:avLst/>
          </a:prstGeom>
          <a:noFill/>
          <a:ln w="9525">
            <a:noFill/>
            <a:miter lim="800000"/>
            <a:headEnd/>
            <a:tailEnd/>
          </a:ln>
        </p:spPr>
        <p:txBody>
          <a:bodyPr wrap="none">
            <a:spAutoFit/>
          </a:bodyPr>
          <a:lstStyle/>
          <a:p>
            <a:r>
              <a:rPr lang="en-US" sz="3200" dirty="0">
                <a:solidFill>
                  <a:srgbClr val="FF0000"/>
                </a:solidFill>
              </a:rPr>
              <a:t>x5 =</a:t>
            </a:r>
          </a:p>
        </p:txBody>
      </p:sp>
      <p:sp>
        <p:nvSpPr>
          <p:cNvPr id="20489" name="Text Box 11"/>
          <p:cNvSpPr txBox="1">
            <a:spLocks noChangeArrowheads="1"/>
          </p:cNvSpPr>
          <p:nvPr/>
        </p:nvSpPr>
        <p:spPr bwMode="auto">
          <a:xfrm>
            <a:off x="664768" y="3738115"/>
            <a:ext cx="881973" cy="400110"/>
          </a:xfrm>
          <a:prstGeom prst="rect">
            <a:avLst/>
          </a:prstGeom>
          <a:noFill/>
          <a:ln w="9525">
            <a:noFill/>
            <a:miter lim="800000"/>
            <a:headEnd/>
            <a:tailEnd/>
          </a:ln>
        </p:spPr>
        <p:txBody>
          <a:bodyPr wrap="none">
            <a:spAutoFit/>
          </a:bodyPr>
          <a:lstStyle/>
          <a:p>
            <a:r>
              <a:rPr lang="en-US" sz="2000" dirty="0">
                <a:solidFill>
                  <a:srgbClr val="FF0000"/>
                </a:solidFill>
              </a:rPr>
              <a:t>90 km</a:t>
            </a:r>
          </a:p>
        </p:txBody>
      </p:sp>
      <p:sp>
        <p:nvSpPr>
          <p:cNvPr id="20490" name="Text Box 12"/>
          <p:cNvSpPr txBox="1">
            <a:spLocks noChangeArrowheads="1"/>
          </p:cNvSpPr>
          <p:nvPr/>
        </p:nvSpPr>
        <p:spPr bwMode="auto">
          <a:xfrm>
            <a:off x="604544" y="5329500"/>
            <a:ext cx="739305" cy="400110"/>
          </a:xfrm>
          <a:prstGeom prst="rect">
            <a:avLst/>
          </a:prstGeom>
          <a:noFill/>
          <a:ln w="9525">
            <a:noFill/>
            <a:miter lim="800000"/>
            <a:headEnd/>
            <a:tailEnd/>
          </a:ln>
        </p:spPr>
        <p:txBody>
          <a:bodyPr wrap="none">
            <a:spAutoFit/>
          </a:bodyPr>
          <a:lstStyle/>
          <a:p>
            <a:r>
              <a:rPr lang="en-US" sz="2000" dirty="0">
                <a:solidFill>
                  <a:srgbClr val="FF0000"/>
                </a:solidFill>
              </a:rPr>
              <a:t>7 km</a:t>
            </a:r>
          </a:p>
        </p:txBody>
      </p:sp>
      <p:pic>
        <p:nvPicPr>
          <p:cNvPr id="2050" name="Picture 2">
            <a:extLst>
              <a:ext uri="{FF2B5EF4-FFF2-40B4-BE49-F238E27FC236}">
                <a16:creationId xmlns:a16="http://schemas.microsoft.com/office/drawing/2014/main" id="{997C622D-F540-0D40-9927-7F367D3BCA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0" y="4299611"/>
            <a:ext cx="3810000" cy="254976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B5F7CFF-30C4-BE4A-B456-BF2F421AA759}"/>
              </a:ext>
            </a:extLst>
          </p:cNvPr>
          <p:cNvSpPr/>
          <p:nvPr/>
        </p:nvSpPr>
        <p:spPr>
          <a:xfrm>
            <a:off x="7162800" y="6633936"/>
            <a:ext cx="1371600" cy="215444"/>
          </a:xfrm>
          <a:prstGeom prst="rect">
            <a:avLst/>
          </a:prstGeom>
        </p:spPr>
        <p:txBody>
          <a:bodyPr wrap="square">
            <a:spAutoFit/>
          </a:bodyPr>
          <a:lstStyle/>
          <a:p>
            <a:r>
              <a:rPr lang="fr-CH" sz="800" dirty="0"/>
              <a:t>https://</a:t>
            </a:r>
            <a:r>
              <a:rPr lang="fr-CH" sz="800" dirty="0" err="1"/>
              <a:t>www.thorlabs.com</a:t>
            </a:r>
            <a:endParaRPr lang="fr-CH" sz="800" dirty="0"/>
          </a:p>
        </p:txBody>
      </p:sp>
      <p:pic>
        <p:nvPicPr>
          <p:cNvPr id="2052" name="Picture 4" descr="Dispersion Compensation Schematic">
            <a:extLst>
              <a:ext uri="{FF2B5EF4-FFF2-40B4-BE49-F238E27FC236}">
                <a16:creationId xmlns:a16="http://schemas.microsoft.com/office/drawing/2014/main" id="{2D3FFB6F-E6E3-7C44-944D-3A02F2A168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57421" y="2192160"/>
            <a:ext cx="7834579" cy="172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74392"/>
      </p:ext>
    </p:extLst>
  </p:cSld>
  <p:clrMapOvr>
    <a:masterClrMapping/>
  </p:clrMapOvr>
  <mc:AlternateContent xmlns:mc="http://schemas.openxmlformats.org/markup-compatibility/2006" xmlns:p14="http://schemas.microsoft.com/office/powerpoint/2010/main">
    <mc:Choice Requires="p14">
      <p:transition spd="slow" p14:dur="2000" advTm="77842"/>
    </mc:Choice>
    <mc:Fallback xmlns="">
      <p:transition spd="slow" advTm="7784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7"/>
          <p:cNvSpPr txBox="1">
            <a:spLocks noChangeArrowheads="1"/>
          </p:cNvSpPr>
          <p:nvPr/>
        </p:nvSpPr>
        <p:spPr bwMode="auto">
          <a:xfrm>
            <a:off x="0" y="-7937"/>
            <a:ext cx="12191999" cy="523220"/>
          </a:xfrm>
          <a:prstGeom prst="rect">
            <a:avLst/>
          </a:prstGeom>
          <a:noFill/>
          <a:ln w="9525">
            <a:noFill/>
            <a:miter lim="800000"/>
            <a:headEnd/>
            <a:tailEnd/>
          </a:ln>
        </p:spPr>
        <p:txBody>
          <a:bodyPr wrap="square">
            <a:spAutoFit/>
          </a:bodyPr>
          <a:lstStyle/>
          <a:p>
            <a:pPr algn="ctr"/>
            <a:r>
              <a:rPr lang="fr-CH" sz="2800" dirty="0">
                <a:solidFill>
                  <a:srgbClr val="FF0000"/>
                </a:solidFill>
              </a:rPr>
              <a:t>Bonus:</a:t>
            </a:r>
            <a:r>
              <a:rPr lang="fr-CH" sz="2800" dirty="0"/>
              <a:t> Fibres spéciales: maintient de la polarisation (PM)</a:t>
            </a:r>
          </a:p>
        </p:txBody>
      </p:sp>
      <p:sp>
        <p:nvSpPr>
          <p:cNvPr id="20486" name="Text Box 8"/>
          <p:cNvSpPr txBox="1">
            <a:spLocks noChangeArrowheads="1"/>
          </p:cNvSpPr>
          <p:nvPr/>
        </p:nvSpPr>
        <p:spPr bwMode="auto">
          <a:xfrm>
            <a:off x="1" y="515284"/>
            <a:ext cx="12191999" cy="3053336"/>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t>Dans une fibre standard, la polarisation de la lumière est aléatoire (symétrie cylindrique). Si on a besoin de maintenir la polarisation, il faut une fibre spéciale, dite de </a:t>
            </a:r>
            <a:r>
              <a:rPr lang="fr-CH" b="1" dirty="0"/>
              <a:t>maintient de polarisation</a:t>
            </a:r>
            <a:r>
              <a:rPr lang="fr-CH" dirty="0"/>
              <a:t>.</a:t>
            </a:r>
          </a:p>
          <a:p>
            <a:pPr marL="342900" indent="-342900">
              <a:lnSpc>
                <a:spcPct val="120000"/>
              </a:lnSpc>
              <a:buFont typeface="Arial" panose="020B0604020202020204" pitchFamily="34" charset="0"/>
              <a:buChar char="•"/>
            </a:pPr>
            <a:r>
              <a:rPr lang="fr-CH" dirty="0"/>
              <a:t>On utilise une structure spéciale pour induire une tension dans la fibre, qui crée deux indices: plus grande dans l'axe entre les structures de contraintes (axe lent), et plus petite dans l'axe perpendiculaire (axe rapide). C'est le même comportement que celui d'un retardateur, avec une périodicité L</a:t>
            </a:r>
            <a:r>
              <a:rPr lang="fr-CH" baseline="-25000" dirty="0"/>
              <a:t>b</a:t>
            </a:r>
            <a:r>
              <a:rPr lang="fr-CH" dirty="0"/>
              <a:t> de quelques mm.</a:t>
            </a:r>
          </a:p>
          <a:p>
            <a:pPr marL="342900" indent="-342900">
              <a:lnSpc>
                <a:spcPct val="120000"/>
              </a:lnSpc>
              <a:buFont typeface="Arial" panose="020B0604020202020204" pitchFamily="34" charset="0"/>
              <a:buChar char="•"/>
            </a:pPr>
            <a:r>
              <a:rPr lang="fr-CH" dirty="0"/>
              <a:t>Une onde polarisée dans une direction (p. ex. la direction lente) va se coupler à l'autre polarisation d'une manière périodique, en phase après une distance 2</a:t>
            </a:r>
            <a:r>
              <a:rPr lang="fr-CH" i="1" dirty="0"/>
              <a:t>m</a:t>
            </a:r>
            <a:r>
              <a:rPr lang="fr-CH" baseline="30000" dirty="0"/>
              <a:t>.</a:t>
            </a:r>
            <a:r>
              <a:rPr lang="fr-CH" dirty="0"/>
              <a:t>L</a:t>
            </a:r>
            <a:r>
              <a:rPr lang="fr-CH" baseline="-25000" dirty="0"/>
              <a:t>b</a:t>
            </a:r>
            <a:r>
              <a:rPr lang="fr-CH" dirty="0"/>
              <a:t> , puis en antiphase après une distance (2</a:t>
            </a:r>
            <a:r>
              <a:rPr lang="fr-CH" i="1" dirty="0"/>
              <a:t>m</a:t>
            </a:r>
            <a:r>
              <a:rPr lang="fr-CH" dirty="0"/>
              <a:t>+1)</a:t>
            </a:r>
            <a:r>
              <a:rPr lang="fr-CH" baseline="30000" dirty="0"/>
              <a:t>.</a:t>
            </a:r>
            <a:r>
              <a:rPr lang="fr-CH" dirty="0"/>
              <a:t>L</a:t>
            </a:r>
            <a:r>
              <a:rPr lang="fr-CH" baseline="-25000" dirty="0"/>
              <a:t>b</a:t>
            </a:r>
            <a:r>
              <a:rPr lang="fr-CH" dirty="0"/>
              <a:t> .</a:t>
            </a:r>
          </a:p>
          <a:p>
            <a:pPr marL="342900" indent="-342900">
              <a:lnSpc>
                <a:spcPct val="120000"/>
              </a:lnSpc>
              <a:buFont typeface="Arial" panose="020B0604020202020204" pitchFamily="34" charset="0"/>
              <a:buChar char="•"/>
            </a:pPr>
            <a:r>
              <a:rPr lang="fr-CH" dirty="0"/>
              <a:t>Après une distance &gt;&gt;L</a:t>
            </a:r>
            <a:r>
              <a:rPr lang="fr-CH" baseline="-25000" dirty="0"/>
              <a:t>b</a:t>
            </a:r>
            <a:r>
              <a:rPr lang="fr-CH" dirty="0"/>
              <a:t>, la somme des couplages à l'autre polarisation le long de la fibre s'annule et on ne reste qu'avec la même polarisation qu'à l'entrée.</a:t>
            </a:r>
          </a:p>
        </p:txBody>
      </p:sp>
      <p:sp>
        <p:nvSpPr>
          <p:cNvPr id="3" name="Rectangle 2">
            <a:extLst>
              <a:ext uri="{FF2B5EF4-FFF2-40B4-BE49-F238E27FC236}">
                <a16:creationId xmlns:a16="http://schemas.microsoft.com/office/drawing/2014/main" id="{6D0D9036-FF92-CA45-8C9B-73B100806E31}"/>
              </a:ext>
            </a:extLst>
          </p:cNvPr>
          <p:cNvSpPr/>
          <p:nvPr/>
        </p:nvSpPr>
        <p:spPr>
          <a:xfrm>
            <a:off x="8077200" y="6649561"/>
            <a:ext cx="3200400" cy="215444"/>
          </a:xfrm>
          <a:prstGeom prst="rect">
            <a:avLst/>
          </a:prstGeom>
        </p:spPr>
        <p:txBody>
          <a:bodyPr wrap="square">
            <a:spAutoFit/>
          </a:bodyPr>
          <a:lstStyle/>
          <a:p>
            <a:r>
              <a:rPr lang="fr-CH" sz="800" dirty="0"/>
              <a:t>https://</a:t>
            </a:r>
            <a:r>
              <a:rPr lang="fr-CH" sz="800" dirty="0" err="1"/>
              <a:t>en.wikipedia.org</a:t>
            </a:r>
            <a:r>
              <a:rPr lang="fr-CH" sz="800" dirty="0"/>
              <a:t>/wiki/</a:t>
            </a:r>
            <a:r>
              <a:rPr lang="fr-CH" sz="800" dirty="0" err="1"/>
              <a:t>Polarization-maintaining_optical_fiber</a:t>
            </a:r>
            <a:endParaRPr lang="fr-CH" sz="800" dirty="0"/>
          </a:p>
        </p:txBody>
      </p:sp>
      <p:grpSp>
        <p:nvGrpSpPr>
          <p:cNvPr id="10" name="Group 9">
            <a:extLst>
              <a:ext uri="{FF2B5EF4-FFF2-40B4-BE49-F238E27FC236}">
                <a16:creationId xmlns:a16="http://schemas.microsoft.com/office/drawing/2014/main" id="{4CE994F5-885C-3246-8C74-BC2448F65E41}"/>
              </a:ext>
            </a:extLst>
          </p:cNvPr>
          <p:cNvGrpSpPr/>
          <p:nvPr/>
        </p:nvGrpSpPr>
        <p:grpSpPr>
          <a:xfrm>
            <a:off x="8811827" y="3962400"/>
            <a:ext cx="3380172" cy="2906949"/>
            <a:chOff x="5209453" y="3505201"/>
            <a:chExt cx="3898603" cy="3352800"/>
          </a:xfrm>
        </p:grpSpPr>
        <p:pic>
          <p:nvPicPr>
            <p:cNvPr id="2" name="Picture 1">
              <a:extLst>
                <a:ext uri="{FF2B5EF4-FFF2-40B4-BE49-F238E27FC236}">
                  <a16:creationId xmlns:a16="http://schemas.microsoft.com/office/drawing/2014/main" id="{37243484-8A79-8E44-ABAF-C5C091663E82}"/>
                </a:ext>
              </a:extLst>
            </p:cNvPr>
            <p:cNvPicPr>
              <a:picLocks noChangeAspect="1"/>
            </p:cNvPicPr>
            <p:nvPr/>
          </p:nvPicPr>
          <p:blipFill rotWithShape="1">
            <a:blip r:embed="rId2"/>
            <a:srcRect l="2458" t="13534" r="16343" b="15974"/>
            <a:stretch/>
          </p:blipFill>
          <p:spPr>
            <a:xfrm>
              <a:off x="5209453" y="3505201"/>
              <a:ext cx="3898603" cy="3352800"/>
            </a:xfrm>
            <a:prstGeom prst="rect">
              <a:avLst/>
            </a:prstGeom>
          </p:spPr>
        </p:pic>
        <p:cxnSp>
          <p:nvCxnSpPr>
            <p:cNvPr id="7" name="Straight Connector 6">
              <a:extLst>
                <a:ext uri="{FF2B5EF4-FFF2-40B4-BE49-F238E27FC236}">
                  <a16:creationId xmlns:a16="http://schemas.microsoft.com/office/drawing/2014/main" id="{59D93D93-575D-294E-AE75-A458CC18394C}"/>
                </a:ext>
              </a:extLst>
            </p:cNvPr>
            <p:cNvCxnSpPr/>
            <p:nvPr/>
          </p:nvCxnSpPr>
          <p:spPr>
            <a:xfrm>
              <a:off x="5334000" y="4953000"/>
              <a:ext cx="14478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8B678C-0840-514D-BFD5-E3C2660788DB}"/>
                </a:ext>
              </a:extLst>
            </p:cNvPr>
            <p:cNvCxnSpPr>
              <a:cxnSpLocks/>
            </p:cNvCxnSpPr>
            <p:nvPr/>
          </p:nvCxnSpPr>
          <p:spPr>
            <a:xfrm>
              <a:off x="5867400" y="4419600"/>
              <a:ext cx="0" cy="1066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637DD3-91A7-EF4C-A02F-B4EEFF10D647}"/>
                </a:ext>
              </a:extLst>
            </p:cNvPr>
            <p:cNvSpPr txBox="1"/>
            <p:nvPr/>
          </p:nvSpPr>
          <p:spPr>
            <a:xfrm>
              <a:off x="6739647" y="4828401"/>
              <a:ext cx="739305" cy="276999"/>
            </a:xfrm>
            <a:prstGeom prst="rect">
              <a:avLst/>
            </a:prstGeom>
            <a:noFill/>
          </p:spPr>
          <p:txBody>
            <a:bodyPr wrap="none" rtlCol="0">
              <a:spAutoFit/>
            </a:bodyPr>
            <a:lstStyle/>
            <a:p>
              <a:r>
                <a:rPr lang="fr-CH" sz="1200" dirty="0"/>
                <a:t>Axe lent</a:t>
              </a:r>
            </a:p>
          </p:txBody>
        </p:sp>
        <p:sp>
          <p:nvSpPr>
            <p:cNvPr id="20" name="TextBox 19">
              <a:extLst>
                <a:ext uri="{FF2B5EF4-FFF2-40B4-BE49-F238E27FC236}">
                  <a16:creationId xmlns:a16="http://schemas.microsoft.com/office/drawing/2014/main" id="{5F596222-B6A7-724A-9F71-E8AE8753E2B1}"/>
                </a:ext>
              </a:extLst>
            </p:cNvPr>
            <p:cNvSpPr txBox="1"/>
            <p:nvPr/>
          </p:nvSpPr>
          <p:spPr>
            <a:xfrm>
              <a:off x="5638800" y="5428057"/>
              <a:ext cx="838200" cy="461665"/>
            </a:xfrm>
            <a:prstGeom prst="rect">
              <a:avLst/>
            </a:prstGeom>
            <a:noFill/>
          </p:spPr>
          <p:txBody>
            <a:bodyPr wrap="square" rtlCol="0">
              <a:spAutoFit/>
            </a:bodyPr>
            <a:lstStyle/>
            <a:p>
              <a:r>
                <a:rPr lang="fr-CH" sz="1200" dirty="0"/>
                <a:t>Axe rapide</a:t>
              </a:r>
            </a:p>
          </p:txBody>
        </p:sp>
      </p:grpSp>
      <p:graphicFrame>
        <p:nvGraphicFramePr>
          <p:cNvPr id="14" name="Chart 13">
            <a:extLst>
              <a:ext uri="{FF2B5EF4-FFF2-40B4-BE49-F238E27FC236}">
                <a16:creationId xmlns:a16="http://schemas.microsoft.com/office/drawing/2014/main" id="{6138B66B-6B64-5349-BC85-E99B513CCA42}"/>
              </a:ext>
            </a:extLst>
          </p:cNvPr>
          <p:cNvGraphicFramePr>
            <a:graphicFrameLocks/>
          </p:cNvGraphicFramePr>
          <p:nvPr>
            <p:extLst>
              <p:ext uri="{D42A27DB-BD31-4B8C-83A1-F6EECF244321}">
                <p14:modId xmlns:p14="http://schemas.microsoft.com/office/powerpoint/2010/main" val="3287275260"/>
              </p:ext>
            </p:extLst>
          </p:nvPr>
        </p:nvGraphicFramePr>
        <p:xfrm>
          <a:off x="0" y="3505200"/>
          <a:ext cx="8315365" cy="33136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5940759"/>
      </p:ext>
    </p:extLst>
  </p:cSld>
  <p:clrMapOvr>
    <a:masterClrMapping/>
  </p:clrMapOvr>
  <mc:AlternateContent xmlns:mc="http://schemas.openxmlformats.org/markup-compatibility/2006" xmlns:p14="http://schemas.microsoft.com/office/powerpoint/2010/main">
    <mc:Choice Requires="p14">
      <p:transition spd="slow" p14:dur="2000" advTm="95891"/>
    </mc:Choice>
    <mc:Fallback xmlns="">
      <p:transition spd="slow" advTm="9589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7"/>
          <p:cNvSpPr txBox="1">
            <a:spLocks noChangeArrowheads="1"/>
          </p:cNvSpPr>
          <p:nvPr/>
        </p:nvSpPr>
        <p:spPr bwMode="auto">
          <a:xfrm>
            <a:off x="0" y="-7937"/>
            <a:ext cx="12191999" cy="523220"/>
          </a:xfrm>
          <a:prstGeom prst="rect">
            <a:avLst/>
          </a:prstGeom>
          <a:noFill/>
          <a:ln w="9525">
            <a:noFill/>
            <a:miter lim="800000"/>
            <a:headEnd/>
            <a:tailEnd/>
          </a:ln>
        </p:spPr>
        <p:txBody>
          <a:bodyPr wrap="square">
            <a:spAutoFit/>
          </a:bodyPr>
          <a:lstStyle/>
          <a:p>
            <a:pPr algn="ctr"/>
            <a:r>
              <a:rPr lang="fr-CH" sz="2800" dirty="0">
                <a:solidFill>
                  <a:srgbClr val="FF0000"/>
                </a:solidFill>
              </a:rPr>
              <a:t>Bonus:</a:t>
            </a:r>
            <a:r>
              <a:rPr lang="fr-CH" sz="2800" dirty="0"/>
              <a:t> Fibres spéciales: fibre polarisante (PF)</a:t>
            </a:r>
          </a:p>
        </p:txBody>
      </p:sp>
      <p:sp>
        <p:nvSpPr>
          <p:cNvPr id="20486" name="Text Box 8"/>
          <p:cNvSpPr txBox="1">
            <a:spLocks noChangeArrowheads="1"/>
          </p:cNvSpPr>
          <p:nvPr/>
        </p:nvSpPr>
        <p:spPr bwMode="auto">
          <a:xfrm>
            <a:off x="1" y="515284"/>
            <a:ext cx="12191999" cy="2720938"/>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t>D'une manière similaire à la fibre de maintient de polarisation, il y a des fibres polarisantes.</a:t>
            </a:r>
          </a:p>
          <a:p>
            <a:pPr marL="342900" indent="-342900">
              <a:lnSpc>
                <a:spcPct val="120000"/>
              </a:lnSpc>
              <a:buFont typeface="Arial" panose="020B0604020202020204" pitchFamily="34" charset="0"/>
              <a:buChar char="•"/>
            </a:pPr>
            <a:r>
              <a:rPr lang="fr-CH" dirty="0"/>
              <a:t>Pour cette fibre, on utilise une structure similaire pour induire une tension beaucoup plus importante dans la fibre, qui crée une biréfringence importante.</a:t>
            </a:r>
          </a:p>
          <a:p>
            <a:pPr marL="342900" indent="-342900">
              <a:lnSpc>
                <a:spcPct val="120000"/>
              </a:lnSpc>
              <a:buFont typeface="Arial" panose="020B0604020202020204" pitchFamily="34" charset="0"/>
              <a:buChar char="•"/>
            </a:pPr>
            <a:r>
              <a:rPr lang="fr-CH" dirty="0"/>
              <a:t>Dans une gamme de longueurs d'onde restreinte, seul une polarisation peut propager.</a:t>
            </a:r>
          </a:p>
          <a:p>
            <a:pPr marL="342900" indent="-342900">
              <a:lnSpc>
                <a:spcPct val="120000"/>
              </a:lnSpc>
              <a:buFont typeface="Arial" panose="020B0604020202020204" pitchFamily="34" charset="0"/>
              <a:buChar char="•"/>
            </a:pPr>
            <a:r>
              <a:rPr lang="fr-CH" dirty="0"/>
              <a:t>Exemple: Fibre conçue pour 1550 nm; l'indice de la gaine est </a:t>
            </a:r>
            <a:r>
              <a:rPr lang="fr-CH" i="1" dirty="0" err="1"/>
              <a:t>n</a:t>
            </a:r>
            <a:r>
              <a:rPr lang="fr-CH" baseline="-25000" dirty="0" err="1"/>
              <a:t>g</a:t>
            </a:r>
            <a:r>
              <a:rPr lang="fr-CH" dirty="0"/>
              <a:t>=1.444, et pour une polarisation (axe "lent") l'indice du cœur est: </a:t>
            </a:r>
            <a:r>
              <a:rPr lang="fr-CH" i="1" dirty="0" err="1"/>
              <a:t>n</a:t>
            </a:r>
            <a:r>
              <a:rPr lang="fr-CH" baseline="-25000" dirty="0" err="1"/>
              <a:t>c</a:t>
            </a:r>
            <a:r>
              <a:rPr lang="fr-CH" dirty="0"/>
              <a:t>=1.4468. Cette différence est suffisante pour guider la lumière dans la fibre.</a:t>
            </a:r>
          </a:p>
          <a:p>
            <a:pPr marL="342900" indent="-342900">
              <a:lnSpc>
                <a:spcPct val="120000"/>
              </a:lnSpc>
              <a:buFont typeface="Arial" panose="020B0604020202020204" pitchFamily="34" charset="0"/>
              <a:buChar char="•"/>
            </a:pPr>
            <a:r>
              <a:rPr lang="fr-CH" dirty="0"/>
              <a:t>Pour l'autre polarisation (axe "rapide"), l'indice du cœur </a:t>
            </a:r>
            <a:r>
              <a:rPr lang="fr-CH" i="1" dirty="0" err="1"/>
              <a:t>n</a:t>
            </a:r>
            <a:r>
              <a:rPr lang="fr-CH" baseline="-25000" dirty="0" err="1"/>
              <a:t>c</a:t>
            </a:r>
            <a:r>
              <a:rPr lang="fr-CH" dirty="0"/>
              <a:t>&lt;1.444, donc, pas de guidage.</a:t>
            </a:r>
          </a:p>
          <a:p>
            <a:pPr marL="342900" indent="-342900">
              <a:lnSpc>
                <a:spcPct val="120000"/>
              </a:lnSpc>
              <a:buFont typeface="Arial" panose="020B0604020202020204" pitchFamily="34" charset="0"/>
              <a:buChar char="•"/>
            </a:pPr>
            <a:r>
              <a:rPr lang="fr-CH" dirty="0"/>
              <a:t>Cette différence d'indice est maintenue dans une gamme de longueurs d'onde de 160 nm.</a:t>
            </a:r>
          </a:p>
        </p:txBody>
      </p:sp>
      <p:sp>
        <p:nvSpPr>
          <p:cNvPr id="3" name="Rectangle 2">
            <a:extLst>
              <a:ext uri="{FF2B5EF4-FFF2-40B4-BE49-F238E27FC236}">
                <a16:creationId xmlns:a16="http://schemas.microsoft.com/office/drawing/2014/main" id="{6D0D9036-FF92-CA45-8C9B-73B100806E31}"/>
              </a:ext>
            </a:extLst>
          </p:cNvPr>
          <p:cNvSpPr/>
          <p:nvPr/>
        </p:nvSpPr>
        <p:spPr>
          <a:xfrm>
            <a:off x="8077200" y="6649561"/>
            <a:ext cx="1371600" cy="215444"/>
          </a:xfrm>
          <a:prstGeom prst="rect">
            <a:avLst/>
          </a:prstGeom>
        </p:spPr>
        <p:txBody>
          <a:bodyPr wrap="square">
            <a:spAutoFit/>
          </a:bodyPr>
          <a:lstStyle/>
          <a:p>
            <a:r>
              <a:rPr lang="fr-CH" sz="800" dirty="0"/>
              <a:t>https://</a:t>
            </a:r>
            <a:r>
              <a:rPr lang="fr-CH" sz="800" dirty="0" err="1"/>
              <a:t>www.thorlabs.com</a:t>
            </a:r>
            <a:endParaRPr lang="fr-CH" sz="800" dirty="0"/>
          </a:p>
        </p:txBody>
      </p:sp>
      <p:pic>
        <p:nvPicPr>
          <p:cNvPr id="1028" name="Picture 4">
            <a:extLst>
              <a:ext uri="{FF2B5EF4-FFF2-40B4-BE49-F238E27FC236}">
                <a16:creationId xmlns:a16="http://schemas.microsoft.com/office/drawing/2014/main" id="{BDBEC059-ACC2-A943-956A-AE83EE685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7901"/>
            <a:ext cx="4953000" cy="343009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97E2C01-30E2-1140-A4AA-AA70D76245CB}"/>
              </a:ext>
            </a:extLst>
          </p:cNvPr>
          <p:cNvGrpSpPr/>
          <p:nvPr/>
        </p:nvGrpSpPr>
        <p:grpSpPr>
          <a:xfrm>
            <a:off x="9389854" y="3783568"/>
            <a:ext cx="2802145" cy="3074432"/>
            <a:chOff x="9389854" y="3783568"/>
            <a:chExt cx="2802145" cy="3074432"/>
          </a:xfrm>
        </p:grpSpPr>
        <p:pic>
          <p:nvPicPr>
            <p:cNvPr id="1026" name="Picture 2">
              <a:extLst>
                <a:ext uri="{FF2B5EF4-FFF2-40B4-BE49-F238E27FC236}">
                  <a16:creationId xmlns:a16="http://schemas.microsoft.com/office/drawing/2014/main" id="{F0CFBEB4-137C-804A-A98F-415F1972EE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00" t="46471" r="73572" b="12941"/>
            <a:stretch/>
          </p:blipFill>
          <p:spPr bwMode="auto">
            <a:xfrm>
              <a:off x="9448800" y="4114801"/>
              <a:ext cx="2743199" cy="274319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3781F89-26B7-BB4A-8B09-AC63880FE749}"/>
                </a:ext>
              </a:extLst>
            </p:cNvPr>
            <p:cNvCxnSpPr>
              <a:cxnSpLocks/>
            </p:cNvCxnSpPr>
            <p:nvPr/>
          </p:nvCxnSpPr>
          <p:spPr>
            <a:xfrm flipH="1" flipV="1">
              <a:off x="10058400" y="4191000"/>
              <a:ext cx="1447800" cy="2458561"/>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25D1D66-D51A-D548-AEC2-A13A98488EC8}"/>
                </a:ext>
              </a:extLst>
            </p:cNvPr>
            <p:cNvSpPr txBox="1"/>
            <p:nvPr/>
          </p:nvSpPr>
          <p:spPr>
            <a:xfrm>
              <a:off x="9389854" y="4072454"/>
              <a:ext cx="744746" cy="646331"/>
            </a:xfrm>
            <a:prstGeom prst="rect">
              <a:avLst/>
            </a:prstGeom>
            <a:noFill/>
          </p:spPr>
          <p:txBody>
            <a:bodyPr wrap="square" rtlCol="0">
              <a:spAutoFit/>
            </a:bodyPr>
            <a:lstStyle/>
            <a:p>
              <a:r>
                <a:rPr lang="en-US" dirty="0">
                  <a:solidFill>
                    <a:srgbClr val="00B0F0"/>
                  </a:solidFill>
                </a:rPr>
                <a:t>Axe "lent"</a:t>
              </a:r>
            </a:p>
          </p:txBody>
        </p:sp>
        <p:sp>
          <p:nvSpPr>
            <p:cNvPr id="18" name="TextBox 17">
              <a:extLst>
                <a:ext uri="{FF2B5EF4-FFF2-40B4-BE49-F238E27FC236}">
                  <a16:creationId xmlns:a16="http://schemas.microsoft.com/office/drawing/2014/main" id="{2841E52E-5713-574A-B0AC-0DFD61246103}"/>
                </a:ext>
              </a:extLst>
            </p:cNvPr>
            <p:cNvSpPr txBox="1"/>
            <p:nvPr/>
          </p:nvSpPr>
          <p:spPr>
            <a:xfrm>
              <a:off x="9868856" y="3783568"/>
              <a:ext cx="1903085" cy="369332"/>
            </a:xfrm>
            <a:prstGeom prst="rect">
              <a:avLst/>
            </a:prstGeom>
            <a:noFill/>
          </p:spPr>
          <p:txBody>
            <a:bodyPr wrap="none" rtlCol="0">
              <a:spAutoFit/>
            </a:bodyPr>
            <a:lstStyle/>
            <a:p>
              <a:r>
                <a:rPr lang="en-US" dirty="0" err="1"/>
                <a:t>Fibre</a:t>
              </a:r>
              <a:r>
                <a:rPr lang="en-US" dirty="0"/>
                <a:t> </a:t>
              </a:r>
              <a:r>
                <a:rPr lang="en-US" dirty="0" err="1"/>
                <a:t>polarisante</a:t>
              </a:r>
              <a:endParaRPr lang="en-US" dirty="0"/>
            </a:p>
          </p:txBody>
        </p:sp>
      </p:grpSp>
    </p:spTree>
    <p:extLst>
      <p:ext uri="{BB962C8B-B14F-4D97-AF65-F5344CB8AC3E}">
        <p14:creationId xmlns:p14="http://schemas.microsoft.com/office/powerpoint/2010/main" val="1721659230"/>
      </p:ext>
    </p:extLst>
  </p:cSld>
  <p:clrMapOvr>
    <a:masterClrMapping/>
  </p:clrMapOvr>
  <mc:AlternateContent xmlns:mc="http://schemas.openxmlformats.org/markup-compatibility/2006" xmlns:p14="http://schemas.microsoft.com/office/powerpoint/2010/main">
    <mc:Choice Requires="p14">
      <p:transition spd="slow" p14:dur="2000" advTm="95891"/>
    </mc:Choice>
    <mc:Fallback xmlns="">
      <p:transition spd="slow" advTm="9589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7"/>
          <p:cNvSpPr txBox="1">
            <a:spLocks noChangeArrowheads="1"/>
          </p:cNvSpPr>
          <p:nvPr/>
        </p:nvSpPr>
        <p:spPr bwMode="auto">
          <a:xfrm>
            <a:off x="0" y="-7937"/>
            <a:ext cx="12191999" cy="523220"/>
          </a:xfrm>
          <a:prstGeom prst="rect">
            <a:avLst/>
          </a:prstGeom>
          <a:noFill/>
          <a:ln w="9525">
            <a:noFill/>
            <a:miter lim="800000"/>
            <a:headEnd/>
            <a:tailEnd/>
          </a:ln>
        </p:spPr>
        <p:txBody>
          <a:bodyPr wrap="square">
            <a:spAutoFit/>
          </a:bodyPr>
          <a:lstStyle/>
          <a:p>
            <a:pPr algn="ctr"/>
            <a:r>
              <a:rPr lang="fr-CH" sz="2800" dirty="0">
                <a:solidFill>
                  <a:srgbClr val="FF0000"/>
                </a:solidFill>
              </a:rPr>
              <a:t>Bonus:</a:t>
            </a:r>
            <a:r>
              <a:rPr lang="fr-CH" sz="2800" dirty="0"/>
              <a:t> Dispositifs à fibre: manipulation de la polarisation</a:t>
            </a:r>
          </a:p>
        </p:txBody>
      </p:sp>
      <p:sp>
        <p:nvSpPr>
          <p:cNvPr id="20486" name="Text Box 8"/>
          <p:cNvSpPr txBox="1">
            <a:spLocks noChangeArrowheads="1"/>
          </p:cNvSpPr>
          <p:nvPr/>
        </p:nvSpPr>
        <p:spPr bwMode="auto">
          <a:xfrm>
            <a:off x="1" y="515284"/>
            <a:ext cx="12191999" cy="1723742"/>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t>Nous avons vu que la fibre avec tension est biréfringente, donc une longueur spécifique peut former un retardateur.</a:t>
            </a:r>
          </a:p>
          <a:p>
            <a:pPr marL="342900" indent="-342900">
              <a:lnSpc>
                <a:spcPct val="120000"/>
              </a:lnSpc>
              <a:buFont typeface="Arial" panose="020B0604020202020204" pitchFamily="34" charset="0"/>
              <a:buChar char="•"/>
            </a:pPr>
            <a:r>
              <a:rPr lang="fr-CH" dirty="0"/>
              <a:t>De cette manière, une courte boucle de ce fibre peut former une lame d'onde de </a:t>
            </a:r>
            <a:r>
              <a:rPr lang="fr-CH" dirty="0">
                <a:latin typeface="Symbol" pitchFamily="2" charset="2"/>
              </a:rPr>
              <a:t>l</a:t>
            </a:r>
            <a:r>
              <a:rPr lang="fr-CH" dirty="0"/>
              <a:t>/4 ou de </a:t>
            </a:r>
            <a:r>
              <a:rPr lang="fr-CH" dirty="0">
                <a:latin typeface="Symbol" pitchFamily="2" charset="2"/>
              </a:rPr>
              <a:t>l</a:t>
            </a:r>
            <a:r>
              <a:rPr lang="fr-CH" dirty="0"/>
              <a:t>/2.</a:t>
            </a:r>
          </a:p>
          <a:p>
            <a:pPr marL="342900" indent="-342900">
              <a:lnSpc>
                <a:spcPct val="120000"/>
              </a:lnSpc>
              <a:buFont typeface="Arial" panose="020B0604020202020204" pitchFamily="34" charset="0"/>
              <a:buChar char="•"/>
            </a:pPr>
            <a:r>
              <a:rPr lang="fr-CH" dirty="0"/>
              <a:t>Un appareil spécial permet de former ces boucles avec des dimensions précises et de les tourner à volonté, afin de réaliser une combinaison de </a:t>
            </a:r>
            <a:r>
              <a:rPr lang="fr-CH" dirty="0">
                <a:latin typeface="Symbol" pitchFamily="2" charset="2"/>
              </a:rPr>
              <a:t>l</a:t>
            </a:r>
            <a:r>
              <a:rPr lang="fr-CH" dirty="0"/>
              <a:t>/4 - </a:t>
            </a:r>
            <a:r>
              <a:rPr lang="fr-CH" dirty="0">
                <a:latin typeface="Symbol" pitchFamily="2" charset="2"/>
              </a:rPr>
              <a:t>l</a:t>
            </a:r>
            <a:r>
              <a:rPr lang="fr-CH" dirty="0"/>
              <a:t>/2 ou de </a:t>
            </a:r>
            <a:r>
              <a:rPr lang="fr-CH" dirty="0">
                <a:latin typeface="Symbol" pitchFamily="2" charset="2"/>
              </a:rPr>
              <a:t>l</a:t>
            </a:r>
            <a:r>
              <a:rPr lang="fr-CH" dirty="0"/>
              <a:t>/4 - </a:t>
            </a:r>
            <a:r>
              <a:rPr lang="fr-CH" dirty="0">
                <a:latin typeface="Symbol" pitchFamily="2" charset="2"/>
              </a:rPr>
              <a:t>l</a:t>
            </a:r>
            <a:r>
              <a:rPr lang="fr-CH" dirty="0"/>
              <a:t>/2 - </a:t>
            </a:r>
            <a:r>
              <a:rPr lang="fr-CH" dirty="0">
                <a:latin typeface="Symbol" pitchFamily="2" charset="2"/>
              </a:rPr>
              <a:t>l</a:t>
            </a:r>
            <a:r>
              <a:rPr lang="fr-CH" dirty="0"/>
              <a:t>/4 . Ces combinaisons permettent de transformer un état de polarisation à un autre, à volonté.</a:t>
            </a:r>
          </a:p>
        </p:txBody>
      </p:sp>
      <p:sp>
        <p:nvSpPr>
          <p:cNvPr id="3" name="Rectangle 2">
            <a:extLst>
              <a:ext uri="{FF2B5EF4-FFF2-40B4-BE49-F238E27FC236}">
                <a16:creationId xmlns:a16="http://schemas.microsoft.com/office/drawing/2014/main" id="{6D0D9036-FF92-CA45-8C9B-73B100806E31}"/>
              </a:ext>
            </a:extLst>
          </p:cNvPr>
          <p:cNvSpPr/>
          <p:nvPr/>
        </p:nvSpPr>
        <p:spPr>
          <a:xfrm>
            <a:off x="5334000" y="6642556"/>
            <a:ext cx="1371600" cy="215444"/>
          </a:xfrm>
          <a:prstGeom prst="rect">
            <a:avLst/>
          </a:prstGeom>
        </p:spPr>
        <p:txBody>
          <a:bodyPr wrap="square">
            <a:spAutoFit/>
          </a:bodyPr>
          <a:lstStyle/>
          <a:p>
            <a:r>
              <a:rPr lang="fr-CH" sz="800" dirty="0"/>
              <a:t>https://</a:t>
            </a:r>
            <a:r>
              <a:rPr lang="fr-CH" sz="800" dirty="0" err="1"/>
              <a:t>www.thorlabs.com</a:t>
            </a:r>
            <a:endParaRPr lang="fr-CH" sz="800" dirty="0"/>
          </a:p>
        </p:txBody>
      </p:sp>
      <p:pic>
        <p:nvPicPr>
          <p:cNvPr id="4098" name="Picture 2">
            <a:extLst>
              <a:ext uri="{FF2B5EF4-FFF2-40B4-BE49-F238E27FC236}">
                <a16:creationId xmlns:a16="http://schemas.microsoft.com/office/drawing/2014/main" id="{8BC1F1E4-F89A-F040-A30C-70EA165B0F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571" t="47647" r="23573" b="2941"/>
          <a:stretch/>
        </p:blipFill>
        <p:spPr bwMode="auto">
          <a:xfrm>
            <a:off x="6832599" y="4018287"/>
            <a:ext cx="5359400" cy="283138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28B79DB-A5E5-7848-9FC3-D655B0A5E7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 t="43333" r="666" b="4444"/>
          <a:stretch/>
        </p:blipFill>
        <p:spPr bwMode="auto">
          <a:xfrm>
            <a:off x="0" y="4016849"/>
            <a:ext cx="5367961" cy="28411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47FDC9-CCD0-AF46-91B0-0A648D341794}"/>
              </a:ext>
            </a:extLst>
          </p:cNvPr>
          <p:cNvSpPr/>
          <p:nvPr/>
        </p:nvSpPr>
        <p:spPr>
          <a:xfrm>
            <a:off x="1600200" y="3630264"/>
            <a:ext cx="1555234" cy="369332"/>
          </a:xfrm>
          <a:prstGeom prst="rect">
            <a:avLst/>
          </a:prstGeom>
        </p:spPr>
        <p:txBody>
          <a:bodyPr wrap="none">
            <a:spAutoFit/>
          </a:bodyPr>
          <a:lstStyle/>
          <a:p>
            <a:r>
              <a:rPr lang="fr-CH" dirty="0"/>
              <a:t> </a:t>
            </a:r>
            <a:r>
              <a:rPr lang="fr-CH" dirty="0">
                <a:latin typeface="Symbol" pitchFamily="2" charset="2"/>
              </a:rPr>
              <a:t>l</a:t>
            </a:r>
            <a:r>
              <a:rPr lang="fr-CH" dirty="0"/>
              <a:t>/4 	 </a:t>
            </a:r>
            <a:r>
              <a:rPr lang="fr-CH" dirty="0">
                <a:latin typeface="Symbol" pitchFamily="2" charset="2"/>
              </a:rPr>
              <a:t>l</a:t>
            </a:r>
            <a:r>
              <a:rPr lang="fr-CH" dirty="0"/>
              <a:t>/2 </a:t>
            </a:r>
            <a:endParaRPr lang="en-US" dirty="0"/>
          </a:p>
        </p:txBody>
      </p:sp>
      <p:sp>
        <p:nvSpPr>
          <p:cNvPr id="4" name="Rectangle 3">
            <a:extLst>
              <a:ext uri="{FF2B5EF4-FFF2-40B4-BE49-F238E27FC236}">
                <a16:creationId xmlns:a16="http://schemas.microsoft.com/office/drawing/2014/main" id="{80F5F30C-1851-154F-A8BD-B8D688B1949E}"/>
              </a:ext>
            </a:extLst>
          </p:cNvPr>
          <p:cNvSpPr/>
          <p:nvPr/>
        </p:nvSpPr>
        <p:spPr>
          <a:xfrm>
            <a:off x="7924800" y="3745468"/>
            <a:ext cx="2478564" cy="369332"/>
          </a:xfrm>
          <a:prstGeom prst="rect">
            <a:avLst/>
          </a:prstGeom>
        </p:spPr>
        <p:txBody>
          <a:bodyPr wrap="none">
            <a:spAutoFit/>
          </a:bodyPr>
          <a:lstStyle/>
          <a:p>
            <a:r>
              <a:rPr lang="fr-CH" dirty="0"/>
              <a:t> </a:t>
            </a:r>
            <a:r>
              <a:rPr lang="fr-CH" dirty="0">
                <a:latin typeface="Symbol" pitchFamily="2" charset="2"/>
              </a:rPr>
              <a:t>l</a:t>
            </a:r>
            <a:r>
              <a:rPr lang="fr-CH" dirty="0"/>
              <a:t>/4 	 </a:t>
            </a:r>
            <a:r>
              <a:rPr lang="fr-CH" dirty="0">
                <a:latin typeface="Symbol" pitchFamily="2" charset="2"/>
              </a:rPr>
              <a:t>l</a:t>
            </a:r>
            <a:r>
              <a:rPr lang="fr-CH" dirty="0"/>
              <a:t>/2 	 </a:t>
            </a:r>
            <a:r>
              <a:rPr lang="fr-CH" dirty="0">
                <a:latin typeface="Symbol" pitchFamily="2" charset="2"/>
              </a:rPr>
              <a:t>l</a:t>
            </a:r>
            <a:r>
              <a:rPr lang="fr-CH" dirty="0"/>
              <a:t>/4 </a:t>
            </a:r>
            <a:endParaRPr lang="en-US" dirty="0"/>
          </a:p>
        </p:txBody>
      </p:sp>
    </p:spTree>
    <p:extLst>
      <p:ext uri="{BB962C8B-B14F-4D97-AF65-F5344CB8AC3E}">
        <p14:creationId xmlns:p14="http://schemas.microsoft.com/office/powerpoint/2010/main" val="2633261170"/>
      </p:ext>
    </p:extLst>
  </p:cSld>
  <p:clrMapOvr>
    <a:masterClrMapping/>
  </p:clrMapOvr>
  <mc:AlternateContent xmlns:mc="http://schemas.openxmlformats.org/markup-compatibility/2006" xmlns:p14="http://schemas.microsoft.com/office/powerpoint/2010/main">
    <mc:Choice Requires="p14">
      <p:transition spd="slow" p14:dur="2000" advTm="95891"/>
    </mc:Choice>
    <mc:Fallback xmlns="">
      <p:transition spd="slow" advTm="9589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EAAB08B-E744-5448-98F3-3C752EA6C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2932843"/>
            <a:ext cx="5105400" cy="19636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3B0DE93-49B2-EA4C-AA72-FE704F250ECE}"/>
              </a:ext>
            </a:extLst>
          </p:cNvPr>
          <p:cNvPicPr>
            <a:picLocks noChangeAspect="1"/>
          </p:cNvPicPr>
          <p:nvPr/>
        </p:nvPicPr>
        <p:blipFill>
          <a:blip r:embed="rId3"/>
          <a:stretch>
            <a:fillRect/>
          </a:stretch>
        </p:blipFill>
        <p:spPr>
          <a:xfrm>
            <a:off x="0" y="3123839"/>
            <a:ext cx="6705600" cy="3734161"/>
          </a:xfrm>
          <a:prstGeom prst="rect">
            <a:avLst/>
          </a:prstGeom>
        </p:spPr>
      </p:pic>
      <p:sp>
        <p:nvSpPr>
          <p:cNvPr id="20485" name="Text Box 7"/>
          <p:cNvSpPr txBox="1">
            <a:spLocks noChangeArrowheads="1"/>
          </p:cNvSpPr>
          <p:nvPr/>
        </p:nvSpPr>
        <p:spPr bwMode="auto">
          <a:xfrm>
            <a:off x="0" y="-7937"/>
            <a:ext cx="12191999" cy="523220"/>
          </a:xfrm>
          <a:prstGeom prst="rect">
            <a:avLst/>
          </a:prstGeom>
          <a:noFill/>
          <a:ln w="9525">
            <a:noFill/>
            <a:miter lim="800000"/>
            <a:headEnd/>
            <a:tailEnd/>
          </a:ln>
        </p:spPr>
        <p:txBody>
          <a:bodyPr wrap="square">
            <a:spAutoFit/>
          </a:bodyPr>
          <a:lstStyle/>
          <a:p>
            <a:pPr algn="ctr"/>
            <a:r>
              <a:rPr lang="fr-CH" sz="2800" dirty="0">
                <a:solidFill>
                  <a:srgbClr val="FF0000"/>
                </a:solidFill>
              </a:rPr>
              <a:t>Bonus:</a:t>
            </a:r>
            <a:r>
              <a:rPr lang="fr-CH" sz="2800" dirty="0"/>
              <a:t> Dispositifs à fibre: le coupleur</a:t>
            </a:r>
          </a:p>
        </p:txBody>
      </p:sp>
      <p:sp>
        <p:nvSpPr>
          <p:cNvPr id="20486" name="Text Box 8"/>
          <p:cNvSpPr txBox="1">
            <a:spLocks noChangeArrowheads="1"/>
          </p:cNvSpPr>
          <p:nvPr/>
        </p:nvSpPr>
        <p:spPr bwMode="auto">
          <a:xfrm>
            <a:off x="1" y="515284"/>
            <a:ext cx="12191999" cy="2613536"/>
          </a:xfrm>
          <a:prstGeom prst="rect">
            <a:avLst/>
          </a:prstGeom>
          <a:noFill/>
          <a:ln w="9525">
            <a:noFill/>
            <a:miter lim="800000"/>
            <a:headEnd/>
            <a:tailEnd/>
          </a:ln>
        </p:spPr>
        <p:txBody>
          <a:bodyPr wrap="square">
            <a:spAutoFit/>
          </a:bodyPr>
          <a:lstStyle/>
          <a:p>
            <a:pPr marL="342900" indent="-342900">
              <a:lnSpc>
                <a:spcPct val="120000"/>
              </a:lnSpc>
              <a:buFont typeface="Arial" panose="020B0604020202020204" pitchFamily="34" charset="0"/>
              <a:buChar char="•"/>
            </a:pPr>
            <a:r>
              <a:rPr lang="fr-CH" dirty="0"/>
              <a:t>Nous avons vu que le mode optique sort du cœur de la fibre dans la gaine (une décroissance exponentielle). Si on fusionne deux fibres ensemble, il y aura un transfert périodique de l'intensité entre les fibres, sur une distance </a:t>
            </a:r>
            <a:r>
              <a:rPr lang="fr-CH" i="1" dirty="0"/>
              <a:t>L</a:t>
            </a:r>
            <a:r>
              <a:rPr lang="fr-CH" dirty="0"/>
              <a:t> (distance de couplage) de quelques cm.</a:t>
            </a:r>
          </a:p>
          <a:p>
            <a:pPr marL="342900" indent="-342900">
              <a:lnSpc>
                <a:spcPct val="120000"/>
              </a:lnSpc>
              <a:buFont typeface="Arial" panose="020B0604020202020204" pitchFamily="34" charset="0"/>
              <a:buChar char="•"/>
            </a:pPr>
            <a:r>
              <a:rPr lang="fr-CH" dirty="0"/>
              <a:t>Ce dispositif est un coupleur (2x2) avec deux entrées et deux sorties. On peut l'utiliser de deux manières:</a:t>
            </a:r>
          </a:p>
          <a:p>
            <a:pPr marL="800100" lvl="1" indent="-342900">
              <a:lnSpc>
                <a:spcPct val="120000"/>
              </a:lnSpc>
              <a:buFont typeface="Arial" panose="020B0604020202020204" pitchFamily="34" charset="0"/>
              <a:buChar char="•"/>
            </a:pPr>
            <a:r>
              <a:rPr lang="fr-CH" sz="1600" dirty="0"/>
              <a:t>La lumière qui entre dans une fibre serait répartie d'une manière égale dans les deux fibres de sortie.</a:t>
            </a:r>
          </a:p>
          <a:p>
            <a:pPr marL="800100" lvl="1" indent="-342900">
              <a:lnSpc>
                <a:spcPct val="120000"/>
              </a:lnSpc>
              <a:buFont typeface="Arial" panose="020B0604020202020204" pitchFamily="34" charset="0"/>
              <a:buChar char="•"/>
            </a:pPr>
            <a:r>
              <a:rPr lang="fr-CH" sz="1600" dirty="0"/>
              <a:t>La lumière qui entre dans les deux fibres est divisée également entre les deux sorties.</a:t>
            </a:r>
          </a:p>
          <a:p>
            <a:pPr marL="342900" indent="-342900">
              <a:lnSpc>
                <a:spcPct val="120000"/>
              </a:lnSpc>
              <a:buFont typeface="Arial" panose="020B0604020202020204" pitchFamily="34" charset="0"/>
              <a:buChar char="•"/>
            </a:pPr>
            <a:r>
              <a:rPr lang="fr-CH" dirty="0"/>
              <a:t>En coupant une des fibres (d'entrée ou de sortie, ce dispositif est symétrique) on obtient le coupleur 1x2 .</a:t>
            </a:r>
          </a:p>
          <a:p>
            <a:pPr marL="800100" lvl="1" indent="-342900">
              <a:lnSpc>
                <a:spcPct val="120000"/>
              </a:lnSpc>
              <a:buFont typeface="Arial" panose="020B0604020202020204" pitchFamily="34" charset="0"/>
              <a:buChar char="•"/>
            </a:pPr>
            <a:r>
              <a:rPr lang="fr-CH" sz="1600" dirty="0"/>
              <a:t>Il est utilisé de la même manière, pour diviser la lumière en deux sorties ou pour coupler deux sources e une sortie. </a:t>
            </a:r>
          </a:p>
        </p:txBody>
      </p:sp>
      <p:sp>
        <p:nvSpPr>
          <p:cNvPr id="3" name="Rectangle 2">
            <a:extLst>
              <a:ext uri="{FF2B5EF4-FFF2-40B4-BE49-F238E27FC236}">
                <a16:creationId xmlns:a16="http://schemas.microsoft.com/office/drawing/2014/main" id="{6D0D9036-FF92-CA45-8C9B-73B100806E31}"/>
              </a:ext>
            </a:extLst>
          </p:cNvPr>
          <p:cNvSpPr/>
          <p:nvPr/>
        </p:nvSpPr>
        <p:spPr>
          <a:xfrm>
            <a:off x="4648201" y="6629616"/>
            <a:ext cx="1371600" cy="215444"/>
          </a:xfrm>
          <a:prstGeom prst="rect">
            <a:avLst/>
          </a:prstGeom>
        </p:spPr>
        <p:txBody>
          <a:bodyPr wrap="square">
            <a:spAutoFit/>
          </a:bodyPr>
          <a:lstStyle/>
          <a:p>
            <a:r>
              <a:rPr lang="fr-CH" sz="800" dirty="0"/>
              <a:t>https://</a:t>
            </a:r>
            <a:r>
              <a:rPr lang="fr-CH" sz="800" dirty="0" err="1"/>
              <a:t>www.newport.com</a:t>
            </a:r>
            <a:endParaRPr lang="fr-CH" sz="800" dirty="0"/>
          </a:p>
        </p:txBody>
      </p:sp>
      <p:pic>
        <p:nvPicPr>
          <p:cNvPr id="6148" name="Picture 4">
            <a:extLst>
              <a:ext uri="{FF2B5EF4-FFF2-40B4-BE49-F238E27FC236}">
                <a16:creationId xmlns:a16="http://schemas.microsoft.com/office/drawing/2014/main" id="{8202668E-54A9-9D4A-869C-E697C4D24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597" y="4896458"/>
            <a:ext cx="5105401" cy="19636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A5C9217-1CAA-FE4A-89EB-B8A5A51328AA}"/>
              </a:ext>
            </a:extLst>
          </p:cNvPr>
          <p:cNvSpPr/>
          <p:nvPr/>
        </p:nvSpPr>
        <p:spPr>
          <a:xfrm>
            <a:off x="8686800" y="6629616"/>
            <a:ext cx="1371600" cy="215444"/>
          </a:xfrm>
          <a:prstGeom prst="rect">
            <a:avLst/>
          </a:prstGeom>
        </p:spPr>
        <p:txBody>
          <a:bodyPr wrap="square">
            <a:spAutoFit/>
          </a:bodyPr>
          <a:lstStyle/>
          <a:p>
            <a:r>
              <a:rPr lang="fr-CH" sz="800" dirty="0"/>
              <a:t>https://</a:t>
            </a:r>
            <a:r>
              <a:rPr lang="fr-CH" sz="800" dirty="0" err="1"/>
              <a:t>www.thorlabs.com</a:t>
            </a:r>
            <a:endParaRPr lang="fr-CH" sz="800" dirty="0"/>
          </a:p>
        </p:txBody>
      </p:sp>
    </p:spTree>
    <p:extLst>
      <p:ext uri="{BB962C8B-B14F-4D97-AF65-F5344CB8AC3E}">
        <p14:creationId xmlns:p14="http://schemas.microsoft.com/office/powerpoint/2010/main" val="2711865524"/>
      </p:ext>
    </p:extLst>
  </p:cSld>
  <p:clrMapOvr>
    <a:masterClrMapping/>
  </p:clrMapOvr>
  <mc:AlternateContent xmlns:mc="http://schemas.openxmlformats.org/markup-compatibility/2006" xmlns:p14="http://schemas.microsoft.com/office/powerpoint/2010/main">
    <mc:Choice Requires="p14">
      <p:transition spd="slow" p14:dur="2000" advTm="95891"/>
    </mc:Choice>
    <mc:Fallback xmlns="">
      <p:transition spd="slow" advTm="9589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4"/>
          <p:cNvSpPr txBox="1">
            <a:spLocks noChangeArrowheads="1"/>
          </p:cNvSpPr>
          <p:nvPr/>
        </p:nvSpPr>
        <p:spPr bwMode="auto">
          <a:xfrm>
            <a:off x="0" y="0"/>
            <a:ext cx="1219199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fr-CH" sz="2800" dirty="0"/>
              <a:t>L'étendue des fibres optiques </a:t>
            </a:r>
            <a:endParaRPr lang="en-US" sz="28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DF0D7A3-D53D-8443-9DCF-FA12C0CBCE9C}"/>
                  </a:ext>
                </a:extLst>
              </p:cNvPr>
              <p:cNvSpPr/>
              <p:nvPr/>
            </p:nvSpPr>
            <p:spPr>
              <a:xfrm>
                <a:off x="0" y="547786"/>
                <a:ext cx="12191998" cy="3385735"/>
              </a:xfrm>
              <a:prstGeom prst="rect">
                <a:avLst/>
              </a:prstGeom>
            </p:spPr>
            <p:txBody>
              <a:bodyPr wrap="square">
                <a:spAutoFit/>
              </a:bodyPr>
              <a:lstStyle/>
              <a:p>
                <a:pPr marL="257175" indent="-257175">
                  <a:lnSpc>
                    <a:spcPct val="120000"/>
                  </a:lnSpc>
                  <a:spcBef>
                    <a:spcPts val="0"/>
                  </a:spcBef>
                  <a:buFont typeface="Arial" panose="020B0604020202020204" pitchFamily="34" charset="0"/>
                  <a:buChar char="•"/>
                </a:pPr>
                <a:r>
                  <a:rPr lang="fr-CH" dirty="0"/>
                  <a:t>Si le diamètre du cœur n'est pas trop grand, on peut calculer l'étendue optique de la fibre par: </a:t>
                </a:r>
                <a14:m>
                  <m:oMath xmlns:m="http://schemas.openxmlformats.org/officeDocument/2006/math">
                    <m:r>
                      <a:rPr lang="fr-CH" i="1">
                        <a:latin typeface="Cambria Math" panose="02040503050406030204" pitchFamily="18" charset="0"/>
                      </a:rPr>
                      <m:t>𝐺</m:t>
                    </m:r>
                    <m:r>
                      <a:rPr lang="fr-CH" i="1">
                        <a:latin typeface="Cambria Math" panose="02040503050406030204" pitchFamily="18" charset="0"/>
                      </a:rPr>
                      <m:t>=</m:t>
                    </m:r>
                    <m:sSup>
                      <m:sSupPr>
                        <m:ctrlPr>
                          <a:rPr lang="fr-CH" i="1">
                            <a:latin typeface="Cambria Math" panose="02040503050406030204" pitchFamily="18" charset="0"/>
                          </a:rPr>
                        </m:ctrlPr>
                      </m:sSupPr>
                      <m:e>
                        <m:d>
                          <m:dPr>
                            <m:ctrlPr>
                              <a:rPr lang="fr-CH" i="1" smtClean="0">
                                <a:latin typeface="Cambria Math" panose="02040503050406030204" pitchFamily="18" charset="0"/>
                              </a:rPr>
                            </m:ctrlPr>
                          </m:dPr>
                          <m:e>
                            <m:r>
                              <a:rPr lang="fr-CH" i="1" smtClean="0">
                                <a:latin typeface="Cambria Math" panose="02040503050406030204" pitchFamily="18" charset="0"/>
                                <a:ea typeface="Cambria Math" panose="02040503050406030204" pitchFamily="18" charset="0"/>
                              </a:rPr>
                              <m:t>𝜋</m:t>
                            </m:r>
                            <m:r>
                              <a:rPr lang="fr-CH" b="0" i="1" smtClean="0">
                                <a:latin typeface="Cambria Math" panose="02040503050406030204" pitchFamily="18" charset="0"/>
                              </a:rPr>
                              <m:t>𝑛𝑎𝑁𝐴</m:t>
                            </m:r>
                          </m:e>
                        </m:d>
                      </m:e>
                      <m:sup>
                        <m:r>
                          <a:rPr lang="fr-CH" i="1">
                            <a:latin typeface="Cambria Math" panose="02040503050406030204" pitchFamily="18" charset="0"/>
                          </a:rPr>
                          <m:t>2</m:t>
                        </m:r>
                      </m:sup>
                    </m:sSup>
                  </m:oMath>
                </a14:m>
                <a:r>
                  <a:rPr lang="fr-CH" dirty="0"/>
                  <a:t> . </a:t>
                </a:r>
              </a:p>
              <a:p>
                <a:pPr marL="257175" indent="-257175">
                  <a:lnSpc>
                    <a:spcPct val="120000"/>
                  </a:lnSpc>
                  <a:spcBef>
                    <a:spcPts val="0"/>
                  </a:spcBef>
                  <a:buFont typeface="Arial" panose="020B0604020202020204" pitchFamily="34" charset="0"/>
                  <a:buChar char="•"/>
                </a:pPr>
                <a:r>
                  <a:rPr lang="fr-CH" dirty="0"/>
                  <a:t>Des valeurs typiques sont:</a:t>
                </a:r>
              </a:p>
              <a:p>
                <a:pPr marL="257175" indent="-257175">
                  <a:lnSpc>
                    <a:spcPct val="120000"/>
                  </a:lnSpc>
                  <a:spcBef>
                    <a:spcPts val="0"/>
                  </a:spcBef>
                  <a:buFont typeface="Arial" panose="020B0604020202020204" pitchFamily="34" charset="0"/>
                  <a:buChar char="•"/>
                </a:pPr>
                <a:endParaRPr lang="fr-CH" dirty="0"/>
              </a:p>
              <a:p>
                <a:pPr marL="257175" indent="-257175">
                  <a:lnSpc>
                    <a:spcPct val="120000"/>
                  </a:lnSpc>
                  <a:spcBef>
                    <a:spcPts val="0"/>
                  </a:spcBef>
                  <a:buFont typeface="Arial" panose="020B0604020202020204" pitchFamily="34" charset="0"/>
                  <a:buChar char="•"/>
                </a:pPr>
                <a:endParaRPr lang="fr-CH" dirty="0"/>
              </a:p>
              <a:p>
                <a:pPr marL="257175" indent="-257175">
                  <a:lnSpc>
                    <a:spcPct val="120000"/>
                  </a:lnSpc>
                  <a:spcBef>
                    <a:spcPts val="0"/>
                  </a:spcBef>
                  <a:buFont typeface="Arial" panose="020B0604020202020204" pitchFamily="34" charset="0"/>
                  <a:buChar char="•"/>
                </a:pPr>
                <a:endParaRPr lang="fr-CH" dirty="0"/>
              </a:p>
              <a:p>
                <a:pPr marL="257175" indent="-257175">
                  <a:lnSpc>
                    <a:spcPct val="120000"/>
                  </a:lnSpc>
                  <a:spcBef>
                    <a:spcPts val="0"/>
                  </a:spcBef>
                  <a:buFont typeface="Arial" panose="020B0604020202020204" pitchFamily="34" charset="0"/>
                  <a:buChar char="•"/>
                </a:pPr>
                <a:endParaRPr lang="fr-CH" dirty="0"/>
              </a:p>
              <a:p>
                <a:pPr>
                  <a:lnSpc>
                    <a:spcPct val="120000"/>
                  </a:lnSpc>
                  <a:spcBef>
                    <a:spcPts val="0"/>
                  </a:spcBef>
                </a:pPr>
                <a:endParaRPr lang="fr-CH" dirty="0"/>
              </a:p>
              <a:p>
                <a:pPr marL="257175" indent="-257175">
                  <a:lnSpc>
                    <a:spcPct val="120000"/>
                  </a:lnSpc>
                  <a:spcBef>
                    <a:spcPts val="0"/>
                  </a:spcBef>
                  <a:buFont typeface="Arial" panose="020B0604020202020204" pitchFamily="34" charset="0"/>
                  <a:buChar char="•"/>
                </a:pPr>
                <a:r>
                  <a:rPr lang="fr-CH" dirty="0"/>
                  <a:t>Les fibres monomodes ont une faible capacité de conduite de lumière, </a:t>
                </a:r>
              </a:p>
              <a:p>
                <a:pPr>
                  <a:lnSpc>
                    <a:spcPct val="120000"/>
                  </a:lnSpc>
                  <a:spcBef>
                    <a:spcPts val="0"/>
                  </a:spcBef>
                </a:pPr>
                <a:r>
                  <a:rPr lang="fr-CH" dirty="0"/>
                  <a:t>    elles sont mieux adaptées à la communication optique.</a:t>
                </a:r>
              </a:p>
              <a:p>
                <a:pPr marL="285750" indent="-285750">
                  <a:lnSpc>
                    <a:spcPct val="120000"/>
                  </a:lnSpc>
                  <a:buFont typeface="Arial" panose="020B0604020202020204" pitchFamily="34" charset="0"/>
                  <a:buChar char="•"/>
                </a:pPr>
                <a:r>
                  <a:rPr lang="fr-CH" dirty="0"/>
                  <a:t>Les fibres multimodes et les bundles sont mieux destinées à l'éclairage.</a:t>
                </a:r>
              </a:p>
            </p:txBody>
          </p:sp>
        </mc:Choice>
        <mc:Fallback xmlns="">
          <p:sp>
            <p:nvSpPr>
              <p:cNvPr id="7" name="Rectangle 6">
                <a:extLst>
                  <a:ext uri="{FF2B5EF4-FFF2-40B4-BE49-F238E27FC236}">
                    <a16:creationId xmlns:a16="http://schemas.microsoft.com/office/drawing/2014/main" id="{EDF0D7A3-D53D-8443-9DCF-FA12C0CBCE9C}"/>
                  </a:ext>
                </a:extLst>
              </p:cNvPr>
              <p:cNvSpPr>
                <a:spLocks noRot="1" noChangeAspect="1" noMove="1" noResize="1" noEditPoints="1" noAdjustHandles="1" noChangeArrowheads="1" noChangeShapeType="1" noTextEdit="1"/>
              </p:cNvSpPr>
              <p:nvPr/>
            </p:nvSpPr>
            <p:spPr>
              <a:xfrm>
                <a:off x="0" y="547786"/>
                <a:ext cx="12191998" cy="3385735"/>
              </a:xfrm>
              <a:prstGeom prst="rect">
                <a:avLst/>
              </a:prstGeom>
              <a:blipFill>
                <a:blip r:embed="rId2"/>
                <a:stretch>
                  <a:fillRect l="-312" t="-749" b="-187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B871AD1-936F-7F42-950B-D87686D395FD}"/>
              </a:ext>
            </a:extLst>
          </p:cNvPr>
          <p:cNvPicPr>
            <a:picLocks noChangeAspect="1"/>
          </p:cNvPicPr>
          <p:nvPr/>
        </p:nvPicPr>
        <p:blipFill rotWithShape="1">
          <a:blip r:embed="rId3"/>
          <a:srcRect l="-1" t="4552" r="63752" b="2382"/>
          <a:stretch/>
        </p:blipFill>
        <p:spPr>
          <a:xfrm>
            <a:off x="8305800" y="1112520"/>
            <a:ext cx="3886198" cy="5440680"/>
          </a:xfrm>
          <a:prstGeom prst="rect">
            <a:avLst/>
          </a:prstGeom>
        </p:spPr>
      </p:pic>
      <p:graphicFrame>
        <p:nvGraphicFramePr>
          <p:cNvPr id="2" name="Table 1">
            <a:extLst>
              <a:ext uri="{FF2B5EF4-FFF2-40B4-BE49-F238E27FC236}">
                <a16:creationId xmlns:a16="http://schemas.microsoft.com/office/drawing/2014/main" id="{4C4CFF46-F1E5-A747-BD11-593067D7AE20}"/>
              </a:ext>
            </a:extLst>
          </p:cNvPr>
          <p:cNvGraphicFramePr>
            <a:graphicFrameLocks noGrp="1"/>
          </p:cNvGraphicFramePr>
          <p:nvPr/>
        </p:nvGraphicFramePr>
        <p:xfrm>
          <a:off x="3124200" y="990600"/>
          <a:ext cx="4495802" cy="185420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1681117495"/>
                    </a:ext>
                  </a:extLst>
                </a:gridCol>
                <a:gridCol w="762000">
                  <a:extLst>
                    <a:ext uri="{9D8B030D-6E8A-4147-A177-3AD203B41FA5}">
                      <a16:colId xmlns:a16="http://schemas.microsoft.com/office/drawing/2014/main" val="2785061425"/>
                    </a:ext>
                  </a:extLst>
                </a:gridCol>
                <a:gridCol w="838200">
                  <a:extLst>
                    <a:ext uri="{9D8B030D-6E8A-4147-A177-3AD203B41FA5}">
                      <a16:colId xmlns:a16="http://schemas.microsoft.com/office/drawing/2014/main" val="3521657238"/>
                    </a:ext>
                  </a:extLst>
                </a:gridCol>
                <a:gridCol w="1219202">
                  <a:extLst>
                    <a:ext uri="{9D8B030D-6E8A-4147-A177-3AD203B41FA5}">
                      <a16:colId xmlns:a16="http://schemas.microsoft.com/office/drawing/2014/main" val="1257701194"/>
                    </a:ext>
                  </a:extLst>
                </a:gridCol>
              </a:tblGrid>
              <a:tr h="370840">
                <a:tc>
                  <a:txBody>
                    <a:bodyPr/>
                    <a:lstStyle/>
                    <a:p>
                      <a:r>
                        <a:rPr lang="fr-CH" dirty="0"/>
                        <a:t>Type de fibre</a:t>
                      </a:r>
                    </a:p>
                  </a:txBody>
                  <a:tcPr/>
                </a:tc>
                <a:tc>
                  <a:txBody>
                    <a:bodyPr/>
                    <a:lstStyle/>
                    <a:p>
                      <a:r>
                        <a:rPr lang="fr-CH" dirty="0"/>
                        <a:t>a</a:t>
                      </a:r>
                    </a:p>
                  </a:txBody>
                  <a:tcPr/>
                </a:tc>
                <a:tc>
                  <a:txBody>
                    <a:bodyPr/>
                    <a:lstStyle/>
                    <a:p>
                      <a:r>
                        <a:rPr lang="fr-CH" dirty="0"/>
                        <a:t>NA</a:t>
                      </a:r>
                    </a:p>
                  </a:txBody>
                  <a:tcPr/>
                </a:tc>
                <a:tc>
                  <a:txBody>
                    <a:bodyPr/>
                    <a:lstStyle/>
                    <a:p>
                      <a:r>
                        <a:rPr lang="fr-CH" dirty="0"/>
                        <a:t>G (m</a:t>
                      </a:r>
                      <a:r>
                        <a:rPr lang="fr-CH" baseline="30000" dirty="0"/>
                        <a:t>2</a:t>
                      </a:r>
                      <a:r>
                        <a:rPr lang="fr-CH" dirty="0"/>
                        <a:t>)</a:t>
                      </a:r>
                    </a:p>
                  </a:txBody>
                  <a:tcPr/>
                </a:tc>
                <a:extLst>
                  <a:ext uri="{0D108BD9-81ED-4DB2-BD59-A6C34878D82A}">
                    <a16:rowId xmlns:a16="http://schemas.microsoft.com/office/drawing/2014/main" val="2712342879"/>
                  </a:ext>
                </a:extLst>
              </a:tr>
              <a:tr h="370840">
                <a:tc>
                  <a:txBody>
                    <a:bodyPr/>
                    <a:lstStyle/>
                    <a:p>
                      <a:r>
                        <a:rPr lang="fr-CH" dirty="0"/>
                        <a:t>Monomode</a:t>
                      </a:r>
                    </a:p>
                  </a:txBody>
                  <a:tcPr/>
                </a:tc>
                <a:tc>
                  <a:txBody>
                    <a:bodyPr/>
                    <a:lstStyle/>
                    <a:p>
                      <a:r>
                        <a:rPr lang="fr-CH" dirty="0"/>
                        <a:t>5</a:t>
                      </a:r>
                    </a:p>
                  </a:txBody>
                  <a:tcPr/>
                </a:tc>
                <a:tc>
                  <a:txBody>
                    <a:bodyPr/>
                    <a:lstStyle/>
                    <a:p>
                      <a:r>
                        <a:rPr lang="fr-CH" dirty="0"/>
                        <a:t>0.1</a:t>
                      </a:r>
                    </a:p>
                  </a:txBody>
                  <a:tcPr/>
                </a:tc>
                <a:tc>
                  <a:txBody>
                    <a:bodyPr/>
                    <a:lstStyle/>
                    <a:p>
                      <a:r>
                        <a:rPr lang="fr-CH" dirty="0"/>
                        <a:t>6</a:t>
                      </a:r>
                      <a:r>
                        <a:rPr lang="fr-CH" baseline="30000" dirty="0"/>
                        <a:t>.</a:t>
                      </a:r>
                      <a:r>
                        <a:rPr lang="fr-CH" dirty="0"/>
                        <a:t>10</a:t>
                      </a:r>
                      <a:r>
                        <a:rPr lang="fr-CH" baseline="30000" dirty="0"/>
                        <a:t>-12</a:t>
                      </a:r>
                    </a:p>
                  </a:txBody>
                  <a:tcPr/>
                </a:tc>
                <a:extLst>
                  <a:ext uri="{0D108BD9-81ED-4DB2-BD59-A6C34878D82A}">
                    <a16:rowId xmlns:a16="http://schemas.microsoft.com/office/drawing/2014/main" val="3600734213"/>
                  </a:ext>
                </a:extLst>
              </a:tr>
              <a:tr h="370840">
                <a:tc>
                  <a:txBody>
                    <a:bodyPr/>
                    <a:lstStyle/>
                    <a:p>
                      <a:r>
                        <a:rPr lang="fr-CH" dirty="0"/>
                        <a:t>GRIN</a:t>
                      </a:r>
                    </a:p>
                  </a:txBody>
                  <a:tcPr/>
                </a:tc>
                <a:tc>
                  <a:txBody>
                    <a:bodyPr/>
                    <a:lstStyle/>
                    <a:p>
                      <a:r>
                        <a:rPr lang="fr-CH" dirty="0"/>
                        <a:t>25</a:t>
                      </a:r>
                    </a:p>
                  </a:txBody>
                  <a:tcPr/>
                </a:tc>
                <a:tc>
                  <a:txBody>
                    <a:bodyPr/>
                    <a:lstStyle/>
                    <a:p>
                      <a:r>
                        <a:rPr lang="fr-CH" dirty="0"/>
                        <a:t>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6</a:t>
                      </a:r>
                      <a:r>
                        <a:rPr lang="fr-CH" baseline="30000" dirty="0"/>
                        <a:t>.</a:t>
                      </a:r>
                      <a:r>
                        <a:rPr lang="fr-CH" dirty="0"/>
                        <a:t>10</a:t>
                      </a:r>
                      <a:r>
                        <a:rPr lang="fr-CH" baseline="30000" dirty="0"/>
                        <a:t>-10</a:t>
                      </a:r>
                    </a:p>
                  </a:txBody>
                  <a:tcPr/>
                </a:tc>
                <a:extLst>
                  <a:ext uri="{0D108BD9-81ED-4DB2-BD59-A6C34878D82A}">
                    <a16:rowId xmlns:a16="http://schemas.microsoft.com/office/drawing/2014/main" val="1164035056"/>
                  </a:ext>
                </a:extLst>
              </a:tr>
              <a:tr h="370840">
                <a:tc>
                  <a:txBody>
                    <a:bodyPr/>
                    <a:lstStyle/>
                    <a:p>
                      <a:r>
                        <a:rPr lang="fr-CH" dirty="0"/>
                        <a:t>Multimode</a:t>
                      </a:r>
                    </a:p>
                  </a:txBody>
                  <a:tcPr/>
                </a:tc>
                <a:tc>
                  <a:txBody>
                    <a:bodyPr/>
                    <a:lstStyle/>
                    <a:p>
                      <a:r>
                        <a:rPr lang="fr-CH" dirty="0"/>
                        <a:t>500</a:t>
                      </a:r>
                    </a:p>
                  </a:txBody>
                  <a:tcPr/>
                </a:tc>
                <a:tc>
                  <a:txBody>
                    <a:bodyPr/>
                    <a:lstStyle/>
                    <a:p>
                      <a:r>
                        <a:rPr lang="fr-CH" dirty="0"/>
                        <a:t>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1</a:t>
                      </a:r>
                      <a:r>
                        <a:rPr lang="fr-CH" baseline="30000" dirty="0"/>
                        <a:t>.</a:t>
                      </a:r>
                      <a:r>
                        <a:rPr lang="fr-CH" dirty="0"/>
                        <a:t>10</a:t>
                      </a:r>
                      <a:r>
                        <a:rPr lang="fr-CH" baseline="30000" dirty="0"/>
                        <a:t>-6</a:t>
                      </a:r>
                    </a:p>
                  </a:txBody>
                  <a:tcPr/>
                </a:tc>
                <a:extLst>
                  <a:ext uri="{0D108BD9-81ED-4DB2-BD59-A6C34878D82A}">
                    <a16:rowId xmlns:a16="http://schemas.microsoft.com/office/drawing/2014/main" val="3778756871"/>
                  </a:ext>
                </a:extLst>
              </a:tr>
              <a:tr h="370840">
                <a:tc>
                  <a:txBody>
                    <a:bodyPr/>
                    <a:lstStyle/>
                    <a:p>
                      <a:r>
                        <a:rPr lang="fr-CH" dirty="0"/>
                        <a:t>Bundle</a:t>
                      </a:r>
                    </a:p>
                  </a:txBody>
                  <a:tcPr/>
                </a:tc>
                <a:tc>
                  <a:txBody>
                    <a:bodyPr/>
                    <a:lstStyle/>
                    <a:p>
                      <a:r>
                        <a:rPr lang="fr-CH" dirty="0"/>
                        <a:t>3000</a:t>
                      </a:r>
                    </a:p>
                  </a:txBody>
                  <a:tcPr/>
                </a:tc>
                <a:tc>
                  <a:txBody>
                    <a:bodyPr/>
                    <a:lstStyle/>
                    <a:p>
                      <a:r>
                        <a:rPr lang="fr-CH" dirty="0"/>
                        <a:t>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5</a:t>
                      </a:r>
                      <a:r>
                        <a:rPr lang="fr-CH" baseline="30000" dirty="0"/>
                        <a:t>.</a:t>
                      </a:r>
                      <a:r>
                        <a:rPr lang="fr-CH" dirty="0"/>
                        <a:t>10</a:t>
                      </a:r>
                      <a:r>
                        <a:rPr lang="fr-CH" baseline="30000" dirty="0"/>
                        <a:t>-5</a:t>
                      </a:r>
                    </a:p>
                  </a:txBody>
                  <a:tcPr/>
                </a:tc>
                <a:extLst>
                  <a:ext uri="{0D108BD9-81ED-4DB2-BD59-A6C34878D82A}">
                    <a16:rowId xmlns:a16="http://schemas.microsoft.com/office/drawing/2014/main" val="2425576857"/>
                  </a:ext>
                </a:extLst>
              </a:tr>
            </a:tbl>
          </a:graphicData>
        </a:graphic>
      </p:graphicFrame>
      <p:pic>
        <p:nvPicPr>
          <p:cNvPr id="3" name="Picture 2">
            <a:extLst>
              <a:ext uri="{FF2B5EF4-FFF2-40B4-BE49-F238E27FC236}">
                <a16:creationId xmlns:a16="http://schemas.microsoft.com/office/drawing/2014/main" id="{5D3C3710-F251-2B46-98C3-4C2993551759}"/>
              </a:ext>
            </a:extLst>
          </p:cNvPr>
          <p:cNvPicPr>
            <a:picLocks noChangeAspect="1"/>
          </p:cNvPicPr>
          <p:nvPr/>
        </p:nvPicPr>
        <p:blipFill rotWithShape="1">
          <a:blip r:embed="rId4"/>
          <a:srcRect l="1174" t="4716" r="1174" b="47170"/>
          <a:stretch/>
        </p:blipFill>
        <p:spPr>
          <a:xfrm>
            <a:off x="22412" y="4324352"/>
            <a:ext cx="7749987" cy="2533650"/>
          </a:xfrm>
          <a:prstGeom prst="rect">
            <a:avLst/>
          </a:prstGeom>
        </p:spPr>
      </p:pic>
      <p:sp>
        <p:nvSpPr>
          <p:cNvPr id="4" name="Rectangle 3">
            <a:extLst>
              <a:ext uri="{FF2B5EF4-FFF2-40B4-BE49-F238E27FC236}">
                <a16:creationId xmlns:a16="http://schemas.microsoft.com/office/drawing/2014/main" id="{884BD575-E9AB-494A-A144-B63D419C4915}"/>
              </a:ext>
            </a:extLst>
          </p:cNvPr>
          <p:cNvSpPr/>
          <p:nvPr/>
        </p:nvSpPr>
        <p:spPr>
          <a:xfrm>
            <a:off x="7391400" y="6520831"/>
            <a:ext cx="3276600" cy="338554"/>
          </a:xfrm>
          <a:prstGeom prst="rect">
            <a:avLst/>
          </a:prstGeom>
        </p:spPr>
        <p:txBody>
          <a:bodyPr wrap="square">
            <a:spAutoFit/>
          </a:bodyPr>
          <a:lstStyle/>
          <a:p>
            <a:r>
              <a:rPr lang="fr-CH" sz="800" dirty="0"/>
              <a:t>https://</a:t>
            </a:r>
            <a:r>
              <a:rPr lang="fr-CH" sz="800" dirty="0" err="1"/>
              <a:t>img.laserfocusworld.com</a:t>
            </a:r>
            <a:r>
              <a:rPr lang="fr-CH" sz="800" dirty="0"/>
              <a:t>/files/base/</a:t>
            </a:r>
            <a:r>
              <a:rPr lang="fr-CH" sz="800" dirty="0" err="1"/>
              <a:t>ebm</a:t>
            </a:r>
            <a:r>
              <a:rPr lang="fr-CH" sz="800" dirty="0"/>
              <a:t>/</a:t>
            </a:r>
            <a:r>
              <a:rPr lang="fr-CH" sz="800" dirty="0" err="1"/>
              <a:t>lfw</a:t>
            </a:r>
            <a:r>
              <a:rPr lang="fr-CH" sz="800" dirty="0"/>
              <a:t>/image/2019/06/1906LFW_dor_1.5d131abd9efdc.png?auto=</a:t>
            </a:r>
            <a:r>
              <a:rPr lang="fr-CH" sz="800" dirty="0" err="1"/>
              <a:t>format&amp;h</a:t>
            </a:r>
            <a:r>
              <a:rPr lang="fr-CH" sz="800" dirty="0"/>
              <a:t>=849&amp;w=1280</a:t>
            </a:r>
          </a:p>
        </p:txBody>
      </p:sp>
    </p:spTree>
    <p:extLst>
      <p:ext uri="{BB962C8B-B14F-4D97-AF65-F5344CB8AC3E}">
        <p14:creationId xmlns:p14="http://schemas.microsoft.com/office/powerpoint/2010/main" val="1562773890"/>
      </p:ext>
    </p:extLst>
  </p:cSld>
  <p:clrMapOvr>
    <a:masterClrMapping/>
  </p:clrMapOvr>
  <mc:AlternateContent xmlns:mc="http://schemas.openxmlformats.org/markup-compatibility/2006" xmlns:p14="http://schemas.microsoft.com/office/powerpoint/2010/main">
    <mc:Choice Requires="p14">
      <p:transition spd="slow" p14:dur="2000" advTm="80154"/>
    </mc:Choice>
    <mc:Fallback xmlns="">
      <p:transition spd="slow" advTm="8015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0" y="4624"/>
            <a:ext cx="12192000" cy="523220"/>
          </a:xfrm>
          <a:prstGeom prst="rect">
            <a:avLst/>
          </a:prstGeom>
          <a:noFill/>
          <a:ln w="9525">
            <a:noFill/>
            <a:miter lim="800000"/>
            <a:headEnd/>
            <a:tailEnd/>
          </a:ln>
        </p:spPr>
        <p:txBody>
          <a:bodyPr wrap="square">
            <a:spAutoFit/>
          </a:bodyPr>
          <a:lstStyle/>
          <a:p>
            <a:pPr algn="ctr"/>
            <a:r>
              <a:rPr lang="fr-CH" sz="2800" dirty="0"/>
              <a:t>Applications des fibres en télécommunication</a:t>
            </a:r>
          </a:p>
        </p:txBody>
      </p:sp>
      <p:sp>
        <p:nvSpPr>
          <p:cNvPr id="15369" name="Text Box 7"/>
          <p:cNvSpPr txBox="1">
            <a:spLocks noChangeArrowheads="1"/>
          </p:cNvSpPr>
          <p:nvPr/>
        </p:nvSpPr>
        <p:spPr bwMode="auto">
          <a:xfrm>
            <a:off x="0" y="527845"/>
            <a:ext cx="12192000" cy="3238002"/>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On utilise des différent types de fibres selon les applications – distance et vitesse:</a:t>
            </a:r>
          </a:p>
          <a:p>
            <a:pPr marL="742950" lvl="1" indent="-285750">
              <a:lnSpc>
                <a:spcPct val="120000"/>
              </a:lnSpc>
              <a:buFont typeface="Arial" panose="020B0604020202020204" pitchFamily="34" charset="0"/>
              <a:buChar char="•"/>
            </a:pPr>
            <a:r>
              <a:rPr lang="fr-CH" sz="1600" dirty="0"/>
              <a:t>Très longue distance, grande vitesse (5-20 GHz): lignes sous-marines entre continents</a:t>
            </a:r>
          </a:p>
          <a:p>
            <a:pPr marL="742950" lvl="1" indent="-285750">
              <a:lnSpc>
                <a:spcPct val="120000"/>
              </a:lnSpc>
              <a:buFont typeface="Arial" panose="020B0604020202020204" pitchFamily="34" charset="0"/>
              <a:buChar char="•"/>
            </a:pPr>
            <a:r>
              <a:rPr lang="fr-CH" sz="1600" dirty="0"/>
              <a:t>Moyenne distance, grande vitesse (5-20 GHz): lignes de distribution des données entre villes et dans les villes</a:t>
            </a:r>
          </a:p>
          <a:p>
            <a:pPr marL="742950" lvl="1" indent="-285750">
              <a:lnSpc>
                <a:spcPct val="120000"/>
              </a:lnSpc>
              <a:buFont typeface="Arial" panose="020B0604020202020204" pitchFamily="34" charset="0"/>
              <a:buChar char="•"/>
            </a:pPr>
            <a:r>
              <a:rPr lang="fr-CH" sz="1600" dirty="0"/>
              <a:t>Courte distance, moyenne à grande vitesse (0.5-2 GHz): lignes d'internet à l'intérieur des maisons</a:t>
            </a:r>
          </a:p>
          <a:p>
            <a:pPr marL="742950" lvl="1" indent="-285750">
              <a:lnSpc>
                <a:spcPct val="120000"/>
              </a:lnSpc>
              <a:buFont typeface="Arial" panose="020B0604020202020204" pitchFamily="34" charset="0"/>
              <a:buChar char="•"/>
            </a:pPr>
            <a:r>
              <a:rPr lang="fr-CH" sz="1600" dirty="0"/>
              <a:t>Courte distance, basse vitesse (1 MHz): transmission audio</a:t>
            </a:r>
          </a:p>
          <a:p>
            <a:pPr marL="285750" indent="-285750">
              <a:lnSpc>
                <a:spcPct val="120000"/>
              </a:lnSpc>
              <a:buFont typeface="Arial" panose="020B0604020202020204" pitchFamily="34" charset="0"/>
              <a:buChar char="•"/>
            </a:pPr>
            <a:r>
              <a:rPr lang="fr-CH" dirty="0"/>
              <a:t>Les données sont codées en binaire, puis l'information module l'intensité d'un laser; la lumière passe par la fibre jusqu'au photodétecteur qui transforme les impulsions lumineuses en impulsions électriques.</a:t>
            </a:r>
          </a:p>
          <a:p>
            <a:pPr marL="285750" indent="-285750">
              <a:lnSpc>
                <a:spcPct val="120000"/>
              </a:lnSpc>
              <a:buFont typeface="Arial" panose="020B0604020202020204" pitchFamily="34" charset="0"/>
              <a:buChar char="•"/>
            </a:pPr>
            <a:r>
              <a:rPr lang="fr-CH" dirty="0"/>
              <a:t>La fréquence maximale nécessaire à la transmission est: </a:t>
            </a:r>
            <a:r>
              <a:rPr lang="fr-CH" i="1" dirty="0"/>
              <a:t>f</a:t>
            </a:r>
            <a:r>
              <a:rPr lang="fr-CH" dirty="0"/>
              <a:t>=2x(débit en Bit/s), selon le théorème de Shannon.</a:t>
            </a:r>
          </a:p>
          <a:p>
            <a:pPr marL="285750" indent="-285750">
              <a:lnSpc>
                <a:spcPct val="120000"/>
              </a:lnSpc>
              <a:buFont typeface="Arial" panose="020B0604020202020204" pitchFamily="34" charset="0"/>
              <a:buChar char="•"/>
            </a:pPr>
            <a:r>
              <a:rPr lang="fr-CH" dirty="0"/>
              <a:t>Pendant la transmission, le signal peut subir des pertes: atténuation, distorsion, bruit…</a:t>
            </a:r>
          </a:p>
          <a:p>
            <a:pPr marL="285750" indent="-285750">
              <a:lnSpc>
                <a:spcPct val="120000"/>
              </a:lnSpc>
              <a:buFont typeface="Arial" panose="020B0604020202020204" pitchFamily="34" charset="0"/>
              <a:buChar char="•"/>
            </a:pPr>
            <a:endParaRPr lang="fr-CH" dirty="0"/>
          </a:p>
        </p:txBody>
      </p:sp>
      <p:pic>
        <p:nvPicPr>
          <p:cNvPr id="10" name="Picture 21">
            <a:extLst>
              <a:ext uri="{FF2B5EF4-FFF2-40B4-BE49-F238E27FC236}">
                <a16:creationId xmlns:a16="http://schemas.microsoft.com/office/drawing/2014/main" id="{F765894F-64F9-B146-8CD3-0C5E86D93799}"/>
              </a:ext>
            </a:extLst>
          </p:cNvPr>
          <p:cNvPicPr>
            <a:picLocks noChangeAspect="1" noChangeArrowheads="1"/>
          </p:cNvPicPr>
          <p:nvPr/>
        </p:nvPicPr>
        <p:blipFill>
          <a:blip r:embed="rId2" cstate="print"/>
          <a:srcRect t="21422" b="17563"/>
          <a:stretch>
            <a:fillRect/>
          </a:stretch>
        </p:blipFill>
        <p:spPr bwMode="auto">
          <a:xfrm>
            <a:off x="4724400" y="3460399"/>
            <a:ext cx="4876800" cy="1873601"/>
          </a:xfrm>
          <a:prstGeom prst="rect">
            <a:avLst/>
          </a:prstGeom>
          <a:noFill/>
          <a:ln w="9525">
            <a:noFill/>
            <a:miter lim="800000"/>
            <a:headEnd/>
            <a:tailEnd/>
          </a:ln>
        </p:spPr>
      </p:pic>
      <p:grpSp>
        <p:nvGrpSpPr>
          <p:cNvPr id="11" name="Group 22">
            <a:extLst>
              <a:ext uri="{FF2B5EF4-FFF2-40B4-BE49-F238E27FC236}">
                <a16:creationId xmlns:a16="http://schemas.microsoft.com/office/drawing/2014/main" id="{FD6C61D0-7FD1-FA43-B310-14D50BC8DB42}"/>
              </a:ext>
            </a:extLst>
          </p:cNvPr>
          <p:cNvGrpSpPr>
            <a:grpSpLocks/>
          </p:cNvGrpSpPr>
          <p:nvPr/>
        </p:nvGrpSpPr>
        <p:grpSpPr bwMode="auto">
          <a:xfrm>
            <a:off x="1" y="3508744"/>
            <a:ext cx="4114799" cy="3349256"/>
            <a:chOff x="68" y="1049"/>
            <a:chExt cx="2562" cy="2536"/>
          </a:xfrm>
        </p:grpSpPr>
        <p:pic>
          <p:nvPicPr>
            <p:cNvPr id="12" name="Picture 16">
              <a:extLst>
                <a:ext uri="{FF2B5EF4-FFF2-40B4-BE49-F238E27FC236}">
                  <a16:creationId xmlns:a16="http://schemas.microsoft.com/office/drawing/2014/main" id="{A6C08BC1-5D50-144D-B49F-B226D508B14E}"/>
                </a:ext>
              </a:extLst>
            </p:cNvPr>
            <p:cNvPicPr>
              <a:picLocks noChangeAspect="1" noChangeArrowheads="1"/>
            </p:cNvPicPr>
            <p:nvPr/>
          </p:nvPicPr>
          <p:blipFill>
            <a:blip r:embed="rId3" cstate="print"/>
            <a:srcRect/>
            <a:stretch>
              <a:fillRect/>
            </a:stretch>
          </p:blipFill>
          <p:spPr bwMode="auto">
            <a:xfrm>
              <a:off x="90" y="1049"/>
              <a:ext cx="2540" cy="2536"/>
            </a:xfrm>
            <a:prstGeom prst="rect">
              <a:avLst/>
            </a:prstGeom>
            <a:noFill/>
            <a:ln w="9525">
              <a:noFill/>
              <a:miter lim="800000"/>
              <a:headEnd/>
              <a:tailEnd/>
            </a:ln>
          </p:spPr>
        </p:pic>
        <p:sp>
          <p:nvSpPr>
            <p:cNvPr id="13" name="Text Box 17">
              <a:extLst>
                <a:ext uri="{FF2B5EF4-FFF2-40B4-BE49-F238E27FC236}">
                  <a16:creationId xmlns:a16="http://schemas.microsoft.com/office/drawing/2014/main" id="{9B4F3394-CDA2-BD40-B555-E50464C53ED5}"/>
                </a:ext>
              </a:extLst>
            </p:cNvPr>
            <p:cNvSpPr txBox="1">
              <a:spLocks noChangeArrowheads="1"/>
            </p:cNvSpPr>
            <p:nvPr/>
          </p:nvSpPr>
          <p:spPr bwMode="auto">
            <a:xfrm>
              <a:off x="115" y="2201"/>
              <a:ext cx="2488" cy="233"/>
            </a:xfrm>
            <a:prstGeom prst="rect">
              <a:avLst/>
            </a:prstGeom>
            <a:noFill/>
            <a:ln w="9525">
              <a:noFill/>
              <a:miter lim="800000"/>
              <a:headEnd/>
              <a:tailEnd/>
            </a:ln>
          </p:spPr>
          <p:txBody>
            <a:bodyPr wrap="square">
              <a:spAutoFit/>
            </a:bodyPr>
            <a:lstStyle/>
            <a:p>
              <a:r>
                <a:rPr lang="en-US" sz="1400" dirty="0"/>
                <a:t>  0        1          0      0         1        0         1       1</a:t>
              </a:r>
            </a:p>
          </p:txBody>
        </p:sp>
        <p:sp>
          <p:nvSpPr>
            <p:cNvPr id="14" name="Text Box 19">
              <a:extLst>
                <a:ext uri="{FF2B5EF4-FFF2-40B4-BE49-F238E27FC236}">
                  <a16:creationId xmlns:a16="http://schemas.microsoft.com/office/drawing/2014/main" id="{9F52B390-E814-B044-82FE-8A5B7BA3F9B4}"/>
                </a:ext>
              </a:extLst>
            </p:cNvPr>
            <p:cNvSpPr txBox="1">
              <a:spLocks noChangeArrowheads="1"/>
            </p:cNvSpPr>
            <p:nvPr/>
          </p:nvSpPr>
          <p:spPr bwMode="auto">
            <a:xfrm>
              <a:off x="68" y="1049"/>
              <a:ext cx="2382" cy="293"/>
            </a:xfrm>
            <a:prstGeom prst="rect">
              <a:avLst/>
            </a:prstGeom>
            <a:noFill/>
            <a:ln w="9525">
              <a:noFill/>
              <a:miter lim="800000"/>
              <a:headEnd/>
              <a:tailEnd/>
            </a:ln>
          </p:spPr>
          <p:txBody>
            <a:bodyPr>
              <a:spAutoFit/>
            </a:bodyPr>
            <a:lstStyle/>
            <a:p>
              <a:r>
                <a:rPr lang="fr-CH" sz="1400" dirty="0"/>
                <a:t>Émission laser (continue)</a:t>
              </a:r>
            </a:p>
          </p:txBody>
        </p:sp>
        <p:sp>
          <p:nvSpPr>
            <p:cNvPr id="15" name="Text Box 20">
              <a:extLst>
                <a:ext uri="{FF2B5EF4-FFF2-40B4-BE49-F238E27FC236}">
                  <a16:creationId xmlns:a16="http://schemas.microsoft.com/office/drawing/2014/main" id="{0BF22026-04C2-2540-8312-EEF2DF292D2D}"/>
                </a:ext>
              </a:extLst>
            </p:cNvPr>
            <p:cNvSpPr txBox="1">
              <a:spLocks noChangeArrowheads="1"/>
            </p:cNvSpPr>
            <p:nvPr/>
          </p:nvSpPr>
          <p:spPr bwMode="auto">
            <a:xfrm>
              <a:off x="68" y="2659"/>
              <a:ext cx="2382" cy="293"/>
            </a:xfrm>
            <a:prstGeom prst="rect">
              <a:avLst/>
            </a:prstGeom>
            <a:noFill/>
            <a:ln w="9525">
              <a:noFill/>
              <a:miter lim="800000"/>
              <a:headEnd/>
              <a:tailEnd/>
            </a:ln>
          </p:spPr>
          <p:txBody>
            <a:bodyPr>
              <a:spAutoFit/>
            </a:bodyPr>
            <a:lstStyle/>
            <a:p>
              <a:r>
                <a:rPr lang="fr-CH" sz="1400"/>
                <a:t>Émission modulé en intensité</a:t>
              </a:r>
            </a:p>
          </p:txBody>
        </p:sp>
        <p:sp>
          <p:nvSpPr>
            <p:cNvPr id="17" name="Text Box 19">
              <a:extLst>
                <a:ext uri="{FF2B5EF4-FFF2-40B4-BE49-F238E27FC236}">
                  <a16:creationId xmlns:a16="http://schemas.microsoft.com/office/drawing/2014/main" id="{23656601-29A4-8341-BC25-9932712B91B7}"/>
                </a:ext>
              </a:extLst>
            </p:cNvPr>
            <p:cNvSpPr txBox="1">
              <a:spLocks noChangeArrowheads="1"/>
            </p:cNvSpPr>
            <p:nvPr/>
          </p:nvSpPr>
          <p:spPr bwMode="auto">
            <a:xfrm>
              <a:off x="124" y="1810"/>
              <a:ext cx="2382" cy="233"/>
            </a:xfrm>
            <a:prstGeom prst="rect">
              <a:avLst/>
            </a:prstGeom>
            <a:noFill/>
            <a:ln w="9525">
              <a:noFill/>
              <a:miter lim="800000"/>
              <a:headEnd/>
              <a:tailEnd/>
            </a:ln>
          </p:spPr>
          <p:txBody>
            <a:bodyPr>
              <a:spAutoFit/>
            </a:bodyPr>
            <a:lstStyle/>
            <a:p>
              <a:r>
                <a:rPr lang="fr-CH" sz="1400" dirty="0"/>
                <a:t>Données (en binaire)</a:t>
              </a:r>
            </a:p>
          </p:txBody>
        </p:sp>
      </p:grpSp>
      <p:pic>
        <p:nvPicPr>
          <p:cNvPr id="15364" name="Picture 10"/>
          <p:cNvPicPr>
            <a:picLocks noChangeAspect="1" noChangeArrowheads="1"/>
          </p:cNvPicPr>
          <p:nvPr/>
        </p:nvPicPr>
        <p:blipFill>
          <a:blip r:embed="rId4" cstate="print"/>
          <a:srcRect t="1595" b="902"/>
          <a:stretch>
            <a:fillRect/>
          </a:stretch>
        </p:blipFill>
        <p:spPr bwMode="auto">
          <a:xfrm>
            <a:off x="7915154" y="4453915"/>
            <a:ext cx="4276846" cy="2404086"/>
          </a:xfrm>
          <a:prstGeom prst="rect">
            <a:avLst/>
          </a:prstGeom>
          <a:noFill/>
          <a:ln w="9525">
            <a:noFill/>
            <a:miter lim="800000"/>
            <a:headEnd/>
            <a:tailEnd/>
          </a:ln>
        </p:spPr>
      </p:pic>
      <p:cxnSp>
        <p:nvCxnSpPr>
          <p:cNvPr id="3" name="Straight Arrow Connector 2">
            <a:extLst>
              <a:ext uri="{FF2B5EF4-FFF2-40B4-BE49-F238E27FC236}">
                <a16:creationId xmlns:a16="http://schemas.microsoft.com/office/drawing/2014/main" id="{B3B0A6E6-4499-FF45-81FA-8A0210A02022}"/>
              </a:ext>
            </a:extLst>
          </p:cNvPr>
          <p:cNvCxnSpPr>
            <a:cxnSpLocks/>
          </p:cNvCxnSpPr>
          <p:nvPr/>
        </p:nvCxnSpPr>
        <p:spPr>
          <a:xfrm flipH="1">
            <a:off x="4105163" y="4191000"/>
            <a:ext cx="2524237" cy="2139155"/>
          </a:xfrm>
          <a:prstGeom prst="straightConnector1">
            <a:avLst/>
          </a:prstGeom>
          <a:ln w="28575">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6CBFBBF-A3E2-2E48-B757-551E1222E10A}"/>
              </a:ext>
            </a:extLst>
          </p:cNvPr>
          <p:cNvCxnSpPr>
            <a:cxnSpLocks/>
          </p:cNvCxnSpPr>
          <p:nvPr/>
        </p:nvCxnSpPr>
        <p:spPr>
          <a:xfrm flipH="1">
            <a:off x="4071258" y="4397199"/>
            <a:ext cx="1423618" cy="863378"/>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491527"/>
      </p:ext>
    </p:extLst>
  </p:cSld>
  <p:clrMapOvr>
    <a:masterClrMapping/>
  </p:clrMapOvr>
  <mc:AlternateContent xmlns:mc="http://schemas.openxmlformats.org/markup-compatibility/2006" xmlns:p14="http://schemas.microsoft.com/office/powerpoint/2010/main">
    <mc:Choice Requires="p14">
      <p:transition spd="slow" p14:dur="2000" advTm="174366"/>
    </mc:Choice>
    <mc:Fallback xmlns="">
      <p:transition spd="slow" advTm="17436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198" name="Text Box 13"/>
              <p:cNvSpPr txBox="1">
                <a:spLocks noChangeArrowheads="1"/>
              </p:cNvSpPr>
              <p:nvPr/>
            </p:nvSpPr>
            <p:spPr bwMode="auto">
              <a:xfrm>
                <a:off x="0" y="512763"/>
                <a:ext cx="12192000" cy="3533468"/>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Il est important de diminuer l'atténuation du signal optique dans la fibre:</a:t>
                </a:r>
              </a:p>
              <a:p>
                <a:pPr marL="742950" lvl="1" indent="-285750">
                  <a:lnSpc>
                    <a:spcPct val="120000"/>
                  </a:lnSpc>
                  <a:buFont typeface="Arial" panose="020B0604020202020204" pitchFamily="34" charset="0"/>
                  <a:buChar char="•"/>
                </a:pPr>
                <a:r>
                  <a:rPr lang="fr-CH" sz="1600" dirty="0"/>
                  <a:t>La puissance du transmetteur est limité.</a:t>
                </a:r>
              </a:p>
              <a:p>
                <a:pPr marL="742950" lvl="1" indent="-285750">
                  <a:lnSpc>
                    <a:spcPct val="120000"/>
                  </a:lnSpc>
                  <a:buFont typeface="Arial" panose="020B0604020202020204" pitchFamily="34" charset="0"/>
                  <a:buChar char="•"/>
                </a:pPr>
                <a:r>
                  <a:rPr lang="fr-CH" sz="1600" dirty="0"/>
                  <a:t>Les détecteurs rapides ont un niveau de bruit élevé, il faut un niveau suffisant de signal au détecteur.</a:t>
                </a:r>
              </a:p>
              <a:p>
                <a:pPr marL="285750" indent="-285750">
                  <a:lnSpc>
                    <a:spcPct val="120000"/>
                  </a:lnSpc>
                  <a:buFont typeface="Arial" panose="020B0604020202020204" pitchFamily="34" charset="0"/>
                  <a:buChar char="•"/>
                </a:pPr>
                <a:r>
                  <a:rPr lang="fr-CH" dirty="0"/>
                  <a:t>L'atténuation optique est: </a:t>
                </a:r>
                <a14:m>
                  <m:oMath xmlns:m="http://schemas.openxmlformats.org/officeDocument/2006/math">
                    <m:r>
                      <a:rPr lang="fr-CH" b="0" i="1" smtClean="0">
                        <a:latin typeface="Cambria Math" panose="02040503050406030204" pitchFamily="18" charset="0"/>
                      </a:rPr>
                      <m:t>𝐼</m:t>
                    </m:r>
                    <m:d>
                      <m:dPr>
                        <m:ctrlPr>
                          <a:rPr lang="fr-CH" b="0" i="1" smtClean="0">
                            <a:latin typeface="Cambria Math" panose="02040503050406030204" pitchFamily="18" charset="0"/>
                          </a:rPr>
                        </m:ctrlPr>
                      </m:dPr>
                      <m:e>
                        <m:r>
                          <a:rPr lang="fr-CH" b="0" i="1" smtClean="0">
                            <a:latin typeface="Cambria Math" panose="02040503050406030204" pitchFamily="18" charset="0"/>
                          </a:rPr>
                          <m:t>𝐿</m:t>
                        </m:r>
                      </m:e>
                    </m:d>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𝐼</m:t>
                        </m:r>
                      </m:e>
                      <m:sub>
                        <m:r>
                          <a:rPr lang="fr-CH" b="0" i="1" smtClean="0">
                            <a:latin typeface="Cambria Math" panose="02040503050406030204" pitchFamily="18" charset="0"/>
                          </a:rPr>
                          <m:t>0</m:t>
                        </m:r>
                      </m:sub>
                    </m:sSub>
                    <m:sSup>
                      <m:sSupPr>
                        <m:ctrlPr>
                          <a:rPr lang="fr-CH" b="0" i="1" smtClean="0">
                            <a:latin typeface="Cambria Math" panose="02040503050406030204" pitchFamily="18" charset="0"/>
                          </a:rPr>
                        </m:ctrlPr>
                      </m:sSupPr>
                      <m:e>
                        <m:r>
                          <a:rPr lang="fr-CH" b="0" i="1" smtClean="0">
                            <a:latin typeface="Cambria Math" panose="02040503050406030204" pitchFamily="18" charset="0"/>
                          </a:rPr>
                          <m:t>𝑒</m:t>
                        </m:r>
                      </m:e>
                      <m:sup>
                        <m:r>
                          <a:rPr lang="fr-CH" b="0" i="1" smtClean="0">
                            <a:latin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m:t>
                        </m:r>
                        <m:r>
                          <a:rPr lang="fr-CH" b="0" i="1" smtClean="0">
                            <a:latin typeface="Cambria Math" panose="02040503050406030204" pitchFamily="18" charset="0"/>
                            <a:ea typeface="Cambria Math" panose="02040503050406030204" pitchFamily="18" charset="0"/>
                          </a:rPr>
                          <m:t>𝐿</m:t>
                        </m:r>
                      </m:sup>
                    </m:sSup>
                  </m:oMath>
                </a14:m>
                <a:r>
                  <a:rPr lang="fr-CH" dirty="0"/>
                  <a:t> , ou  </a:t>
                </a:r>
                <a14:m>
                  <m:oMath xmlns:m="http://schemas.openxmlformats.org/officeDocument/2006/math">
                    <m:sSub>
                      <m:sSubPr>
                        <m:ctrlPr>
                          <a:rPr lang="fr-CH" i="1" smtClean="0">
                            <a:latin typeface="Cambria Math" panose="02040503050406030204" pitchFamily="18" charset="0"/>
                          </a:rPr>
                        </m:ctrlPr>
                      </m:sSubPr>
                      <m:e>
                        <m:r>
                          <a:rPr lang="fr-CH" i="1">
                            <a:latin typeface="Cambria Math" panose="02040503050406030204" pitchFamily="18" charset="0"/>
                          </a:rPr>
                          <m:t>𝐼</m:t>
                        </m:r>
                      </m:e>
                      <m:sub>
                        <m:r>
                          <a:rPr lang="fr-CH" b="0" i="1" smtClean="0">
                            <a:latin typeface="Cambria Math" panose="02040503050406030204" pitchFamily="18" charset="0"/>
                          </a:rPr>
                          <m:t>𝑑𝐵</m:t>
                        </m:r>
                      </m:sub>
                    </m:sSub>
                    <m:d>
                      <m:dPr>
                        <m:ctrlPr>
                          <a:rPr lang="fr-CH" i="1">
                            <a:latin typeface="Cambria Math" panose="02040503050406030204" pitchFamily="18" charset="0"/>
                          </a:rPr>
                        </m:ctrlPr>
                      </m:dPr>
                      <m:e>
                        <m:r>
                          <a:rPr lang="fr-CH" i="1">
                            <a:latin typeface="Cambria Math" panose="02040503050406030204" pitchFamily="18" charset="0"/>
                          </a:rPr>
                          <m:t>𝐿</m:t>
                        </m:r>
                      </m:e>
                    </m:d>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𝐼</m:t>
                        </m:r>
                      </m:e>
                      <m:sub>
                        <m:r>
                          <a:rPr lang="fr-CH" i="1">
                            <a:latin typeface="Cambria Math" panose="02040503050406030204" pitchFamily="18" charset="0"/>
                          </a:rPr>
                          <m:t>0</m:t>
                        </m:r>
                        <m:r>
                          <a:rPr lang="fr-CH" b="0" i="1" smtClean="0">
                            <a:latin typeface="Cambria Math" panose="02040503050406030204" pitchFamily="18" charset="0"/>
                          </a:rPr>
                          <m:t> </m:t>
                        </m:r>
                        <m:r>
                          <a:rPr lang="fr-CH" b="0" i="1" smtClean="0">
                            <a:latin typeface="Cambria Math" panose="02040503050406030204" pitchFamily="18" charset="0"/>
                          </a:rPr>
                          <m:t>𝑑𝐵</m:t>
                        </m:r>
                      </m:sub>
                    </m:sSub>
                    <m:r>
                      <a:rPr lang="fr-CH" i="1">
                        <a:latin typeface="Cambria Math" panose="02040503050406030204" pitchFamily="18" charset="0"/>
                      </a:rPr>
                      <m:t>−</m:t>
                    </m:r>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rPr>
                      <m:t>𝐿</m:t>
                    </m:r>
                  </m:oMath>
                </a14:m>
                <a:r>
                  <a:rPr lang="fr-CH" dirty="0"/>
                  <a:t> .</a:t>
                </a:r>
              </a:p>
              <a:p>
                <a:pPr marL="285750" indent="-285750">
                  <a:lnSpc>
                    <a:spcPct val="120000"/>
                  </a:lnSpc>
                  <a:buFont typeface="Arial" panose="020B0604020202020204" pitchFamily="34" charset="0"/>
                  <a:buChar char="•"/>
                </a:pPr>
                <a:r>
                  <a:rPr lang="fr-CH" dirty="0"/>
                  <a:t>L'atténuation dans les fibres (mesuré en dB/km) a trois sources:</a:t>
                </a:r>
              </a:p>
              <a:p>
                <a:pPr marL="742950" lvl="1" indent="-285750">
                  <a:lnSpc>
                    <a:spcPct val="120000"/>
                  </a:lnSpc>
                  <a:buFont typeface="Arial" panose="020B0604020202020204" pitchFamily="34" charset="0"/>
                  <a:buChar char="•"/>
                </a:pPr>
                <a:r>
                  <a:rPr lang="fr-CH" sz="1600" dirty="0"/>
                  <a:t>Diffusion de Rayleigh (~1/</a:t>
                </a:r>
                <a:r>
                  <a:rPr lang="fr-CH" sz="1600" dirty="0">
                    <a:latin typeface="Symbol" pitchFamily="18" charset="2"/>
                  </a:rPr>
                  <a:t>l</a:t>
                </a:r>
                <a:r>
                  <a:rPr lang="fr-CH" sz="1600" baseline="30000" dirty="0"/>
                  <a:t>4</a:t>
                </a:r>
                <a:r>
                  <a:rPr lang="fr-CH" sz="1600" dirty="0"/>
                  <a:t>).</a:t>
                </a:r>
              </a:p>
              <a:p>
                <a:pPr marL="742950" lvl="1" indent="-285750">
                  <a:lnSpc>
                    <a:spcPct val="120000"/>
                  </a:lnSpc>
                  <a:buFont typeface="Arial" panose="020B0604020202020204" pitchFamily="34" charset="0"/>
                  <a:buChar char="•"/>
                </a:pPr>
                <a:r>
                  <a:rPr lang="fr-CH" sz="1600" dirty="0"/>
                  <a:t>L'absorption du verre (SiO</a:t>
                </a:r>
                <a:r>
                  <a:rPr lang="fr-CH" sz="1600" baseline="-25000" dirty="0"/>
                  <a:t>2</a:t>
                </a:r>
                <a:r>
                  <a:rPr lang="fr-CH" sz="1600" dirty="0"/>
                  <a:t>): dans l'UV et dans l'IR</a:t>
                </a:r>
              </a:p>
              <a:p>
                <a:pPr marL="742950" lvl="1" indent="-285750">
                  <a:lnSpc>
                    <a:spcPct val="120000"/>
                  </a:lnSpc>
                  <a:buFont typeface="Arial" panose="020B0604020202020204" pitchFamily="34" charset="0"/>
                  <a:buChar char="•"/>
                </a:pPr>
                <a:r>
                  <a:rPr lang="fr-CH" sz="1600" dirty="0"/>
                  <a:t>L'absorption spécifique des impuretés (OH</a:t>
                </a:r>
                <a:r>
                  <a:rPr lang="fr-CH" sz="1600" baseline="30000" dirty="0"/>
                  <a:t>-</a:t>
                </a:r>
                <a:r>
                  <a:rPr lang="fr-CH" sz="1600" dirty="0"/>
                  <a:t>) </a:t>
                </a:r>
              </a:p>
              <a:p>
                <a:pPr marL="285750" indent="-285750">
                  <a:lnSpc>
                    <a:spcPct val="120000"/>
                  </a:lnSpc>
                  <a:buFont typeface="Arial" panose="020B0604020202020204" pitchFamily="34" charset="0"/>
                  <a:buChar char="•"/>
                </a:pPr>
                <a:r>
                  <a:rPr lang="fr-CH" dirty="0"/>
                  <a:t>La combinaison a un large minimum entre 1.45</a:t>
                </a:r>
                <a:r>
                  <a:rPr lang="fr-CH" dirty="0">
                    <a:latin typeface="Symbol" pitchFamily="2" charset="2"/>
                  </a:rPr>
                  <a:t>m</a:t>
                </a:r>
                <a:r>
                  <a:rPr lang="fr-CH" dirty="0"/>
                  <a:t>m et 1.65</a:t>
                </a:r>
                <a:r>
                  <a:rPr lang="fr-CH" dirty="0">
                    <a:latin typeface="Symbol" pitchFamily="2" charset="2"/>
                  </a:rPr>
                  <a:t>m</a:t>
                </a:r>
                <a:r>
                  <a:rPr lang="fr-CH" dirty="0"/>
                  <a:t>m, et un minimum local à 1.3</a:t>
                </a:r>
                <a:r>
                  <a:rPr lang="fr-CH" dirty="0">
                    <a:latin typeface="Symbol" pitchFamily="2" charset="2"/>
                  </a:rPr>
                  <a:t>m</a:t>
                </a:r>
                <a:r>
                  <a:rPr lang="fr-CH" dirty="0"/>
                  <a:t>m.</a:t>
                </a:r>
              </a:p>
              <a:p>
                <a:pPr marL="285750" indent="-285750">
                  <a:lnSpc>
                    <a:spcPct val="120000"/>
                  </a:lnSpc>
                  <a:buFont typeface="Arial" panose="020B0604020202020204" pitchFamily="34" charset="0"/>
                  <a:buChar char="•"/>
                </a:pPr>
                <a:r>
                  <a:rPr lang="fr-CH" dirty="0"/>
                  <a:t>L'intensité due à l'atténuation minimale (0.15 dB/km):</a:t>
                </a:r>
              </a:p>
              <a:p>
                <a:pPr marL="285750" indent="-285750">
                  <a:lnSpc>
                    <a:spcPct val="120000"/>
                  </a:lnSpc>
                  <a:buFont typeface="Arial" panose="020B0604020202020204" pitchFamily="34" charset="0"/>
                  <a:buChar char="•"/>
                </a:pPr>
                <a:endParaRPr lang="fr-CH" dirty="0"/>
              </a:p>
            </p:txBody>
          </p:sp>
        </mc:Choice>
        <mc:Fallback>
          <p:sp>
            <p:nvSpPr>
              <p:cNvPr id="8198" name="Text Box 13"/>
              <p:cNvSpPr txBox="1">
                <a:spLocks noRot="1" noChangeAspect="1" noMove="1" noResize="1" noEditPoints="1" noAdjustHandles="1" noChangeArrowheads="1" noChangeShapeType="1" noTextEdit="1"/>
              </p:cNvSpPr>
              <p:nvPr/>
            </p:nvSpPr>
            <p:spPr bwMode="auto">
              <a:xfrm>
                <a:off x="0" y="512763"/>
                <a:ext cx="12192000" cy="3533468"/>
              </a:xfrm>
              <a:prstGeom prst="rect">
                <a:avLst/>
              </a:prstGeom>
              <a:blipFill>
                <a:blip r:embed="rId2"/>
                <a:stretch>
                  <a:fillRect l="-312" t="-358"/>
                </a:stretch>
              </a:blipFill>
              <a:ln w="9525">
                <a:noFill/>
                <a:miter lim="800000"/>
                <a:headEnd/>
                <a:tailEnd/>
              </a:ln>
            </p:spPr>
            <p:txBody>
              <a:bodyPr/>
              <a:lstStyle/>
              <a:p>
                <a:r>
                  <a:rPr lang="en-US">
                    <a:noFill/>
                  </a:rPr>
                  <a:t> </a:t>
                </a:r>
              </a:p>
            </p:txBody>
          </p:sp>
        </mc:Fallback>
      </mc:AlternateContent>
      <p:sp>
        <p:nvSpPr>
          <p:cNvPr id="8196" name="Text Box 6"/>
          <p:cNvSpPr txBox="1">
            <a:spLocks noChangeArrowheads="1"/>
          </p:cNvSpPr>
          <p:nvPr/>
        </p:nvSpPr>
        <p:spPr bwMode="auto">
          <a:xfrm>
            <a:off x="0" y="1"/>
            <a:ext cx="12192000" cy="519113"/>
          </a:xfrm>
          <a:prstGeom prst="rect">
            <a:avLst/>
          </a:prstGeom>
          <a:noFill/>
          <a:ln w="9525">
            <a:noFill/>
            <a:miter lim="800000"/>
            <a:headEnd/>
            <a:tailEnd/>
          </a:ln>
        </p:spPr>
        <p:txBody>
          <a:bodyPr wrap="square">
            <a:spAutoFit/>
          </a:bodyPr>
          <a:lstStyle/>
          <a:p>
            <a:pPr algn="ctr"/>
            <a:r>
              <a:rPr lang="fr-CH" sz="2800" dirty="0"/>
              <a:t>L'atténuation dans les fibres (longue distance)</a:t>
            </a:r>
          </a:p>
        </p:txBody>
      </p:sp>
      <p:sp>
        <p:nvSpPr>
          <p:cNvPr id="8199" name="Rectangle 14"/>
          <p:cNvSpPr>
            <a:spLocks noChangeArrowheads="1"/>
          </p:cNvSpPr>
          <p:nvPr/>
        </p:nvSpPr>
        <p:spPr bwMode="auto">
          <a:xfrm>
            <a:off x="4906706" y="3657600"/>
            <a:ext cx="3329142" cy="2123658"/>
          </a:xfrm>
          <a:prstGeom prst="rect">
            <a:avLst/>
          </a:prstGeom>
          <a:noFill/>
          <a:ln w="9525">
            <a:noFill/>
            <a:miter lim="800000"/>
            <a:headEnd/>
            <a:tailEnd/>
          </a:ln>
        </p:spPr>
        <p:txBody>
          <a:bodyPr wrap="square">
            <a:spAutoFit/>
          </a:bodyPr>
          <a:lstStyle/>
          <a:p>
            <a:r>
              <a:rPr lang="fr-CH" sz="1600" dirty="0"/>
              <a:t>Distance(km)   Att. (dB)    I/I</a:t>
            </a:r>
            <a:r>
              <a:rPr lang="fr-CH" sz="1600" baseline="-25000" dirty="0"/>
              <a:t>0</a:t>
            </a:r>
          </a:p>
          <a:p>
            <a:r>
              <a:rPr lang="fr-CH" sz="1600" dirty="0"/>
              <a:t>10	             1.5        0.7 </a:t>
            </a:r>
          </a:p>
          <a:p>
            <a:pPr marL="342900" indent="-342900">
              <a:buAutoNum type="arabicPlain" startAt="100"/>
            </a:pPr>
            <a:r>
              <a:rPr lang="fr-CH" sz="1600" dirty="0"/>
              <a:t> 	              15        0.03   </a:t>
            </a:r>
          </a:p>
          <a:p>
            <a:r>
              <a:rPr lang="fr-CH" sz="1600" dirty="0"/>
              <a:t>300	              45      3</a:t>
            </a:r>
            <a:r>
              <a:rPr lang="fr-CH" sz="1600" baseline="30000" dirty="0"/>
              <a:t>.</a:t>
            </a:r>
            <a:r>
              <a:rPr lang="fr-CH" sz="1600" dirty="0"/>
              <a:t>10</a:t>
            </a:r>
            <a:r>
              <a:rPr lang="fr-CH" sz="1600" baseline="30000" dirty="0"/>
              <a:t>-5</a:t>
            </a:r>
            <a:r>
              <a:rPr lang="fr-CH" sz="1600" dirty="0"/>
              <a:t> </a:t>
            </a:r>
          </a:p>
          <a:p>
            <a:pPr marL="342900" indent="-342900">
              <a:buAutoNum type="arabicPlain" startAt="1000"/>
            </a:pPr>
            <a:r>
              <a:rPr lang="fr-CH" sz="1600" dirty="0"/>
              <a:t> 	            150        10</a:t>
            </a:r>
            <a:r>
              <a:rPr lang="fr-CH" sz="1600" baseline="30000" dirty="0"/>
              <a:t>-15</a:t>
            </a:r>
            <a:r>
              <a:rPr lang="fr-CH" sz="1600" dirty="0"/>
              <a:t> </a:t>
            </a:r>
          </a:p>
          <a:p>
            <a:endParaRPr lang="fr-CH" sz="1600" dirty="0"/>
          </a:p>
          <a:p>
            <a:r>
              <a:rPr lang="fr-CH" sz="1600" dirty="0"/>
              <a:t>Au-delà de 300 km, le signal devient vite trop faible!</a:t>
            </a:r>
          </a:p>
        </p:txBody>
      </p:sp>
      <p:sp>
        <p:nvSpPr>
          <p:cNvPr id="8201" name="Rectangle 12"/>
          <p:cNvSpPr>
            <a:spLocks noChangeArrowheads="1"/>
          </p:cNvSpPr>
          <p:nvPr/>
        </p:nvSpPr>
        <p:spPr bwMode="auto">
          <a:xfrm>
            <a:off x="5943600" y="6640424"/>
            <a:ext cx="2001837" cy="215900"/>
          </a:xfrm>
          <a:prstGeom prst="rect">
            <a:avLst/>
          </a:prstGeom>
          <a:noFill/>
          <a:ln w="9525">
            <a:noFill/>
            <a:miter lim="800000"/>
            <a:headEnd/>
            <a:tailEnd/>
          </a:ln>
        </p:spPr>
        <p:txBody>
          <a:bodyPr wrap="none">
            <a:spAutoFit/>
          </a:bodyPr>
          <a:lstStyle/>
          <a:p>
            <a:r>
              <a:rPr lang="en-US" sz="800" dirty="0"/>
              <a:t>http://</a:t>
            </a:r>
            <a:r>
              <a:rPr lang="en-US" sz="800" dirty="0" err="1"/>
              <a:t>www.mrfiber.com</a:t>
            </a:r>
            <a:r>
              <a:rPr lang="en-US" sz="800" dirty="0"/>
              <a:t>/fiber-</a:t>
            </a:r>
            <a:r>
              <a:rPr lang="en-US" sz="800" dirty="0" err="1"/>
              <a:t>history.htm</a:t>
            </a:r>
            <a:endParaRPr lang="en-US" sz="800" dirty="0"/>
          </a:p>
        </p:txBody>
      </p:sp>
      <p:sp>
        <p:nvSpPr>
          <p:cNvPr id="8203" name="Rectangle 14"/>
          <p:cNvSpPr>
            <a:spLocks noChangeArrowheads="1"/>
          </p:cNvSpPr>
          <p:nvPr/>
        </p:nvSpPr>
        <p:spPr bwMode="auto">
          <a:xfrm>
            <a:off x="5943963" y="6301870"/>
            <a:ext cx="1752600" cy="338554"/>
          </a:xfrm>
          <a:prstGeom prst="rect">
            <a:avLst/>
          </a:prstGeom>
          <a:noFill/>
          <a:ln w="9525">
            <a:noFill/>
            <a:miter lim="800000"/>
            <a:headEnd/>
            <a:tailEnd/>
          </a:ln>
        </p:spPr>
        <p:txBody>
          <a:bodyPr wrap="square">
            <a:spAutoFit/>
          </a:bodyPr>
          <a:lstStyle/>
          <a:p>
            <a:r>
              <a:rPr lang="en-US" sz="800" dirty="0"/>
              <a:t>http://www.fiberoptics4sale.com/</a:t>
            </a:r>
            <a:r>
              <a:rPr lang="en-US" sz="800" dirty="0" err="1"/>
              <a:t>wordpress</a:t>
            </a:r>
            <a:r>
              <a:rPr lang="en-US" sz="800" dirty="0"/>
              <a:t>/optical-fiber-attenuation/</a:t>
            </a:r>
          </a:p>
        </p:txBody>
      </p:sp>
      <p:grpSp>
        <p:nvGrpSpPr>
          <p:cNvPr id="3" name="Group 2">
            <a:extLst>
              <a:ext uri="{FF2B5EF4-FFF2-40B4-BE49-F238E27FC236}">
                <a16:creationId xmlns:a16="http://schemas.microsoft.com/office/drawing/2014/main" id="{A58277D4-D6E3-D348-B079-889D34EA08D2}"/>
              </a:ext>
            </a:extLst>
          </p:cNvPr>
          <p:cNvGrpSpPr/>
          <p:nvPr/>
        </p:nvGrpSpPr>
        <p:grpSpPr>
          <a:xfrm>
            <a:off x="0" y="3783687"/>
            <a:ext cx="4648200" cy="3074313"/>
            <a:chOff x="0" y="3783687"/>
            <a:chExt cx="4648200" cy="3074313"/>
          </a:xfrm>
        </p:grpSpPr>
        <p:pic>
          <p:nvPicPr>
            <p:cNvPr id="8202" name="Picture 13"/>
            <p:cNvPicPr>
              <a:picLocks noChangeAspect="1" noChangeArrowheads="1"/>
            </p:cNvPicPr>
            <p:nvPr/>
          </p:nvPicPr>
          <p:blipFill rotWithShape="1">
            <a:blip r:embed="rId3" cstate="print"/>
            <a:srcRect t="20863"/>
            <a:stretch/>
          </p:blipFill>
          <p:spPr bwMode="auto">
            <a:xfrm>
              <a:off x="0" y="4051540"/>
              <a:ext cx="4648200" cy="2806460"/>
            </a:xfrm>
            <a:prstGeom prst="rect">
              <a:avLst/>
            </a:prstGeom>
            <a:noFill/>
            <a:ln w="9525">
              <a:noFill/>
              <a:miter lim="800000"/>
              <a:headEnd/>
              <a:tailEnd/>
            </a:ln>
          </p:spPr>
        </p:pic>
        <p:sp>
          <p:nvSpPr>
            <p:cNvPr id="2" name="TextBox 1">
              <a:extLst>
                <a:ext uri="{FF2B5EF4-FFF2-40B4-BE49-F238E27FC236}">
                  <a16:creationId xmlns:a16="http://schemas.microsoft.com/office/drawing/2014/main" id="{DAD176CD-988B-A14E-BF51-7CE85BF9E133}"/>
                </a:ext>
              </a:extLst>
            </p:cNvPr>
            <p:cNvSpPr txBox="1"/>
            <p:nvPr/>
          </p:nvSpPr>
          <p:spPr>
            <a:xfrm>
              <a:off x="685800" y="3783687"/>
              <a:ext cx="3541354" cy="338554"/>
            </a:xfrm>
            <a:prstGeom prst="rect">
              <a:avLst/>
            </a:prstGeom>
            <a:noFill/>
          </p:spPr>
          <p:txBody>
            <a:bodyPr wrap="none" rtlCol="0">
              <a:spAutoFit/>
            </a:bodyPr>
            <a:lstStyle/>
            <a:p>
              <a:r>
                <a:rPr lang="fr-CH" sz="1600" dirty="0"/>
                <a:t>Sources d'atténuation dans les fibres</a:t>
              </a:r>
            </a:p>
          </p:txBody>
        </p:sp>
      </p:grpSp>
      <p:grpSp>
        <p:nvGrpSpPr>
          <p:cNvPr id="5" name="Group 4">
            <a:extLst>
              <a:ext uri="{FF2B5EF4-FFF2-40B4-BE49-F238E27FC236}">
                <a16:creationId xmlns:a16="http://schemas.microsoft.com/office/drawing/2014/main" id="{EAB65A14-E952-8E43-A72C-07B34B321527}"/>
              </a:ext>
            </a:extLst>
          </p:cNvPr>
          <p:cNvGrpSpPr/>
          <p:nvPr/>
        </p:nvGrpSpPr>
        <p:grpSpPr>
          <a:xfrm>
            <a:off x="8435769" y="3445133"/>
            <a:ext cx="3756231" cy="3412868"/>
            <a:chOff x="8435769" y="3445133"/>
            <a:chExt cx="3756231" cy="3412868"/>
          </a:xfrm>
        </p:grpSpPr>
        <p:pic>
          <p:nvPicPr>
            <p:cNvPr id="8200" name="Picture 12"/>
            <p:cNvPicPr>
              <a:picLocks noChangeAspect="1" noChangeArrowheads="1"/>
            </p:cNvPicPr>
            <p:nvPr/>
          </p:nvPicPr>
          <p:blipFill>
            <a:blip r:embed="rId4" cstate="print"/>
            <a:srcRect/>
            <a:stretch>
              <a:fillRect/>
            </a:stretch>
          </p:blipFill>
          <p:spPr bwMode="auto">
            <a:xfrm>
              <a:off x="8435769" y="3810001"/>
              <a:ext cx="3756231" cy="3048000"/>
            </a:xfrm>
            <a:prstGeom prst="rect">
              <a:avLst/>
            </a:prstGeom>
            <a:noFill/>
            <a:ln w="9525">
              <a:noFill/>
              <a:miter lim="800000"/>
              <a:headEnd/>
              <a:tailEnd/>
            </a:ln>
          </p:spPr>
        </p:pic>
        <p:sp>
          <p:nvSpPr>
            <p:cNvPr id="4" name="TextBox 3">
              <a:extLst>
                <a:ext uri="{FF2B5EF4-FFF2-40B4-BE49-F238E27FC236}">
                  <a16:creationId xmlns:a16="http://schemas.microsoft.com/office/drawing/2014/main" id="{09658FAB-EE9D-CB41-979B-D9B52749206A}"/>
                </a:ext>
              </a:extLst>
            </p:cNvPr>
            <p:cNvSpPr txBox="1"/>
            <p:nvPr/>
          </p:nvSpPr>
          <p:spPr>
            <a:xfrm>
              <a:off x="8915400" y="3445133"/>
              <a:ext cx="3139001" cy="338554"/>
            </a:xfrm>
            <a:prstGeom prst="rect">
              <a:avLst/>
            </a:prstGeom>
            <a:noFill/>
          </p:spPr>
          <p:txBody>
            <a:bodyPr wrap="none" rtlCol="0">
              <a:spAutoFit/>
            </a:bodyPr>
            <a:lstStyle/>
            <a:p>
              <a:r>
                <a:rPr lang="fr-CH" sz="1600" dirty="0"/>
                <a:t>Atténuation des fibres modernes</a:t>
              </a:r>
            </a:p>
          </p:txBody>
        </p:sp>
      </p:grpSp>
    </p:spTree>
    <p:extLst>
      <p:ext uri="{BB962C8B-B14F-4D97-AF65-F5344CB8AC3E}">
        <p14:creationId xmlns:p14="http://schemas.microsoft.com/office/powerpoint/2010/main" val="282565555"/>
      </p:ext>
    </p:extLst>
  </p:cSld>
  <p:clrMapOvr>
    <a:masterClrMapping/>
  </p:clrMapOvr>
  <mc:AlternateContent xmlns:mc="http://schemas.openxmlformats.org/markup-compatibility/2006" xmlns:p14="http://schemas.microsoft.com/office/powerpoint/2010/main">
    <mc:Choice Requires="p14">
      <p:transition spd="slow" p14:dur="2000" advTm="239514"/>
    </mc:Choice>
    <mc:Fallback xmlns="">
      <p:transition spd="slow" advTm="23951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2" cstate="print"/>
          <a:srcRect l="809" t="6102" r="699" b="786"/>
          <a:stretch>
            <a:fillRect/>
          </a:stretch>
        </p:blipFill>
        <p:spPr bwMode="auto">
          <a:xfrm>
            <a:off x="7769240" y="0"/>
            <a:ext cx="4422760" cy="6858001"/>
          </a:xfrm>
          <a:prstGeom prst="rect">
            <a:avLst/>
          </a:prstGeom>
          <a:noFill/>
          <a:ln w="9525">
            <a:noFill/>
            <a:miter lim="800000"/>
            <a:headEnd/>
            <a:tailEnd/>
          </a:ln>
        </p:spPr>
      </p:pic>
      <p:sp>
        <p:nvSpPr>
          <p:cNvPr id="17411" name="Text Box 5"/>
          <p:cNvSpPr txBox="1">
            <a:spLocks noChangeArrowheads="1"/>
          </p:cNvSpPr>
          <p:nvPr/>
        </p:nvSpPr>
        <p:spPr bwMode="auto">
          <a:xfrm>
            <a:off x="0" y="-6260"/>
            <a:ext cx="9601200" cy="519113"/>
          </a:xfrm>
          <a:prstGeom prst="rect">
            <a:avLst/>
          </a:prstGeom>
          <a:noFill/>
          <a:ln w="9525">
            <a:noFill/>
            <a:miter lim="800000"/>
            <a:headEnd/>
            <a:tailEnd/>
          </a:ln>
        </p:spPr>
        <p:txBody>
          <a:bodyPr wrap="square">
            <a:spAutoFit/>
          </a:bodyPr>
          <a:lstStyle/>
          <a:p>
            <a:pPr algn="ctr"/>
            <a:r>
              <a:rPr lang="fr-CH" sz="2800" dirty="0">
                <a:solidFill>
                  <a:srgbClr val="FF0000"/>
                </a:solidFill>
              </a:rPr>
              <a:t>Bonus:</a:t>
            </a:r>
            <a:r>
              <a:rPr lang="fr-CH" sz="2800" dirty="0"/>
              <a:t> L'amplificateur par une fibre dopée à l'Erbium</a:t>
            </a:r>
          </a:p>
        </p:txBody>
      </p:sp>
      <p:grpSp>
        <p:nvGrpSpPr>
          <p:cNvPr id="3" name="Group 2">
            <a:extLst>
              <a:ext uri="{FF2B5EF4-FFF2-40B4-BE49-F238E27FC236}">
                <a16:creationId xmlns:a16="http://schemas.microsoft.com/office/drawing/2014/main" id="{F4366395-0AD4-E74D-90F5-1AA1913CECCD}"/>
              </a:ext>
            </a:extLst>
          </p:cNvPr>
          <p:cNvGrpSpPr/>
          <p:nvPr/>
        </p:nvGrpSpPr>
        <p:grpSpPr>
          <a:xfrm>
            <a:off x="4792593" y="2794385"/>
            <a:ext cx="2976647" cy="2337971"/>
            <a:chOff x="4792593" y="2568903"/>
            <a:chExt cx="2976647" cy="2337971"/>
          </a:xfrm>
        </p:grpSpPr>
        <p:sp>
          <p:nvSpPr>
            <p:cNvPr id="17412" name="Text Box 6"/>
            <p:cNvSpPr txBox="1">
              <a:spLocks noChangeArrowheads="1"/>
            </p:cNvSpPr>
            <p:nvPr/>
          </p:nvSpPr>
          <p:spPr bwMode="auto">
            <a:xfrm>
              <a:off x="4792593" y="2568903"/>
              <a:ext cx="2976647" cy="369332"/>
            </a:xfrm>
            <a:prstGeom prst="rect">
              <a:avLst/>
            </a:prstGeom>
            <a:noFill/>
            <a:ln w="9525">
              <a:noFill/>
              <a:miter lim="800000"/>
              <a:headEnd/>
              <a:tailEnd/>
            </a:ln>
          </p:spPr>
          <p:txBody>
            <a:bodyPr wrap="square">
              <a:spAutoFit/>
            </a:bodyPr>
            <a:lstStyle/>
            <a:p>
              <a:r>
                <a:rPr lang="fr-CH" dirty="0"/>
                <a:t>Les transitions de l'ion Er</a:t>
              </a:r>
              <a:r>
                <a:rPr lang="fr-CH" baseline="30000" dirty="0"/>
                <a:t>3+</a:t>
              </a:r>
              <a:r>
                <a:rPr lang="fr-CH" dirty="0"/>
                <a:t>:</a:t>
              </a:r>
            </a:p>
          </p:txBody>
        </p:sp>
        <p:pic>
          <p:nvPicPr>
            <p:cNvPr id="17413" name="Picture 8"/>
            <p:cNvPicPr>
              <a:picLocks noChangeAspect="1" noChangeArrowheads="1"/>
            </p:cNvPicPr>
            <p:nvPr/>
          </p:nvPicPr>
          <p:blipFill>
            <a:blip r:embed="rId3" cstate="print"/>
            <a:srcRect/>
            <a:stretch>
              <a:fillRect/>
            </a:stretch>
          </p:blipFill>
          <p:spPr bwMode="auto">
            <a:xfrm>
              <a:off x="5169557" y="2981326"/>
              <a:ext cx="2198031" cy="1925548"/>
            </a:xfrm>
            <a:prstGeom prst="rect">
              <a:avLst/>
            </a:prstGeom>
            <a:noFill/>
            <a:ln w="9525">
              <a:noFill/>
              <a:miter lim="800000"/>
              <a:headEnd/>
              <a:tailEnd/>
            </a:ln>
          </p:spPr>
        </p:pic>
      </p:grpSp>
      <p:pic>
        <p:nvPicPr>
          <p:cNvPr id="17415" name="Picture 12"/>
          <p:cNvPicPr>
            <a:picLocks noChangeAspect="1" noChangeArrowheads="1"/>
          </p:cNvPicPr>
          <p:nvPr/>
        </p:nvPicPr>
        <p:blipFill>
          <a:blip r:embed="rId4" cstate="print"/>
          <a:srcRect/>
          <a:stretch>
            <a:fillRect/>
          </a:stretch>
        </p:blipFill>
        <p:spPr bwMode="auto">
          <a:xfrm>
            <a:off x="25121" y="5610225"/>
            <a:ext cx="4219575" cy="1247775"/>
          </a:xfrm>
          <a:prstGeom prst="rect">
            <a:avLst/>
          </a:prstGeom>
          <a:noFill/>
          <a:ln w="9525">
            <a:noFill/>
            <a:miter lim="800000"/>
            <a:headEnd/>
            <a:tailEnd/>
          </a:ln>
        </p:spPr>
      </p:pic>
      <p:grpSp>
        <p:nvGrpSpPr>
          <p:cNvPr id="2" name="Group 1">
            <a:extLst>
              <a:ext uri="{FF2B5EF4-FFF2-40B4-BE49-F238E27FC236}">
                <a16:creationId xmlns:a16="http://schemas.microsoft.com/office/drawing/2014/main" id="{F8847ADF-4CD6-5443-9B0D-C5A0F82C5DBC}"/>
              </a:ext>
            </a:extLst>
          </p:cNvPr>
          <p:cNvGrpSpPr/>
          <p:nvPr/>
        </p:nvGrpSpPr>
        <p:grpSpPr>
          <a:xfrm>
            <a:off x="228600" y="3304248"/>
            <a:ext cx="3810000" cy="2105952"/>
            <a:chOff x="1307109" y="3169444"/>
            <a:chExt cx="3810000" cy="2105952"/>
          </a:xfrm>
        </p:grpSpPr>
        <p:pic>
          <p:nvPicPr>
            <p:cNvPr id="17414" name="Picture 9"/>
            <p:cNvPicPr>
              <a:picLocks noChangeAspect="1" noChangeArrowheads="1"/>
            </p:cNvPicPr>
            <p:nvPr/>
          </p:nvPicPr>
          <p:blipFill>
            <a:blip r:embed="rId5" cstate="print"/>
            <a:srcRect/>
            <a:stretch>
              <a:fillRect/>
            </a:stretch>
          </p:blipFill>
          <p:spPr bwMode="auto">
            <a:xfrm>
              <a:off x="1307109" y="3237046"/>
              <a:ext cx="3810000" cy="2038350"/>
            </a:xfrm>
            <a:prstGeom prst="rect">
              <a:avLst/>
            </a:prstGeom>
            <a:noFill/>
            <a:ln w="9525">
              <a:noFill/>
              <a:miter lim="800000"/>
              <a:headEnd/>
              <a:tailEnd/>
            </a:ln>
          </p:spPr>
        </p:pic>
        <p:sp>
          <p:nvSpPr>
            <p:cNvPr id="17416" name="Text Box 7"/>
            <p:cNvSpPr txBox="1">
              <a:spLocks noChangeArrowheads="1"/>
            </p:cNvSpPr>
            <p:nvPr/>
          </p:nvSpPr>
          <p:spPr bwMode="auto">
            <a:xfrm>
              <a:off x="1485504" y="3169444"/>
              <a:ext cx="3109912" cy="366713"/>
            </a:xfrm>
            <a:prstGeom prst="rect">
              <a:avLst/>
            </a:prstGeom>
            <a:noFill/>
            <a:ln w="9525">
              <a:noFill/>
              <a:miter lim="800000"/>
              <a:headEnd/>
              <a:tailEnd/>
            </a:ln>
          </p:spPr>
          <p:txBody>
            <a:bodyPr wrap="none">
              <a:spAutoFit/>
            </a:bodyPr>
            <a:lstStyle/>
            <a:p>
              <a:r>
                <a:rPr lang="fr-CH" dirty="0"/>
                <a:t>Le principe de l'amplification:</a:t>
              </a:r>
            </a:p>
          </p:txBody>
        </p:sp>
      </p:grpSp>
      <p:sp>
        <p:nvSpPr>
          <p:cNvPr id="17418" name="Rectangle 10"/>
          <p:cNvSpPr>
            <a:spLocks noChangeArrowheads="1"/>
          </p:cNvSpPr>
          <p:nvPr/>
        </p:nvSpPr>
        <p:spPr bwMode="auto">
          <a:xfrm>
            <a:off x="5922827" y="6281227"/>
            <a:ext cx="2359025" cy="215900"/>
          </a:xfrm>
          <a:prstGeom prst="rect">
            <a:avLst/>
          </a:prstGeom>
          <a:noFill/>
          <a:ln w="9525">
            <a:noFill/>
            <a:miter lim="800000"/>
            <a:headEnd/>
            <a:tailEnd/>
          </a:ln>
        </p:spPr>
        <p:txBody>
          <a:bodyPr>
            <a:spAutoFit/>
          </a:bodyPr>
          <a:lstStyle/>
          <a:p>
            <a:r>
              <a:rPr lang="en-US" sz="800" dirty="0"/>
              <a:t>http://</a:t>
            </a:r>
            <a:r>
              <a:rPr lang="en-US" sz="800" dirty="0" err="1"/>
              <a:t>img.zdnet.com</a:t>
            </a:r>
            <a:r>
              <a:rPr lang="en-US" sz="800" dirty="0"/>
              <a:t>/</a:t>
            </a:r>
            <a:r>
              <a:rPr lang="en-US" sz="800" dirty="0" err="1"/>
              <a:t>techDirectory</a:t>
            </a:r>
            <a:r>
              <a:rPr lang="en-US" sz="800" dirty="0"/>
              <a:t>/_EDFA.GIF</a:t>
            </a:r>
          </a:p>
        </p:txBody>
      </p:sp>
      <p:sp>
        <p:nvSpPr>
          <p:cNvPr id="17419" name="Rectangle 11"/>
          <p:cNvSpPr>
            <a:spLocks noChangeArrowheads="1"/>
          </p:cNvSpPr>
          <p:nvPr/>
        </p:nvSpPr>
        <p:spPr bwMode="auto">
          <a:xfrm>
            <a:off x="5922827" y="6642100"/>
            <a:ext cx="2014538" cy="215900"/>
          </a:xfrm>
          <a:prstGeom prst="rect">
            <a:avLst/>
          </a:prstGeom>
          <a:noFill/>
          <a:ln w="9525">
            <a:noFill/>
            <a:miter lim="800000"/>
            <a:headEnd/>
            <a:tailEnd/>
          </a:ln>
        </p:spPr>
        <p:txBody>
          <a:bodyPr wrap="none">
            <a:spAutoFit/>
          </a:bodyPr>
          <a:lstStyle/>
          <a:p>
            <a:r>
              <a:rPr lang="en-US" sz="800" dirty="0"/>
              <a:t>http://</a:t>
            </a:r>
            <a:r>
              <a:rPr lang="en-US" sz="800" dirty="0" err="1"/>
              <a:t>www.thefoa.org</a:t>
            </a:r>
            <a:r>
              <a:rPr lang="en-US" sz="800" dirty="0"/>
              <a:t>/tech/</a:t>
            </a:r>
            <a:r>
              <a:rPr lang="en-US" sz="800" dirty="0" err="1"/>
              <a:t>fiberamp.htm</a:t>
            </a:r>
            <a:endParaRPr lang="en-US" sz="800" dirty="0"/>
          </a:p>
        </p:txBody>
      </p:sp>
      <p:sp>
        <p:nvSpPr>
          <p:cNvPr id="17420" name="Rectangle 12"/>
          <p:cNvSpPr>
            <a:spLocks noChangeArrowheads="1"/>
          </p:cNvSpPr>
          <p:nvPr/>
        </p:nvSpPr>
        <p:spPr bwMode="auto">
          <a:xfrm>
            <a:off x="5922827" y="6461664"/>
            <a:ext cx="2249488" cy="215900"/>
          </a:xfrm>
          <a:prstGeom prst="rect">
            <a:avLst/>
          </a:prstGeom>
          <a:noFill/>
          <a:ln w="9525">
            <a:noFill/>
            <a:miter lim="800000"/>
            <a:headEnd/>
            <a:tailEnd/>
          </a:ln>
        </p:spPr>
        <p:txBody>
          <a:bodyPr>
            <a:spAutoFit/>
          </a:bodyPr>
          <a:lstStyle/>
          <a:p>
            <a:r>
              <a:rPr lang="en-US" sz="800"/>
              <a:t>http://www.maxphotonics.com/en_index.asp</a:t>
            </a:r>
          </a:p>
        </p:txBody>
      </p:sp>
      <p:sp>
        <p:nvSpPr>
          <p:cNvPr id="13" name="Text Box 13">
            <a:extLst>
              <a:ext uri="{FF2B5EF4-FFF2-40B4-BE49-F238E27FC236}">
                <a16:creationId xmlns:a16="http://schemas.microsoft.com/office/drawing/2014/main" id="{5B877227-714D-C944-A0FC-634DE7A4207E}"/>
              </a:ext>
            </a:extLst>
          </p:cNvPr>
          <p:cNvSpPr txBox="1">
            <a:spLocks noChangeArrowheads="1"/>
          </p:cNvSpPr>
          <p:nvPr/>
        </p:nvSpPr>
        <p:spPr bwMode="auto">
          <a:xfrm>
            <a:off x="0" y="512763"/>
            <a:ext cx="8382000" cy="2056140"/>
          </a:xfrm>
          <a:prstGeom prst="rect">
            <a:avLst/>
          </a:prstGeom>
          <a:noFill/>
          <a:ln w="9525">
            <a:noFill/>
            <a:miter lim="800000"/>
            <a:headEnd/>
            <a:tailEnd/>
          </a:ln>
        </p:spPr>
        <p:txBody>
          <a:bodyPr wrap="square">
            <a:spAutoFit/>
          </a:bodyPr>
          <a:lstStyle/>
          <a:p>
            <a:pPr marL="285750" indent="-285750">
              <a:lnSpc>
                <a:spcPct val="120000"/>
              </a:lnSpc>
              <a:buFont typeface="Arial" panose="020B0604020202020204" pitchFamily="34" charset="0"/>
              <a:buChar char="•"/>
            </a:pPr>
            <a:r>
              <a:rPr lang="fr-CH" dirty="0"/>
              <a:t>Contre l'atténuation du signal optique dans la fibre, on utilise l'amplificateur par fibre dopé à l'Erbium</a:t>
            </a:r>
          </a:p>
          <a:p>
            <a:pPr marL="285750" indent="-285750">
              <a:lnSpc>
                <a:spcPct val="120000"/>
              </a:lnSpc>
              <a:buFont typeface="Arial" panose="020B0604020202020204" pitchFamily="34" charset="0"/>
              <a:buChar char="•"/>
            </a:pPr>
            <a:r>
              <a:rPr lang="fr-CH" dirty="0"/>
              <a:t>L'avantage principal est que le signal reste en forme optique – pas besoin de transformer en signal électrique et réémettre en optique.</a:t>
            </a:r>
          </a:p>
          <a:p>
            <a:pPr marL="285750" indent="-285750">
              <a:lnSpc>
                <a:spcPct val="120000"/>
              </a:lnSpc>
              <a:buFont typeface="Arial" panose="020B0604020202020204" pitchFamily="34" charset="0"/>
              <a:buChar char="•"/>
            </a:pPr>
            <a:r>
              <a:rPr lang="fr-CH" dirty="0"/>
              <a:t>L'amplification est limitée aux longueurs d'onde spécifiques (1.55</a:t>
            </a:r>
            <a:r>
              <a:rPr lang="fr-CH" dirty="0">
                <a:latin typeface="Symbol" pitchFamily="2" charset="2"/>
              </a:rPr>
              <a:t>m</a:t>
            </a:r>
            <a:r>
              <a:rPr lang="fr-CH" dirty="0"/>
              <a:t>m).</a:t>
            </a:r>
          </a:p>
          <a:p>
            <a:pPr marL="285750" indent="-285750">
              <a:lnSpc>
                <a:spcPct val="120000"/>
              </a:lnSpc>
              <a:buFont typeface="Arial" panose="020B0604020202020204" pitchFamily="34" charset="0"/>
              <a:buChar char="•"/>
            </a:pPr>
            <a:endParaRPr lang="fr-CH" dirty="0"/>
          </a:p>
        </p:txBody>
      </p:sp>
    </p:spTree>
    <p:extLst>
      <p:ext uri="{BB962C8B-B14F-4D97-AF65-F5344CB8AC3E}">
        <p14:creationId xmlns:p14="http://schemas.microsoft.com/office/powerpoint/2010/main" val="1629308146"/>
      </p:ext>
    </p:extLst>
  </p:cSld>
  <p:clrMapOvr>
    <a:masterClrMapping/>
  </p:clrMapOvr>
  <mc:AlternateContent xmlns:mc="http://schemas.openxmlformats.org/markup-compatibility/2006" xmlns:p14="http://schemas.microsoft.com/office/powerpoint/2010/main">
    <mc:Choice Requires="p14">
      <p:transition spd="slow" p14:dur="2000" advTm="179262"/>
    </mc:Choice>
    <mc:Fallback xmlns="">
      <p:transition spd="slow" advTm="17926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639685-7B5B-D443-9902-83645A04CF28}"/>
              </a:ext>
            </a:extLst>
          </p:cNvPr>
          <p:cNvSpPr/>
          <p:nvPr/>
        </p:nvSpPr>
        <p:spPr>
          <a:xfrm>
            <a:off x="0" y="460980"/>
            <a:ext cx="12191999" cy="2835135"/>
          </a:xfrm>
          <a:prstGeom prst="rect">
            <a:avLst/>
          </a:prstGeom>
        </p:spPr>
        <p:txBody>
          <a:bodyPr wrap="square">
            <a:spAutoFit/>
          </a:bodyPr>
          <a:lstStyle/>
          <a:p>
            <a:pPr marL="285750" indent="-285750">
              <a:lnSpc>
                <a:spcPct val="120000"/>
              </a:lnSpc>
              <a:buFont typeface="Arial" panose="020B0604020202020204" pitchFamily="34" charset="0"/>
              <a:buChar char="•"/>
            </a:pPr>
            <a:r>
              <a:rPr lang="fr-CH" dirty="0"/>
              <a:t>La bande passante du système limite la vitesse maximale de la transmission:</a:t>
            </a:r>
          </a:p>
          <a:p>
            <a:pPr marL="742950" lvl="1" indent="-285750">
              <a:lnSpc>
                <a:spcPct val="120000"/>
              </a:lnSpc>
              <a:buFont typeface="Arial" panose="020B0604020202020204" pitchFamily="34" charset="0"/>
              <a:buChar char="•"/>
            </a:pPr>
            <a:r>
              <a:rPr lang="fr-CH" sz="1600" dirty="0"/>
              <a:t>L'impulsion initiale a un temps de montée et de descente, qui définissent la fréquence maximale du signal transmis.</a:t>
            </a:r>
          </a:p>
          <a:p>
            <a:pPr marL="742950" lvl="1" indent="-285750">
              <a:lnSpc>
                <a:spcPct val="120000"/>
              </a:lnSpc>
              <a:buFont typeface="Arial" panose="020B0604020202020204" pitchFamily="34" charset="0"/>
              <a:buChar char="•"/>
            </a:pPr>
            <a:r>
              <a:rPr lang="fr-CH" sz="1600" dirty="0"/>
              <a:t>Les distorsions dans la fibre peuvent diminuer la fidélité de transmission d'un signal rapide.</a:t>
            </a:r>
          </a:p>
          <a:p>
            <a:pPr marL="742950" lvl="1" indent="-285750">
              <a:lnSpc>
                <a:spcPct val="120000"/>
              </a:lnSpc>
              <a:buFont typeface="Arial" panose="020B0604020202020204" pitchFamily="34" charset="0"/>
              <a:buChar char="•"/>
            </a:pPr>
            <a:r>
              <a:rPr lang="fr-CH" sz="1600" dirty="0"/>
              <a:t>La vitesse de réponse du photodétecteur peut limiter d'avantage la vitesse de réponse du système.</a:t>
            </a:r>
          </a:p>
          <a:p>
            <a:pPr marL="285750" indent="-285750">
              <a:lnSpc>
                <a:spcPct val="120000"/>
              </a:lnSpc>
              <a:buFont typeface="Arial" panose="020B0604020202020204" pitchFamily="34" charset="0"/>
              <a:buChar char="•"/>
            </a:pPr>
            <a:r>
              <a:rPr lang="fr-CH" dirty="0"/>
              <a:t>On teste la vitesse d'une fibre en transmettant une séquence aléatoire des impulsions, et on regarde le signal reçu en superposant les transitions. On appelle la courbe qui résulte "diagramme des yeux".</a:t>
            </a:r>
          </a:p>
          <a:p>
            <a:pPr marL="742950" lvl="1" indent="-285750">
              <a:lnSpc>
                <a:spcPct val="120000"/>
              </a:lnSpc>
              <a:buFont typeface="Arial" panose="020B0604020202020204" pitchFamily="34" charset="0"/>
              <a:buChar char="•"/>
            </a:pPr>
            <a:r>
              <a:rPr lang="fr-CH" sz="1600" dirty="0"/>
              <a:t>Si la vitesse n'est pas limitée par le système, les impulsions sont bien reproduites, en gardant leur forme "carrée".</a:t>
            </a:r>
          </a:p>
          <a:p>
            <a:pPr marL="742950" lvl="1" indent="-285750">
              <a:lnSpc>
                <a:spcPct val="120000"/>
              </a:lnSpc>
              <a:buFont typeface="Arial" panose="020B0604020202020204" pitchFamily="34" charset="0"/>
              <a:buChar char="•"/>
            </a:pPr>
            <a:r>
              <a:rPr lang="fr-CH" sz="1600" dirty="0"/>
              <a:t>Si la vitesse est trop grande, les impulsions deviennent courbées, leur intensité diminue, et le détecteur n'arrive plus à distinguer entre "0" et "1".</a:t>
            </a:r>
          </a:p>
        </p:txBody>
      </p:sp>
      <p:sp>
        <p:nvSpPr>
          <p:cNvPr id="9221" name="Text Box 3"/>
          <p:cNvSpPr txBox="1">
            <a:spLocks noChangeArrowheads="1"/>
          </p:cNvSpPr>
          <p:nvPr/>
        </p:nvSpPr>
        <p:spPr bwMode="auto">
          <a:xfrm>
            <a:off x="0" y="-14205"/>
            <a:ext cx="12192000" cy="519113"/>
          </a:xfrm>
          <a:prstGeom prst="rect">
            <a:avLst/>
          </a:prstGeom>
          <a:noFill/>
          <a:ln w="9525">
            <a:noFill/>
            <a:miter lim="800000"/>
            <a:headEnd/>
            <a:tailEnd/>
          </a:ln>
        </p:spPr>
        <p:txBody>
          <a:bodyPr wrap="square">
            <a:spAutoFit/>
          </a:bodyPr>
          <a:lstStyle/>
          <a:p>
            <a:pPr algn="ctr"/>
            <a:r>
              <a:rPr lang="fr-CH" sz="2800" dirty="0"/>
              <a:t>Limitations de la vitesse de communication</a:t>
            </a:r>
          </a:p>
        </p:txBody>
      </p:sp>
      <p:grpSp>
        <p:nvGrpSpPr>
          <p:cNvPr id="4" name="Group 3">
            <a:extLst>
              <a:ext uri="{FF2B5EF4-FFF2-40B4-BE49-F238E27FC236}">
                <a16:creationId xmlns:a16="http://schemas.microsoft.com/office/drawing/2014/main" id="{3E1FBBEF-9156-804B-B413-332221E6B7D2}"/>
              </a:ext>
            </a:extLst>
          </p:cNvPr>
          <p:cNvGrpSpPr/>
          <p:nvPr/>
        </p:nvGrpSpPr>
        <p:grpSpPr>
          <a:xfrm>
            <a:off x="0" y="3429000"/>
            <a:ext cx="3635375" cy="3406775"/>
            <a:chOff x="1524001" y="3429000"/>
            <a:chExt cx="3635375" cy="3406775"/>
          </a:xfrm>
        </p:grpSpPr>
        <p:sp>
          <p:nvSpPr>
            <p:cNvPr id="9223" name="Text Box 11"/>
            <p:cNvSpPr txBox="1">
              <a:spLocks noChangeArrowheads="1"/>
            </p:cNvSpPr>
            <p:nvPr/>
          </p:nvSpPr>
          <p:spPr bwMode="auto">
            <a:xfrm>
              <a:off x="2008188" y="3429000"/>
              <a:ext cx="2666999" cy="523220"/>
            </a:xfrm>
            <a:prstGeom prst="rect">
              <a:avLst/>
            </a:prstGeom>
            <a:noFill/>
            <a:ln w="9525">
              <a:noFill/>
              <a:miter lim="800000"/>
              <a:headEnd/>
              <a:tailEnd/>
            </a:ln>
          </p:spPr>
          <p:txBody>
            <a:bodyPr wrap="square">
              <a:spAutoFit/>
            </a:bodyPr>
            <a:lstStyle/>
            <a:p>
              <a:r>
                <a:rPr lang="fr-CH" sz="1400" dirty="0"/>
                <a:t>La diminution de l'intensité pour des impulsions courtes:</a:t>
              </a:r>
              <a:endParaRPr lang="fr-CH" sz="1400" baseline="-25000" dirty="0"/>
            </a:p>
          </p:txBody>
        </p:sp>
        <p:pic>
          <p:nvPicPr>
            <p:cNvPr id="9224" name="Picture 6"/>
            <p:cNvPicPr>
              <a:picLocks noChangeAspect="1" noChangeArrowheads="1"/>
            </p:cNvPicPr>
            <p:nvPr/>
          </p:nvPicPr>
          <p:blipFill>
            <a:blip r:embed="rId2" cstate="print"/>
            <a:srcRect l="1704" t="3969" r="2592" b="3969"/>
            <a:stretch>
              <a:fillRect/>
            </a:stretch>
          </p:blipFill>
          <p:spPr bwMode="auto">
            <a:xfrm>
              <a:off x="1524001" y="3897313"/>
              <a:ext cx="3635375" cy="2938462"/>
            </a:xfrm>
            <a:prstGeom prst="rect">
              <a:avLst/>
            </a:prstGeom>
            <a:noFill/>
            <a:ln w="9525">
              <a:noFill/>
              <a:miter lim="800000"/>
              <a:headEnd/>
              <a:tailEnd/>
            </a:ln>
          </p:spPr>
        </p:pic>
      </p:grpSp>
      <p:sp>
        <p:nvSpPr>
          <p:cNvPr id="9225" name="Text Box 9"/>
          <p:cNvSpPr txBox="1">
            <a:spLocks noChangeArrowheads="1"/>
          </p:cNvSpPr>
          <p:nvPr/>
        </p:nvSpPr>
        <p:spPr bwMode="auto">
          <a:xfrm>
            <a:off x="2171701" y="6086476"/>
            <a:ext cx="1260475" cy="366713"/>
          </a:xfrm>
          <a:prstGeom prst="rect">
            <a:avLst/>
          </a:prstGeom>
          <a:noFill/>
          <a:ln w="9525">
            <a:noFill/>
            <a:miter lim="800000"/>
            <a:headEnd/>
            <a:tailEnd/>
          </a:ln>
        </p:spPr>
        <p:txBody>
          <a:bodyPr>
            <a:spAutoFit/>
          </a:bodyPr>
          <a:lstStyle/>
          <a:p>
            <a:r>
              <a:rPr lang="fr-CH">
                <a:solidFill>
                  <a:srgbClr val="FF0000"/>
                </a:solidFill>
              </a:rPr>
              <a:t>00010111</a:t>
            </a:r>
            <a:endParaRPr lang="fr-CH" baseline="-25000">
              <a:solidFill>
                <a:srgbClr val="FF0000"/>
              </a:solidFill>
            </a:endParaRPr>
          </a:p>
        </p:txBody>
      </p:sp>
      <p:sp>
        <p:nvSpPr>
          <p:cNvPr id="9226" name="Text Box 14"/>
          <p:cNvSpPr txBox="1">
            <a:spLocks noChangeArrowheads="1"/>
          </p:cNvSpPr>
          <p:nvPr/>
        </p:nvSpPr>
        <p:spPr bwMode="auto">
          <a:xfrm>
            <a:off x="1558926" y="5041901"/>
            <a:ext cx="1260475" cy="366713"/>
          </a:xfrm>
          <a:prstGeom prst="rect">
            <a:avLst/>
          </a:prstGeom>
          <a:noFill/>
          <a:ln w="9525">
            <a:noFill/>
            <a:miter lim="800000"/>
            <a:headEnd/>
            <a:tailEnd/>
          </a:ln>
        </p:spPr>
        <p:txBody>
          <a:bodyPr>
            <a:spAutoFit/>
          </a:bodyPr>
          <a:lstStyle/>
          <a:p>
            <a:r>
              <a:rPr lang="fr-CH">
                <a:solidFill>
                  <a:srgbClr val="FF0000"/>
                </a:solidFill>
              </a:rPr>
              <a:t>00110011</a:t>
            </a:r>
            <a:endParaRPr lang="fr-CH" baseline="-25000">
              <a:solidFill>
                <a:srgbClr val="FF0000"/>
              </a:solidFill>
            </a:endParaRPr>
          </a:p>
        </p:txBody>
      </p:sp>
      <p:sp>
        <p:nvSpPr>
          <p:cNvPr id="9227" name="Text Box 15"/>
          <p:cNvSpPr txBox="1">
            <a:spLocks noChangeArrowheads="1"/>
          </p:cNvSpPr>
          <p:nvPr/>
        </p:nvSpPr>
        <p:spPr bwMode="auto">
          <a:xfrm>
            <a:off x="1666875" y="4221163"/>
            <a:ext cx="1225550" cy="366712"/>
          </a:xfrm>
          <a:prstGeom prst="rect">
            <a:avLst/>
          </a:prstGeom>
          <a:noFill/>
          <a:ln w="9525">
            <a:noFill/>
            <a:miter lim="800000"/>
            <a:headEnd/>
            <a:tailEnd/>
          </a:ln>
        </p:spPr>
        <p:txBody>
          <a:bodyPr>
            <a:spAutoFit/>
          </a:bodyPr>
          <a:lstStyle/>
          <a:p>
            <a:r>
              <a:rPr lang="fr-CH">
                <a:solidFill>
                  <a:srgbClr val="FF0000"/>
                </a:solidFill>
              </a:rPr>
              <a:t>11110000</a:t>
            </a:r>
            <a:endParaRPr lang="fr-CH" baseline="-25000">
              <a:solidFill>
                <a:srgbClr val="FF0000"/>
              </a:solidFill>
            </a:endParaRPr>
          </a:p>
        </p:txBody>
      </p:sp>
      <p:sp>
        <p:nvSpPr>
          <p:cNvPr id="9230" name="Rectangle 15"/>
          <p:cNvSpPr>
            <a:spLocks noChangeArrowheads="1"/>
          </p:cNvSpPr>
          <p:nvPr/>
        </p:nvSpPr>
        <p:spPr bwMode="auto">
          <a:xfrm>
            <a:off x="3792227" y="6619875"/>
            <a:ext cx="2870200" cy="215900"/>
          </a:xfrm>
          <a:prstGeom prst="rect">
            <a:avLst/>
          </a:prstGeom>
          <a:noFill/>
          <a:ln w="9525">
            <a:noFill/>
            <a:miter lim="800000"/>
            <a:headEnd/>
            <a:tailEnd/>
          </a:ln>
        </p:spPr>
        <p:txBody>
          <a:bodyPr>
            <a:spAutoFit/>
          </a:bodyPr>
          <a:lstStyle/>
          <a:p>
            <a:r>
              <a:rPr lang="en-US" sz="800" dirty="0"/>
              <a:t>http://</a:t>
            </a:r>
            <a:r>
              <a:rPr lang="en-US" sz="800" dirty="0" err="1"/>
              <a:t>www.molex.com</a:t>
            </a:r>
            <a:r>
              <a:rPr lang="en-US" sz="800" dirty="0"/>
              <a:t>/</a:t>
            </a:r>
            <a:r>
              <a:rPr lang="en-US" sz="800" dirty="0" err="1"/>
              <a:t>cmc_upload</a:t>
            </a:r>
            <a:r>
              <a:rPr lang="en-US" sz="800" dirty="0"/>
              <a:t>/0/000/-19/061/</a:t>
            </a:r>
            <a:r>
              <a:rPr lang="en-US" sz="800" dirty="0" err="1"/>
              <a:t>jitter.jpg</a:t>
            </a:r>
            <a:endParaRPr lang="en-US" sz="800" dirty="0"/>
          </a:p>
        </p:txBody>
      </p:sp>
      <p:sp>
        <p:nvSpPr>
          <p:cNvPr id="9231" name="Rectangle 16"/>
          <p:cNvSpPr>
            <a:spLocks noChangeArrowheads="1"/>
          </p:cNvSpPr>
          <p:nvPr/>
        </p:nvSpPr>
        <p:spPr bwMode="auto">
          <a:xfrm>
            <a:off x="6513351" y="6642100"/>
            <a:ext cx="2752725" cy="215900"/>
          </a:xfrm>
          <a:prstGeom prst="rect">
            <a:avLst/>
          </a:prstGeom>
          <a:noFill/>
          <a:ln w="9525">
            <a:noFill/>
            <a:miter lim="800000"/>
            <a:headEnd/>
            <a:tailEnd/>
          </a:ln>
        </p:spPr>
        <p:txBody>
          <a:bodyPr>
            <a:spAutoFit/>
          </a:bodyPr>
          <a:lstStyle/>
          <a:p>
            <a:r>
              <a:rPr lang="en-US" sz="800" dirty="0"/>
              <a:t>http://</a:t>
            </a:r>
            <a:r>
              <a:rPr lang="en-US" sz="800" dirty="0" err="1"/>
              <a:t>www.iec.org</a:t>
            </a:r>
            <a:r>
              <a:rPr lang="en-US" sz="800" dirty="0"/>
              <a:t>/online/tutorials/</a:t>
            </a:r>
            <a:r>
              <a:rPr lang="en-US" sz="800" dirty="0" err="1"/>
              <a:t>fiber_optic</a:t>
            </a:r>
            <a:r>
              <a:rPr lang="en-US" sz="800" dirty="0"/>
              <a:t>/topic06.asp</a:t>
            </a:r>
          </a:p>
        </p:txBody>
      </p:sp>
      <p:grpSp>
        <p:nvGrpSpPr>
          <p:cNvPr id="6" name="Group 5">
            <a:extLst>
              <a:ext uri="{FF2B5EF4-FFF2-40B4-BE49-F238E27FC236}">
                <a16:creationId xmlns:a16="http://schemas.microsoft.com/office/drawing/2014/main" id="{A834067D-EADC-A74F-BC4D-15C47446F928}"/>
              </a:ext>
            </a:extLst>
          </p:cNvPr>
          <p:cNvGrpSpPr/>
          <p:nvPr/>
        </p:nvGrpSpPr>
        <p:grpSpPr>
          <a:xfrm>
            <a:off x="7632532" y="3124200"/>
            <a:ext cx="4407068" cy="1374578"/>
            <a:chOff x="3822532" y="3197423"/>
            <a:chExt cx="4407068" cy="1374578"/>
          </a:xfrm>
        </p:grpSpPr>
        <p:pic>
          <p:nvPicPr>
            <p:cNvPr id="9220" name="Picture 2" descr="figure10"/>
            <p:cNvPicPr>
              <a:picLocks noChangeAspect="1" noChangeArrowheads="1"/>
            </p:cNvPicPr>
            <p:nvPr/>
          </p:nvPicPr>
          <p:blipFill rotWithShape="1">
            <a:blip r:embed="rId3" cstate="print"/>
            <a:srcRect t="27054"/>
            <a:stretch/>
          </p:blipFill>
          <p:spPr bwMode="auto">
            <a:xfrm>
              <a:off x="3822532" y="3200400"/>
              <a:ext cx="4407068" cy="1371601"/>
            </a:xfrm>
            <a:prstGeom prst="rect">
              <a:avLst/>
            </a:prstGeom>
            <a:noFill/>
            <a:ln w="9525">
              <a:noFill/>
              <a:miter lim="800000"/>
              <a:headEnd/>
              <a:tailEnd/>
            </a:ln>
          </p:spPr>
        </p:pic>
        <p:sp>
          <p:nvSpPr>
            <p:cNvPr id="17" name="Rectangle 16">
              <a:extLst>
                <a:ext uri="{FF2B5EF4-FFF2-40B4-BE49-F238E27FC236}">
                  <a16:creationId xmlns:a16="http://schemas.microsoft.com/office/drawing/2014/main" id="{8C9FE3BD-3FE9-2543-B814-EE121AD9EF40}"/>
                </a:ext>
              </a:extLst>
            </p:cNvPr>
            <p:cNvSpPr/>
            <p:nvPr/>
          </p:nvSpPr>
          <p:spPr>
            <a:xfrm>
              <a:off x="5283704" y="3197423"/>
              <a:ext cx="2869696" cy="307777"/>
            </a:xfrm>
            <a:prstGeom prst="rect">
              <a:avLst/>
            </a:prstGeom>
          </p:spPr>
          <p:txBody>
            <a:bodyPr wrap="none">
              <a:spAutoFit/>
            </a:bodyPr>
            <a:lstStyle/>
            <a:p>
              <a:r>
                <a:rPr lang="fr-CH" sz="1400" dirty="0"/>
                <a:t>La dégradation du signal transmis</a:t>
              </a:r>
              <a:endParaRPr lang="en-US" sz="1400" dirty="0"/>
            </a:p>
          </p:txBody>
        </p:sp>
      </p:grpSp>
      <p:grpSp>
        <p:nvGrpSpPr>
          <p:cNvPr id="9" name="Group 8">
            <a:extLst>
              <a:ext uri="{FF2B5EF4-FFF2-40B4-BE49-F238E27FC236}">
                <a16:creationId xmlns:a16="http://schemas.microsoft.com/office/drawing/2014/main" id="{8ADE0A35-224B-5B49-B98E-AF75EAC1EE67}"/>
              </a:ext>
            </a:extLst>
          </p:cNvPr>
          <p:cNvGrpSpPr/>
          <p:nvPr/>
        </p:nvGrpSpPr>
        <p:grpSpPr>
          <a:xfrm>
            <a:off x="4095616" y="4403980"/>
            <a:ext cx="7253042" cy="2149220"/>
            <a:chOff x="4095616" y="4403980"/>
            <a:chExt cx="7253042" cy="2149220"/>
          </a:xfrm>
        </p:grpSpPr>
        <p:grpSp>
          <p:nvGrpSpPr>
            <p:cNvPr id="7" name="Group 6">
              <a:extLst>
                <a:ext uri="{FF2B5EF4-FFF2-40B4-BE49-F238E27FC236}">
                  <a16:creationId xmlns:a16="http://schemas.microsoft.com/office/drawing/2014/main" id="{9BE50BA3-22CA-F643-A964-DB305533F51D}"/>
                </a:ext>
              </a:extLst>
            </p:cNvPr>
            <p:cNvGrpSpPr/>
            <p:nvPr/>
          </p:nvGrpSpPr>
          <p:grpSpPr>
            <a:xfrm>
              <a:off x="4838880" y="4403980"/>
              <a:ext cx="5371920" cy="2149220"/>
              <a:chOff x="6797507" y="4556380"/>
              <a:chExt cx="5371920" cy="2149220"/>
            </a:xfrm>
          </p:grpSpPr>
          <p:grpSp>
            <p:nvGrpSpPr>
              <p:cNvPr id="3" name="Group 2">
                <a:extLst>
                  <a:ext uri="{FF2B5EF4-FFF2-40B4-BE49-F238E27FC236}">
                    <a16:creationId xmlns:a16="http://schemas.microsoft.com/office/drawing/2014/main" id="{60C5C9DB-714A-2542-847D-1FD055AE4FFF}"/>
                  </a:ext>
                </a:extLst>
              </p:cNvPr>
              <p:cNvGrpSpPr/>
              <p:nvPr/>
            </p:nvGrpSpPr>
            <p:grpSpPr>
              <a:xfrm>
                <a:off x="6797507" y="4879974"/>
                <a:ext cx="5242093" cy="1825626"/>
                <a:chOff x="5425908" y="4800600"/>
                <a:chExt cx="5242093" cy="1825626"/>
              </a:xfrm>
            </p:grpSpPr>
            <p:pic>
              <p:nvPicPr>
                <p:cNvPr id="9229" name="Picture 15"/>
                <p:cNvPicPr>
                  <a:picLocks noChangeAspect="1" noChangeArrowheads="1"/>
                </p:cNvPicPr>
                <p:nvPr/>
              </p:nvPicPr>
              <p:blipFill rotWithShape="1">
                <a:blip r:embed="rId4" cstate="print"/>
                <a:srcRect l="43195" t="56494"/>
                <a:stretch/>
              </p:blipFill>
              <p:spPr bwMode="auto">
                <a:xfrm>
                  <a:off x="8303884" y="4800600"/>
                  <a:ext cx="2364117" cy="1825624"/>
                </a:xfrm>
                <a:prstGeom prst="rect">
                  <a:avLst/>
                </a:prstGeom>
                <a:noFill/>
                <a:ln w="9525">
                  <a:noFill/>
                  <a:miter lim="800000"/>
                  <a:headEnd/>
                  <a:tailEnd/>
                </a:ln>
              </p:spPr>
            </p:pic>
            <p:pic>
              <p:nvPicPr>
                <p:cNvPr id="18" name="Picture 15">
                  <a:extLst>
                    <a:ext uri="{FF2B5EF4-FFF2-40B4-BE49-F238E27FC236}">
                      <a16:creationId xmlns:a16="http://schemas.microsoft.com/office/drawing/2014/main" id="{32F969D5-4E54-254B-8559-E1F0B7B9884D}"/>
                    </a:ext>
                  </a:extLst>
                </p:cNvPr>
                <p:cNvPicPr>
                  <a:picLocks noChangeAspect="1" noChangeArrowheads="1"/>
                </p:cNvPicPr>
                <p:nvPr/>
              </p:nvPicPr>
              <p:blipFill rotWithShape="1">
                <a:blip r:embed="rId4" cstate="print"/>
                <a:srcRect t="3756" r="28485" b="51252"/>
                <a:stretch/>
              </p:blipFill>
              <p:spPr bwMode="auto">
                <a:xfrm>
                  <a:off x="5425908" y="4800601"/>
                  <a:ext cx="2877976" cy="1825625"/>
                </a:xfrm>
                <a:prstGeom prst="rect">
                  <a:avLst/>
                </a:prstGeom>
                <a:noFill/>
                <a:ln w="9525">
                  <a:noFill/>
                  <a:miter lim="800000"/>
                  <a:headEnd/>
                  <a:tailEnd/>
                </a:ln>
              </p:spPr>
            </p:pic>
          </p:grpSp>
          <p:sp>
            <p:nvSpPr>
              <p:cNvPr id="5" name="Rectangle 4">
                <a:extLst>
                  <a:ext uri="{FF2B5EF4-FFF2-40B4-BE49-F238E27FC236}">
                    <a16:creationId xmlns:a16="http://schemas.microsoft.com/office/drawing/2014/main" id="{5763E00D-781A-B04C-816B-D61DB38D60C4}"/>
                  </a:ext>
                </a:extLst>
              </p:cNvPr>
              <p:cNvSpPr/>
              <p:nvPr/>
            </p:nvSpPr>
            <p:spPr>
              <a:xfrm>
                <a:off x="6797507" y="4556380"/>
                <a:ext cx="5371920" cy="307777"/>
              </a:xfrm>
              <a:prstGeom prst="rect">
                <a:avLst/>
              </a:prstGeom>
            </p:spPr>
            <p:txBody>
              <a:bodyPr wrap="none">
                <a:spAutoFit/>
              </a:bodyPr>
              <a:lstStyle/>
              <a:p>
                <a:r>
                  <a:rPr lang="fr-CH" sz="1400" dirty="0"/>
                  <a:t>diagramme des yeux pour différentes fréquences de transmission</a:t>
                </a:r>
                <a:endParaRPr lang="en-US" sz="1400" dirty="0"/>
              </a:p>
            </p:txBody>
          </p:sp>
        </p:grpSp>
        <p:sp>
          <p:nvSpPr>
            <p:cNvPr id="8" name="TextBox 7">
              <a:extLst>
                <a:ext uri="{FF2B5EF4-FFF2-40B4-BE49-F238E27FC236}">
                  <a16:creationId xmlns:a16="http://schemas.microsoft.com/office/drawing/2014/main" id="{FCC9CCFE-691E-D14E-8324-C3CF562321FF}"/>
                </a:ext>
              </a:extLst>
            </p:cNvPr>
            <p:cNvSpPr txBox="1"/>
            <p:nvPr/>
          </p:nvSpPr>
          <p:spPr>
            <a:xfrm>
              <a:off x="4095616" y="5417013"/>
              <a:ext cx="1321196" cy="338554"/>
            </a:xfrm>
            <a:prstGeom prst="rect">
              <a:avLst/>
            </a:prstGeom>
            <a:noFill/>
          </p:spPr>
          <p:txBody>
            <a:bodyPr wrap="none" rtlCol="0">
              <a:spAutoFit/>
            </a:bodyPr>
            <a:lstStyle/>
            <a:p>
              <a:r>
                <a:rPr lang="en-US" sz="1600" dirty="0">
                  <a:solidFill>
                    <a:srgbClr val="0070C0"/>
                  </a:solidFill>
                </a:rPr>
                <a:t>"Oeil </a:t>
              </a:r>
              <a:r>
                <a:rPr lang="en-US" sz="1600" dirty="0" err="1">
                  <a:solidFill>
                    <a:srgbClr val="0070C0"/>
                  </a:solidFill>
                </a:rPr>
                <a:t>ouvert</a:t>
              </a:r>
              <a:r>
                <a:rPr lang="en-US" sz="1600" dirty="0">
                  <a:solidFill>
                    <a:srgbClr val="0070C0"/>
                  </a:solidFill>
                </a:rPr>
                <a:t>"</a:t>
              </a:r>
            </a:p>
          </p:txBody>
        </p:sp>
        <p:sp>
          <p:nvSpPr>
            <p:cNvPr id="21" name="TextBox 20">
              <a:extLst>
                <a:ext uri="{FF2B5EF4-FFF2-40B4-BE49-F238E27FC236}">
                  <a16:creationId xmlns:a16="http://schemas.microsoft.com/office/drawing/2014/main" id="{E2256507-6471-8945-B8D8-1A0EC1956909}"/>
                </a:ext>
              </a:extLst>
            </p:cNvPr>
            <p:cNvSpPr txBox="1"/>
            <p:nvPr/>
          </p:nvSpPr>
          <p:spPr>
            <a:xfrm>
              <a:off x="10072347" y="5481068"/>
              <a:ext cx="1276311" cy="338554"/>
            </a:xfrm>
            <a:prstGeom prst="rect">
              <a:avLst/>
            </a:prstGeom>
            <a:noFill/>
          </p:spPr>
          <p:txBody>
            <a:bodyPr wrap="none" rtlCol="0">
              <a:spAutoFit/>
            </a:bodyPr>
            <a:lstStyle/>
            <a:p>
              <a:r>
                <a:rPr lang="en-US" sz="1600" dirty="0">
                  <a:solidFill>
                    <a:srgbClr val="FF0000"/>
                  </a:solidFill>
                </a:rPr>
                <a:t>"Oeil fermé"</a:t>
              </a:r>
            </a:p>
          </p:txBody>
        </p:sp>
      </p:grpSp>
    </p:spTree>
    <p:extLst>
      <p:ext uri="{BB962C8B-B14F-4D97-AF65-F5344CB8AC3E}">
        <p14:creationId xmlns:p14="http://schemas.microsoft.com/office/powerpoint/2010/main" val="400902738"/>
      </p:ext>
    </p:extLst>
  </p:cSld>
  <p:clrMapOvr>
    <a:masterClrMapping/>
  </p:clrMapOvr>
  <mc:AlternateContent xmlns:mc="http://schemas.openxmlformats.org/markup-compatibility/2006" xmlns:p14="http://schemas.microsoft.com/office/powerpoint/2010/main">
    <mc:Choice Requires="p14">
      <p:transition spd="slow" p14:dur="2000" advTm="211945"/>
    </mc:Choice>
    <mc:Fallback xmlns="">
      <p:transition spd="slow" advTm="21194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0" y="-4877"/>
            <a:ext cx="12192000" cy="519113"/>
          </a:xfrm>
          <a:prstGeom prst="rect">
            <a:avLst/>
          </a:prstGeom>
          <a:noFill/>
          <a:ln w="9525">
            <a:noFill/>
            <a:miter lim="800000"/>
            <a:headEnd/>
            <a:tailEnd/>
          </a:ln>
        </p:spPr>
        <p:txBody>
          <a:bodyPr wrap="square">
            <a:spAutoFit/>
          </a:bodyPr>
          <a:lstStyle/>
          <a:p>
            <a:pPr algn="ctr"/>
            <a:r>
              <a:rPr lang="fr-CH" sz="2800" dirty="0"/>
              <a:t>La source des limitations de vitesse dans les fibres</a:t>
            </a:r>
          </a:p>
        </p:txBody>
      </p:sp>
      <p:sp>
        <p:nvSpPr>
          <p:cNvPr id="14" name="Rectangle 13">
            <a:extLst>
              <a:ext uri="{FF2B5EF4-FFF2-40B4-BE49-F238E27FC236}">
                <a16:creationId xmlns:a16="http://schemas.microsoft.com/office/drawing/2014/main" id="{77BBA358-C931-FD48-BED9-949D0032C146}"/>
              </a:ext>
            </a:extLst>
          </p:cNvPr>
          <p:cNvSpPr/>
          <p:nvPr/>
        </p:nvSpPr>
        <p:spPr>
          <a:xfrm>
            <a:off x="0" y="514236"/>
            <a:ext cx="12191999" cy="2012859"/>
          </a:xfrm>
          <a:prstGeom prst="rect">
            <a:avLst/>
          </a:prstGeom>
        </p:spPr>
        <p:txBody>
          <a:bodyPr wrap="square">
            <a:spAutoFit/>
          </a:bodyPr>
          <a:lstStyle/>
          <a:p>
            <a:pPr marL="285750" indent="-285750">
              <a:lnSpc>
                <a:spcPct val="120000"/>
              </a:lnSpc>
              <a:buFont typeface="Arial" panose="020B0604020202020204" pitchFamily="34" charset="0"/>
              <a:buChar char="•"/>
            </a:pPr>
            <a:r>
              <a:rPr lang="fr-CH" dirty="0"/>
              <a:t>La vitesse de transmission dans les fibres est limitée par deux facteurs:</a:t>
            </a:r>
          </a:p>
          <a:p>
            <a:pPr marL="742950" lvl="1" indent="-285750">
              <a:lnSpc>
                <a:spcPct val="120000"/>
              </a:lnSpc>
              <a:buFont typeface="Arial" panose="020B0604020202020204" pitchFamily="34" charset="0"/>
              <a:buChar char="•"/>
            </a:pPr>
            <a:r>
              <a:rPr lang="fr-CH" sz="1600" dirty="0"/>
              <a:t>Mixage des modes dans les fibres multimodes.</a:t>
            </a:r>
          </a:p>
          <a:p>
            <a:pPr marL="742950" lvl="1" indent="-285750">
              <a:lnSpc>
                <a:spcPct val="120000"/>
              </a:lnSpc>
              <a:buFont typeface="Arial" panose="020B0604020202020204" pitchFamily="34" charset="0"/>
              <a:buChar char="•"/>
            </a:pPr>
            <a:r>
              <a:rPr lang="fr-CH" sz="1600" dirty="0"/>
              <a:t>Dispersion dans le verre des fibres.</a:t>
            </a:r>
          </a:p>
          <a:p>
            <a:pPr marL="285750" indent="-285750">
              <a:lnSpc>
                <a:spcPct val="120000"/>
              </a:lnSpc>
              <a:buFont typeface="Arial" panose="020B0604020202020204" pitchFamily="34" charset="0"/>
              <a:buChar char="•"/>
            </a:pPr>
            <a:r>
              <a:rPr lang="fr-CH" dirty="0"/>
              <a:t>Simulation des résultats de ces phénomènes: Signal "carré" (on garde 8 composantes de Fourier, jusqu'au 15</a:t>
            </a:r>
            <a:r>
              <a:rPr lang="fr-CH" dirty="0">
                <a:latin typeface="Symbol" pitchFamily="2" charset="2"/>
              </a:rPr>
              <a:t>w</a:t>
            </a:r>
            <a:r>
              <a:rPr lang="fr-CH" baseline="-25000" dirty="0"/>
              <a:t>0</a:t>
            </a:r>
            <a:r>
              <a:rPr lang="fr-CH" dirty="0"/>
              <a:t>).</a:t>
            </a:r>
          </a:p>
          <a:p>
            <a:pPr marL="742950" lvl="1" indent="-285750">
              <a:lnSpc>
                <a:spcPct val="120000"/>
              </a:lnSpc>
              <a:buFont typeface="Arial" panose="020B0604020202020204" pitchFamily="34" charset="0"/>
              <a:buChar char="•"/>
            </a:pPr>
            <a:r>
              <a:rPr lang="fr-CH" dirty="0"/>
              <a:t>Le mixage des modes rend le signal "trapézoïdal" avec des pentes graduelles.</a:t>
            </a:r>
          </a:p>
          <a:p>
            <a:pPr marL="742950" lvl="1" indent="-285750">
              <a:lnSpc>
                <a:spcPct val="120000"/>
              </a:lnSpc>
              <a:buFont typeface="Arial" panose="020B0604020202020204" pitchFamily="34" charset="0"/>
              <a:buChar char="•"/>
            </a:pPr>
            <a:r>
              <a:rPr lang="fr-CH" dirty="0"/>
              <a:t>La dispersion change la forme du signal (des oscillations marquées), provoquant des erreurs de détection.</a:t>
            </a:r>
          </a:p>
        </p:txBody>
      </p:sp>
      <p:graphicFrame>
        <p:nvGraphicFramePr>
          <p:cNvPr id="15" name="Chart 14">
            <a:extLst>
              <a:ext uri="{FF2B5EF4-FFF2-40B4-BE49-F238E27FC236}">
                <a16:creationId xmlns:a16="http://schemas.microsoft.com/office/drawing/2014/main" id="{D50F6497-D197-E049-B7A9-0BBDA7EA2869}"/>
              </a:ext>
            </a:extLst>
          </p:cNvPr>
          <p:cNvGraphicFramePr>
            <a:graphicFrameLocks/>
          </p:cNvGraphicFramePr>
          <p:nvPr/>
        </p:nvGraphicFramePr>
        <p:xfrm>
          <a:off x="1371600" y="2667000"/>
          <a:ext cx="9143999"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9150301"/>
      </p:ext>
    </p:extLst>
  </p:cSld>
  <p:clrMapOvr>
    <a:masterClrMapping/>
  </p:clrMapOvr>
  <mc:AlternateContent xmlns:mc="http://schemas.openxmlformats.org/markup-compatibility/2006" xmlns:p14="http://schemas.microsoft.com/office/powerpoint/2010/main">
    <mc:Choice Requires="p14">
      <p:transition spd="slow" p14:dur="2000" advTm="97828"/>
    </mc:Choice>
    <mc:Fallback xmlns="">
      <p:transition spd="slow" advTm="9782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5"/>
          <p:cNvSpPr txBox="1">
            <a:spLocks noChangeArrowheads="1"/>
          </p:cNvSpPr>
          <p:nvPr/>
        </p:nvSpPr>
        <p:spPr bwMode="auto">
          <a:xfrm>
            <a:off x="0" y="-4877"/>
            <a:ext cx="12192000" cy="523220"/>
          </a:xfrm>
          <a:prstGeom prst="rect">
            <a:avLst/>
          </a:prstGeom>
          <a:noFill/>
          <a:ln w="9525">
            <a:noFill/>
            <a:miter lim="800000"/>
            <a:headEnd/>
            <a:tailEnd/>
          </a:ln>
        </p:spPr>
        <p:txBody>
          <a:bodyPr wrap="square">
            <a:spAutoFit/>
          </a:bodyPr>
          <a:lstStyle/>
          <a:p>
            <a:pPr algn="ctr"/>
            <a:r>
              <a:rPr lang="fr-CH" sz="2800" dirty="0"/>
              <a:t>Le mixage des modes (fibres multimodes, saut d'indice)</a:t>
            </a: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77BBA358-C931-FD48-BED9-949D0032C146}"/>
                  </a:ext>
                </a:extLst>
              </p:cNvPr>
              <p:cNvSpPr/>
              <p:nvPr/>
            </p:nvSpPr>
            <p:spPr>
              <a:xfrm>
                <a:off x="0" y="514237"/>
                <a:ext cx="12191999" cy="3174202"/>
              </a:xfrm>
              <a:prstGeom prst="rect">
                <a:avLst/>
              </a:prstGeom>
            </p:spPr>
            <p:txBody>
              <a:bodyPr wrap="square">
                <a:spAutoFit/>
              </a:bodyPr>
              <a:lstStyle/>
              <a:p>
                <a:pPr marL="342900" indent="-342900">
                  <a:lnSpc>
                    <a:spcPct val="120000"/>
                  </a:lnSpc>
                  <a:buFont typeface="Arial" panose="020B0604020202020204" pitchFamily="34" charset="0"/>
                  <a:buChar char="•"/>
                </a:pPr>
                <a:r>
                  <a:rPr lang="fr-CH" dirty="0"/>
                  <a:t>La longueur du chemin optique (par une réflexion) est: </a:t>
                </a:r>
                <a14:m>
                  <m:oMath xmlns:m="http://schemas.openxmlformats.org/officeDocument/2006/math">
                    <m:r>
                      <m:rPr>
                        <m:sty m:val="p"/>
                      </m:rPr>
                      <a:rPr lang="fr-CH">
                        <a:latin typeface="Cambria Math" panose="02040503050406030204" pitchFamily="18" charset="0"/>
                      </a:rPr>
                      <m:t>l</m:t>
                    </m:r>
                    <m:r>
                      <a:rPr lang="fr-CH" i="1">
                        <a:latin typeface="Cambria Math" panose="02040503050406030204" pitchFamily="18" charset="0"/>
                      </a:rPr>
                      <m:t>=</m:t>
                    </m:r>
                    <m:f>
                      <m:fPr>
                        <m:ctrlPr>
                          <a:rPr lang="fr-CH" i="1">
                            <a:latin typeface="Cambria Math" panose="02040503050406030204" pitchFamily="18" charset="0"/>
                          </a:rPr>
                        </m:ctrlPr>
                      </m:fPr>
                      <m:num>
                        <m:r>
                          <a:rPr lang="fr-CH" b="0" i="1" smtClean="0">
                            <a:latin typeface="Cambria Math" panose="02040503050406030204" pitchFamily="18" charset="0"/>
                          </a:rPr>
                          <m:t>𝑎</m:t>
                        </m:r>
                      </m:num>
                      <m:den>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𝑖</m:t>
                                </m:r>
                              </m:sub>
                            </m:sSub>
                          </m:e>
                        </m:func>
                      </m:den>
                    </m:f>
                  </m:oMath>
                </a14:m>
                <a:r>
                  <a:rPr lang="fr-CH" dirty="0"/>
                  <a:t> . Par contre, le chemin direct est: </a:t>
                </a:r>
                <a14:m>
                  <m:oMath xmlns:m="http://schemas.openxmlformats.org/officeDocument/2006/math">
                    <m:r>
                      <a:rPr lang="fr-CH" i="1">
                        <a:latin typeface="Cambria Math" panose="02040503050406030204" pitchFamily="18" charset="0"/>
                      </a:rPr>
                      <m:t>𝑙</m:t>
                    </m:r>
                    <m:r>
                      <a:rPr lang="fr-CH" i="1">
                        <a:latin typeface="Cambria Math" panose="02040503050406030204" pitchFamily="18" charset="0"/>
                      </a:rPr>
                      <m:t>′=</m:t>
                    </m:r>
                    <m:f>
                      <m:fPr>
                        <m:ctrlPr>
                          <a:rPr lang="fr-CH" i="1">
                            <a:latin typeface="Cambria Math" panose="02040503050406030204" pitchFamily="18" charset="0"/>
                          </a:rPr>
                        </m:ctrlPr>
                      </m:fPr>
                      <m:num>
                        <m:r>
                          <a:rPr lang="fr-CH" b="0" i="1" smtClean="0">
                            <a:latin typeface="Cambria Math" panose="02040503050406030204" pitchFamily="18" charset="0"/>
                          </a:rPr>
                          <m:t>𝑎</m:t>
                        </m:r>
                        <m:func>
                          <m:funcPr>
                            <m:ctrlPr>
                              <a:rPr lang="fr-CH" b="0" i="1" smtClean="0">
                                <a:latin typeface="Cambria Math" panose="02040503050406030204" pitchFamily="18" charset="0"/>
                              </a:rPr>
                            </m:ctrlPr>
                          </m:funcPr>
                          <m:fName>
                            <m:r>
                              <m:rPr>
                                <m:sty m:val="p"/>
                              </m:rPr>
                              <a:rPr lang="fr-CH" b="0" i="0" smtClean="0">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𝑖</m:t>
                                </m:r>
                              </m:sub>
                            </m:sSub>
                          </m:e>
                        </m:func>
                      </m:num>
                      <m:den>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𝑖</m:t>
                                </m:r>
                              </m:sub>
                            </m:sSub>
                          </m:e>
                        </m:func>
                      </m:den>
                    </m:f>
                  </m:oMath>
                </a14:m>
                <a:r>
                  <a:rPr lang="fr-CH" dirty="0"/>
                  <a:t> . </a:t>
                </a:r>
              </a:p>
              <a:p>
                <a:pPr marL="342900" indent="-342900">
                  <a:lnSpc>
                    <a:spcPct val="120000"/>
                  </a:lnSpc>
                  <a:buFont typeface="Arial" panose="020B0604020202020204" pitchFamily="34" charset="0"/>
                  <a:buChar char="•"/>
                </a:pPr>
                <a:r>
                  <a:rPr lang="fr-CH" dirty="0"/>
                  <a:t>La différence varie entre zéro à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𝑖</m:t>
                        </m:r>
                      </m:sub>
                    </m:sSub>
                    <m:r>
                      <a:rPr lang="fr-CH" b="0" i="1" smtClean="0">
                        <a:latin typeface="Cambria Math" panose="02040503050406030204" pitchFamily="18" charset="0"/>
                      </a:rPr>
                      <m:t>=0</m:t>
                    </m:r>
                  </m:oMath>
                </a14:m>
                <a:r>
                  <a:rPr lang="fr-CH" dirty="0"/>
                  <a:t> et un maximum à </a:t>
                </a:r>
                <a14:m>
                  <m:oMath xmlns:m="http://schemas.openxmlformats.org/officeDocument/2006/math">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𝑖</m:t>
                        </m:r>
                      </m:sub>
                    </m:sSub>
                    <m:r>
                      <a:rPr lang="fr-CH" b="0" i="1" smtClean="0">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𝑐</m:t>
                        </m:r>
                      </m:sub>
                    </m:sSub>
                  </m:oMath>
                </a14:m>
                <a:r>
                  <a:rPr lang="fr-CH" dirty="0"/>
                  <a:t> , qui donne: </a:t>
                </a:r>
                <a14:m>
                  <m:oMath xmlns:m="http://schemas.openxmlformats.org/officeDocument/2006/math">
                    <m:sSub>
                      <m:sSubPr>
                        <m:ctrlPr>
                          <a:rPr lang="fr-CH" i="1">
                            <a:latin typeface="Cambria Math" panose="02040503050406030204" pitchFamily="18" charset="0"/>
                          </a:rPr>
                        </m:ctrlPr>
                      </m:sSubPr>
                      <m:e>
                        <m:r>
                          <a:rPr lang="fr-CH" i="1" smtClean="0">
                            <a:latin typeface="Cambria Math" panose="02040503050406030204" pitchFamily="18" charset="0"/>
                            <a:ea typeface="Cambria Math" panose="02040503050406030204" pitchFamily="18" charset="0"/>
                          </a:rPr>
                          <m:t>𝛿</m:t>
                        </m:r>
                        <m:r>
                          <a:rPr lang="fr-CH" i="1" smtClean="0">
                            <a:latin typeface="Cambria Math" panose="02040503050406030204" pitchFamily="18" charset="0"/>
                          </a:rPr>
                          <m:t>𝑙</m:t>
                        </m:r>
                      </m:e>
                      <m:sub>
                        <m:r>
                          <a:rPr lang="fr-CH" i="1">
                            <a:latin typeface="Cambria Math" panose="02040503050406030204" pitchFamily="18" charset="0"/>
                          </a:rPr>
                          <m:t>𝑚𝑎𝑥</m:t>
                        </m:r>
                      </m:sub>
                    </m:sSub>
                    <m:r>
                      <a:rPr lang="fr-CH" i="1">
                        <a:latin typeface="Cambria Math" panose="02040503050406030204" pitchFamily="18" charset="0"/>
                      </a:rPr>
                      <m:t>=</m:t>
                    </m:r>
                    <m:f>
                      <m:fPr>
                        <m:ctrlPr>
                          <a:rPr lang="fr-CH" i="1" smtClean="0">
                            <a:latin typeface="Cambria Math" panose="02040503050406030204" pitchFamily="18" charset="0"/>
                          </a:rPr>
                        </m:ctrlPr>
                      </m:fPr>
                      <m:num>
                        <m:r>
                          <a:rPr lang="fr-CH" i="1">
                            <a:latin typeface="Cambria Math" panose="02040503050406030204" pitchFamily="18" charset="0"/>
                          </a:rPr>
                          <m:t>𝑎</m:t>
                        </m:r>
                        <m:d>
                          <m:dPr>
                            <m:ctrlPr>
                              <a:rPr lang="fr-CH" i="1">
                                <a:latin typeface="Cambria Math" panose="02040503050406030204" pitchFamily="18" charset="0"/>
                              </a:rPr>
                            </m:ctrlPr>
                          </m:dPr>
                          <m:e>
                            <m:r>
                              <a:rPr lang="fr-CH" i="1">
                                <a:latin typeface="Cambria Math" panose="02040503050406030204" pitchFamily="18" charset="0"/>
                              </a:rPr>
                              <m:t>1−</m:t>
                            </m:r>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𝑐</m:t>
                                    </m:r>
                                  </m:sub>
                                </m:sSub>
                              </m:e>
                            </m:func>
                          </m:e>
                        </m:d>
                      </m:num>
                      <m:den>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𝑐</m:t>
                                </m:r>
                              </m:sub>
                            </m:sSub>
                          </m:e>
                        </m:func>
                      </m:den>
                    </m:f>
                  </m:oMath>
                </a14:m>
                <a:r>
                  <a:rPr lang="fr-CH" dirty="0"/>
                  <a:t>  et: </a:t>
                </a:r>
                <a14:m>
                  <m:oMath xmlns:m="http://schemas.openxmlformats.org/officeDocument/2006/math">
                    <m:f>
                      <m:fPr>
                        <m:ctrlPr>
                          <a:rPr lang="fr-CH" i="1" smtClean="0">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𝛿</m:t>
                            </m:r>
                            <m:r>
                              <a:rPr lang="fr-CH" i="1">
                                <a:latin typeface="Cambria Math" panose="02040503050406030204" pitchFamily="18" charset="0"/>
                              </a:rPr>
                              <m:t>𝑙</m:t>
                            </m:r>
                          </m:e>
                          <m:sub>
                            <m:r>
                              <a:rPr lang="fr-CH" i="1">
                                <a:latin typeface="Cambria Math" panose="02040503050406030204" pitchFamily="18" charset="0"/>
                              </a:rPr>
                              <m:t>𝑚𝑎𝑥</m:t>
                            </m:r>
                          </m:sub>
                        </m:sSub>
                      </m:num>
                      <m:den>
                        <m:r>
                          <a:rPr lang="fr-CH" b="0" i="1" smtClean="0">
                            <a:latin typeface="Cambria Math" panose="02040503050406030204" pitchFamily="18" charset="0"/>
                          </a:rPr>
                          <m:t>𝑙</m:t>
                        </m:r>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𝑐</m:t>
                                </m:r>
                              </m:sub>
                            </m:sSub>
                          </m:e>
                        </m:func>
                      </m:num>
                      <m:den>
                        <m:func>
                          <m:funcPr>
                            <m:ctrlPr>
                              <a:rPr lang="fr-CH" i="1">
                                <a:latin typeface="Cambria Math" panose="02040503050406030204" pitchFamily="18" charset="0"/>
                              </a:rPr>
                            </m:ctrlPr>
                          </m:funcPr>
                          <m:fName>
                            <m:r>
                              <m:rPr>
                                <m:sty m:val="p"/>
                              </m:rPr>
                              <a:rPr lang="fr-CH" b="0" i="0" smtClean="0">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𝑐</m:t>
                                </m:r>
                              </m:sub>
                            </m:sSub>
                          </m:e>
                        </m:func>
                      </m:den>
                    </m:f>
                  </m:oMath>
                </a14:m>
                <a:r>
                  <a:rPr lang="fr-CH" dirty="0"/>
                  <a:t> . </a:t>
                </a:r>
              </a:p>
              <a:p>
                <a:pPr marL="342900" indent="-342900">
                  <a:lnSpc>
                    <a:spcPct val="120000"/>
                  </a:lnSpc>
                  <a:buFont typeface="Arial" panose="020B0604020202020204" pitchFamily="34" charset="0"/>
                  <a:buChar char="•"/>
                </a:pPr>
                <a:r>
                  <a:rPr lang="fr-CH" dirty="0"/>
                  <a:t>Pour la longueur de la fibre </a:t>
                </a:r>
                <a:r>
                  <a:rPr lang="fr-CH" i="1" dirty="0"/>
                  <a:t>L</a:t>
                </a:r>
                <a:r>
                  <a:rPr lang="fr-CH" dirty="0"/>
                  <a:t>, il y a </a:t>
                </a:r>
                <a14:m>
                  <m:oMath xmlns:m="http://schemas.openxmlformats.org/officeDocument/2006/math">
                    <m:r>
                      <a:rPr lang="fr-CH" b="0" i="1" smtClean="0">
                        <a:latin typeface="Cambria Math" panose="02040503050406030204" pitchFamily="18" charset="0"/>
                      </a:rPr>
                      <m:t>𝑁</m:t>
                    </m:r>
                    <m:r>
                      <a:rPr lang="fr-CH" i="1">
                        <a:latin typeface="Cambria Math" panose="02040503050406030204" pitchFamily="18" charset="0"/>
                      </a:rPr>
                      <m:t>=</m:t>
                    </m:r>
                    <m:r>
                      <a:rPr lang="fr-CH" b="0" i="1" smtClean="0">
                        <a:latin typeface="Cambria Math" panose="02040503050406030204" pitchFamily="18" charset="0"/>
                      </a:rPr>
                      <m:t>𝐿</m:t>
                    </m:r>
                    <m:r>
                      <a:rPr lang="fr-CH" b="0" i="1" smtClean="0">
                        <a:latin typeface="Cambria Math" panose="02040503050406030204" pitchFamily="18" charset="0"/>
                      </a:rPr>
                      <m:t>/</m:t>
                    </m:r>
                    <m:r>
                      <a:rPr lang="fr-CH" b="0" i="1" smtClean="0">
                        <a:latin typeface="Cambria Math" panose="02040503050406030204" pitchFamily="18" charset="0"/>
                      </a:rPr>
                      <m:t>𝑙</m:t>
                    </m:r>
                  </m:oMath>
                </a14:m>
                <a:r>
                  <a:rPr lang="fr-CH" dirty="0"/>
                  <a:t> réflexions. Le délai maximal entre les différentes angles est donc:  </a:t>
                </a:r>
                <a14:m>
                  <m:oMath xmlns:m="http://schemas.openxmlformats.org/officeDocument/2006/math">
                    <m:sSub>
                      <m:sSubPr>
                        <m:ctrlPr>
                          <a:rPr lang="fr-CH" b="0" i="1" smtClean="0">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e>
                      <m:sub>
                        <m:r>
                          <a:rPr lang="fr-CH" b="0" i="1" smtClean="0">
                            <a:latin typeface="Cambria Math" panose="02040503050406030204" pitchFamily="18" charset="0"/>
                            <a:ea typeface="Cambria Math" panose="02040503050406030204" pitchFamily="18" charset="0"/>
                          </a:rPr>
                          <m:t>𝑚𝑎𝑥</m:t>
                        </m:r>
                      </m:sub>
                    </m:sSub>
                    <m:r>
                      <a:rPr lang="fr-CH" b="0" i="1" smtClean="0">
                        <a:latin typeface="Cambria Math" panose="02040503050406030204" pitchFamily="18" charset="0"/>
                        <a:ea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smtClean="0">
                                <a:latin typeface="Cambria Math" panose="02040503050406030204" pitchFamily="18" charset="0"/>
                                <a:ea typeface="Cambria Math" panose="02040503050406030204" pitchFamily="18" charset="0"/>
                              </a:rPr>
                              <m:t>∆</m:t>
                            </m:r>
                            <m:r>
                              <a:rPr lang="fr-CH" i="1">
                                <a:latin typeface="Cambria Math" panose="02040503050406030204" pitchFamily="18" charset="0"/>
                              </a:rPr>
                              <m:t>𝑙</m:t>
                            </m:r>
                          </m:e>
                          <m:sub>
                            <m:r>
                              <a:rPr lang="fr-CH" i="1">
                                <a:latin typeface="Cambria Math" panose="02040503050406030204" pitchFamily="18" charset="0"/>
                              </a:rPr>
                              <m:t>𝑚𝑎𝑥</m:t>
                            </m:r>
                          </m:sub>
                        </m:sSub>
                      </m:num>
                      <m:den>
                        <m:r>
                          <a:rPr lang="fr-CH" b="0" i="1" smtClean="0">
                            <a:latin typeface="Cambria Math" panose="02040503050406030204" pitchFamily="18" charset="0"/>
                          </a:rPr>
                          <m:t>𝑐</m:t>
                        </m:r>
                        <m:r>
                          <a:rPr lang="fr-CH" b="0" i="1" smtClean="0">
                            <a:latin typeface="Cambria Math" panose="02040503050406030204" pitchFamily="18" charset="0"/>
                          </a:rPr>
                          <m:t>/</m:t>
                        </m:r>
                        <m:sSub>
                          <m:sSubPr>
                            <m:ctrlPr>
                              <a:rPr lang="fr-CH" b="0" i="1" smtClean="0">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rPr>
                              <m:t>1</m:t>
                            </m:r>
                          </m:sub>
                        </m:sSub>
                      </m:den>
                    </m:f>
                    <m:r>
                      <a:rPr lang="fr-CH" b="0" i="1" smtClean="0">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𝐿</m:t>
                        </m:r>
                      </m:num>
                      <m:den>
                        <m:r>
                          <a:rPr lang="fr-CH" i="1">
                            <a:latin typeface="Cambria Math" panose="02040503050406030204" pitchFamily="18" charset="0"/>
                          </a:rPr>
                          <m:t>𝑙</m:t>
                        </m:r>
                      </m:den>
                    </m:f>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𝛿</m:t>
                            </m:r>
                            <m:r>
                              <a:rPr lang="fr-CH" i="1">
                                <a:latin typeface="Cambria Math" panose="02040503050406030204" pitchFamily="18" charset="0"/>
                              </a:rPr>
                              <m:t>𝑙</m:t>
                            </m:r>
                          </m:e>
                          <m:sub>
                            <m:r>
                              <a:rPr lang="fr-CH" i="1">
                                <a:latin typeface="Cambria Math" panose="02040503050406030204" pitchFamily="18" charset="0"/>
                              </a:rPr>
                              <m:t>𝑚𝑎𝑥</m:t>
                            </m:r>
                          </m:sub>
                        </m:sSub>
                      </m:num>
                      <m:den>
                        <m:r>
                          <a:rPr lang="fr-CH" b="0" i="1" smtClean="0">
                            <a:latin typeface="Cambria Math" panose="02040503050406030204" pitchFamily="18" charset="0"/>
                          </a:rPr>
                          <m:t>𝑐</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𝐿</m:t>
                        </m:r>
                      </m:num>
                      <m:den>
                        <m:r>
                          <a:rPr lang="fr-CH" i="1">
                            <a:latin typeface="Cambria Math" panose="02040503050406030204" pitchFamily="18" charset="0"/>
                          </a:rPr>
                          <m:t>𝑐</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rPr>
                              <m:t>1</m:t>
                            </m:r>
                          </m:sub>
                        </m:sSub>
                      </m:den>
                    </m:f>
                    <m:f>
                      <m:fPr>
                        <m:ctrlPr>
                          <a:rPr lang="fr-CH" i="1">
                            <a:latin typeface="Cambria Math" panose="02040503050406030204" pitchFamily="18" charset="0"/>
                          </a:rPr>
                        </m:ctrlPr>
                      </m:fPr>
                      <m:num>
                        <m:r>
                          <a:rPr lang="fr-CH" i="1">
                            <a:latin typeface="Cambria Math" panose="02040503050406030204" pitchFamily="18" charset="0"/>
                          </a:rPr>
                          <m:t>1−</m:t>
                        </m:r>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𝑐</m:t>
                                </m:r>
                              </m:sub>
                            </m:sSub>
                          </m:e>
                        </m:func>
                      </m:num>
                      <m:den>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𝑐</m:t>
                                </m:r>
                              </m:sub>
                            </m:sSub>
                          </m:e>
                        </m:func>
                      </m:den>
                    </m:f>
                  </m:oMath>
                </a14:m>
                <a:r>
                  <a:rPr lang="fr-CH" dirty="0"/>
                  <a:t> , ou: </a:t>
                </a:r>
                <a14:m>
                  <m:oMath xmlns:m="http://schemas.openxmlformats.org/officeDocument/2006/math">
                    <m:f>
                      <m:fPr>
                        <m:ctrlPr>
                          <a:rPr lang="fr-CH" i="1">
                            <a:latin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e>
                          <m:sub>
                            <m:r>
                              <a:rPr lang="fr-CH" i="1">
                                <a:latin typeface="Cambria Math" panose="02040503050406030204" pitchFamily="18" charset="0"/>
                                <a:ea typeface="Cambria Math" panose="02040503050406030204" pitchFamily="18" charset="0"/>
                              </a:rPr>
                              <m:t>𝑚𝑎𝑥</m:t>
                            </m:r>
                          </m:sub>
                        </m:sSub>
                      </m:num>
                      <m:den>
                        <m:r>
                          <a:rPr lang="fr-CH" b="0" i="1" smtClean="0">
                            <a:latin typeface="Cambria Math" panose="02040503050406030204" pitchFamily="18" charset="0"/>
                          </a:rPr>
                          <m:t>𝑡</m:t>
                        </m:r>
                      </m:den>
                    </m:f>
                    <m:r>
                      <a:rPr lang="fr-CH" i="1">
                        <a:latin typeface="Cambria Math" panose="02040503050406030204" pitchFamily="18" charset="0"/>
                      </a:rPr>
                      <m:t>=</m:t>
                    </m:r>
                    <m:f>
                      <m:fPr>
                        <m:ctrlPr>
                          <a:rPr lang="fr-CH" i="1">
                            <a:latin typeface="Cambria Math" panose="02040503050406030204" pitchFamily="18" charset="0"/>
                          </a:rPr>
                        </m:ctrlPr>
                      </m:fPr>
                      <m:num>
                        <m:r>
                          <a:rPr lang="fr-CH" i="1">
                            <a:latin typeface="Cambria Math" panose="02040503050406030204" pitchFamily="18" charset="0"/>
                          </a:rPr>
                          <m:t>1−</m:t>
                        </m:r>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ea typeface="Cambria Math" panose="02040503050406030204" pitchFamily="18" charset="0"/>
                                  </a:rPr>
                                  <m:t>𝑐</m:t>
                                </m:r>
                              </m:sub>
                            </m:sSub>
                          </m:e>
                        </m:func>
                      </m:num>
                      <m:den>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𝑐</m:t>
                                </m:r>
                              </m:sub>
                            </m:sSub>
                          </m:e>
                        </m:func>
                      </m:den>
                    </m:f>
                  </m:oMath>
                </a14:m>
                <a:r>
                  <a:rPr lang="fr-CH" dirty="0"/>
                  <a:t>  (</a:t>
                </a:r>
                <a:r>
                  <a:rPr lang="fr-CH" dirty="0" err="1"/>
                  <a:t>t</a:t>
                </a:r>
                <a:r>
                  <a:rPr lang="fr-CH" dirty="0"/>
                  <a:t>=temps de parcours dans la fibre). </a:t>
                </a:r>
              </a:p>
              <a:p>
                <a:pPr marL="342900" indent="-342900">
                  <a:lnSpc>
                    <a:spcPct val="120000"/>
                  </a:lnSpc>
                  <a:buFont typeface="Arial" panose="020B0604020202020204" pitchFamily="34" charset="0"/>
                  <a:buChar char="•"/>
                </a:pPr>
                <a:r>
                  <a:rPr lang="fr-CH" dirty="0"/>
                  <a:t>L'angle critique est donnée par: </a:t>
                </a:r>
                <a14:m>
                  <m:oMath xmlns:m="http://schemas.openxmlformats.org/officeDocument/2006/math">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𝑐</m:t>
                            </m:r>
                          </m:sub>
                        </m:sSub>
                      </m:e>
                    </m:func>
                    <m:r>
                      <a:rPr lang="fr-CH" b="0" i="0" smtClean="0">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𝑛</m:t>
                            </m:r>
                          </m:e>
                          <m:sub>
                            <m:r>
                              <a:rPr lang="fr-CH" b="0" i="1" smtClean="0">
                                <a:latin typeface="Cambria Math" panose="02040503050406030204" pitchFamily="18" charset="0"/>
                              </a:rPr>
                              <m:t>2</m:t>
                            </m:r>
                          </m:sub>
                        </m:sSub>
                      </m:num>
                      <m:den>
                        <m:sSub>
                          <m:sSubPr>
                            <m:ctrlPr>
                              <a:rPr lang="fr-CH" i="1">
                                <a:latin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𝑛</m:t>
                            </m:r>
                          </m:e>
                          <m:sub>
                            <m:r>
                              <a:rPr lang="fr-CH" b="0" i="1" smtClean="0">
                                <a:latin typeface="Cambria Math" panose="02040503050406030204" pitchFamily="18" charset="0"/>
                              </a:rPr>
                              <m:t>1</m:t>
                            </m:r>
                          </m:sub>
                        </m:sSub>
                      </m:den>
                    </m:f>
                  </m:oMath>
                </a14:m>
                <a:r>
                  <a:rPr lang="fr-CH" dirty="0"/>
                  <a:t> , donc:  </a:t>
                </a:r>
                <a14:m>
                  <m:oMath xmlns:m="http://schemas.openxmlformats.org/officeDocument/2006/math">
                    <m:f>
                      <m:fPr>
                        <m:ctrlPr>
                          <a:rPr lang="fr-CH" i="1">
                            <a:latin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e>
                          <m:sub>
                            <m:r>
                              <a:rPr lang="fr-CH" i="1">
                                <a:latin typeface="Cambria Math" panose="02040503050406030204" pitchFamily="18" charset="0"/>
                                <a:ea typeface="Cambria Math" panose="02040503050406030204" pitchFamily="18" charset="0"/>
                              </a:rPr>
                              <m:t>𝑚𝑎𝑥</m:t>
                            </m:r>
                          </m:sub>
                        </m:sSub>
                      </m:num>
                      <m:den>
                        <m:r>
                          <a:rPr lang="fr-CH" i="1">
                            <a:latin typeface="Cambria Math" panose="02040503050406030204" pitchFamily="18" charset="0"/>
                          </a:rPr>
                          <m:t>𝑡</m:t>
                        </m:r>
                      </m:den>
                    </m:f>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rPr>
                              <m:t>1</m:t>
                            </m:r>
                          </m:sub>
                        </m:sSub>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b="0" i="1" smtClean="0">
                                <a:latin typeface="Cambria Math" panose="02040503050406030204" pitchFamily="18" charset="0"/>
                              </a:rPr>
                              <m:t>2</m:t>
                            </m:r>
                          </m:sub>
                        </m:sSub>
                      </m:num>
                      <m:den>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𝑛</m:t>
                            </m:r>
                          </m:e>
                          <m:sub>
                            <m:r>
                              <a:rPr lang="fr-CH" b="0" i="1" smtClean="0">
                                <a:latin typeface="Cambria Math" panose="02040503050406030204" pitchFamily="18" charset="0"/>
                              </a:rPr>
                              <m:t>2</m:t>
                            </m:r>
                          </m:sub>
                        </m:sSub>
                      </m:den>
                    </m:f>
                    <m:r>
                      <a:rPr lang="fr-CH" i="1" smtClean="0">
                        <a:latin typeface="Cambria Math" panose="02040503050406030204" pitchFamily="18" charset="0"/>
                        <a:ea typeface="Cambria Math" panose="02040503050406030204" pitchFamily="18" charset="0"/>
                      </a:rPr>
                      <m:t>≈∆</m:t>
                    </m:r>
                  </m:oMath>
                </a14:m>
                <a:r>
                  <a:rPr lang="fr-CH" dirty="0"/>
                  <a:t> .</a:t>
                </a:r>
              </a:p>
              <a:p>
                <a:pPr marL="342900" indent="-342900">
                  <a:lnSpc>
                    <a:spcPct val="120000"/>
                  </a:lnSpc>
                  <a:buFont typeface="Arial" panose="020B0604020202020204" pitchFamily="34" charset="0"/>
                  <a:buChar char="•"/>
                </a:pPr>
                <a:r>
                  <a:rPr lang="fr-CH" dirty="0"/>
                  <a:t>Exemple: Une fibre multimode avec NA=0.5, </a:t>
                </a:r>
                <a:r>
                  <a:rPr lang="fr-CH" dirty="0" err="1">
                    <a:latin typeface="Symbol" pitchFamily="2" charset="2"/>
                  </a:rPr>
                  <a:t>q</a:t>
                </a:r>
                <a:r>
                  <a:rPr lang="fr-CH" baseline="-25000" dirty="0" err="1"/>
                  <a:t>c</a:t>
                </a:r>
                <a:r>
                  <a:rPr lang="fr-CH" dirty="0"/>
                  <a:t>=19.5° et </a:t>
                </a:r>
                <a:r>
                  <a:rPr lang="fr-CH" dirty="0">
                    <a:latin typeface="Symbol" pitchFamily="2" charset="2"/>
                  </a:rPr>
                  <a:t>D</a:t>
                </a:r>
                <a:r>
                  <a:rPr lang="fr-CH" dirty="0"/>
                  <a:t>=0.06; Le délai est de: 130 ns/km. Une fibre de longueur d'un kilomètre serait donc limité à une vitesse de transmission de 7 MHz…</a:t>
                </a:r>
              </a:p>
            </p:txBody>
          </p:sp>
        </mc:Choice>
        <mc:Fallback>
          <p:sp>
            <p:nvSpPr>
              <p:cNvPr id="14" name="Rectangle 13">
                <a:extLst>
                  <a:ext uri="{FF2B5EF4-FFF2-40B4-BE49-F238E27FC236}">
                    <a16:creationId xmlns:a16="http://schemas.microsoft.com/office/drawing/2014/main" id="{77BBA358-C931-FD48-BED9-949D0032C146}"/>
                  </a:ext>
                </a:extLst>
              </p:cNvPr>
              <p:cNvSpPr>
                <a:spLocks noRot="1" noChangeAspect="1" noMove="1" noResize="1" noEditPoints="1" noAdjustHandles="1" noChangeArrowheads="1" noChangeShapeType="1" noTextEdit="1"/>
              </p:cNvSpPr>
              <p:nvPr/>
            </p:nvSpPr>
            <p:spPr>
              <a:xfrm>
                <a:off x="0" y="514237"/>
                <a:ext cx="12191999" cy="3174202"/>
              </a:xfrm>
              <a:prstGeom prst="rect">
                <a:avLst/>
              </a:prstGeom>
              <a:blipFill>
                <a:blip r:embed="rId2"/>
                <a:stretch>
                  <a:fillRect l="-312" r="-416" b="-1992"/>
                </a:stretch>
              </a:blipFill>
            </p:spPr>
            <p:txBody>
              <a:bodyPr/>
              <a:lstStyle/>
              <a:p>
                <a:r>
                  <a:rPr lang="en-US">
                    <a:noFill/>
                  </a:rPr>
                  <a:t> </a:t>
                </a:r>
              </a:p>
            </p:txBody>
          </p:sp>
        </mc:Fallback>
      </mc:AlternateContent>
      <p:graphicFrame>
        <p:nvGraphicFramePr>
          <p:cNvPr id="15" name="Chart 14">
            <a:extLst>
              <a:ext uri="{FF2B5EF4-FFF2-40B4-BE49-F238E27FC236}">
                <a16:creationId xmlns:a16="http://schemas.microsoft.com/office/drawing/2014/main" id="{D50F6497-D197-E049-B7A9-0BBDA7EA2869}"/>
              </a:ext>
            </a:extLst>
          </p:cNvPr>
          <p:cNvGraphicFramePr>
            <a:graphicFrameLocks/>
          </p:cNvGraphicFramePr>
          <p:nvPr/>
        </p:nvGraphicFramePr>
        <p:xfrm>
          <a:off x="8642326" y="4620264"/>
          <a:ext cx="3549674" cy="2204936"/>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B88BFDF0-0F05-3149-8F6B-C0BBE63F242B}"/>
              </a:ext>
            </a:extLst>
          </p:cNvPr>
          <p:cNvGrpSpPr/>
          <p:nvPr/>
        </p:nvGrpSpPr>
        <p:grpSpPr>
          <a:xfrm>
            <a:off x="2978259" y="3810000"/>
            <a:ext cx="5480975" cy="1877064"/>
            <a:chOff x="3674999" y="3898386"/>
            <a:chExt cx="4413550" cy="1066800"/>
          </a:xfrm>
        </p:grpSpPr>
        <p:grpSp>
          <p:nvGrpSpPr>
            <p:cNvPr id="6" name="Group 5">
              <a:extLst>
                <a:ext uri="{FF2B5EF4-FFF2-40B4-BE49-F238E27FC236}">
                  <a16:creationId xmlns:a16="http://schemas.microsoft.com/office/drawing/2014/main" id="{326293C4-EFF7-BC4E-B80F-0E2158FE1146}"/>
                </a:ext>
              </a:extLst>
            </p:cNvPr>
            <p:cNvGrpSpPr/>
            <p:nvPr/>
          </p:nvGrpSpPr>
          <p:grpSpPr>
            <a:xfrm>
              <a:off x="3674999" y="3898386"/>
              <a:ext cx="4413550" cy="1066800"/>
              <a:chOff x="3674999" y="3898386"/>
              <a:chExt cx="4413550" cy="1066800"/>
            </a:xfrm>
          </p:grpSpPr>
          <p:pic>
            <p:nvPicPr>
              <p:cNvPr id="9" name="Picture 3" descr="fig2-3">
                <a:extLst>
                  <a:ext uri="{FF2B5EF4-FFF2-40B4-BE49-F238E27FC236}">
                    <a16:creationId xmlns:a16="http://schemas.microsoft.com/office/drawing/2014/main" id="{23AFA6F8-4685-C543-825E-E074A251EB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703" r="19466" b="40328"/>
              <a:stretch/>
            </p:blipFill>
            <p:spPr bwMode="auto">
              <a:xfrm>
                <a:off x="3674999" y="3898386"/>
                <a:ext cx="441355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E2257AC-A2AB-5A4F-82D0-B34BB83C2E0C}"/>
                      </a:ext>
                    </a:extLst>
                  </p:cNvPr>
                  <p:cNvSpPr txBox="1"/>
                  <p:nvPr/>
                </p:nvSpPr>
                <p:spPr>
                  <a:xfrm>
                    <a:off x="6189094" y="4040001"/>
                    <a:ext cx="325410" cy="19550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CH" b="0" i="1" smtClean="0">
                              <a:solidFill>
                                <a:srgbClr val="009051"/>
                              </a:solidFill>
                              <a:latin typeface="Cambria Math" panose="02040503050406030204" pitchFamily="18" charset="0"/>
                            </a:rPr>
                            <m:t>2</m:t>
                          </m:r>
                          <m:r>
                            <a:rPr lang="fr-CH" i="1">
                              <a:solidFill>
                                <a:srgbClr val="009051"/>
                              </a:solidFill>
                              <a:latin typeface="Cambria Math" panose="02040503050406030204" pitchFamily="18" charset="0"/>
                            </a:rPr>
                            <m:t>𝑙</m:t>
                          </m:r>
                          <m:r>
                            <a:rPr lang="fr-CH" i="1">
                              <a:solidFill>
                                <a:srgbClr val="009051"/>
                              </a:solidFill>
                              <a:latin typeface="Cambria Math" panose="02040503050406030204" pitchFamily="18" charset="0"/>
                            </a:rPr>
                            <m:t>′</m:t>
                          </m:r>
                        </m:oMath>
                      </m:oMathPara>
                    </a14:m>
                    <a:endParaRPr lang="fr-CH" dirty="0">
                      <a:solidFill>
                        <a:srgbClr val="009051"/>
                      </a:solidFill>
                    </a:endParaRPr>
                  </a:p>
                </p:txBody>
              </p:sp>
            </mc:Choice>
            <mc:Fallback xmlns="">
              <p:sp>
                <p:nvSpPr>
                  <p:cNvPr id="10" name="TextBox 9">
                    <a:extLst>
                      <a:ext uri="{FF2B5EF4-FFF2-40B4-BE49-F238E27FC236}">
                        <a16:creationId xmlns:a16="http://schemas.microsoft.com/office/drawing/2014/main" id="{1E2257AC-A2AB-5A4F-82D0-B34BB83C2E0C}"/>
                      </a:ext>
                    </a:extLst>
                  </p:cNvPr>
                  <p:cNvSpPr txBox="1">
                    <a:spLocks noRot="1" noChangeAspect="1" noMove="1" noResize="1" noEditPoints="1" noAdjustHandles="1" noChangeArrowheads="1" noChangeShapeType="1" noTextEdit="1"/>
                  </p:cNvSpPr>
                  <p:nvPr/>
                </p:nvSpPr>
                <p:spPr>
                  <a:xfrm>
                    <a:off x="6189094" y="4040001"/>
                    <a:ext cx="325410" cy="195502"/>
                  </a:xfrm>
                  <a:prstGeom prst="rect">
                    <a:avLst/>
                  </a:prstGeom>
                  <a:blipFill>
                    <a:blip r:embed="rId7"/>
                    <a:stretch>
                      <a:fillRect r="-3030"/>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C29E2A-FF9F-A24E-9961-F99FBAD4CBCE}"/>
                      </a:ext>
                    </a:extLst>
                  </p:cNvPr>
                  <p:cNvSpPr txBox="1"/>
                  <p:nvPr/>
                </p:nvSpPr>
                <p:spPr>
                  <a:xfrm>
                    <a:off x="5775012" y="4413706"/>
                    <a:ext cx="317716" cy="400110"/>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fr-CH" sz="2000" smtClean="0">
                              <a:solidFill>
                                <a:srgbClr val="FF0000"/>
                              </a:solidFill>
                              <a:latin typeface="Cambria Math" panose="02040503050406030204" pitchFamily="18" charset="0"/>
                            </a:rPr>
                            <m:t>l</m:t>
                          </m:r>
                        </m:oMath>
                      </m:oMathPara>
                    </a14:m>
                    <a:endParaRPr lang="fr-CH"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E7C29E2A-FF9F-A24E-9961-F99FBAD4CBCE}"/>
                      </a:ext>
                    </a:extLst>
                  </p:cNvPr>
                  <p:cNvSpPr txBox="1">
                    <a:spLocks noRot="1" noChangeAspect="1" noMove="1" noResize="1" noEditPoints="1" noAdjustHandles="1" noChangeArrowheads="1" noChangeShapeType="1" noTextEdit="1"/>
                  </p:cNvSpPr>
                  <p:nvPr/>
                </p:nvSpPr>
                <p:spPr>
                  <a:xfrm>
                    <a:off x="5775012" y="4413706"/>
                    <a:ext cx="317716" cy="400110"/>
                  </a:xfrm>
                  <a:prstGeom prst="rect">
                    <a:avLst/>
                  </a:prstGeom>
                  <a:blipFill>
                    <a:blip r:embed="rId8"/>
                    <a:stretch>
                      <a:fillRect/>
                    </a:stretch>
                  </a:blipFill>
                  <a:ln>
                    <a:noFill/>
                  </a:ln>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48E82C2-6A1B-9046-9FB5-5E750EABC625}"/>
                      </a:ext>
                    </a:extLst>
                  </p:cNvPr>
                  <p:cNvSpPr txBox="1"/>
                  <p:nvPr/>
                </p:nvSpPr>
                <p:spPr>
                  <a:xfrm>
                    <a:off x="6488349" y="4412676"/>
                    <a:ext cx="364202" cy="40011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fr-CH" sz="2000" smtClean="0">
                              <a:solidFill>
                                <a:srgbClr val="FF0000"/>
                              </a:solidFill>
                              <a:latin typeface="Cambria Math" panose="02040503050406030204" pitchFamily="18" charset="0"/>
                            </a:rPr>
                            <m:t>l</m:t>
                          </m:r>
                        </m:oMath>
                      </m:oMathPara>
                    </a14:m>
                    <a:endParaRPr lang="fr-CH" sz="2000"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748E82C2-6A1B-9046-9FB5-5E750EABC625}"/>
                      </a:ext>
                    </a:extLst>
                  </p:cNvPr>
                  <p:cNvSpPr txBox="1">
                    <a:spLocks noRot="1" noChangeAspect="1" noMove="1" noResize="1" noEditPoints="1" noAdjustHandles="1" noChangeArrowheads="1" noChangeShapeType="1" noTextEdit="1"/>
                  </p:cNvSpPr>
                  <p:nvPr/>
                </p:nvSpPr>
                <p:spPr>
                  <a:xfrm>
                    <a:off x="6488349" y="4412676"/>
                    <a:ext cx="364202" cy="400110"/>
                  </a:xfrm>
                  <a:prstGeom prst="rect">
                    <a:avLst/>
                  </a:prstGeom>
                  <a:blipFill>
                    <a:blip r:embed="rId9"/>
                    <a:stretch>
                      <a:fillRect/>
                    </a:stretch>
                  </a:blipFill>
                  <a:ln>
                    <a:noFill/>
                  </a:ln>
                </p:spPr>
                <p:txBody>
                  <a:bodyPr/>
                  <a:lstStyle/>
                  <a:p>
                    <a:r>
                      <a:rPr lang="fr-CH">
                        <a:noFill/>
                      </a:rPr>
                      <a:t> </a:t>
                    </a:r>
                  </a:p>
                </p:txBody>
              </p:sp>
            </mc:Fallback>
          </mc:AlternateContent>
        </p:grpSp>
        <p:cxnSp>
          <p:nvCxnSpPr>
            <p:cNvPr id="7" name="Straight Connector 6">
              <a:extLst>
                <a:ext uri="{FF2B5EF4-FFF2-40B4-BE49-F238E27FC236}">
                  <a16:creationId xmlns:a16="http://schemas.microsoft.com/office/drawing/2014/main" id="{05B1FA37-AFB3-E841-AEE8-22B0DB841C8B}"/>
                </a:ext>
              </a:extLst>
            </p:cNvPr>
            <p:cNvCxnSpPr>
              <a:cxnSpLocks/>
            </p:cNvCxnSpPr>
            <p:nvPr/>
          </p:nvCxnSpPr>
          <p:spPr>
            <a:xfrm>
              <a:off x="5742931" y="4242026"/>
              <a:ext cx="619812" cy="4080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ECC43A-C55E-FA4F-9BD6-ADA478A568AA}"/>
                </a:ext>
              </a:extLst>
            </p:cNvPr>
            <p:cNvCxnSpPr>
              <a:cxnSpLocks/>
            </p:cNvCxnSpPr>
            <p:nvPr/>
          </p:nvCxnSpPr>
          <p:spPr>
            <a:xfrm>
              <a:off x="5775012" y="4242026"/>
              <a:ext cx="1207543" cy="606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831DAE9-ADA3-184C-ABF9-8842ECF5774F}"/>
                </a:ext>
              </a:extLst>
            </p:cNvPr>
            <p:cNvCxnSpPr>
              <a:cxnSpLocks/>
            </p:cNvCxnSpPr>
            <p:nvPr/>
          </p:nvCxnSpPr>
          <p:spPr>
            <a:xfrm flipV="1">
              <a:off x="6362743" y="4248090"/>
              <a:ext cx="619812" cy="4071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BDBA7CB1-2640-4343-93CD-B8A6C4797702}"/>
              </a:ext>
            </a:extLst>
          </p:cNvPr>
          <p:cNvPicPr>
            <a:picLocks noChangeAspect="1"/>
          </p:cNvPicPr>
          <p:nvPr/>
        </p:nvPicPr>
        <p:blipFill rotWithShape="1">
          <a:blip r:embed="rId10"/>
          <a:srcRect b="66476"/>
          <a:stretch/>
        </p:blipFill>
        <p:spPr>
          <a:xfrm>
            <a:off x="0" y="5722732"/>
            <a:ext cx="6252459" cy="1143000"/>
          </a:xfrm>
          <a:prstGeom prst="rect">
            <a:avLst/>
          </a:prstGeom>
        </p:spPr>
      </p:pic>
    </p:spTree>
    <p:extLst>
      <p:ext uri="{BB962C8B-B14F-4D97-AF65-F5344CB8AC3E}">
        <p14:creationId xmlns:p14="http://schemas.microsoft.com/office/powerpoint/2010/main" val="1466648007"/>
      </p:ext>
    </p:extLst>
  </p:cSld>
  <p:clrMapOvr>
    <a:masterClrMapping/>
  </p:clrMapOvr>
  <mc:AlternateContent xmlns:mc="http://schemas.openxmlformats.org/markup-compatibility/2006" xmlns:p14="http://schemas.microsoft.com/office/powerpoint/2010/main">
    <mc:Choice Requires="p14">
      <p:transition spd="slow" p14:dur="2000" advTm="226954"/>
    </mc:Choice>
    <mc:Fallback xmlns="">
      <p:transition spd="slow" advTm="2269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C7B68D3-483B-4247-A939-8720B61D45A1}"/>
              </a:ext>
            </a:extLst>
          </p:cNvPr>
          <p:cNvPicPr>
            <a:picLocks noChangeAspect="1"/>
          </p:cNvPicPr>
          <p:nvPr/>
        </p:nvPicPr>
        <p:blipFill rotWithShape="1">
          <a:blip r:embed="rId2"/>
          <a:srcRect t="34616" b="31860"/>
          <a:stretch/>
        </p:blipFill>
        <p:spPr>
          <a:xfrm>
            <a:off x="0" y="5687882"/>
            <a:ext cx="6400800" cy="1170118"/>
          </a:xfrm>
          <a:prstGeom prst="rect">
            <a:avLst/>
          </a:prstGeom>
        </p:spPr>
      </p:pic>
      <p:sp>
        <p:nvSpPr>
          <p:cNvPr id="16387" name="Text Box 5"/>
          <p:cNvSpPr txBox="1">
            <a:spLocks noChangeArrowheads="1"/>
          </p:cNvSpPr>
          <p:nvPr/>
        </p:nvSpPr>
        <p:spPr bwMode="auto">
          <a:xfrm>
            <a:off x="0" y="-4877"/>
            <a:ext cx="12192000" cy="523220"/>
          </a:xfrm>
          <a:prstGeom prst="rect">
            <a:avLst/>
          </a:prstGeom>
          <a:noFill/>
          <a:ln w="9525">
            <a:noFill/>
            <a:miter lim="800000"/>
            <a:headEnd/>
            <a:tailEnd/>
          </a:ln>
        </p:spPr>
        <p:txBody>
          <a:bodyPr wrap="square">
            <a:spAutoFit/>
          </a:bodyPr>
          <a:lstStyle/>
          <a:p>
            <a:pPr algn="ctr"/>
            <a:r>
              <a:rPr lang="fr-CH" sz="2800" dirty="0"/>
              <a:t>Le mixage des modes (fibres multimodes, GRIN)</a:t>
            </a:r>
          </a:p>
        </p:txBody>
      </p:sp>
      <mc:AlternateContent xmlns:mc="http://schemas.openxmlformats.org/markup-compatibility/2006">
        <mc:Choice xmlns:a14="http://schemas.microsoft.com/office/drawing/2010/main" Requires="a14">
          <p:sp>
            <p:nvSpPr>
              <p:cNvPr id="14" name="Rectangle 13">
                <a:extLst>
                  <a:ext uri="{FF2B5EF4-FFF2-40B4-BE49-F238E27FC236}">
                    <a16:creationId xmlns:a16="http://schemas.microsoft.com/office/drawing/2014/main" id="{77BBA358-C931-FD48-BED9-949D0032C146}"/>
                  </a:ext>
                </a:extLst>
              </p:cNvPr>
              <p:cNvSpPr/>
              <p:nvPr/>
            </p:nvSpPr>
            <p:spPr>
              <a:xfrm>
                <a:off x="0" y="518343"/>
                <a:ext cx="12192000" cy="5131661"/>
              </a:xfrm>
              <a:prstGeom prst="rect">
                <a:avLst/>
              </a:prstGeom>
            </p:spPr>
            <p:txBody>
              <a:bodyPr wrap="square">
                <a:spAutoFit/>
              </a:bodyPr>
              <a:lstStyle/>
              <a:p>
                <a:pPr marL="285750" indent="-285750">
                  <a:lnSpc>
                    <a:spcPct val="120000"/>
                  </a:lnSpc>
                  <a:buFont typeface="Arial" panose="020B0604020202020204" pitchFamily="34" charset="0"/>
                  <a:buChar char="•"/>
                </a:pPr>
                <a:r>
                  <a:rPr lang="fr-CH" dirty="0"/>
                  <a:t>Dans une fibre de type GRIN, le chemin optique est: </a:t>
                </a:r>
                <a14:m>
                  <m:oMath xmlns:m="http://schemas.openxmlformats.org/officeDocument/2006/math">
                    <m:r>
                      <a:rPr lang="fr-CH" i="1">
                        <a:latin typeface="Cambria Math" panose="02040503050406030204" pitchFamily="18" charset="0"/>
                      </a:rPr>
                      <m:t>𝑦</m:t>
                    </m:r>
                    <m:d>
                      <m:dPr>
                        <m:ctrlPr>
                          <a:rPr lang="fr-CH" i="1">
                            <a:latin typeface="Cambria Math" panose="02040503050406030204" pitchFamily="18" charset="0"/>
                          </a:rPr>
                        </m:ctrlPr>
                      </m:dPr>
                      <m:e>
                        <m:r>
                          <a:rPr lang="fr-CH" i="1">
                            <a:latin typeface="Cambria Math" panose="02040503050406030204" pitchFamily="18" charset="0"/>
                          </a:rPr>
                          <m:t>𝑧</m:t>
                        </m:r>
                      </m:e>
                    </m:d>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𝑦</m:t>
                        </m:r>
                      </m:e>
                      <m:sub>
                        <m:r>
                          <a:rPr lang="fr-CH" i="1">
                            <a:latin typeface="Cambria Math" panose="02040503050406030204" pitchFamily="18" charset="0"/>
                          </a:rPr>
                          <m:t>0</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cos</m:t>
                        </m:r>
                      </m:fName>
                      <m:e>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rPr>
                          <m:t>𝑧</m:t>
                        </m:r>
                      </m:e>
                    </m:func>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𝛼</m:t>
                        </m:r>
                      </m:den>
                    </m:f>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rPr>
                          <m:t>𝑧</m:t>
                        </m:r>
                      </m:e>
                    </m:func>
                  </m:oMath>
                </a14:m>
                <a:r>
                  <a:rPr lang="fr-CH" dirty="0"/>
                  <a:t> , avec: </a:t>
                </a:r>
                <a14:m>
                  <m:oMath xmlns:m="http://schemas.openxmlformats.org/officeDocument/2006/math">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𝛼</m:t>
                        </m:r>
                      </m:e>
                      <m:sup>
                        <m:r>
                          <a:rPr lang="fr-CH" i="1">
                            <a:latin typeface="Cambria Math" panose="02040503050406030204" pitchFamily="18" charset="0"/>
                            <a:ea typeface="Cambria Math" panose="02040503050406030204" pitchFamily="18" charset="0"/>
                          </a:rPr>
                          <m:t>2</m:t>
                        </m:r>
                      </m:sup>
                    </m:sSup>
                    <m:r>
                      <a:rPr lang="fr-CH" i="1">
                        <a:latin typeface="Cambria Math" panose="02040503050406030204" pitchFamily="18" charset="0"/>
                        <a:ea typeface="Cambria Math" panose="02040503050406030204" pitchFamily="18" charset="0"/>
                      </a:rPr>
                      <m:t>≡</m:t>
                    </m:r>
                    <m:f>
                      <m:fPr>
                        <m:ctrlPr>
                          <a:rPr lang="fr-CH" i="1">
                            <a:latin typeface="Cambria Math" panose="02040503050406030204" pitchFamily="18" charset="0"/>
                            <a:ea typeface="Cambria Math" panose="02040503050406030204" pitchFamily="18" charset="0"/>
                          </a:rPr>
                        </m:ctrlPr>
                      </m:fPr>
                      <m:num>
                        <m:r>
                          <a:rPr lang="fr-CH" i="1">
                            <a:latin typeface="Cambria Math" panose="02040503050406030204" pitchFamily="18" charset="0"/>
                            <a:ea typeface="Cambria Math" panose="02040503050406030204" pitchFamily="18" charset="0"/>
                          </a:rPr>
                          <m:t>4</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𝑛</m:t>
                            </m:r>
                          </m:e>
                          <m:sub>
                            <m:r>
                              <a:rPr lang="fr-CH" i="1">
                                <a:latin typeface="Cambria Math" panose="02040503050406030204" pitchFamily="18" charset="0"/>
                                <a:ea typeface="Cambria Math" panose="02040503050406030204" pitchFamily="18" charset="0"/>
                              </a:rPr>
                              <m:t>1</m:t>
                            </m:r>
                          </m:sub>
                          <m:sup>
                            <m:r>
                              <a:rPr lang="fr-CH" i="1">
                                <a:latin typeface="Cambria Math" panose="02040503050406030204" pitchFamily="18" charset="0"/>
                                <a:ea typeface="Cambria Math" panose="02040503050406030204" pitchFamily="18" charset="0"/>
                              </a:rPr>
                              <m:t>2</m:t>
                            </m:r>
                          </m:sup>
                        </m:sSubSup>
                        <m:r>
                          <a:rPr lang="fr-CH" i="1">
                            <a:latin typeface="Cambria Math" panose="02040503050406030204" pitchFamily="18" charset="0"/>
                            <a:ea typeface="Cambria Math" panose="02040503050406030204" pitchFamily="18" charset="0"/>
                          </a:rPr>
                          <m:t>∆</m:t>
                        </m:r>
                      </m:num>
                      <m:den>
                        <m:sSup>
                          <m:sSupPr>
                            <m:ctrlPr>
                              <a:rPr lang="fr-CH" i="1">
                                <a:latin typeface="Cambria Math" panose="02040503050406030204" pitchFamily="18" charset="0"/>
                                <a:ea typeface="Cambria Math" panose="02040503050406030204" pitchFamily="18" charset="0"/>
                              </a:rPr>
                            </m:ctrlPr>
                          </m:sSupPr>
                          <m:e>
                            <m:r>
                              <a:rPr lang="fr-CH" i="1">
                                <a:latin typeface="Cambria Math" panose="02040503050406030204" pitchFamily="18" charset="0"/>
                                <a:ea typeface="Cambria Math" panose="02040503050406030204" pitchFamily="18" charset="0"/>
                              </a:rPr>
                              <m:t>𝑎</m:t>
                            </m:r>
                          </m:e>
                          <m:sup>
                            <m:r>
                              <a:rPr lang="fr-CH" i="1">
                                <a:latin typeface="Cambria Math" panose="02040503050406030204" pitchFamily="18" charset="0"/>
                                <a:ea typeface="Cambria Math" panose="02040503050406030204" pitchFamily="18" charset="0"/>
                              </a:rPr>
                              <m:t>2</m:t>
                            </m:r>
                          </m:sup>
                        </m:sSup>
                      </m:den>
                    </m:f>
                  </m:oMath>
                </a14:m>
                <a:r>
                  <a:rPr lang="fr-CH" dirty="0"/>
                  <a:t> , </a:t>
                </a:r>
                <a:r>
                  <a:rPr lang="fr-CH" i="1" dirty="0"/>
                  <a:t>y</a:t>
                </a:r>
                <a:r>
                  <a:rPr lang="fr-CH" baseline="-25000" dirty="0"/>
                  <a:t>0</a:t>
                </a:r>
                <a:r>
                  <a:rPr lang="fr-CH" dirty="0"/>
                  <a:t>=</a:t>
                </a:r>
                <a:r>
                  <a:rPr lang="fr-CH" i="1" dirty="0"/>
                  <a:t>y</a:t>
                </a:r>
                <a:r>
                  <a:rPr lang="fr-CH" dirty="0"/>
                  <a:t>(0) et: </a:t>
                </a:r>
                <a:r>
                  <a:rPr lang="fr-CH" dirty="0">
                    <a:latin typeface="Symbol" pitchFamily="2" charset="2"/>
                  </a:rPr>
                  <a:t>q</a:t>
                </a:r>
                <a:r>
                  <a:rPr lang="fr-CH" baseline="-25000" dirty="0"/>
                  <a:t>0</a:t>
                </a:r>
                <a:r>
                  <a:rPr lang="fr-CH" dirty="0"/>
                  <a:t>=</a:t>
                </a:r>
                <a:r>
                  <a:rPr lang="fr-CH" dirty="0" err="1"/>
                  <a:t>d</a:t>
                </a:r>
                <a:r>
                  <a:rPr lang="fr-CH" i="1" dirty="0" err="1"/>
                  <a:t>y</a:t>
                </a:r>
                <a:r>
                  <a:rPr lang="fr-CH" dirty="0"/>
                  <a:t>/d</a:t>
                </a:r>
                <a:r>
                  <a:rPr lang="fr-CH" i="1" dirty="0"/>
                  <a:t>z</a:t>
                </a:r>
                <a:r>
                  <a:rPr lang="fr-CH" dirty="0"/>
                  <a:t>(0) . Pour simplifier, nous prenons y(0)=0 pour obtenir:  </a:t>
                </a:r>
                <a14:m>
                  <m:oMath xmlns:m="http://schemas.openxmlformats.org/officeDocument/2006/math">
                    <m:r>
                      <a:rPr lang="fr-CH" i="1">
                        <a:latin typeface="Cambria Math" panose="02040503050406030204" pitchFamily="18" charset="0"/>
                      </a:rPr>
                      <m:t>𝑦</m:t>
                    </m:r>
                    <m:d>
                      <m:dPr>
                        <m:ctrlPr>
                          <a:rPr lang="fr-CH" i="1">
                            <a:latin typeface="Cambria Math" panose="02040503050406030204" pitchFamily="18" charset="0"/>
                          </a:rPr>
                        </m:ctrlPr>
                      </m:dPr>
                      <m:e>
                        <m:r>
                          <a:rPr lang="fr-CH" i="1">
                            <a:latin typeface="Cambria Math" panose="02040503050406030204" pitchFamily="18" charset="0"/>
                          </a:rPr>
                          <m:t>𝑧</m:t>
                        </m:r>
                      </m:e>
                    </m:d>
                    <m:r>
                      <a:rPr lang="fr-CH" i="1">
                        <a:latin typeface="Cambria Math" panose="02040503050406030204" pitchFamily="18" charset="0"/>
                      </a:rPr>
                      <m:t>=</m:t>
                    </m:r>
                    <m:f>
                      <m:fPr>
                        <m:ctrlPr>
                          <a:rPr lang="fr-CH" i="1">
                            <a:latin typeface="Cambria Math" panose="02040503050406030204" pitchFamily="18" charset="0"/>
                          </a:rPr>
                        </m:ctrlPr>
                      </m:fPr>
                      <m:num>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0</m:t>
                            </m:r>
                          </m:sub>
                        </m:sSub>
                      </m:num>
                      <m:den>
                        <m:r>
                          <a:rPr lang="fr-CH" i="1">
                            <a:latin typeface="Cambria Math" panose="02040503050406030204" pitchFamily="18" charset="0"/>
                            <a:ea typeface="Cambria Math" panose="02040503050406030204" pitchFamily="18" charset="0"/>
                          </a:rPr>
                          <m:t>𝛼</m:t>
                        </m:r>
                      </m:den>
                    </m:f>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r>
                          <a:rPr lang="fr-CH" i="1">
                            <a:latin typeface="Cambria Math" panose="02040503050406030204" pitchFamily="18" charset="0"/>
                            <a:ea typeface="Cambria Math" panose="02040503050406030204" pitchFamily="18" charset="0"/>
                          </a:rPr>
                          <m:t>𝛼</m:t>
                        </m:r>
                        <m:r>
                          <a:rPr lang="fr-CH" i="1">
                            <a:latin typeface="Cambria Math" panose="02040503050406030204" pitchFamily="18" charset="0"/>
                            <a:ea typeface="Cambria Math" panose="02040503050406030204" pitchFamily="18" charset="0"/>
                          </a:rPr>
                          <m:t>𝑧</m:t>
                        </m:r>
                      </m:e>
                    </m:func>
                  </m:oMath>
                </a14:m>
                <a:r>
                  <a:rPr lang="fr-CH" dirty="0"/>
                  <a:t> , la période est donc: 2</a:t>
                </a:r>
                <a:r>
                  <a:rPr lang="fr-CH" dirty="0">
                    <a:latin typeface="Symbol" pitchFamily="2" charset="2"/>
                  </a:rPr>
                  <a:t>p</a:t>
                </a:r>
                <a:r>
                  <a:rPr lang="fr-CH" dirty="0"/>
                  <a:t>/</a:t>
                </a:r>
                <a:r>
                  <a:rPr lang="fr-CH" dirty="0">
                    <a:latin typeface="Symbol" pitchFamily="2" charset="2"/>
                  </a:rPr>
                  <a:t>a</a:t>
                </a:r>
                <a:r>
                  <a:rPr lang="fr-CH" dirty="0"/>
                  <a:t> .</a:t>
                </a:r>
              </a:p>
              <a:p>
                <a:pPr marL="285750" indent="-285750">
                  <a:lnSpc>
                    <a:spcPct val="120000"/>
                  </a:lnSpc>
                  <a:buFont typeface="Arial" panose="020B0604020202020204" pitchFamily="34" charset="0"/>
                  <a:buChar char="•"/>
                </a:pPr>
                <a:r>
                  <a:rPr lang="fr-CH" dirty="0"/>
                  <a:t>Pour calculer le délai, nous prenons le chemin le plus long, où </a:t>
                </a:r>
                <a:r>
                  <a:rPr lang="fr-CH" i="1" dirty="0">
                    <a:latin typeface="Symbol" pitchFamily="2" charset="2"/>
                  </a:rPr>
                  <a:t>q</a:t>
                </a:r>
                <a:r>
                  <a:rPr lang="fr-CH" baseline="-25000" dirty="0"/>
                  <a:t>0</a:t>
                </a:r>
                <a:r>
                  <a:rPr lang="fr-CH" dirty="0"/>
                  <a:t> correspond à l'ouverture numérique: </a:t>
                </a:r>
                <a14:m>
                  <m:oMath xmlns:m="http://schemas.openxmlformats.org/officeDocument/2006/math">
                    <m:r>
                      <m:rPr>
                        <m:sty m:val="p"/>
                      </m:rPr>
                      <a:rPr lang="fr-CH" b="0" i="0" smtClean="0">
                        <a:latin typeface="Cambria Math" panose="02040503050406030204" pitchFamily="18" charset="0"/>
                      </a:rPr>
                      <m:t>NA</m:t>
                    </m:r>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rPr>
                          <m:t>𝑛</m:t>
                        </m:r>
                      </m:e>
                      <m:sub>
                        <m:r>
                          <a:rPr lang="fr-CH" b="0" i="1" smtClean="0">
                            <a:latin typeface="Cambria Math" panose="02040503050406030204" pitchFamily="18" charset="0"/>
                            <a:ea typeface="Cambria Math" panose="02040503050406030204" pitchFamily="18" charset="0"/>
                          </a:rPr>
                          <m:t>1</m:t>
                        </m:r>
                      </m:sub>
                    </m:sSub>
                    <m:func>
                      <m:funcPr>
                        <m:ctrlPr>
                          <a:rPr lang="fr-CH" i="1">
                            <a:latin typeface="Cambria Math" panose="02040503050406030204" pitchFamily="18" charset="0"/>
                          </a:rPr>
                        </m:ctrlPr>
                      </m:funcPr>
                      <m:fName>
                        <m:r>
                          <m:rPr>
                            <m:sty m:val="p"/>
                          </m:rPr>
                          <a:rPr lang="fr-CH">
                            <a:latin typeface="Cambria Math" panose="02040503050406030204" pitchFamily="18" charset="0"/>
                          </a:rPr>
                          <m:t>sin</m:t>
                        </m:r>
                      </m:fName>
                      <m:e>
                        <m:sSub>
                          <m:sSubPr>
                            <m:ctrlPr>
                              <a:rPr lang="fr-CH" i="1">
                                <a:latin typeface="Cambria Math" panose="02040503050406030204" pitchFamily="18" charset="0"/>
                              </a:rPr>
                            </m:ctrlPr>
                          </m:sSubPr>
                          <m:e>
                            <m:r>
                              <a:rPr lang="fr-CH" i="1">
                                <a:latin typeface="Cambria Math" panose="02040503050406030204" pitchFamily="18" charset="0"/>
                                <a:ea typeface="Cambria Math" panose="02040503050406030204" pitchFamily="18" charset="0"/>
                              </a:rPr>
                              <m:t>𝜃</m:t>
                            </m:r>
                          </m:e>
                          <m:sub>
                            <m:r>
                              <a:rPr lang="fr-CH" b="0" i="1" smtClean="0">
                                <a:latin typeface="Cambria Math" panose="02040503050406030204" pitchFamily="18" charset="0"/>
                              </a:rPr>
                              <m:t>0</m:t>
                            </m:r>
                          </m:sub>
                        </m:sSub>
                      </m:e>
                    </m:func>
                    <m:r>
                      <a:rPr lang="fr-CH" i="1" smtClean="0">
                        <a:latin typeface="Cambria Math" panose="02040503050406030204" pitchFamily="18" charset="0"/>
                        <a:ea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ea typeface="Cambria Math" panose="02040503050406030204" pitchFamily="18" charset="0"/>
                          </a:rPr>
                          <m:t>1</m:t>
                        </m:r>
                      </m:sub>
                    </m:sSub>
                    <m:r>
                      <a:rPr lang="fr-CH"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𝑎</m:t>
                    </m:r>
                  </m:oMath>
                </a14:m>
                <a:r>
                  <a:rPr lang="fr-CH" dirty="0"/>
                  <a:t> . Il faut donc calculer (pour ¼ période): </a:t>
                </a:r>
                <a14:m>
                  <m:oMath xmlns:m="http://schemas.openxmlformats.org/officeDocument/2006/math">
                    <m:r>
                      <a:rPr lang="fr-CH" i="1">
                        <a:latin typeface="Cambria Math" panose="02040503050406030204" pitchFamily="18" charset="0"/>
                      </a:rPr>
                      <m:t>𝑙</m:t>
                    </m:r>
                    <m:r>
                      <a:rPr lang="fr-CH" i="1">
                        <a:latin typeface="Cambria Math" panose="02040503050406030204" pitchFamily="18" charset="0"/>
                      </a:rPr>
                      <m:t>=</m:t>
                    </m:r>
                    <m:nary>
                      <m:naryPr>
                        <m:limLoc m:val="undOvr"/>
                        <m:ctrlPr>
                          <a:rPr lang="fr-CH" i="1" smtClean="0">
                            <a:latin typeface="Cambria Math" panose="02040503050406030204" pitchFamily="18" charset="0"/>
                          </a:rPr>
                        </m:ctrlPr>
                      </m:naryPr>
                      <m:sub>
                        <m:r>
                          <m:rPr>
                            <m:brk m:alnAt="24"/>
                          </m:rPr>
                          <a:rPr lang="fr-CH" b="0" i="1" smtClean="0">
                            <a:latin typeface="Cambria Math" panose="02040503050406030204" pitchFamily="18" charset="0"/>
                          </a:rPr>
                          <m:t>𝑧</m:t>
                        </m:r>
                        <m:r>
                          <a:rPr lang="fr-CH" b="0" i="1" smtClean="0">
                            <a:latin typeface="Cambria Math" panose="02040503050406030204" pitchFamily="18" charset="0"/>
                          </a:rPr>
                          <m:t>=0</m:t>
                        </m:r>
                      </m:sub>
                      <m:sup>
                        <m:r>
                          <a:rPr lang="fr-CH" i="1" smtClean="0">
                            <a:latin typeface="Cambria Math" panose="02040503050406030204" pitchFamily="18" charset="0"/>
                            <a:ea typeface="Cambria Math" panose="02040503050406030204" pitchFamily="18" charset="0"/>
                          </a:rPr>
                          <m:t>𝜋</m:t>
                        </m:r>
                        <m:r>
                          <a:rPr lang="fr-CH" b="0" i="1" smtClean="0">
                            <a:latin typeface="Cambria Math" panose="02040503050406030204" pitchFamily="18" charset="0"/>
                            <a:ea typeface="Cambria Math" panose="02040503050406030204" pitchFamily="18" charset="0"/>
                          </a:rPr>
                          <m:t>/2</m:t>
                        </m:r>
                        <m:r>
                          <a:rPr lang="fr-CH" b="0" i="1" smtClean="0">
                            <a:latin typeface="Cambria Math" panose="02040503050406030204" pitchFamily="18" charset="0"/>
                            <a:ea typeface="Cambria Math" panose="02040503050406030204" pitchFamily="18" charset="0"/>
                          </a:rPr>
                          <m:t>𝛼</m:t>
                        </m:r>
                      </m:sup>
                      <m:e>
                        <m:r>
                          <a:rPr lang="fr-CH" b="0" i="1" smtClean="0">
                            <a:latin typeface="Cambria Math" panose="02040503050406030204" pitchFamily="18" charset="0"/>
                          </a:rPr>
                          <m:t>𝑛</m:t>
                        </m:r>
                        <m:r>
                          <a:rPr lang="fr-CH" b="0" i="1" smtClean="0">
                            <a:latin typeface="Cambria Math" panose="02040503050406030204" pitchFamily="18" charset="0"/>
                          </a:rPr>
                          <m:t>(</m:t>
                        </m:r>
                        <m:r>
                          <a:rPr lang="fr-CH" b="0" i="1" smtClean="0">
                            <a:latin typeface="Cambria Math" panose="02040503050406030204" pitchFamily="18" charset="0"/>
                          </a:rPr>
                          <m:t>𝑦</m:t>
                        </m:r>
                        <m:r>
                          <a:rPr lang="fr-CH" b="0" i="1" smtClean="0">
                            <a:latin typeface="Cambria Math" panose="02040503050406030204" pitchFamily="18" charset="0"/>
                          </a:rPr>
                          <m:t>)</m:t>
                        </m:r>
                      </m:e>
                    </m:nary>
                    <m:r>
                      <a:rPr lang="fr-CH" i="1" smtClean="0">
                        <a:latin typeface="Cambria Math" panose="02040503050406030204" pitchFamily="18" charset="0"/>
                      </a:rPr>
                      <m:t>𝑑</m:t>
                    </m:r>
                    <m:r>
                      <a:rPr lang="fr-CH" b="0" i="1" smtClean="0">
                        <a:latin typeface="Cambria Math" panose="02040503050406030204" pitchFamily="18" charset="0"/>
                      </a:rPr>
                      <m:t>𝑠</m:t>
                    </m:r>
                    <m:r>
                      <a:rPr lang="fr-CH" i="1">
                        <a:latin typeface="Cambria Math" panose="02040503050406030204" pitchFamily="18" charset="0"/>
                      </a:rPr>
                      <m:t>=</m:t>
                    </m:r>
                    <m:sSub>
                      <m:sSubPr>
                        <m:ctrlPr>
                          <a:rPr lang="fr-CH" i="1">
                            <a:latin typeface="Cambria Math" panose="02040503050406030204" pitchFamily="18" charset="0"/>
                          </a:rPr>
                        </m:ctrlPr>
                      </m:sSubPr>
                      <m:e>
                        <m:r>
                          <a:rPr lang="fr-CH" i="1">
                            <a:latin typeface="Cambria Math" panose="02040503050406030204" pitchFamily="18" charset="0"/>
                          </a:rPr>
                          <m:t>𝑛</m:t>
                        </m:r>
                      </m:e>
                      <m:sub>
                        <m:r>
                          <a:rPr lang="fr-CH" i="1">
                            <a:latin typeface="Cambria Math" panose="02040503050406030204" pitchFamily="18" charset="0"/>
                            <a:ea typeface="Cambria Math" panose="02040503050406030204" pitchFamily="18" charset="0"/>
                          </a:rPr>
                          <m:t>1</m:t>
                        </m:r>
                      </m:sub>
                    </m:sSub>
                    <m:nary>
                      <m:naryPr>
                        <m:limLoc m:val="undOvr"/>
                        <m:ctrlPr>
                          <a:rPr lang="fr-CH" i="1">
                            <a:latin typeface="Cambria Math" panose="02040503050406030204" pitchFamily="18" charset="0"/>
                          </a:rPr>
                        </m:ctrlPr>
                      </m:naryPr>
                      <m:sub>
                        <m:r>
                          <m:rPr>
                            <m:brk/>
                          </m:rPr>
                          <a:rPr lang="fr-CH" b="0" i="1" smtClean="0">
                            <a:latin typeface="Cambria Math" panose="02040503050406030204" pitchFamily="18" charset="0"/>
                          </a:rPr>
                          <m:t>𝑧</m:t>
                        </m:r>
                        <m:r>
                          <a:rPr lang="fr-CH" b="0" i="1" smtClean="0">
                            <a:latin typeface="Cambria Math" panose="02040503050406030204" pitchFamily="18" charset="0"/>
                          </a:rPr>
                          <m:t>=</m:t>
                        </m:r>
                        <m:r>
                          <m:rPr>
                            <m:brk m:alnAt="24"/>
                          </m:rPr>
                          <a:rPr lang="fr-CH" i="1">
                            <a:latin typeface="Cambria Math" panose="02040503050406030204" pitchFamily="18" charset="0"/>
                          </a:rPr>
                          <m:t>0</m:t>
                        </m:r>
                      </m:sub>
                      <m:sup>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𝛼</m:t>
                        </m:r>
                      </m:sup>
                      <m:e>
                        <m:rad>
                          <m:radPr>
                            <m:degHide m:val="on"/>
                            <m:ctrlPr>
                              <a:rPr lang="fr-CH" i="1" smtClean="0">
                                <a:latin typeface="Cambria Math" panose="02040503050406030204" pitchFamily="18" charset="0"/>
                                <a:ea typeface="Cambria Math" panose="02040503050406030204" pitchFamily="18" charset="0"/>
                              </a:rPr>
                            </m:ctrlPr>
                          </m:radPr>
                          <m:deg/>
                          <m:e>
                            <m:r>
                              <a:rPr lang="fr-CH" b="0" i="1" smtClean="0">
                                <a:latin typeface="Cambria Math" panose="02040503050406030204" pitchFamily="18" charset="0"/>
                                <a:ea typeface="Cambria Math" panose="02040503050406030204" pitchFamily="18" charset="0"/>
                              </a:rPr>
                              <m:t>1−</m:t>
                            </m:r>
                            <m:sSubSup>
                              <m:sSubSupPr>
                                <m:ctrlPr>
                                  <a:rPr lang="fr-CH" i="1">
                                    <a:latin typeface="Cambria Math" panose="02040503050406030204" pitchFamily="18" charset="0"/>
                                    <a:ea typeface="Cambria Math" panose="02040503050406030204" pitchFamily="18" charset="0"/>
                                  </a:rPr>
                                </m:ctrlPr>
                              </m:sSubSupPr>
                              <m:e>
                                <m:r>
                                  <a:rPr lang="fr-CH" i="1">
                                    <a:latin typeface="Cambria Math" panose="02040503050406030204" pitchFamily="18" charset="0"/>
                                    <a:ea typeface="Cambria Math" panose="02040503050406030204" pitchFamily="18" charset="0"/>
                                  </a:rPr>
                                  <m:t>𝜃</m:t>
                                </m:r>
                              </m:e>
                              <m:sub>
                                <m:r>
                                  <a:rPr lang="fr-CH" i="1">
                                    <a:latin typeface="Cambria Math" panose="02040503050406030204" pitchFamily="18" charset="0"/>
                                  </a:rPr>
                                  <m:t>0</m:t>
                                </m:r>
                              </m:sub>
                              <m:sup>
                                <m:r>
                                  <a:rPr lang="fr-CH" i="1">
                                    <a:latin typeface="Cambria Math" panose="02040503050406030204" pitchFamily="18" charset="0"/>
                                    <a:ea typeface="Cambria Math" panose="02040503050406030204" pitchFamily="18" charset="0"/>
                                  </a:rPr>
                                  <m:t>2</m:t>
                                </m:r>
                              </m:sup>
                            </m:sSubSup>
                            <m:sSup>
                              <m:sSupPr>
                                <m:ctrlPr>
                                  <a:rPr lang="fr-CH" b="0" i="1" smtClean="0">
                                    <a:latin typeface="Cambria Math" panose="02040503050406030204" pitchFamily="18" charset="0"/>
                                    <a:ea typeface="Cambria Math" panose="02040503050406030204" pitchFamily="18" charset="0"/>
                                  </a:rPr>
                                </m:ctrlPr>
                              </m:sSupPr>
                              <m:e>
                                <m:r>
                                  <a:rPr lang="fr-CH" b="0" i="1" smtClean="0">
                                    <a:latin typeface="Cambria Math" panose="02040503050406030204" pitchFamily="18" charset="0"/>
                                    <a:ea typeface="Cambria Math" panose="02040503050406030204" pitchFamily="18" charset="0"/>
                                  </a:rPr>
                                  <m:t>𝑠𝑖𝑛</m:t>
                                </m:r>
                              </m:e>
                              <m:sup>
                                <m:r>
                                  <a:rPr lang="fr-CH" b="0" i="1" smtClean="0">
                                    <a:latin typeface="Cambria Math" panose="02040503050406030204" pitchFamily="18" charset="0"/>
                                    <a:ea typeface="Cambria Math" panose="02040503050406030204" pitchFamily="18" charset="0"/>
                                  </a:rPr>
                                  <m:t>2</m:t>
                                </m:r>
                              </m:sup>
                            </m:sSup>
                            <m:r>
                              <a:rPr lang="fr-CH" b="0" i="1" smtClean="0">
                                <a:latin typeface="Cambria Math" panose="02040503050406030204" pitchFamily="18" charset="0"/>
                                <a:ea typeface="Cambria Math" panose="02040503050406030204" pitchFamily="18" charset="0"/>
                              </a:rPr>
                              <m:t>𝛼</m:t>
                            </m:r>
                            <m:r>
                              <a:rPr lang="fr-CH" b="0" i="1" smtClean="0">
                                <a:latin typeface="Cambria Math" panose="02040503050406030204" pitchFamily="18" charset="0"/>
                                <a:ea typeface="Cambria Math" panose="02040503050406030204" pitchFamily="18" charset="0"/>
                              </a:rPr>
                              <m:t>𝑧</m:t>
                            </m:r>
                          </m:e>
                        </m:rad>
                      </m:e>
                    </m:nary>
                    <m:r>
                      <a:rPr lang="fr-CH" i="1">
                        <a:latin typeface="Cambria Math" panose="02040503050406030204" pitchFamily="18" charset="0"/>
                      </a:rPr>
                      <m:t>𝑑𝑠</m:t>
                    </m:r>
                  </m:oMath>
                </a14:m>
                <a:r>
                  <a:rPr lang="fr-CH" dirty="0"/>
                  <a:t>. Cette intégrale doit être calculée numériquement et comparée au chemin direct: </a:t>
                </a:r>
                <a14:m>
                  <m:oMath xmlns:m="http://schemas.openxmlformats.org/officeDocument/2006/math">
                    <m:r>
                      <a:rPr lang="fr-CH" i="1">
                        <a:latin typeface="Cambria Math" panose="02040503050406030204" pitchFamily="18" charset="0"/>
                      </a:rPr>
                      <m:t>𝑙</m:t>
                    </m:r>
                    <m:r>
                      <a:rPr lang="fr-CH" i="1">
                        <a:latin typeface="Cambria Math" panose="02040503050406030204" pitchFamily="18" charset="0"/>
                      </a:rPr>
                      <m:t>′=</m:t>
                    </m:r>
                    <m:sSub>
                      <m:sSubPr>
                        <m:ctrlPr>
                          <a:rPr lang="fr-CH" i="1">
                            <a:latin typeface="Cambria Math" panose="02040503050406030204" pitchFamily="18" charset="0"/>
                          </a:rPr>
                        </m:ctrlPr>
                      </m:sSubPr>
                      <m:e>
                        <m:r>
                          <a:rPr lang="fr-CH" b="0" i="1" smtClean="0">
                            <a:latin typeface="Cambria Math" panose="02040503050406030204" pitchFamily="18" charset="0"/>
                            <a:ea typeface="Cambria Math" panose="02040503050406030204" pitchFamily="18" charset="0"/>
                          </a:rPr>
                          <m:t>𝑛</m:t>
                        </m:r>
                      </m:e>
                      <m:sub>
                        <m:r>
                          <a:rPr lang="fr-CH" b="0" i="1" smtClean="0">
                            <a:latin typeface="Cambria Math" panose="02040503050406030204" pitchFamily="18" charset="0"/>
                          </a:rPr>
                          <m:t>1</m:t>
                        </m:r>
                      </m:sub>
                    </m:sSub>
                    <m:r>
                      <a:rPr lang="fr-CH" i="1">
                        <a:latin typeface="Cambria Math" panose="02040503050406030204" pitchFamily="18" charset="0"/>
                        <a:ea typeface="Cambria Math" panose="02040503050406030204" pitchFamily="18" charset="0"/>
                      </a:rPr>
                      <m:t>𝜋</m:t>
                    </m:r>
                    <m:r>
                      <a:rPr lang="fr-CH" i="1">
                        <a:latin typeface="Cambria Math" panose="02040503050406030204" pitchFamily="18" charset="0"/>
                        <a:ea typeface="Cambria Math" panose="02040503050406030204" pitchFamily="18" charset="0"/>
                      </a:rPr>
                      <m:t>/2</m:t>
                    </m:r>
                    <m:r>
                      <a:rPr lang="fr-CH" i="1">
                        <a:latin typeface="Cambria Math" panose="02040503050406030204" pitchFamily="18" charset="0"/>
                        <a:ea typeface="Cambria Math" panose="02040503050406030204" pitchFamily="18" charset="0"/>
                      </a:rPr>
                      <m:t>𝛼</m:t>
                    </m:r>
                  </m:oMath>
                </a14:m>
                <a:r>
                  <a:rPr lang="fr-CH" dirty="0"/>
                  <a:t> .</a:t>
                </a:r>
              </a:p>
              <a:p>
                <a:pPr marL="285750" indent="-285750">
                  <a:lnSpc>
                    <a:spcPct val="120000"/>
                  </a:lnSpc>
                  <a:buFont typeface="Arial" panose="020B0604020202020204" pitchFamily="34" charset="0"/>
                  <a:buChar char="•"/>
                </a:pPr>
                <a:r>
                  <a:rPr lang="fr-CH" dirty="0"/>
                  <a:t>Le délai maximal entre les modes est donc:  </a:t>
                </a:r>
                <a14:m>
                  <m:oMath xmlns:m="http://schemas.openxmlformats.org/officeDocument/2006/math">
                    <m:f>
                      <m:fPr>
                        <m:ctrlPr>
                          <a:rPr lang="fr-CH" i="1">
                            <a:latin typeface="Cambria Math" panose="02040503050406030204" pitchFamily="18" charset="0"/>
                          </a:rPr>
                        </m:ctrlPr>
                      </m:fPr>
                      <m:num>
                        <m:sSub>
                          <m:sSubPr>
                            <m:ctrlPr>
                              <a:rPr lang="fr-CH" i="1">
                                <a:latin typeface="Cambria Math" panose="02040503050406030204" pitchFamily="18" charset="0"/>
                                <a:ea typeface="Cambria Math" panose="02040503050406030204" pitchFamily="18" charset="0"/>
                              </a:rPr>
                            </m:ctrlPr>
                          </m:sSubPr>
                          <m:e>
                            <m:r>
                              <a:rPr lang="fr-CH" i="1">
                                <a:latin typeface="Cambria Math" panose="02040503050406030204" pitchFamily="18" charset="0"/>
                                <a:ea typeface="Cambria Math" panose="02040503050406030204" pitchFamily="18" charset="0"/>
                              </a:rPr>
                              <m:t>∆</m:t>
                            </m:r>
                            <m:r>
                              <a:rPr lang="fr-CH" i="1">
                                <a:latin typeface="Cambria Math" panose="02040503050406030204" pitchFamily="18" charset="0"/>
                                <a:ea typeface="Cambria Math" panose="02040503050406030204" pitchFamily="18" charset="0"/>
                              </a:rPr>
                              <m:t>𝑡</m:t>
                            </m:r>
                          </m:e>
                          <m:sub>
                            <m:r>
                              <a:rPr lang="fr-CH" i="1">
                                <a:latin typeface="Cambria Math" panose="02040503050406030204" pitchFamily="18" charset="0"/>
                                <a:ea typeface="Cambria Math" panose="02040503050406030204" pitchFamily="18" charset="0"/>
                              </a:rPr>
                              <m:t>𝑚𝑎𝑥</m:t>
                            </m:r>
                          </m:sub>
                        </m:sSub>
                      </m:num>
                      <m:den>
                        <m:r>
                          <a:rPr lang="fr-CH" i="1">
                            <a:latin typeface="Cambria Math" panose="02040503050406030204" pitchFamily="18" charset="0"/>
                          </a:rPr>
                          <m:t>𝑡</m:t>
                        </m:r>
                      </m:den>
                    </m:f>
                    <m:r>
                      <a:rPr lang="fr-CH" i="1">
                        <a:latin typeface="Cambria Math" panose="02040503050406030204" pitchFamily="18" charset="0"/>
                      </a:rPr>
                      <m:t>=</m:t>
                    </m:r>
                    <m:f>
                      <m:fPr>
                        <m:ctrlPr>
                          <a:rPr lang="fr-CH" i="1">
                            <a:latin typeface="Cambria Math" panose="02040503050406030204" pitchFamily="18" charset="0"/>
                          </a:rPr>
                        </m:ctrlPr>
                      </m:fPr>
                      <m:num>
                        <m:r>
                          <a:rPr lang="fr-CH" b="0" i="1" smtClean="0">
                            <a:latin typeface="Cambria Math" panose="02040503050406030204" pitchFamily="18" charset="0"/>
                          </a:rPr>
                          <m:t>𝑙</m:t>
                        </m:r>
                        <m:r>
                          <a:rPr lang="fr-CH" b="0" i="1" smtClean="0">
                            <a:latin typeface="Cambria Math" panose="02040503050406030204" pitchFamily="18" charset="0"/>
                          </a:rPr>
                          <m:t>−</m:t>
                        </m:r>
                        <m:sSup>
                          <m:sSupPr>
                            <m:ctrlPr>
                              <a:rPr lang="fr-CH" i="1">
                                <a:latin typeface="Cambria Math" panose="02040503050406030204" pitchFamily="18" charset="0"/>
                              </a:rPr>
                            </m:ctrlPr>
                          </m:sSupPr>
                          <m:e>
                            <m:r>
                              <a:rPr lang="fr-CH" i="1">
                                <a:latin typeface="Cambria Math" panose="02040503050406030204" pitchFamily="18" charset="0"/>
                              </a:rPr>
                              <m:t>𝑙</m:t>
                            </m:r>
                          </m:e>
                          <m:sup>
                            <m:r>
                              <a:rPr lang="fr-CH" i="1">
                                <a:latin typeface="Cambria Math" panose="02040503050406030204" pitchFamily="18" charset="0"/>
                              </a:rPr>
                              <m:t>′</m:t>
                            </m:r>
                          </m:sup>
                        </m:sSup>
                      </m:num>
                      <m:den>
                        <m:sSup>
                          <m:sSupPr>
                            <m:ctrlPr>
                              <a:rPr lang="fr-CH" i="1">
                                <a:latin typeface="Cambria Math" panose="02040503050406030204" pitchFamily="18" charset="0"/>
                              </a:rPr>
                            </m:ctrlPr>
                          </m:sSupPr>
                          <m:e>
                            <m:r>
                              <a:rPr lang="fr-CH" i="1">
                                <a:latin typeface="Cambria Math" panose="02040503050406030204" pitchFamily="18" charset="0"/>
                              </a:rPr>
                              <m:t>𝑙</m:t>
                            </m:r>
                          </m:e>
                          <m:sup>
                            <m:r>
                              <a:rPr lang="fr-CH" i="1">
                                <a:latin typeface="Cambria Math" panose="02040503050406030204" pitchFamily="18" charset="0"/>
                              </a:rPr>
                              <m:t>′</m:t>
                            </m:r>
                          </m:sup>
                        </m:sSup>
                      </m:den>
                    </m:f>
                  </m:oMath>
                </a14:m>
                <a:r>
                  <a:rPr lang="fr-CH" dirty="0"/>
                  <a:t> .</a:t>
                </a:r>
              </a:p>
              <a:p>
                <a:pPr marL="285750" indent="-285750">
                  <a:lnSpc>
                    <a:spcPct val="120000"/>
                  </a:lnSpc>
                  <a:buFont typeface="Arial" panose="020B0604020202020204" pitchFamily="34" charset="0"/>
                  <a:buChar char="•"/>
                </a:pPr>
                <a:r>
                  <a:rPr lang="fr-CH" dirty="0"/>
                  <a:t>Pour une fibre typique avec NA=0.2, </a:t>
                </a:r>
                <a:r>
                  <a:rPr lang="fr-CH" dirty="0" err="1">
                    <a:latin typeface="Symbol" pitchFamily="2" charset="2"/>
                  </a:rPr>
                  <a:t>q</a:t>
                </a:r>
                <a:r>
                  <a:rPr lang="fr-CH" baseline="-25000" dirty="0" err="1"/>
                  <a:t>c</a:t>
                </a:r>
                <a:r>
                  <a:rPr lang="fr-CH" dirty="0"/>
                  <a:t>=7.7° et </a:t>
                </a:r>
                <a:r>
                  <a:rPr lang="fr-CH" dirty="0">
                    <a:latin typeface="Symbol" pitchFamily="2" charset="2"/>
                  </a:rPr>
                  <a:t>D</a:t>
                </a:r>
                <a:r>
                  <a:rPr lang="fr-CH" dirty="0"/>
                  <a:t>=0.053; Le délai est de: 22 ns/km. Une fibre de longueur d'un kilomètre serait limité à une vitesse de transmission de 45 MHz…</a:t>
                </a:r>
              </a:p>
              <a:p>
                <a:pPr marL="285750" indent="-285750">
                  <a:lnSpc>
                    <a:spcPct val="120000"/>
                  </a:lnSpc>
                  <a:buFont typeface="Arial" panose="020B0604020202020204" pitchFamily="34" charset="0"/>
                  <a:buChar char="•"/>
                </a:pPr>
                <a:r>
                  <a:rPr lang="fr-CH" dirty="0"/>
                  <a:t>Il y a un moyen d'améliorer la dispersion de ces fibres,</a:t>
                </a:r>
              </a:p>
              <a:p>
                <a:pPr>
                  <a:lnSpc>
                    <a:spcPct val="120000"/>
                  </a:lnSpc>
                </a:pPr>
                <a:r>
                  <a:rPr lang="fr-CH" dirty="0"/>
                  <a:t>    en optimisant le profil de l'indice (exposant </a:t>
                </a:r>
                <a:r>
                  <a:rPr lang="fr-CH" i="1" dirty="0"/>
                  <a:t>p dans </a:t>
                </a:r>
              </a:p>
              <a:p>
                <a:pPr>
                  <a:lnSpc>
                    <a:spcPct val="120000"/>
                  </a:lnSpc>
                </a:pPr>
                <a:r>
                  <a:rPr lang="fr-CH" i="1" dirty="0"/>
                  <a:t>    l'équation: </a:t>
                </a:r>
                <a14:m>
                  <m:oMath xmlns:m="http://schemas.openxmlformats.org/officeDocument/2006/math">
                    <m:sSup>
                      <m:sSupPr>
                        <m:ctrlPr>
                          <a:rPr lang="fr-CH" b="0" i="1" smtClean="0">
                            <a:latin typeface="Cambria Math" panose="02040503050406030204" pitchFamily="18" charset="0"/>
                          </a:rPr>
                        </m:ctrlPr>
                      </m:sSupPr>
                      <m:e>
                        <m:r>
                          <a:rPr lang="fr-CH" i="1">
                            <a:latin typeface="Cambria Math" panose="02040503050406030204" pitchFamily="18" charset="0"/>
                          </a:rPr>
                          <m:t>𝑛</m:t>
                        </m:r>
                      </m:e>
                      <m:sup>
                        <m:r>
                          <a:rPr lang="fr-CH" b="0" i="1" smtClean="0">
                            <a:latin typeface="Cambria Math" panose="02040503050406030204" pitchFamily="18" charset="0"/>
                          </a:rPr>
                          <m:t>2</m:t>
                        </m:r>
                      </m:sup>
                    </m:sSup>
                    <m:d>
                      <m:dPr>
                        <m:ctrlPr>
                          <a:rPr lang="fr-CH" b="0" i="1" smtClean="0">
                            <a:latin typeface="Cambria Math" panose="02040503050406030204" pitchFamily="18" charset="0"/>
                          </a:rPr>
                        </m:ctrlPr>
                      </m:dPr>
                      <m:e>
                        <m:r>
                          <a:rPr lang="fr-CH" b="0" i="1" smtClean="0">
                            <a:latin typeface="Cambria Math" panose="02040503050406030204" pitchFamily="18" charset="0"/>
                          </a:rPr>
                          <m:t>𝑦</m:t>
                        </m:r>
                      </m:e>
                    </m:d>
                    <m:r>
                      <a:rPr lang="fr-CH" b="0" i="1" smtClean="0">
                        <a:latin typeface="Cambria Math" panose="02040503050406030204" pitchFamily="18" charset="0"/>
                      </a:rPr>
                      <m:t>=</m:t>
                    </m:r>
                    <m:sSubSup>
                      <m:sSubSupPr>
                        <m:ctrlPr>
                          <a:rPr lang="fr-CH" b="0" i="1" smtClean="0">
                            <a:latin typeface="Cambria Math" panose="02040503050406030204" pitchFamily="18" charset="0"/>
                          </a:rPr>
                        </m:ctrlPr>
                      </m:sSubSupPr>
                      <m:e>
                        <m:r>
                          <a:rPr lang="fr-CH" b="0" i="1" smtClean="0">
                            <a:latin typeface="Cambria Math" panose="02040503050406030204" pitchFamily="18" charset="0"/>
                          </a:rPr>
                          <m:t>𝑛</m:t>
                        </m:r>
                      </m:e>
                      <m:sub>
                        <m:r>
                          <a:rPr lang="fr-CH" b="0" i="1" smtClean="0">
                            <a:latin typeface="Cambria Math" panose="02040503050406030204" pitchFamily="18" charset="0"/>
                          </a:rPr>
                          <m:t>1</m:t>
                        </m:r>
                      </m:sub>
                      <m:sup>
                        <m:r>
                          <a:rPr lang="fr-CH" b="0" i="1" smtClean="0">
                            <a:latin typeface="Cambria Math" panose="02040503050406030204" pitchFamily="18" charset="0"/>
                          </a:rPr>
                          <m:t>2</m:t>
                        </m:r>
                      </m:sup>
                    </m:sSubSup>
                    <m:d>
                      <m:dPr>
                        <m:begChr m:val="["/>
                        <m:endChr m:val="]"/>
                        <m:ctrlPr>
                          <a:rPr lang="fr-CH" b="0" i="1" smtClean="0">
                            <a:latin typeface="Cambria Math" panose="02040503050406030204" pitchFamily="18" charset="0"/>
                          </a:rPr>
                        </m:ctrlPr>
                      </m:dPr>
                      <m:e>
                        <m:r>
                          <a:rPr lang="fr-CH" b="0" i="1" smtClean="0">
                            <a:latin typeface="Cambria Math" panose="02040503050406030204" pitchFamily="18" charset="0"/>
                          </a:rPr>
                          <m:t>1−2</m:t>
                        </m:r>
                        <m:sSup>
                          <m:sSupPr>
                            <m:ctrlPr>
                              <a:rPr lang="fr-CH" b="0" i="1" smtClean="0">
                                <a:latin typeface="Cambria Math" panose="02040503050406030204" pitchFamily="18" charset="0"/>
                              </a:rPr>
                            </m:ctrlPr>
                          </m:sSupPr>
                          <m:e>
                            <m:d>
                              <m:dPr>
                                <m:ctrlPr>
                                  <a:rPr lang="fr-CH" b="0" i="1" smtClean="0">
                                    <a:latin typeface="Cambria Math" panose="02040503050406030204" pitchFamily="18" charset="0"/>
                                  </a:rPr>
                                </m:ctrlPr>
                              </m:dPr>
                              <m:e>
                                <m:f>
                                  <m:fPr>
                                    <m:ctrlPr>
                                      <a:rPr lang="fr-CH" b="0" i="1" smtClean="0">
                                        <a:latin typeface="Cambria Math" panose="02040503050406030204" pitchFamily="18" charset="0"/>
                                      </a:rPr>
                                    </m:ctrlPr>
                                  </m:fPr>
                                  <m:num>
                                    <m:r>
                                      <a:rPr lang="fr-CH" b="0" i="1" smtClean="0">
                                        <a:latin typeface="Cambria Math" panose="02040503050406030204" pitchFamily="18" charset="0"/>
                                      </a:rPr>
                                      <m:t>2</m:t>
                                    </m:r>
                                    <m:r>
                                      <a:rPr lang="fr-CH" b="0" i="1" smtClean="0">
                                        <a:latin typeface="Cambria Math" panose="02040503050406030204" pitchFamily="18" charset="0"/>
                                      </a:rPr>
                                      <m:t>𝑦</m:t>
                                    </m:r>
                                  </m:num>
                                  <m:den>
                                    <m:r>
                                      <a:rPr lang="fr-CH" b="0" i="1" smtClean="0">
                                        <a:latin typeface="Cambria Math" panose="02040503050406030204" pitchFamily="18" charset="0"/>
                                      </a:rPr>
                                      <m:t>𝑎</m:t>
                                    </m:r>
                                  </m:den>
                                </m:f>
                              </m:e>
                            </m:d>
                          </m:e>
                          <m:sup>
                            <m:r>
                              <a:rPr lang="fr-CH" b="0" i="1" smtClean="0">
                                <a:latin typeface="Cambria Math" panose="02040503050406030204" pitchFamily="18" charset="0"/>
                              </a:rPr>
                              <m:t>𝑝</m:t>
                            </m:r>
                          </m:sup>
                        </m:sSup>
                        <m:r>
                          <a:rPr lang="fr-CH" b="0" i="1" smtClean="0">
                            <a:latin typeface="Cambria Math" panose="02040503050406030204" pitchFamily="18" charset="0"/>
                            <a:ea typeface="Cambria Math" panose="02040503050406030204" pitchFamily="18" charset="0"/>
                          </a:rPr>
                          <m:t>∆</m:t>
                        </m:r>
                      </m:e>
                    </m:d>
                  </m:oMath>
                </a14:m>
                <a:r>
                  <a:rPr lang="fr-CH" i="1" dirty="0"/>
                  <a:t> </a:t>
                </a:r>
                <a:r>
                  <a:rPr lang="fr-CH" dirty="0"/>
                  <a:t>). La vitesse peut</a:t>
                </a:r>
              </a:p>
              <a:p>
                <a:pPr>
                  <a:lnSpc>
                    <a:spcPct val="120000"/>
                  </a:lnSpc>
                </a:pPr>
                <a:r>
                  <a:rPr lang="fr-CH" dirty="0"/>
                  <a:t>    monter à 1 GHz.</a:t>
                </a:r>
              </a:p>
            </p:txBody>
          </p:sp>
        </mc:Choice>
        <mc:Fallback>
          <p:sp>
            <p:nvSpPr>
              <p:cNvPr id="14" name="Rectangle 13">
                <a:extLst>
                  <a:ext uri="{FF2B5EF4-FFF2-40B4-BE49-F238E27FC236}">
                    <a16:creationId xmlns:a16="http://schemas.microsoft.com/office/drawing/2014/main" id="{77BBA358-C931-FD48-BED9-949D0032C146}"/>
                  </a:ext>
                </a:extLst>
              </p:cNvPr>
              <p:cNvSpPr>
                <a:spLocks noRot="1" noChangeAspect="1" noMove="1" noResize="1" noEditPoints="1" noAdjustHandles="1" noChangeArrowheads="1" noChangeShapeType="1" noTextEdit="1"/>
              </p:cNvSpPr>
              <p:nvPr/>
            </p:nvSpPr>
            <p:spPr>
              <a:xfrm>
                <a:off x="0" y="518343"/>
                <a:ext cx="12192000" cy="5131661"/>
              </a:xfrm>
              <a:prstGeom prst="rect">
                <a:avLst/>
              </a:prstGeom>
              <a:blipFill>
                <a:blip r:embed="rId3"/>
                <a:stretch>
                  <a:fillRect l="-312" b="-988"/>
                </a:stretch>
              </a:blipFill>
            </p:spPr>
            <p:txBody>
              <a:bodyPr/>
              <a:lstStyle/>
              <a:p>
                <a:r>
                  <a:rPr lang="en-US">
                    <a:noFill/>
                  </a:rPr>
                  <a:t> </a:t>
                </a:r>
              </a:p>
            </p:txBody>
          </p:sp>
        </mc:Fallback>
      </mc:AlternateContent>
      <p:graphicFrame>
        <p:nvGraphicFramePr>
          <p:cNvPr id="15" name="Chart 14">
            <a:extLst>
              <a:ext uri="{FF2B5EF4-FFF2-40B4-BE49-F238E27FC236}">
                <a16:creationId xmlns:a16="http://schemas.microsoft.com/office/drawing/2014/main" id="{D50F6497-D197-E049-B7A9-0BBDA7EA2869}"/>
              </a:ext>
            </a:extLst>
          </p:cNvPr>
          <p:cNvGraphicFramePr>
            <a:graphicFrameLocks/>
          </p:cNvGraphicFramePr>
          <p:nvPr/>
        </p:nvGraphicFramePr>
        <p:xfrm>
          <a:off x="8610600" y="4608376"/>
          <a:ext cx="3549674" cy="2204936"/>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
            <a:extLst>
              <a:ext uri="{FF2B5EF4-FFF2-40B4-BE49-F238E27FC236}">
                <a16:creationId xmlns:a16="http://schemas.microsoft.com/office/drawing/2014/main" id="{5A834BD2-74C6-B84E-ABA2-36BE27DFAC83}"/>
              </a:ext>
            </a:extLst>
          </p:cNvPr>
          <p:cNvGrpSpPr/>
          <p:nvPr/>
        </p:nvGrpSpPr>
        <p:grpSpPr>
          <a:xfrm>
            <a:off x="6248400" y="4206057"/>
            <a:ext cx="2133600" cy="2133600"/>
            <a:chOff x="6248400" y="4206057"/>
            <a:chExt cx="2133600" cy="2133600"/>
          </a:xfrm>
        </p:grpSpPr>
        <p:pic>
          <p:nvPicPr>
            <p:cNvPr id="6" name="Picture 5">
              <a:extLst>
                <a:ext uri="{FF2B5EF4-FFF2-40B4-BE49-F238E27FC236}">
                  <a16:creationId xmlns:a16="http://schemas.microsoft.com/office/drawing/2014/main" id="{B8FDE64C-02FB-B247-81FD-6E1F37DB5A14}"/>
                </a:ext>
              </a:extLst>
            </p:cNvPr>
            <p:cNvPicPr>
              <a:picLocks noChangeAspect="1"/>
            </p:cNvPicPr>
            <p:nvPr/>
          </p:nvPicPr>
          <p:blipFill rotWithShape="1">
            <a:blip r:embed="rId2"/>
            <a:srcRect l="59333" t="39498" r="27721" b="36761"/>
            <a:stretch/>
          </p:blipFill>
          <p:spPr>
            <a:xfrm>
              <a:off x="6248400" y="4206057"/>
              <a:ext cx="2133600" cy="21336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B04C6F6-19D5-0F4B-B0C5-B007CEF929A1}"/>
                    </a:ext>
                  </a:extLst>
                </p:cNvPr>
                <p:cNvSpPr txBox="1"/>
                <p:nvPr/>
              </p:nvSpPr>
              <p:spPr>
                <a:xfrm>
                  <a:off x="7195330" y="4530429"/>
                  <a:ext cx="307392"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H" i="1" smtClean="0">
                            <a:solidFill>
                              <a:srgbClr val="FF0000"/>
                            </a:solidFill>
                            <a:latin typeface="Cambria Math" panose="02040503050406030204" pitchFamily="18" charset="0"/>
                          </a:rPr>
                          <m:t>𝑙</m:t>
                        </m:r>
                      </m:oMath>
                    </m:oMathPara>
                  </a14:m>
                  <a:endParaRPr lang="fr-CH" baseline="-25000" dirty="0">
                    <a:solidFill>
                      <a:srgbClr val="FF0000"/>
                    </a:solidFill>
                  </a:endParaRPr>
                </a:p>
              </p:txBody>
            </p:sp>
          </mc:Choice>
          <mc:Fallback xmlns="">
            <p:sp>
              <p:nvSpPr>
                <p:cNvPr id="2" name="TextBox 1">
                  <a:extLst>
                    <a:ext uri="{FF2B5EF4-FFF2-40B4-BE49-F238E27FC236}">
                      <a16:creationId xmlns:a16="http://schemas.microsoft.com/office/drawing/2014/main" id="{BB04C6F6-19D5-0F4B-B0C5-B007CEF929A1}"/>
                    </a:ext>
                  </a:extLst>
                </p:cNvPr>
                <p:cNvSpPr txBox="1">
                  <a:spLocks noRot="1" noChangeAspect="1" noMove="1" noResize="1" noEditPoints="1" noAdjustHandles="1" noChangeArrowheads="1" noChangeShapeType="1" noTextEdit="1"/>
                </p:cNvSpPr>
                <p:nvPr/>
              </p:nvSpPr>
              <p:spPr>
                <a:xfrm>
                  <a:off x="7195330" y="4530429"/>
                  <a:ext cx="307392" cy="362984"/>
                </a:xfrm>
                <a:prstGeom prst="rect">
                  <a:avLst/>
                </a:prstGeom>
                <a:blipFill>
                  <a:blip r:embed="rId7"/>
                  <a:stretch>
                    <a:fillRect/>
                  </a:stretch>
                </a:blipFill>
              </p:spPr>
              <p:txBody>
                <a:bodyPr/>
                <a:lstStyle/>
                <a:p>
                  <a:r>
                    <a:rPr lang="fr-CH">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3D8AA5-B33A-EB40-B212-85FF4A2329AE}"/>
                    </a:ext>
                  </a:extLst>
                </p:cNvPr>
                <p:cNvSpPr txBox="1"/>
                <p:nvPr/>
              </p:nvSpPr>
              <p:spPr>
                <a:xfrm>
                  <a:off x="7195330" y="4938027"/>
                  <a:ext cx="359393"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CH" i="1" smtClean="0">
                            <a:solidFill>
                              <a:srgbClr val="0432FF"/>
                            </a:solidFill>
                            <a:latin typeface="Cambria Math" panose="02040503050406030204" pitchFamily="18" charset="0"/>
                          </a:rPr>
                          <m:t>𝑙</m:t>
                        </m:r>
                        <m:r>
                          <a:rPr lang="fr-CH" i="1" smtClean="0">
                            <a:solidFill>
                              <a:srgbClr val="0432FF"/>
                            </a:solidFill>
                            <a:latin typeface="Cambria Math" panose="02040503050406030204" pitchFamily="18" charset="0"/>
                          </a:rPr>
                          <m:t>′</m:t>
                        </m:r>
                      </m:oMath>
                    </m:oMathPara>
                  </a14:m>
                  <a:endParaRPr lang="fr-CH" baseline="-25000" dirty="0">
                    <a:solidFill>
                      <a:srgbClr val="0432FF"/>
                    </a:solidFill>
                  </a:endParaRPr>
                </a:p>
              </p:txBody>
            </p:sp>
          </mc:Choice>
          <mc:Fallback xmlns="">
            <p:sp>
              <p:nvSpPr>
                <p:cNvPr id="8" name="TextBox 7">
                  <a:extLst>
                    <a:ext uri="{FF2B5EF4-FFF2-40B4-BE49-F238E27FC236}">
                      <a16:creationId xmlns:a16="http://schemas.microsoft.com/office/drawing/2014/main" id="{B23D8AA5-B33A-EB40-B212-85FF4A2329AE}"/>
                    </a:ext>
                  </a:extLst>
                </p:cNvPr>
                <p:cNvSpPr txBox="1">
                  <a:spLocks noRot="1" noChangeAspect="1" noMove="1" noResize="1" noEditPoints="1" noAdjustHandles="1" noChangeArrowheads="1" noChangeShapeType="1" noTextEdit="1"/>
                </p:cNvSpPr>
                <p:nvPr/>
              </p:nvSpPr>
              <p:spPr>
                <a:xfrm>
                  <a:off x="7195330" y="4938027"/>
                  <a:ext cx="359393" cy="362984"/>
                </a:xfrm>
                <a:prstGeom prst="rect">
                  <a:avLst/>
                </a:prstGeom>
                <a:blipFill>
                  <a:blip r:embed="rId8"/>
                  <a:stretch>
                    <a:fillRect/>
                  </a:stretch>
                </a:blipFill>
              </p:spPr>
              <p:txBody>
                <a:bodyPr/>
                <a:lstStyle/>
                <a:p>
                  <a:r>
                    <a:rPr lang="fr-CH">
                      <a:noFill/>
                    </a:rPr>
                    <a:t> </a:t>
                  </a:r>
                </a:p>
              </p:txBody>
            </p:sp>
          </mc:Fallback>
        </mc:AlternateContent>
      </p:grpSp>
    </p:spTree>
    <p:extLst>
      <p:ext uri="{BB962C8B-B14F-4D97-AF65-F5344CB8AC3E}">
        <p14:creationId xmlns:p14="http://schemas.microsoft.com/office/powerpoint/2010/main" val="3154823759"/>
      </p:ext>
    </p:extLst>
  </p:cSld>
  <p:clrMapOvr>
    <a:masterClrMapping/>
  </p:clrMapOvr>
  <mc:AlternateContent xmlns:mc="http://schemas.openxmlformats.org/markup-compatibility/2006" xmlns:p14="http://schemas.microsoft.com/office/powerpoint/2010/main">
    <mc:Choice Requires="p14">
      <p:transition spd="slow" p14:dur="2000" advTm="155814"/>
    </mc:Choice>
    <mc:Fallback xmlns="">
      <p:transition spd="slow" advTm="155814"/>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139996</TotalTime>
  <Words>2899</Words>
  <Application>Microsoft Macintosh PowerPoint</Application>
  <PresentationFormat>Grand écran</PresentationFormat>
  <Paragraphs>219</Paragraphs>
  <Slides>17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17</vt:i4>
      </vt:variant>
    </vt:vector>
  </HeadingPairs>
  <TitlesOfParts>
    <vt:vector size="22" baseType="lpstr">
      <vt:lpstr>Arial</vt:lpstr>
      <vt:lpstr>Cambria Math</vt:lpstr>
      <vt:lpstr>Symbol</vt:lpstr>
      <vt:lpstr>Times New Roman</vt:lpstr>
      <vt:lpstr>Default Design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Burmilla</dc:creator>
  <cp:lastModifiedBy>B</cp:lastModifiedBy>
  <cp:revision>453</cp:revision>
  <dcterms:created xsi:type="dcterms:W3CDTF">2006-10-24T06:41:44Z</dcterms:created>
  <dcterms:modified xsi:type="dcterms:W3CDTF">2022-12-02T10:33:55Z</dcterms:modified>
</cp:coreProperties>
</file>