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3" r:id="rId2"/>
    <p:sldId id="325" r:id="rId3"/>
    <p:sldId id="360" r:id="rId4"/>
    <p:sldId id="361" r:id="rId5"/>
    <p:sldId id="362" r:id="rId6"/>
    <p:sldId id="363" r:id="rId7"/>
    <p:sldId id="364" r:id="rId8"/>
    <p:sldId id="365" r:id="rId9"/>
    <p:sldId id="367" r:id="rId10"/>
    <p:sldId id="366" r:id="rId11"/>
    <p:sldId id="353" r:id="rId12"/>
    <p:sldId id="344" r:id="rId13"/>
    <p:sldId id="354" r:id="rId14"/>
    <p:sldId id="355" r:id="rId15"/>
    <p:sldId id="368" r:id="rId16"/>
    <p:sldId id="370" r:id="rId17"/>
    <p:sldId id="371" r:id="rId18"/>
    <p:sldId id="356" r:id="rId19"/>
    <p:sldId id="357" r:id="rId2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41" autoAdjust="0"/>
    <p:restoredTop sz="96846"/>
  </p:normalViewPr>
  <p:slideViewPr>
    <p:cSldViewPr>
      <p:cViewPr varScale="1">
        <p:scale>
          <a:sx n="127" d="100"/>
          <a:sy n="127" d="100"/>
        </p:scale>
        <p:origin x="968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B4181-6011-4284-A35F-6A2A5DAC156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13533-17B1-49CE-A2AA-73966732A42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6B357-1E28-44CD-996F-53934A62574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56B40-02F0-4A33-BF79-29225BA97BA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C059A-2AE2-4483-93A2-0DD1A53B733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FFAE8-7DEE-4354-8A92-11C6091EEA7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273C0-4814-4DD9-B122-40CB4ED0824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FC095-63CB-4D7D-85F8-10373F2EB36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9F582-798B-4021-8187-145EB57DA9F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F6D56-9255-4E62-8F97-6347DE58D36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81E86-DCCF-4AFF-89B5-CA40217B534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393C038-97C7-4DCA-B112-413F11DFCC5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2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C67DD5-9782-8340-ABA4-CA62E9C477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3" t="9375"/>
          <a:stretch/>
        </p:blipFill>
        <p:spPr>
          <a:xfrm rot="10800000">
            <a:off x="7036247" y="4465314"/>
            <a:ext cx="5155752" cy="2392686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-2545"/>
            <a:ext cx="1219199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Les guides d'ondes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FC2E3C37-61FB-B749-9007-E0643C089E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" y="457200"/>
                <a:ext cx="12191999" cy="40723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Dans le cas le plus simple, un guide d'ondes est composé de deux miroirs plans (</a:t>
                </a:r>
                <a:r>
                  <a:rPr lang="fr-CH" i="1" dirty="0"/>
                  <a:t>x</a:t>
                </a:r>
                <a:r>
                  <a:rPr lang="fr-CH" dirty="0"/>
                  <a:t>-</a:t>
                </a:r>
                <a:r>
                  <a:rPr lang="fr-CH" i="1" dirty="0"/>
                  <a:t>z</a:t>
                </a:r>
                <a:r>
                  <a:rPr lang="fr-CH" dirty="0"/>
                  <a:t>) espacés d’une distance </a:t>
                </a:r>
                <a:r>
                  <a:rPr lang="fr-CH" i="1" dirty="0"/>
                  <a:t>d </a:t>
                </a:r>
                <a:r>
                  <a:rPr lang="fr-CH" dirty="0"/>
                  <a:t>dans la direction y.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Nous envoyons un faisceau à un angle </a:t>
                </a:r>
                <a:r>
                  <a:rPr lang="fr-CH" dirty="0">
                    <a:latin typeface="Symbol" pitchFamily="2" charset="2"/>
                  </a:rPr>
                  <a:t>q</a:t>
                </a:r>
                <a:r>
                  <a:rPr lang="fr-CH" dirty="0"/>
                  <a:t>, qui avance dans la direction </a:t>
                </a:r>
                <a:r>
                  <a:rPr lang="fr-CH" b="1" i="1" dirty="0"/>
                  <a:t>z</a:t>
                </a:r>
                <a:r>
                  <a:rPr lang="fr-CH" dirty="0"/>
                  <a:t> par réflexions successives des miroirs.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Il s’agit d’une onde TE semi-plane, polarisée en direction </a:t>
                </a:r>
                <a:r>
                  <a:rPr lang="fr-CH" b="1" i="1" dirty="0"/>
                  <a:t>x</a:t>
                </a:r>
                <a:r>
                  <a:rPr lang="fr-CH" dirty="0"/>
                  <a:t>, avec un vecteur d'onde </a:t>
                </a:r>
                <a:r>
                  <a:rPr lang="fr-CH" b="1" i="1" dirty="0"/>
                  <a:t>k</a:t>
                </a:r>
                <a:r>
                  <a:rPr lang="fr-CH" i="1" dirty="0"/>
                  <a:t>=n</a:t>
                </a:r>
                <a:r>
                  <a:rPr lang="fr-CH" b="1" i="1" dirty="0"/>
                  <a:t>k</a:t>
                </a:r>
                <a:r>
                  <a:rPr lang="fr-CH" baseline="-25000" dirty="0"/>
                  <a:t>0</a:t>
                </a:r>
                <a:r>
                  <a:rPr lang="fr-CH" dirty="0"/>
                  <a:t> :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ℰ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CH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fr-CH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b="1" i="1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fr-CH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fr-CH" dirty="0"/>
                  <a:t> 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Après deux réflexions, l'onde revient au même angle, mais pourrait avoir une relation de phase quelconque avec l'onde d'origine. Après plusieurs réflexions, la phase ne serait plus bien définie.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Pour assurer la propagation d'une onde qui ne change pas de forme, nous 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/>
                  <a:t>     cherchons donc des ondes qui s'accordent en phase lors de leurs 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/>
                  <a:t>     réflexions successives.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On définit les </a:t>
                </a:r>
                <a:r>
                  <a:rPr lang="fr-CH" b="1" dirty="0"/>
                  <a:t>modes du guide</a:t>
                </a:r>
                <a:r>
                  <a:rPr lang="fr-CH" dirty="0"/>
                  <a:t>: les ondes qui, après chaque double 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/>
                  <a:t>      réflexion, restent en phase avec l'onde originale. La différence de phase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/>
                  <a:t>      par rapport à l'onde originale doit être: 2</a:t>
                </a:r>
                <a:r>
                  <a:rPr lang="fr-CH" i="1" dirty="0"/>
                  <a:t>m</a:t>
                </a:r>
                <a:r>
                  <a:rPr lang="fr-CH" dirty="0">
                    <a:latin typeface="Symbol" pitchFamily="2" charset="2"/>
                  </a:rPr>
                  <a:t>p</a:t>
                </a:r>
                <a:r>
                  <a:rPr lang="fr-CH" dirty="0"/>
                  <a:t> , </a:t>
                </a:r>
                <a:r>
                  <a:rPr lang="fr-CH" i="1" dirty="0"/>
                  <a:t>m</a:t>
                </a:r>
                <a:r>
                  <a:rPr lang="fr-CH" dirty="0"/>
                  <a:t>=0,1,2,… . </a:t>
                </a:r>
              </a:p>
            </p:txBody>
          </p:sp>
        </mc:Choice>
        <mc:Fallback xmlns="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FC2E3C37-61FB-B749-9007-E0643C089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" y="457200"/>
                <a:ext cx="12191999" cy="4072397"/>
              </a:xfrm>
              <a:prstGeom prst="rect">
                <a:avLst/>
              </a:prstGeom>
              <a:blipFill>
                <a:blip r:embed="rId3"/>
                <a:stretch>
                  <a:fillRect l="-312" t="-312" b="-124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1DC4046-16DF-3B45-B5BB-4465DE154C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9718"/>
            <a:ext cx="5755580" cy="2238282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F063D94F-30ED-2D4C-B5A3-C3F5BDF2B0C2}"/>
              </a:ext>
            </a:extLst>
          </p:cNvPr>
          <p:cNvGrpSpPr/>
          <p:nvPr/>
        </p:nvGrpSpPr>
        <p:grpSpPr>
          <a:xfrm>
            <a:off x="8439600" y="2819400"/>
            <a:ext cx="3600000" cy="1372176"/>
            <a:chOff x="1524000" y="2575267"/>
            <a:chExt cx="5905512" cy="2250945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2EDC3EA-8EFA-834B-8F91-94010D63C6B0}"/>
                </a:ext>
              </a:extLst>
            </p:cNvPr>
            <p:cNvCxnSpPr/>
            <p:nvPr/>
          </p:nvCxnSpPr>
          <p:spPr>
            <a:xfrm>
              <a:off x="1524000" y="2590800"/>
              <a:ext cx="590551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  <a:effectLst>
              <a:outerShdw blurRad="50800" dist="38100" dir="16200000" rotWithShape="0">
                <a:srgbClr val="0070C0">
                  <a:alpha val="4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83C67EC-C1E7-A349-8378-934D97FE1445}"/>
                </a:ext>
              </a:extLst>
            </p:cNvPr>
            <p:cNvCxnSpPr/>
            <p:nvPr/>
          </p:nvCxnSpPr>
          <p:spPr>
            <a:xfrm>
              <a:off x="1524000" y="4800600"/>
              <a:ext cx="590551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4C16F55-8B76-6046-935F-73C67D83125C}"/>
                </a:ext>
              </a:extLst>
            </p:cNvPr>
            <p:cNvCxnSpPr/>
            <p:nvPr/>
          </p:nvCxnSpPr>
          <p:spPr>
            <a:xfrm>
              <a:off x="1524000" y="2590800"/>
              <a:ext cx="762000" cy="22098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2045D30-11E3-794A-8066-6D8308335630}"/>
                </a:ext>
              </a:extLst>
            </p:cNvPr>
            <p:cNvCxnSpPr/>
            <p:nvPr/>
          </p:nvCxnSpPr>
          <p:spPr>
            <a:xfrm>
              <a:off x="1981200" y="2590799"/>
              <a:ext cx="762000" cy="22098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DF97BA-5F74-3644-867D-EB929FEF8CCC}"/>
                </a:ext>
              </a:extLst>
            </p:cNvPr>
            <p:cNvCxnSpPr/>
            <p:nvPr/>
          </p:nvCxnSpPr>
          <p:spPr>
            <a:xfrm>
              <a:off x="2438400" y="2590798"/>
              <a:ext cx="762000" cy="22098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165B5E8-8874-C34B-865A-65A465C51D20}"/>
                </a:ext>
              </a:extLst>
            </p:cNvPr>
            <p:cNvCxnSpPr/>
            <p:nvPr/>
          </p:nvCxnSpPr>
          <p:spPr>
            <a:xfrm>
              <a:off x="2895600" y="2590797"/>
              <a:ext cx="762000" cy="22098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1345D54-B7FD-6D48-AEBF-314C8B935D62}"/>
                </a:ext>
              </a:extLst>
            </p:cNvPr>
            <p:cNvCxnSpPr/>
            <p:nvPr/>
          </p:nvCxnSpPr>
          <p:spPr>
            <a:xfrm>
              <a:off x="3352800" y="2590796"/>
              <a:ext cx="762000" cy="22098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AF92A08-2EE4-4F4C-8A7C-778904AE8B5A}"/>
                </a:ext>
              </a:extLst>
            </p:cNvPr>
            <p:cNvCxnSpPr/>
            <p:nvPr/>
          </p:nvCxnSpPr>
          <p:spPr>
            <a:xfrm>
              <a:off x="3810000" y="2590795"/>
              <a:ext cx="762000" cy="22098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BC1D05D-C38F-714D-871E-513CD90A0A33}"/>
                </a:ext>
              </a:extLst>
            </p:cNvPr>
            <p:cNvCxnSpPr/>
            <p:nvPr/>
          </p:nvCxnSpPr>
          <p:spPr>
            <a:xfrm>
              <a:off x="4267200" y="2590794"/>
              <a:ext cx="762000" cy="22098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9C833AD-6B54-AE4B-97A9-133B868B209B}"/>
                </a:ext>
              </a:extLst>
            </p:cNvPr>
            <p:cNvCxnSpPr/>
            <p:nvPr/>
          </p:nvCxnSpPr>
          <p:spPr>
            <a:xfrm>
              <a:off x="4724400" y="2590793"/>
              <a:ext cx="762000" cy="22098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7FDCDB7-E9EC-8049-B26E-FA8273D43E70}"/>
                </a:ext>
              </a:extLst>
            </p:cNvPr>
            <p:cNvCxnSpPr/>
            <p:nvPr/>
          </p:nvCxnSpPr>
          <p:spPr>
            <a:xfrm>
              <a:off x="5181600" y="2590792"/>
              <a:ext cx="762000" cy="22098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431E232-4D94-F342-80FB-CCB672EBEB81}"/>
                </a:ext>
              </a:extLst>
            </p:cNvPr>
            <p:cNvCxnSpPr/>
            <p:nvPr/>
          </p:nvCxnSpPr>
          <p:spPr>
            <a:xfrm>
              <a:off x="5638800" y="2590791"/>
              <a:ext cx="762000" cy="22098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4CC7BC8-617C-DA40-AF50-92B721447EFD}"/>
                </a:ext>
              </a:extLst>
            </p:cNvPr>
            <p:cNvCxnSpPr/>
            <p:nvPr/>
          </p:nvCxnSpPr>
          <p:spPr>
            <a:xfrm>
              <a:off x="6096000" y="2590790"/>
              <a:ext cx="762000" cy="22098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6C3DB8A-F677-724B-88F5-10F39D2F70C7}"/>
                </a:ext>
              </a:extLst>
            </p:cNvPr>
            <p:cNvCxnSpPr/>
            <p:nvPr/>
          </p:nvCxnSpPr>
          <p:spPr>
            <a:xfrm>
              <a:off x="6553200" y="2590789"/>
              <a:ext cx="762000" cy="22098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EAD8BA0-3B67-A64E-8DD7-AF2D8F3055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8400" y="2582438"/>
              <a:ext cx="232800" cy="694162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6EAF9C1-32ED-FB45-9B23-7BF76FE2C7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81200" y="2576953"/>
              <a:ext cx="464445" cy="130924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BF459E5-0B81-5841-BC85-E451C94745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09800" y="2589071"/>
              <a:ext cx="689423" cy="198292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C10D77E-AA70-C448-90F3-E6E446E78B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0588" y="2616412"/>
              <a:ext cx="762000" cy="22098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2522CA5-7293-0444-BC62-49A481BDAC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7788" y="2590782"/>
              <a:ext cx="762000" cy="22098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06A11D6-C621-F44E-8D2D-D691294AB67C}"/>
                </a:ext>
              </a:extLst>
            </p:cNvPr>
            <p:cNvCxnSpPr>
              <a:cxnSpLocks/>
            </p:cNvCxnSpPr>
            <p:nvPr/>
          </p:nvCxnSpPr>
          <p:spPr>
            <a:xfrm>
              <a:off x="2819400" y="4114801"/>
              <a:ext cx="238812" cy="674893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D89620A-7633-D246-ABCB-246F9DCA8A3E}"/>
                </a:ext>
              </a:extLst>
            </p:cNvPr>
            <p:cNvCxnSpPr>
              <a:cxnSpLocks/>
            </p:cNvCxnSpPr>
            <p:nvPr/>
          </p:nvCxnSpPr>
          <p:spPr>
            <a:xfrm>
              <a:off x="3048000" y="3450273"/>
              <a:ext cx="460822" cy="1332366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3481678-88E2-5D47-849E-3CF52DAB2B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6089" y="2590782"/>
              <a:ext cx="762000" cy="22098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C1ADF1D-3C46-2F49-A66E-8F06FF8585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74390" y="2590782"/>
              <a:ext cx="762000" cy="22098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0200A7F-43B1-6C4A-9780-A5F505BCBD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2691" y="2590782"/>
              <a:ext cx="762000" cy="22098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28DA1DE-F7CD-C747-B482-DDFE9604F1AC}"/>
                </a:ext>
              </a:extLst>
            </p:cNvPr>
            <p:cNvCxnSpPr>
              <a:cxnSpLocks/>
            </p:cNvCxnSpPr>
            <p:nvPr/>
          </p:nvCxnSpPr>
          <p:spPr>
            <a:xfrm>
              <a:off x="3266918" y="2788349"/>
              <a:ext cx="688598" cy="199429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C8EC90E-C381-3D44-836A-6CD9D9062C62}"/>
                </a:ext>
              </a:extLst>
            </p:cNvPr>
            <p:cNvCxnSpPr>
              <a:cxnSpLocks/>
            </p:cNvCxnSpPr>
            <p:nvPr/>
          </p:nvCxnSpPr>
          <p:spPr>
            <a:xfrm>
              <a:off x="3657600" y="2599163"/>
              <a:ext cx="762000" cy="2209781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A16FE3E-79E7-5D44-8B29-870F320ABC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8987" y="2603515"/>
              <a:ext cx="206411" cy="639318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BC3663E-A2C9-6640-B4BC-82399E4F4C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4272" y="2589071"/>
              <a:ext cx="421171" cy="1297129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B809CB5-B6D7-5045-8882-6325F2C3D1AB}"/>
                </a:ext>
              </a:extLst>
            </p:cNvPr>
            <p:cNvCxnSpPr>
              <a:cxnSpLocks/>
            </p:cNvCxnSpPr>
            <p:nvPr/>
          </p:nvCxnSpPr>
          <p:spPr>
            <a:xfrm>
              <a:off x="4094641" y="2575267"/>
              <a:ext cx="762000" cy="2209781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301F5F5-BFAD-A441-9D42-DD79802B3019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575268"/>
              <a:ext cx="762000" cy="2209781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7A47CE5-2A8F-A542-AF96-159365FC2B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77091" y="2599163"/>
              <a:ext cx="586975" cy="1791382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8A63892-8192-1446-929A-43D8D9014D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90947" y="2607843"/>
              <a:ext cx="761112" cy="2192719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3801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431"/>
    </mc:Choice>
    <mc:Fallback xmlns="">
      <p:transition spd="slow" advTm="26343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-2545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Les guides d'ondes bidimensionnels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FC2E3C37-61FB-B749-9007-E0643C089E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16569"/>
                <a:ext cx="12192000" cy="30083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Un guide d'ondes en 2D est composé de quatre miroirs, ou d'une barre à changement d'indice dans les deux dimensions, </a:t>
                </a:r>
                <a:r>
                  <a:rPr lang="fr-CH" i="1" dirty="0"/>
                  <a:t>x</a:t>
                </a:r>
                <a:r>
                  <a:rPr lang="fr-CH" dirty="0"/>
                  <a:t> et </a:t>
                </a:r>
                <a:r>
                  <a:rPr lang="fr-CH" i="1" dirty="0"/>
                  <a:t>y</a:t>
                </a:r>
                <a:r>
                  <a:rPr lang="fr-CH" dirty="0"/>
                  <a:t>. 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Les modes sont déterminés par les conditions: </a:t>
                </a:r>
                <a:r>
                  <a:rPr lang="fr-CH" i="1" dirty="0" err="1"/>
                  <a:t>k</a:t>
                </a:r>
                <a:r>
                  <a:rPr lang="fr-CH" i="1" baseline="-25000" dirty="0" err="1"/>
                  <a:t>x</a:t>
                </a:r>
                <a:r>
                  <a:rPr lang="fr-CH" i="1" dirty="0" err="1"/>
                  <a:t>d</a:t>
                </a:r>
                <a:r>
                  <a:rPr lang="fr-CH" i="1" dirty="0"/>
                  <a:t>=</a:t>
                </a:r>
                <a:r>
                  <a:rPr lang="fr-CH" i="1" dirty="0" err="1">
                    <a:latin typeface="Symbol" pitchFamily="2" charset="2"/>
                  </a:rPr>
                  <a:t>p</a:t>
                </a:r>
                <a:r>
                  <a:rPr lang="fr-CH" i="1" dirty="0" err="1"/>
                  <a:t>m</a:t>
                </a:r>
                <a:r>
                  <a:rPr lang="fr-CH" i="1" baseline="-25000" dirty="0" err="1"/>
                  <a:t>x</a:t>
                </a:r>
                <a:r>
                  <a:rPr lang="fr-CH" i="1" dirty="0"/>
                  <a:t>, </a:t>
                </a:r>
                <a:r>
                  <a:rPr lang="fr-CH" i="1" dirty="0" err="1"/>
                  <a:t>k</a:t>
                </a:r>
                <a:r>
                  <a:rPr lang="fr-CH" i="1" baseline="-25000" dirty="0" err="1"/>
                  <a:t>y</a:t>
                </a:r>
                <a:r>
                  <a:rPr lang="fr-CH" i="1" dirty="0" err="1"/>
                  <a:t>d</a:t>
                </a:r>
                <a:r>
                  <a:rPr lang="fr-CH" i="1" dirty="0"/>
                  <a:t>=</a:t>
                </a:r>
                <a:r>
                  <a:rPr lang="fr-CH" i="1" dirty="0" err="1">
                    <a:latin typeface="Symbol" pitchFamily="2" charset="2"/>
                  </a:rPr>
                  <a:t>p</a:t>
                </a:r>
                <a:r>
                  <a:rPr lang="fr-CH" i="1" dirty="0" err="1"/>
                  <a:t>m</a:t>
                </a:r>
                <a:r>
                  <a:rPr lang="fr-CH" i="1" baseline="-25000" dirty="0" err="1"/>
                  <a:t>y</a:t>
                </a:r>
                <a:r>
                  <a:rPr lang="fr-CH" dirty="0"/>
                  <a:t> , plus: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CH" dirty="0"/>
                  <a:t> . La constante de propagation est: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CH" dirty="0"/>
                  <a:t> . Si le nombre des modes est large, il est donné par: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num>
                              <m:den>
                                <m:r>
                                  <a:rPr lang="fr-CH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CH" dirty="0"/>
                  <a:t> 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Dans un guide diélectrique, la contrainte est: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Sup>
                      <m:sSubSup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Sup>
                      <m:sSubSup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CH"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acc>
                          <m:accPr>
                            <m:chr m:val="̅"/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acc>
                      </m:e>
                    </m:func>
                  </m:oMath>
                </a14:m>
                <a:r>
                  <a:rPr lang="fr-CH" dirty="0"/>
                  <a:t> , avec: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acc>
                          <m:accPr>
                            <m:chr m:val="̅"/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acc>
                      </m:e>
                    </m:func>
                    <m:r>
                      <a:rPr lang="fr-CH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CH" dirty="0"/>
                  <a:t>. Si le nombre des modes est large, on a: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fr-CH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𝑁𝐴</m:t>
                            </m:r>
                          </m:e>
                        </m:d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CH" dirty="0"/>
                  <a:t> , avec: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>
                        <a:latin typeface="Cambria Math" panose="02040503050406030204" pitchFamily="18" charset="0"/>
                      </a:rPr>
                      <m:t>NA</m:t>
                    </m:r>
                    <m:r>
                      <a:rPr lang="fr-CH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fr-CH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r>
                  <a:rPr lang="fr-CH" dirty="0"/>
                  <a:t> . 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Pour les deux types des guides d'ondes, le nombre total des modes est 2</a:t>
                </a:r>
                <a:r>
                  <a:rPr lang="fr-CH" i="1" dirty="0"/>
                  <a:t>M</a:t>
                </a:r>
                <a:r>
                  <a:rPr lang="fr-CH" dirty="0"/>
                  <a:t> (pour les modes TE+TM) .</a:t>
                </a:r>
              </a:p>
            </p:txBody>
          </p:sp>
        </mc:Choice>
        <mc:Fallback xmlns="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FC2E3C37-61FB-B749-9007-E0643C089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16569"/>
                <a:ext cx="12192000" cy="3008388"/>
              </a:xfrm>
              <a:prstGeom prst="rect">
                <a:avLst/>
              </a:prstGeom>
              <a:blipFill>
                <a:blip r:embed="rId2"/>
                <a:stretch>
                  <a:fillRect l="-312" t="-420" b="-210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986DF46-5131-BB4A-AA8C-43F5CF3BF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7535"/>
            <a:ext cx="4267200" cy="26304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08C42D-5A88-CB46-ADEA-6B8D46A79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76225" y="4227535"/>
            <a:ext cx="4815775" cy="263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2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33"/>
    </mc:Choice>
    <mc:Fallback xmlns="">
      <p:transition spd="slow" advTm="11523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442FF2-78A3-EB41-B020-74240DB337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" t="33200" r="4400" b="17600"/>
          <a:stretch/>
        </p:blipFill>
        <p:spPr>
          <a:xfrm>
            <a:off x="3470996" y="1905000"/>
            <a:ext cx="5497671" cy="2889801"/>
          </a:xfrm>
          <a:prstGeom prst="rect">
            <a:avLst/>
          </a:prstGeom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" y="0"/>
            <a:ext cx="9525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CH" sz="2800" dirty="0"/>
              <a:t>Les fibres optiques: Applications</a:t>
            </a:r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6D501-F2E3-DF43-8386-729174A65449}"/>
              </a:ext>
            </a:extLst>
          </p:cNvPr>
          <p:cNvSpPr/>
          <p:nvPr/>
        </p:nvSpPr>
        <p:spPr>
          <a:xfrm>
            <a:off x="11348" y="523220"/>
            <a:ext cx="89573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Applications d'une seul fibre: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/>
              <a:t>Transmission des données à longue distance (internet)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/>
              <a:t>Transmission des données à courte distance (audio)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/>
              <a:t>Senseurs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Applications d'un groupe de fibres (bundle):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/>
              <a:t>Eclairage et transmission d'énergie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/>
              <a:t>Imagerie (endoscopie)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/>
              <a:t>Décoration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0D7AE4-5388-E44B-B1B7-5FA536B096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800"/>
          <a:stretch/>
        </p:blipFill>
        <p:spPr>
          <a:xfrm>
            <a:off x="3183168" y="4026457"/>
            <a:ext cx="2684233" cy="21795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9056FB-529F-7149-9772-03B77A434A90}"/>
              </a:ext>
            </a:extLst>
          </p:cNvPr>
          <p:cNvSpPr/>
          <p:nvPr/>
        </p:nvSpPr>
        <p:spPr>
          <a:xfrm>
            <a:off x="0" y="619242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tiimg.tistatic.com</a:t>
            </a:r>
            <a:r>
              <a:rPr lang="fr-CH" sz="800" dirty="0"/>
              <a:t>/</a:t>
            </a:r>
            <a:r>
              <a:rPr lang="fr-CH" sz="800" dirty="0" err="1"/>
              <a:t>fp</a:t>
            </a:r>
            <a:r>
              <a:rPr lang="fr-CH" sz="800" dirty="0"/>
              <a:t>/1/760/digital-audio-optical-fiber-optic-toslink-cables-634.jpg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A810CA-9D2B-0E45-AF69-C3FB8752B2ED}"/>
              </a:ext>
            </a:extLst>
          </p:cNvPr>
          <p:cNvSpPr/>
          <p:nvPr/>
        </p:nvSpPr>
        <p:spPr>
          <a:xfrm>
            <a:off x="8077200" y="6642556"/>
            <a:ext cx="41148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www.the</a:t>
            </a:r>
            <a:r>
              <a:rPr lang="fr-CH" sz="800" dirty="0"/>
              <a:t>-home-</a:t>
            </a:r>
            <a:r>
              <a:rPr lang="fr-CH" sz="800" dirty="0" err="1"/>
              <a:t>cinema</a:t>
            </a:r>
            <a:r>
              <a:rPr lang="fr-CH" sz="800" dirty="0"/>
              <a:t>-</a:t>
            </a:r>
            <a:r>
              <a:rPr lang="fr-CH" sz="800" dirty="0" err="1"/>
              <a:t>guide.com</a:t>
            </a:r>
            <a:r>
              <a:rPr lang="fr-CH" sz="800" dirty="0"/>
              <a:t>/images/optical-digital-audio-connection-0.jpg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A9BC50-9255-8D40-A9E4-8E968B349B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73" r="4364"/>
          <a:stretch/>
        </p:blipFill>
        <p:spPr>
          <a:xfrm>
            <a:off x="9525000" y="0"/>
            <a:ext cx="2667000" cy="2222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6801857-2545-8B43-809C-BB8FBE9B56A6}"/>
              </a:ext>
            </a:extLst>
          </p:cNvPr>
          <p:cNvSpPr/>
          <p:nvPr/>
        </p:nvSpPr>
        <p:spPr>
          <a:xfrm>
            <a:off x="1" y="6631843"/>
            <a:ext cx="480060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www.hund.de</a:t>
            </a:r>
            <a:r>
              <a:rPr lang="fr-CH" sz="800" dirty="0"/>
              <a:t>/media/</a:t>
            </a:r>
            <a:r>
              <a:rPr lang="fr-CH" sz="800" dirty="0" err="1"/>
              <a:t>widgetkit</a:t>
            </a:r>
            <a:r>
              <a:rPr lang="fr-CH" sz="800" dirty="0"/>
              <a:t>/faseroptik_startseite1-ea1f8afba6a82c5a65bd3742c405bcb2.jpg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7DF4CB-4934-CB4B-AA77-A4C8FCC760DA}"/>
              </a:ext>
            </a:extLst>
          </p:cNvPr>
          <p:cNvSpPr/>
          <p:nvPr/>
        </p:nvSpPr>
        <p:spPr>
          <a:xfrm>
            <a:off x="8915400" y="6196648"/>
            <a:ext cx="32766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https://sc01.alicdn.com/</a:t>
            </a:r>
            <a:r>
              <a:rPr lang="fr-CH" sz="800" dirty="0" err="1"/>
              <a:t>kf</a:t>
            </a:r>
            <a:r>
              <a:rPr lang="fr-CH" sz="800" dirty="0"/>
              <a:t>/HTB1ad5La6zuK1RjSsppq6xz0XXaa.jpg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65BE2D-EBAF-4245-A821-95A481176E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200" b="15997"/>
          <a:stretch/>
        </p:blipFill>
        <p:spPr>
          <a:xfrm>
            <a:off x="8996862" y="2222500"/>
            <a:ext cx="3183791" cy="20313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8F397BA-FFAC-7244-AFC6-7255803C5CDC}"/>
              </a:ext>
            </a:extLst>
          </p:cNvPr>
          <p:cNvSpPr/>
          <p:nvPr/>
        </p:nvSpPr>
        <p:spPr>
          <a:xfrm>
            <a:off x="8327526" y="6416399"/>
            <a:ext cx="386447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https://sc02.alicdn.com/</a:t>
            </a:r>
            <a:r>
              <a:rPr lang="fr-CH" sz="800" dirty="0" err="1"/>
              <a:t>kf</a:t>
            </a:r>
            <a:r>
              <a:rPr lang="fr-CH" sz="800" dirty="0"/>
              <a:t>/HTB1s_F4t98YBeNkSnb4q6yevFXaj.jpg_350x350.jpg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165CD3-47AA-0F40-A5D6-7C3C0BB475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7" y="4407054"/>
            <a:ext cx="3112856" cy="173541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DAABF9F-C4CF-C841-8113-C0DC36CBC0C9}"/>
              </a:ext>
            </a:extLst>
          </p:cNvPr>
          <p:cNvSpPr/>
          <p:nvPr/>
        </p:nvSpPr>
        <p:spPr>
          <a:xfrm>
            <a:off x="0" y="641894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searchlight.vc</a:t>
            </a:r>
            <a:r>
              <a:rPr lang="fr-CH" sz="800" dirty="0"/>
              <a:t>/</a:t>
            </a:r>
            <a:r>
              <a:rPr lang="fr-CH" sz="800" dirty="0" err="1"/>
              <a:t>searchlight</a:t>
            </a:r>
            <a:r>
              <a:rPr lang="fr-CH" sz="800" dirty="0"/>
              <a:t>/</a:t>
            </a:r>
            <a:r>
              <a:rPr lang="fr-CH" sz="800" dirty="0" err="1"/>
              <a:t>wp</a:t>
            </a:r>
            <a:r>
              <a:rPr lang="fr-CH" sz="800" dirty="0"/>
              <a:t>-content/</a:t>
            </a:r>
            <a:r>
              <a:rPr lang="fr-CH" sz="800" dirty="0" err="1"/>
              <a:t>uploads</a:t>
            </a:r>
            <a:r>
              <a:rPr lang="fr-CH" sz="800" dirty="0"/>
              <a:t>/sites/2/2019/05/subsea-1-750x500.jpg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303229B-BE26-7F4D-8D80-C8DB772F13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7452"/>
          <a:stretch/>
        </p:blipFill>
        <p:spPr>
          <a:xfrm>
            <a:off x="8980014" y="4262823"/>
            <a:ext cx="3199017" cy="176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5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443"/>
    </mc:Choice>
    <mc:Fallback xmlns="">
      <p:transition spd="slow" advTm="16344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01EAA77-3165-6D49-AB96-622D73F7A5B5}"/>
              </a:ext>
            </a:extLst>
          </p:cNvPr>
          <p:cNvGrpSpPr/>
          <p:nvPr/>
        </p:nvGrpSpPr>
        <p:grpSpPr>
          <a:xfrm>
            <a:off x="940785" y="523220"/>
            <a:ext cx="11271284" cy="6029980"/>
            <a:chOff x="940785" y="642181"/>
            <a:chExt cx="11271284" cy="602998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8C113A1-14B5-8B43-BEBC-ED2020739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81004" y="3361805"/>
              <a:ext cx="3191396" cy="3191396"/>
            </a:xfrm>
            <a:prstGeom prst="rect">
              <a:avLst/>
            </a:prstGeom>
            <a:ln w="76200">
              <a:solidFill>
                <a:schemeClr val="accent3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CD09B31-1ABA-BF4A-A0B7-10855B97FF1B}"/>
                </a:ext>
              </a:extLst>
            </p:cNvPr>
            <p:cNvSpPr txBox="1"/>
            <p:nvPr/>
          </p:nvSpPr>
          <p:spPr>
            <a:xfrm>
              <a:off x="5263582" y="6364384"/>
              <a:ext cx="20842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400" dirty="0"/>
                <a:t>Fabrication des bundles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A6AEC5-1A5A-994F-A502-2448E641E374}"/>
                </a:ext>
              </a:extLst>
            </p:cNvPr>
            <p:cNvSpPr txBox="1"/>
            <p:nvPr/>
          </p:nvSpPr>
          <p:spPr>
            <a:xfrm>
              <a:off x="940785" y="4150751"/>
              <a:ext cx="20826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400" dirty="0"/>
                <a:t>Fabrication du préforme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D63E7AA-4589-E846-A482-45EB23E5BBCC}"/>
                </a:ext>
              </a:extLst>
            </p:cNvPr>
            <p:cNvSpPr txBox="1"/>
            <p:nvPr/>
          </p:nvSpPr>
          <p:spPr>
            <a:xfrm>
              <a:off x="9677400" y="642181"/>
              <a:ext cx="25346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600" dirty="0"/>
                <a:t>Machine à étirer les fibres</a:t>
              </a:r>
            </a:p>
            <a:p>
              <a:pPr algn="ctr"/>
              <a:r>
                <a:rPr lang="fr-CH" sz="1600" dirty="0"/>
                <a:t>(hauteur: 10-20m)</a:t>
              </a:r>
            </a:p>
          </p:txBody>
        </p:sp>
      </p:grp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" y="0"/>
            <a:ext cx="78485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CH" sz="2800" dirty="0"/>
              <a:t>Les fibres optiques: fabrication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0EAF4D-1D86-914A-8C79-A692E3B29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4343400"/>
            <a:ext cx="4620490" cy="2209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AE6FDF-2818-E54D-BC9A-C2C7AA155CBD}"/>
              </a:ext>
            </a:extLst>
          </p:cNvPr>
          <p:cNvSpPr/>
          <p:nvPr/>
        </p:nvSpPr>
        <p:spPr>
          <a:xfrm>
            <a:off x="2438400" y="6638723"/>
            <a:ext cx="3124201" cy="21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https://fibre-</a:t>
            </a:r>
            <a:r>
              <a:rPr lang="fr-CH" sz="800" dirty="0" err="1"/>
              <a:t>optique.pagesperso</a:t>
            </a:r>
            <a:r>
              <a:rPr lang="fr-CH" sz="800" dirty="0"/>
              <a:t>-</a:t>
            </a:r>
            <a:r>
              <a:rPr lang="fr-CH" sz="800" dirty="0" err="1"/>
              <a:t>orange.fr</a:t>
            </a:r>
            <a:r>
              <a:rPr lang="fr-CH" sz="800" dirty="0"/>
              <a:t>/Images/</a:t>
            </a:r>
            <a:r>
              <a:rPr lang="fr-CH" sz="800" dirty="0" err="1"/>
              <a:t>fibrage.png</a:t>
            </a:r>
            <a:endParaRPr lang="fr-CH" sz="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1F946B-6AF0-8548-80E8-33E1C38E62CB}"/>
              </a:ext>
            </a:extLst>
          </p:cNvPr>
          <p:cNvSpPr/>
          <p:nvPr/>
        </p:nvSpPr>
        <p:spPr>
          <a:xfrm>
            <a:off x="-2" y="6638723"/>
            <a:ext cx="259080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www.lhaire.org</a:t>
            </a:r>
            <a:r>
              <a:rPr lang="fr-CH" sz="800" dirty="0"/>
              <a:t>/</a:t>
            </a:r>
            <a:r>
              <a:rPr lang="fr-CH" sz="800" dirty="0" err="1"/>
              <a:t>reseaux</a:t>
            </a:r>
            <a:r>
              <a:rPr lang="fr-CH" sz="800" dirty="0"/>
              <a:t>/fibre/pics/</a:t>
            </a:r>
            <a:r>
              <a:rPr lang="fr-CH" sz="800" dirty="0" err="1"/>
              <a:t>barrefo.gif</a:t>
            </a:r>
            <a:endParaRPr lang="fr-CH" sz="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38A0CC-8B93-204C-9C6B-AEB8AF2A0D69}"/>
              </a:ext>
            </a:extLst>
          </p:cNvPr>
          <p:cNvSpPr/>
          <p:nvPr/>
        </p:nvSpPr>
        <p:spPr>
          <a:xfrm>
            <a:off x="7086601" y="6519446"/>
            <a:ext cx="5105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www.researchgate.net</a:t>
            </a:r>
            <a:r>
              <a:rPr lang="fr-CH" sz="800" dirty="0"/>
              <a:t>/profile/</a:t>
            </a:r>
            <a:r>
              <a:rPr lang="fr-CH" sz="800" dirty="0" err="1"/>
              <a:t>Anne_Boucon</a:t>
            </a:r>
            <a:r>
              <a:rPr lang="fr-CH" sz="800" dirty="0"/>
              <a:t>/publication/41069366/figure/fig4/AS:669439846539276@1536618305539/Illustration-de-la-methode-de-fabrication-dune-PCF-paretirageparetirage_Q320.jpg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717542-F57F-494E-8E9C-3168964F025A}"/>
              </a:ext>
            </a:extLst>
          </p:cNvPr>
          <p:cNvGrpSpPr/>
          <p:nvPr/>
        </p:nvGrpSpPr>
        <p:grpSpPr>
          <a:xfrm>
            <a:off x="7696200" y="0"/>
            <a:ext cx="4495800" cy="6515653"/>
            <a:chOff x="7696200" y="0"/>
            <a:chExt cx="4495800" cy="65156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562682E-1356-3A44-AD83-3D997D262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96200" y="0"/>
              <a:ext cx="4495800" cy="651565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DDAA37-E4C0-9245-AAF5-FF2F40781074}"/>
                </a:ext>
              </a:extLst>
            </p:cNvPr>
            <p:cNvSpPr/>
            <p:nvPr/>
          </p:nvSpPr>
          <p:spPr>
            <a:xfrm>
              <a:off x="7696200" y="0"/>
              <a:ext cx="4572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DF0D7A3-D53D-8443-9DCF-FA12C0CBCE9C}"/>
              </a:ext>
            </a:extLst>
          </p:cNvPr>
          <p:cNvSpPr/>
          <p:nvPr/>
        </p:nvSpPr>
        <p:spPr>
          <a:xfrm>
            <a:off x="-1" y="533400"/>
            <a:ext cx="7924801" cy="3053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Les fibres optiques sont composées d'un </a:t>
            </a:r>
            <a:r>
              <a:rPr lang="fr-CH" b="1" dirty="0"/>
              <a:t>cœur</a:t>
            </a:r>
            <a:r>
              <a:rPr lang="fr-CH" dirty="0"/>
              <a:t> en verre avec un indice de réfraction élevé, d'une </a:t>
            </a:r>
            <a:r>
              <a:rPr lang="fr-CH" b="1" dirty="0"/>
              <a:t>gaine</a:t>
            </a:r>
            <a:r>
              <a:rPr lang="fr-CH" dirty="0"/>
              <a:t> en verre avec un indice de réfraction plus faible, et d'une </a:t>
            </a:r>
            <a:r>
              <a:rPr lang="fr-CH" b="1" dirty="0"/>
              <a:t>enveloppe</a:t>
            </a:r>
            <a:r>
              <a:rPr lang="fr-CH" dirty="0"/>
              <a:t> de protection (plastique/métal).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Elles sont fabriquées par une machine qui tire la fibre à partir d'une préforme, elle-même fabriqué par déposition successive des couches concentriques de verre aux indices souhaités.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Des assemblages de fibres sont fabriqués en étirant un groupe de tubes.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Les fibres très simples (pour la communication à faible vitesse et la décoration) sont faites en polymère.</a:t>
            </a:r>
          </a:p>
        </p:txBody>
      </p:sp>
    </p:spTree>
    <p:extLst>
      <p:ext uri="{BB962C8B-B14F-4D97-AF65-F5344CB8AC3E}">
        <p14:creationId xmlns:p14="http://schemas.microsoft.com/office/powerpoint/2010/main" val="183913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20"/>
    </mc:Choice>
    <mc:Fallback xmlns="">
      <p:transition spd="slow" advTm="10632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0" y="0"/>
            <a:ext cx="12191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CH" sz="2800" dirty="0"/>
              <a:t>Les fibres optiques: types des fibres</a:t>
            </a:r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F0D7A3-D53D-8443-9DCF-FA12C0CBCE9C}"/>
              </a:ext>
            </a:extLst>
          </p:cNvPr>
          <p:cNvSpPr/>
          <p:nvPr/>
        </p:nvSpPr>
        <p:spPr>
          <a:xfrm>
            <a:off x="0" y="547786"/>
            <a:ext cx="12192000" cy="2277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Les fibres optiques sont des guides d'ondes cylindriques, donc à symétrie radiale.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Comme les guides d'ondes planes, il y a différentes types des fibres, selon la dépendance radiale de l'indice de réfraction: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sz="1600" dirty="0"/>
              <a:t>Taille du cœur large, saut d'indice (</a:t>
            </a:r>
            <a:r>
              <a:rPr lang="fr-CH" sz="1600" dirty="0" err="1"/>
              <a:t>Step</a:t>
            </a:r>
            <a:r>
              <a:rPr lang="fr-CH" sz="1600" dirty="0"/>
              <a:t>-index multimode) – pour la transmission à basse vitesse, décoration, éclairage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sz="1600" dirty="0"/>
              <a:t>Taille du cœur large/moyenne, gradient d'indice (Gradient-index multimode): pour la transmission à une vitesse moyenne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sz="1600" dirty="0"/>
              <a:t>Taille du cœur petite, saut d'indice (Monomode): pour la transmission à très grande vitesse et à longues distances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Il y a aussi des fibres spéciales pour l'amplification, le maintient de la polarisation, etc.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2BE793-3C86-2C46-B23F-754EB7BC724E}"/>
              </a:ext>
            </a:extLst>
          </p:cNvPr>
          <p:cNvSpPr/>
          <p:nvPr/>
        </p:nvSpPr>
        <p:spPr>
          <a:xfrm>
            <a:off x="1524000" y="6519446"/>
            <a:ext cx="2971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upload.wikimedia.org</a:t>
            </a:r>
            <a:r>
              <a:rPr lang="fr-CH" sz="800" dirty="0"/>
              <a:t>/</a:t>
            </a:r>
            <a:r>
              <a:rPr lang="fr-CH" sz="800" dirty="0" err="1"/>
              <a:t>wikipedia</a:t>
            </a:r>
            <a:r>
              <a:rPr lang="fr-CH" sz="800" dirty="0"/>
              <a:t>/</a:t>
            </a:r>
            <a:r>
              <a:rPr lang="fr-CH" sz="800" dirty="0" err="1"/>
              <a:t>commons</a:t>
            </a:r>
            <a:r>
              <a:rPr lang="fr-CH" sz="800" dirty="0"/>
              <a:t>/</a:t>
            </a:r>
            <a:r>
              <a:rPr lang="fr-CH" sz="800" dirty="0" err="1"/>
              <a:t>thumb</a:t>
            </a:r>
            <a:r>
              <a:rPr lang="fr-CH" sz="800" dirty="0"/>
              <a:t>/0/0e/</a:t>
            </a:r>
            <a:r>
              <a:rPr lang="fr-CH" sz="800" dirty="0" err="1"/>
              <a:t>Optical_fiber_types.svg</a:t>
            </a:r>
            <a:r>
              <a:rPr lang="fr-CH" sz="800" dirty="0"/>
              <a:t>/2560px-Optical_fiber_types.svg.png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E3695F-4857-AF45-A731-B5F9DFF24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940" y="2888815"/>
            <a:ext cx="7243060" cy="394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01"/>
    </mc:Choice>
    <mc:Fallback xmlns="">
      <p:transition spd="slow" advTm="10080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0" y="0"/>
            <a:ext cx="12191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CH" sz="2800" dirty="0"/>
              <a:t>Les fibres optiques multimodes à saut d'indice (1)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DF0D7A3-D53D-8443-9DCF-FA12C0CBCE9C}"/>
                  </a:ext>
                </a:extLst>
              </p:cNvPr>
              <p:cNvSpPr/>
              <p:nvPr/>
            </p:nvSpPr>
            <p:spPr>
              <a:xfrm>
                <a:off x="0" y="547786"/>
                <a:ext cx="12192000" cy="38145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La différence d'indice est définie par: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fr-CH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  <m:r>
                          <a:rPr lang="fr-CH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</m:den>
                    </m:f>
                  </m:oMath>
                </a14:m>
                <a:r>
                  <a:rPr lang="fr-CH" dirty="0"/>
                  <a:t> ; elle est assez petite (0.3-8.3%). L'angle critique d'entré, ou l'ouverture numérique, est: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>
                        <a:latin typeface="Cambria Math" panose="02040503050406030204" pitchFamily="18" charset="0"/>
                      </a:rPr>
                      <m:t>NA</m:t>
                    </m:r>
                    <m:r>
                      <a:rPr lang="fr-CH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func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fr-CH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ad>
                      <m:radPr>
                        <m:degHide m:val="on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</m:rad>
                  </m:oMath>
                </a14:m>
                <a:r>
                  <a:rPr lang="fr-CH" dirty="0"/>
                  <a:t> . Des valeurs typiques sont: NA = 0.1 - 0.5.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 diamètre du cœur varie entre 50 et 1500 </a:t>
                </a:r>
                <a:r>
                  <a:rPr lang="fr-CH" dirty="0" err="1">
                    <a:latin typeface="Symbol" pitchFamily="2" charset="2"/>
                  </a:rPr>
                  <a:t>m</a:t>
                </a:r>
                <a:r>
                  <a:rPr lang="fr-CH" dirty="0" err="1"/>
                  <a:t>m.</a:t>
                </a:r>
                <a:endParaRPr lang="fr-CH" dirty="0"/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Selon la position d'entrée, la lumière se propage par un chemin méridional ou désaxé. Dans le cas désaxé, le faisceau se propage dans la fibre d'une manière hélicoïdale.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Pour calculer le champ dans une fibre, nous devons résoudre l'équation de Helmholtz (onde monochromatique avec la fréquence </a:t>
                </a:r>
                <a:r>
                  <a:rPr lang="fr-CH" i="1" dirty="0">
                    <a:latin typeface="Symbol" pitchFamily="2" charset="2"/>
                  </a:rPr>
                  <a:t>w</a:t>
                </a:r>
                <a:r>
                  <a:rPr lang="fr-CH" dirty="0"/>
                  <a:t>) en coordonnées cylindriques: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fr-CH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Sup>
                      <m:sSubSup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CH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CH" dirty="0"/>
                  <a:t> 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D'une manière similaire aux guides d'ondes planes, nous proposons une solution: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𝑖𝑙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p>
                    </m:sSup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fr-CH" dirty="0"/>
                  <a:t>. L'équation pour </a:t>
                </a:r>
                <a:r>
                  <a:rPr lang="fr-CH" i="1" dirty="0"/>
                  <a:t>u</a:t>
                </a:r>
                <a:r>
                  <a:rPr lang="fr-CH" dirty="0"/>
                  <a:t>(</a:t>
                </a:r>
                <a:r>
                  <a:rPr lang="fr-CH" b="1" i="1" dirty="0"/>
                  <a:t>r</a:t>
                </a:r>
                <a:r>
                  <a:rPr lang="fr-CH" dirty="0"/>
                  <a:t>) devient: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fr-CH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fr-CH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fr-CH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CH" dirty="0"/>
                  <a:t>.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DF0D7A3-D53D-8443-9DCF-FA12C0CBCE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47786"/>
                <a:ext cx="12192000" cy="3814506"/>
              </a:xfrm>
              <a:prstGeom prst="rect">
                <a:avLst/>
              </a:prstGeom>
              <a:blipFill>
                <a:blip r:embed="rId2"/>
                <a:stretch>
                  <a:fillRect l="-312" r="-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E9C2B1CB-393C-184E-AE3F-EE56DBC43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4876801"/>
            <a:ext cx="3943748" cy="9859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E8BF3C-EB15-3844-A07E-74A62299B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5799236"/>
            <a:ext cx="4432300" cy="1054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868F254-779A-9843-B22F-AF58B6C17B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" r="3234"/>
          <a:stretch/>
        </p:blipFill>
        <p:spPr>
          <a:xfrm>
            <a:off x="5956300" y="4681512"/>
            <a:ext cx="4711700" cy="217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249"/>
    </mc:Choice>
    <mc:Fallback xmlns="">
      <p:transition spd="slow" advTm="17224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-2545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fr-CH" sz="2800" dirty="0"/>
              <a:t>Les fibres optiques multimodes au saut d'indice (2)</a:t>
            </a:r>
            <a:endParaRPr 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FC2E3C37-61FB-B749-9007-E0643C089E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16569"/>
                <a:ext cx="12192000" cy="59338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Pour résoudre l'équation, nous définissons dans le cœur: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CH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CH" dirty="0"/>
                  <a:t> , et dans la gaine: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fr-CH" dirty="0"/>
                  <a:t> .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/>
                  <a:t>      L'équation devient: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CH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p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num>
                                <m:den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num>
                                <m:den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fr-CH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  <m:sup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fr-CH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e>
                                        <m:sup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fr-CH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  (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œ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𝑢𝑟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p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num>
                                <m:den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num>
                                <m:den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CH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fr-CH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e>
                                        <m:sup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fr-CH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𝑔𝑎𝑖𝑛𝑒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CH" dirty="0"/>
                  <a:t> . 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Les solutions sont des fonctions de Bessel: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 b="0" i="0" smtClean="0">
                        <a:latin typeface="Cambria Math" panose="02040503050406030204" pitchFamily="18" charset="0"/>
                      </a:rPr>
                      <m:t>u</m:t>
                    </m:r>
                    <m:d>
                      <m:d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CH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</m:d>
                    <m:r>
                      <a:rPr lang="fr-CH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CH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  <m:sup>
                                      <m:r>
                                        <a:rPr lang="fr-CH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p>
                                  </m:sSubSup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</m:e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  (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œ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𝑢𝑟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H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</m:e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𝑔𝑎𝑖𝑛𝑒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CH" dirty="0"/>
                  <a:t> 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Il faut encore accorder </a:t>
                </a:r>
                <a:r>
                  <a:rPr lang="fr-CH" i="1" dirty="0"/>
                  <a:t>u</a:t>
                </a:r>
                <a:r>
                  <a:rPr lang="fr-CH" dirty="0"/>
                  <a:t>(</a:t>
                </a:r>
                <a:r>
                  <a:rPr lang="fr-CH" i="1" dirty="0"/>
                  <a:t>r</a:t>
                </a:r>
                <a:r>
                  <a:rPr lang="fr-CH" dirty="0"/>
                  <a:t>) et </a:t>
                </a:r>
                <a:r>
                  <a:rPr lang="fr-CH" i="1" dirty="0"/>
                  <a:t>u</a:t>
                </a:r>
                <a:r>
                  <a:rPr lang="fr-CH" dirty="0"/>
                  <a:t>'(</a:t>
                </a:r>
                <a:r>
                  <a:rPr lang="fr-CH" i="1" dirty="0"/>
                  <a:t>r</a:t>
                </a:r>
                <a:r>
                  <a:rPr lang="fr-CH" dirty="0"/>
                  <a:t>) à </a:t>
                </a:r>
                <a:r>
                  <a:rPr lang="fr-CH" i="1" dirty="0"/>
                  <a:t>r </a:t>
                </a:r>
                <a:r>
                  <a:rPr lang="fr-CH" dirty="0"/>
                  <a:t>= </a:t>
                </a:r>
                <a:r>
                  <a:rPr lang="fr-CH" i="1" dirty="0"/>
                  <a:t>a</a:t>
                </a:r>
                <a:r>
                  <a:rPr lang="fr-CH" dirty="0"/>
                  <a:t> , ce qui va donner les modes.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Il y a un lien entre </a:t>
                </a:r>
                <a:r>
                  <a:rPr lang="fr-CH" i="1" dirty="0"/>
                  <a:t>k</a:t>
                </a:r>
                <a:r>
                  <a:rPr lang="fr-CH" baseline="-25000" dirty="0"/>
                  <a:t>T</a:t>
                </a:r>
                <a:r>
                  <a:rPr lang="fr-CH" dirty="0"/>
                  <a:t> et </a:t>
                </a:r>
                <a:r>
                  <a:rPr lang="fr-CH" dirty="0">
                    <a:latin typeface="Symbol" pitchFamily="2" charset="2"/>
                  </a:rPr>
                  <a:t>g</a:t>
                </a:r>
                <a:r>
                  <a:rPr lang="fr-CH" dirty="0"/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CH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𝑁𝐴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fr-CH" dirty="0"/>
                  <a:t> . En conséquence, un large </a:t>
                </a:r>
                <a:r>
                  <a:rPr lang="fr-CH" i="1" dirty="0"/>
                  <a:t>k</a:t>
                </a:r>
                <a:r>
                  <a:rPr lang="fr-CH" baseline="-25000" dirty="0"/>
                  <a:t>T</a:t>
                </a:r>
                <a:r>
                  <a:rPr lang="fr-CH" dirty="0"/>
                  <a:t> impose un </a:t>
                </a:r>
                <a:r>
                  <a:rPr lang="fr-CH" dirty="0">
                    <a:latin typeface="Symbol" pitchFamily="2" charset="2"/>
                  </a:rPr>
                  <a:t>g</a:t>
                </a:r>
                <a:r>
                  <a:rPr lang="fr-CH" dirty="0"/>
                  <a:t> plus petit, donc plus d'oscillations dans le cœur et une "queue" plus longue dans la gaine.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Si: </a:t>
                </a:r>
                <a:r>
                  <a:rPr lang="fr-CH" i="1" dirty="0"/>
                  <a:t>k</a:t>
                </a:r>
                <a:r>
                  <a:rPr lang="fr-CH" baseline="-25000" dirty="0"/>
                  <a:t>T</a:t>
                </a:r>
                <a:r>
                  <a:rPr lang="fr-CH" dirty="0"/>
                  <a:t> &gt; NA</a:t>
                </a:r>
                <a:r>
                  <a:rPr lang="fr-CH" baseline="30000" dirty="0"/>
                  <a:t>.</a:t>
                </a:r>
                <a:r>
                  <a:rPr lang="fr-CH" dirty="0"/>
                  <a:t>k</a:t>
                </a:r>
                <a:r>
                  <a:rPr lang="fr-CH" baseline="-25000" dirty="0"/>
                  <a:t>0</a:t>
                </a:r>
                <a:r>
                  <a:rPr lang="fr-CH" dirty="0"/>
                  <a:t> , </a:t>
                </a:r>
                <a:r>
                  <a:rPr lang="fr-CH" dirty="0">
                    <a:latin typeface="Symbol" pitchFamily="2" charset="2"/>
                  </a:rPr>
                  <a:t>g</a:t>
                </a:r>
                <a:r>
                  <a:rPr lang="fr-CH" dirty="0"/>
                  <a:t> devient imaginaire et l'onde sorte du cœur de la fibre (la lumière n'est plus confinée dans la fibre).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En multipliant par </a:t>
                </a:r>
                <a:r>
                  <a:rPr lang="fr-CH" i="1" dirty="0"/>
                  <a:t>a</a:t>
                </a:r>
                <a:r>
                  <a:rPr lang="fr-CH" dirty="0"/>
                  <a:t>, on définit les paramètres normalisés: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𝑁𝐴</m:t>
                    </m:r>
                    <m:sSub>
                      <m:sSub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sSub>
                          <m:sSubPr>
                            <m:ctrlP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𝑁𝐴</m:t>
                    </m:r>
                  </m:oMath>
                </a14:m>
                <a:r>
                  <a:rPr lang="fr-CH" dirty="0"/>
                  <a:t> ,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CH" dirty="0"/>
                  <a:t> ,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CH" dirty="0"/>
                  <a:t> . L'équation devient: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CH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fr-CH" dirty="0"/>
                  <a:t> , et les solutions sont: 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/>
                  <a:t>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 b="0" i="0" smtClean="0">
                        <a:latin typeface="Cambria Math" panose="02040503050406030204" pitchFamily="18" charset="0"/>
                      </a:rPr>
                      <m:t>u</m:t>
                    </m:r>
                    <m:d>
                      <m:d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CH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</m:d>
                    <m:r>
                      <a:rPr lang="fr-CH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CH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H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  (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œ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𝑢𝑟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𝑔𝑎𝑖𝑛𝑒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CH" dirty="0"/>
                  <a:t> 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On appelle V le </a:t>
                </a:r>
                <a:r>
                  <a:rPr lang="fr-CH" b="1" dirty="0"/>
                  <a:t>paramètre de la fibre</a:t>
                </a:r>
                <a:r>
                  <a:rPr lang="fr-CH" dirty="0"/>
                  <a:t>. 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Pour que la fibre fonctionne, il faut que: </a:t>
                </a:r>
                <a:r>
                  <a:rPr lang="fr-CH" i="1" dirty="0"/>
                  <a:t>X</a:t>
                </a:r>
                <a:r>
                  <a:rPr lang="fr-CH" dirty="0"/>
                  <a:t>&lt;</a:t>
                </a:r>
                <a:r>
                  <a:rPr lang="fr-CH" i="1" dirty="0"/>
                  <a:t>V</a:t>
                </a:r>
                <a:r>
                  <a:rPr lang="fr-CH" dirty="0"/>
                  <a:t> .</a:t>
                </a:r>
              </a:p>
            </p:txBody>
          </p:sp>
        </mc:Choice>
        <mc:Fallback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FC2E3C37-61FB-B749-9007-E0643C089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16569"/>
                <a:ext cx="12192000" cy="5933804"/>
              </a:xfrm>
              <a:prstGeom prst="rect">
                <a:avLst/>
              </a:prstGeom>
              <a:blipFill>
                <a:blip r:embed="rId2"/>
                <a:stretch>
                  <a:fillRect l="-520" t="-30556" b="-2222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9D400B6-FCE2-8B49-AF2A-5CDA4F28B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535" y="4832501"/>
            <a:ext cx="6786465" cy="202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6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966"/>
    </mc:Choice>
    <mc:Fallback xmlns="">
      <p:transition spd="slow" advTm="28196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-2545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fr-CH" sz="2800" dirty="0"/>
              <a:t>Les modes dans les fibres optiques au saut d'indice (1)</a:t>
            </a:r>
            <a:endParaRPr 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FC2E3C37-61FB-B749-9007-E0643C089E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71288"/>
                <a:ext cx="12192000" cy="30257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Si la différence d'indice </a:t>
                </a:r>
                <a:r>
                  <a:rPr lang="fr-CH" dirty="0">
                    <a:latin typeface="Symbol" pitchFamily="2" charset="2"/>
                  </a:rPr>
                  <a:t>D</a:t>
                </a:r>
                <a:r>
                  <a:rPr lang="fr-CH" dirty="0"/>
                  <a:t> est faible, les modes sont paraxiaux (des modes TEM).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L'accord de </a:t>
                </a:r>
                <a:r>
                  <a:rPr lang="fr-CH" i="1" dirty="0"/>
                  <a:t>u</a:t>
                </a:r>
                <a:r>
                  <a:rPr lang="fr-CH" dirty="0"/>
                  <a:t>(</a:t>
                </a:r>
                <a:r>
                  <a:rPr lang="fr-CH" i="1" dirty="0"/>
                  <a:t>r</a:t>
                </a:r>
                <a:r>
                  <a:rPr lang="fr-CH" dirty="0"/>
                  <a:t>) et de </a:t>
                </a:r>
                <a:r>
                  <a:rPr lang="fr-CH" i="1" dirty="0"/>
                  <a:t>u</a:t>
                </a:r>
                <a:r>
                  <a:rPr lang="fr-CH" dirty="0"/>
                  <a:t>'(</a:t>
                </a:r>
                <a:r>
                  <a:rPr lang="fr-CH" i="1" dirty="0"/>
                  <a:t>r</a:t>
                </a:r>
                <a:r>
                  <a:rPr lang="fr-CH" dirty="0"/>
                  <a:t>) à </a:t>
                </a:r>
                <a:r>
                  <a:rPr lang="fr-CH" i="1" dirty="0"/>
                  <a:t>r </a:t>
                </a:r>
                <a:r>
                  <a:rPr lang="fr-CH" dirty="0"/>
                  <a:t>= </a:t>
                </a:r>
                <a:r>
                  <a:rPr lang="fr-CH" i="1" dirty="0"/>
                  <a:t>a</a:t>
                </a:r>
                <a:r>
                  <a:rPr lang="fr-CH" dirty="0"/>
                  <a:t> donne: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CH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sSub>
                                <m:sSub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sSub>
                                <m:sSub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sSub>
                                <m:sSub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e>
                          </m:mr>
                        </m:m>
                      </m:e>
                    </m:d>
                  </m:oMath>
                </a14:m>
                <a:r>
                  <a:rPr lang="fr-CH" dirty="0"/>
                  <a:t> , donc: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sSubSup>
                          <m:sSubSupPr>
                            <m:ctrlP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  <m:sup>
                            <m: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fr-CH" sz="200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sSubSup>
                          <m:sSubSup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  <m:sup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fr-CH" sz="2000" dirty="0"/>
                  <a:t> </a:t>
                </a:r>
                <a:r>
                  <a:rPr lang="fr-CH" dirty="0"/>
                  <a:t>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En utilisant: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∓1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)∓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sSub>
                      <m:sSub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)/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fr-CH" dirty="0"/>
                  <a:t> et: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∓1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)∓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)/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fr-CH" dirty="0"/>
                  <a:t> , nous obtenons: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 b="0" i="0" smtClean="0">
                        <a:latin typeface="Cambria Math" panose="02040503050406030204" pitchFamily="18" charset="0"/>
                      </a:rPr>
                      <m:t>X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  <m:r>
                          <a:rPr lang="fr-CH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fr-CH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  <m:r>
                          <a:rPr lang="fr-CH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fr-CH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fr-CH" dirty="0"/>
                  <a:t> . Avec la relation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CH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fr-CH" dirty="0"/>
                  <a:t> , c'est une équation en X, qu'on peut résoudre (pour chaque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fr-CH" dirty="0"/>
                  <a:t>), numériquement ou graphiquement, pour obtenir les modes </a:t>
                </a:r>
                <a:r>
                  <a:rPr lang="fr-CH" i="1" dirty="0" err="1"/>
                  <a:t>X</a:t>
                </a:r>
                <a:r>
                  <a:rPr lang="fr-CH" baseline="-25000" dirty="0" err="1"/>
                  <a:t>lm</a:t>
                </a:r>
                <a:r>
                  <a:rPr lang="fr-CH" dirty="0"/>
                  <a:t>. (m=1,2,… M</a:t>
                </a:r>
                <a:r>
                  <a:rPr lang="fr-CH" baseline="-25000" dirty="0"/>
                  <a:t>l</a:t>
                </a:r>
                <a:r>
                  <a:rPr lang="fr-CH" dirty="0"/>
                  <a:t>).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A partir de </a:t>
                </a:r>
                <a:r>
                  <a:rPr lang="fr-CH" i="1" dirty="0" err="1"/>
                  <a:t>X</a:t>
                </a:r>
                <a:r>
                  <a:rPr lang="fr-CH" baseline="-25000" dirty="0" err="1"/>
                  <a:t>lm</a:t>
                </a:r>
                <a:r>
                  <a:rPr lang="fr-CH" dirty="0"/>
                  <a:t>, on peut obtenir </a:t>
                </a:r>
                <a:r>
                  <a:rPr lang="fr-CH" i="1" dirty="0" err="1"/>
                  <a:t>K</a:t>
                </a:r>
                <a:r>
                  <a:rPr lang="fr-CH" baseline="-25000" dirty="0" err="1"/>
                  <a:t>Tlm</a:t>
                </a:r>
                <a:r>
                  <a:rPr lang="fr-CH" dirty="0"/>
                  <a:t> , </a:t>
                </a:r>
                <a:r>
                  <a:rPr lang="fr-CH" dirty="0" err="1">
                    <a:latin typeface="Symbol" pitchFamily="2" charset="2"/>
                  </a:rPr>
                  <a:t>g</a:t>
                </a:r>
                <a:r>
                  <a:rPr lang="fr-CH" baseline="-25000" dirty="0" err="1"/>
                  <a:t>lm</a:t>
                </a:r>
                <a:r>
                  <a:rPr lang="fr-CH" dirty="0"/>
                  <a:t> , </a:t>
                </a:r>
                <a:r>
                  <a:rPr lang="fr-CH" dirty="0" err="1">
                    <a:latin typeface="Symbol" pitchFamily="2" charset="2"/>
                  </a:rPr>
                  <a:t>b</a:t>
                </a:r>
                <a:r>
                  <a:rPr lang="fr-CH" baseline="-25000" dirty="0" err="1"/>
                  <a:t>lm</a:t>
                </a:r>
                <a:r>
                  <a:rPr lang="fr-CH" dirty="0"/>
                  <a:t> , puis </a:t>
                </a:r>
                <a:r>
                  <a:rPr lang="fr-CH" i="1" dirty="0" err="1"/>
                  <a:t>u</a:t>
                </a:r>
                <a:r>
                  <a:rPr lang="fr-CH" baseline="-25000" dirty="0" err="1"/>
                  <a:t>lm</a:t>
                </a:r>
                <a:r>
                  <a:rPr lang="fr-CH" dirty="0"/>
                  <a:t>(</a:t>
                </a:r>
                <a:r>
                  <a:rPr lang="fr-CH" i="1" dirty="0"/>
                  <a:t>r</a:t>
                </a:r>
                <a:r>
                  <a:rPr lang="fr-CH" dirty="0"/>
                  <a:t>) . Chaque mode est double (mode (</a:t>
                </a:r>
                <a:r>
                  <a:rPr lang="fr-CH" i="1" dirty="0" err="1"/>
                  <a:t>l,m</a:t>
                </a:r>
                <a:r>
                  <a:rPr lang="fr-CH" dirty="0"/>
                  <a:t>) = mode (</a:t>
                </a:r>
                <a:r>
                  <a:rPr lang="fr-CH" i="1" dirty="0"/>
                  <a:t>-</a:t>
                </a:r>
                <a:r>
                  <a:rPr lang="fr-CH" i="1" dirty="0" err="1"/>
                  <a:t>l,m</a:t>
                </a:r>
                <a:r>
                  <a:rPr lang="fr-CH" dirty="0"/>
                  <a:t>)), et l'intensité est: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𝑙𝑚</m:t>
                        </m:r>
                      </m:sub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func>
                      <m:func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fr-CH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CH">
                                <a:latin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func>
                  </m:oMath>
                </a14:m>
                <a:r>
                  <a:rPr lang="fr-CH" dirty="0"/>
                  <a:t> .</a:t>
                </a:r>
              </a:p>
            </p:txBody>
          </p:sp>
        </mc:Choice>
        <mc:Fallback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FC2E3C37-61FB-B749-9007-E0643C089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71288"/>
                <a:ext cx="12192000" cy="3025765"/>
              </a:xfrm>
              <a:prstGeom prst="rect">
                <a:avLst/>
              </a:prstGeom>
              <a:blipFill>
                <a:blip r:embed="rId2"/>
                <a:stretch>
                  <a:fillRect l="-312" t="-30417" b="-458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61D96D2C-20CB-5848-B8B3-41ADBB7C0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05799" y="4774434"/>
            <a:ext cx="3886199" cy="2083565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285CF786-FC87-35E4-BB5E-5EBA3C9B8BC6}"/>
              </a:ext>
            </a:extLst>
          </p:cNvPr>
          <p:cNvGrpSpPr/>
          <p:nvPr/>
        </p:nvGrpSpPr>
        <p:grpSpPr>
          <a:xfrm>
            <a:off x="457200" y="3793707"/>
            <a:ext cx="7467600" cy="3064292"/>
            <a:chOff x="457200" y="3793707"/>
            <a:chExt cx="7467600" cy="306429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CBE24F9-125E-C549-A185-FF5E9D322B50}"/>
                </a:ext>
              </a:extLst>
            </p:cNvPr>
            <p:cNvGrpSpPr/>
            <p:nvPr/>
          </p:nvGrpSpPr>
          <p:grpSpPr>
            <a:xfrm>
              <a:off x="457200" y="3793707"/>
              <a:ext cx="7467600" cy="3064292"/>
              <a:chOff x="457200" y="3793707"/>
              <a:chExt cx="7467600" cy="306429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4D1C7C3-3ED0-A14C-9B02-0AB0B3E1D5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457200" y="3793707"/>
                <a:ext cx="7467600" cy="3064292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FFB35F-302C-F844-8AB9-51A07651C9A9}"/>
                  </a:ext>
                </a:extLst>
              </p:cNvPr>
              <p:cNvSpPr txBox="1"/>
              <p:nvPr/>
            </p:nvSpPr>
            <p:spPr>
              <a:xfrm>
                <a:off x="1219200" y="4724400"/>
                <a:ext cx="45897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i="1" dirty="0"/>
                  <a:t>m </a:t>
                </a:r>
                <a:r>
                  <a:rPr lang="fr-CH" dirty="0"/>
                  <a:t>= 1,		       2,		  3=M</a:t>
                </a:r>
                <a:r>
                  <a:rPr lang="fr-CH" baseline="-25000" dirty="0"/>
                  <a:t>0</a:t>
                </a: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ZoneTexte 2">
                  <a:extLst>
                    <a:ext uri="{FF2B5EF4-FFF2-40B4-BE49-F238E27FC236}">
                      <a16:creationId xmlns:a16="http://schemas.microsoft.com/office/drawing/2014/main" id="{CB1F5B8E-AEDD-A219-0EB1-1A46CCDE9B40}"/>
                    </a:ext>
                  </a:extLst>
                </p:cNvPr>
                <p:cNvSpPr txBox="1"/>
                <p:nvPr/>
              </p:nvSpPr>
              <p:spPr>
                <a:xfrm>
                  <a:off x="838200" y="3819746"/>
                  <a:ext cx="20658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Solution pour </a:t>
                  </a:r>
                  <a14:m>
                    <m:oMath xmlns:m="http://schemas.openxmlformats.org/officeDocument/2006/math">
                      <m:r>
                        <a:rPr lang="fr-CH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fr-CH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dirty="0"/>
                    <a:t>=0:</a:t>
                  </a:r>
                </a:p>
              </p:txBody>
            </p:sp>
          </mc:Choice>
          <mc:Fallback>
            <p:sp>
              <p:nvSpPr>
                <p:cNvPr id="3" name="ZoneTexte 2">
                  <a:extLst>
                    <a:ext uri="{FF2B5EF4-FFF2-40B4-BE49-F238E27FC236}">
                      <a16:creationId xmlns:a16="http://schemas.microsoft.com/office/drawing/2014/main" id="{CB1F5B8E-AEDD-A219-0EB1-1A46CCDE9B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3819746"/>
                  <a:ext cx="2065887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067" t="-6667" r="-184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1C7FC75-8B69-444E-A9A6-C9C844AAB7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05" y="3200400"/>
            <a:ext cx="5361496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2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938"/>
    </mc:Choice>
    <mc:Fallback xmlns="">
      <p:transition spd="slow" advTm="27793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-2545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fr-CH" sz="2800" dirty="0"/>
              <a:t>Les modes dans les fibres optiques au saut d'indice (2)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FC2E3C37-61FB-B749-9007-E0643C089E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16568"/>
                <a:ext cx="12192000" cy="41785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 nombre de modes augmente avec V: ils sont liés aux branches de la partie gauche de l'équation: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>
                        <a:latin typeface="Cambria Math" panose="02040503050406030204" pitchFamily="18" charset="0"/>
                      </a:rPr>
                      <m:t>X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±1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  <m:r>
                          <a:rPr lang="fr-CH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fr-CH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=±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±1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  <m:r>
                          <a:rPr lang="fr-CH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fr-CH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fr-CH" dirty="0"/>
                  <a:t> . Si on prend le signe négatif, chaque branche est liée à une fonction </a:t>
                </a:r>
                <a:r>
                  <a:rPr lang="fr-CH" i="1" dirty="0"/>
                  <a:t>XJ</a:t>
                </a:r>
                <a:r>
                  <a:rPr lang="fr-CH" baseline="-25000" dirty="0"/>
                  <a:t>l-1</a:t>
                </a:r>
                <a:r>
                  <a:rPr lang="fr-CH" dirty="0"/>
                  <a:t>(</a:t>
                </a:r>
                <a:r>
                  <a:rPr lang="fr-CH" i="1" dirty="0"/>
                  <a:t>X</a:t>
                </a:r>
                <a:r>
                  <a:rPr lang="fr-CH" dirty="0"/>
                  <a:t>)/</a:t>
                </a:r>
                <a:r>
                  <a:rPr lang="fr-CH" i="1" dirty="0" err="1"/>
                  <a:t>J</a:t>
                </a:r>
                <a:r>
                  <a:rPr lang="fr-CH" baseline="-25000" dirty="0" err="1"/>
                  <a:t>l</a:t>
                </a:r>
                <a:r>
                  <a:rPr lang="fr-CH" dirty="0"/>
                  <a:t>(</a:t>
                </a:r>
                <a:r>
                  <a:rPr lang="fr-CH" i="1" dirty="0"/>
                  <a:t>X</a:t>
                </a:r>
                <a:r>
                  <a:rPr lang="fr-CH" dirty="0"/>
                  <a:t>) , et le nombre des modes </a:t>
                </a:r>
                <a:r>
                  <a:rPr lang="fr-CH" i="1" dirty="0"/>
                  <a:t>M</a:t>
                </a:r>
                <a:r>
                  <a:rPr lang="fr-CH" baseline="-25000" dirty="0"/>
                  <a:t>l</a:t>
                </a:r>
                <a:r>
                  <a:rPr lang="fr-CH" dirty="0"/>
                  <a:t> est le zéro maximal de </a:t>
                </a:r>
                <a:r>
                  <a:rPr lang="fr-CH" i="1" dirty="0"/>
                  <a:t>J</a:t>
                </a:r>
                <a:r>
                  <a:rPr lang="fr-CH" baseline="-25000" dirty="0"/>
                  <a:t>l-1</a:t>
                </a:r>
                <a:r>
                  <a:rPr lang="fr-CH" dirty="0"/>
                  <a:t>(</a:t>
                </a:r>
                <a:r>
                  <a:rPr lang="fr-CH" i="1" dirty="0"/>
                  <a:t>X</a:t>
                </a:r>
                <a:r>
                  <a:rPr lang="fr-CH" dirty="0"/>
                  <a:t>) qui est plus petit que </a:t>
                </a:r>
                <a:r>
                  <a:rPr lang="fr-CH" i="1" dirty="0"/>
                  <a:t>V</a:t>
                </a:r>
                <a:r>
                  <a:rPr lang="fr-CH" dirty="0"/>
                  <a:t>, appelé </a:t>
                </a:r>
                <a:r>
                  <a:rPr lang="fr-CH" i="1" dirty="0" err="1"/>
                  <a:t>x</a:t>
                </a:r>
                <a:r>
                  <a:rPr lang="fr-CH" baseline="-25000" dirty="0" err="1"/>
                  <a:t>lm</a:t>
                </a:r>
                <a:r>
                  <a:rPr lang="fr-CH" dirty="0"/>
                  <a:t> 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 premier zéro de </a:t>
                </a:r>
                <a:r>
                  <a:rPr lang="fr-CH" i="1" dirty="0"/>
                  <a:t>J</a:t>
                </a:r>
                <a:r>
                  <a:rPr lang="fr-CH" baseline="-25000" dirty="0"/>
                  <a:t>0</a:t>
                </a:r>
                <a:r>
                  <a:rPr lang="fr-CH" dirty="0"/>
                  <a:t>(</a:t>
                </a:r>
                <a:r>
                  <a:rPr lang="fr-CH" i="1" dirty="0"/>
                  <a:t>X</a:t>
                </a:r>
                <a:r>
                  <a:rPr lang="fr-CH" dirty="0"/>
                  <a:t>) est à </a:t>
                </a:r>
                <a:r>
                  <a:rPr lang="fr-CH" i="1" dirty="0"/>
                  <a:t>X</a:t>
                </a:r>
                <a:r>
                  <a:rPr lang="fr-CH" dirty="0"/>
                  <a:t>=2.405; Si </a:t>
                </a:r>
                <a:r>
                  <a:rPr lang="fr-CH" i="1" dirty="0"/>
                  <a:t>V</a:t>
                </a:r>
                <a:r>
                  <a:rPr lang="fr-CH" dirty="0"/>
                  <a:t>&lt;2.405, un seul mode est possible: c'est une </a:t>
                </a:r>
                <a:r>
                  <a:rPr lang="fr-CH" b="1" dirty="0"/>
                  <a:t>fibre monomode</a:t>
                </a:r>
                <a:r>
                  <a:rPr lang="fr-CH" dirty="0"/>
                  <a:t>. 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Si </a:t>
                </a:r>
                <a:r>
                  <a:rPr lang="fr-CH" i="1" dirty="0"/>
                  <a:t>V</a:t>
                </a:r>
                <a:r>
                  <a:rPr lang="fr-CH" dirty="0"/>
                  <a:t> est grand, on peut utiliser l'approximation: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fr-CH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)≈</m:t>
                    </m:r>
                    <m:rad>
                      <m:radPr>
                        <m:degHide m:val="on"/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den>
                        </m:f>
                      </m:e>
                    </m:rad>
                    <m:func>
                      <m:func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  <m:f>
                              <m:fPr>
                                <m:ctrlP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fr-CH" dirty="0"/>
                  <a:t> ; les racines sont: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𝑙𝑚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</a:rPr>
                      <m:t>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+2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</m:d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CH" dirty="0"/>
                  <a:t> , et le nombre des mode est: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num>
                      <m:den>
                        <m:sSup>
                          <m:sSupPr>
                            <m:ctrlP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CH" dirty="0"/>
                  <a:t> 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Dans ce cas, la constante de propagation est: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fr-CH" i="1">
                        <a:latin typeface="Cambria Math" panose="02040503050406030204" pitchFamily="18" charset="0"/>
                      </a:rPr>
                      <m:t>≈</m:t>
                    </m:r>
                    <m:rad>
                      <m:radPr>
                        <m:degHide m:val="on"/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fr-CH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+2</m:t>
                            </m:r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rad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d>
                      <m:dPr>
                        <m:begChr m:val="["/>
                        <m:endChr m:val="]"/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+2</m:t>
                                    </m:r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den>
                        </m:f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</m:d>
                  </m:oMath>
                </a14:m>
                <a:r>
                  <a:rPr lang="fr-CH" dirty="0"/>
                  <a:t> , et la vitesse de groupe est: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𝑙𝑚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d>
                      <m:dPr>
                        <m:begChr m:val="["/>
                        <m:endChr m:val="]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+2</m:t>
                                    </m:r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den>
                        </m:f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</m:d>
                  </m:oMath>
                </a14:m>
                <a:r>
                  <a:rPr lang="fr-CH" dirty="0"/>
                  <a:t> .</a:t>
                </a:r>
              </a:p>
            </p:txBody>
          </p:sp>
        </mc:Choice>
        <mc:Fallback xmlns="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FC2E3C37-61FB-B749-9007-E0643C089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16568"/>
                <a:ext cx="12192000" cy="4178516"/>
              </a:xfrm>
              <a:prstGeom prst="rect">
                <a:avLst/>
              </a:prstGeom>
              <a:blipFill>
                <a:blip r:embed="rId2"/>
                <a:stretch>
                  <a:fillRect l="-31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0BC02A33-4BD2-2F45-8982-985E4B7C8F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581954"/>
            <a:ext cx="2589609" cy="2286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16036E-71CF-A244-80E0-97F5708AFE84}"/>
              </a:ext>
            </a:extLst>
          </p:cNvPr>
          <p:cNvGrpSpPr/>
          <p:nvPr/>
        </p:nvGrpSpPr>
        <p:grpSpPr>
          <a:xfrm>
            <a:off x="6621079" y="4572000"/>
            <a:ext cx="5570921" cy="2285999"/>
            <a:chOff x="6621079" y="4572000"/>
            <a:chExt cx="5570921" cy="228599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BFE6D35-D9A8-8943-A51C-CB6164DCD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621079" y="4572000"/>
              <a:ext cx="5570921" cy="228599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0ADBAC5-4EAE-5341-940D-350339DC3736}"/>
                </a:ext>
              </a:extLst>
            </p:cNvPr>
            <p:cNvSpPr txBox="1"/>
            <p:nvPr/>
          </p:nvSpPr>
          <p:spPr>
            <a:xfrm>
              <a:off x="6953292" y="5269468"/>
              <a:ext cx="3409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/>
                <a:t>m= 1,		2,	3=M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416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979"/>
    </mc:Choice>
    <mc:Fallback xmlns="">
      <p:transition spd="slow" advTm="17597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E4D2F10-693A-9D49-B0B9-580C1DB4E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3828575"/>
            <a:ext cx="7010400" cy="3029425"/>
          </a:xfrm>
          <a:prstGeom prst="rect">
            <a:avLst/>
          </a:prstGeom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0" y="0"/>
            <a:ext cx="12191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CH" sz="2800" dirty="0"/>
              <a:t>Les fibres optiques multimodes au gradient d'indice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DF0D7A3-D53D-8443-9DCF-FA12C0CBCE9C}"/>
                  </a:ext>
                </a:extLst>
              </p:cNvPr>
              <p:cNvSpPr/>
              <p:nvPr/>
            </p:nvSpPr>
            <p:spPr>
              <a:xfrm>
                <a:off x="0" y="547786"/>
                <a:ext cx="12191998" cy="31604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Comme les guides, les fibres à gradient d'indice ont une transition graduelle d'indice entre le cœur et la gaine, donnée par la formule générale: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/>
                  <a:t>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begChr m:val="["/>
                        <m:endChr m:val="]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1−2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num>
                                  <m:den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p>
                        </m:s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</m:d>
                  </m:oMath>
                </a14:m>
                <a:r>
                  <a:rPr lang="fr-CH" dirty="0"/>
                  <a:t> ,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fr-CH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  <m:r>
                          <a:rPr lang="fr-CH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</m:den>
                    </m:f>
                  </m:oMath>
                </a14:m>
                <a:r>
                  <a:rPr lang="fr-CH" dirty="0"/>
                  <a:t> , souvent en dépendance quadratique (</a:t>
                </a:r>
                <a:r>
                  <a:rPr lang="fr-CH" i="1" dirty="0"/>
                  <a:t>p</a:t>
                </a:r>
                <a:r>
                  <a:rPr lang="fr-CH" dirty="0"/>
                  <a:t>=2) qui donne une 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/>
                  <a:t>      propagation selon: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func>
                    <m:r>
                      <a:rPr lang="fr-CH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den>
                    </m:f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func>
                  </m:oMath>
                </a14:m>
                <a:r>
                  <a:rPr lang="fr-CH" dirty="0"/>
                  <a:t> , avec: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num>
                      <m:den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fr-CH" dirty="0"/>
                  <a:t> , </a:t>
                </a:r>
                <a:r>
                  <a:rPr lang="fr-CH" i="1" dirty="0"/>
                  <a:t>y</a:t>
                </a:r>
                <a:r>
                  <a:rPr lang="fr-CH" baseline="-25000" dirty="0"/>
                  <a:t>0</a:t>
                </a:r>
                <a:r>
                  <a:rPr lang="fr-CH" dirty="0"/>
                  <a:t>=</a:t>
                </a:r>
                <a:r>
                  <a:rPr lang="fr-CH" i="1" dirty="0"/>
                  <a:t>y</a:t>
                </a:r>
                <a:r>
                  <a:rPr lang="fr-CH" dirty="0"/>
                  <a:t>(0) et: </a:t>
                </a:r>
                <a:r>
                  <a:rPr lang="fr-CH" dirty="0">
                    <a:latin typeface="Symbol" pitchFamily="2" charset="2"/>
                  </a:rPr>
                  <a:t>q</a:t>
                </a:r>
                <a:r>
                  <a:rPr lang="fr-CH" baseline="-25000" dirty="0"/>
                  <a:t>0</a:t>
                </a:r>
                <a:r>
                  <a:rPr lang="fr-CH" dirty="0"/>
                  <a:t>=</a:t>
                </a:r>
                <a:r>
                  <a:rPr lang="fr-CH" dirty="0" err="1"/>
                  <a:t>d</a:t>
                </a:r>
                <a:r>
                  <a:rPr lang="fr-CH" i="1" dirty="0" err="1"/>
                  <a:t>y</a:t>
                </a:r>
                <a:r>
                  <a:rPr lang="fr-CH" dirty="0"/>
                  <a:t>/d</a:t>
                </a:r>
                <a:r>
                  <a:rPr lang="fr-CH" i="1" dirty="0"/>
                  <a:t>z</a:t>
                </a:r>
                <a:r>
                  <a:rPr lang="fr-CH" dirty="0"/>
                  <a:t>(0) . 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/>
                  <a:t>      Le faisceau a donc une trajectoire périodique, la période est: 2</a:t>
                </a:r>
                <a:r>
                  <a:rPr lang="fr-CH" dirty="0">
                    <a:latin typeface="Symbol" pitchFamily="2" charset="2"/>
                  </a:rPr>
                  <a:t>p</a:t>
                </a:r>
                <a:r>
                  <a:rPr lang="fr-CH" dirty="0"/>
                  <a:t>/</a:t>
                </a:r>
                <a:r>
                  <a:rPr lang="fr-CH" dirty="0">
                    <a:latin typeface="Symbol" pitchFamily="2" charset="2"/>
                  </a:rPr>
                  <a:t>a</a:t>
                </a:r>
                <a:r>
                  <a:rPr lang="fr-CH" dirty="0"/>
                  <a:t> 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Typiquement </a:t>
                </a:r>
                <a:r>
                  <a:rPr lang="fr-CH" dirty="0">
                    <a:latin typeface="Symbol" pitchFamily="2" charset="2"/>
                  </a:rPr>
                  <a:t>a</a:t>
                </a:r>
                <a:r>
                  <a:rPr lang="fr-CH" dirty="0"/>
                  <a:t>=1-5</a:t>
                </a:r>
                <a:r>
                  <a:rPr lang="fr-CH" baseline="30000" dirty="0"/>
                  <a:t>.</a:t>
                </a:r>
                <a:r>
                  <a:rPr lang="fr-CH" dirty="0"/>
                  <a:t>10</a:t>
                </a:r>
                <a:r>
                  <a:rPr lang="fr-CH" baseline="30000" dirty="0"/>
                  <a:t>-5</a:t>
                </a:r>
                <a:r>
                  <a:rPr lang="fr-CH" dirty="0"/>
                  <a:t> </a:t>
                </a:r>
                <a:r>
                  <a:rPr lang="fr-CH" dirty="0">
                    <a:latin typeface="Symbol" pitchFamily="2" charset="2"/>
                  </a:rPr>
                  <a:t>m</a:t>
                </a:r>
                <a:r>
                  <a:rPr lang="fr-CH" dirty="0"/>
                  <a:t>m</a:t>
                </a:r>
                <a:r>
                  <a:rPr lang="fr-CH" baseline="30000" dirty="0"/>
                  <a:t>-2</a:t>
                </a:r>
                <a:r>
                  <a:rPr lang="fr-CH" dirty="0"/>
                  <a:t>, et la taille du cœur est d'env. 50</a:t>
                </a:r>
                <a:r>
                  <a:rPr lang="fr-CH" dirty="0">
                    <a:latin typeface="Symbol" pitchFamily="2" charset="2"/>
                  </a:rPr>
                  <a:t>m</a:t>
                </a:r>
                <a:r>
                  <a:rPr lang="fr-CH" dirty="0"/>
                  <a:t>m. 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Comme dans les fibres multimodes, le faisceau peut être méridional (passe par le centre de la fibre) ou désaxé, selon la position et l'angle d'entrée.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DF0D7A3-D53D-8443-9DCF-FA12C0CBCE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47786"/>
                <a:ext cx="12191998" cy="3160481"/>
              </a:xfrm>
              <a:prstGeom prst="rect">
                <a:avLst/>
              </a:prstGeom>
              <a:blipFill>
                <a:blip r:embed="rId3"/>
                <a:stretch>
                  <a:fillRect l="-312" t="-803" b="-2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20DBF6A9-8EC5-B248-8FAA-A08D0DCCB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9589"/>
            <a:ext cx="4724401" cy="202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5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58"/>
    </mc:Choice>
    <mc:Fallback xmlns="">
      <p:transition spd="slow" advTm="114358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0" y="0"/>
            <a:ext cx="12191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CH" sz="2800" dirty="0"/>
              <a:t>Les fibres optiques monomodes (saut d'indice)</a:t>
            </a:r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F0D7A3-D53D-8443-9DCF-FA12C0CBCE9C}"/>
              </a:ext>
            </a:extLst>
          </p:cNvPr>
          <p:cNvSpPr/>
          <p:nvPr/>
        </p:nvSpPr>
        <p:spPr>
          <a:xfrm>
            <a:off x="0" y="547785"/>
            <a:ext cx="12191998" cy="1059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Nous avons vu qu'une fibre au saut d'indice devienne </a:t>
            </a:r>
            <a:r>
              <a:rPr lang="fr-CH" b="1" dirty="0"/>
              <a:t>monomode</a:t>
            </a:r>
            <a:r>
              <a:rPr lang="fr-CH" dirty="0"/>
              <a:t> si: </a:t>
            </a:r>
            <a:r>
              <a:rPr lang="fr-CH" i="1" dirty="0"/>
              <a:t>V </a:t>
            </a:r>
            <a:r>
              <a:rPr lang="fr-CH" dirty="0"/>
              <a:t>= </a:t>
            </a:r>
            <a:r>
              <a:rPr lang="fr-CH" i="1" dirty="0"/>
              <a:t>2</a:t>
            </a:r>
            <a:r>
              <a:rPr lang="fr-CH" dirty="0">
                <a:latin typeface="Symbol" pitchFamily="2" charset="2"/>
              </a:rPr>
              <a:t>p</a:t>
            </a:r>
            <a:r>
              <a:rPr lang="fr-CH" i="1" dirty="0"/>
              <a:t>aNA</a:t>
            </a:r>
            <a:r>
              <a:rPr lang="fr-CH" dirty="0"/>
              <a:t>/</a:t>
            </a:r>
            <a:r>
              <a:rPr lang="fr-CH" i="1" dirty="0">
                <a:latin typeface="Symbol" pitchFamily="2" charset="2"/>
              </a:rPr>
              <a:t>l</a:t>
            </a:r>
            <a:r>
              <a:rPr lang="fr-CH" baseline="-25000" dirty="0"/>
              <a:t>0</a:t>
            </a:r>
            <a:r>
              <a:rPr lang="fr-CH" dirty="0"/>
              <a:t> &lt; 2.405 . La fibre a un petit rayon du cœur (typiquement </a:t>
            </a:r>
            <a:r>
              <a:rPr lang="fr-CH" i="1" dirty="0"/>
              <a:t>a</a:t>
            </a:r>
            <a:r>
              <a:rPr lang="fr-CH" dirty="0"/>
              <a:t>≈5</a:t>
            </a:r>
            <a:r>
              <a:rPr lang="fr-CH" dirty="0">
                <a:latin typeface="Symbol" pitchFamily="2" charset="2"/>
              </a:rPr>
              <a:t>m</a:t>
            </a:r>
            <a:r>
              <a:rPr lang="fr-CH" dirty="0"/>
              <a:t>m pour </a:t>
            </a:r>
            <a:r>
              <a:rPr lang="fr-CH" i="1" dirty="0">
                <a:latin typeface="Symbol" pitchFamily="2" charset="2"/>
              </a:rPr>
              <a:t>l</a:t>
            </a:r>
            <a:r>
              <a:rPr lang="fr-CH" i="1"/>
              <a:t>=1.3-1.</a:t>
            </a:r>
            <a:r>
              <a:rPr lang="fr-CH"/>
              <a:t>5</a:t>
            </a:r>
            <a:r>
              <a:rPr lang="fr-CH">
                <a:latin typeface="Symbol" pitchFamily="2" charset="2"/>
              </a:rPr>
              <a:t>m</a:t>
            </a:r>
            <a:r>
              <a:rPr lang="fr-CH"/>
              <a:t>m) </a:t>
            </a:r>
            <a:r>
              <a:rPr lang="fr-CH" dirty="0"/>
              <a:t>et une NA faible (typiquement NA≈0.1).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Le mode à une forme similaire à un Gaussien (en effet, c'est une combinaison des fonctions de Bessel </a:t>
            </a:r>
            <a:r>
              <a:rPr lang="fr-CH" i="1" dirty="0"/>
              <a:t>J</a:t>
            </a:r>
            <a:r>
              <a:rPr lang="fr-CH" baseline="-25000" dirty="0"/>
              <a:t>0</a:t>
            </a:r>
            <a:r>
              <a:rPr lang="fr-CH" dirty="0"/>
              <a:t> et </a:t>
            </a:r>
            <a:r>
              <a:rPr lang="fr-CH" i="1" dirty="0"/>
              <a:t>K</a:t>
            </a:r>
            <a:r>
              <a:rPr lang="fr-CH" baseline="-25000" dirty="0"/>
              <a:t>0</a:t>
            </a:r>
            <a:r>
              <a:rPr lang="fr-CH" dirty="0"/>
              <a:t>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E73D1E-F18B-B14B-9B9E-8ACF9C9F2F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5" t="6681"/>
          <a:stretch/>
        </p:blipFill>
        <p:spPr>
          <a:xfrm rot="10800000">
            <a:off x="0" y="4117543"/>
            <a:ext cx="2730760" cy="27404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D71182-0388-3847-8102-7374A6232A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18"/>
          <a:stretch/>
        </p:blipFill>
        <p:spPr>
          <a:xfrm>
            <a:off x="2819400" y="4394185"/>
            <a:ext cx="3657600" cy="24541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871AD1-936F-7F42-950B-D87686D395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517" r="3339" b="-572"/>
          <a:stretch/>
        </p:blipFill>
        <p:spPr>
          <a:xfrm>
            <a:off x="1524001" y="1828800"/>
            <a:ext cx="9143999" cy="1498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3018EB6-93A2-6641-963C-F36137E33F39}"/>
              </a:ext>
            </a:extLst>
          </p:cNvPr>
          <p:cNvGrpSpPr/>
          <p:nvPr/>
        </p:nvGrpSpPr>
        <p:grpSpPr>
          <a:xfrm>
            <a:off x="6621077" y="4572000"/>
            <a:ext cx="5570923" cy="2286000"/>
            <a:chOff x="6621077" y="4572000"/>
            <a:chExt cx="5570923" cy="2286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E114C0E-DA4E-9D48-B40A-4F15A7A0C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621077" y="4572000"/>
              <a:ext cx="5570923" cy="2286000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71EF051-479F-6446-81C5-0908BA974DDD}"/>
                </a:ext>
              </a:extLst>
            </p:cNvPr>
            <p:cNvSpPr/>
            <p:nvPr/>
          </p:nvSpPr>
          <p:spPr>
            <a:xfrm>
              <a:off x="7543800" y="5392644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val="15407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91"/>
    </mc:Choice>
    <mc:Fallback xmlns="">
      <p:transition spd="slow" advTm="4779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C67DD5-9782-8340-ABA4-CA62E9C477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/>
          <a:stretch/>
        </p:blipFill>
        <p:spPr>
          <a:xfrm rot="10800000">
            <a:off x="0" y="3540937"/>
            <a:ext cx="12189486" cy="3317062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-2545"/>
            <a:ext cx="1218948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Les modes du guide d'ondes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FC2E3C37-61FB-B749-9007-E0643C089E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12255"/>
                <a:ext cx="12192000" cy="28387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La différence de phase après une double réflexion est: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r>
                      <a:rPr lang="fr-CH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d>
                      <m:d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𝐴𝐶</m:t>
                            </m:r>
                          </m:e>
                        </m:acc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</m:e>
                    </m:d>
                    <m:r>
                      <a:rPr lang="fr-CH" i="1">
                        <a:latin typeface="Cambria Math" panose="02040503050406030204" pitchFamily="18" charset="0"/>
                      </a:rPr>
                      <m:t>−2</m:t>
                    </m:r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fr-CH" dirty="0"/>
                  <a:t> (le -2</a:t>
                </a:r>
                <a:r>
                  <a:rPr lang="fr-CH" dirty="0">
                    <a:latin typeface="Symbol" pitchFamily="2" charset="2"/>
                  </a:rPr>
                  <a:t>p</a:t>
                </a:r>
                <a:r>
                  <a:rPr lang="fr-CH" dirty="0"/>
                  <a:t> vient de deux réflexions). 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 parcours entre deux réflexions (AC) est: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fr-CH" b="0" i="0" smtClean="0">
                        <a:latin typeface="Cambria Math" panose="02040503050406030204" pitchFamily="18" charset="0"/>
                      </a:rPr>
                      <m:t>/</m:t>
                    </m:r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fr-CH" dirty="0"/>
                  <a:t> , et le parcours de l'onde d'origine (AB) est: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d</m:t>
                        </m:r>
                        <m:func>
                          <m:funcPr>
                            <m:ctrlPr>
                              <a:rPr lang="fr-CH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CH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CH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den>
                    </m:f>
                  </m:oMath>
                </a14:m>
                <a:r>
                  <a:rPr lang="fr-CH" dirty="0"/>
                  <a:t> . Leur différence est: </a:t>
                </a:r>
                <a14:m>
                  <m:oMath xmlns:m="http://schemas.openxmlformats.org/officeDocument/2006/math">
                    <m:r>
                      <a:rPr lang="fr-CH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fr-CH">
                        <a:latin typeface="Cambria Math" panose="02040503050406030204" pitchFamily="18" charset="0"/>
                      </a:rPr>
                      <m:t>d</m:t>
                    </m:r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fr-CH" dirty="0"/>
                  <a:t>, donc les modes (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r>
                      <a:rPr lang="fr-CH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fr-CH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</m:oMath>
                </a14:m>
                <a:r>
                  <a:rPr lang="fr-CH" dirty="0"/>
                  <a:t>) ont des angles donnés par: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fr-CH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func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fr-CH" dirty="0"/>
                  <a:t> (</a:t>
                </a:r>
                <a:r>
                  <a:rPr lang="fr-CH" i="1" dirty="0"/>
                  <a:t>m</a:t>
                </a:r>
                <a:r>
                  <a:rPr lang="fr-CH" dirty="0"/>
                  <a:t>=1,2,…,</a:t>
                </a:r>
                <a:r>
                  <a:rPr lang="fr-CH" i="1" dirty="0"/>
                  <a:t>M</a:t>
                </a:r>
                <a:r>
                  <a:rPr lang="fr-CH" dirty="0"/>
                  <a:t>) . 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 nombre maximal de modes (quand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func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fr-CH" dirty="0"/>
                  <a:t>) est: </a:t>
                </a:r>
                <a:r>
                  <a:rPr lang="fr-CH" i="1" dirty="0"/>
                  <a:t>M</a:t>
                </a:r>
                <a:r>
                  <a:rPr lang="fr-CH" dirty="0"/>
                  <a:t>=2</a:t>
                </a:r>
                <a:r>
                  <a:rPr lang="fr-CH" i="1" dirty="0"/>
                  <a:t>d</a:t>
                </a:r>
                <a:r>
                  <a:rPr lang="fr-CH" dirty="0"/>
                  <a:t>/</a:t>
                </a:r>
                <a:r>
                  <a:rPr lang="fr-CH" dirty="0">
                    <a:latin typeface="Symbol" pitchFamily="2" charset="2"/>
                  </a:rPr>
                  <a:t>l</a:t>
                </a:r>
                <a:r>
                  <a:rPr lang="fr-CH" dirty="0"/>
                  <a:t> 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Si: 2</a:t>
                </a:r>
                <a:r>
                  <a:rPr lang="fr-CH" i="1" dirty="0"/>
                  <a:t>d</a:t>
                </a:r>
                <a:r>
                  <a:rPr lang="fr-CH" dirty="0"/>
                  <a:t>/</a:t>
                </a:r>
                <a:r>
                  <a:rPr lang="fr-CH" dirty="0">
                    <a:latin typeface="Symbol" pitchFamily="2" charset="2"/>
                  </a:rPr>
                  <a:t>l</a:t>
                </a:r>
                <a:r>
                  <a:rPr lang="fr-CH" dirty="0"/>
                  <a:t>&lt;1, ou: </a:t>
                </a:r>
                <a:r>
                  <a:rPr lang="fr-CH" dirty="0">
                    <a:latin typeface="Symbol" pitchFamily="2" charset="2"/>
                  </a:rPr>
                  <a:t>l</a:t>
                </a:r>
                <a:r>
                  <a:rPr lang="fr-CH" dirty="0"/>
                  <a:t>&gt;</a:t>
                </a:r>
                <a:r>
                  <a:rPr lang="fr-CH" dirty="0" err="1">
                    <a:latin typeface="Symbol" pitchFamily="2" charset="2"/>
                  </a:rPr>
                  <a:t>l</a:t>
                </a:r>
                <a:r>
                  <a:rPr lang="fr-CH" baseline="-25000" dirty="0" err="1"/>
                  <a:t>c</a:t>
                </a:r>
                <a:r>
                  <a:rPr lang="fr-CH" dirty="0"/>
                  <a:t>=2</a:t>
                </a:r>
                <a:r>
                  <a:rPr lang="fr-CH" i="1" dirty="0"/>
                  <a:t>d</a:t>
                </a:r>
                <a:r>
                  <a:rPr lang="fr-CH" dirty="0"/>
                  <a:t>, il n'y a pas de mode (</a:t>
                </a:r>
                <a:r>
                  <a:rPr lang="fr-CH" dirty="0" err="1"/>
                  <a:t>cutoff</a:t>
                </a:r>
                <a:r>
                  <a:rPr lang="fr-CH" dirty="0"/>
                  <a:t>). La fréquence minimale qui peut passer est: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fr-CH" dirty="0"/>
                  <a:t> 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Si: 1&lt;2</a:t>
                </a:r>
                <a:r>
                  <a:rPr lang="fr-CH" i="1" dirty="0"/>
                  <a:t>d</a:t>
                </a:r>
                <a:r>
                  <a:rPr lang="fr-CH" dirty="0"/>
                  <a:t>/</a:t>
                </a:r>
                <a:r>
                  <a:rPr lang="fr-CH" dirty="0">
                    <a:latin typeface="Symbol" pitchFamily="2" charset="2"/>
                  </a:rPr>
                  <a:t>l</a:t>
                </a:r>
                <a:r>
                  <a:rPr lang="fr-CH" dirty="0"/>
                  <a:t>&lt;2, ou: </a:t>
                </a:r>
                <a:r>
                  <a:rPr lang="fr-CH" i="1" dirty="0"/>
                  <a:t>d</a:t>
                </a:r>
                <a:r>
                  <a:rPr lang="fr-CH" dirty="0"/>
                  <a:t>&lt;</a:t>
                </a:r>
                <a:r>
                  <a:rPr lang="fr-CH" dirty="0">
                    <a:latin typeface="Symbol" pitchFamily="2" charset="2"/>
                  </a:rPr>
                  <a:t>l</a:t>
                </a:r>
                <a:r>
                  <a:rPr lang="fr-CH" dirty="0"/>
                  <a:t>&lt;2</a:t>
                </a:r>
                <a:r>
                  <a:rPr lang="fr-CH" i="1" dirty="0"/>
                  <a:t>d</a:t>
                </a:r>
                <a:r>
                  <a:rPr lang="fr-CH" dirty="0"/>
                  <a:t> , il existe un seul mode possible: le guide est </a:t>
                </a:r>
                <a:r>
                  <a:rPr lang="fr-CH" b="1" dirty="0"/>
                  <a:t>monomode</a:t>
                </a:r>
                <a:r>
                  <a:rPr lang="fr-CH" dirty="0"/>
                  <a:t> (</a:t>
                </a:r>
                <a:r>
                  <a:rPr lang="fr-CH" b="1" dirty="0"/>
                  <a:t>single-mode)</a:t>
                </a:r>
                <a:r>
                  <a:rPr lang="fr-CH" dirty="0"/>
                  <a:t>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Exemple du mode </a:t>
                </a:r>
                <a:r>
                  <a:rPr lang="fr-CH" i="1" dirty="0"/>
                  <a:t>m</a:t>
                </a:r>
                <a:r>
                  <a:rPr lang="fr-CH" dirty="0"/>
                  <a:t>=1: 2</a:t>
                </a:r>
                <a:r>
                  <a:rPr lang="fr-CH" i="1" dirty="0"/>
                  <a:t>d</a:t>
                </a:r>
                <a:r>
                  <a:rPr lang="fr-CH" dirty="0"/>
                  <a:t>/</a:t>
                </a:r>
                <a:r>
                  <a:rPr lang="fr-CH" dirty="0">
                    <a:latin typeface="Symbol" pitchFamily="2" charset="2"/>
                  </a:rPr>
                  <a:t>l</a:t>
                </a:r>
                <a:r>
                  <a:rPr lang="fr-CH" dirty="0"/>
                  <a:t>=1.5, ou: </a:t>
                </a:r>
                <a:r>
                  <a:rPr lang="fr-CH" i="1" dirty="0"/>
                  <a:t>d=0.75</a:t>
                </a:r>
                <a:r>
                  <a:rPr lang="fr-CH" dirty="0">
                    <a:latin typeface="Symbol" pitchFamily="2" charset="2"/>
                  </a:rPr>
                  <a:t>l</a:t>
                </a:r>
                <a:r>
                  <a:rPr lang="fr-CH" dirty="0"/>
                  <a:t> 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fr-CH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func>
                    <m:r>
                      <a:rPr lang="fr-CH" b="0" i="1" smtClean="0">
                        <a:latin typeface="Cambria Math" panose="02040503050406030204" pitchFamily="18" charset="0"/>
                      </a:rPr>
                      <m:t>=2/3</m:t>
                    </m:r>
                  </m:oMath>
                </a14:m>
                <a:r>
                  <a:rPr lang="fr-CH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42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fr-CH" dirty="0"/>
                  <a:t> .</a:t>
                </a:r>
              </a:p>
            </p:txBody>
          </p:sp>
        </mc:Choice>
        <mc:Fallback xmlns="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FC2E3C37-61FB-B749-9007-E0643C089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12255"/>
                <a:ext cx="12192000" cy="2838726"/>
              </a:xfrm>
              <a:prstGeom prst="rect">
                <a:avLst/>
              </a:prstGeom>
              <a:blipFill>
                <a:blip r:embed="rId3"/>
                <a:stretch>
                  <a:fillRect l="-312" b="-267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45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431"/>
    </mc:Choice>
    <mc:Fallback xmlns="">
      <p:transition spd="slow" advTm="26343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La forme et la propagation des modes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FC2E3C37-61FB-B749-9007-E0643C089E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" y="620688"/>
                <a:ext cx="12222957" cy="4087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Un mode guidé est composé de deux ondes, aux angles ±</a:t>
                </a:r>
                <a:r>
                  <a:rPr lang="fr-CH" i="1" dirty="0" err="1">
                    <a:latin typeface="Symbol" pitchFamily="2" charset="2"/>
                  </a:rPr>
                  <a:t>q</a:t>
                </a:r>
                <a:r>
                  <a:rPr lang="fr-CH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fr-CH" dirty="0">
                    <a:latin typeface="Symbol" pitchFamily="2" charset="2"/>
                  </a:rPr>
                  <a:t> ;</a:t>
                </a:r>
                <a:r>
                  <a:rPr lang="fr-CH" dirty="0"/>
                  <a:t> leurs vecteurs d'ondes sont: (0, ±</a:t>
                </a:r>
                <a:r>
                  <a:rPr lang="fr-CH" i="1" dirty="0" err="1"/>
                  <a:t>k</a:t>
                </a:r>
                <a:r>
                  <a:rPr lang="fr-CH" baseline="-25000" dirty="0" err="1"/>
                  <a:t>y</a:t>
                </a:r>
                <a:r>
                  <a:rPr lang="fr-CH" dirty="0"/>
                  <a:t>, </a:t>
                </a:r>
                <a:r>
                  <a:rPr lang="fr-CH" i="1" dirty="0" err="1"/>
                  <a:t>k</a:t>
                </a:r>
                <a:r>
                  <a:rPr lang="fr-CH" baseline="-25000" dirty="0" err="1"/>
                  <a:t>z</a:t>
                </a:r>
                <a:r>
                  <a:rPr lang="fr-CH" dirty="0"/>
                  <a:t>), avec: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fr-CH" dirty="0"/>
                  <a:t> . L'onde a la forme: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fr-CH" dirty="0"/>
                  <a:t> ; c'est une onde stationnaire (mode de cavité) en </a:t>
                </a:r>
                <a:r>
                  <a:rPr lang="fr-CH" i="1" dirty="0"/>
                  <a:t>y, </a:t>
                </a:r>
                <a:r>
                  <a:rPr lang="fr-CH" dirty="0"/>
                  <a:t>et une onde propageant en </a:t>
                </a:r>
                <a:r>
                  <a:rPr lang="fr-CH" i="1" dirty="0"/>
                  <a:t>z</a:t>
                </a:r>
                <a:r>
                  <a:rPr lang="fr-CH" dirty="0"/>
                  <a:t>. On appelle le vecteur d'onde </a:t>
                </a:r>
                <a:r>
                  <a:rPr lang="fr-CH" i="1" dirty="0" err="1"/>
                  <a:t>k</a:t>
                </a:r>
                <a:r>
                  <a:rPr lang="fr-CH" baseline="-25000" dirty="0" err="1"/>
                  <a:t>z</a:t>
                </a:r>
                <a:r>
                  <a:rPr lang="fr-CH" dirty="0"/>
                  <a:t> aussi la </a:t>
                </a:r>
                <a:r>
                  <a:rPr lang="fr-CH" b="1" dirty="0"/>
                  <a:t>constante de propagation</a:t>
                </a:r>
                <a:r>
                  <a:rPr lang="fr-CH" dirty="0"/>
                  <a:t>, désignée par </a:t>
                </a:r>
                <a:r>
                  <a:rPr lang="fr-CH" dirty="0">
                    <a:latin typeface="Symbol" pitchFamily="2" charset="2"/>
                  </a:rPr>
                  <a:t>b</a:t>
                </a:r>
                <a:r>
                  <a:rPr lang="fr-CH" dirty="0"/>
                  <a:t> .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La constante du mode </a:t>
                </a:r>
                <a:r>
                  <a:rPr lang="fr-CH" i="1" dirty="0"/>
                  <a:t>m</a:t>
                </a:r>
                <a:r>
                  <a:rPr lang="fr-CH" dirty="0"/>
                  <a:t> est donnée par: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Sup>
                          <m:sSubSupPr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cos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CH" dirty="0"/>
                  <a:t>. Elle diminue quand m augmente !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Les ondes stationnaires sont: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)=</m:t>
                    </m:r>
                    <m:d>
                      <m:dPr>
                        <m:begChr m:val="{"/>
                        <m:endChr m:val=""/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CH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ad>
                                <m:radPr>
                                  <m:degHide m:val="on"/>
                                  <m:ctrlPr>
                                    <a:rPr lang="fr-CH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CH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den>
                                  </m:f>
                                </m:e>
                              </m:rad>
                              <m:func>
                                <m:funcPr>
                                  <m:ctrlPr>
                                    <a:rPr lang="fr-CH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fr-CH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fr-CH" i="0" smtClean="0">
                                      <a:latin typeface="Cambria Math" panose="02040503050406030204" pitchFamily="18" charset="0"/>
                                    </a:rPr>
                                    <m:t>os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den>
                                  </m:f>
                                  <m:r>
                                    <m:rPr>
                                      <m:brk m:alnAt="7"/>
                                    </m:rP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func>
                            </m:e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𝑖𝑚𝑝𝑎𝑖𝑟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ad>
                                <m:radPr>
                                  <m:degHide m:val="on"/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den>
                                  </m:f>
                                </m:e>
                              </m:rad>
                              <m:func>
                                <m:funcPr>
                                  <m:ctrlPr>
                                    <a:rPr lang="fr-CH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CH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den>
                                  </m:f>
                                  <m:r>
                                    <m:rPr>
                                      <m:brk m:alnAt="7"/>
                                    </m:rP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func>
                            </m:e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𝑝𝑎𝑖𝑟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)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CH" dirty="0"/>
                  <a:t> . Toujours, aux bords du guide: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d>
                      <m:d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fr-CH" dirty="0"/>
                  <a:t> 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Les fonctions </a:t>
                </a:r>
                <a14:m>
                  <m:oMath xmlns:m="http://schemas.openxmlformats.org/officeDocument/2006/math">
                    <m:r>
                      <a:rPr lang="fr-CH" i="1" dirty="0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fr-CH" i="1" dirty="0" err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fr-CH" i="1" baseline="-25000" dirty="0" err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CH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CH" i="1" dirty="0">
                        <a:latin typeface="Cambria Math" panose="02040503050406030204" pitchFamily="18" charset="0"/>
                      </a:rPr>
                      <m:t>)}</m:t>
                    </m:r>
                  </m:oMath>
                </a14:m>
                <a:r>
                  <a:rPr lang="fr-CH" dirty="0"/>
                  <a:t> sont </a:t>
                </a:r>
                <a:r>
                  <a:rPr lang="fr-CH" dirty="0" err="1"/>
                  <a:t>orthonormales</a:t>
                </a:r>
                <a:r>
                  <a:rPr lang="fr-CH" dirty="0"/>
                  <a:t>: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fr-CH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sub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𝑑𝑦</m:t>
                        </m:r>
                      </m:e>
                    </m:nary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CH" dirty="0"/>
                  <a:t> et constituent une base (presque) complète: toute onde propageant dans le guide peut être décomposée en une somme des modes (voir p.5).</a:t>
                </a:r>
              </a:p>
            </p:txBody>
          </p:sp>
        </mc:Choice>
        <mc:Fallback xmlns="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FC2E3C37-61FB-B749-9007-E0643C089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" y="620688"/>
                <a:ext cx="12222957" cy="4087529"/>
              </a:xfrm>
              <a:prstGeom prst="rect">
                <a:avLst/>
              </a:prstGeom>
              <a:blipFill>
                <a:blip r:embed="rId2"/>
                <a:stretch>
                  <a:fillRect l="-312" t="-310" b="-959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ADE67B0-9628-FE4E-A818-F8F8E3553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735316"/>
            <a:ext cx="6019800" cy="21226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387238-A0F4-FB4F-97BF-18A651235E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765994"/>
            <a:ext cx="4800600" cy="209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8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541"/>
    </mc:Choice>
    <mc:Fallback xmlns="">
      <p:transition spd="slow" advTm="20554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-2545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La dispersion d'un guide d'ondes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FC2E3C37-61FB-B749-9007-E0643C089E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2177" y="520675"/>
                <a:ext cx="12192000" cy="34646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Nous pouvons écrire: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CH" dirty="0"/>
                  <a:t> , ou: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ad>
                      <m:radPr>
                        <m:degHide m:val="on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𝜔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fr-CH" dirty="0"/>
                  <a:t>, avec la </a:t>
                </a:r>
                <a:r>
                  <a:rPr lang="fr-CH" b="1" dirty="0"/>
                  <a:t>fréquence de </a:t>
                </a:r>
                <a:r>
                  <a:rPr lang="fr-CH" b="1" dirty="0" err="1"/>
                  <a:t>cutoff</a:t>
                </a:r>
                <a:r>
                  <a:rPr lang="fr-CH" dirty="0"/>
                  <a:t>: </a:t>
                </a:r>
                <a:r>
                  <a:rPr lang="fr-CH" dirty="0" err="1">
                    <a:latin typeface="Symbol" pitchFamily="2" charset="2"/>
                  </a:rPr>
                  <a:t>w</a:t>
                </a:r>
                <a:r>
                  <a:rPr lang="fr-CH" baseline="-25000" dirty="0" err="1"/>
                  <a:t>c</a:t>
                </a:r>
                <a:r>
                  <a:rPr lang="fr-CH" dirty="0"/>
                  <a:t>=</a:t>
                </a:r>
                <a:r>
                  <a:rPr lang="fr-CH" dirty="0">
                    <a:latin typeface="Symbol" pitchFamily="2" charset="2"/>
                  </a:rPr>
                  <a:t>p</a:t>
                </a:r>
                <a:r>
                  <a:rPr lang="fr-CH" i="1" dirty="0"/>
                  <a:t>c</a:t>
                </a:r>
                <a:r>
                  <a:rPr lang="fr-CH" dirty="0"/>
                  <a:t>/</a:t>
                </a:r>
                <a:r>
                  <a:rPr lang="fr-CH" i="1" dirty="0"/>
                  <a:t>d</a:t>
                </a:r>
                <a:r>
                  <a:rPr lang="fr-CH" dirty="0"/>
                  <a:t> . Dans notre exemple du mode </a:t>
                </a:r>
                <a:r>
                  <a:rPr lang="fr-CH" i="1" dirty="0"/>
                  <a:t>m</a:t>
                </a:r>
                <a:r>
                  <a:rPr lang="fr-CH" dirty="0"/>
                  <a:t>=1 avec </a:t>
                </a:r>
                <a:r>
                  <a:rPr lang="fr-CH" i="1" dirty="0"/>
                  <a:t>d=0.75</a:t>
                </a:r>
                <a:r>
                  <a:rPr lang="fr-CH" dirty="0">
                    <a:latin typeface="Symbol" pitchFamily="2" charset="2"/>
                  </a:rPr>
                  <a:t>l</a:t>
                </a:r>
                <a:r>
                  <a:rPr lang="fr-CH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5</m:t>
                            </m:r>
                          </m:e>
                        </m:rad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0.75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fr-CH" dirty="0"/>
                  <a:t> 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La vitesse de groupe du mode </a:t>
                </a:r>
                <a:r>
                  <a:rPr lang="fr-CH" i="1" dirty="0"/>
                  <a:t>m</a:t>
                </a:r>
                <a:r>
                  <a:rPr lang="fr-CH" dirty="0"/>
                  <a:t> est: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den>
                    </m:f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𝑐</m:t>
                    </m:r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func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𝑐</m:t>
                    </m:r>
                    <m:rad>
                      <m:radPr>
                        <m:degHide m:val="on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𝜔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fr-CH" dirty="0"/>
                  <a:t> . Elle diminue quand m augmente !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fr-CH" dirty="0"/>
              </a:p>
              <a:p>
                <a:pPr algn="ctr">
                  <a:lnSpc>
                    <a:spcPct val="120000"/>
                  </a:lnSpc>
                </a:pPr>
                <a:r>
                  <a:rPr lang="fr-CH" sz="2800" dirty="0"/>
                  <a:t>Les modes TE et TM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Les modes décrits étaient du type TE (champ électrique en direction </a:t>
                </a:r>
                <a:r>
                  <a:rPr lang="fr-CH" i="1" dirty="0"/>
                  <a:t>x</a:t>
                </a:r>
                <a:r>
                  <a:rPr lang="fr-CH" dirty="0"/>
                  <a:t>). De la même façon, on peut avoir les mêmes modes du type TM (champ magnétique en direction </a:t>
                </a:r>
                <a:r>
                  <a:rPr lang="fr-CH" i="1" dirty="0"/>
                  <a:t>x</a:t>
                </a:r>
                <a:r>
                  <a:rPr lang="fr-CH" dirty="0"/>
                  <a:t>). Ensemble, un guide peut supporter 2M modes.</a:t>
                </a:r>
              </a:p>
            </p:txBody>
          </p:sp>
        </mc:Choice>
        <mc:Fallback xmlns="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FC2E3C37-61FB-B749-9007-E0643C089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2177" y="520675"/>
                <a:ext cx="12192000" cy="3464603"/>
              </a:xfrm>
              <a:prstGeom prst="rect">
                <a:avLst/>
              </a:prstGeom>
              <a:blipFill>
                <a:blip r:embed="rId2"/>
                <a:stretch>
                  <a:fillRect l="-416" b="-182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76B9AA86-3CAF-4141-8731-33ED452918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" t="9691" b="3290"/>
          <a:stretch/>
        </p:blipFill>
        <p:spPr>
          <a:xfrm rot="10800000">
            <a:off x="1523998" y="4094889"/>
            <a:ext cx="8763002" cy="276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6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72"/>
    </mc:Choice>
    <mc:Fallback xmlns="">
      <p:transition spd="slow" advTm="7457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-2545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Les champs multimodaux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FC2E3C37-61FB-B749-9007-E0643C089E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620688"/>
                <a:ext cx="12192000" cy="14397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Nous pouvons former des champs électriques qui sont composés de plusieurs modes, comme dans une série de Fourier (mais avec un nombre fini d'éléments):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p>
                      <m:e>
                        <m:sSub>
                          <m:sSubPr>
                            <m:ctrl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sSub>
                          <m:sSubPr>
                            <m:ctrl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e>
                    </m:nary>
                  </m:oMath>
                </a14:m>
                <a:r>
                  <a:rPr lang="fr-CH" dirty="0"/>
                  <a:t> . 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Contrairement aux modes purs, qui ne varient pas en se propageant, les modes complexes changent, car des battements très rapides se forment entre les modes (chaque mode a une vitesse de propagation </a:t>
                </a:r>
                <a:r>
                  <a:rPr lang="fr-CH" dirty="0" err="1">
                    <a:latin typeface="Symbol" pitchFamily="2" charset="2"/>
                  </a:rPr>
                  <a:t>b</a:t>
                </a:r>
                <a:r>
                  <a:rPr lang="fr-CH" baseline="-25000" dirty="0" err="1"/>
                  <a:t>m</a:t>
                </a:r>
                <a:r>
                  <a:rPr lang="fr-CH" dirty="0"/>
                  <a:t> différente!).</a:t>
                </a:r>
              </a:p>
            </p:txBody>
          </p:sp>
        </mc:Choice>
        <mc:Fallback xmlns="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FC2E3C37-61FB-B749-9007-E0643C089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20688"/>
                <a:ext cx="12192000" cy="1439753"/>
              </a:xfrm>
              <a:prstGeom prst="rect">
                <a:avLst/>
              </a:prstGeom>
              <a:blipFill>
                <a:blip r:embed="rId2"/>
                <a:stretch>
                  <a:fillRect l="-312" t="-3478" b="-34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CF31B34D-1777-0847-AD26-7D7A9E31140B}"/>
              </a:ext>
            </a:extLst>
          </p:cNvPr>
          <p:cNvGrpSpPr/>
          <p:nvPr/>
        </p:nvGrpSpPr>
        <p:grpSpPr>
          <a:xfrm>
            <a:off x="1600200" y="2723566"/>
            <a:ext cx="8077200" cy="4131559"/>
            <a:chOff x="1600200" y="2723566"/>
            <a:chExt cx="8077200" cy="413155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5334BCE-DED8-224E-A5A2-557693248B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0" r="5102"/>
            <a:stretch/>
          </p:blipFill>
          <p:spPr>
            <a:xfrm rot="10800000">
              <a:off x="2667000" y="2723566"/>
              <a:ext cx="7010400" cy="413155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E3F8F2C-69C6-A04D-814B-EB0F2F565CA4}"/>
                </a:ext>
              </a:extLst>
            </p:cNvPr>
            <p:cNvSpPr txBox="1"/>
            <p:nvPr/>
          </p:nvSpPr>
          <p:spPr>
            <a:xfrm>
              <a:off x="1600200" y="3227899"/>
              <a:ext cx="1268296" cy="3139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Mode 1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r>
                <a:rPr lang="en-US" dirty="0"/>
                <a:t>Mode 2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r>
                <a:rPr lang="en-US" dirty="0"/>
                <a:t>Modes1+2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81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14"/>
    </mc:Choice>
    <mc:Fallback xmlns="">
      <p:transition spd="slow" advTm="7041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-2545"/>
            <a:ext cx="1219199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Les guides d'ondes diélectriques à saut d'indice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FC2E3C37-61FB-B749-9007-E0643C089E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" y="516568"/>
                <a:ext cx="12191999" cy="39860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D'une manière similaire aux guides d'ondes utilisant deux miroirs, on peut construire un guide d'ondes composé de trois couches: un </a:t>
                </a:r>
                <a:r>
                  <a:rPr lang="fr-CH" b="1" dirty="0"/>
                  <a:t>cœur</a:t>
                </a:r>
                <a:r>
                  <a:rPr lang="fr-CH" dirty="0"/>
                  <a:t>, d'indice </a:t>
                </a:r>
                <a:r>
                  <a:rPr lang="fr-CH" i="1" dirty="0"/>
                  <a:t>n</a:t>
                </a:r>
                <a:r>
                  <a:rPr lang="fr-CH" baseline="-25000" dirty="0"/>
                  <a:t>1</a:t>
                </a:r>
                <a:r>
                  <a:rPr lang="fr-CH" dirty="0"/>
                  <a:t> plus grande, entouré d'une </a:t>
                </a:r>
                <a:r>
                  <a:rPr lang="fr-CH" b="1" dirty="0"/>
                  <a:t>gaine</a:t>
                </a:r>
                <a:r>
                  <a:rPr lang="fr-CH" dirty="0"/>
                  <a:t>, d'indice </a:t>
                </a:r>
                <a:r>
                  <a:rPr lang="fr-CH" i="1" dirty="0"/>
                  <a:t>n</a:t>
                </a:r>
                <a:r>
                  <a:rPr lang="fr-CH" baseline="-25000" dirty="0"/>
                  <a:t>2</a:t>
                </a:r>
                <a:r>
                  <a:rPr lang="fr-CH" dirty="0"/>
                  <a:t> plus faible. L'angle interne </a:t>
                </a:r>
                <a:r>
                  <a:rPr lang="fr-CH" b="1" dirty="0"/>
                  <a:t>maximal</a:t>
                </a:r>
                <a:r>
                  <a:rPr lang="fr-CH" dirty="0"/>
                  <a:t> est donné par: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acc>
                          <m:accPr>
                            <m:chr m:val="̅"/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acc>
                      </m:e>
                    </m:func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func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fr-CH" dirty="0"/>
                  <a:t> . L'angle d'entrée </a:t>
                </a:r>
                <a:r>
                  <a:rPr lang="fr-CH" b="1" dirty="0"/>
                  <a:t>maximal</a:t>
                </a:r>
                <a:r>
                  <a:rPr lang="fr-CH" dirty="0"/>
                  <a:t> est donné par: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>
                        <a:latin typeface="Cambria Math" panose="02040503050406030204" pitchFamily="18" charset="0"/>
                      </a:rPr>
                      <m:t>NA</m:t>
                    </m:r>
                    <m:r>
                      <a:rPr lang="fr-CH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e>
                    </m:func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fr-CH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r>
                  <a:rPr lang="fr-CH" dirty="0"/>
                  <a:t> . 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Les modes du guide sont définis par la condition de phase: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r>
                      <a:rPr lang="fr-CH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fr-CH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𝑑</m:t>
                    </m:r>
                    <m:func>
                      <m:func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fr-CH" b="0" i="1" smtClean="0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fr-CH" dirty="0"/>
                  <a:t> (</a:t>
                </a:r>
                <a:r>
                  <a:rPr lang="fr-CH" i="1" dirty="0"/>
                  <a:t>m</a:t>
                </a:r>
                <a:r>
                  <a:rPr lang="fr-CH" dirty="0"/>
                  <a:t>=0,2,…,</a:t>
                </a:r>
                <a:r>
                  <a:rPr lang="fr-CH" i="1" dirty="0"/>
                  <a:t>M</a:t>
                </a:r>
                <a:r>
                  <a:rPr lang="fr-CH" dirty="0"/>
                  <a:t>). La phase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fr-CH" dirty="0"/>
                  <a:t> de chaque réflexion est donnée, pour une polarisation TE, par: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i="0" smtClean="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f>
                          <m:fPr>
                            <m:ctrlPr>
                              <a:rPr lang="fr-CH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num>
                          <m:den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func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fr-CH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fr-CH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CH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e>
                                  <m:sup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acc>
                                  <m:accPr>
                                    <m:chr m:val="̅"/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e>
                                </m:acc>
                              </m:e>
                            </m:func>
                          </m:num>
                          <m:den>
                            <m:func>
                              <m:func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CH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e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r>
                                  <a:rPr lang="fr-CH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</m:den>
                        </m:f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rad>
                  </m:oMath>
                </a14:m>
                <a:r>
                  <a:rPr lang="fr-CH" dirty="0"/>
                  <a:t> (Fresnel, ch.2), ce qui donne la condition pour un mode: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d>
                          <m:dPr>
                            <m:ctrlPr>
                              <a:rPr lang="fr-CH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num>
                              <m:den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  <m:func>
                              <m:func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CH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f>
                              <m:f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CH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e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acc>
                                  <m:accPr>
                                    <m:chr m:val="̅"/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e>
                                </m:acc>
                              </m:e>
                            </m:func>
                          </m:num>
                          <m:den>
                            <m:func>
                              <m:func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CH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e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r>
                                  <a:rPr lang="fr-CH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</m:den>
                        </m:f>
                        <m:r>
                          <a:rPr lang="fr-CH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rad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func>
                              <m:func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bSup>
                                  <m:sSub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CH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e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</m:den>
                        </m:f>
                        <m:r>
                          <a:rPr lang="fr-CH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rad>
                  </m:oMath>
                </a14:m>
                <a:r>
                  <a:rPr lang="fr-CH" dirty="0"/>
                  <a:t> 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La résolution (graphique ou numérique) de cette équation donne les modes du guide.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 </a:t>
                </a:r>
                <a:r>
                  <a:rPr lang="fr-CH" b="1" dirty="0"/>
                  <a:t>nombre de modes</a:t>
                </a:r>
                <a:r>
                  <a:rPr lang="fr-CH" dirty="0"/>
                  <a:t> est: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fr-CH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CH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acc>
                              <m:accPr>
                                <m:chr m:val="̅"/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</m:acc>
                          </m:e>
                        </m:func>
                      </m:num>
                      <m:den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den>
                    </m:f>
                    <m:r>
                      <a:rPr lang="fr-CH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sSub>
                          <m:sSubPr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𝑁𝐴</m:t>
                    </m:r>
                  </m:oMath>
                </a14:m>
                <a:r>
                  <a:rPr lang="fr-CH" dirty="0"/>
                  <a:t> . Le guide est </a:t>
                </a:r>
                <a:r>
                  <a:rPr lang="fr-CH" b="1" dirty="0"/>
                  <a:t>monomode</a:t>
                </a:r>
                <a:r>
                  <a:rPr lang="fr-CH" dirty="0"/>
                  <a:t> si: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𝑁𝐴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fr-CH" dirty="0"/>
                  <a:t> . </a:t>
                </a:r>
              </a:p>
            </p:txBody>
          </p:sp>
        </mc:Choice>
        <mc:Fallback xmlns="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FC2E3C37-61FB-B749-9007-E0643C089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" y="516568"/>
                <a:ext cx="12191999" cy="3986028"/>
              </a:xfrm>
              <a:prstGeom prst="rect">
                <a:avLst/>
              </a:prstGeom>
              <a:blipFill>
                <a:blip r:embed="rId2"/>
                <a:stretch>
                  <a:fillRect l="-312" t="-317" r="-72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10609A0-155A-2D42-9F81-1F417A018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2801"/>
            <a:ext cx="4553960" cy="2235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C4623B-1E03-6F4D-ADDE-3F84F9648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00600" y="4524486"/>
            <a:ext cx="4343400" cy="2333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EA78FE-5760-B049-B896-94AC3D3441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640" y="4524431"/>
            <a:ext cx="2801360" cy="233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4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339"/>
    </mc:Choice>
    <mc:Fallback xmlns="">
      <p:transition spd="slow" advTm="20633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-2545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Le champ TE dans un guide diélectrique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FC2E3C37-61FB-B749-9007-E0643C089E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620689"/>
                <a:ext cx="12192000" cy="4720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Comme dans le guide en miroirs, le champ électrique des modes TE est composé d'une onde stationnaire en </a:t>
                </a:r>
                <a:r>
                  <a:rPr lang="fr-CH" i="1" dirty="0"/>
                  <a:t>y</a:t>
                </a:r>
                <a:r>
                  <a:rPr lang="fr-CH" dirty="0"/>
                  <a:t> et d'une onde se propageant en </a:t>
                </a:r>
                <a:r>
                  <a:rPr lang="fr-CH" i="1" dirty="0"/>
                  <a:t>z</a:t>
                </a:r>
                <a:r>
                  <a:rPr lang="fr-CH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fr-CH" dirty="0"/>
                  <a:t> , avec la </a:t>
                </a:r>
                <a:r>
                  <a:rPr lang="fr-CH" b="1" dirty="0"/>
                  <a:t>constante de propagation</a:t>
                </a:r>
                <a:r>
                  <a:rPr lang="fr-CH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β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func>
                  </m:oMath>
                </a14:m>
                <a:r>
                  <a:rPr lang="fr-CH" dirty="0"/>
                  <a:t> 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Les ondes dans le cœur sont: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)=</m:t>
                    </m:r>
                    <m:d>
                      <m:dPr>
                        <m:begChr m:val="{"/>
                        <m:endChr m:val=""/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CH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fr-CH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fr-CH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fr-CH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fr-CH" i="0" smtClean="0">
                                      <a:latin typeface="Cambria Math" panose="02040503050406030204" pitchFamily="18" charset="0"/>
                                    </a:rPr>
                                    <m:t>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fr-CH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fr-CH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  <m:func>
                                            <m:funcPr>
                                              <m:ctrlPr>
                                                <a:rPr lang="fr-CH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fr-CH" i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fr-CH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fr-CH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𝜃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fr-CH" i="1">
                                                      <a:latin typeface="Cambria Math" panose="02040503050406030204" pitchFamily="18" charset="0"/>
                                                    </a:rPr>
                                                    <m:t>𝑚</m:t>
                                                  </m:r>
                                                </m:sub>
                                              </m:sSub>
                                            </m:e>
                                          </m:func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fr-CH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CH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𝜆</m:t>
                                              </m:r>
                                            </m:e>
                                            <m:sub>
                                              <m:r>
                                                <a:rPr lang="fr-CH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r>
                                            <a:rPr lang="fr-CH" b="0" i="1" smtClean="0">
                                              <a:latin typeface="Cambria Math" panose="02040503050406030204" pitchFamily="18" charset="0"/>
                                            </a:rPr>
                                            <m:t>/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fr-CH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CH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e>
                                            <m:sub>
                                              <m:r>
                                                <a:rPr lang="fr-CH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  <m:r>
                                        <m:rPr>
                                          <m:brk m:alnAt="7"/>
                                        </m:rP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</m:e>
                              </m:func>
                            </m:e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𝑖𝑚𝑝𝑎𝑖𝑟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fr-CH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CH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fr-CH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  <m:func>
                                            <m:funcPr>
                                              <m:ctrlPr>
                                                <a:rPr lang="fr-CH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fr-CH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fr-CH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fr-CH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𝜃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fr-CH" i="1">
                                                      <a:latin typeface="Cambria Math" panose="02040503050406030204" pitchFamily="18" charset="0"/>
                                                    </a:rPr>
                                                    <m:t>𝑚</m:t>
                                                  </m:r>
                                                </m:sub>
                                              </m:sSub>
                                            </m:e>
                                          </m:func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fr-CH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CH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𝜆</m:t>
                                              </m:r>
                                            </m:e>
                                            <m:sub>
                                              <m:r>
                                                <a:rPr lang="fr-CH" i="1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</a:rPr>
                                            <m:t>/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fr-CH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CH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e>
                                            <m:sub>
                                              <m:r>
                                                <a:rPr lang="fr-CH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  <m:r>
                                        <m:rPr>
                                          <m:brk m:alnAt="7"/>
                                        </m:rP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</m:e>
                              </m:func>
                            </m:e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𝑝𝑎𝑖𝑟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)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CH" dirty="0"/>
                  <a:t> 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Dans la gaine, les ondes sont évanescentes: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)=</m:t>
                    </m:r>
                    <m:d>
                      <m:dPr>
                        <m:begChr m:val="{"/>
                        <m:endChr m:val="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fr-CH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fr-CH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CH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fr-CH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  <m:sup>
                                      <m:r>
                                        <a:rPr lang="fr-CH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p>
                                  </m:sSubSup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p>
                              </m:sSup>
                            </m:e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/2)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Sup>
                                    <m:sSubSup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  <m:sup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p>
                                  </m:sSubSup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p>
                              </m:sSup>
                            </m:e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&lt;−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/2)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CH" dirty="0"/>
                  <a:t> , avec le </a:t>
                </a:r>
                <a:r>
                  <a:rPr lang="fr-CH" b="1" dirty="0"/>
                  <a:t>coefficient d'extinction</a:t>
                </a:r>
                <a:r>
                  <a:rPr lang="fr-CH" dirty="0"/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l-GR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fr-CH" dirty="0"/>
                  <a:t> , ou: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CH" b="0" i="0" smtClean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e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func>
                          </m:num>
                          <m:den>
                            <m:func>
                              <m:func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CH" b="0" i="0" smtClean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e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acc>
                                  <m:accPr>
                                    <m:chr m:val="̅"/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e>
                                </m:acc>
                              </m:e>
                            </m:func>
                          </m:den>
                        </m:f>
                        <m:r>
                          <a:rPr lang="fr-CH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rad>
                  </m:oMath>
                </a14:m>
                <a:r>
                  <a:rPr lang="fr-CH" dirty="0"/>
                  <a:t> 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Pour déterminer </a:t>
                </a:r>
                <a:r>
                  <a:rPr lang="fr-CH" i="1" dirty="0"/>
                  <a:t>A,B,C,D</a:t>
                </a:r>
                <a:r>
                  <a:rPr lang="fr-CH" dirty="0"/>
                  <a:t> , nous utilisons la continuité de </a:t>
                </a:r>
                <a:r>
                  <a:rPr lang="fr-CH" i="1" dirty="0"/>
                  <a:t>u</a:t>
                </a:r>
                <a:r>
                  <a:rPr lang="fr-CH" dirty="0"/>
                  <a:t> et de </a:t>
                </a:r>
                <a:r>
                  <a:rPr lang="fr-CH" i="1" dirty="0"/>
                  <a:t>du</a:t>
                </a:r>
                <a:r>
                  <a:rPr lang="fr-CH" dirty="0"/>
                  <a:t>/</a:t>
                </a:r>
                <a:r>
                  <a:rPr lang="fr-CH" i="1" dirty="0" err="1"/>
                  <a:t>dy</a:t>
                </a:r>
                <a:r>
                  <a:rPr lang="fr-CH" dirty="0"/>
                  <a:t> à </a:t>
                </a:r>
                <a:r>
                  <a:rPr lang="fr-CH" i="1" dirty="0"/>
                  <a:t>y</a:t>
                </a:r>
                <a:r>
                  <a:rPr lang="fr-CH" dirty="0"/>
                  <a:t>=±</a:t>
                </a:r>
                <a:r>
                  <a:rPr lang="fr-CH" i="1" dirty="0"/>
                  <a:t>d</a:t>
                </a:r>
                <a:r>
                  <a:rPr lang="fr-CH" dirty="0"/>
                  <a:t>/2 , et l'</a:t>
                </a:r>
                <a:r>
                  <a:rPr lang="fr-CH" dirty="0" err="1"/>
                  <a:t>orthonormalité</a:t>
                </a:r>
                <a:r>
                  <a:rPr lang="fr-CH" dirty="0"/>
                  <a:t> des </a:t>
                </a:r>
                <a14:m>
                  <m:oMath xmlns:m="http://schemas.openxmlformats.org/officeDocument/2006/math">
                    <m:r>
                      <a:rPr lang="fr-CH" i="1" dirty="0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fr-CH" i="1" dirty="0" err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fr-CH" i="1" baseline="-25000" dirty="0" err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CH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CH" i="1" dirty="0">
                        <a:latin typeface="Cambria Math" panose="02040503050406030204" pitchFamily="18" charset="0"/>
                      </a:rPr>
                      <m:t>)}</m:t>
                    </m:r>
                  </m:oMath>
                </a14:m>
                <a:r>
                  <a:rPr lang="fr-CH" dirty="0"/>
                  <a:t>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Les modes avec grand </a:t>
                </a:r>
                <a:r>
                  <a:rPr lang="fr-CH" i="1" dirty="0"/>
                  <a:t>m</a:t>
                </a:r>
                <a:r>
                  <a:rPr lang="fr-CH" dirty="0"/>
                  <a:t> ont des coefficients </a:t>
                </a:r>
                <a:r>
                  <a:rPr lang="fr-CH" dirty="0">
                    <a:latin typeface="Symbol" pitchFamily="2" charset="2"/>
                  </a:rPr>
                  <a:t>b</a:t>
                </a:r>
                <a:r>
                  <a:rPr lang="fr-CH" dirty="0"/>
                  <a:t> et </a:t>
                </a:r>
                <a:r>
                  <a:rPr lang="fr-CH" dirty="0">
                    <a:latin typeface="Symbol" pitchFamily="2" charset="2"/>
                  </a:rPr>
                  <a:t>g</a:t>
                </a:r>
                <a:endParaRPr lang="fr-CH" dirty="0"/>
              </a:p>
              <a:p>
                <a:pPr>
                  <a:lnSpc>
                    <a:spcPct val="120000"/>
                  </a:lnSpc>
                </a:pPr>
                <a:r>
                  <a:rPr lang="fr-CH" dirty="0"/>
                  <a:t>     plus petits, donc une extension plus grande du champ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/>
                  <a:t>      électrique dans la gaine.</a:t>
                </a:r>
              </a:p>
            </p:txBody>
          </p:sp>
        </mc:Choice>
        <mc:Fallback xmlns="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FC2E3C37-61FB-B749-9007-E0643C089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20689"/>
                <a:ext cx="12192000" cy="4720267"/>
              </a:xfrm>
              <a:prstGeom prst="rect">
                <a:avLst/>
              </a:prstGeom>
              <a:blipFill>
                <a:blip r:embed="rId2"/>
                <a:stretch>
                  <a:fillRect l="-312" t="-31367" b="-1340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A52A4D82-C361-A844-A2F4-57DC2F0D8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77000" y="4607230"/>
            <a:ext cx="5715000" cy="225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9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508"/>
    </mc:Choice>
    <mc:Fallback xmlns="">
      <p:transition spd="slow" advTm="11750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-2545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La dispersion dans un guide d'ondes diélectrique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FC2E3C37-61FB-B749-9007-E0643C089E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620688"/>
                <a:ext cx="12192000" cy="23580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L'équation pour la phase: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fr-CH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𝑑</m:t>
                    </m:r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fr-CH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</a:rPr>
                      <m:t>=2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</a:rPr>
                      <m:t>=2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fr-CH" dirty="0"/>
                  <a:t> peut être écrit: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𝑑</m:t>
                    </m:r>
                    <m:rad>
                      <m:radPr>
                        <m:degHide m:val="on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  <m:r>
                          <a:rPr lang="fr-CH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fr-CH" i="1">
                        <a:latin typeface="Cambria Math" panose="02040503050406030204" pitchFamily="18" charset="0"/>
                      </a:rPr>
                      <m:t>=2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</a:rPr>
                      <m:t>+2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fr-CH" dirty="0"/>
                  <a:t> , avec la phase: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num>
                          <m:den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func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rad>
                  </m:oMath>
                </a14:m>
                <a:r>
                  <a:rPr lang="fr-CH" dirty="0"/>
                  <a:t> . Ceci donne l'équation pour </a:t>
                </a:r>
                <a:r>
                  <a:rPr lang="fr-CH" dirty="0">
                    <a:latin typeface="Symbol" pitchFamily="2" charset="2"/>
                  </a:rPr>
                  <a:t>w</a:t>
                </a:r>
                <a:r>
                  <a:rPr lang="fr-CH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den>
                    </m:f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den>
                    </m:f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  <m:func>
                          <m:func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fr-CH">
                                    <a:latin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fName>
                          <m:e>
                            <m:d>
                              <m:d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sSubSup>
                                          <m:sSubSupPr>
                                            <m:ctrlPr>
                                              <a:rPr lang="fr-CH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fr-CH" i="1"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e>
                                          <m:sub>
                                            <m:r>
                                              <a:rPr lang="fr-CH" i="1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</m:sub>
                                          <m:sup>
                                            <m:r>
                                              <a:rPr lang="fr-CH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Sup>
                                          <m:sSubSupPr>
                                            <m:ctrlPr>
                                              <a:rPr lang="fr-CH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fr-CH" i="1"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e>
                                          <m:sub>
                                            <m:r>
                                              <a:rPr lang="fr-CH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fr-CH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e>
                                    </m:rad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sSubSup>
                                          <m:sSubSupPr>
                                            <m:ctrlPr>
                                              <a:rPr lang="fr-CH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fr-CH" i="1"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e>
                                          <m:sub>
                                            <m:r>
                                              <a:rPr lang="fr-CH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fr-CH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Sup>
                                          <m:sSubSupPr>
                                            <m:ctrlPr>
                                              <a:rPr lang="fr-CH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fr-CH" i="1"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e>
                                          <m:sub>
                                            <m:r>
                                              <a:rPr lang="fr-CH" i="1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</m:sub>
                                          <m:sup>
                                            <m:r>
                                              <a:rPr lang="fr-CH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e>
                                    </m:rad>
                                  </m:den>
                                </m:f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fr-CH" dirty="0"/>
                  <a:t> , avec la définition: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fr-CH" dirty="0"/>
                  <a:t> . La dérivé de cette équation donne la dispersion pour chaque mode: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den>
                    </m:f>
                  </m:oMath>
                </a14:m>
                <a:r>
                  <a:rPr lang="fr-CH" dirty="0"/>
                  <a:t> </a:t>
                </a:r>
              </a:p>
            </p:txBody>
          </p:sp>
        </mc:Choice>
        <mc:Fallback xmlns="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FC2E3C37-61FB-B749-9007-E0643C089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20688"/>
                <a:ext cx="12192000" cy="2358081"/>
              </a:xfrm>
              <a:prstGeom prst="rect">
                <a:avLst/>
              </a:prstGeom>
              <a:blipFill>
                <a:blip r:embed="rId2"/>
                <a:stretch>
                  <a:fillRect l="-312" r="-312" b="-53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9EAB01E-503A-F445-BB0F-E4B32D543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271" y="3268824"/>
            <a:ext cx="8131457" cy="343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4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23"/>
    </mc:Choice>
    <mc:Fallback xmlns="">
      <p:transition spd="slow" advTm="5282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-2545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2800" dirty="0"/>
              <a:t>Les guides d'ondes au changement d'indice (GRIN)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FC2E3C37-61FB-B749-9007-E0643C089E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16569"/>
                <a:ext cx="12192000" cy="37375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 changement d'indice dans un guide d'ondes peut aussi être graduel, suivant un profil spécifique. On décrit souvent la variation de l'indice par la formule générale: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begChr m:val="["/>
                        <m:endChr m:val="]"/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1−2</m:t>
                        </m:r>
                        <m:sSup>
                          <m:sSupPr>
                            <m:ctrlPr>
                              <a:rPr lang="fr-CH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CH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fr-CH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p>
                        </m:s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</m:d>
                  </m:oMath>
                </a14:m>
                <a:r>
                  <a:rPr lang="fr-CH" dirty="0"/>
                  <a:t> , </a:t>
                </a:r>
                <a14:m>
                  <m:oMath xmlns:m="http://schemas.openxmlformats.org/officeDocument/2006/math"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fr-CH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  <m:r>
                          <a:rPr lang="fr-CH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</m:den>
                    </m:f>
                  </m:oMath>
                </a14:m>
                <a:r>
                  <a:rPr lang="fr-CH" dirty="0"/>
                  <a:t> , qui englobe le cas linéaire (</a:t>
                </a:r>
                <a:r>
                  <a:rPr lang="fr-CH" i="1" dirty="0"/>
                  <a:t>p</a:t>
                </a:r>
                <a:r>
                  <a:rPr lang="fr-CH" dirty="0"/>
                  <a:t>=1), quadratique (</a:t>
                </a:r>
                <a:r>
                  <a:rPr lang="fr-CH" i="1" dirty="0"/>
                  <a:t>p</a:t>
                </a:r>
                <a:r>
                  <a:rPr lang="fr-CH" dirty="0"/>
                  <a:t>=2) et le précédent saut d'indice (</a:t>
                </a:r>
                <a:r>
                  <a:rPr lang="fr-CH" i="1" dirty="0"/>
                  <a:t>p</a:t>
                </a:r>
                <a:r>
                  <a:rPr lang="fr-CH" dirty="0"/>
                  <a:t>=∞).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Pour calculer la trajectoire du faisceau, nous utilisons l'équation paraxiale: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𝑑𝑧</m:t>
                        </m:r>
                      </m:den>
                    </m:f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𝑑𝑦</m:t>
                            </m:r>
                          </m:num>
                          <m:den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𝑑𝑧</m:t>
                            </m:r>
                          </m:den>
                        </m:f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fr-CH" dirty="0"/>
                  <a:t> , dérivé de l'Eikonal (ch.2). 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Dans notre cas, </a:t>
                </a:r>
                <a:r>
                  <a:rPr lang="fr-CH" i="1" dirty="0"/>
                  <a:t>n</a:t>
                </a:r>
                <a:r>
                  <a:rPr lang="fr-CH" dirty="0"/>
                  <a:t> ne dépend que d'</a:t>
                </a:r>
                <a:r>
                  <a:rPr lang="fr-CH" i="1" dirty="0"/>
                  <a:t>y</a:t>
                </a:r>
                <a:r>
                  <a:rPr lang="fr-CH" dirty="0"/>
                  <a:t>, l'équation devient donc: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𝑑𝑛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𝑑𝑦</m:t>
                        </m:r>
                      </m:den>
                    </m:f>
                  </m:oMath>
                </a14:m>
                <a:r>
                  <a:rPr lang="fr-CH" dirty="0"/>
                  <a:t> 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Dans le cas de dépendance quadratique de l'indice (</a:t>
                </a:r>
                <a:r>
                  <a:rPr lang="fr-CH" i="1" dirty="0"/>
                  <a:t>p</a:t>
                </a:r>
                <a:r>
                  <a:rPr lang="fr-CH" dirty="0"/>
                  <a:t>=2), nous avons: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num>
                      <m:den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≡−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fr-CH" dirty="0"/>
                  <a:t> 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num>
                      <m:den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fr-CH" dirty="0"/>
                  <a:t> . 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La solution est harmonique: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func>
                    <m:r>
                      <a:rPr lang="fr-CH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den>
                    </m:f>
                    <m:func>
                      <m:func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func>
                  </m:oMath>
                </a14:m>
                <a:r>
                  <a:rPr lang="fr-CH" dirty="0"/>
                  <a:t> , avec: </a:t>
                </a:r>
                <a:r>
                  <a:rPr lang="fr-CH" i="1" dirty="0"/>
                  <a:t>y</a:t>
                </a:r>
                <a:r>
                  <a:rPr lang="fr-CH" baseline="-25000" dirty="0"/>
                  <a:t>0</a:t>
                </a:r>
                <a:r>
                  <a:rPr lang="fr-CH" dirty="0"/>
                  <a:t>=</a:t>
                </a:r>
                <a:r>
                  <a:rPr lang="fr-CH" i="1" dirty="0"/>
                  <a:t>y</a:t>
                </a:r>
                <a:r>
                  <a:rPr lang="fr-CH" dirty="0"/>
                  <a:t>(</a:t>
                </a:r>
                <a:r>
                  <a:rPr lang="fr-CH" i="1" dirty="0"/>
                  <a:t>z</a:t>
                </a:r>
                <a:r>
                  <a:rPr lang="fr-CH" dirty="0"/>
                  <a:t>=0) et: </a:t>
                </a:r>
                <a:r>
                  <a:rPr lang="fr-CH" dirty="0">
                    <a:latin typeface="Symbol" pitchFamily="2" charset="2"/>
                  </a:rPr>
                  <a:t>q</a:t>
                </a:r>
                <a:r>
                  <a:rPr lang="fr-CH" baseline="-25000" dirty="0"/>
                  <a:t>0</a:t>
                </a:r>
                <a:r>
                  <a:rPr lang="fr-CH" dirty="0"/>
                  <a:t>=</a:t>
                </a:r>
                <a:r>
                  <a:rPr lang="fr-CH" dirty="0" err="1"/>
                  <a:t>d</a:t>
                </a:r>
                <a:r>
                  <a:rPr lang="fr-CH" i="1" dirty="0" err="1"/>
                  <a:t>y</a:t>
                </a:r>
                <a:r>
                  <a:rPr lang="fr-CH" dirty="0"/>
                  <a:t>/d</a:t>
                </a:r>
                <a:r>
                  <a:rPr lang="fr-CH" i="1" dirty="0"/>
                  <a:t>z</a:t>
                </a:r>
                <a:r>
                  <a:rPr lang="fr-CH" dirty="0"/>
                  <a:t>(</a:t>
                </a:r>
                <a:r>
                  <a:rPr lang="fr-CH" i="1" dirty="0"/>
                  <a:t>z</a:t>
                </a:r>
                <a:r>
                  <a:rPr lang="fr-CH" dirty="0"/>
                  <a:t>=0) 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 faisceau a une trajectoire périodique, la période est: 2</a:t>
                </a:r>
                <a:r>
                  <a:rPr lang="fr-CH" dirty="0">
                    <a:latin typeface="Symbol" pitchFamily="2" charset="2"/>
                  </a:rPr>
                  <a:t>p</a:t>
                </a:r>
                <a:r>
                  <a:rPr lang="fr-CH" dirty="0"/>
                  <a:t>/</a:t>
                </a:r>
                <a:r>
                  <a:rPr lang="fr-CH" dirty="0">
                    <a:latin typeface="Symbol" pitchFamily="2" charset="2"/>
                  </a:rPr>
                  <a:t>a</a:t>
                </a:r>
                <a:r>
                  <a:rPr lang="fr-CH" dirty="0"/>
                  <a:t> .</a:t>
                </a:r>
              </a:p>
            </p:txBody>
          </p:sp>
        </mc:Choice>
        <mc:Fallback xmlns="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FC2E3C37-61FB-B749-9007-E0643C089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16569"/>
                <a:ext cx="12192000" cy="3737562"/>
              </a:xfrm>
              <a:prstGeom prst="rect">
                <a:avLst/>
              </a:prstGeom>
              <a:blipFill>
                <a:blip r:embed="rId2"/>
                <a:stretch>
                  <a:fillRect l="-312" t="-338" r="-728" b="-135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863581A1-095A-FC4D-BDD8-51EA2115E2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86"/>
          <a:stretch/>
        </p:blipFill>
        <p:spPr>
          <a:xfrm>
            <a:off x="9857893" y="4150519"/>
            <a:ext cx="2334107" cy="27074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D6D472-BA74-454A-ADC0-11639AE4B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411" y="4800600"/>
            <a:ext cx="6060989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7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202"/>
    </mc:Choice>
    <mc:Fallback xmlns="">
      <p:transition spd="slow" advTm="239202"/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159213</TotalTime>
  <Words>3148</Words>
  <Application>Microsoft Macintosh PowerPoint</Application>
  <PresentationFormat>Grand écran</PresentationFormat>
  <Paragraphs>145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Arial</vt:lpstr>
      <vt:lpstr>Cambria Math</vt:lpstr>
      <vt:lpstr>Symbol</vt:lpstr>
      <vt:lpstr>Default Design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Burmilla</dc:creator>
  <cp:lastModifiedBy>B</cp:lastModifiedBy>
  <cp:revision>470</cp:revision>
  <dcterms:created xsi:type="dcterms:W3CDTF">2006-10-24T06:41:44Z</dcterms:created>
  <dcterms:modified xsi:type="dcterms:W3CDTF">2024-11-17T10:44:54Z</dcterms:modified>
</cp:coreProperties>
</file>