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8" r:id="rId3"/>
    <p:sldId id="315" r:id="rId4"/>
    <p:sldId id="316" r:id="rId5"/>
    <p:sldId id="299" r:id="rId6"/>
    <p:sldId id="317" r:id="rId7"/>
    <p:sldId id="318" r:id="rId8"/>
    <p:sldId id="338" r:id="rId9"/>
    <p:sldId id="302" r:id="rId10"/>
    <p:sldId id="319" r:id="rId11"/>
    <p:sldId id="312" r:id="rId12"/>
    <p:sldId id="313" r:id="rId13"/>
    <p:sldId id="303" r:id="rId14"/>
    <p:sldId id="314" r:id="rId15"/>
    <p:sldId id="286" r:id="rId16"/>
    <p:sldId id="308" r:id="rId17"/>
    <p:sldId id="288" r:id="rId18"/>
    <p:sldId id="289" r:id="rId19"/>
    <p:sldId id="292" r:id="rId20"/>
    <p:sldId id="293" r:id="rId21"/>
    <p:sldId id="291" r:id="rId22"/>
    <p:sldId id="278" r:id="rId23"/>
    <p:sldId id="265" r:id="rId24"/>
    <p:sldId id="274" r:id="rId25"/>
    <p:sldId id="320" r:id="rId26"/>
    <p:sldId id="277" r:id="rId27"/>
    <p:sldId id="276" r:id="rId28"/>
    <p:sldId id="280" r:id="rId29"/>
    <p:sldId id="281" r:id="rId30"/>
    <p:sldId id="294" r:id="rId31"/>
    <p:sldId id="321" r:id="rId32"/>
    <p:sldId id="322" r:id="rId33"/>
    <p:sldId id="309" r:id="rId34"/>
    <p:sldId id="305" r:id="rId35"/>
    <p:sldId id="339" r:id="rId36"/>
    <p:sldId id="340" r:id="rId37"/>
    <p:sldId id="268" r:id="rId38"/>
    <p:sldId id="275" r:id="rId39"/>
    <p:sldId id="306" r:id="rId40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sTappy" initials="N" lastIdx="6" clrIdx="0">
    <p:extLst>
      <p:ext uri="{19B8F6BF-5375-455C-9EA6-DF929625EA0E}">
        <p15:presenceInfo xmlns:p15="http://schemas.microsoft.com/office/powerpoint/2012/main" userId="NicolasTapp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4660"/>
  </p:normalViewPr>
  <p:slideViewPr>
    <p:cSldViewPr>
      <p:cViewPr varScale="1">
        <p:scale>
          <a:sx n="109" d="100"/>
          <a:sy n="109" d="100"/>
        </p:scale>
        <p:origin x="200" y="9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/Users/bdwir/Documents/Work/Courses/Optique%20I%202022/Refraction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/Users/bdwir/Documents/Work/Courses/Optique%20I%202022/Refractio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Users/bdwir/Documents/Work/Courses/Optique%202020/Malu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/>
              <a:t>Réflexion externe (n</a:t>
            </a:r>
            <a:r>
              <a:rPr lang="en-GB" sz="1800" baseline="-25000"/>
              <a:t>i</a:t>
            </a:r>
            <a:r>
              <a:rPr lang="en-GB" sz="1800"/>
              <a:t>&lt;n</a:t>
            </a:r>
            <a:r>
              <a:rPr lang="en-GB" sz="1800" baseline="-25000"/>
              <a:t>t</a:t>
            </a:r>
            <a:r>
              <a:rPr lang="en-GB" sz="1800"/>
              <a:t>)</a:t>
            </a:r>
          </a:p>
        </c:rich>
      </c:tx>
      <c:layout>
        <c:manualLayout>
          <c:xMode val="edge"/>
          <c:yMode val="edge"/>
          <c:x val="0.29145284339457572"/>
          <c:y val="1.31738939478716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8.6541779672906369E-2"/>
          <c:y val="1.4471574367461187E-2"/>
          <c:w val="0.89116526692965903"/>
          <c:h val="0.9710568512650776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Sheet1!$E$3</c:f>
              <c:strCache>
                <c:ptCount val="1"/>
                <c:pt idx="0">
                  <c:v>r⫽(p)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Sheet1!$A$4:$A$94</c:f>
              <c:numCache>
                <c:formatCode>General</c:formatCode>
                <c:ptCount val="9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</c:numCache>
            </c:numRef>
          </c:xVal>
          <c:yVal>
            <c:numRef>
              <c:f>Sheet1!$E$4:$E$94</c:f>
              <c:numCache>
                <c:formatCode>General</c:formatCode>
                <c:ptCount val="91"/>
                <c:pt idx="0">
                  <c:v>0.2</c:v>
                </c:pt>
                <c:pt idx="1">
                  <c:v>0.19995937918845422</c:v>
                </c:pt>
                <c:pt idx="2">
                  <c:v>0.1998374548640813</c:v>
                </c:pt>
                <c:pt idx="3">
                  <c:v>0.19963404118623185</c:v>
                </c:pt>
                <c:pt idx="4">
                  <c:v>0.19934882784832156</c:v>
                </c:pt>
                <c:pt idx="5">
                  <c:v>0.19898137921715942</c:v>
                </c:pt>
                <c:pt idx="6">
                  <c:v>0.19853113312315288</c:v>
                </c:pt>
                <c:pt idx="7">
                  <c:v>0.19799739929650984</c:v>
                </c:pt>
                <c:pt idx="8">
                  <c:v>0.19737935744311108</c:v>
                </c:pt>
                <c:pt idx="9">
                  <c:v>0.19667605495226242</c:v>
                </c:pt>
                <c:pt idx="10">
                  <c:v>0.1958864042270182</c:v>
                </c:pt>
                <c:pt idx="11">
                  <c:v>0.19500917962620476</c:v>
                </c:pt>
                <c:pt idx="12">
                  <c:v>0.19404301400565646</c:v>
                </c:pt>
                <c:pt idx="13">
                  <c:v>0.19298639484448793</c:v>
                </c:pt>
                <c:pt idx="14">
                  <c:v>0.19183765994046373</c:v>
                </c:pt>
                <c:pt idx="15">
                  <c:v>0.19059499265668106</c:v>
                </c:pt>
                <c:pt idx="16">
                  <c:v>0.18925641669983523</c:v>
                </c:pt>
                <c:pt idx="17">
                  <c:v>0.18781979040828839</c:v>
                </c:pt>
                <c:pt idx="18">
                  <c:v>0.1862828005259882</c:v>
                </c:pt>
                <c:pt idx="19">
                  <c:v>0.18464295543598441</c:v>
                </c:pt>
                <c:pt idx="20">
                  <c:v>0.18289757782483793</c:v>
                </c:pt>
                <c:pt idx="21">
                  <c:v>0.18104379674660942</c:v>
                </c:pt>
                <c:pt idx="22">
                  <c:v>0.17907853905232399</c:v>
                </c:pt>
                <c:pt idx="23">
                  <c:v>0.176998520147824</c:v>
                </c:pt>
                <c:pt idx="24">
                  <c:v>0.17480023403972339</c:v>
                </c:pt>
                <c:pt idx="25">
                  <c:v>0.17247994262573885</c:v>
                </c:pt>
                <c:pt idx="26">
                  <c:v>0.17003366418197541</c:v>
                </c:pt>
                <c:pt idx="27">
                  <c:v>0.16745716099575822</c:v>
                </c:pt>
                <c:pt idx="28">
                  <c:v>0.16474592608830588</c:v>
                </c:pt>
                <c:pt idx="29">
                  <c:v>0.16189516896688544</c:v>
                </c:pt>
                <c:pt idx="30">
                  <c:v>0.15889980034106396</c:v>
                </c:pt>
                <c:pt idx="31">
                  <c:v>0.15575441573220986</c:v>
                </c:pt>
                <c:pt idx="32">
                  <c:v>0.15245327789948035</c:v>
                </c:pt>
                <c:pt idx="33">
                  <c:v>0.14899029799908334</c:v>
                </c:pt>
                <c:pt idx="34">
                  <c:v>0.14535901538659315</c:v>
                </c:pt>
                <c:pt idx="35">
                  <c:v>0.14155257596444454</c:v>
                </c:pt>
                <c:pt idx="36">
                  <c:v>0.137563708968371</c:v>
                </c:pt>
                <c:pt idx="37">
                  <c:v>0.1333847020774071</c:v>
                </c:pt>
                <c:pt idx="38">
                  <c:v>0.12900737472204424</c:v>
                </c:pt>
                <c:pt idx="39">
                  <c:v>0.12442304945412082</c:v>
                </c:pt>
                <c:pt idx="40">
                  <c:v>0.11962252122991472</c:v>
                </c:pt>
                <c:pt idx="41">
                  <c:v>0.11459602444455451</c:v>
                </c:pt>
                <c:pt idx="42">
                  <c:v>0.10933319754113023</c:v>
                </c:pt>
                <c:pt idx="43">
                  <c:v>0.10382304500157316</c:v>
                </c:pt>
                <c:pt idx="44">
                  <c:v>9.8053896508298655E-2</c:v>
                </c:pt>
                <c:pt idx="45">
                  <c:v>9.2013363045524474E-2</c:v>
                </c:pt>
                <c:pt idx="46">
                  <c:v>8.568828968682525E-2</c:v>
                </c:pt>
                <c:pt idx="47">
                  <c:v>7.9064704790548196E-2</c:v>
                </c:pt>
                <c:pt idx="48">
                  <c:v>7.2127765296844809E-2</c:v>
                </c:pt>
                <c:pt idx="49">
                  <c:v>6.4861697788845499E-2</c:v>
                </c:pt>
                <c:pt idx="50">
                  <c:v>5.7249734945452824E-2</c:v>
                </c:pt>
                <c:pt idx="51">
                  <c:v>4.927404697378171E-2</c:v>
                </c:pt>
                <c:pt idx="52">
                  <c:v>4.0915667564806711E-2</c:v>
                </c:pt>
                <c:pt idx="53">
                  <c:v>3.2154413865521488E-2</c:v>
                </c:pt>
                <c:pt idx="54">
                  <c:v>2.2968799904010549E-2</c:v>
                </c:pt>
                <c:pt idx="55">
                  <c:v>1.333594283926196E-2</c:v>
                </c:pt>
                <c:pt idx="56">
                  <c:v>3.2314613341180702E-3</c:v>
                </c:pt>
                <c:pt idx="57">
                  <c:v>-7.3706347339028916E-3</c:v>
                </c:pt>
                <c:pt idx="58">
                  <c:v>-1.8498064104717563E-2</c:v>
                </c:pt>
                <c:pt idx="59">
                  <c:v>-3.018040450080672E-2</c:v>
                </c:pt>
                <c:pt idx="60">
                  <c:v>-4.244923464074498E-2</c:v>
                </c:pt>
                <c:pt idx="61">
                  <c:v>-5.533828916039351E-2</c:v>
                </c:pt>
                <c:pt idx="62">
                  <c:v>-6.8883627866630145E-2</c:v>
                </c:pt>
                <c:pt idx="63">
                  <c:v>-8.3123820939423124E-2</c:v>
                </c:pt>
                <c:pt idx="64">
                  <c:v>-9.8100151918645573E-2</c:v>
                </c:pt>
                <c:pt idx="65">
                  <c:v>-0.11385684056739301</c:v>
                </c:pt>
                <c:pt idx="66">
                  <c:v>-0.13044128799973573</c:v>
                </c:pt>
                <c:pt idx="67">
                  <c:v>-0.14790434680509554</c:v>
                </c:pt>
                <c:pt idx="68">
                  <c:v>-0.16630061930237314</c:v>
                </c:pt>
                <c:pt idx="69">
                  <c:v>-0.18568878752495624</c:v>
                </c:pt>
                <c:pt idx="70">
                  <c:v>-0.20613197908525038</c:v>
                </c:pt>
                <c:pt idx="71">
                  <c:v>-0.22769817370938736</c:v>
                </c:pt>
                <c:pt idx="72">
                  <c:v>-0.25046065598750539</c:v>
                </c:pt>
                <c:pt idx="73">
                  <c:v>-0.27449852077449505</c:v>
                </c:pt>
                <c:pt idx="74">
                  <c:v>-0.29989723872734492</c:v>
                </c:pt>
                <c:pt idx="75">
                  <c:v>-0.32674929071115727</c:v>
                </c:pt>
                <c:pt idx="76">
                  <c:v>-0.35515488128711525</c:v>
                </c:pt>
                <c:pt idx="77">
                  <c:v>-0.38522274326223105</c:v>
                </c:pt>
                <c:pt idx="78">
                  <c:v>-0.41707104739468964</c:v>
                </c:pt>
                <c:pt idx="79">
                  <c:v>-0.45082843388743671</c:v>
                </c:pt>
                <c:pt idx="80">
                  <c:v>-0.48663518536308564</c:v>
                </c:pt>
                <c:pt idx="81">
                  <c:v>-0.52464456471714382</c:v>
                </c:pt>
                <c:pt idx="82">
                  <c:v>-0.56502434574779903</c:v>
                </c:pt>
                <c:pt idx="83">
                  <c:v>-0.60795856995470599</c:v>
                </c:pt>
                <c:pt idx="84">
                  <c:v>-0.65364956963613774</c:v>
                </c:pt>
                <c:pt idx="85">
                  <c:v>-0.70232030571446069</c:v>
                </c:pt>
                <c:pt idx="86">
                  <c:v>-0.75421707899869384</c:v>
                </c:pt>
                <c:pt idx="87">
                  <c:v>-0.80961268638905115</c:v>
                </c:pt>
                <c:pt idx="88">
                  <c:v>-0.86881010954697946</c:v>
                </c:pt>
                <c:pt idx="89">
                  <c:v>-0.93214684372440559</c:v>
                </c:pt>
                <c:pt idx="90">
                  <c:v>-0.99999999999999967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5AF-EC45-A25C-ECBBD506FB03}"/>
            </c:ext>
          </c:extLst>
        </c:ser>
        <c:ser>
          <c:idx val="1"/>
          <c:order val="1"/>
          <c:tx>
            <c:strRef>
              <c:f>Sheet1!$F$3</c:f>
              <c:strCache>
                <c:ptCount val="1"/>
                <c:pt idx="0">
                  <c:v>r⊥(s)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Sheet1!$A$4:$A$94</c:f>
              <c:numCache>
                <c:formatCode>General</c:formatCode>
                <c:ptCount val="9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</c:numCache>
            </c:numRef>
          </c:xVal>
          <c:yVal>
            <c:numRef>
              <c:f>Sheet1!$F$4:$F$94</c:f>
              <c:numCache>
                <c:formatCode>General</c:formatCode>
                <c:ptCount val="91"/>
                <c:pt idx="0">
                  <c:v>-0.2</c:v>
                </c:pt>
                <c:pt idx="1">
                  <c:v>-0.20004062012403648</c:v>
                </c:pt>
                <c:pt idx="2">
                  <c:v>-0.20016253412794707</c:v>
                </c:pt>
                <c:pt idx="3">
                  <c:v>-0.20036590301983687</c:v>
                </c:pt>
                <c:pt idx="4">
                  <c:v>-0.20065099552244711</c:v>
                </c:pt>
                <c:pt idx="5">
                  <c:v>-0.20101818863779591</c:v>
                </c:pt>
                <c:pt idx="6">
                  <c:v>-0.20146796843925679</c:v>
                </c:pt>
                <c:pt idx="7">
                  <c:v>-0.20200093109265105</c:v>
                </c:pt>
                <c:pt idx="8">
                  <c:v>-0.20261778410837267</c:v>
                </c:pt>
                <c:pt idx="9">
                  <c:v>-0.20331934782699959</c:v>
                </c:pt>
                <c:pt idx="10">
                  <c:v>-0.20410655714127435</c:v>
                </c:pt>
                <c:pt idx="11">
                  <c:v>-0.20498046345775536</c:v>
                </c:pt>
                <c:pt idx="12">
                  <c:v>-0.20594223690184379</c:v>
                </c:pt>
                <c:pt idx="13">
                  <c:v>-0.20699316877028676</c:v>
                </c:pt>
                <c:pt idx="14">
                  <c:v>-0.20813467423562598</c:v>
                </c:pt>
                <c:pt idx="15">
                  <c:v>-0.20936829530741874</c:v>
                </c:pt>
                <c:pt idx="16">
                  <c:v>-0.21069570405538438</c:v>
                </c:pt>
                <c:pt idx="17">
                  <c:v>-0.21211870609992931</c:v>
                </c:pt>
                <c:pt idx="18">
                  <c:v>-0.21363924437577125</c:v>
                </c:pt>
                <c:pt idx="19">
                  <c:v>-0.21525940317461026</c:v>
                </c:pt>
                <c:pt idx="20">
                  <c:v>-0.21698141247297734</c:v>
                </c:pt>
                <c:pt idx="21">
                  <c:v>-0.21880765255152151</c:v>
                </c:pt>
                <c:pt idx="22">
                  <c:v>-0.22074065891206857</c:v>
                </c:pt>
                <c:pt idx="23">
                  <c:v>-0.22278312749878726</c:v>
                </c:pt>
                <c:pt idx="24">
                  <c:v>-0.22493792022972456</c:v>
                </c:pt>
                <c:pt idx="25">
                  <c:v>-0.22720807084480615</c:v>
                </c:pt>
                <c:pt idx="26">
                  <c:v>-0.22959679107613987</c:v>
                </c:pt>
                <c:pt idx="27">
                  <c:v>-0.2321074771460763</c:v>
                </c:pt>
                <c:pt idx="28">
                  <c:v>-0.23474371659798068</c:v>
                </c:pt>
                <c:pt idx="29">
                  <c:v>-0.23750929546401969</c:v>
                </c:pt>
                <c:pt idx="30">
                  <c:v>-0.24040820577345742</c:v>
                </c:pt>
                <c:pt idx="31">
                  <c:v>-0.24344465340396923</c:v>
                </c:pt>
                <c:pt idx="32">
                  <c:v>-0.24662306627728625</c:v>
                </c:pt>
                <c:pt idx="33">
                  <c:v>-0.24994810289908603</c:v>
                </c:pt>
                <c:pt idx="34">
                  <c:v>-0.25342466124137902</c:v>
                </c:pt>
                <c:pt idx="35">
                  <c:v>-0.25705788796372664</c:v>
                </c:pt>
                <c:pt idx="36">
                  <c:v>-0.26085318796740586</c:v>
                </c:pt>
                <c:pt idx="37">
                  <c:v>-0.26481623427409723</c:v>
                </c:pt>
                <c:pt idx="38">
                  <c:v>-0.26895297821778319</c:v>
                </c:pt>
                <c:pt idx="39">
                  <c:v>-0.27326965993527835</c:v>
                </c:pt>
                <c:pt idx="40">
                  <c:v>-0.27777281913713336</c:v>
                </c:pt>
                <c:pt idx="41">
                  <c:v>-0.28246930613654547</c:v>
                </c:pt>
                <c:pt idx="42">
                  <c:v>-0.28736629310932527</c:v>
                </c:pt>
                <c:pt idx="43">
                  <c:v>-0.29247128555289859</c:v>
                </c:pt>
                <c:pt idx="44">
                  <c:v>-0.29779213390673059</c:v>
                </c:pt>
                <c:pt idx="45">
                  <c:v>-0.30333704529042343</c:v>
                </c:pt>
                <c:pt idx="46">
                  <c:v>-0.30911459530904684</c:v>
                </c:pt>
                <c:pt idx="47">
                  <c:v>-0.31513373986799181</c:v>
                </c:pt>
                <c:pt idx="48">
                  <c:v>-0.32140382693178737</c:v>
                </c:pt>
                <c:pt idx="49">
                  <c:v>-0.32793460815289155</c:v>
                </c:pt>
                <c:pt idx="50">
                  <c:v>-0.33473625028746729</c:v>
                </c:pt>
                <c:pt idx="51">
                  <c:v>-0.34181934630560667</c:v>
                </c:pt>
                <c:pt idx="52">
                  <c:v>-0.3491949260934068</c:v>
                </c:pt>
                <c:pt idx="53">
                  <c:v>-0.35687446663377836</c:v>
                </c:pt>
                <c:pt idx="54">
                  <c:v>-0.36486990154195603</c:v>
                </c:pt>
                <c:pt idx="55">
                  <c:v>-0.3731936298204544</c:v>
                </c:pt>
                <c:pt idx="56">
                  <c:v>-0.38185852368680401</c:v>
                </c:pt>
                <c:pt idx="57">
                  <c:v>-0.39087793531591986</c:v>
                </c:pt>
                <c:pt idx="58">
                  <c:v>-0.40026570232757325</c:v>
                </c:pt>
                <c:pt idx="59">
                  <c:v>-0.41003615183833181</c:v>
                </c:pt>
                <c:pt idx="60">
                  <c:v>-0.42020410288672866</c:v>
                </c:pt>
                <c:pt idx="61">
                  <c:v>-0.43078486703052543</c:v>
                </c:pt>
                <c:pt idx="62">
                  <c:v>-0.44179424690605523</c:v>
                </c:pt>
                <c:pt idx="63">
                  <c:v>-0.45324853253202013</c:v>
                </c:pt>
                <c:pt idx="64">
                  <c:v>-0.46516449513410124</c:v>
                </c:pt>
                <c:pt idx="65">
                  <c:v>-0.47755937826265654</c:v>
                </c:pt>
                <c:pt idx="66">
                  <c:v>-0.49045088597394615</c:v>
                </c:pt>
                <c:pt idx="67">
                  <c:v>-0.50385716784611645</c:v>
                </c:pt>
                <c:pt idx="68">
                  <c:v>-0.5177968006049174</c:v>
                </c:pt>
                <c:pt idx="69">
                  <c:v>-0.53228876614114673</c:v>
                </c:pt>
                <c:pt idx="70">
                  <c:v>-0.54735242571247178</c:v>
                </c:pt>
                <c:pt idx="71">
                  <c:v>-0.56300749013675477</c:v>
                </c:pt>
                <c:pt idx="72">
                  <c:v>-0.57927398580264833</c:v>
                </c:pt>
                <c:pt idx="73">
                  <c:v>-0.59617221634608975</c:v>
                </c:pt>
                <c:pt idx="74">
                  <c:v>-0.6137227198685683</c:v>
                </c:pt>
                <c:pt idx="75">
                  <c:v>-0.6319462216046513</c:v>
                </c:pt>
                <c:pt idx="76">
                  <c:v>-0.65086358198212724</c:v>
                </c:pt>
                <c:pt idx="77">
                  <c:v>-0.67049574005807322</c:v>
                </c:pt>
                <c:pt idx="78">
                  <c:v>-0.69086365235784142</c:v>
                </c:pt>
                <c:pt idx="79">
                  <c:v>-0.71198822719097521</c:v>
                </c:pt>
                <c:pt idx="80">
                  <c:v>-0.73389025456779333</c:v>
                </c:pt>
                <c:pt idx="81">
                  <c:v>-0.7565903318922228</c:v>
                </c:pt>
                <c:pt idx="82">
                  <c:v>-0.78010878565956598</c:v>
                </c:pt>
                <c:pt idx="83">
                  <c:v>-0.80446558944141022</c:v>
                </c:pt>
                <c:pt idx="84">
                  <c:v>-0.82968027849288239</c:v>
                </c:pt>
                <c:pt idx="85">
                  <c:v>-0.85577186136890571</c:v>
                </c:pt>
                <c:pt idx="86">
                  <c:v>-0.88275872898498153</c:v>
                </c:pt>
                <c:pt idx="87">
                  <c:v>-0.91065856160333403</c:v>
                </c:pt>
                <c:pt idx="88">
                  <c:v>-0.93948823426594363</c:v>
                </c:pt>
                <c:pt idx="89">
                  <c:v>-0.96926372123122817</c:v>
                </c:pt>
                <c:pt idx="90">
                  <c:v>-1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5AF-EC45-A25C-ECBBD506FB03}"/>
            </c:ext>
          </c:extLst>
        </c:ser>
        <c:ser>
          <c:idx val="2"/>
          <c:order val="2"/>
          <c:tx>
            <c:strRef>
              <c:f>Sheet1!$G$3</c:f>
              <c:strCache>
                <c:ptCount val="1"/>
                <c:pt idx="0">
                  <c:v>t⫽(p)</c:v>
                </c:pt>
              </c:strCache>
            </c:strRef>
          </c:tx>
          <c:spPr>
            <a:ln w="2540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Sheet1!$A$4:$A$94</c:f>
              <c:numCache>
                <c:formatCode>General</c:formatCode>
                <c:ptCount val="9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</c:numCache>
            </c:numRef>
          </c:xVal>
          <c:yVal>
            <c:numRef>
              <c:f>Sheet1!$G$4:$G$94</c:f>
              <c:numCache>
                <c:formatCode>General</c:formatCode>
                <c:ptCount val="91"/>
                <c:pt idx="0">
                  <c:v>0.8</c:v>
                </c:pt>
                <c:pt idx="1">
                  <c:v>0.79997291945896942</c:v>
                </c:pt>
                <c:pt idx="2">
                  <c:v>0.79989163657605422</c:v>
                </c:pt>
                <c:pt idx="3">
                  <c:v>0.79975602745748786</c:v>
                </c:pt>
                <c:pt idx="4">
                  <c:v>0.79956588523221439</c:v>
                </c:pt>
                <c:pt idx="5">
                  <c:v>0.79932091947810624</c:v>
                </c:pt>
                <c:pt idx="6">
                  <c:v>0.79902075541543527</c:v>
                </c:pt>
                <c:pt idx="7">
                  <c:v>0.79866493286433993</c:v>
                </c:pt>
                <c:pt idx="8">
                  <c:v>0.79825290496207402</c:v>
                </c:pt>
                <c:pt idx="9">
                  <c:v>0.79778403663484165</c:v>
                </c:pt>
                <c:pt idx="10">
                  <c:v>0.79725760281801217</c:v>
                </c:pt>
                <c:pt idx="11">
                  <c:v>0.79667278641746975</c:v>
                </c:pt>
                <c:pt idx="12">
                  <c:v>0.79602867600377103</c:v>
                </c:pt>
                <c:pt idx="13">
                  <c:v>0.79532426322965866</c:v>
                </c:pt>
                <c:pt idx="14">
                  <c:v>0.79455843996030906</c:v>
                </c:pt>
                <c:pt idx="15">
                  <c:v>0.79372999510445408</c:v>
                </c:pt>
                <c:pt idx="16">
                  <c:v>0.79283761113322349</c:v>
                </c:pt>
                <c:pt idx="17">
                  <c:v>0.79187986027219226</c:v>
                </c:pt>
                <c:pt idx="18">
                  <c:v>0.79085520035065882</c:v>
                </c:pt>
                <c:pt idx="19">
                  <c:v>0.78976197029065631</c:v>
                </c:pt>
                <c:pt idx="20">
                  <c:v>0.78859838521655867</c:v>
                </c:pt>
                <c:pt idx="21">
                  <c:v>0.78736253116440624</c:v>
                </c:pt>
                <c:pt idx="22">
                  <c:v>0.78605235936821594</c:v>
                </c:pt>
                <c:pt idx="23">
                  <c:v>0.78466568009854942</c:v>
                </c:pt>
                <c:pt idx="24">
                  <c:v>0.7832001560264823</c:v>
                </c:pt>
                <c:pt idx="25">
                  <c:v>0.78165329508382586</c:v>
                </c:pt>
                <c:pt idx="26">
                  <c:v>0.78002244278798361</c:v>
                </c:pt>
                <c:pt idx="27">
                  <c:v>0.77830477399717224</c:v>
                </c:pt>
                <c:pt idx="28">
                  <c:v>0.77649728405887064</c:v>
                </c:pt>
                <c:pt idx="29">
                  <c:v>0.77459677931125703</c:v>
                </c:pt>
                <c:pt idx="30">
                  <c:v>0.77259986689404259</c:v>
                </c:pt>
                <c:pt idx="31">
                  <c:v>0.77050294382147333</c:v>
                </c:pt>
                <c:pt idx="32">
                  <c:v>0.76830218526632021</c:v>
                </c:pt>
                <c:pt idx="33">
                  <c:v>0.7659935319993888</c:v>
                </c:pt>
                <c:pt idx="34">
                  <c:v>0.76357267692439545</c:v>
                </c:pt>
                <c:pt idx="35">
                  <c:v>0.76103505064296306</c:v>
                </c:pt>
                <c:pt idx="36">
                  <c:v>0.75837580597891396</c:v>
                </c:pt>
                <c:pt idx="37">
                  <c:v>0.75558980138493803</c:v>
                </c:pt>
                <c:pt idx="38">
                  <c:v>0.7526715831480294</c:v>
                </c:pt>
                <c:pt idx="39">
                  <c:v>0.74961536630274728</c:v>
                </c:pt>
                <c:pt idx="40">
                  <c:v>0.74641501415327649</c:v>
                </c:pt>
                <c:pt idx="41">
                  <c:v>0.74306401629636964</c:v>
                </c:pt>
                <c:pt idx="42">
                  <c:v>0.73955546502742009</c:v>
                </c:pt>
                <c:pt idx="43">
                  <c:v>0.7358820300010489</c:v>
                </c:pt>
                <c:pt idx="44">
                  <c:v>0.73203593100553244</c:v>
                </c:pt>
                <c:pt idx="45">
                  <c:v>0.72800890869701629</c:v>
                </c:pt>
                <c:pt idx="46">
                  <c:v>0.72379219312455012</c:v>
                </c:pt>
                <c:pt idx="47">
                  <c:v>0.71937646986036552</c:v>
                </c:pt>
                <c:pt idx="48">
                  <c:v>0.71475184353122978</c:v>
                </c:pt>
                <c:pt idx="49">
                  <c:v>0.70990779852589703</c:v>
                </c:pt>
                <c:pt idx="50">
                  <c:v>0.70483315663030177</c:v>
                </c:pt>
                <c:pt idx="51">
                  <c:v>0.69951603131585449</c:v>
                </c:pt>
                <c:pt idx="52">
                  <c:v>0.69394377837653776</c:v>
                </c:pt>
                <c:pt idx="53">
                  <c:v>0.68810294257701432</c:v>
                </c:pt>
                <c:pt idx="54">
                  <c:v>0.68197919993600709</c:v>
                </c:pt>
                <c:pt idx="55">
                  <c:v>0.67555729522617458</c:v>
                </c:pt>
                <c:pt idx="56">
                  <c:v>0.66882097422274533</c:v>
                </c:pt>
                <c:pt idx="57">
                  <c:v>0.66175291017739801</c:v>
                </c:pt>
                <c:pt idx="58">
                  <c:v>0.65433462393018826</c:v>
                </c:pt>
                <c:pt idx="59">
                  <c:v>0.64654639699946215</c:v>
                </c:pt>
                <c:pt idx="60">
                  <c:v>0.63836717690616995</c:v>
                </c:pt>
                <c:pt idx="61">
                  <c:v>0.62977447389307106</c:v>
                </c:pt>
                <c:pt idx="62">
                  <c:v>0.62074424808891315</c:v>
                </c:pt>
                <c:pt idx="63">
                  <c:v>0.61125078604038452</c:v>
                </c:pt>
                <c:pt idx="64">
                  <c:v>0.60126656538756951</c:v>
                </c:pt>
                <c:pt idx="65">
                  <c:v>0.59076210628840475</c:v>
                </c:pt>
                <c:pt idx="66">
                  <c:v>0.57970580800017613</c:v>
                </c:pt>
                <c:pt idx="67">
                  <c:v>0.56806376879660303</c:v>
                </c:pt>
                <c:pt idx="68">
                  <c:v>0.55579958713175126</c:v>
                </c:pt>
                <c:pt idx="69">
                  <c:v>0.54287414165002934</c:v>
                </c:pt>
                <c:pt idx="70">
                  <c:v>0.52924534727649974</c:v>
                </c:pt>
                <c:pt idx="71">
                  <c:v>0.51486788419374174</c:v>
                </c:pt>
                <c:pt idx="72">
                  <c:v>0.49969289600832978</c:v>
                </c:pt>
                <c:pt idx="73">
                  <c:v>0.48366765281700336</c:v>
                </c:pt>
                <c:pt idx="74">
                  <c:v>0.46673517418177002</c:v>
                </c:pt>
                <c:pt idx="75">
                  <c:v>0.4488338061925618</c:v>
                </c:pt>
                <c:pt idx="76">
                  <c:v>0.42989674580858978</c:v>
                </c:pt>
                <c:pt idx="77">
                  <c:v>0.40985150449184587</c:v>
                </c:pt>
                <c:pt idx="78">
                  <c:v>0.38861930173687359</c:v>
                </c:pt>
                <c:pt idx="79">
                  <c:v>0.36611437740837555</c:v>
                </c:pt>
                <c:pt idx="80">
                  <c:v>0.34224320975794287</c:v>
                </c:pt>
                <c:pt idx="81">
                  <c:v>0.31690362352190404</c:v>
                </c:pt>
                <c:pt idx="82">
                  <c:v>0.28998376950146726</c:v>
                </c:pt>
                <c:pt idx="83">
                  <c:v>0.26136095336352927</c:v>
                </c:pt>
                <c:pt idx="84">
                  <c:v>0.23090028690924155</c:v>
                </c:pt>
                <c:pt idx="85">
                  <c:v>0.19845312952369287</c:v>
                </c:pt>
                <c:pt idx="86">
                  <c:v>0.16385528066753732</c:v>
                </c:pt>
                <c:pt idx="87">
                  <c:v>0.1269248757406326</c:v>
                </c:pt>
                <c:pt idx="88">
                  <c:v>8.7459926968680352E-2</c:v>
                </c:pt>
                <c:pt idx="89">
                  <c:v>4.5235437517062854E-2</c:v>
                </c:pt>
                <c:pt idx="90">
                  <c:v>1.6437091366227059E-16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5AF-EC45-A25C-ECBBD506FB03}"/>
            </c:ext>
          </c:extLst>
        </c:ser>
        <c:ser>
          <c:idx val="3"/>
          <c:order val="3"/>
          <c:tx>
            <c:strRef>
              <c:f>Sheet1!$H$3</c:f>
              <c:strCache>
                <c:ptCount val="1"/>
                <c:pt idx="0">
                  <c:v>t⊥(s)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Sheet1!$A$4:$A$94</c:f>
              <c:numCache>
                <c:formatCode>General</c:formatCode>
                <c:ptCount val="9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</c:numCache>
            </c:numRef>
          </c:xVal>
          <c:yVal>
            <c:numRef>
              <c:f>Sheet1!$H$4:$H$94</c:f>
              <c:numCache>
                <c:formatCode>General</c:formatCode>
                <c:ptCount val="91"/>
                <c:pt idx="0">
                  <c:v>0.8</c:v>
                </c:pt>
                <c:pt idx="1">
                  <c:v>0.79995937987596355</c:v>
                </c:pt>
                <c:pt idx="2">
                  <c:v>0.79983746587205284</c:v>
                </c:pt>
                <c:pt idx="3">
                  <c:v>0.79963409698016319</c:v>
                </c:pt>
                <c:pt idx="4">
                  <c:v>0.79934900447755286</c:v>
                </c:pt>
                <c:pt idx="5">
                  <c:v>0.79898181136220403</c:v>
                </c:pt>
                <c:pt idx="6">
                  <c:v>0.79853203156074326</c:v>
                </c:pt>
                <c:pt idx="7">
                  <c:v>0.79799906890734895</c:v>
                </c:pt>
                <c:pt idx="8">
                  <c:v>0.79738221589162728</c:v>
                </c:pt>
                <c:pt idx="9">
                  <c:v>0.79668065217300044</c:v>
                </c:pt>
                <c:pt idx="10">
                  <c:v>0.79589344285872565</c:v>
                </c:pt>
                <c:pt idx="11">
                  <c:v>0.79501953654224466</c:v>
                </c:pt>
                <c:pt idx="12">
                  <c:v>0.79405776309815623</c:v>
                </c:pt>
                <c:pt idx="13">
                  <c:v>0.79300683122971316</c:v>
                </c:pt>
                <c:pt idx="14">
                  <c:v>0.79186532576437407</c:v>
                </c:pt>
                <c:pt idx="15">
                  <c:v>0.79063170469258126</c:v>
                </c:pt>
                <c:pt idx="16">
                  <c:v>0.7893042959446156</c:v>
                </c:pt>
                <c:pt idx="17">
                  <c:v>0.78788129390007067</c:v>
                </c:pt>
                <c:pt idx="18">
                  <c:v>0.78636075562422869</c:v>
                </c:pt>
                <c:pt idx="19">
                  <c:v>0.78474059682538977</c:v>
                </c:pt>
                <c:pt idx="20">
                  <c:v>0.7830185875270228</c:v>
                </c:pt>
                <c:pt idx="21">
                  <c:v>0.78119234744847843</c:v>
                </c:pt>
                <c:pt idx="22">
                  <c:v>0.77925934108793149</c:v>
                </c:pt>
                <c:pt idx="23">
                  <c:v>0.77721687250121274</c:v>
                </c:pt>
                <c:pt idx="24">
                  <c:v>0.77506207977027552</c:v>
                </c:pt>
                <c:pt idx="25">
                  <c:v>0.7727919291551939</c:v>
                </c:pt>
                <c:pt idx="26">
                  <c:v>0.77040320892386027</c:v>
                </c:pt>
                <c:pt idx="27">
                  <c:v>0.76789252285392373</c:v>
                </c:pt>
                <c:pt idx="28">
                  <c:v>0.76525628340201923</c:v>
                </c:pt>
                <c:pt idx="29">
                  <c:v>0.76249070453598033</c:v>
                </c:pt>
                <c:pt idx="30">
                  <c:v>0.75959179422654255</c:v>
                </c:pt>
                <c:pt idx="31">
                  <c:v>0.75655534659603085</c:v>
                </c:pt>
                <c:pt idx="32">
                  <c:v>0.75337693372271364</c:v>
                </c:pt>
                <c:pt idx="33">
                  <c:v>0.75005189710091391</c:v>
                </c:pt>
                <c:pt idx="34">
                  <c:v>0.74657533875862092</c:v>
                </c:pt>
                <c:pt idx="35">
                  <c:v>0.74294211203627347</c:v>
                </c:pt>
                <c:pt idx="36">
                  <c:v>0.73914681203259414</c:v>
                </c:pt>
                <c:pt idx="37">
                  <c:v>0.73518376572590272</c:v>
                </c:pt>
                <c:pt idx="38">
                  <c:v>0.7310470217822167</c:v>
                </c:pt>
                <c:pt idx="39">
                  <c:v>0.72673034006472159</c:v>
                </c:pt>
                <c:pt idx="40">
                  <c:v>0.72222718086286664</c:v>
                </c:pt>
                <c:pt idx="41">
                  <c:v>0.71753069386345469</c:v>
                </c:pt>
                <c:pt idx="42">
                  <c:v>0.71263370689067473</c:v>
                </c:pt>
                <c:pt idx="43">
                  <c:v>0.70752871444710141</c:v>
                </c:pt>
                <c:pt idx="44">
                  <c:v>0.70220786609326946</c:v>
                </c:pt>
                <c:pt idx="45">
                  <c:v>0.69666295470957662</c:v>
                </c:pt>
                <c:pt idx="46">
                  <c:v>0.69088540469095316</c:v>
                </c:pt>
                <c:pt idx="47">
                  <c:v>0.68486626013200813</c:v>
                </c:pt>
                <c:pt idx="48">
                  <c:v>0.67859617306821263</c:v>
                </c:pt>
                <c:pt idx="49">
                  <c:v>0.67206539184710845</c:v>
                </c:pt>
                <c:pt idx="50">
                  <c:v>0.66526374971253266</c:v>
                </c:pt>
                <c:pt idx="51">
                  <c:v>0.65818065369439327</c:v>
                </c:pt>
                <c:pt idx="52">
                  <c:v>0.65080507390659326</c:v>
                </c:pt>
                <c:pt idx="53">
                  <c:v>0.64312553336622158</c:v>
                </c:pt>
                <c:pt idx="54">
                  <c:v>0.63513009845804391</c:v>
                </c:pt>
                <c:pt idx="55">
                  <c:v>0.62680637017954566</c:v>
                </c:pt>
                <c:pt idx="56">
                  <c:v>0.61814147631319605</c:v>
                </c:pt>
                <c:pt idx="57">
                  <c:v>0.60912206468408014</c:v>
                </c:pt>
                <c:pt idx="58">
                  <c:v>0.59973429767242681</c:v>
                </c:pt>
                <c:pt idx="59">
                  <c:v>0.58996384816166825</c:v>
                </c:pt>
                <c:pt idx="60">
                  <c:v>0.5797958971132714</c:v>
                </c:pt>
                <c:pt idx="61">
                  <c:v>0.56921513296947457</c:v>
                </c:pt>
                <c:pt idx="62">
                  <c:v>0.55820575309394482</c:v>
                </c:pt>
                <c:pt idx="63">
                  <c:v>0.54675146746797987</c:v>
                </c:pt>
                <c:pt idx="64">
                  <c:v>0.53483550486589881</c:v>
                </c:pt>
                <c:pt idx="65">
                  <c:v>0.5224406217373434</c:v>
                </c:pt>
                <c:pt idx="66">
                  <c:v>0.50954911402605385</c:v>
                </c:pt>
                <c:pt idx="67">
                  <c:v>0.49614283215388344</c:v>
                </c:pt>
                <c:pt idx="68">
                  <c:v>0.48220319939508266</c:v>
                </c:pt>
                <c:pt idx="69">
                  <c:v>0.46771123385885333</c:v>
                </c:pt>
                <c:pt idx="70">
                  <c:v>0.45264757428752816</c:v>
                </c:pt>
                <c:pt idx="71">
                  <c:v>0.43699250986324534</c:v>
                </c:pt>
                <c:pt idx="72">
                  <c:v>0.42072601419735162</c:v>
                </c:pt>
                <c:pt idx="73">
                  <c:v>0.40382778365391031</c:v>
                </c:pt>
                <c:pt idx="74">
                  <c:v>0.38627728013143181</c:v>
                </c:pt>
                <c:pt idx="75">
                  <c:v>0.3680537783953487</c:v>
                </c:pt>
                <c:pt idx="76">
                  <c:v>0.34913641801787282</c:v>
                </c:pt>
                <c:pt idx="77">
                  <c:v>0.32950425994192689</c:v>
                </c:pt>
                <c:pt idx="78">
                  <c:v>0.30913634764215869</c:v>
                </c:pt>
                <c:pt idx="79">
                  <c:v>0.28801177280902479</c:v>
                </c:pt>
                <c:pt idx="80">
                  <c:v>0.26610974543220672</c:v>
                </c:pt>
                <c:pt idx="81">
                  <c:v>0.24340966810777712</c:v>
                </c:pt>
                <c:pt idx="82">
                  <c:v>0.2198912143404341</c:v>
                </c:pt>
                <c:pt idx="83">
                  <c:v>0.19553441055858989</c:v>
                </c:pt>
                <c:pt idx="84">
                  <c:v>0.17031972150711749</c:v>
                </c:pt>
                <c:pt idx="85">
                  <c:v>0.14422813863109429</c:v>
                </c:pt>
                <c:pt idx="86">
                  <c:v>0.11724127101501852</c:v>
                </c:pt>
                <c:pt idx="87">
                  <c:v>8.9341438396665987E-2</c:v>
                </c:pt>
                <c:pt idx="88">
                  <c:v>6.0511765734056248E-2</c:v>
                </c:pt>
                <c:pt idx="89">
                  <c:v>3.0736278768771823E-2</c:v>
                </c:pt>
                <c:pt idx="90">
                  <c:v>1.0958060910818041E-16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5AF-EC45-A25C-ECBBD506FB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6435567"/>
        <c:axId val="274465711"/>
      </c:scatterChart>
      <c:valAx>
        <c:axId val="286435567"/>
        <c:scaling>
          <c:orientation val="minMax"/>
          <c:max val="9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>
                    <a:latin typeface="Symbol" pitchFamily="2" charset="2"/>
                  </a:rPr>
                  <a:t>q</a:t>
                </a:r>
                <a:r>
                  <a:rPr lang="en-GB" sz="1600" baseline="-25000"/>
                  <a:t>i</a:t>
                </a:r>
              </a:p>
            </c:rich>
          </c:tx>
          <c:layout>
            <c:manualLayout>
              <c:xMode val="edge"/>
              <c:yMode val="edge"/>
              <c:x val="0.9163347679778826"/>
              <c:y val="0.540547274674029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4465711"/>
        <c:crosses val="autoZero"/>
        <c:crossBetween val="midCat"/>
      </c:valAx>
      <c:valAx>
        <c:axId val="274465711"/>
        <c:scaling>
          <c:orientation val="minMax"/>
          <c:max val="1"/>
          <c:min val="-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/>
                  <a:t>r</a:t>
                </a:r>
                <a:r>
                  <a:rPr lang="en-GB" sz="1800" baseline="0"/>
                  <a:t> , t</a:t>
                </a:r>
                <a:endParaRPr lang="en-GB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64355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9539340134430587E-2"/>
          <c:y val="0.64762555405243338"/>
          <c:w val="0.19393200542828895"/>
          <c:h val="0.320757186722601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/>
              <a:t>Réflexion interne (n</a:t>
            </a:r>
            <a:r>
              <a:rPr lang="en-GB" sz="1800" baseline="-25000"/>
              <a:t>i</a:t>
            </a:r>
            <a:r>
              <a:rPr lang="en-GB" sz="1800" baseline="0"/>
              <a:t>&gt;</a:t>
            </a:r>
            <a:r>
              <a:rPr lang="en-GB" sz="1800"/>
              <a:t>n</a:t>
            </a:r>
            <a:r>
              <a:rPr lang="en-GB" sz="1800" baseline="-25000"/>
              <a:t>t</a:t>
            </a:r>
            <a:r>
              <a:rPr lang="en-GB" sz="1800"/>
              <a:t>)</a:t>
            </a:r>
          </a:p>
        </c:rich>
      </c:tx>
      <c:layout>
        <c:manualLayout>
          <c:xMode val="edge"/>
          <c:yMode val="edge"/>
          <c:x val="0.33672899408116935"/>
          <c:y val="7.904336368722977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8.6541779672906369E-2"/>
          <c:y val="1.4471574367461187E-2"/>
          <c:w val="0.89116526692965903"/>
          <c:h val="0.9710568512650776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Sheet1!$R$3</c:f>
              <c:strCache>
                <c:ptCount val="1"/>
                <c:pt idx="0">
                  <c:v>r⫽(p)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Sheet1!$N$4:$N$94</c:f>
              <c:numCache>
                <c:formatCode>General</c:formatCode>
                <c:ptCount val="9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41.810314895778596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</c:numCache>
            </c:numRef>
          </c:xVal>
          <c:yVal>
            <c:numRef>
              <c:f>Sheet1!$R$4:$R$94</c:f>
              <c:numCache>
                <c:formatCode>General</c:formatCode>
                <c:ptCount val="91"/>
                <c:pt idx="0">
                  <c:v>-0.2</c:v>
                </c:pt>
                <c:pt idx="1">
                  <c:v>-0.19990857706158671</c:v>
                </c:pt>
                <c:pt idx="2">
                  <c:v>-0.19963385493594119</c:v>
                </c:pt>
                <c:pt idx="3">
                  <c:v>-0.19917446796415872</c:v>
                </c:pt>
                <c:pt idx="4">
                  <c:v>-0.19852812081414337</c:v>
                </c:pt>
                <c:pt idx="5">
                  <c:v>-0.19769155912813943</c:v>
                </c:pt>
                <c:pt idx="6">
                  <c:v>-0.19666052740457513</c:v>
                </c:pt>
                <c:pt idx="7">
                  <c:v>-0.19542971303788237</c:v>
                </c:pt>
                <c:pt idx="8">
                  <c:v>-0.19399267505496726</c:v>
                </c:pt>
                <c:pt idx="9">
                  <c:v>-0.19234175563704506</c:v>
                </c:pt>
                <c:pt idx="10">
                  <c:v>-0.19046797197779397</c:v>
                </c:pt>
                <c:pt idx="11">
                  <c:v>-0.18836088537412776</c:v>
                </c:pt>
                <c:pt idx="12">
                  <c:v>-0.18600844363654831</c:v>
                </c:pt>
                <c:pt idx="13">
                  <c:v>-0.18339679189215319</c:v>
                </c:pt>
                <c:pt idx="14">
                  <c:v>-0.18051004556823752</c:v>
                </c:pt>
                <c:pt idx="15">
                  <c:v>-0.17733001769770571</c:v>
                </c:pt>
                <c:pt idx="16">
                  <c:v>-0.17383589055543128</c:v>
                </c:pt>
                <c:pt idx="17">
                  <c:v>-0.17000381884568116</c:v>
                </c:pt>
                <c:pt idx="18">
                  <c:v>-0.165806447974051</c:v>
                </c:pt>
                <c:pt idx="19">
                  <c:v>-0.161212326011101</c:v>
                </c:pt>
                <c:pt idx="20">
                  <c:v>-0.15618518129689499</c:v>
                </c:pt>
                <c:pt idx="21">
                  <c:v>-0.15068302852750146</c:v>
                </c:pt>
                <c:pt idx="22">
                  <c:v>-0.14465705354146782</c:v>
                </c:pt>
                <c:pt idx="23">
                  <c:v>-0.13805020928217493</c:v>
                </c:pt>
                <c:pt idx="24">
                  <c:v>-0.13079543009048916</c:v>
                </c:pt>
                <c:pt idx="25">
                  <c:v>-0.12281333473337402</c:v>
                </c:pt>
                <c:pt idx="26">
                  <c:v>-0.11400923424978937</c:v>
                </c:pt>
                <c:pt idx="27">
                  <c:v>-0.10426917873588766</c:v>
                </c:pt>
                <c:pt idx="28">
                  <c:v>-9.3454650700507319E-2</c:v>
                </c:pt>
                <c:pt idx="29">
                  <c:v>-8.1395312371842402E-2</c:v>
                </c:pt>
                <c:pt idx="30">
                  <c:v>-6.7878888070656035E-2</c:v>
                </c:pt>
                <c:pt idx="31">
                  <c:v>-5.2636713481782435E-2</c:v>
                </c:pt>
                <c:pt idx="32">
                  <c:v>-3.5322523377481076E-2</c:v>
                </c:pt>
                <c:pt idx="33">
                  <c:v>-1.548029519554291E-2</c:v>
                </c:pt>
                <c:pt idx="34">
                  <c:v>7.5064090017112157E-3</c:v>
                </c:pt>
                <c:pt idx="35">
                  <c:v>3.4498070113834642E-2</c:v>
                </c:pt>
                <c:pt idx="36">
                  <c:v>6.6745551639115192E-2</c:v>
                </c:pt>
                <c:pt idx="37">
                  <c:v>0.10616607814626947</c:v>
                </c:pt>
                <c:pt idx="38">
                  <c:v>0.15591851806158466</c:v>
                </c:pt>
                <c:pt idx="39">
                  <c:v>0.22178598924282011</c:v>
                </c:pt>
                <c:pt idx="40">
                  <c:v>0.31632941692312871</c:v>
                </c:pt>
                <c:pt idx="41">
                  <c:v>0.47804368248583129</c:v>
                </c:pt>
                <c:pt idx="42">
                  <c:v>0.99999999999999967</c:v>
                </c:pt>
                <c:pt idx="43">
                  <c:v>0.99999999999999967</c:v>
                </c:pt>
                <c:pt idx="44">
                  <c:v>0.99999999999999967</c:v>
                </c:pt>
                <c:pt idx="45">
                  <c:v>0.99999999999999967</c:v>
                </c:pt>
                <c:pt idx="46">
                  <c:v>0.99999999999999967</c:v>
                </c:pt>
                <c:pt idx="47">
                  <c:v>0.99999999999999967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4FA-7E47-8257-3601D0FFC47B}"/>
            </c:ext>
          </c:extLst>
        </c:ser>
        <c:ser>
          <c:idx val="1"/>
          <c:order val="1"/>
          <c:tx>
            <c:strRef>
              <c:f>Sheet1!$S$3</c:f>
              <c:strCache>
                <c:ptCount val="1"/>
                <c:pt idx="0">
                  <c:v>r⊥(s)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Sheet1!$N$4:$N$94</c:f>
              <c:numCache>
                <c:formatCode>General</c:formatCode>
                <c:ptCount val="9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41.810314895778596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</c:numCache>
            </c:numRef>
          </c:xVal>
          <c:yVal>
            <c:numRef>
              <c:f>Sheet1!$S$4:$S$94</c:f>
              <c:numCache>
                <c:formatCode>General</c:formatCode>
                <c:ptCount val="91"/>
                <c:pt idx="0">
                  <c:v>0.2</c:v>
                </c:pt>
                <c:pt idx="1">
                  <c:v>0.20009141945598191</c:v>
                </c:pt>
                <c:pt idx="2">
                  <c:v>0.2003660892133261</c:v>
                </c:pt>
                <c:pt idx="3">
                  <c:v>0.20082524817383918</c:v>
                </c:pt>
                <c:pt idx="4">
                  <c:v>0.20147097706064057</c:v>
                </c:pt>
                <c:pt idx="5">
                  <c:v>0.20230622263078535</c:v>
                </c:pt>
                <c:pt idx="6">
                  <c:v>0.20333483235323568</c:v>
                </c:pt>
                <c:pt idx="7">
                  <c:v>0.2045616003693283</c:v>
                </c:pt>
                <c:pt idx="8">
                  <c:v>0.20599232584148847</c:v>
                </c:pt>
                <c:pt idx="9">
                  <c:v>0.20763388513055139</c:v>
                </c:pt>
                <c:pt idx="10">
                  <c:v>0.20949431963852005</c:v>
                </c:pt>
                <c:pt idx="11">
                  <c:v>0.21158294163197255</c:v>
                </c:pt>
                <c:pt idx="12">
                  <c:v>0.21391046094745675</c:v>
                </c:pt>
                <c:pt idx="13">
                  <c:v>0.21648913620785612</c:v>
                </c:pt>
                <c:pt idx="14">
                  <c:v>0.2193329550926843</c:v>
                </c:pt>
                <c:pt idx="15">
                  <c:v>0.22245784936576532</c:v>
                </c:pt>
                <c:pt idx="16">
                  <c:v>0.22588195185252349</c:v>
                </c:pt>
                <c:pt idx="17">
                  <c:v>0.22962590448852782</c:v>
                </c:pt>
                <c:pt idx="18">
                  <c:v>0.23371322908729925</c:v>
                </c:pt>
                <c:pt idx="19">
                  <c:v>0.23817077581874851</c:v>
                </c:pt>
                <c:pt idx="20">
                  <c:v>0.24302926886385626</c:v>
                </c:pt>
                <c:pt idx="21">
                  <c:v>0.24832397477033755</c:v>
                </c:pt>
                <c:pt idx="22">
                  <c:v>0.25409552734458329</c:v>
                </c:pt>
                <c:pt idx="23">
                  <c:v>0.26039095447167104</c:v>
                </c:pt>
                <c:pt idx="24">
                  <c:v>0.26726496856795989</c:v>
                </c:pt>
                <c:pt idx="25">
                  <c:v>0.27478160577776389</c:v>
                </c:pt>
                <c:pt idx="26">
                  <c:v>0.28301633322367786</c:v>
                </c:pt>
                <c:pt idx="27">
                  <c:v>0.29205879459287887</c:v>
                </c:pt>
                <c:pt idx="28">
                  <c:v>0.30201644202856565</c:v>
                </c:pt>
                <c:pt idx="29">
                  <c:v>0.31301942369353813</c:v>
                </c:pt>
                <c:pt idx="30">
                  <c:v>0.32522729151324792</c:v>
                </c:pt>
                <c:pt idx="31">
                  <c:v>0.33883841755728811</c:v>
                </c:pt>
                <c:pt idx="32">
                  <c:v>0.35410356565166523</c:v>
                </c:pt>
                <c:pt idx="33">
                  <c:v>0.37134606894560418</c:v>
                </c:pt>
                <c:pt idx="34">
                  <c:v>0.39099296549563345</c:v>
                </c:pt>
                <c:pt idx="35">
                  <c:v>0.4136252725548154</c:v>
                </c:pt>
                <c:pt idx="36">
                  <c:v>0.44006389493755188</c:v>
                </c:pt>
                <c:pt idx="37">
                  <c:v>0.47152752873703369</c:v>
                </c:pt>
                <c:pt idx="38">
                  <c:v>0.50995272093480482</c:v>
                </c:pt>
                <c:pt idx="39">
                  <c:v>0.55873959897802128</c:v>
                </c:pt>
                <c:pt idx="40">
                  <c:v>0.62491448099951497</c:v>
                </c:pt>
                <c:pt idx="41">
                  <c:v>0.72868152821397969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4FA-7E47-8257-3601D0FFC47B}"/>
            </c:ext>
          </c:extLst>
        </c:ser>
        <c:ser>
          <c:idx val="2"/>
          <c:order val="2"/>
          <c:tx>
            <c:strRef>
              <c:f>Sheet1!$T$3</c:f>
              <c:strCache>
                <c:ptCount val="1"/>
                <c:pt idx="0">
                  <c:v>t⫽(p)</c:v>
                </c:pt>
              </c:strCache>
            </c:strRef>
          </c:tx>
          <c:spPr>
            <a:ln w="2540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Sheet1!$N$4:$N$94</c:f>
              <c:numCache>
                <c:formatCode>General</c:formatCode>
                <c:ptCount val="9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41.810314895778596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</c:numCache>
            </c:numRef>
          </c:xVal>
          <c:yVal>
            <c:numRef>
              <c:f>Sheet1!$T$4:$T$94</c:f>
              <c:numCache>
                <c:formatCode>General</c:formatCode>
                <c:ptCount val="91"/>
                <c:pt idx="0">
                  <c:v>1.2</c:v>
                </c:pt>
                <c:pt idx="1">
                  <c:v>1.2001371344076202</c:v>
                </c:pt>
                <c:pt idx="2">
                  <c:v>1.2005492175960883</c:v>
                </c:pt>
                <c:pt idx="3">
                  <c:v>1.2012382980537619</c:v>
                </c:pt>
                <c:pt idx="4">
                  <c:v>1.2022078187787848</c:v>
                </c:pt>
                <c:pt idx="5">
                  <c:v>1.203462661307791</c:v>
                </c:pt>
                <c:pt idx="6">
                  <c:v>1.2050092088931372</c:v>
                </c:pt>
                <c:pt idx="7">
                  <c:v>1.2068554304431764</c:v>
                </c:pt>
                <c:pt idx="8">
                  <c:v>1.209010987417549</c:v>
                </c:pt>
                <c:pt idx="9">
                  <c:v>1.2114873665444323</c:v>
                </c:pt>
                <c:pt idx="10">
                  <c:v>1.2142980420333089</c:v>
                </c:pt>
                <c:pt idx="11">
                  <c:v>1.2174586719388085</c:v>
                </c:pt>
                <c:pt idx="12">
                  <c:v>1.2209873345451776</c:v>
                </c:pt>
                <c:pt idx="13">
                  <c:v>1.2249048121617701</c:v>
                </c:pt>
                <c:pt idx="14">
                  <c:v>1.2292349316476439</c:v>
                </c:pt>
                <c:pt idx="15">
                  <c:v>1.2340049734534415</c:v>
                </c:pt>
                <c:pt idx="16">
                  <c:v>1.2392461641668531</c:v>
                </c:pt>
                <c:pt idx="17">
                  <c:v>1.2449942717314784</c:v>
                </c:pt>
                <c:pt idx="18">
                  <c:v>1.2512903280389234</c:v>
                </c:pt>
                <c:pt idx="19">
                  <c:v>1.2581815109833483</c:v>
                </c:pt>
                <c:pt idx="20">
                  <c:v>1.2657222280546576</c:v>
                </c:pt>
                <c:pt idx="21">
                  <c:v>1.2739754572087481</c:v>
                </c:pt>
                <c:pt idx="22">
                  <c:v>1.2830144196877982</c:v>
                </c:pt>
                <c:pt idx="23">
                  <c:v>1.2929246860767374</c:v>
                </c:pt>
                <c:pt idx="24">
                  <c:v>1.3038068548642663</c:v>
                </c:pt>
                <c:pt idx="25">
                  <c:v>1.3157799978999387</c:v>
                </c:pt>
                <c:pt idx="26">
                  <c:v>1.3289861486253161</c:v>
                </c:pt>
                <c:pt idx="27">
                  <c:v>1.3435962318961687</c:v>
                </c:pt>
                <c:pt idx="28">
                  <c:v>1.359818023949239</c:v>
                </c:pt>
                <c:pt idx="29">
                  <c:v>1.3779070314422364</c:v>
                </c:pt>
                <c:pt idx="30">
                  <c:v>1.3981816678940158</c:v>
                </c:pt>
                <c:pt idx="31">
                  <c:v>1.4210449297773262</c:v>
                </c:pt>
                <c:pt idx="32">
                  <c:v>1.4470162149337786</c:v>
                </c:pt>
                <c:pt idx="33">
                  <c:v>1.4767795572066857</c:v>
                </c:pt>
                <c:pt idx="34">
                  <c:v>1.5112596135025667</c:v>
                </c:pt>
                <c:pt idx="35">
                  <c:v>1.5517471051707519</c:v>
                </c:pt>
                <c:pt idx="36">
                  <c:v>1.6001183274586728</c:v>
                </c:pt>
                <c:pt idx="37">
                  <c:v>1.6592491172194044</c:v>
                </c:pt>
                <c:pt idx="38">
                  <c:v>1.7338777770923772</c:v>
                </c:pt>
                <c:pt idx="39">
                  <c:v>1.8326789838642303</c:v>
                </c:pt>
                <c:pt idx="40">
                  <c:v>1.9744941253846933</c:v>
                </c:pt>
                <c:pt idx="41">
                  <c:v>2.2170655237287469</c:v>
                </c:pt>
                <c:pt idx="42">
                  <c:v>2.9999999999999996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4FA-7E47-8257-3601D0FFC47B}"/>
            </c:ext>
          </c:extLst>
        </c:ser>
        <c:ser>
          <c:idx val="3"/>
          <c:order val="3"/>
          <c:tx>
            <c:strRef>
              <c:f>Sheet1!$U$3</c:f>
              <c:strCache>
                <c:ptCount val="1"/>
                <c:pt idx="0">
                  <c:v>t⊥(s)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Sheet1!$N$4:$N$94</c:f>
              <c:numCache>
                <c:formatCode>General</c:formatCode>
                <c:ptCount val="9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41.810314895778596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</c:numCache>
            </c:numRef>
          </c:xVal>
          <c:yVal>
            <c:numRef>
              <c:f>Sheet1!$U$4:$U$94</c:f>
              <c:numCache>
                <c:formatCode>General</c:formatCode>
                <c:ptCount val="91"/>
                <c:pt idx="0">
                  <c:v>1.2</c:v>
                </c:pt>
                <c:pt idx="1">
                  <c:v>1.2000914194559817</c:v>
                </c:pt>
                <c:pt idx="2">
                  <c:v>1.2003660892133261</c:v>
                </c:pt>
                <c:pt idx="3">
                  <c:v>1.2008252481738391</c:v>
                </c:pt>
                <c:pt idx="4">
                  <c:v>1.2014709770606407</c:v>
                </c:pt>
                <c:pt idx="5">
                  <c:v>1.2023062226307852</c:v>
                </c:pt>
                <c:pt idx="6">
                  <c:v>1.2033348323532358</c:v>
                </c:pt>
                <c:pt idx="7">
                  <c:v>1.2045616003693282</c:v>
                </c:pt>
                <c:pt idx="8">
                  <c:v>1.2059923258414886</c:v>
                </c:pt>
                <c:pt idx="9">
                  <c:v>1.2076338851305515</c:v>
                </c:pt>
                <c:pt idx="10">
                  <c:v>1.2094943196385202</c:v>
                </c:pt>
                <c:pt idx="11">
                  <c:v>1.2115829416319726</c:v>
                </c:pt>
                <c:pt idx="12">
                  <c:v>1.2139104609474567</c:v>
                </c:pt>
                <c:pt idx="13">
                  <c:v>1.216489136207856</c:v>
                </c:pt>
                <c:pt idx="14">
                  <c:v>1.2193329550926844</c:v>
                </c:pt>
                <c:pt idx="15">
                  <c:v>1.2224578493657652</c:v>
                </c:pt>
                <c:pt idx="16">
                  <c:v>1.2258819518525235</c:v>
                </c:pt>
                <c:pt idx="17">
                  <c:v>1.2296259044885278</c:v>
                </c:pt>
                <c:pt idx="18">
                  <c:v>1.2337132290872992</c:v>
                </c:pt>
                <c:pt idx="19">
                  <c:v>1.2381707758187483</c:v>
                </c:pt>
                <c:pt idx="20">
                  <c:v>1.2430292688638562</c:v>
                </c:pt>
                <c:pt idx="21">
                  <c:v>1.2483239747703376</c:v>
                </c:pt>
                <c:pt idx="22">
                  <c:v>1.2540955273445833</c:v>
                </c:pt>
                <c:pt idx="23">
                  <c:v>1.2603909544716709</c:v>
                </c:pt>
                <c:pt idx="24">
                  <c:v>1.26726496856796</c:v>
                </c:pt>
                <c:pt idx="25">
                  <c:v>1.2747816057777639</c:v>
                </c:pt>
                <c:pt idx="26">
                  <c:v>1.2830163332236779</c:v>
                </c:pt>
                <c:pt idx="27">
                  <c:v>1.292058794592879</c:v>
                </c:pt>
                <c:pt idx="28">
                  <c:v>1.3020164420285658</c:v>
                </c:pt>
                <c:pt idx="29">
                  <c:v>1.3130194236935382</c:v>
                </c:pt>
                <c:pt idx="30">
                  <c:v>1.3252272915132479</c:v>
                </c:pt>
                <c:pt idx="31">
                  <c:v>1.3388384175572881</c:v>
                </c:pt>
                <c:pt idx="32">
                  <c:v>1.3541035656516653</c:v>
                </c:pt>
                <c:pt idx="33">
                  <c:v>1.3713460689456041</c:v>
                </c:pt>
                <c:pt idx="34">
                  <c:v>1.3909929654956334</c:v>
                </c:pt>
                <c:pt idx="35">
                  <c:v>1.4136252725548153</c:v>
                </c:pt>
                <c:pt idx="36">
                  <c:v>1.4400638949375519</c:v>
                </c:pt>
                <c:pt idx="37">
                  <c:v>1.4715275287370337</c:v>
                </c:pt>
                <c:pt idx="38">
                  <c:v>1.5099527209348049</c:v>
                </c:pt>
                <c:pt idx="39">
                  <c:v>1.5587395989780213</c:v>
                </c:pt>
                <c:pt idx="40">
                  <c:v>1.6249144809995149</c:v>
                </c:pt>
                <c:pt idx="41">
                  <c:v>1.7286815282139796</c:v>
                </c:pt>
                <c:pt idx="42">
                  <c:v>2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4FA-7E47-8257-3601D0FFC4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6435567"/>
        <c:axId val="274465711"/>
      </c:scatterChart>
      <c:valAx>
        <c:axId val="286435567"/>
        <c:scaling>
          <c:orientation val="minMax"/>
          <c:max val="9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>
                    <a:latin typeface="Symbol" pitchFamily="2" charset="2"/>
                  </a:rPr>
                  <a:t>q</a:t>
                </a:r>
                <a:r>
                  <a:rPr lang="en-GB" sz="1600" baseline="-25000"/>
                  <a:t>i</a:t>
                </a:r>
              </a:p>
            </c:rich>
          </c:tx>
          <c:layout>
            <c:manualLayout>
              <c:xMode val="edge"/>
              <c:yMode val="edge"/>
              <c:x val="0.9163347679778826"/>
              <c:y val="0.88570329610826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4465711"/>
        <c:crosses val="autoZero"/>
        <c:crossBetween val="midCat"/>
      </c:valAx>
      <c:valAx>
        <c:axId val="274465711"/>
        <c:scaling>
          <c:orientation val="minMax"/>
          <c:max val="3"/>
          <c:min val="-0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/>
                  <a:t>r</a:t>
                </a:r>
                <a:r>
                  <a:rPr lang="en-GB" sz="1800" baseline="0"/>
                  <a:t> , t</a:t>
                </a:r>
                <a:endParaRPr lang="en-GB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64355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5872631748560269E-2"/>
          <c:y val="9.168705338892448E-2"/>
          <c:w val="0.19959799810235956"/>
          <c:h val="0.321967816275761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Malus' law</a:t>
            </a:r>
          </a:p>
        </c:rich>
      </c:tx>
      <c:layout>
        <c:manualLayout>
          <c:xMode val="edge"/>
          <c:yMode val="edge"/>
          <c:x val="0.63776377952755903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2886482939632541E-2"/>
          <c:y val="2.5428331875182269E-2"/>
          <c:w val="0.89144685039370075"/>
          <c:h val="0.8186880285797608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Linear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Sheet1!$A$3:$A$363</c:f>
              <c:numCache>
                <c:formatCode>General</c:formatCode>
                <c:ptCount val="3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</c:numCache>
            </c:numRef>
          </c:xVal>
          <c:yVal>
            <c:numRef>
              <c:f>Sheet1!$C$3:$C$363</c:f>
              <c:numCache>
                <c:formatCode>General</c:formatCode>
                <c:ptCount val="361"/>
                <c:pt idx="0">
                  <c:v>1</c:v>
                </c:pt>
                <c:pt idx="1">
                  <c:v>0.99969541350954794</c:v>
                </c:pt>
                <c:pt idx="2">
                  <c:v>0.99878202512991221</c:v>
                </c:pt>
                <c:pt idx="3">
                  <c:v>0.99726094768413653</c:v>
                </c:pt>
                <c:pt idx="4">
                  <c:v>0.99513403437078507</c:v>
                </c:pt>
                <c:pt idx="5">
                  <c:v>0.99240387650610407</c:v>
                </c:pt>
                <c:pt idx="6">
                  <c:v>0.98907380036690273</c:v>
                </c:pt>
                <c:pt idx="7">
                  <c:v>0.98514786313799818</c:v>
                </c:pt>
                <c:pt idx="8">
                  <c:v>0.98063084796915956</c:v>
                </c:pt>
                <c:pt idx="9">
                  <c:v>0.97552825814757682</c:v>
                </c:pt>
                <c:pt idx="10">
                  <c:v>0.9698463103929541</c:v>
                </c:pt>
                <c:pt idx="11">
                  <c:v>0.96359192728339371</c:v>
                </c:pt>
                <c:pt idx="12">
                  <c:v>0.9567727288213006</c:v>
                </c:pt>
                <c:pt idx="13">
                  <c:v>0.94939702314958352</c:v>
                </c:pt>
                <c:pt idx="14">
                  <c:v>0.94147379642946349</c:v>
                </c:pt>
                <c:pt idx="15">
                  <c:v>0.93301270189221941</c:v>
                </c:pt>
                <c:pt idx="16">
                  <c:v>0.92402404807821303</c:v>
                </c:pt>
                <c:pt idx="17">
                  <c:v>0.91451878627752081</c:v>
                </c:pt>
                <c:pt idx="18">
                  <c:v>0.90450849718747361</c:v>
                </c:pt>
                <c:pt idx="19">
                  <c:v>0.89400537680336101</c:v>
                </c:pt>
                <c:pt idx="20">
                  <c:v>0.88302222155948906</c:v>
                </c:pt>
                <c:pt idx="21">
                  <c:v>0.87157241273869712</c:v>
                </c:pt>
                <c:pt idx="22">
                  <c:v>0.85966990016932565</c:v>
                </c:pt>
                <c:pt idx="23">
                  <c:v>0.84732918522949874</c:v>
                </c:pt>
                <c:pt idx="24">
                  <c:v>0.83456530317942901</c:v>
                </c:pt>
                <c:pt idx="25">
                  <c:v>0.82139380484326963</c:v>
                </c:pt>
                <c:pt idx="26">
                  <c:v>0.8078307376628292</c:v>
                </c:pt>
                <c:pt idx="27">
                  <c:v>0.79389262614623668</c:v>
                </c:pt>
                <c:pt idx="28">
                  <c:v>0.77959645173537351</c:v>
                </c:pt>
                <c:pt idx="29">
                  <c:v>0.76495963211660234</c:v>
                </c:pt>
                <c:pt idx="30">
                  <c:v>0.75000000000000011</c:v>
                </c:pt>
                <c:pt idx="31">
                  <c:v>0.73473578139294549</c:v>
                </c:pt>
                <c:pt idx="32">
                  <c:v>0.7191855733945387</c:v>
                </c:pt>
                <c:pt idx="33">
                  <c:v>0.70336832153790019</c:v>
                </c:pt>
                <c:pt idx="34">
                  <c:v>0.68730329670795587</c:v>
                </c:pt>
                <c:pt idx="35">
                  <c:v>0.67101007166283433</c:v>
                </c:pt>
                <c:pt idx="36">
                  <c:v>0.65450849718747373</c:v>
                </c:pt>
                <c:pt idx="37">
                  <c:v>0.63781867790849955</c:v>
                </c:pt>
                <c:pt idx="38">
                  <c:v>0.62096094779983391</c:v>
                </c:pt>
                <c:pt idx="39">
                  <c:v>0.6039558454088797</c:v>
                </c:pt>
                <c:pt idx="40">
                  <c:v>0.58682408883346515</c:v>
                </c:pt>
                <c:pt idx="41">
                  <c:v>0.56958655048003293</c:v>
                </c:pt>
                <c:pt idx="42">
                  <c:v>0.55226423163382676</c:v>
                </c:pt>
                <c:pt idx="43">
                  <c:v>0.53487823687206282</c:v>
                </c:pt>
                <c:pt idx="44">
                  <c:v>0.51744974835125057</c:v>
                </c:pt>
                <c:pt idx="45">
                  <c:v>0.50000000000000011</c:v>
                </c:pt>
                <c:pt idx="46">
                  <c:v>0.48255025164874965</c:v>
                </c:pt>
                <c:pt idx="47">
                  <c:v>0.46512176312793729</c:v>
                </c:pt>
                <c:pt idx="48">
                  <c:v>0.44773576836617329</c:v>
                </c:pt>
                <c:pt idx="49">
                  <c:v>0.43041344951996724</c:v>
                </c:pt>
                <c:pt idx="50">
                  <c:v>0.41317591116653485</c:v>
                </c:pt>
                <c:pt idx="51">
                  <c:v>0.39604415459112041</c:v>
                </c:pt>
                <c:pt idx="52">
                  <c:v>0.37903905220016615</c:v>
                </c:pt>
                <c:pt idx="53">
                  <c:v>0.3621813220915005</c:v>
                </c:pt>
                <c:pt idx="54">
                  <c:v>0.34549150281252627</c:v>
                </c:pt>
                <c:pt idx="55">
                  <c:v>0.32898992833716573</c:v>
                </c:pt>
                <c:pt idx="56">
                  <c:v>0.31269670329204396</c:v>
                </c:pt>
                <c:pt idx="57">
                  <c:v>0.29663167846210003</c:v>
                </c:pt>
                <c:pt idx="58">
                  <c:v>0.28081442660546124</c:v>
                </c:pt>
                <c:pt idx="59">
                  <c:v>0.26526421860705479</c:v>
                </c:pt>
                <c:pt idx="60">
                  <c:v>0.25000000000000011</c:v>
                </c:pt>
                <c:pt idx="61">
                  <c:v>0.23504036788339761</c:v>
                </c:pt>
                <c:pt idx="62">
                  <c:v>0.22040354826462666</c:v>
                </c:pt>
                <c:pt idx="63">
                  <c:v>0.20610737385376346</c:v>
                </c:pt>
                <c:pt idx="64">
                  <c:v>0.19216926233717091</c:v>
                </c:pt>
                <c:pt idx="65">
                  <c:v>0.17860619515673035</c:v>
                </c:pt>
                <c:pt idx="66">
                  <c:v>0.16543469682057088</c:v>
                </c:pt>
                <c:pt idx="67">
                  <c:v>0.15267081477050151</c:v>
                </c:pt>
                <c:pt idx="68">
                  <c:v>0.14033009983067438</c:v>
                </c:pt>
                <c:pt idx="69">
                  <c:v>0.12842758726130296</c:v>
                </c:pt>
                <c:pt idx="70">
                  <c:v>0.11697777844051105</c:v>
                </c:pt>
                <c:pt idx="71">
                  <c:v>0.10599462319663908</c:v>
                </c:pt>
                <c:pt idx="72">
                  <c:v>9.5491502812526302E-2</c:v>
                </c:pt>
                <c:pt idx="73">
                  <c:v>8.5481213722479174E-2</c:v>
                </c:pt>
                <c:pt idx="74">
                  <c:v>7.5975951921787008E-2</c:v>
                </c:pt>
                <c:pt idx="75">
                  <c:v>6.698729810778066E-2</c:v>
                </c:pt>
                <c:pt idx="76">
                  <c:v>5.852620357053661E-2</c:v>
                </c:pt>
                <c:pt idx="77">
                  <c:v>5.0602976850416467E-2</c:v>
                </c:pt>
                <c:pt idx="78">
                  <c:v>4.3227271178699601E-2</c:v>
                </c:pt>
                <c:pt idx="79">
                  <c:v>3.6408072716606336E-2</c:v>
                </c:pt>
                <c:pt idx="80">
                  <c:v>3.0153689607045831E-2</c:v>
                </c:pt>
                <c:pt idx="81">
                  <c:v>2.4471741852423231E-2</c:v>
                </c:pt>
                <c:pt idx="82">
                  <c:v>1.9369152030840636E-2</c:v>
                </c:pt>
                <c:pt idx="83">
                  <c:v>1.4852136862001765E-2</c:v>
                </c:pt>
                <c:pt idx="84">
                  <c:v>1.0926199633097178E-2</c:v>
                </c:pt>
                <c:pt idx="85">
                  <c:v>7.5961234938959638E-3</c:v>
                </c:pt>
                <c:pt idx="86">
                  <c:v>4.8659656292148641E-3</c:v>
                </c:pt>
                <c:pt idx="87">
                  <c:v>2.7390523158633455E-3</c:v>
                </c:pt>
                <c:pt idx="88">
                  <c:v>1.2179748700878838E-3</c:v>
                </c:pt>
                <c:pt idx="89">
                  <c:v>3.0458649045213022E-4</c:v>
                </c:pt>
                <c:pt idx="90">
                  <c:v>3.7524718414124473E-33</c:v>
                </c:pt>
                <c:pt idx="91">
                  <c:v>3.0458649045213374E-4</c:v>
                </c:pt>
                <c:pt idx="92">
                  <c:v>1.2179748700878595E-3</c:v>
                </c:pt>
                <c:pt idx="93">
                  <c:v>2.7390523158633091E-3</c:v>
                </c:pt>
                <c:pt idx="94">
                  <c:v>4.8659656292148468E-3</c:v>
                </c:pt>
                <c:pt idx="95">
                  <c:v>7.5961234938959812E-3</c:v>
                </c:pt>
                <c:pt idx="96">
                  <c:v>1.0926199633097152E-2</c:v>
                </c:pt>
                <c:pt idx="97">
                  <c:v>1.4852136862001736E-2</c:v>
                </c:pt>
                <c:pt idx="98">
                  <c:v>1.9369152030840543E-2</c:v>
                </c:pt>
                <c:pt idx="99">
                  <c:v>2.4471741852423266E-2</c:v>
                </c:pt>
                <c:pt idx="100">
                  <c:v>3.0153689607045793E-2</c:v>
                </c:pt>
                <c:pt idx="101">
                  <c:v>3.6408072716606295E-2</c:v>
                </c:pt>
                <c:pt idx="102">
                  <c:v>4.3227271178699463E-2</c:v>
                </c:pt>
                <c:pt idx="103">
                  <c:v>5.0602976850416419E-2</c:v>
                </c:pt>
                <c:pt idx="104">
                  <c:v>5.8526203570536561E-2</c:v>
                </c:pt>
                <c:pt idx="105">
                  <c:v>6.6987298107780716E-2</c:v>
                </c:pt>
                <c:pt idx="106">
                  <c:v>7.5975951921786938E-2</c:v>
                </c:pt>
                <c:pt idx="107">
                  <c:v>8.5481213722479119E-2</c:v>
                </c:pt>
                <c:pt idx="108">
                  <c:v>9.5491502812526233E-2</c:v>
                </c:pt>
                <c:pt idx="109">
                  <c:v>0.10599462319663887</c:v>
                </c:pt>
                <c:pt idx="110">
                  <c:v>0.11697777844051097</c:v>
                </c:pt>
                <c:pt idx="111">
                  <c:v>0.12842758726130288</c:v>
                </c:pt>
                <c:pt idx="112">
                  <c:v>0.14033009983067446</c:v>
                </c:pt>
                <c:pt idx="113">
                  <c:v>0.15267081477050123</c:v>
                </c:pt>
                <c:pt idx="114">
                  <c:v>0.16543469682057077</c:v>
                </c:pt>
                <c:pt idx="115">
                  <c:v>0.17860619515673024</c:v>
                </c:pt>
                <c:pt idx="116">
                  <c:v>0.19216926233717094</c:v>
                </c:pt>
                <c:pt idx="117">
                  <c:v>0.20610737385376335</c:v>
                </c:pt>
                <c:pt idx="118">
                  <c:v>0.22040354826462635</c:v>
                </c:pt>
                <c:pt idx="119">
                  <c:v>0.23504036788339749</c:v>
                </c:pt>
                <c:pt idx="120">
                  <c:v>0.24999999999999978</c:v>
                </c:pt>
                <c:pt idx="121">
                  <c:v>0.26526421860705468</c:v>
                </c:pt>
                <c:pt idx="122">
                  <c:v>0.28081442660546113</c:v>
                </c:pt>
                <c:pt idx="123">
                  <c:v>0.29663167846209992</c:v>
                </c:pt>
                <c:pt idx="124">
                  <c:v>0.3126967032920438</c:v>
                </c:pt>
                <c:pt idx="125">
                  <c:v>0.32898992833716534</c:v>
                </c:pt>
                <c:pt idx="126">
                  <c:v>0.34549150281252616</c:v>
                </c:pt>
                <c:pt idx="127">
                  <c:v>0.3621813220915005</c:v>
                </c:pt>
                <c:pt idx="128">
                  <c:v>0.37903905220016615</c:v>
                </c:pt>
                <c:pt idx="129">
                  <c:v>0.39604415459112013</c:v>
                </c:pt>
                <c:pt idx="130">
                  <c:v>0.41317591116653485</c:v>
                </c:pt>
                <c:pt idx="131">
                  <c:v>0.43041344951996757</c:v>
                </c:pt>
                <c:pt idx="132">
                  <c:v>0.44773576836617329</c:v>
                </c:pt>
                <c:pt idx="133">
                  <c:v>0.46512176312793718</c:v>
                </c:pt>
                <c:pt idx="134">
                  <c:v>0.48255025164874915</c:v>
                </c:pt>
                <c:pt idx="135">
                  <c:v>0.49999999999999989</c:v>
                </c:pt>
                <c:pt idx="136">
                  <c:v>0.51744974835125057</c:v>
                </c:pt>
                <c:pt idx="137">
                  <c:v>0.5348782368720626</c:v>
                </c:pt>
                <c:pt idx="138">
                  <c:v>0.55226423163382643</c:v>
                </c:pt>
                <c:pt idx="139">
                  <c:v>0.56958655048003271</c:v>
                </c:pt>
                <c:pt idx="140">
                  <c:v>0.58682408883346493</c:v>
                </c:pt>
                <c:pt idx="141">
                  <c:v>0.60395584540887937</c:v>
                </c:pt>
                <c:pt idx="142">
                  <c:v>0.6209609477998338</c:v>
                </c:pt>
                <c:pt idx="143">
                  <c:v>0.63781867790849978</c:v>
                </c:pt>
                <c:pt idx="144">
                  <c:v>0.65450849718747361</c:v>
                </c:pt>
                <c:pt idx="145">
                  <c:v>0.671010071662834</c:v>
                </c:pt>
                <c:pt idx="146">
                  <c:v>0.68730329670795587</c:v>
                </c:pt>
                <c:pt idx="147">
                  <c:v>0.7033683215379003</c:v>
                </c:pt>
                <c:pt idx="148">
                  <c:v>0.7191855733945387</c:v>
                </c:pt>
                <c:pt idx="149">
                  <c:v>0.73473578139294526</c:v>
                </c:pt>
                <c:pt idx="150">
                  <c:v>0.75000000000000011</c:v>
                </c:pt>
                <c:pt idx="151">
                  <c:v>0.76495963211660234</c:v>
                </c:pt>
                <c:pt idx="152">
                  <c:v>0.77959645173537306</c:v>
                </c:pt>
                <c:pt idx="153">
                  <c:v>0.79389262614623646</c:v>
                </c:pt>
                <c:pt idx="154">
                  <c:v>0.8078307376628292</c:v>
                </c:pt>
                <c:pt idx="155">
                  <c:v>0.82139380484326963</c:v>
                </c:pt>
                <c:pt idx="156">
                  <c:v>0.8345653031794289</c:v>
                </c:pt>
                <c:pt idx="157">
                  <c:v>0.84732918522949829</c:v>
                </c:pt>
                <c:pt idx="158">
                  <c:v>0.85966990016932543</c:v>
                </c:pt>
                <c:pt idx="159">
                  <c:v>0.87157241273869712</c:v>
                </c:pt>
                <c:pt idx="160">
                  <c:v>0.88302222155948884</c:v>
                </c:pt>
                <c:pt idx="161">
                  <c:v>0.89400537680336079</c:v>
                </c:pt>
                <c:pt idx="162">
                  <c:v>0.90450849718747361</c:v>
                </c:pt>
                <c:pt idx="163">
                  <c:v>0.91451878627752081</c:v>
                </c:pt>
                <c:pt idx="164">
                  <c:v>0.92402404807821259</c:v>
                </c:pt>
                <c:pt idx="165">
                  <c:v>0.93301270189221919</c:v>
                </c:pt>
                <c:pt idx="166">
                  <c:v>0.94147379642946349</c:v>
                </c:pt>
                <c:pt idx="167">
                  <c:v>0.94939702314958352</c:v>
                </c:pt>
                <c:pt idx="168">
                  <c:v>0.9567727288213006</c:v>
                </c:pt>
                <c:pt idx="169">
                  <c:v>0.96359192728339371</c:v>
                </c:pt>
                <c:pt idx="170">
                  <c:v>0.9698463103929541</c:v>
                </c:pt>
                <c:pt idx="171">
                  <c:v>0.9755282581475766</c:v>
                </c:pt>
                <c:pt idx="172">
                  <c:v>0.98063084796915934</c:v>
                </c:pt>
                <c:pt idx="173">
                  <c:v>0.98514786313799818</c:v>
                </c:pt>
                <c:pt idx="174">
                  <c:v>0.98907380036690273</c:v>
                </c:pt>
                <c:pt idx="175">
                  <c:v>0.99240387650610407</c:v>
                </c:pt>
                <c:pt idx="176">
                  <c:v>0.99513403437078507</c:v>
                </c:pt>
                <c:pt idx="177">
                  <c:v>0.99726094768413653</c:v>
                </c:pt>
                <c:pt idx="178">
                  <c:v>0.99878202512991221</c:v>
                </c:pt>
                <c:pt idx="179">
                  <c:v>0.99969541350954794</c:v>
                </c:pt>
                <c:pt idx="180">
                  <c:v>1</c:v>
                </c:pt>
                <c:pt idx="181">
                  <c:v>0.99969541350954794</c:v>
                </c:pt>
                <c:pt idx="182">
                  <c:v>0.99878202512991221</c:v>
                </c:pt>
                <c:pt idx="183">
                  <c:v>0.99726094768413653</c:v>
                </c:pt>
                <c:pt idx="184">
                  <c:v>0.99513403437078529</c:v>
                </c:pt>
                <c:pt idx="185">
                  <c:v>0.99240387650610407</c:v>
                </c:pt>
                <c:pt idx="186">
                  <c:v>0.98907380036690296</c:v>
                </c:pt>
                <c:pt idx="187">
                  <c:v>0.98514786313799818</c:v>
                </c:pt>
                <c:pt idx="188">
                  <c:v>0.98063084796915934</c:v>
                </c:pt>
                <c:pt idx="189">
                  <c:v>0.97552825814757682</c:v>
                </c:pt>
                <c:pt idx="190">
                  <c:v>0.9698463103929541</c:v>
                </c:pt>
                <c:pt idx="191">
                  <c:v>0.96359192728339371</c:v>
                </c:pt>
                <c:pt idx="192">
                  <c:v>0.9567727288213006</c:v>
                </c:pt>
                <c:pt idx="193">
                  <c:v>0.94939702314958352</c:v>
                </c:pt>
                <c:pt idx="194">
                  <c:v>0.94147379642946349</c:v>
                </c:pt>
                <c:pt idx="195">
                  <c:v>0.93301270189221963</c:v>
                </c:pt>
                <c:pt idx="196">
                  <c:v>0.92402404807821303</c:v>
                </c:pt>
                <c:pt idx="197">
                  <c:v>0.91451878627752092</c:v>
                </c:pt>
                <c:pt idx="198">
                  <c:v>0.90450849718747361</c:v>
                </c:pt>
                <c:pt idx="199">
                  <c:v>0.89400537680336079</c:v>
                </c:pt>
                <c:pt idx="200">
                  <c:v>0.88302222155948906</c:v>
                </c:pt>
                <c:pt idx="201">
                  <c:v>0.87157241273869712</c:v>
                </c:pt>
                <c:pt idx="202">
                  <c:v>0.85966990016932565</c:v>
                </c:pt>
                <c:pt idx="203">
                  <c:v>0.84732918522949874</c:v>
                </c:pt>
                <c:pt idx="204">
                  <c:v>0.83456530317942945</c:v>
                </c:pt>
                <c:pt idx="205">
                  <c:v>0.82139380484326985</c:v>
                </c:pt>
                <c:pt idx="206">
                  <c:v>0.80783073766282942</c:v>
                </c:pt>
                <c:pt idx="207">
                  <c:v>0.79389262614623701</c:v>
                </c:pt>
                <c:pt idx="208">
                  <c:v>0.77959645173537329</c:v>
                </c:pt>
                <c:pt idx="209">
                  <c:v>0.76495963211660256</c:v>
                </c:pt>
                <c:pt idx="210">
                  <c:v>0.74999999999999989</c:v>
                </c:pt>
                <c:pt idx="211">
                  <c:v>0.73473578139294549</c:v>
                </c:pt>
                <c:pt idx="212">
                  <c:v>0.71918557339453892</c:v>
                </c:pt>
                <c:pt idx="213">
                  <c:v>0.70336832153790019</c:v>
                </c:pt>
                <c:pt idx="214">
                  <c:v>0.68730329670795631</c:v>
                </c:pt>
                <c:pt idx="215">
                  <c:v>0.67101007166283477</c:v>
                </c:pt>
                <c:pt idx="216">
                  <c:v>0.65450849718747395</c:v>
                </c:pt>
                <c:pt idx="217">
                  <c:v>0.63781867790849989</c:v>
                </c:pt>
                <c:pt idx="218">
                  <c:v>0.62096094779983435</c:v>
                </c:pt>
                <c:pt idx="219">
                  <c:v>0.60395584540887948</c:v>
                </c:pt>
                <c:pt idx="220">
                  <c:v>0.58682408883346515</c:v>
                </c:pt>
                <c:pt idx="221">
                  <c:v>0.56958655048003259</c:v>
                </c:pt>
                <c:pt idx="222">
                  <c:v>0.55226423163382676</c:v>
                </c:pt>
                <c:pt idx="223">
                  <c:v>0.53487823687206282</c:v>
                </c:pt>
                <c:pt idx="224">
                  <c:v>0.51744974835125035</c:v>
                </c:pt>
                <c:pt idx="225">
                  <c:v>0.50000000000000022</c:v>
                </c:pt>
                <c:pt idx="226">
                  <c:v>0.48255025164874993</c:v>
                </c:pt>
                <c:pt idx="227">
                  <c:v>0.4651217631279379</c:v>
                </c:pt>
                <c:pt idx="228">
                  <c:v>0.44773576836617357</c:v>
                </c:pt>
                <c:pt idx="229">
                  <c:v>0.43041344951996768</c:v>
                </c:pt>
                <c:pt idx="230">
                  <c:v>0.41317591116653501</c:v>
                </c:pt>
                <c:pt idx="231">
                  <c:v>0.39604415459111997</c:v>
                </c:pt>
                <c:pt idx="232">
                  <c:v>0.37903905220016587</c:v>
                </c:pt>
                <c:pt idx="233">
                  <c:v>0.36218132209150039</c:v>
                </c:pt>
                <c:pt idx="234">
                  <c:v>0.34549150281252644</c:v>
                </c:pt>
                <c:pt idx="235">
                  <c:v>0.32898992833716595</c:v>
                </c:pt>
                <c:pt idx="236">
                  <c:v>0.31269670329204446</c:v>
                </c:pt>
                <c:pt idx="237">
                  <c:v>0.29663167846209976</c:v>
                </c:pt>
                <c:pt idx="238">
                  <c:v>0.28081442660546135</c:v>
                </c:pt>
                <c:pt idx="239">
                  <c:v>0.2652642186070549</c:v>
                </c:pt>
                <c:pt idx="240">
                  <c:v>0.25000000000000044</c:v>
                </c:pt>
                <c:pt idx="241">
                  <c:v>0.23504036788339733</c:v>
                </c:pt>
                <c:pt idx="242">
                  <c:v>0.22040354826462655</c:v>
                </c:pt>
                <c:pt idx="243">
                  <c:v>0.20610737385376354</c:v>
                </c:pt>
                <c:pt idx="244">
                  <c:v>0.19216926233717113</c:v>
                </c:pt>
                <c:pt idx="245">
                  <c:v>0.17860619515673076</c:v>
                </c:pt>
                <c:pt idx="246">
                  <c:v>0.1654346968205708</c:v>
                </c:pt>
                <c:pt idx="247">
                  <c:v>0.1526708147705014</c:v>
                </c:pt>
                <c:pt idx="248">
                  <c:v>0.14033009983067463</c:v>
                </c:pt>
                <c:pt idx="249">
                  <c:v>0.12842758726130318</c:v>
                </c:pt>
                <c:pt idx="250">
                  <c:v>0.11697777844051142</c:v>
                </c:pt>
                <c:pt idx="251">
                  <c:v>0.10599462319663901</c:v>
                </c:pt>
                <c:pt idx="252">
                  <c:v>9.5491502812526372E-2</c:v>
                </c:pt>
                <c:pt idx="253">
                  <c:v>8.5481213722479368E-2</c:v>
                </c:pt>
                <c:pt idx="254">
                  <c:v>7.5975951921786855E-2</c:v>
                </c:pt>
                <c:pt idx="255">
                  <c:v>6.6987298107780605E-2</c:v>
                </c:pt>
                <c:pt idx="256">
                  <c:v>5.8526203570536561E-2</c:v>
                </c:pt>
                <c:pt idx="257">
                  <c:v>5.060297685041662E-2</c:v>
                </c:pt>
                <c:pt idx="258">
                  <c:v>4.322727117869974E-2</c:v>
                </c:pt>
                <c:pt idx="259">
                  <c:v>3.6408072716606552E-2</c:v>
                </c:pt>
                <c:pt idx="260">
                  <c:v>3.0153689607045803E-2</c:v>
                </c:pt>
                <c:pt idx="261">
                  <c:v>2.4471741852423266E-2</c:v>
                </c:pt>
                <c:pt idx="262">
                  <c:v>1.9369152030840428E-2</c:v>
                </c:pt>
                <c:pt idx="263">
                  <c:v>1.4852136862001689E-2</c:v>
                </c:pt>
                <c:pt idx="264">
                  <c:v>1.0926199633097157E-2</c:v>
                </c:pt>
                <c:pt idx="265">
                  <c:v>7.5961234938959838E-3</c:v>
                </c:pt>
                <c:pt idx="266">
                  <c:v>4.8659656292148815E-3</c:v>
                </c:pt>
                <c:pt idx="267">
                  <c:v>2.7390523158633811E-3</c:v>
                </c:pt>
                <c:pt idx="268">
                  <c:v>1.2179748700879235E-3</c:v>
                </c:pt>
                <c:pt idx="269">
                  <c:v>3.0458649045213444E-4</c:v>
                </c:pt>
                <c:pt idx="270">
                  <c:v>3.3772246572712026E-32</c:v>
                </c:pt>
                <c:pt idx="271">
                  <c:v>3.0458649045212165E-4</c:v>
                </c:pt>
                <c:pt idx="272">
                  <c:v>1.2179748700878979E-3</c:v>
                </c:pt>
                <c:pt idx="273">
                  <c:v>2.7390523158633434E-3</c:v>
                </c:pt>
                <c:pt idx="274">
                  <c:v>4.8659656292148312E-3</c:v>
                </c:pt>
                <c:pt idx="275">
                  <c:v>7.5961234938959205E-3</c:v>
                </c:pt>
                <c:pt idx="276">
                  <c:v>1.0926199633097079E-2</c:v>
                </c:pt>
                <c:pt idx="277">
                  <c:v>1.4852136862001814E-2</c:v>
                </c:pt>
                <c:pt idx="278">
                  <c:v>1.9369152030840574E-2</c:v>
                </c:pt>
                <c:pt idx="279">
                  <c:v>2.4471741852423155E-2</c:v>
                </c:pt>
                <c:pt idx="280">
                  <c:v>3.0153689607045675E-2</c:v>
                </c:pt>
                <c:pt idx="281">
                  <c:v>3.6408072716606087E-2</c:v>
                </c:pt>
                <c:pt idx="282">
                  <c:v>4.3227271178699234E-2</c:v>
                </c:pt>
                <c:pt idx="283">
                  <c:v>5.0602976850416467E-2</c:v>
                </c:pt>
                <c:pt idx="284">
                  <c:v>5.8526203570536402E-2</c:v>
                </c:pt>
                <c:pt idx="285">
                  <c:v>6.6987298107780868E-2</c:v>
                </c:pt>
                <c:pt idx="286">
                  <c:v>7.5975951921787119E-2</c:v>
                </c:pt>
                <c:pt idx="287">
                  <c:v>8.5481213722479146E-2</c:v>
                </c:pt>
                <c:pt idx="288">
                  <c:v>9.5491502812526163E-2</c:v>
                </c:pt>
                <c:pt idx="289">
                  <c:v>0.10599462319663878</c:v>
                </c:pt>
                <c:pt idx="290">
                  <c:v>0.11697777844051059</c:v>
                </c:pt>
                <c:pt idx="291">
                  <c:v>0.12842758726130235</c:v>
                </c:pt>
                <c:pt idx="292">
                  <c:v>0.14033009983067438</c:v>
                </c:pt>
                <c:pt idx="293">
                  <c:v>0.15267081477050115</c:v>
                </c:pt>
                <c:pt idx="294">
                  <c:v>0.16543469682057116</c:v>
                </c:pt>
                <c:pt idx="295">
                  <c:v>0.17860619515673049</c:v>
                </c:pt>
                <c:pt idx="296">
                  <c:v>0.19216926233717085</c:v>
                </c:pt>
                <c:pt idx="297">
                  <c:v>0.20610737385376329</c:v>
                </c:pt>
                <c:pt idx="298">
                  <c:v>0.22040354826462624</c:v>
                </c:pt>
                <c:pt idx="299">
                  <c:v>0.23504036788339702</c:v>
                </c:pt>
                <c:pt idx="300">
                  <c:v>0.25000000000000011</c:v>
                </c:pt>
                <c:pt idx="301">
                  <c:v>0.26526421860705457</c:v>
                </c:pt>
                <c:pt idx="302">
                  <c:v>0.28081442660546102</c:v>
                </c:pt>
                <c:pt idx="303">
                  <c:v>0.29663167846209942</c:v>
                </c:pt>
                <c:pt idx="304">
                  <c:v>0.3126967032920433</c:v>
                </c:pt>
                <c:pt idx="305">
                  <c:v>0.32898992833716556</c:v>
                </c:pt>
                <c:pt idx="306">
                  <c:v>0.34549150281252605</c:v>
                </c:pt>
                <c:pt idx="307">
                  <c:v>0.3621813220915</c:v>
                </c:pt>
                <c:pt idx="308">
                  <c:v>0.37903905220016643</c:v>
                </c:pt>
                <c:pt idx="309">
                  <c:v>0.39604415459112041</c:v>
                </c:pt>
                <c:pt idx="310">
                  <c:v>0.41317591116653474</c:v>
                </c:pt>
                <c:pt idx="311">
                  <c:v>0.43041344951996696</c:v>
                </c:pt>
                <c:pt idx="312">
                  <c:v>0.44773576836617268</c:v>
                </c:pt>
                <c:pt idx="313">
                  <c:v>0.46512176312793674</c:v>
                </c:pt>
                <c:pt idx="314">
                  <c:v>0.48255025164874854</c:v>
                </c:pt>
                <c:pt idx="315">
                  <c:v>0.49999999999999978</c:v>
                </c:pt>
                <c:pt idx="316">
                  <c:v>0.51744974835125013</c:v>
                </c:pt>
                <c:pt idx="317">
                  <c:v>0.53487823687206293</c:v>
                </c:pt>
                <c:pt idx="318">
                  <c:v>0.55226423163382676</c:v>
                </c:pt>
                <c:pt idx="319">
                  <c:v>0.56958655048003259</c:v>
                </c:pt>
                <c:pt idx="320">
                  <c:v>0.58682408883346482</c:v>
                </c:pt>
                <c:pt idx="321">
                  <c:v>0.60395584540887914</c:v>
                </c:pt>
                <c:pt idx="322">
                  <c:v>0.62096094779983324</c:v>
                </c:pt>
                <c:pt idx="323">
                  <c:v>0.63781867790849955</c:v>
                </c:pt>
                <c:pt idx="324">
                  <c:v>0.65450849718747361</c:v>
                </c:pt>
                <c:pt idx="325">
                  <c:v>0.671010071662834</c:v>
                </c:pt>
                <c:pt idx="326">
                  <c:v>0.68730329670795554</c:v>
                </c:pt>
                <c:pt idx="327">
                  <c:v>0.70336832153790019</c:v>
                </c:pt>
                <c:pt idx="328">
                  <c:v>0.7191855733945377</c:v>
                </c:pt>
                <c:pt idx="329">
                  <c:v>0.73473578139294504</c:v>
                </c:pt>
                <c:pt idx="330">
                  <c:v>0.74999999999999956</c:v>
                </c:pt>
                <c:pt idx="331">
                  <c:v>0.76495963211660256</c:v>
                </c:pt>
                <c:pt idx="332">
                  <c:v>0.77959645173537329</c:v>
                </c:pt>
                <c:pt idx="333">
                  <c:v>0.79389262614623646</c:v>
                </c:pt>
                <c:pt idx="334">
                  <c:v>0.80783073766282942</c:v>
                </c:pt>
                <c:pt idx="335">
                  <c:v>0.82139380484326918</c:v>
                </c:pt>
                <c:pt idx="336">
                  <c:v>0.83456530317942923</c:v>
                </c:pt>
                <c:pt idx="337">
                  <c:v>0.84732918522949796</c:v>
                </c:pt>
                <c:pt idx="338">
                  <c:v>0.85966990016932543</c:v>
                </c:pt>
                <c:pt idx="339">
                  <c:v>0.87157241273869668</c:v>
                </c:pt>
                <c:pt idx="340">
                  <c:v>0.88302222155948906</c:v>
                </c:pt>
                <c:pt idx="341">
                  <c:v>0.89400537680336045</c:v>
                </c:pt>
                <c:pt idx="342">
                  <c:v>0.90450849718747361</c:v>
                </c:pt>
                <c:pt idx="343">
                  <c:v>0.91451878627752115</c:v>
                </c:pt>
                <c:pt idx="344">
                  <c:v>0.92402404807821259</c:v>
                </c:pt>
                <c:pt idx="345">
                  <c:v>0.93301270189221941</c:v>
                </c:pt>
                <c:pt idx="346">
                  <c:v>0.94147379642946349</c:v>
                </c:pt>
                <c:pt idx="347">
                  <c:v>0.9493970231495833</c:v>
                </c:pt>
                <c:pt idx="348">
                  <c:v>0.95677272882130038</c:v>
                </c:pt>
                <c:pt idx="349">
                  <c:v>0.96359192728339371</c:v>
                </c:pt>
                <c:pt idx="350">
                  <c:v>0.96984631039295388</c:v>
                </c:pt>
                <c:pt idx="351">
                  <c:v>0.9755282581475766</c:v>
                </c:pt>
                <c:pt idx="352">
                  <c:v>0.98063084796915934</c:v>
                </c:pt>
                <c:pt idx="353">
                  <c:v>0.98514786313799818</c:v>
                </c:pt>
                <c:pt idx="354">
                  <c:v>0.98907380036690273</c:v>
                </c:pt>
                <c:pt idx="355">
                  <c:v>0.99240387650610407</c:v>
                </c:pt>
                <c:pt idx="356">
                  <c:v>0.99513403437078529</c:v>
                </c:pt>
                <c:pt idx="357">
                  <c:v>0.99726094768413653</c:v>
                </c:pt>
                <c:pt idx="358">
                  <c:v>0.99878202512991221</c:v>
                </c:pt>
                <c:pt idx="359">
                  <c:v>0.99969541350954794</c:v>
                </c:pt>
                <c:pt idx="36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B8-3D46-A807-D05D194567D4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Circular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Sheet1!$A$3:$A$363</c:f>
              <c:numCache>
                <c:formatCode>General</c:formatCode>
                <c:ptCount val="3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</c:numCache>
            </c:numRef>
          </c:xVal>
          <c:yVal>
            <c:numRef>
              <c:f>Sheet1!$D$3:$D$363</c:f>
              <c:numCache>
                <c:formatCode>General</c:formatCode>
                <c:ptCount val="36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</c:v>
                </c:pt>
                <c:pt idx="35">
                  <c:v>0.5</c:v>
                </c:pt>
                <c:pt idx="36">
                  <c:v>0.5</c:v>
                </c:pt>
                <c:pt idx="37">
                  <c:v>0.5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</c:v>
                </c:pt>
                <c:pt idx="101">
                  <c:v>0.5</c:v>
                </c:pt>
                <c:pt idx="102">
                  <c:v>0.5</c:v>
                </c:pt>
                <c:pt idx="103">
                  <c:v>0.5</c:v>
                </c:pt>
                <c:pt idx="104">
                  <c:v>0.5</c:v>
                </c:pt>
                <c:pt idx="105">
                  <c:v>0.5</c:v>
                </c:pt>
                <c:pt idx="106">
                  <c:v>0.5</c:v>
                </c:pt>
                <c:pt idx="107">
                  <c:v>0.5</c:v>
                </c:pt>
                <c:pt idx="108">
                  <c:v>0.5</c:v>
                </c:pt>
                <c:pt idx="109">
                  <c:v>0.5</c:v>
                </c:pt>
                <c:pt idx="110">
                  <c:v>0.5</c:v>
                </c:pt>
                <c:pt idx="111">
                  <c:v>0.5</c:v>
                </c:pt>
                <c:pt idx="112">
                  <c:v>0.5</c:v>
                </c:pt>
                <c:pt idx="113">
                  <c:v>0.5</c:v>
                </c:pt>
                <c:pt idx="114">
                  <c:v>0.5</c:v>
                </c:pt>
                <c:pt idx="115">
                  <c:v>0.5</c:v>
                </c:pt>
                <c:pt idx="116">
                  <c:v>0.5</c:v>
                </c:pt>
                <c:pt idx="117">
                  <c:v>0.5</c:v>
                </c:pt>
                <c:pt idx="118">
                  <c:v>0.5</c:v>
                </c:pt>
                <c:pt idx="119">
                  <c:v>0.5</c:v>
                </c:pt>
                <c:pt idx="120">
                  <c:v>0.5</c:v>
                </c:pt>
                <c:pt idx="121">
                  <c:v>0.5</c:v>
                </c:pt>
                <c:pt idx="122">
                  <c:v>0.5</c:v>
                </c:pt>
                <c:pt idx="123">
                  <c:v>0.5</c:v>
                </c:pt>
                <c:pt idx="124">
                  <c:v>0.5</c:v>
                </c:pt>
                <c:pt idx="125">
                  <c:v>0.5</c:v>
                </c:pt>
                <c:pt idx="126">
                  <c:v>0.5</c:v>
                </c:pt>
                <c:pt idx="127">
                  <c:v>0.5</c:v>
                </c:pt>
                <c:pt idx="128">
                  <c:v>0.5</c:v>
                </c:pt>
                <c:pt idx="129">
                  <c:v>0.5</c:v>
                </c:pt>
                <c:pt idx="130">
                  <c:v>0.5</c:v>
                </c:pt>
                <c:pt idx="131">
                  <c:v>0.5</c:v>
                </c:pt>
                <c:pt idx="132">
                  <c:v>0.5</c:v>
                </c:pt>
                <c:pt idx="133">
                  <c:v>0.5</c:v>
                </c:pt>
                <c:pt idx="134">
                  <c:v>0.5</c:v>
                </c:pt>
                <c:pt idx="135">
                  <c:v>0.5</c:v>
                </c:pt>
                <c:pt idx="136">
                  <c:v>0.5</c:v>
                </c:pt>
                <c:pt idx="137">
                  <c:v>0.5</c:v>
                </c:pt>
                <c:pt idx="138">
                  <c:v>0.5</c:v>
                </c:pt>
                <c:pt idx="139">
                  <c:v>0.5</c:v>
                </c:pt>
                <c:pt idx="140">
                  <c:v>0.5</c:v>
                </c:pt>
                <c:pt idx="141">
                  <c:v>0.5</c:v>
                </c:pt>
                <c:pt idx="142">
                  <c:v>0.5</c:v>
                </c:pt>
                <c:pt idx="143">
                  <c:v>0.5</c:v>
                </c:pt>
                <c:pt idx="144">
                  <c:v>0.5</c:v>
                </c:pt>
                <c:pt idx="145">
                  <c:v>0.5</c:v>
                </c:pt>
                <c:pt idx="146">
                  <c:v>0.5</c:v>
                </c:pt>
                <c:pt idx="147">
                  <c:v>0.5</c:v>
                </c:pt>
                <c:pt idx="148">
                  <c:v>0.5</c:v>
                </c:pt>
                <c:pt idx="149">
                  <c:v>0.5</c:v>
                </c:pt>
                <c:pt idx="150">
                  <c:v>0.5</c:v>
                </c:pt>
                <c:pt idx="151">
                  <c:v>0.5</c:v>
                </c:pt>
                <c:pt idx="152">
                  <c:v>0.5</c:v>
                </c:pt>
                <c:pt idx="153">
                  <c:v>0.5</c:v>
                </c:pt>
                <c:pt idx="154">
                  <c:v>0.5</c:v>
                </c:pt>
                <c:pt idx="155">
                  <c:v>0.5</c:v>
                </c:pt>
                <c:pt idx="156">
                  <c:v>0.5</c:v>
                </c:pt>
                <c:pt idx="157">
                  <c:v>0.5</c:v>
                </c:pt>
                <c:pt idx="158">
                  <c:v>0.5</c:v>
                </c:pt>
                <c:pt idx="159">
                  <c:v>0.5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0.5</c:v>
                </c:pt>
                <c:pt idx="177">
                  <c:v>0.5</c:v>
                </c:pt>
                <c:pt idx="178">
                  <c:v>0.5</c:v>
                </c:pt>
                <c:pt idx="179">
                  <c:v>0.5</c:v>
                </c:pt>
                <c:pt idx="180">
                  <c:v>0.5</c:v>
                </c:pt>
                <c:pt idx="181">
                  <c:v>0.5</c:v>
                </c:pt>
                <c:pt idx="182">
                  <c:v>0.5</c:v>
                </c:pt>
                <c:pt idx="183">
                  <c:v>0.5</c:v>
                </c:pt>
                <c:pt idx="184">
                  <c:v>0.5</c:v>
                </c:pt>
                <c:pt idx="185">
                  <c:v>0.5</c:v>
                </c:pt>
                <c:pt idx="186">
                  <c:v>0.5</c:v>
                </c:pt>
                <c:pt idx="187">
                  <c:v>0.5</c:v>
                </c:pt>
                <c:pt idx="188">
                  <c:v>0.5</c:v>
                </c:pt>
                <c:pt idx="189">
                  <c:v>0.5</c:v>
                </c:pt>
                <c:pt idx="190">
                  <c:v>0.5</c:v>
                </c:pt>
                <c:pt idx="191">
                  <c:v>0.5</c:v>
                </c:pt>
                <c:pt idx="192">
                  <c:v>0.5</c:v>
                </c:pt>
                <c:pt idx="193">
                  <c:v>0.5</c:v>
                </c:pt>
                <c:pt idx="194">
                  <c:v>0.5</c:v>
                </c:pt>
                <c:pt idx="195">
                  <c:v>0.5</c:v>
                </c:pt>
                <c:pt idx="196">
                  <c:v>0.5</c:v>
                </c:pt>
                <c:pt idx="197">
                  <c:v>0.5</c:v>
                </c:pt>
                <c:pt idx="198">
                  <c:v>0.5</c:v>
                </c:pt>
                <c:pt idx="199">
                  <c:v>0.5</c:v>
                </c:pt>
                <c:pt idx="200">
                  <c:v>0.5</c:v>
                </c:pt>
                <c:pt idx="201">
                  <c:v>0.5</c:v>
                </c:pt>
                <c:pt idx="202">
                  <c:v>0.5</c:v>
                </c:pt>
                <c:pt idx="203">
                  <c:v>0.5</c:v>
                </c:pt>
                <c:pt idx="204">
                  <c:v>0.5</c:v>
                </c:pt>
                <c:pt idx="205">
                  <c:v>0.5</c:v>
                </c:pt>
                <c:pt idx="206">
                  <c:v>0.5</c:v>
                </c:pt>
                <c:pt idx="207">
                  <c:v>0.5</c:v>
                </c:pt>
                <c:pt idx="208">
                  <c:v>0.5</c:v>
                </c:pt>
                <c:pt idx="209">
                  <c:v>0.5</c:v>
                </c:pt>
                <c:pt idx="210">
                  <c:v>0.5</c:v>
                </c:pt>
                <c:pt idx="211">
                  <c:v>0.5</c:v>
                </c:pt>
                <c:pt idx="212">
                  <c:v>0.5</c:v>
                </c:pt>
                <c:pt idx="213">
                  <c:v>0.5</c:v>
                </c:pt>
                <c:pt idx="214">
                  <c:v>0.5</c:v>
                </c:pt>
                <c:pt idx="215">
                  <c:v>0.5</c:v>
                </c:pt>
                <c:pt idx="216">
                  <c:v>0.5</c:v>
                </c:pt>
                <c:pt idx="217">
                  <c:v>0.5</c:v>
                </c:pt>
                <c:pt idx="218">
                  <c:v>0.5</c:v>
                </c:pt>
                <c:pt idx="219">
                  <c:v>0.5</c:v>
                </c:pt>
                <c:pt idx="220">
                  <c:v>0.5</c:v>
                </c:pt>
                <c:pt idx="221">
                  <c:v>0.5</c:v>
                </c:pt>
                <c:pt idx="222">
                  <c:v>0.5</c:v>
                </c:pt>
                <c:pt idx="223">
                  <c:v>0.5</c:v>
                </c:pt>
                <c:pt idx="224">
                  <c:v>0.5</c:v>
                </c:pt>
                <c:pt idx="225">
                  <c:v>0.5</c:v>
                </c:pt>
                <c:pt idx="226">
                  <c:v>0.5</c:v>
                </c:pt>
                <c:pt idx="227">
                  <c:v>0.5</c:v>
                </c:pt>
                <c:pt idx="228">
                  <c:v>0.5</c:v>
                </c:pt>
                <c:pt idx="229">
                  <c:v>0.5</c:v>
                </c:pt>
                <c:pt idx="230">
                  <c:v>0.5</c:v>
                </c:pt>
                <c:pt idx="231">
                  <c:v>0.5</c:v>
                </c:pt>
                <c:pt idx="232">
                  <c:v>0.5</c:v>
                </c:pt>
                <c:pt idx="233">
                  <c:v>0.5</c:v>
                </c:pt>
                <c:pt idx="234">
                  <c:v>0.5</c:v>
                </c:pt>
                <c:pt idx="235">
                  <c:v>0.5</c:v>
                </c:pt>
                <c:pt idx="236">
                  <c:v>0.5</c:v>
                </c:pt>
                <c:pt idx="237">
                  <c:v>0.5</c:v>
                </c:pt>
                <c:pt idx="238">
                  <c:v>0.5</c:v>
                </c:pt>
                <c:pt idx="239">
                  <c:v>0.5</c:v>
                </c:pt>
                <c:pt idx="240">
                  <c:v>0.5</c:v>
                </c:pt>
                <c:pt idx="241">
                  <c:v>0.5</c:v>
                </c:pt>
                <c:pt idx="242">
                  <c:v>0.5</c:v>
                </c:pt>
                <c:pt idx="243">
                  <c:v>0.5</c:v>
                </c:pt>
                <c:pt idx="244">
                  <c:v>0.5</c:v>
                </c:pt>
                <c:pt idx="245">
                  <c:v>0.5</c:v>
                </c:pt>
                <c:pt idx="246">
                  <c:v>0.5</c:v>
                </c:pt>
                <c:pt idx="247">
                  <c:v>0.5</c:v>
                </c:pt>
                <c:pt idx="248">
                  <c:v>0.5</c:v>
                </c:pt>
                <c:pt idx="249">
                  <c:v>0.5</c:v>
                </c:pt>
                <c:pt idx="250">
                  <c:v>0.5</c:v>
                </c:pt>
                <c:pt idx="251">
                  <c:v>0.5</c:v>
                </c:pt>
                <c:pt idx="252">
                  <c:v>0.5</c:v>
                </c:pt>
                <c:pt idx="253">
                  <c:v>0.5</c:v>
                </c:pt>
                <c:pt idx="254">
                  <c:v>0.5</c:v>
                </c:pt>
                <c:pt idx="255">
                  <c:v>0.5</c:v>
                </c:pt>
                <c:pt idx="256">
                  <c:v>0.5</c:v>
                </c:pt>
                <c:pt idx="257">
                  <c:v>0.5</c:v>
                </c:pt>
                <c:pt idx="258">
                  <c:v>0.5</c:v>
                </c:pt>
                <c:pt idx="259">
                  <c:v>0.5</c:v>
                </c:pt>
                <c:pt idx="260">
                  <c:v>0.5</c:v>
                </c:pt>
                <c:pt idx="261">
                  <c:v>0.5</c:v>
                </c:pt>
                <c:pt idx="262">
                  <c:v>0.5</c:v>
                </c:pt>
                <c:pt idx="263">
                  <c:v>0.5</c:v>
                </c:pt>
                <c:pt idx="264">
                  <c:v>0.5</c:v>
                </c:pt>
                <c:pt idx="265">
                  <c:v>0.5</c:v>
                </c:pt>
                <c:pt idx="266">
                  <c:v>0.5</c:v>
                </c:pt>
                <c:pt idx="267">
                  <c:v>0.5</c:v>
                </c:pt>
                <c:pt idx="268">
                  <c:v>0.5</c:v>
                </c:pt>
                <c:pt idx="269">
                  <c:v>0.5</c:v>
                </c:pt>
                <c:pt idx="270">
                  <c:v>0.5</c:v>
                </c:pt>
                <c:pt idx="271">
                  <c:v>0.5</c:v>
                </c:pt>
                <c:pt idx="272">
                  <c:v>0.5</c:v>
                </c:pt>
                <c:pt idx="273">
                  <c:v>0.5</c:v>
                </c:pt>
                <c:pt idx="274">
                  <c:v>0.5</c:v>
                </c:pt>
                <c:pt idx="275">
                  <c:v>0.5</c:v>
                </c:pt>
                <c:pt idx="276">
                  <c:v>0.5</c:v>
                </c:pt>
                <c:pt idx="277">
                  <c:v>0.5</c:v>
                </c:pt>
                <c:pt idx="278">
                  <c:v>0.5</c:v>
                </c:pt>
                <c:pt idx="279">
                  <c:v>0.5</c:v>
                </c:pt>
                <c:pt idx="280">
                  <c:v>0.5</c:v>
                </c:pt>
                <c:pt idx="281">
                  <c:v>0.5</c:v>
                </c:pt>
                <c:pt idx="282">
                  <c:v>0.5</c:v>
                </c:pt>
                <c:pt idx="283">
                  <c:v>0.5</c:v>
                </c:pt>
                <c:pt idx="284">
                  <c:v>0.5</c:v>
                </c:pt>
                <c:pt idx="285">
                  <c:v>0.5</c:v>
                </c:pt>
                <c:pt idx="286">
                  <c:v>0.5</c:v>
                </c:pt>
                <c:pt idx="287">
                  <c:v>0.5</c:v>
                </c:pt>
                <c:pt idx="288">
                  <c:v>0.5</c:v>
                </c:pt>
                <c:pt idx="289">
                  <c:v>0.5</c:v>
                </c:pt>
                <c:pt idx="290">
                  <c:v>0.5</c:v>
                </c:pt>
                <c:pt idx="291">
                  <c:v>0.5</c:v>
                </c:pt>
                <c:pt idx="292">
                  <c:v>0.5</c:v>
                </c:pt>
                <c:pt idx="293">
                  <c:v>0.5</c:v>
                </c:pt>
                <c:pt idx="294">
                  <c:v>0.5</c:v>
                </c:pt>
                <c:pt idx="295">
                  <c:v>0.5</c:v>
                </c:pt>
                <c:pt idx="296">
                  <c:v>0.5</c:v>
                </c:pt>
                <c:pt idx="297">
                  <c:v>0.5</c:v>
                </c:pt>
                <c:pt idx="298">
                  <c:v>0.5</c:v>
                </c:pt>
                <c:pt idx="299">
                  <c:v>0.5</c:v>
                </c:pt>
                <c:pt idx="300">
                  <c:v>0.5</c:v>
                </c:pt>
                <c:pt idx="301">
                  <c:v>0.5</c:v>
                </c:pt>
                <c:pt idx="302">
                  <c:v>0.5</c:v>
                </c:pt>
                <c:pt idx="303">
                  <c:v>0.5</c:v>
                </c:pt>
                <c:pt idx="304">
                  <c:v>0.5</c:v>
                </c:pt>
                <c:pt idx="305">
                  <c:v>0.5</c:v>
                </c:pt>
                <c:pt idx="306">
                  <c:v>0.5</c:v>
                </c:pt>
                <c:pt idx="307">
                  <c:v>0.5</c:v>
                </c:pt>
                <c:pt idx="308">
                  <c:v>0.5</c:v>
                </c:pt>
                <c:pt idx="309">
                  <c:v>0.5</c:v>
                </c:pt>
                <c:pt idx="310">
                  <c:v>0.5</c:v>
                </c:pt>
                <c:pt idx="311">
                  <c:v>0.5</c:v>
                </c:pt>
                <c:pt idx="312">
                  <c:v>0.5</c:v>
                </c:pt>
                <c:pt idx="313">
                  <c:v>0.5</c:v>
                </c:pt>
                <c:pt idx="314">
                  <c:v>0.5</c:v>
                </c:pt>
                <c:pt idx="315">
                  <c:v>0.5</c:v>
                </c:pt>
                <c:pt idx="316">
                  <c:v>0.5</c:v>
                </c:pt>
                <c:pt idx="317">
                  <c:v>0.5</c:v>
                </c:pt>
                <c:pt idx="318">
                  <c:v>0.5</c:v>
                </c:pt>
                <c:pt idx="319">
                  <c:v>0.5</c:v>
                </c:pt>
                <c:pt idx="320">
                  <c:v>0.5</c:v>
                </c:pt>
                <c:pt idx="321">
                  <c:v>0.5</c:v>
                </c:pt>
                <c:pt idx="322">
                  <c:v>0.5</c:v>
                </c:pt>
                <c:pt idx="323">
                  <c:v>0.5</c:v>
                </c:pt>
                <c:pt idx="324">
                  <c:v>0.5</c:v>
                </c:pt>
                <c:pt idx="325">
                  <c:v>0.5</c:v>
                </c:pt>
                <c:pt idx="326">
                  <c:v>0.5</c:v>
                </c:pt>
                <c:pt idx="327">
                  <c:v>0.5</c:v>
                </c:pt>
                <c:pt idx="328">
                  <c:v>0.5</c:v>
                </c:pt>
                <c:pt idx="329">
                  <c:v>0.5</c:v>
                </c:pt>
                <c:pt idx="330">
                  <c:v>0.5</c:v>
                </c:pt>
                <c:pt idx="331">
                  <c:v>0.5</c:v>
                </c:pt>
                <c:pt idx="332">
                  <c:v>0.5</c:v>
                </c:pt>
                <c:pt idx="333">
                  <c:v>0.5</c:v>
                </c:pt>
                <c:pt idx="334">
                  <c:v>0.5</c:v>
                </c:pt>
                <c:pt idx="335">
                  <c:v>0.5</c:v>
                </c:pt>
                <c:pt idx="336">
                  <c:v>0.5</c:v>
                </c:pt>
                <c:pt idx="337">
                  <c:v>0.5</c:v>
                </c:pt>
                <c:pt idx="338">
                  <c:v>0.5</c:v>
                </c:pt>
                <c:pt idx="339">
                  <c:v>0.5</c:v>
                </c:pt>
                <c:pt idx="340">
                  <c:v>0.5</c:v>
                </c:pt>
                <c:pt idx="341">
                  <c:v>0.5</c:v>
                </c:pt>
                <c:pt idx="342">
                  <c:v>0.5</c:v>
                </c:pt>
                <c:pt idx="343">
                  <c:v>0.5</c:v>
                </c:pt>
                <c:pt idx="344">
                  <c:v>0.5</c:v>
                </c:pt>
                <c:pt idx="345">
                  <c:v>0.5</c:v>
                </c:pt>
                <c:pt idx="346">
                  <c:v>0.5</c:v>
                </c:pt>
                <c:pt idx="347">
                  <c:v>0.5</c:v>
                </c:pt>
                <c:pt idx="348">
                  <c:v>0.5</c:v>
                </c:pt>
                <c:pt idx="349">
                  <c:v>0.5</c:v>
                </c:pt>
                <c:pt idx="350">
                  <c:v>0.5</c:v>
                </c:pt>
                <c:pt idx="351">
                  <c:v>0.5</c:v>
                </c:pt>
                <c:pt idx="352">
                  <c:v>0.5</c:v>
                </c:pt>
                <c:pt idx="353">
                  <c:v>0.5</c:v>
                </c:pt>
                <c:pt idx="354">
                  <c:v>0.5</c:v>
                </c:pt>
                <c:pt idx="355">
                  <c:v>0.5</c:v>
                </c:pt>
                <c:pt idx="356">
                  <c:v>0.5</c:v>
                </c:pt>
                <c:pt idx="357">
                  <c:v>0.5</c:v>
                </c:pt>
                <c:pt idx="358">
                  <c:v>0.5</c:v>
                </c:pt>
                <c:pt idx="359">
                  <c:v>0.5</c:v>
                </c:pt>
                <c:pt idx="360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B8-3D46-A807-D05D194567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1744431"/>
        <c:axId val="351746063"/>
      </c:scatterChart>
      <c:valAx>
        <c:axId val="351744431"/>
        <c:scaling>
          <c:orientation val="minMax"/>
          <c:max val="36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>
                    <a:latin typeface="Symbol" pitchFamily="2" charset="2"/>
                  </a:rPr>
                  <a:t>q</a:t>
                </a:r>
              </a:p>
            </c:rich>
          </c:tx>
          <c:layout>
            <c:manualLayout>
              <c:xMode val="edge"/>
              <c:yMode val="edge"/>
              <c:x val="0.78081824146981627"/>
              <c:y val="0.900589822105570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1746063"/>
        <c:crosses val="autoZero"/>
        <c:crossBetween val="midCat"/>
      </c:valAx>
      <c:valAx>
        <c:axId val="351746063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174443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99022309711285"/>
          <c:y val="0.68717119096873625"/>
          <c:w val="0.17130643044619423"/>
          <c:h val="9.50747621976269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0.64581</cdr:x>
      <cdr:y>0.40561</cdr:y>
    </cdr:from>
    <cdr:to>
      <cdr:x>0.64581</cdr:x>
      <cdr:y>0.49637</cdr:y>
    </cdr:to>
    <cdr:cxnSp macro="">
      <cdr:nvCxnSpPr>
        <cdr:cNvPr id="2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5005703A-A828-69B2-F2A0-289487FF1421}"/>
            </a:ext>
          </a:extLst>
        </cdr:cNvPr>
        <cdr:cNvCxnSpPr/>
      </cdr:nvCxnSpPr>
      <cdr:spPr>
        <a:xfrm xmlns:a="http://schemas.openxmlformats.org/drawingml/2006/main">
          <a:off x="3690792" y="1955110"/>
          <a:ext cx="0" cy="43748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stealth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0.62036</cdr:x>
      <cdr:y>0.33545</cdr:y>
    </cdr:from>
    <cdr:to>
      <cdr:x>0.69673</cdr:x>
      <cdr:y>0.41965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519FA663-A40B-D2EE-582E-88789877A163}"/>
            </a:ext>
          </a:extLst>
        </cdr:cNvPr>
        <cdr:cNvSpPr txBox="1"/>
      </cdr:nvSpPr>
      <cdr:spPr>
        <a:xfrm xmlns:a="http://schemas.openxmlformats.org/drawingml/2006/main">
          <a:off x="3545334" y="1616915"/>
          <a:ext cx="436470" cy="4058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CH" sz="1800" dirty="0" err="1">
              <a:latin typeface="Symbol" pitchFamily="2" charset="2"/>
            </a:rPr>
            <a:t>q</a:t>
          </a:r>
          <a:r>
            <a:rPr lang="fr-CH" sz="1800" baseline="-25000" dirty="0" err="1"/>
            <a:t>B</a:t>
          </a:r>
          <a:endParaRPr lang="fr-CH" sz="1800" baseline="-25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0.41862</cdr:x>
      <cdr:y>0.79104</cdr:y>
    </cdr:from>
    <cdr:to>
      <cdr:x>0.41862</cdr:x>
      <cdr:y>0.84033</cdr:y>
    </cdr:to>
    <cdr:cxnSp macro="">
      <cdr:nvCxnSpPr>
        <cdr:cNvPr id="2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5005703A-A828-69B2-F2A0-289487FF1421}"/>
            </a:ext>
          </a:extLst>
        </cdr:cNvPr>
        <cdr:cNvCxnSpPr/>
      </cdr:nvCxnSpPr>
      <cdr:spPr>
        <a:xfrm xmlns:a="http://schemas.openxmlformats.org/drawingml/2006/main" flipH="1">
          <a:off x="2371946" y="3812931"/>
          <a:ext cx="0" cy="2376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stealth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0.39295</cdr:x>
      <cdr:y>0.69925</cdr:y>
    </cdr:from>
    <cdr:to>
      <cdr:x>0.46998</cdr:x>
      <cdr:y>0.78345</cdr:y>
    </cdr:to>
    <cdr:sp macro="" textlink="">
      <cdr:nvSpPr>
        <cdr:cNvPr id="3" name="TextBox 3">
          <a:extLst xmlns:a="http://schemas.openxmlformats.org/drawingml/2006/main">
            <a:ext uri="{FF2B5EF4-FFF2-40B4-BE49-F238E27FC236}">
              <a16:creationId xmlns:a16="http://schemas.microsoft.com/office/drawing/2014/main" id="{519FA663-A40B-D2EE-582E-88789877A163}"/>
            </a:ext>
          </a:extLst>
        </cdr:cNvPr>
        <cdr:cNvSpPr txBox="1"/>
      </cdr:nvSpPr>
      <cdr:spPr>
        <a:xfrm xmlns:a="http://schemas.openxmlformats.org/drawingml/2006/main">
          <a:off x="1871956" y="2168860"/>
          <a:ext cx="366959" cy="2611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CH" sz="1800" dirty="0" err="1">
              <a:latin typeface="Symbol" pitchFamily="2" charset="2"/>
            </a:rPr>
            <a:t>q</a:t>
          </a:r>
          <a:r>
            <a:rPr lang="fr-CH" sz="1800" baseline="-25000" dirty="0" err="1"/>
            <a:t>B</a:t>
          </a:r>
          <a:endParaRPr lang="fr-CH" sz="1800" baseline="-25000" dirty="0"/>
        </a:p>
      </cdr:txBody>
    </cdr:sp>
  </cdr:relSizeAnchor>
  <cdr:relSizeAnchor xmlns:cdr="http://schemas.openxmlformats.org/drawingml/2006/chartDrawing">
    <cdr:from>
      <cdr:x>0.48483</cdr:x>
      <cdr:y>0.83543</cdr:y>
    </cdr:from>
    <cdr:to>
      <cdr:x>0.56186</cdr:x>
      <cdr:y>0.91963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C782729-3CD8-C8F5-B284-172BABF245B8}"/>
            </a:ext>
          </a:extLst>
        </cdr:cNvPr>
        <cdr:cNvSpPr txBox="1"/>
      </cdr:nvSpPr>
      <cdr:spPr>
        <a:xfrm xmlns:a="http://schemas.openxmlformats.org/drawingml/2006/main">
          <a:off x="2747107" y="4026877"/>
          <a:ext cx="436464" cy="4058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CH" sz="1800" dirty="0" err="1">
              <a:latin typeface="Symbol" pitchFamily="2" charset="2"/>
            </a:rPr>
            <a:t>q</a:t>
          </a:r>
          <a:r>
            <a:rPr lang="fr-CH" sz="1800" baseline="-25000" dirty="0" err="1"/>
            <a:t>c</a:t>
          </a:r>
          <a:endParaRPr lang="fr-CH" sz="1800" baseline="-250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411A8-AB66-D24A-8D67-FCAB6249FDB7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9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C6240-C55A-004C-897C-43909ED450A9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27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07B106-ED85-5940-B9B1-01A4D6A82C3D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1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EF00B-8AA8-8841-A6E3-622EC018792C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2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E2AE6-07D4-3C46-AE7B-F347030947AB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2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45FCD8-337B-C149-95FD-47BBC0FC0692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8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6DA07D-F303-B442-B143-00470097EA2A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8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C0BEF8-A459-8C43-B719-C4ACE8682376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4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80B4C-9C3E-E04A-8D1D-5CDAE0267E45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9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8BA6E0-6CBC-C244-BA43-F1813869529B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67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42B60-EB07-2D4D-98B3-26FACB11172C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7F2C243-70FF-7A48-92AC-4445F32B91EB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wm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24.png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48.wmf"/><Relationship Id="rId7" Type="http://schemas.openxmlformats.org/officeDocument/2006/relationships/image" Target="../media/image50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1.bin"/><Relationship Id="rId11" Type="http://schemas.microsoft.com/office/2007/relationships/hdphoto" Target="../media/hdphoto1.wdp"/><Relationship Id="rId5" Type="http://schemas.openxmlformats.org/officeDocument/2006/relationships/image" Target="../media/image49.wmf"/><Relationship Id="rId10" Type="http://schemas.openxmlformats.org/officeDocument/2006/relationships/image" Target="../media/image52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1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18.bin"/><Relationship Id="rId3" Type="http://schemas.openxmlformats.org/officeDocument/2006/relationships/image" Target="../media/image54.png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7.bin"/><Relationship Id="rId2" Type="http://schemas.openxmlformats.org/officeDocument/2006/relationships/image" Target="../media/image53.png"/><Relationship Id="rId16" Type="http://schemas.openxmlformats.org/officeDocument/2006/relationships/image" Target="../media/image60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5" Type="http://schemas.openxmlformats.org/officeDocument/2006/relationships/oleObject" Target="../embeddings/oleObject19.bin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7.wmf"/><Relationship Id="rId14" Type="http://schemas.openxmlformats.org/officeDocument/2006/relationships/image" Target="../media/image5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62.wmf"/><Relationship Id="rId12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65.jpeg"/><Relationship Id="rId5" Type="http://schemas.openxmlformats.org/officeDocument/2006/relationships/image" Target="../media/image55.wmf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6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oleObject" Target="../embeddings/oleObject24.bin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wmf"/><Relationship Id="rId4" Type="http://schemas.openxmlformats.org/officeDocument/2006/relationships/oleObject" Target="../embeddings/oleObject2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81.pn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82.pn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8.jpeg"/><Relationship Id="rId7" Type="http://schemas.openxmlformats.org/officeDocument/2006/relationships/image" Target="../media/image91.wm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1.xml"/><Relationship Id="rId10" Type="http://schemas.openxmlformats.org/officeDocument/2006/relationships/image" Target="NULL"/><Relationship Id="rId4" Type="http://schemas.openxmlformats.org/officeDocument/2006/relationships/image" Target="../media/image93.jpeg"/><Relationship Id="rId9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image" Target="../media/image102.jpeg"/><Relationship Id="rId7" Type="http://schemas.openxmlformats.org/officeDocument/2006/relationships/image" Target="../media/image106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tiff"/><Relationship Id="rId4" Type="http://schemas.openxmlformats.org/officeDocument/2006/relationships/image" Target="../media/image10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28.png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13" Type="http://schemas.openxmlformats.org/officeDocument/2006/relationships/oleObject" Target="../embeddings/oleObject31.bin"/><Relationship Id="rId3" Type="http://schemas.openxmlformats.org/officeDocument/2006/relationships/image" Target="../media/image122.png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310.png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wmf"/><Relationship Id="rId5" Type="http://schemas.openxmlformats.org/officeDocument/2006/relationships/image" Target="../media/image123.png"/><Relationship Id="rId4" Type="http://schemas.openxmlformats.org/officeDocument/2006/relationships/oleObject" Target="../embeddings/oleObject29.bin"/><Relationship Id="rId14" Type="http://schemas.openxmlformats.org/officeDocument/2006/relationships/image" Target="../media/image12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3.png"/><Relationship Id="rId7" Type="http://schemas.openxmlformats.org/officeDocument/2006/relationships/image" Target="../media/image9.wmf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png"/><Relationship Id="rId10" Type="http://schemas.openxmlformats.org/officeDocument/2006/relationships/image" Target="../media/image11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3600" dirty="0"/>
              <a:t>Ch.5: La polarisation: Directions du vecteur du champ </a:t>
            </a:r>
            <a:r>
              <a:rPr lang="fr-CH" sz="3600" b="1" i="1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07" name="Text Box 23"/>
              <p:cNvSpPr txBox="1">
                <a:spLocks noChangeArrowheads="1"/>
              </p:cNvSpPr>
              <p:nvPr/>
            </p:nvSpPr>
            <p:spPr bwMode="auto">
              <a:xfrm>
                <a:off x="0" y="859963"/>
                <a:ext cx="12192000" cy="58427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Considérons une onde plane, monochromatique, se propageant dans la direction </a:t>
                </a:r>
                <a:r>
                  <a:rPr lang="fr-CH" sz="2000" i="1" dirty="0"/>
                  <a:t>z.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Le champ électrique </a:t>
                </a:r>
                <a:r>
                  <a:rPr lang="fr-CH" sz="2000" b="1" i="1" dirty="0"/>
                  <a:t>E</a:t>
                </a:r>
                <a:r>
                  <a:rPr lang="fr-CH" sz="2000" dirty="0"/>
                  <a:t> est dans le plan </a:t>
                </a:r>
                <a:r>
                  <a:rPr lang="fr-CH" sz="2000" i="1" dirty="0"/>
                  <a:t>x</a:t>
                </a:r>
                <a:r>
                  <a:rPr lang="fr-CH" sz="2000" dirty="0"/>
                  <a:t>-</a:t>
                </a:r>
                <a:r>
                  <a:rPr lang="fr-CH" sz="2000" i="1" dirty="0"/>
                  <a:t>y</a:t>
                </a:r>
                <a:r>
                  <a:rPr lang="fr-CH" sz="2000" dirty="0"/>
                  <a:t>, on peut donc le décomposer en 2 composants: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sz="2000" dirty="0"/>
                  <a:t>     </a:t>
                </a:r>
                <a14:m>
                  <m:oMath xmlns:m="http://schemas.openxmlformats.org/officeDocument/2006/math">
                    <m:r>
                      <a:rPr lang="fr-CH" sz="2000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20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acc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20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acc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20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acc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𝑘𝑧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fr-CH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20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acc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func>
                      <m:func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𝑘𝑧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</m:func>
                  </m:oMath>
                </a14:m>
                <a:endParaRPr lang="fr-CH" sz="2000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Les composants </a:t>
                </a:r>
                <a:r>
                  <a:rPr lang="fr-CH" sz="2000" i="1" dirty="0"/>
                  <a:t>E</a:t>
                </a:r>
                <a:r>
                  <a:rPr lang="fr-CH" sz="2000" baseline="-25000" dirty="0"/>
                  <a:t>0x</a:t>
                </a:r>
                <a:r>
                  <a:rPr lang="fr-CH" sz="2000" dirty="0"/>
                  <a:t> et </a:t>
                </a:r>
                <a:r>
                  <a:rPr lang="fr-CH" sz="2000" i="1" dirty="0"/>
                  <a:t>E</a:t>
                </a:r>
                <a:r>
                  <a:rPr lang="fr-CH" sz="2000" baseline="-25000" dirty="0"/>
                  <a:t>0y</a:t>
                </a:r>
                <a:r>
                  <a:rPr lang="fr-CH" sz="2000" dirty="0"/>
                  <a:t> et le déphasage </a:t>
                </a:r>
                <a:r>
                  <a:rPr lang="fr-CH" sz="2000" dirty="0">
                    <a:latin typeface="Symbol" pitchFamily="2" charset="2"/>
                  </a:rPr>
                  <a:t>e</a:t>
                </a:r>
                <a:r>
                  <a:rPr lang="fr-CH" sz="2000" dirty="0"/>
                  <a:t> entre eux déterminent l'</a:t>
                </a:r>
                <a:r>
                  <a:rPr lang="fr-CH" sz="2000" b="1" dirty="0"/>
                  <a:t>état de polarisation</a:t>
                </a:r>
                <a:r>
                  <a:rPr lang="fr-CH" sz="2000" dirty="0"/>
                  <a:t> de l'onde: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Polarisation </a:t>
                </a:r>
                <a:r>
                  <a:rPr lang="fr-CH" sz="2000" b="1" dirty="0"/>
                  <a:t>linéaire</a:t>
                </a:r>
                <a:r>
                  <a:rPr lang="fr-CH" sz="2000" dirty="0"/>
                  <a:t>: </a:t>
                </a:r>
                <a:r>
                  <a:rPr lang="fr-CH" sz="2000" dirty="0">
                    <a:latin typeface="Symbol" pitchFamily="2" charset="2"/>
                  </a:rPr>
                  <a:t>e</a:t>
                </a:r>
                <a:r>
                  <a:rPr lang="fr-CH" sz="2000" dirty="0"/>
                  <a:t> = 0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Polarisation </a:t>
                </a:r>
                <a:r>
                  <a:rPr lang="fr-CH" sz="2000" b="1" dirty="0"/>
                  <a:t>circulaire</a:t>
                </a:r>
                <a:r>
                  <a:rPr lang="fr-CH" sz="2000" dirty="0"/>
                  <a:t>: 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=±</m:t>
                    </m:r>
                    <m:f>
                      <m:fPr>
                        <m:type m:val="lin"/>
                        <m:ctrlPr>
                          <a:rPr lang="en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CH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fr-CH" sz="2000" dirty="0"/>
                  <a:t> 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Polarisation </a:t>
                </a:r>
                <a:r>
                  <a:rPr lang="fr-CH" sz="2000" b="1" dirty="0"/>
                  <a:t>elliptique</a:t>
                </a:r>
                <a:r>
                  <a:rPr lang="fr-CH" sz="2000" dirty="0"/>
                  <a:t> (le cas le plus général):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fr-CH" sz="2000" dirty="0"/>
                  <a:t> ,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fr-CH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CH" sz="2000" dirty="0"/>
                  <a:t> .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b="1" dirty="0"/>
                  <a:t>Sans</a:t>
                </a:r>
                <a:r>
                  <a:rPr lang="fr-CH" sz="2000" dirty="0"/>
                  <a:t> polarisation: </a:t>
                </a:r>
                <a:r>
                  <a:rPr lang="fr-CH" sz="2000" dirty="0">
                    <a:latin typeface="Symbol" pitchFamily="2" charset="2"/>
                  </a:rPr>
                  <a:t>e</a:t>
                </a:r>
                <a:r>
                  <a:rPr lang="fr-CH" sz="2000" dirty="0"/>
                  <a:t> est aléatoire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Polarisation </a:t>
                </a:r>
                <a:r>
                  <a:rPr lang="fr-CH" sz="2000" b="1" dirty="0"/>
                  <a:t>partielle</a:t>
                </a:r>
                <a:r>
                  <a:rPr lang="fr-CH" sz="2000" dirty="0"/>
                  <a:t>: mélange des polarisations - aléatoire et déterminée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On peut décrire l'état de polarisation par un </a:t>
                </a:r>
                <a:r>
                  <a:rPr lang="fr-CH" sz="2000" b="1" dirty="0"/>
                  <a:t>vecteur (normalisé), appelé vecteur de Jones</a:t>
                </a:r>
                <a:r>
                  <a:rPr lang="fr-CH" sz="2000" dirty="0"/>
                  <a:t>: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sz="2000" dirty="0"/>
                  <a:t>	 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CH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fr-CH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CH" sz="2000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fr-CH" sz="20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  <m:r>
                                              <a:rPr lang="fr-CH" sz="20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fr-CH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CH" sz="2000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fr-CH" sz="20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  <m:r>
                                              <a:rPr lang="fr-CH" sz="20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b>
                                <m:r>
                                  <a:rPr lang="fr-CH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d>
                                <m:dPr>
                                  <m:ctrlPr>
                                    <a:rPr lang="fr-CH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CH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sz="20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fr-CH" sz="20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  <m:r>
                                            <a:rPr lang="fr-CH" sz="20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CH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sz="2000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fr-CH" sz="20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  <m:r>
                                            <a:rPr lang="fr-CH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sSup>
                                <m:sSup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fr-CH" sz="2000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Puisque le champ est dans le plan </a:t>
                </a:r>
                <a:r>
                  <a:rPr lang="fr-CH" sz="2000" i="1" dirty="0"/>
                  <a:t>x-y</a:t>
                </a:r>
                <a:r>
                  <a:rPr lang="fr-CH" sz="2000" dirty="0"/>
                  <a:t>, le vecteur de Jones a deux composants (</a:t>
                </a:r>
                <a:r>
                  <a:rPr lang="fr-CH" sz="2000" i="1" dirty="0" err="1"/>
                  <a:t>x</a:t>
                </a:r>
                <a:r>
                  <a:rPr lang="fr-CH" sz="2000" dirty="0" err="1"/>
                  <a:t>,</a:t>
                </a:r>
                <a:r>
                  <a:rPr lang="fr-CH" sz="2000" i="1" dirty="0" err="1"/>
                  <a:t>y</a:t>
                </a:r>
                <a:r>
                  <a:rPr lang="fr-CH" sz="2000" dirty="0"/>
                  <a:t>).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Le vecteur de Jones représente les champs électriques, par la suite il faut calculer l'intensité!</a:t>
                </a:r>
              </a:p>
            </p:txBody>
          </p:sp>
        </mc:Choice>
        <mc:Fallback xmlns="">
          <p:sp>
            <p:nvSpPr>
              <p:cNvPr id="16407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59963"/>
                <a:ext cx="12192000" cy="5842753"/>
              </a:xfrm>
              <a:prstGeom prst="rect">
                <a:avLst/>
              </a:prstGeom>
              <a:blipFill>
                <a:blip r:embed="rId2"/>
                <a:stretch>
                  <a:fillRect l="-416" b="-10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00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36"/>
    </mc:Choice>
    <mc:Fallback xmlns="">
      <p:transition spd="slow" advTm="2061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23">
                <a:extLst>
                  <a:ext uri="{FF2B5EF4-FFF2-40B4-BE49-F238E27FC236}">
                    <a16:creationId xmlns:a16="http://schemas.microsoft.com/office/drawing/2014/main" id="{C2B21505-76C2-2046-8EC5-8E78B35439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55595"/>
                <a:ext cx="10676636" cy="2413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Les différentes méthodes pour polariser la lumière: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fr-CH" sz="2000" dirty="0"/>
                  <a:t>Diffusion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fr-CH" sz="2000" dirty="0"/>
                  <a:t>Réflexion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fr-CH" sz="2000" dirty="0"/>
                  <a:t>Dichroïsme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fr-CH" sz="2000" dirty="0"/>
                  <a:t>Biréfringence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sz="2000" dirty="0"/>
                  <a:t>Un bon polariseur bloque la polarisation perpendiculaire </a:t>
                </a:r>
              </a:p>
              <a:p>
                <a:r>
                  <a:rPr lang="fr-CH" sz="2000" dirty="0"/>
                  <a:t>     = un </a:t>
                </a:r>
                <a:r>
                  <a:rPr lang="fr-CH" sz="2000" b="1" dirty="0"/>
                  <a:t>rapport d'extinction</a:t>
                </a:r>
                <a:r>
                  <a:rPr lang="fr-CH" sz="2000" dirty="0"/>
                  <a:t> élevé: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den>
                    </m:f>
                    <m:r>
                      <a:rPr lang="fr-CH" sz="2000" i="1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fr-CH" sz="2000" dirty="0"/>
              </a:p>
            </p:txBody>
          </p:sp>
        </mc:Choice>
        <mc:Fallback xmlns="">
          <p:sp>
            <p:nvSpPr>
              <p:cNvPr id="8" name="Text Box 23">
                <a:extLst>
                  <a:ext uri="{FF2B5EF4-FFF2-40B4-BE49-F238E27FC236}">
                    <a16:creationId xmlns:a16="http://schemas.microsoft.com/office/drawing/2014/main" id="{C2B21505-76C2-2046-8EC5-8E78B3543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55595"/>
                <a:ext cx="10676636" cy="2413866"/>
              </a:xfrm>
              <a:prstGeom prst="rect">
                <a:avLst/>
              </a:prstGeom>
              <a:blipFill>
                <a:blip r:embed="rId2"/>
                <a:stretch>
                  <a:fillRect l="-476" t="-15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3600" dirty="0"/>
              <a:t>Générer la polarisation (linéaire): polariseurs</a:t>
            </a:r>
          </a:p>
        </p:txBody>
      </p:sp>
      <p:graphicFrame>
        <p:nvGraphicFramePr>
          <p:cNvPr id="337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29744"/>
              </p:ext>
            </p:extLst>
          </p:nvPr>
        </p:nvGraphicFramePr>
        <p:xfrm>
          <a:off x="8849019" y="548680"/>
          <a:ext cx="3334514" cy="2247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889284" imgH="1273743" progId="Photoshop.Image.9">
                  <p:embed/>
                </p:oleObj>
              </mc:Choice>
              <mc:Fallback>
                <p:oleObj name="Image" r:id="rId3" imgW="1889284" imgH="1273743" progId="Photoshop.Image.9">
                  <p:embed/>
                  <p:pic>
                    <p:nvPicPr>
                      <p:cNvPr id="337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9019" y="548680"/>
                        <a:ext cx="3334514" cy="22472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B3DA87A-5D44-7644-AD90-E7F93699D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685" y="2898204"/>
            <a:ext cx="5355991" cy="39551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3C454D-EEF7-084A-9C00-608628850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12" y="3324674"/>
            <a:ext cx="5798734" cy="3092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81DF2A-703B-E343-B725-5BECDEB2C1CC}"/>
              </a:ext>
            </a:extLst>
          </p:cNvPr>
          <p:cNvSpPr/>
          <p:nvPr/>
        </p:nvSpPr>
        <p:spPr>
          <a:xfrm>
            <a:off x="-6678" y="6607176"/>
            <a:ext cx="16201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000" dirty="0"/>
              <a:t>https://</a:t>
            </a:r>
            <a:r>
              <a:rPr lang="fr-CH" sz="1000" dirty="0" err="1"/>
              <a:t>www.thorlabs.com</a:t>
            </a:r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3854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80"/>
    </mc:Choice>
    <mc:Fallback xmlns="">
      <p:transition spd="slow" advTm="9958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0" y="-5797"/>
            <a:ext cx="12191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3600" dirty="0"/>
              <a:t>Polariser la lumière: Diffusion</a:t>
            </a:r>
          </a:p>
        </p:txBody>
      </p:sp>
      <p:pic>
        <p:nvPicPr>
          <p:cNvPr id="2" name="Picture 8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14964" b="17860"/>
          <a:stretch/>
        </p:blipFill>
        <p:spPr bwMode="auto">
          <a:xfrm>
            <a:off x="8303608" y="762597"/>
            <a:ext cx="3270514" cy="229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16" y="2591436"/>
            <a:ext cx="3649108" cy="3907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654" y="2582815"/>
            <a:ext cx="3512043" cy="3916390"/>
          </a:xfrm>
          <a:prstGeom prst="rect">
            <a:avLst/>
          </a:prstGeom>
        </p:spPr>
      </p:pic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0" y="758597"/>
            <a:ext cx="762905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La lumière diffusée est générée par des dipôles oscillants.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Ils ont une direction préférentielle d'émission, donc la lumière diffusée (p. ex. par le ciel) est polarisée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L'efficacité de cette polarisation est faible (peu de lumière est diffusée)</a:t>
            </a:r>
          </a:p>
        </p:txBody>
      </p:sp>
      <p:grpSp>
        <p:nvGrpSpPr>
          <p:cNvPr id="7" name="Group 40">
            <a:extLst>
              <a:ext uri="{FF2B5EF4-FFF2-40B4-BE49-F238E27FC236}">
                <a16:creationId xmlns:a16="http://schemas.microsoft.com/office/drawing/2014/main" id="{71626F3A-43D3-834B-A36E-DA70FCFEAB00}"/>
              </a:ext>
            </a:extLst>
          </p:cNvPr>
          <p:cNvGrpSpPr>
            <a:grpSpLocks/>
          </p:cNvGrpSpPr>
          <p:nvPr/>
        </p:nvGrpSpPr>
        <p:grpSpPr bwMode="auto">
          <a:xfrm>
            <a:off x="7616979" y="4043507"/>
            <a:ext cx="4563578" cy="2814493"/>
            <a:chOff x="0" y="1230"/>
            <a:chExt cx="2917" cy="1799"/>
          </a:xfrm>
        </p:grpSpPr>
        <p:pic>
          <p:nvPicPr>
            <p:cNvPr id="8" name="Picture 36" descr="MCj04114380000[1]">
              <a:extLst>
                <a:ext uri="{FF2B5EF4-FFF2-40B4-BE49-F238E27FC236}">
                  <a16:creationId xmlns:a16="http://schemas.microsoft.com/office/drawing/2014/main" id="{8B75CFCD-C1F7-8446-B021-ECCE9F11D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32930"/>
            <a:stretch>
              <a:fillRect/>
            </a:stretch>
          </p:blipFill>
          <p:spPr bwMode="auto">
            <a:xfrm>
              <a:off x="2356" y="2190"/>
              <a:ext cx="561" cy="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2">
              <a:extLst>
                <a:ext uri="{FF2B5EF4-FFF2-40B4-BE49-F238E27FC236}">
                  <a16:creationId xmlns:a16="http://schemas.microsoft.com/office/drawing/2014/main" id="{46E9C17A-56F7-D54C-9079-7B344F509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6" y="2466"/>
              <a:ext cx="1180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CH"/>
                <a:t>L'observateur:</a:t>
              </a:r>
            </a:p>
          </p:txBody>
        </p:sp>
        <p:grpSp>
          <p:nvGrpSpPr>
            <p:cNvPr id="10" name="Group 33">
              <a:extLst>
                <a:ext uri="{FF2B5EF4-FFF2-40B4-BE49-F238E27FC236}">
                  <a16:creationId xmlns:a16="http://schemas.microsoft.com/office/drawing/2014/main" id="{17107045-0C76-DF4A-BE50-2905C47FE6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1230"/>
              <a:ext cx="2222" cy="1217"/>
              <a:chOff x="363" y="1230"/>
              <a:chExt cx="2222" cy="1217"/>
            </a:xfrm>
          </p:grpSpPr>
          <p:grpSp>
            <p:nvGrpSpPr>
              <p:cNvPr id="12" name="Group 27">
                <a:extLst>
                  <a:ext uri="{FF2B5EF4-FFF2-40B4-BE49-F238E27FC236}">
                    <a16:creationId xmlns:a16="http://schemas.microsoft.com/office/drawing/2014/main" id="{13B5F578-DE0E-FF49-8050-14074EF980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" y="1412"/>
                <a:ext cx="2132" cy="862"/>
                <a:chOff x="453" y="1230"/>
                <a:chExt cx="2132" cy="862"/>
              </a:xfrm>
            </p:grpSpPr>
            <p:sp>
              <p:nvSpPr>
                <p:cNvPr id="18" name="Oval 21">
                  <a:extLst>
                    <a:ext uri="{FF2B5EF4-FFF2-40B4-BE49-F238E27FC236}">
                      <a16:creationId xmlns:a16="http://schemas.microsoft.com/office/drawing/2014/main" id="{A7BCF92D-C3EA-154D-A189-1A218FE9A8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97" y="1230"/>
                  <a:ext cx="469" cy="68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Oval 23">
                  <a:extLst>
                    <a:ext uri="{FF2B5EF4-FFF2-40B4-BE49-F238E27FC236}">
                      <a16:creationId xmlns:a16="http://schemas.microsoft.com/office/drawing/2014/main" id="{0B138304-6B93-EE41-B0AC-7569703C9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3" y="1230"/>
                  <a:ext cx="469" cy="68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8">
                  <a:extLst>
                    <a:ext uri="{FF2B5EF4-FFF2-40B4-BE49-F238E27FC236}">
                      <a16:creationId xmlns:a16="http://schemas.microsoft.com/office/drawing/2014/main" id="{661B321F-F615-C942-A9A2-93C962004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3" y="1570"/>
                  <a:ext cx="90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19">
                  <a:extLst>
                    <a:ext uri="{FF2B5EF4-FFF2-40B4-BE49-F238E27FC236}">
                      <a16:creationId xmlns:a16="http://schemas.microsoft.com/office/drawing/2014/main" id="{C0817740-9C3E-AB4B-BC94-EF94CA9EF2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12" y="1412"/>
                  <a:ext cx="0" cy="15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20">
                  <a:extLst>
                    <a:ext uri="{FF2B5EF4-FFF2-40B4-BE49-F238E27FC236}">
                      <a16:creationId xmlns:a16="http://schemas.microsoft.com/office/drawing/2014/main" id="{189D9C19-B133-8044-8D40-EEFB24F732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3" y="1321"/>
                  <a:ext cx="0" cy="22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24">
                  <a:extLst>
                    <a:ext uri="{FF2B5EF4-FFF2-40B4-BE49-F238E27FC236}">
                      <a16:creationId xmlns:a16="http://schemas.microsoft.com/office/drawing/2014/main" id="{9E23F497-073A-1945-A6A1-BA878416FA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570"/>
                  <a:ext cx="295" cy="5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Line 25">
                  <a:extLst>
                    <a:ext uri="{FF2B5EF4-FFF2-40B4-BE49-F238E27FC236}">
                      <a16:creationId xmlns:a16="http://schemas.microsoft.com/office/drawing/2014/main" id="{6E3EFF16-49BA-4D4F-85B5-C78097193E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73" y="1570"/>
                  <a:ext cx="6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Arc 26">
                  <a:extLst>
                    <a:ext uri="{FF2B5EF4-FFF2-40B4-BE49-F238E27FC236}">
                      <a16:creationId xmlns:a16="http://schemas.microsoft.com/office/drawing/2014/main" id="{7A76AC73-51E7-294A-9220-B30272158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2064" y="1570"/>
                  <a:ext cx="91" cy="15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3" name="Text Box 28">
                <a:extLst>
                  <a:ext uri="{FF2B5EF4-FFF2-40B4-BE49-F238E27FC236}">
                    <a16:creationId xmlns:a16="http://schemas.microsoft.com/office/drawing/2014/main" id="{8D697151-6DF5-1E4B-9AE4-CE6F6E4063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8" y="1729"/>
                <a:ext cx="215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k</a:t>
                </a:r>
              </a:p>
            </p:txBody>
          </p:sp>
          <p:sp>
            <p:nvSpPr>
              <p:cNvPr id="14" name="Text Box 29">
                <a:extLst>
                  <a:ext uri="{FF2B5EF4-FFF2-40B4-BE49-F238E27FC236}">
                    <a16:creationId xmlns:a16="http://schemas.microsoft.com/office/drawing/2014/main" id="{3ED39FC7-5F3E-F041-BA39-2489E337B1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8" y="2183"/>
                <a:ext cx="187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r</a:t>
                </a:r>
              </a:p>
            </p:txBody>
          </p:sp>
          <p:sp>
            <p:nvSpPr>
              <p:cNvPr id="15" name="Text Box 30">
                <a:extLst>
                  <a:ext uri="{FF2B5EF4-FFF2-40B4-BE49-F238E27FC236}">
                    <a16:creationId xmlns:a16="http://schemas.microsoft.com/office/drawing/2014/main" id="{BFC9A462-DDC8-8343-AEBD-CB337A594B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2" y="1752"/>
                <a:ext cx="218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16" name="Text Box 31">
                <a:extLst>
                  <a:ext uri="{FF2B5EF4-FFF2-40B4-BE49-F238E27FC236}">
                    <a16:creationId xmlns:a16="http://schemas.microsoft.com/office/drawing/2014/main" id="{9903B9BD-F46B-544F-B8DA-CFC84A5DF9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9" y="1230"/>
                <a:ext cx="224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p</a:t>
                </a:r>
              </a:p>
            </p:txBody>
          </p:sp>
          <p:sp>
            <p:nvSpPr>
              <p:cNvPr id="17" name="Text Box 32">
                <a:extLst>
                  <a:ext uri="{FF2B5EF4-FFF2-40B4-BE49-F238E27FC236}">
                    <a16:creationId xmlns:a16="http://schemas.microsoft.com/office/drawing/2014/main" id="{31215318-A78C-0747-A4C7-86A97F9649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3" y="1457"/>
                <a:ext cx="242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E</a:t>
                </a:r>
              </a:p>
            </p:txBody>
          </p:sp>
        </p:grpSp>
        <p:sp>
          <p:nvSpPr>
            <p:cNvPr id="11" name="AutoShape 34">
              <a:extLst>
                <a:ext uri="{FF2B5EF4-FFF2-40B4-BE49-F238E27FC236}">
                  <a16:creationId xmlns:a16="http://schemas.microsoft.com/office/drawing/2014/main" id="{BBFA01E9-5382-5E4A-B4EF-25BAD0C7A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48"/>
              <a:ext cx="431" cy="431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291268" y="3059668"/>
            <a:ext cx="331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Radiation d’un dipôle</a:t>
            </a:r>
          </a:p>
        </p:txBody>
      </p:sp>
    </p:spTree>
    <p:extLst>
      <p:ext uri="{BB962C8B-B14F-4D97-AF65-F5344CB8AC3E}">
        <p14:creationId xmlns:p14="http://schemas.microsoft.com/office/powerpoint/2010/main" val="296160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82"/>
    </mc:Choice>
    <mc:Fallback xmlns="">
      <p:transition spd="slow" advTm="638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3600" dirty="0"/>
              <a:t>Polariser la lumière: Réflexion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4"/>
              <p:cNvSpPr txBox="1">
                <a:spLocks noChangeArrowheads="1"/>
              </p:cNvSpPr>
              <p:nvPr/>
            </p:nvSpPr>
            <p:spPr bwMode="auto">
              <a:xfrm>
                <a:off x="-3730" y="629513"/>
                <a:ext cx="12192000" cy="1631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La lumière réfléchie est partiellement polarisée: les coefficients de réflexion sont différents!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sz="2000" dirty="0"/>
                  <a:t>A l'angle de Brewster, elle est totalement polarisée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CH" sz="2000" dirty="0"/>
                  <a:t>) 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sz="2000" dirty="0"/>
                  <a:t>Problème: la réflexion est faible (4% pour une interface air-verre). Solution partielle: mettre plusieurs lames en parallèle (mais cela produit plusieurs réflexions).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H" sz="2000" dirty="0"/>
                  <a:t>Utilisation: miroirs de Brewster pour les lasers</a:t>
                </a:r>
              </a:p>
            </p:txBody>
          </p:sp>
        </mc:Choice>
        <mc:Fallback xmlns="">
          <p:sp>
            <p:nvSpPr>
              <p:cNvPr id="33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730" y="629513"/>
                <a:ext cx="12192000" cy="1631216"/>
              </a:xfrm>
              <a:prstGeom prst="rect">
                <a:avLst/>
              </a:prstGeom>
              <a:blipFill>
                <a:blip r:embed="rId2"/>
                <a:stretch>
                  <a:fillRect l="-416" t="-1538" b="-61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" y="4724320"/>
            <a:ext cx="4415949" cy="2125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52FA00-55C6-D14F-A180-A5FDF1E25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0" y="2497353"/>
            <a:ext cx="4954156" cy="21557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6C05DD-80F8-0546-894A-FADBF2A6EB08}"/>
              </a:ext>
            </a:extLst>
          </p:cNvPr>
          <p:cNvSpPr/>
          <p:nvPr/>
        </p:nvSpPr>
        <p:spPr>
          <a:xfrm>
            <a:off x="9255925" y="6618554"/>
            <a:ext cx="29360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/>
              <a:t>https://</a:t>
            </a:r>
            <a:r>
              <a:rPr lang="fr-CH" sz="800" err="1"/>
              <a:t>web.phys.ksu.edu</a:t>
            </a:r>
            <a:r>
              <a:rPr lang="fr-CH" sz="800"/>
              <a:t>/</a:t>
            </a:r>
            <a:r>
              <a:rPr lang="fr-CH" sz="800" err="1"/>
              <a:t>vqm</a:t>
            </a:r>
            <a:r>
              <a:rPr lang="fr-CH" sz="800"/>
              <a:t>/</a:t>
            </a:r>
            <a:r>
              <a:rPr lang="fr-CH" sz="800" err="1"/>
              <a:t>laserweb</a:t>
            </a:r>
            <a:r>
              <a:rPr lang="fr-CH" sz="800"/>
              <a:t>/Ch-6/F6s1t1p7.htm</a:t>
            </a:r>
          </a:p>
        </p:txBody>
      </p:sp>
      <p:pic>
        <p:nvPicPr>
          <p:cNvPr id="83969" name="Picture 1" descr="page1image600644496">
            <a:extLst>
              <a:ext uri="{FF2B5EF4-FFF2-40B4-BE49-F238E27FC236}">
                <a16:creationId xmlns:a16="http://schemas.microsoft.com/office/drawing/2014/main" id="{676D6C6A-BE6A-4241-92D8-C9510B190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 b="7193"/>
          <a:stretch/>
        </p:blipFill>
        <p:spPr bwMode="auto">
          <a:xfrm>
            <a:off x="5121396" y="2758449"/>
            <a:ext cx="2414764" cy="13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D00D0D-B330-8648-9E88-FFADD5A8F0A0}"/>
              </a:ext>
            </a:extLst>
          </p:cNvPr>
          <p:cNvSpPr/>
          <p:nvPr/>
        </p:nvSpPr>
        <p:spPr>
          <a:xfrm>
            <a:off x="5121396" y="6587777"/>
            <a:ext cx="41366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000"/>
              <a:t>https://</a:t>
            </a:r>
            <a:r>
              <a:rPr lang="fr-CH" sz="1000" err="1"/>
              <a:t>laserand.com</a:t>
            </a:r>
            <a:r>
              <a:rPr lang="fr-CH" sz="1000"/>
              <a:t>/</a:t>
            </a:r>
            <a:r>
              <a:rPr lang="fr-CH" sz="1000" err="1"/>
              <a:t>download</a:t>
            </a:r>
            <a:r>
              <a:rPr lang="fr-CH" sz="1000"/>
              <a:t>/</a:t>
            </a:r>
            <a:r>
              <a:rPr lang="fr-CH" sz="1000" err="1"/>
              <a:t>Whitepapers</a:t>
            </a:r>
            <a:r>
              <a:rPr lang="fr-CH" sz="1000"/>
              <a:t>/</a:t>
            </a:r>
            <a:r>
              <a:rPr lang="fr-CH" sz="1000" err="1"/>
              <a:t>Laserand_TiSapphire.pdf</a:t>
            </a:r>
            <a:endParaRPr lang="fr-CH" sz="1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82FC72-BDAC-7846-8B47-A02AD6C05072}"/>
              </a:ext>
            </a:extLst>
          </p:cNvPr>
          <p:cNvSpPr txBox="1"/>
          <p:nvPr/>
        </p:nvSpPr>
        <p:spPr>
          <a:xfrm>
            <a:off x="590969" y="401120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Laser à gaz (</a:t>
            </a:r>
            <a:r>
              <a:rPr lang="fr-CH" dirty="0" err="1"/>
              <a:t>HeNe</a:t>
            </a:r>
            <a:r>
              <a:rPr lang="fr-CH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09E2B7-1D4C-5A4A-BEDA-D0EAE26EB8C6}"/>
              </a:ext>
            </a:extLst>
          </p:cNvPr>
          <p:cNvSpPr txBox="1"/>
          <p:nvPr/>
        </p:nvSpPr>
        <p:spPr>
          <a:xfrm>
            <a:off x="5109564" y="4211796"/>
            <a:ext cx="248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/>
              <a:t>Laser à cristal (saphir)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A69C78-42C8-9449-9FF1-E97D2983ECFD}"/>
              </a:ext>
            </a:extLst>
          </p:cNvPr>
          <p:cNvGrpSpPr/>
          <p:nvPr/>
        </p:nvGrpSpPr>
        <p:grpSpPr>
          <a:xfrm>
            <a:off x="7776051" y="1700859"/>
            <a:ext cx="4415949" cy="4617132"/>
            <a:chOff x="7776051" y="1700859"/>
            <a:chExt cx="4415949" cy="46171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6051" y="1700859"/>
              <a:ext cx="4415949" cy="461713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5ABD9A-2631-304E-A301-96EC93A91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84332" y="4755295"/>
              <a:ext cx="1339484" cy="803691"/>
            </a:xfrm>
            <a:prstGeom prst="rect">
              <a:avLst/>
            </a:prstGeom>
            <a:noFill/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B215341-2CAD-784F-8DC5-63579886B1BA}"/>
                </a:ext>
              </a:extLst>
            </p:cNvPr>
            <p:cNvCxnSpPr>
              <a:cxnSpLocks/>
            </p:cNvCxnSpPr>
            <p:nvPr/>
          </p:nvCxnSpPr>
          <p:spPr>
            <a:xfrm>
              <a:off x="10632504" y="3969060"/>
              <a:ext cx="0" cy="78623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60E415-C991-C742-A621-4DCC18C56142}"/>
                </a:ext>
              </a:extLst>
            </p:cNvPr>
            <p:cNvSpPr txBox="1"/>
            <p:nvPr/>
          </p:nvSpPr>
          <p:spPr>
            <a:xfrm>
              <a:off x="8357851" y="4905164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>
                  <a:solidFill>
                    <a:srgbClr val="FF0000"/>
                  </a:solidFill>
                  <a:latin typeface="Symbol" pitchFamily="2" charset="2"/>
                </a:rPr>
                <a:t>q</a:t>
              </a:r>
              <a:r>
                <a:rPr lang="fr-CH" dirty="0">
                  <a:solidFill>
                    <a:srgbClr val="FF0000"/>
                  </a:solidFill>
                </a:rPr>
                <a:t>=</a:t>
              </a:r>
              <a:r>
                <a:rPr lang="fr-CH" dirty="0" err="1">
                  <a:solidFill>
                    <a:srgbClr val="FF0000"/>
                  </a:solidFill>
                  <a:latin typeface="Symbol" pitchFamily="2" charset="2"/>
                </a:rPr>
                <a:t>q</a:t>
              </a:r>
              <a:r>
                <a:rPr lang="fr-CH" baseline="-25000" dirty="0" err="1">
                  <a:solidFill>
                    <a:srgbClr val="FF0000"/>
                  </a:solidFill>
                </a:rPr>
                <a:t>B</a:t>
              </a:r>
              <a:r>
                <a:rPr lang="fr-CH" dirty="0">
                  <a:solidFill>
                    <a:srgbClr val="FF0000"/>
                  </a:solidFill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0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93"/>
    </mc:Choice>
    <mc:Fallback xmlns="">
      <p:transition spd="slow" advTm="12059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584" y="4917615"/>
            <a:ext cx="1689092" cy="194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2" descr="fig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b="18730"/>
          <a:stretch>
            <a:fillRect/>
          </a:stretch>
        </p:blipFill>
        <p:spPr bwMode="auto">
          <a:xfrm>
            <a:off x="4314433" y="3966797"/>
            <a:ext cx="3116623" cy="288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47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091921"/>
              </p:ext>
            </p:extLst>
          </p:nvPr>
        </p:nvGraphicFramePr>
        <p:xfrm>
          <a:off x="7431056" y="5150763"/>
          <a:ext cx="2533868" cy="170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889284" imgH="1273743" progId="Photoshop.Image.9">
                  <p:embed/>
                </p:oleObj>
              </mc:Choice>
              <mc:Fallback>
                <p:oleObj name="Image" r:id="rId4" imgW="1889284" imgH="1273743" progId="Photoshop.Image.9">
                  <p:embed/>
                  <p:pic>
                    <p:nvPicPr>
                      <p:cNvPr id="1947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56" y="5150763"/>
                        <a:ext cx="2533868" cy="170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0" y="8621"/>
            <a:ext cx="8820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3200" dirty="0"/>
              <a:t>Polariser la lumière: dichroïsme et biréfringence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731404" y="3928990"/>
            <a:ext cx="27036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000"/>
              <a:t>Exemples: Tourmaline</a:t>
            </a:r>
            <a:endParaRPr lang="en-US" sz="2000"/>
          </a:p>
        </p:txBody>
      </p:sp>
      <p:pic>
        <p:nvPicPr>
          <p:cNvPr id="19479" name="Picture 23" descr="cristaux_tourmalin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" y="4257676"/>
            <a:ext cx="20447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81" name="Picture 25" descr="images%5Csite%5Ctourmalin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88" y="4257676"/>
            <a:ext cx="22129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3EEC10E-B844-8249-85D4-DAF3CEDC5769}"/>
              </a:ext>
            </a:extLst>
          </p:cNvPr>
          <p:cNvGrpSpPr/>
          <p:nvPr/>
        </p:nvGrpSpPr>
        <p:grpSpPr>
          <a:xfrm>
            <a:off x="8328248" y="447990"/>
            <a:ext cx="3672408" cy="4637194"/>
            <a:chOff x="8328248" y="159958"/>
            <a:chExt cx="3672408" cy="46371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FAC702-8A5D-8041-83CB-5AB6FC70C346}"/>
                </a:ext>
              </a:extLst>
            </p:cNvPr>
            <p:cNvGrpSpPr/>
            <p:nvPr/>
          </p:nvGrpSpPr>
          <p:grpSpPr>
            <a:xfrm>
              <a:off x="8328248" y="187758"/>
              <a:ext cx="3672408" cy="4609394"/>
              <a:chOff x="6996100" y="8620"/>
              <a:chExt cx="3672408" cy="4609394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B4FD413-4FDE-8A4E-A678-9385CA4BE46F}"/>
                  </a:ext>
                </a:extLst>
              </p:cNvPr>
              <p:cNvGrpSpPr/>
              <p:nvPr/>
            </p:nvGrpSpPr>
            <p:grpSpPr>
              <a:xfrm>
                <a:off x="6996100" y="8620"/>
                <a:ext cx="3672408" cy="4609394"/>
                <a:chOff x="6996100" y="8620"/>
                <a:chExt cx="3672408" cy="4609394"/>
              </a:xfrm>
            </p:grpSpPr>
            <p:pic>
              <p:nvPicPr>
                <p:cNvPr id="9" name="Picture 2" descr="Fig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96100" y="8620"/>
                  <a:ext cx="3672408" cy="46093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7695778" y="837594"/>
                  <a:ext cx="1352550" cy="3667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CH"/>
                    <a:t>Biréfringent</a:t>
                  </a:r>
                  <a:endParaRPr lang="en-US"/>
                </a:p>
              </p:txBody>
            </p:sp>
            <p:sp>
              <p:nvSpPr>
                <p:cNvPr id="1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8724292" y="1861084"/>
                  <a:ext cx="1050288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CH" sz="1400"/>
                    <a:t>Dichroïque</a:t>
                  </a:r>
                  <a:endParaRPr lang="en-US" sz="1400"/>
                </a:p>
              </p:txBody>
            </p:sp>
            <p:sp>
              <p:nvSpPr>
                <p:cNvPr id="17" name="Text Box 14">
                  <a:extLst>
                    <a:ext uri="{FF2B5EF4-FFF2-40B4-BE49-F238E27FC236}">
                      <a16:creationId xmlns:a16="http://schemas.microsoft.com/office/drawing/2014/main" id="{3BA9BA74-8A47-1149-8136-AE0356F556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95778" y="3240716"/>
                  <a:ext cx="1352550" cy="3667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CH"/>
                    <a:t>Biréfringent</a:t>
                  </a:r>
                  <a:endParaRPr lang="en-US"/>
                </a:p>
              </p:txBody>
            </p:sp>
            <p:sp>
              <p:nvSpPr>
                <p:cNvPr id="18" name="Text Box 15">
                  <a:extLst>
                    <a:ext uri="{FF2B5EF4-FFF2-40B4-BE49-F238E27FC236}">
                      <a16:creationId xmlns:a16="http://schemas.microsoft.com/office/drawing/2014/main" id="{91E888DF-2AA8-F84C-90BE-9C25FE6D35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388841" y="3636916"/>
                  <a:ext cx="1050288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CH" sz="1400"/>
                    <a:t>Dichroïque</a:t>
                  </a:r>
                  <a:endParaRPr lang="en-US" sz="1400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487990" y="2520123"/>
                <a:ext cx="4155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err="1"/>
                  <a:t>E</a:t>
                </a:r>
                <a:r>
                  <a:rPr lang="en-US" baseline="-25000" err="1"/>
                  <a:t>y</a:t>
                </a:r>
                <a:endParaRPr lang="en-US" baseline="-25000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820139" y="159958"/>
              <a:ext cx="415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E</a:t>
              </a:r>
              <a:r>
                <a:rPr lang="en-US" baseline="-25000"/>
                <a:t>x</a:t>
              </a:r>
            </a:p>
          </p:txBody>
        </p:sp>
      </p:grpSp>
      <p:sp>
        <p:nvSpPr>
          <p:cNvPr id="16" name="Text Box 4">
            <a:extLst>
              <a:ext uri="{FF2B5EF4-FFF2-40B4-BE49-F238E27FC236}">
                <a16:creationId xmlns:a16="http://schemas.microsoft.com/office/drawing/2014/main" id="{1C191E9C-F6E5-C547-911F-70559FD23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3562"/>
            <a:ext cx="8256240" cy="264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Ces phénomènes existent dans des matériaux </a:t>
            </a:r>
            <a:r>
              <a:rPr lang="fr-CH" sz="2000" b="1" dirty="0"/>
              <a:t>anisotropes</a:t>
            </a:r>
            <a:r>
              <a:rPr lang="fr-CH" sz="2000" dirty="0"/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b="1" dirty="0"/>
              <a:t>Le dichroïsme</a:t>
            </a:r>
            <a:r>
              <a:rPr lang="fr-CH" sz="2000" dirty="0"/>
              <a:t>: la lumière d'une polarisation est absorbée, l'autre polarisation passe.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b="1" dirty="0"/>
              <a:t>La biréfringence</a:t>
            </a:r>
            <a:r>
              <a:rPr lang="fr-CH" sz="2000" dirty="0"/>
              <a:t>: l'indice de réfraction dépend de la polarisation. La lumière de chaque polarisation change de direction différemment.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Près d'une résonance atomique, on voit le dichroïsme; plus loin, on a la biréfringence</a:t>
            </a:r>
          </a:p>
        </p:txBody>
      </p:sp>
    </p:spTree>
    <p:extLst>
      <p:ext uri="{BB962C8B-B14F-4D97-AF65-F5344CB8AC3E}">
        <p14:creationId xmlns:p14="http://schemas.microsoft.com/office/powerpoint/2010/main" val="16061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37"/>
    </mc:Choice>
    <mc:Fallback xmlns="">
      <p:transition spd="slow" advTm="1418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1" y="8620"/>
            <a:ext cx="10067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3200" dirty="0"/>
              <a:t>Polariser la lumière: La feuille Polaroid (dichroïsme)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0" y="600708"/>
            <a:ext cx="39717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2400"/>
              <a:t>Invention: Edwin Land. Brevets: 1929, 1932, 1938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2737607"/>
            <a:ext cx="8436260" cy="375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b="1" dirty="0"/>
              <a:t>Premier polaroid</a:t>
            </a:r>
            <a:r>
              <a:rPr lang="fr-CH" sz="2000" dirty="0"/>
              <a:t>: utilise l’</a:t>
            </a:r>
            <a:r>
              <a:rPr lang="fr-CH" sz="2000" dirty="0" err="1"/>
              <a:t>Herapathite</a:t>
            </a:r>
            <a:r>
              <a:rPr lang="fr-CH" sz="2000" dirty="0"/>
              <a:t> (</a:t>
            </a:r>
            <a:r>
              <a:rPr lang="fr-CH" sz="2000" dirty="0" err="1"/>
              <a:t>iodoquinine</a:t>
            </a:r>
            <a:r>
              <a:rPr lang="fr-CH" sz="2000" dirty="0"/>
              <a:t> sulfate), un cristal dichroïque en forme de petites aiguilles (taille 1 </a:t>
            </a:r>
            <a:r>
              <a:rPr lang="fr-CH" sz="2000" dirty="0" err="1"/>
              <a:t>um</a:t>
            </a:r>
            <a:r>
              <a:rPr lang="fr-CH" sz="2000" dirty="0"/>
              <a:t>), dispersés dans une masse de polymère, puis extrudé en frome de feuille qui les aligne dans de l’axe de l’extrusion.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Résultat: un polariseur mince, flexible et bon marché.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b="1" dirty="0"/>
              <a:t>Améliorations</a:t>
            </a:r>
            <a:r>
              <a:rPr lang="fr-CH" sz="2000" dirty="0"/>
              <a:t>: Film de polymère (</a:t>
            </a:r>
            <a:r>
              <a:rPr lang="fr-CH" sz="2000" dirty="0" err="1"/>
              <a:t>polyvynil</a:t>
            </a:r>
            <a:r>
              <a:rPr lang="fr-CH" sz="2000" dirty="0"/>
              <a:t> </a:t>
            </a:r>
            <a:r>
              <a:rPr lang="fr-CH" sz="2000" dirty="0" err="1"/>
              <a:t>alcohol</a:t>
            </a:r>
            <a:r>
              <a:rPr lang="fr-CH" sz="2000" dirty="0"/>
              <a:t>, PVA), étiré par un processus d’extrusion, qui génère des longues molécules parallèles. Ensuite, les molécules sont dopées par des ions d’iode, les rendant conductrices, comme un réseau de fils électriques alignés.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b="1" dirty="0"/>
              <a:t>Applications</a:t>
            </a:r>
            <a:r>
              <a:rPr lang="fr-CH" sz="2000" dirty="0"/>
              <a:t>: photographie, microscopie, écrans LCD…</a:t>
            </a:r>
          </a:p>
        </p:txBody>
      </p:sp>
      <p:graphicFrame>
        <p:nvGraphicFramePr>
          <p:cNvPr id="14" name="Object 16">
            <a:extLst>
              <a:ext uri="{FF2B5EF4-FFF2-40B4-BE49-F238E27FC236}">
                <a16:creationId xmlns:a16="http://schemas.microsoft.com/office/drawing/2014/main" id="{9B5B02C7-52FD-8F40-A05C-0C4CFCD9B1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67075" y="0"/>
          <a:ext cx="2124925" cy="1431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889284" imgH="1273743" progId="Photoshop.Image.9">
                  <p:embed/>
                </p:oleObj>
              </mc:Choice>
              <mc:Fallback>
                <p:oleObj name="Image" r:id="rId2" imgW="1889284" imgH="1273743" progId="Photoshop.Image.9">
                  <p:embed/>
                  <p:pic>
                    <p:nvPicPr>
                      <p:cNvPr id="14" name="Object 16">
                        <a:extLst>
                          <a:ext uri="{FF2B5EF4-FFF2-40B4-BE49-F238E27FC236}">
                            <a16:creationId xmlns:a16="http://schemas.microsoft.com/office/drawing/2014/main" id="{9B5B02C7-52FD-8F40-A05C-0C4CFCD9B1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7075" y="0"/>
                        <a:ext cx="2124925" cy="14317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AFC65EC-5EBF-894C-8317-9E5874B32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138"/>
          <a:stretch/>
        </p:blipFill>
        <p:spPr>
          <a:xfrm>
            <a:off x="9444372" y="1533464"/>
            <a:ext cx="2736304" cy="31535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BCD583-F6C0-2E48-A98E-63F6099E8EC8}"/>
              </a:ext>
            </a:extLst>
          </p:cNvPr>
          <p:cNvSpPr/>
          <p:nvPr/>
        </p:nvSpPr>
        <p:spPr>
          <a:xfrm>
            <a:off x="31363" y="6633936"/>
            <a:ext cx="67847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https://s3-us-west-2.amazonaws.com/courses-images-archive-read-only/wp-content/uploads/sites/222/2014/12/20111526/Figure_28_08_09a.jpg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0D654-998D-3E48-895B-783777BF0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452" y="4742816"/>
            <a:ext cx="3598185" cy="18890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1C5B78-737C-BA43-93D9-8CE55F509C56}"/>
              </a:ext>
            </a:extLst>
          </p:cNvPr>
          <p:cNvSpPr/>
          <p:nvPr/>
        </p:nvSpPr>
        <p:spPr>
          <a:xfrm>
            <a:off x="8582491" y="6631862"/>
            <a:ext cx="35981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https://</a:t>
            </a:r>
            <a:r>
              <a:rPr lang="en-US" sz="800" err="1"/>
              <a:t>petapixel.com</a:t>
            </a:r>
            <a:r>
              <a:rPr lang="en-US" sz="800"/>
              <a:t>/assets/uploads/2018/09/</a:t>
            </a:r>
            <a:r>
              <a:rPr lang="en-US" sz="800" err="1"/>
              <a:t>polaziringcircularfilterfeat.jpg</a:t>
            </a:r>
            <a:endParaRPr lang="en-US" sz="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D5C6D0-F10B-964E-ACA6-4B2350CC9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764" y="597802"/>
            <a:ext cx="3688316" cy="19671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A6723CE-3586-9543-8238-CB32B2DC03FA}"/>
              </a:ext>
            </a:extLst>
          </p:cNvPr>
          <p:cNvSpPr/>
          <p:nvPr/>
        </p:nvSpPr>
        <p:spPr>
          <a:xfrm>
            <a:off x="6942271" y="6616475"/>
            <a:ext cx="16201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000"/>
              <a:t>https://</a:t>
            </a:r>
            <a:r>
              <a:rPr lang="fr-CH" sz="1000" err="1"/>
              <a:t>www.thorlabs.com</a:t>
            </a:r>
            <a:endParaRPr lang="fr-CH" sz="1000"/>
          </a:p>
        </p:txBody>
      </p:sp>
    </p:spTree>
    <p:extLst>
      <p:ext uri="{BB962C8B-B14F-4D97-AF65-F5344CB8AC3E}">
        <p14:creationId xmlns:p14="http://schemas.microsoft.com/office/powerpoint/2010/main" val="30517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63"/>
    </mc:Choice>
    <mc:Fallback xmlns="">
      <p:transition spd="slow" advTm="18046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291" name="Text Box 5"/>
              <p:cNvSpPr txBox="1">
                <a:spLocks noChangeArrowheads="1"/>
              </p:cNvSpPr>
              <p:nvPr/>
            </p:nvSpPr>
            <p:spPr bwMode="auto">
              <a:xfrm>
                <a:off x="-24503" y="654952"/>
                <a:ext cx="12191999" cy="20358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Possible seulement dans les cristaux avec une structure non-cubique.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Model: électron = oscillateur harmonique anisotrope en 3D: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La permittivité </a:t>
                </a:r>
                <a14:m>
                  <m:oMath xmlns:m="http://schemas.openxmlformats.org/officeDocument/2006/math">
                    <m:acc>
                      <m:accPr>
                        <m:chr m:val="⃡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</m:acc>
                  </m:oMath>
                </a14:m>
                <a:r>
                  <a:rPr lang="fr-CH" sz="2000" dirty="0"/>
                  <a:t> est un tenseur: </a:t>
                </a:r>
                <a14:m>
                  <m:oMath xmlns:m="http://schemas.openxmlformats.org/officeDocument/2006/math">
                    <m:r>
                      <a:rPr lang="fr-CH" sz="2000" b="1" i="1">
                        <a:latin typeface="Cambria Math" panose="02040503050406030204" pitchFamily="18" charset="0"/>
                      </a:rPr>
                      <m:t>𝑷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⃡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</m:acc>
                    <m:r>
                      <a:rPr lang="fr-CH" sz="2000" b="1" i="1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sz="2000" dirty="0"/>
                  <a:t> , </a:t>
                </a:r>
                <a14:m>
                  <m:oMath xmlns:m="http://schemas.openxmlformats.org/officeDocument/2006/math">
                    <m:r>
                      <a:rPr lang="fr-CH" sz="2000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⃡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acc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⃡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𝝌</m:t>
                            </m:r>
                          </m:e>
                        </m:acc>
                      </m:e>
                    </m:d>
                    <m:r>
                      <a:rPr lang="fr-CH" sz="2000" b="1" i="1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sz="2000" dirty="0"/>
                  <a:t> </a:t>
                </a:r>
                <a:endParaRPr lang="fr-CH" sz="2000" i="1" dirty="0"/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La diagonalisation de </a:t>
                </a:r>
                <a14:m>
                  <m:oMath xmlns:m="http://schemas.openxmlformats.org/officeDocument/2006/math">
                    <m:acc>
                      <m:accPr>
                        <m:chr m:val="⃡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</m:acc>
                  </m:oMath>
                </a14:m>
                <a:r>
                  <a:rPr lang="fr-CH" sz="2000" dirty="0"/>
                  <a:t> permet de le réduire à 3 paramètres: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r>
                  <a:rPr lang="fr-CH" sz="2000" dirty="0"/>
                  <a:t> (</a:t>
                </a:r>
                <a:r>
                  <a:rPr lang="fr-CH" sz="2000" i="1" dirty="0"/>
                  <a:t>i</a:t>
                </a:r>
                <a:r>
                  <a:rPr lang="fr-CH" sz="2000" dirty="0"/>
                  <a:t>=1,2,3 selon les directions </a:t>
                </a:r>
                <a:r>
                  <a:rPr lang="fr-CH" sz="2000" i="1" dirty="0" err="1"/>
                  <a:t>x</a:t>
                </a:r>
                <a:r>
                  <a:rPr lang="fr-CH" sz="2000" dirty="0" err="1"/>
                  <a:t>,</a:t>
                </a:r>
                <a:r>
                  <a:rPr lang="fr-CH" sz="2000" i="1" dirty="0" err="1"/>
                  <a:t>y</a:t>
                </a:r>
                <a:r>
                  <a:rPr lang="fr-CH" sz="2000" dirty="0" err="1"/>
                  <a:t>,</a:t>
                </a:r>
                <a:r>
                  <a:rPr lang="fr-CH" sz="2000" i="1" dirty="0" err="1"/>
                  <a:t>z</a:t>
                </a:r>
                <a:r>
                  <a:rPr lang="fr-CH" sz="2000" dirty="0"/>
                  <a:t> de </a:t>
                </a:r>
                <a:r>
                  <a:rPr lang="fr-CH" sz="2000" b="1" i="1" dirty="0"/>
                  <a:t>E</a:t>
                </a:r>
                <a:r>
                  <a:rPr lang="fr-CH" sz="2000" dirty="0"/>
                  <a:t>), en fonction desquelles nous définissons les principaux indices de réfractions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r>
                  <a:rPr lang="fr-CH" sz="2000" dirty="0"/>
                  <a:t> .</a:t>
                </a:r>
              </a:p>
            </p:txBody>
          </p:sp>
        </mc:Choice>
        <mc:Fallback xmlns="">
          <p:sp>
            <p:nvSpPr>
              <p:cNvPr id="12291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4503" y="654952"/>
                <a:ext cx="12191999" cy="2035814"/>
              </a:xfrm>
              <a:prstGeom prst="rect">
                <a:avLst/>
              </a:prstGeom>
              <a:blipFill>
                <a:blip r:embed="rId2"/>
                <a:stretch>
                  <a:fillRect l="-416" b="-31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0" y="8621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600" dirty="0"/>
              <a:t>La biréfringence: matériaux (cristallins) non-homogènes</a:t>
            </a:r>
          </a:p>
        </p:txBody>
      </p:sp>
      <p:pic>
        <p:nvPicPr>
          <p:cNvPr id="1033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660" y="2600908"/>
            <a:ext cx="2374016" cy="272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" y="3407323"/>
            <a:ext cx="7096096" cy="343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2867158"/>
            <a:ext cx="90907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CH" sz="2400"/>
              <a:t>Les "familles" des cristaux de différentes symétries: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43"/>
    </mc:Choice>
    <mc:Fallback xmlns="">
      <p:transition spd="slow" advTm="17674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291" name="Text Box 5"/>
              <p:cNvSpPr txBox="1">
                <a:spLocks noChangeArrowheads="1"/>
              </p:cNvSpPr>
              <p:nvPr/>
            </p:nvSpPr>
            <p:spPr bwMode="auto">
              <a:xfrm>
                <a:off x="-1" y="593396"/>
                <a:ext cx="12192000" cy="4338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Prenons le développement de l'équation d'ondes sans courant ni magnétisation (ch. 1):	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CH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num>
                      <m:den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sz="2000" dirty="0"/>
                  <a:t> . Nous avons: </a:t>
                </a:r>
                <a14:m>
                  <m:oMath xmlns:m="http://schemas.openxmlformats.org/officeDocument/2006/math"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⃡"/>
                        <m:ctrlPr>
                          <a:rPr lang="fr-CH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</m:acc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sz="2000" dirty="0"/>
                  <a:t> que nous étudions pour </a:t>
                </a:r>
                <a14:m>
                  <m:oMath xmlns:m="http://schemas.openxmlformats.org/officeDocument/2006/math">
                    <m:acc>
                      <m:accPr>
                        <m:chr m:val="⃡"/>
                        <m:ctrlPr>
                          <a:rPr lang="fr-CH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</m:acc>
                  </m:oMath>
                </a14:m>
                <a:r>
                  <a:rPr lang="fr-CH" sz="2000" dirty="0"/>
                  <a:t> diagonal.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Supposons des ondes planes : </a:t>
                </a:r>
                <a14:m>
                  <m:oMath xmlns:m="http://schemas.openxmlformats.org/officeDocument/2006/math">
                    <m:r>
                      <a:rPr lang="fr-CH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𝓔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CH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fr-CH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fr-CH" sz="2000" dirty="0"/>
                  <a:t> , nous obtenons l'équation de Helmholtz:  </a:t>
                </a:r>
                <a14:m>
                  <m:oMath xmlns:m="http://schemas.openxmlformats.org/officeDocument/2006/math"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H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fr-CH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acc>
                      <m:accPr>
                        <m:chr m:val="⃡"/>
                        <m:ctrlPr>
                          <a:rPr lang="fr-CH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CH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</m:acc>
                    <m:r>
                      <a:rPr lang="fr-CH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sz="2000" dirty="0"/>
                  <a:t> , qui peut être écrite comme 3 équations pour les 3 composants (</a:t>
                </a:r>
                <a:r>
                  <a:rPr lang="fr-CH" sz="2000" i="1" dirty="0" err="1"/>
                  <a:t>x,y,z</a:t>
                </a:r>
                <a:r>
                  <a:rPr lang="fr-CH" sz="2000" dirty="0"/>
                  <a:t>) de </a:t>
                </a:r>
                <a:r>
                  <a:rPr lang="fr-CH" sz="2000" b="1" i="1" dirty="0"/>
                  <a:t>E</a:t>
                </a:r>
                <a:r>
                  <a:rPr lang="fr-CH" sz="2000" dirty="0"/>
                  <a:t> et de </a:t>
                </a:r>
                <a:r>
                  <a:rPr lang="fr-CH" sz="2000" b="1" i="1" dirty="0"/>
                  <a:t>k</a:t>
                </a:r>
                <a:r>
                  <a:rPr lang="fr-CH" sz="2000" dirty="0"/>
                  <a:t> :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fr-CH" sz="2000" dirty="0"/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sz="2000" dirty="0"/>
                  <a:t>X: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fr-CH" sz="2400" dirty="0"/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sz="2000" dirty="0"/>
                  <a:t>Y: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fr-CH" sz="2400" dirty="0"/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sz="2000" dirty="0"/>
                  <a:t>Z:</a:t>
                </a:r>
              </a:p>
            </p:txBody>
          </p:sp>
        </mc:Choice>
        <mc:Fallback xmlns="">
          <p:sp>
            <p:nvSpPr>
              <p:cNvPr id="12291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593396"/>
                <a:ext cx="12192000" cy="4338111"/>
              </a:xfrm>
              <a:prstGeom prst="rect">
                <a:avLst/>
              </a:prstGeom>
              <a:blipFill>
                <a:blip r:embed="rId2"/>
                <a:stretch>
                  <a:fillRect l="-520" b="-17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0" y="8621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La biréfringence: l’équation de Helmholtz</a:t>
            </a:r>
          </a:p>
        </p:txBody>
      </p:sp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644286"/>
              </p:ext>
            </p:extLst>
          </p:nvPr>
        </p:nvGraphicFramePr>
        <p:xfrm>
          <a:off x="587388" y="2672916"/>
          <a:ext cx="5325456" cy="242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74840" imgH="1447560" progId="Equation.3">
                  <p:embed/>
                </p:oleObj>
              </mc:Choice>
              <mc:Fallback>
                <p:oleObj name="Equation" r:id="rId3" imgW="3174840" imgH="1447560" progId="Equation.3">
                  <p:embed/>
                  <p:pic>
                    <p:nvPicPr>
                      <p:cNvPr id="10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8" y="2672916"/>
                        <a:ext cx="5325456" cy="242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307673" y="4653136"/>
          <a:ext cx="5886350" cy="2196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670300" imgH="1371600" progId="Equation.3">
                  <p:embed/>
                </p:oleObj>
              </mc:Choice>
              <mc:Fallback>
                <p:oleObj name="Equation" r:id="rId5" imgW="3670300" imgH="13716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7673" y="4653136"/>
                        <a:ext cx="5886350" cy="2196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35" y="5246953"/>
                <a:ext cx="6307673" cy="15557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20000"/>
                  </a:lnSpc>
                </a:pPr>
                <a:r>
                  <a:rPr lang="fr-CH" sz="2000" dirty="0"/>
                  <a:t>avec la définition: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H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fr-CH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fr-CH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r>
                  <a:rPr lang="fr-CH" sz="2000" dirty="0"/>
                  <a:t> .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sz="2000" dirty="0"/>
                  <a:t>Si nous demandons une solution non-triviale à ces équations, le déterminant des coefficients des champs </a:t>
                </a:r>
                <a:r>
                  <a:rPr lang="fr-CH" sz="2000" i="1" dirty="0" err="1"/>
                  <a:t>E</a:t>
                </a:r>
                <a:r>
                  <a:rPr lang="fr-CH" sz="2000" baseline="-25000" dirty="0" err="1"/>
                  <a:t>i</a:t>
                </a:r>
                <a:r>
                  <a:rPr lang="fr-CH" sz="2000" dirty="0"/>
                  <a:t> doit s’annuler 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" y="5246953"/>
                <a:ext cx="6307673" cy="1555747"/>
              </a:xfrm>
              <a:prstGeom prst="rect">
                <a:avLst/>
              </a:prstGeom>
              <a:blipFill>
                <a:blip r:embed="rId7"/>
                <a:stretch>
                  <a:fillRect l="-1004" r="-1606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005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04"/>
    </mc:Choice>
    <mc:Fallback xmlns="">
      <p:transition spd="slow" advTm="13140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5"/>
          <p:cNvSpPr txBox="1">
            <a:spLocks noChangeArrowheads="1"/>
          </p:cNvSpPr>
          <p:nvPr/>
        </p:nvSpPr>
        <p:spPr bwMode="auto">
          <a:xfrm>
            <a:off x="-1" y="551460"/>
            <a:ext cx="7326839" cy="633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L’annulation du déterminant donne une équation en (</a:t>
            </a:r>
            <a:r>
              <a:rPr lang="fr-CH" sz="2000" dirty="0" err="1"/>
              <a:t>k</a:t>
            </a:r>
            <a:r>
              <a:rPr lang="fr-CH" sz="2000" baseline="-25000" dirty="0" err="1"/>
              <a:t>x</a:t>
            </a:r>
            <a:r>
              <a:rPr lang="fr-CH" sz="2000" dirty="0" err="1"/>
              <a:t>,k</a:t>
            </a:r>
            <a:r>
              <a:rPr lang="fr-CH" sz="2000" baseline="-25000" dirty="0" err="1"/>
              <a:t>y</a:t>
            </a:r>
            <a:r>
              <a:rPr lang="fr-CH" sz="2000" dirty="0" err="1"/>
              <a:t>,k</a:t>
            </a:r>
            <a:r>
              <a:rPr lang="fr-CH" sz="2000" baseline="-25000" dirty="0" err="1"/>
              <a:t>z</a:t>
            </a:r>
            <a:r>
              <a:rPr lang="fr-CH" sz="2000" dirty="0"/>
              <a:t>), ce qui représente une surface dans l’espace </a:t>
            </a:r>
            <a:r>
              <a:rPr lang="fr-CH" sz="2000" b="1" i="1" dirty="0"/>
              <a:t>k</a:t>
            </a:r>
            <a:r>
              <a:rPr lang="fr-CH" sz="2000" dirty="0"/>
              <a:t> .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Regardons maintenant le plan </a:t>
            </a:r>
            <a:r>
              <a:rPr lang="fr-CH" sz="2000" i="1" dirty="0"/>
              <a:t>x</a:t>
            </a:r>
            <a:r>
              <a:rPr lang="fr-CH" sz="2000" dirty="0"/>
              <a:t>-</a:t>
            </a:r>
            <a:r>
              <a:rPr lang="fr-CH" sz="2000" i="1" dirty="0"/>
              <a:t>y</a:t>
            </a:r>
            <a:r>
              <a:rPr lang="fr-CH" sz="2000" dirty="0"/>
              <a:t> (</a:t>
            </a:r>
            <a:r>
              <a:rPr lang="fr-CH" sz="2000" i="1" dirty="0" err="1"/>
              <a:t>k</a:t>
            </a:r>
            <a:r>
              <a:rPr lang="fr-CH" sz="2000" baseline="-25000" dirty="0" err="1"/>
              <a:t>z</a:t>
            </a:r>
            <a:r>
              <a:rPr lang="fr-CH" sz="2000" dirty="0"/>
              <a:t>=0):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Dans ce plan, le déterminant peut être factorisé: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CH" sz="2000" dirty="0"/>
          </a:p>
          <a:p>
            <a:pPr eaLnBrk="1" hangingPunct="1">
              <a:lnSpc>
                <a:spcPct val="120000"/>
              </a:lnSpc>
            </a:pPr>
            <a:endParaRPr lang="fr-CH" sz="2000" dirty="0"/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Cela donne deux lignes dans le plan </a:t>
            </a:r>
            <a:r>
              <a:rPr lang="fr-CH" sz="2000" i="1" dirty="0"/>
              <a:t>x</a:t>
            </a:r>
            <a:r>
              <a:rPr lang="fr-CH" sz="2000" dirty="0"/>
              <a:t>-</a:t>
            </a:r>
            <a:r>
              <a:rPr lang="fr-CH" sz="2000" i="1" dirty="0"/>
              <a:t>y</a:t>
            </a:r>
            <a:r>
              <a:rPr lang="fr-CH" sz="2000" dirty="0"/>
              <a:t> : </a:t>
            </a:r>
          </a:p>
          <a:p>
            <a:pPr marL="1085850" lvl="1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un cercle:</a:t>
            </a:r>
          </a:p>
          <a:p>
            <a:pPr marL="1085850" lvl="1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et une ellipse:</a:t>
            </a:r>
          </a:p>
          <a:p>
            <a:pPr eaLnBrk="1" hangingPunct="1">
              <a:lnSpc>
                <a:spcPct val="120000"/>
              </a:lnSpc>
            </a:pPr>
            <a:endParaRPr lang="fr-CH" sz="2000" dirty="0"/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Des équations similaires peuvent être construites pour les plans </a:t>
            </a:r>
            <a:r>
              <a:rPr lang="fr-CH" sz="2000" i="1" dirty="0"/>
              <a:t>y</a:t>
            </a:r>
            <a:r>
              <a:rPr lang="fr-CH" sz="2000" dirty="0"/>
              <a:t>-</a:t>
            </a:r>
            <a:r>
              <a:rPr lang="fr-CH" sz="2000" i="1" dirty="0"/>
              <a:t>z</a:t>
            </a:r>
            <a:r>
              <a:rPr lang="fr-CH" sz="2000" dirty="0"/>
              <a:t> et </a:t>
            </a:r>
            <a:r>
              <a:rPr lang="fr-CH" sz="2000" i="1" dirty="0"/>
              <a:t>x</a:t>
            </a:r>
            <a:r>
              <a:rPr lang="fr-CH" sz="2000" dirty="0"/>
              <a:t>-</a:t>
            </a:r>
            <a:r>
              <a:rPr lang="fr-CH" sz="2000" i="1" dirty="0"/>
              <a:t>z</a:t>
            </a:r>
            <a:r>
              <a:rPr lang="fr-CH" sz="2000" dirty="0"/>
              <a:t>, complètent ainsi une double surface: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Sur chaque axe </a:t>
            </a:r>
            <a:r>
              <a:rPr lang="fr-CH" sz="2000" i="1" dirty="0" err="1"/>
              <a:t>k</a:t>
            </a:r>
            <a:r>
              <a:rPr lang="fr-CH" sz="2000" baseline="-25000" dirty="0" err="1"/>
              <a:t>i</a:t>
            </a:r>
            <a:r>
              <a:rPr lang="fr-CH" sz="2000" dirty="0"/>
              <a:t>, les deux directions de polarisation sont perpendiculaires à </a:t>
            </a:r>
            <a:r>
              <a:rPr lang="fr-CH" sz="2000" i="1" dirty="0" err="1"/>
              <a:t>k</a:t>
            </a:r>
            <a:r>
              <a:rPr lang="fr-CH" sz="2000" baseline="-25000" dirty="0" err="1"/>
              <a:t>i</a:t>
            </a:r>
            <a:r>
              <a:rPr lang="fr-CH" sz="2000" dirty="0"/>
              <a:t> ; la valeur de </a:t>
            </a:r>
            <a:r>
              <a:rPr lang="fr-CH" sz="2000" i="1" dirty="0" err="1"/>
              <a:t>k</a:t>
            </a:r>
            <a:r>
              <a:rPr lang="fr-CH" sz="2000" baseline="-25000" dirty="0" err="1"/>
              <a:t>i</a:t>
            </a:r>
            <a:r>
              <a:rPr lang="fr-CH" sz="2000" dirty="0"/>
              <a:t> est différente, selon la valeur de </a:t>
            </a:r>
            <a:r>
              <a:rPr lang="fr-CH" sz="2000" i="1" dirty="0"/>
              <a:t>n</a:t>
            </a:r>
            <a:r>
              <a:rPr lang="fr-CH" sz="2000" baseline="-25000" dirty="0"/>
              <a:t>i</a:t>
            </a:r>
            <a:r>
              <a:rPr lang="fr-CH" sz="2000" dirty="0"/>
              <a:t> dans chaque direction.</a:t>
            </a:r>
          </a:p>
          <a:p>
            <a:pPr marL="342900" indent="-3429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Ici, nous avons choisi </a:t>
            </a:r>
            <a:r>
              <a:rPr lang="fr-CH" sz="2000" i="1" dirty="0"/>
              <a:t>n</a:t>
            </a:r>
            <a:r>
              <a:rPr lang="fr-CH" sz="2000" baseline="-25000" dirty="0"/>
              <a:t>3</a:t>
            </a:r>
            <a:r>
              <a:rPr lang="fr-CH" sz="2000" dirty="0"/>
              <a:t>&gt;</a:t>
            </a:r>
            <a:r>
              <a:rPr lang="fr-CH" sz="2000" i="1" dirty="0"/>
              <a:t>n</a:t>
            </a:r>
            <a:r>
              <a:rPr lang="fr-CH" sz="2000" baseline="-25000" dirty="0"/>
              <a:t>2</a:t>
            </a:r>
            <a:r>
              <a:rPr lang="fr-CH" sz="2000" dirty="0"/>
              <a:t>&gt;</a:t>
            </a:r>
            <a:r>
              <a:rPr lang="fr-CH" sz="2000" i="1" dirty="0"/>
              <a:t>n</a:t>
            </a:r>
            <a:r>
              <a:rPr lang="fr-CH" sz="2000" baseline="-25000" dirty="0"/>
              <a:t>1</a:t>
            </a:r>
            <a:r>
              <a:rPr lang="fr-CH" sz="2000" dirty="0"/>
              <a:t> . Il y a forcement un croisement entre les courbes, ici au point </a:t>
            </a:r>
            <a:r>
              <a:rPr lang="fr-CH" sz="2000" dirty="0">
                <a:solidFill>
                  <a:srgbClr val="FF0000"/>
                </a:solidFill>
              </a:rPr>
              <a:t>P</a:t>
            </a:r>
            <a:r>
              <a:rPr lang="fr-CH" sz="2000" dirty="0"/>
              <a:t>:</a:t>
            </a: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0" y="8621"/>
            <a:ext cx="7145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La biréfringence: les surfaces </a:t>
            </a:r>
          </a:p>
        </p:txBody>
      </p:sp>
      <p:graphicFrame>
        <p:nvGraphicFramePr>
          <p:cNvPr id="2051" name="Object 7"/>
          <p:cNvGraphicFramePr>
            <a:graphicFrameLocks noChangeAspect="1"/>
          </p:cNvGraphicFramePr>
          <p:nvPr/>
        </p:nvGraphicFramePr>
        <p:xfrm>
          <a:off x="7084136" y="1"/>
          <a:ext cx="3593510" cy="1340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70200" imgH="1371600" progId="Equation.3">
                  <p:embed/>
                </p:oleObj>
              </mc:Choice>
              <mc:Fallback>
                <p:oleObj name="Equation" r:id="rId2" imgW="3670200" imgH="1371600" progId="Equation.3">
                  <p:embed/>
                  <p:pic>
                    <p:nvPicPr>
                      <p:cNvPr id="205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4136" y="1"/>
                        <a:ext cx="3593510" cy="13407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16"/>
          <p:cNvGraphicFramePr>
            <a:graphicFrameLocks noChangeAspect="1"/>
          </p:cNvGraphicFramePr>
          <p:nvPr/>
        </p:nvGraphicFramePr>
        <p:xfrm>
          <a:off x="719327" y="2060848"/>
          <a:ext cx="5069832" cy="75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59120" imgH="558720" progId="Equation.3">
                  <p:embed/>
                </p:oleObj>
              </mc:Choice>
              <mc:Fallback>
                <p:oleObj name="Equation" r:id="rId4" imgW="3759120" imgH="558720" progId="Equation.3">
                  <p:embed/>
                  <p:pic>
                    <p:nvPicPr>
                      <p:cNvPr id="205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327" y="2060848"/>
                        <a:ext cx="5069832" cy="751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1">
            <a:extLst>
              <a:ext uri="{FF2B5EF4-FFF2-40B4-BE49-F238E27FC236}">
                <a16:creationId xmlns:a16="http://schemas.microsoft.com/office/drawing/2014/main" id="{718D3216-A439-004F-84A2-912D63B2EB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769776"/>
              </p:ext>
            </p:extLst>
          </p:nvPr>
        </p:nvGraphicFramePr>
        <p:xfrm>
          <a:off x="2747628" y="3032956"/>
          <a:ext cx="147955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79280" imgH="469800" progId="Equation.3">
                  <p:embed/>
                </p:oleObj>
              </mc:Choice>
              <mc:Fallback>
                <p:oleObj name="Equation" r:id="rId6" imgW="1079280" imgH="469800" progId="Equation.3">
                  <p:embed/>
                  <p:pic>
                    <p:nvPicPr>
                      <p:cNvPr id="19" name="Object 11">
                        <a:extLst>
                          <a:ext uri="{FF2B5EF4-FFF2-40B4-BE49-F238E27FC236}">
                            <a16:creationId xmlns:a16="http://schemas.microsoft.com/office/drawing/2014/main" id="{718D3216-A439-004F-84A2-912D63B2EB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628" y="3032956"/>
                        <a:ext cx="1479550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2">
            <a:extLst>
              <a:ext uri="{FF2B5EF4-FFF2-40B4-BE49-F238E27FC236}">
                <a16:creationId xmlns:a16="http://schemas.microsoft.com/office/drawing/2014/main" id="{26FBF593-9A66-C344-948F-D703C50D25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684367"/>
              </p:ext>
            </p:extLst>
          </p:nvPr>
        </p:nvGraphicFramePr>
        <p:xfrm>
          <a:off x="2837768" y="3562276"/>
          <a:ext cx="2070100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11280" imgH="482400" progId="Equation.3">
                  <p:embed/>
                </p:oleObj>
              </mc:Choice>
              <mc:Fallback>
                <p:oleObj name="Equation" r:id="rId8" imgW="1511280" imgH="482400" progId="Equation.3">
                  <p:embed/>
                  <p:pic>
                    <p:nvPicPr>
                      <p:cNvPr id="24" name="Object 12">
                        <a:extLst>
                          <a:ext uri="{FF2B5EF4-FFF2-40B4-BE49-F238E27FC236}">
                            <a16:creationId xmlns:a16="http://schemas.microsoft.com/office/drawing/2014/main" id="{26FBF593-9A66-C344-948F-D703C50D25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7768" y="3562276"/>
                        <a:ext cx="2070100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69E4D7E-AF8F-EB4A-B81C-D24C5165D924}"/>
              </a:ext>
            </a:extLst>
          </p:cNvPr>
          <p:cNvSpPr txBox="1"/>
          <p:nvPr/>
        </p:nvSpPr>
        <p:spPr>
          <a:xfrm>
            <a:off x="7174968" y="6480048"/>
            <a:ext cx="50024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CH" dirty="0"/>
              <a:t>Le 1/8 de l'espace </a:t>
            </a:r>
            <a:r>
              <a:rPr lang="fr-CH" i="1" dirty="0" err="1"/>
              <a:t>k</a:t>
            </a:r>
            <a:r>
              <a:rPr lang="fr-CH" baseline="-25000" dirty="0" err="1"/>
              <a:t>x</a:t>
            </a:r>
            <a:r>
              <a:rPr lang="fr-CH" dirty="0" err="1"/>
              <a:t>-</a:t>
            </a:r>
            <a:r>
              <a:rPr lang="fr-CH" i="1" dirty="0" err="1"/>
              <a:t>k</a:t>
            </a:r>
            <a:r>
              <a:rPr lang="fr-CH" baseline="-25000" dirty="0" err="1"/>
              <a:t>y</a:t>
            </a:r>
            <a:r>
              <a:rPr lang="fr-CH" dirty="0" err="1"/>
              <a:t>-</a:t>
            </a:r>
            <a:r>
              <a:rPr lang="fr-CH" i="1" dirty="0" err="1"/>
              <a:t>k</a:t>
            </a:r>
            <a:r>
              <a:rPr lang="fr-CH" baseline="-25000" dirty="0" err="1"/>
              <a:t>z</a:t>
            </a:r>
            <a:r>
              <a:rPr lang="fr-CH" dirty="0"/>
              <a:t> dans le cas </a:t>
            </a:r>
            <a:r>
              <a:rPr lang="fr-CH" i="1" dirty="0"/>
              <a:t>n</a:t>
            </a:r>
            <a:r>
              <a:rPr lang="fr-CH" baseline="-25000" dirty="0"/>
              <a:t>3</a:t>
            </a:r>
            <a:r>
              <a:rPr lang="fr-CH" dirty="0"/>
              <a:t>&gt;</a:t>
            </a:r>
            <a:r>
              <a:rPr lang="fr-CH" i="1" dirty="0"/>
              <a:t>n</a:t>
            </a:r>
            <a:r>
              <a:rPr lang="fr-CH" baseline="-25000" dirty="0"/>
              <a:t>2</a:t>
            </a:r>
            <a:r>
              <a:rPr lang="fr-CH" dirty="0"/>
              <a:t>&gt;</a:t>
            </a:r>
            <a:r>
              <a:rPr lang="fr-CH" i="1" dirty="0"/>
              <a:t>n</a:t>
            </a:r>
            <a:r>
              <a:rPr lang="fr-CH" baseline="-25000" dirty="0"/>
              <a:t>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BBA65D-5003-FF4D-8FC6-3E432AB157D7}"/>
              </a:ext>
            </a:extLst>
          </p:cNvPr>
          <p:cNvGrpSpPr/>
          <p:nvPr/>
        </p:nvGrpSpPr>
        <p:grpSpPr>
          <a:xfrm>
            <a:off x="4227178" y="1376772"/>
            <a:ext cx="7953498" cy="5292588"/>
            <a:chOff x="4227178" y="1376772"/>
            <a:chExt cx="7953498" cy="529258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3B5C815-11CA-2B4A-B1C1-4542D37C6DE0}"/>
                </a:ext>
              </a:extLst>
            </p:cNvPr>
            <p:cNvGrpSpPr/>
            <p:nvPr/>
          </p:nvGrpSpPr>
          <p:grpSpPr>
            <a:xfrm>
              <a:off x="4227178" y="1376772"/>
              <a:ext cx="7953498" cy="5292588"/>
              <a:chOff x="2751015" y="1772815"/>
              <a:chExt cx="7953498" cy="5292588"/>
            </a:xfrm>
          </p:grpSpPr>
          <p:pic>
            <p:nvPicPr>
              <p:cNvPr id="2055" name="Picture 8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7696" y="1772815"/>
                <a:ext cx="4816817" cy="5112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" name="Straight Arrow Connector 21"/>
              <p:cNvCxnSpPr>
                <a:cxnSpLocks/>
                <a:stCxn id="19" idx="3"/>
              </p:cNvCxnSpPr>
              <p:nvPr/>
            </p:nvCxnSpPr>
            <p:spPr>
              <a:xfrm flipV="1">
                <a:off x="2751015" y="2874634"/>
                <a:ext cx="5485628" cy="87583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cxnSpLocks/>
                <a:stCxn id="24" idx="3"/>
              </p:cNvCxnSpPr>
              <p:nvPr/>
            </p:nvCxnSpPr>
            <p:spPr>
              <a:xfrm flipV="1">
                <a:off x="3431705" y="3957743"/>
                <a:ext cx="5004555" cy="329982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cxnSpLocks/>
              </p:cNvCxnSpPr>
              <p:nvPr/>
            </p:nvCxnSpPr>
            <p:spPr>
              <a:xfrm flipH="1">
                <a:off x="9407860" y="3897052"/>
                <a:ext cx="540568" cy="144016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cxnSpLocks/>
              </p:cNvCxnSpPr>
              <p:nvPr/>
            </p:nvCxnSpPr>
            <p:spPr>
              <a:xfrm flipH="1">
                <a:off x="7702960" y="2348880"/>
                <a:ext cx="733300" cy="9873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/>
              <p:cNvSpPr/>
              <p:nvPr/>
            </p:nvSpPr>
            <p:spPr>
              <a:xfrm>
                <a:off x="9408369" y="3537012"/>
                <a:ext cx="108137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>
                    <a:solidFill>
                      <a:srgbClr val="0070C0"/>
                    </a:solidFill>
                  </a:rPr>
                  <a:t>Pol Y: n</a:t>
                </a:r>
                <a:r>
                  <a:rPr lang="fr-FR" baseline="-25000">
                    <a:solidFill>
                      <a:srgbClr val="0070C0"/>
                    </a:solidFill>
                  </a:rPr>
                  <a:t>2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148228" y="1988840"/>
                <a:ext cx="19797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err="1">
                    <a:solidFill>
                      <a:srgbClr val="FF0000"/>
                    </a:solidFill>
                  </a:rPr>
                  <a:t>Polarization</a:t>
                </a:r>
                <a:r>
                  <a:rPr lang="fr-FR">
                    <a:solidFill>
                      <a:srgbClr val="FF0000"/>
                    </a:solidFill>
                  </a:rPr>
                  <a:t> Z: n</a:t>
                </a:r>
                <a:r>
                  <a:rPr lang="fr-FR" baseline="-2500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740192" y="2492896"/>
                <a:ext cx="19283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err="1">
                    <a:solidFill>
                      <a:srgbClr val="00B050"/>
                    </a:solidFill>
                  </a:rPr>
                  <a:t>Polarization</a:t>
                </a:r>
                <a:r>
                  <a:rPr lang="fr-FR">
                    <a:solidFill>
                      <a:srgbClr val="00B050"/>
                    </a:solidFill>
                  </a:rPr>
                  <a:t> X: n</a:t>
                </a:r>
                <a:r>
                  <a:rPr lang="fr-FR" baseline="-25000">
                    <a:solidFill>
                      <a:srgbClr val="00B050"/>
                    </a:solidFill>
                  </a:rPr>
                  <a:t>1</a:t>
                </a:r>
              </a:p>
            </p:txBody>
          </p:sp>
          <p:cxnSp>
            <p:nvCxnSpPr>
              <p:cNvPr id="23" name="Straight Arrow Connector 22"/>
              <p:cNvCxnSpPr>
                <a:cxnSpLocks/>
              </p:cNvCxnSpPr>
              <p:nvPr/>
            </p:nvCxnSpPr>
            <p:spPr>
              <a:xfrm flipH="1">
                <a:off x="7870181" y="2816932"/>
                <a:ext cx="2294271" cy="682051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cxnSpLocks/>
              </p:cNvCxnSpPr>
              <p:nvPr/>
            </p:nvCxnSpPr>
            <p:spPr>
              <a:xfrm flipV="1">
                <a:off x="4151785" y="6201307"/>
                <a:ext cx="3996443" cy="864096"/>
              </a:xfrm>
              <a:prstGeom prst="straightConnector1">
                <a:avLst/>
              </a:prstGeom>
              <a:ln w="25400">
                <a:solidFill>
                  <a:srgbClr val="FF66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A97FE054-5327-B54F-9FC4-A1D33BC95A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7649" y="5553315"/>
                <a:ext cx="6876764" cy="751955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C8E400-2C2E-BB4B-96C4-BAA9A583395D}"/>
                </a:ext>
              </a:extLst>
            </p:cNvPr>
            <p:cNvSpPr/>
            <p:nvPr/>
          </p:nvSpPr>
          <p:spPr>
            <a:xfrm>
              <a:off x="9426235" y="5831976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b="1" dirty="0">
                  <a:solidFill>
                    <a:srgbClr val="FF0000"/>
                  </a:solidFill>
                </a:rPr>
                <a:t>P</a:t>
              </a:r>
              <a:endParaRPr lang="en-US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202"/>
    </mc:Choice>
    <mc:Fallback xmlns="">
      <p:transition spd="slow" advTm="27820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46E0B-B13B-BA47-BA0D-1BE607FFFCC2}"/>
              </a:ext>
            </a:extLst>
          </p:cNvPr>
          <p:cNvGrpSpPr/>
          <p:nvPr/>
        </p:nvGrpSpPr>
        <p:grpSpPr>
          <a:xfrm>
            <a:off x="9150138" y="8621"/>
            <a:ext cx="3030538" cy="3216275"/>
            <a:chOff x="9150138" y="8621"/>
            <a:chExt cx="3030538" cy="3216275"/>
          </a:xfrm>
        </p:grpSpPr>
        <p:pic>
          <p:nvPicPr>
            <p:cNvPr id="3082" name="Picture 8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0138" y="8621"/>
              <a:ext cx="3030538" cy="321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39EC007-17B8-C744-A015-D73D0C6C6A95}"/>
                </a:ext>
              </a:extLst>
            </p:cNvPr>
            <p:cNvSpPr/>
            <p:nvPr/>
          </p:nvSpPr>
          <p:spPr>
            <a:xfrm>
              <a:off x="10407162" y="2708920"/>
              <a:ext cx="28725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sz="1200" b="1" dirty="0">
                  <a:solidFill>
                    <a:srgbClr val="FF0000"/>
                  </a:solidFill>
                </a:rPr>
                <a:t>P</a:t>
              </a:r>
              <a:endParaRPr lang="en-US" sz="1200" b="1" dirty="0"/>
            </a:p>
          </p:txBody>
        </p:sp>
      </p:grpSp>
      <p:pic>
        <p:nvPicPr>
          <p:cNvPr id="3081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60" y="4576763"/>
            <a:ext cx="7059416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Text Box 5"/>
          <p:cNvSpPr txBox="1">
            <a:spLocks noChangeArrowheads="1"/>
          </p:cNvSpPr>
          <p:nvPr/>
        </p:nvSpPr>
        <p:spPr bwMode="auto">
          <a:xfrm>
            <a:off x="11324" y="514350"/>
            <a:ext cx="9138813" cy="205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fr-CH" dirty="0"/>
              <a:t>La double surface donne deux valeurs de |</a:t>
            </a:r>
            <a:r>
              <a:rPr lang="fr-CH" i="1" dirty="0"/>
              <a:t>k</a:t>
            </a:r>
            <a:r>
              <a:rPr lang="fr-CH" dirty="0"/>
              <a:t>| pour chaque direction du vecteur </a:t>
            </a:r>
            <a:r>
              <a:rPr lang="fr-CH" b="1" i="1" dirty="0"/>
              <a:t>k</a:t>
            </a:r>
            <a:r>
              <a:rPr lang="fr-CH" dirty="0"/>
              <a:t>, chacune correspond à une autre valeur de </a:t>
            </a:r>
            <a:r>
              <a:rPr lang="fr-CH" i="1" dirty="0"/>
              <a:t>n</a:t>
            </a:r>
            <a:r>
              <a:rPr lang="fr-CH" dirty="0"/>
              <a:t>. Elles correspondent aux deux</a:t>
            </a:r>
          </a:p>
          <a:p>
            <a:pPr eaLnBrk="1" hangingPunct="1">
              <a:lnSpc>
                <a:spcPct val="120000"/>
              </a:lnSpc>
            </a:pPr>
            <a:r>
              <a:rPr lang="fr-CH" dirty="0"/>
              <a:t>polarisations orthogonales de l’onde.</a:t>
            </a:r>
          </a:p>
          <a:p>
            <a:pPr eaLnBrk="1" hangingPunct="1">
              <a:lnSpc>
                <a:spcPct val="120000"/>
              </a:lnSpc>
            </a:pPr>
            <a:r>
              <a:rPr lang="fr-CH" dirty="0"/>
              <a:t>Il y a toujours un point de croisement </a:t>
            </a:r>
            <a:r>
              <a:rPr lang="fr-CH" i="1" dirty="0">
                <a:solidFill>
                  <a:srgbClr val="FF0000"/>
                </a:solidFill>
              </a:rPr>
              <a:t>p</a:t>
            </a:r>
            <a:r>
              <a:rPr lang="fr-CH" dirty="0"/>
              <a:t> entre les courbes: </a:t>
            </a:r>
          </a:p>
          <a:p>
            <a:pPr eaLnBrk="1" hangingPunct="1">
              <a:lnSpc>
                <a:spcPct val="120000"/>
              </a:lnSpc>
            </a:pPr>
            <a:r>
              <a:rPr lang="fr-CH" dirty="0"/>
              <a:t>La ligne entre l’origine et le point </a:t>
            </a:r>
            <a:r>
              <a:rPr lang="fr-CH" i="1" dirty="0">
                <a:solidFill>
                  <a:srgbClr val="FF0000"/>
                </a:solidFill>
              </a:rPr>
              <a:t>p</a:t>
            </a:r>
            <a:r>
              <a:rPr lang="fr-CH" dirty="0"/>
              <a:t> est </a:t>
            </a:r>
            <a:r>
              <a:rPr lang="fr-CH" dirty="0">
                <a:solidFill>
                  <a:srgbClr val="FF0000"/>
                </a:solidFill>
              </a:rPr>
              <a:t>l’axe optique</a:t>
            </a:r>
            <a:r>
              <a:rPr lang="fr-CH" dirty="0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fr-CH" dirty="0"/>
              <a:t>	</a:t>
            </a:r>
          </a:p>
        </p:txBody>
      </p:sp>
      <p:sp>
        <p:nvSpPr>
          <p:cNvPr id="3084" name="Text Box 8"/>
          <p:cNvSpPr txBox="1">
            <a:spLocks noChangeArrowheads="1"/>
          </p:cNvSpPr>
          <p:nvPr/>
        </p:nvSpPr>
        <p:spPr bwMode="auto">
          <a:xfrm>
            <a:off x="1" y="8621"/>
            <a:ext cx="91501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La biréfringence: classement </a:t>
            </a:r>
          </a:p>
        </p:txBody>
      </p:sp>
      <p:graphicFrame>
        <p:nvGraphicFramePr>
          <p:cNvPr id="3074" name="Object 11"/>
          <p:cNvGraphicFramePr>
            <a:graphicFrameLocks noChangeAspect="1"/>
          </p:cNvGraphicFramePr>
          <p:nvPr/>
        </p:nvGraphicFramePr>
        <p:xfrm>
          <a:off x="10878714" y="417330"/>
          <a:ext cx="1008063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36560" imgH="228600" progId="Equation.3">
                  <p:embed/>
                </p:oleObj>
              </mc:Choice>
              <mc:Fallback>
                <p:oleObj name="Equation" r:id="rId4" imgW="736560" imgH="228600" progId="Equation.3">
                  <p:embed/>
                  <p:pic>
                    <p:nvPicPr>
                      <p:cNvPr id="307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8714" y="417330"/>
                        <a:ext cx="1008063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8285785" y="483818"/>
            <a:ext cx="1806659" cy="24715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6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" y="2276872"/>
            <a:ext cx="1415544" cy="458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8285785" y="730068"/>
            <a:ext cx="1734651" cy="353564"/>
          </a:xfrm>
          <a:prstGeom prst="straightConnector1">
            <a:avLst/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 flipH="1" flipV="1">
            <a:off x="1127448" y="2662238"/>
            <a:ext cx="1307532" cy="98278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75" name="Object 8"/>
          <p:cNvGraphicFramePr>
            <a:graphicFrameLocks noChangeAspect="1"/>
          </p:cNvGraphicFramePr>
          <p:nvPr/>
        </p:nvGraphicFramePr>
        <p:xfrm>
          <a:off x="1252303" y="2403551"/>
          <a:ext cx="1008062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36560" imgH="228600" progId="Equation.3">
                  <p:embed/>
                </p:oleObj>
              </mc:Choice>
              <mc:Fallback>
                <p:oleObj name="Equation" r:id="rId7" imgW="736560" imgH="228600" progId="Equation.3">
                  <p:embed/>
                  <p:pic>
                    <p:nvPicPr>
                      <p:cNvPr id="307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303" y="2403551"/>
                        <a:ext cx="1008062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9"/>
          <p:cNvGraphicFramePr>
            <a:graphicFrameLocks noChangeAspect="1"/>
          </p:cNvGraphicFramePr>
          <p:nvPr/>
        </p:nvGraphicFramePr>
        <p:xfrm>
          <a:off x="1235460" y="3955460"/>
          <a:ext cx="9906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23600" imgH="228600" progId="Equation.3">
                  <p:embed/>
                </p:oleObj>
              </mc:Choice>
              <mc:Fallback>
                <p:oleObj name="Equation" r:id="rId8" imgW="723600" imgH="228600" progId="Equation.3">
                  <p:embed/>
                  <p:pic>
                    <p:nvPicPr>
                      <p:cNvPr id="307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5460" y="3955460"/>
                        <a:ext cx="990600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Straight Arrow Connector 35"/>
          <p:cNvCxnSpPr>
            <a:cxnSpLocks/>
            <a:stCxn id="3091" idx="1"/>
          </p:cNvCxnSpPr>
          <p:nvPr/>
        </p:nvCxnSpPr>
        <p:spPr>
          <a:xfrm flipH="1" flipV="1">
            <a:off x="1252304" y="3955460"/>
            <a:ext cx="1099280" cy="24188"/>
          </a:xfrm>
          <a:prstGeom prst="straightConnector1">
            <a:avLst/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77" name="Object 16"/>
          <p:cNvGraphicFramePr>
            <a:graphicFrameLocks noChangeAspect="1"/>
          </p:cNvGraphicFramePr>
          <p:nvPr/>
        </p:nvGraphicFramePr>
        <p:xfrm>
          <a:off x="1199456" y="5604874"/>
          <a:ext cx="9906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23600" imgH="228600" progId="Equation.3">
                  <p:embed/>
                </p:oleObj>
              </mc:Choice>
              <mc:Fallback>
                <p:oleObj name="Equation" r:id="rId10" imgW="723600" imgH="228600" progId="Equation.3">
                  <p:embed/>
                  <p:pic>
                    <p:nvPicPr>
                      <p:cNvPr id="307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456" y="5604874"/>
                        <a:ext cx="990600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5951984" y="1736812"/>
            <a:ext cx="4728282" cy="1231814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1" name="Text Box 5"/>
          <p:cNvSpPr txBox="1">
            <a:spLocks noChangeArrowheads="1"/>
          </p:cNvSpPr>
          <p:nvPr/>
        </p:nvSpPr>
        <p:spPr bwMode="auto">
          <a:xfrm>
            <a:off x="2351584" y="3450176"/>
            <a:ext cx="9829092" cy="105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fr-CH" dirty="0"/>
              <a:t>Dans le cas général il y a deux axes (symétrie), le matériel est donc appelé </a:t>
            </a:r>
            <a:r>
              <a:rPr lang="fr-CH" dirty="0" err="1">
                <a:solidFill>
                  <a:srgbClr val="FF0000"/>
                </a:solidFill>
              </a:rPr>
              <a:t>biaxial</a:t>
            </a:r>
            <a:r>
              <a:rPr lang="fr-CH" dirty="0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fr-CH" dirty="0"/>
              <a:t>Si deux indices sont égaux, le matériel est </a:t>
            </a:r>
            <a:r>
              <a:rPr lang="fr-CH" dirty="0" err="1">
                <a:solidFill>
                  <a:srgbClr val="0070C0"/>
                </a:solidFill>
              </a:rPr>
              <a:t>uniaxial</a:t>
            </a:r>
            <a:r>
              <a:rPr lang="fr-CH" dirty="0"/>
              <a:t>. Il peut être positif (n</a:t>
            </a:r>
            <a:r>
              <a:rPr lang="fr-CH" baseline="-25000" dirty="0"/>
              <a:t>e</a:t>
            </a:r>
            <a:r>
              <a:rPr lang="fr-CH" dirty="0"/>
              <a:t>&gt;n</a:t>
            </a:r>
            <a:r>
              <a:rPr lang="fr-CH" baseline="-25000" dirty="0"/>
              <a:t>o</a:t>
            </a:r>
            <a:r>
              <a:rPr lang="fr-CH" dirty="0"/>
              <a:t>) ou négatif (n</a:t>
            </a:r>
            <a:r>
              <a:rPr lang="fr-CH" baseline="-25000" dirty="0"/>
              <a:t>e</a:t>
            </a:r>
            <a:r>
              <a:rPr lang="fr-CH" dirty="0"/>
              <a:t>&lt;n</a:t>
            </a:r>
            <a:r>
              <a:rPr lang="fr-CH" baseline="-25000" dirty="0"/>
              <a:t>o</a:t>
            </a:r>
            <a:r>
              <a:rPr lang="fr-CH" dirty="0"/>
              <a:t>).</a:t>
            </a:r>
          </a:p>
          <a:p>
            <a:pPr eaLnBrk="1" hangingPunct="1">
              <a:lnSpc>
                <a:spcPct val="120000"/>
              </a:lnSpc>
            </a:pPr>
            <a:r>
              <a:rPr lang="fr-CH" dirty="0"/>
              <a:t>Si les 3 indices sont égaux, le matériel est </a:t>
            </a:r>
            <a:r>
              <a:rPr lang="fr-CH" dirty="0">
                <a:solidFill>
                  <a:srgbClr val="00B050"/>
                </a:solidFill>
              </a:rPr>
              <a:t>isotrope</a:t>
            </a:r>
            <a:r>
              <a:rPr lang="fr-CH" dirty="0"/>
              <a:t> (pas de biréfringence)</a:t>
            </a:r>
          </a:p>
        </p:txBody>
      </p:sp>
      <p:graphicFrame>
        <p:nvGraphicFramePr>
          <p:cNvPr id="3078" name="Object 17"/>
          <p:cNvGraphicFramePr>
            <a:graphicFrameLocks noChangeAspect="1"/>
          </p:cNvGraphicFramePr>
          <p:nvPr/>
        </p:nvGraphicFramePr>
        <p:xfrm>
          <a:off x="6636110" y="4664434"/>
          <a:ext cx="1008062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36560" imgH="228600" progId="Equation.3">
                  <p:embed/>
                </p:oleObj>
              </mc:Choice>
              <mc:Fallback>
                <p:oleObj name="Equation" r:id="rId12" imgW="736560" imgH="228600" progId="Equation.3">
                  <p:embed/>
                  <p:pic>
                    <p:nvPicPr>
                      <p:cNvPr id="307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6110" y="4664434"/>
                        <a:ext cx="1008062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18"/>
          <p:cNvGraphicFramePr>
            <a:graphicFrameLocks noChangeAspect="1"/>
          </p:cNvGraphicFramePr>
          <p:nvPr/>
        </p:nvGraphicFramePr>
        <p:xfrm>
          <a:off x="8832304" y="4581128"/>
          <a:ext cx="9906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23600" imgH="228600" progId="Equation.3">
                  <p:embed/>
                </p:oleObj>
              </mc:Choice>
              <mc:Fallback>
                <p:oleObj name="Equation" r:id="rId13" imgW="723600" imgH="228600" progId="Equation.3">
                  <p:embed/>
                  <p:pic>
                    <p:nvPicPr>
                      <p:cNvPr id="307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2304" y="4581128"/>
                        <a:ext cx="990600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Object 19"/>
          <p:cNvGraphicFramePr>
            <a:graphicFrameLocks noChangeAspect="1"/>
          </p:cNvGraphicFramePr>
          <p:nvPr/>
        </p:nvGraphicFramePr>
        <p:xfrm>
          <a:off x="11136560" y="4654930"/>
          <a:ext cx="9906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23600" imgH="228600" progId="Equation.3">
                  <p:embed/>
                </p:oleObj>
              </mc:Choice>
              <mc:Fallback>
                <p:oleObj name="Equation" r:id="rId15" imgW="723600" imgH="228600" progId="Equation.3">
                  <p:embed/>
                  <p:pic>
                    <p:nvPicPr>
                      <p:cNvPr id="308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36560" y="4654930"/>
                        <a:ext cx="990600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2" name="Rectangle 38"/>
          <p:cNvSpPr>
            <a:spLocks noChangeArrowheads="1"/>
          </p:cNvSpPr>
          <p:nvPr/>
        </p:nvSpPr>
        <p:spPr bwMode="auto">
          <a:xfrm>
            <a:off x="1316670" y="4560889"/>
            <a:ext cx="350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H" sz="1400"/>
              <a:t>n</a:t>
            </a:r>
            <a:r>
              <a:rPr lang="fr-CH" sz="1400" baseline="-25000"/>
              <a:t>e</a:t>
            </a:r>
            <a:endParaRPr lang="en-US" sz="1400"/>
          </a:p>
        </p:txBody>
      </p:sp>
      <p:sp>
        <p:nvSpPr>
          <p:cNvPr id="3093" name="Rectangle 39"/>
          <p:cNvSpPr>
            <a:spLocks noChangeArrowheads="1"/>
          </p:cNvSpPr>
          <p:nvPr/>
        </p:nvSpPr>
        <p:spPr bwMode="auto">
          <a:xfrm>
            <a:off x="803412" y="6042026"/>
            <a:ext cx="350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H" sz="1400"/>
              <a:t>n</a:t>
            </a:r>
            <a:r>
              <a:rPr lang="fr-CH" sz="1400" baseline="-25000"/>
              <a:t>e</a:t>
            </a:r>
            <a:endParaRPr lang="en-US" sz="1400"/>
          </a:p>
        </p:txBody>
      </p:sp>
      <p:sp>
        <p:nvSpPr>
          <p:cNvPr id="3094" name="Rectangle 40"/>
          <p:cNvSpPr>
            <a:spLocks noChangeArrowheads="1"/>
          </p:cNvSpPr>
          <p:nvPr/>
        </p:nvSpPr>
        <p:spPr bwMode="auto">
          <a:xfrm>
            <a:off x="947428" y="4560889"/>
            <a:ext cx="350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H" sz="1400"/>
              <a:t>n</a:t>
            </a:r>
            <a:r>
              <a:rPr lang="fr-CH" sz="1400" baseline="-25000"/>
              <a:t>o</a:t>
            </a:r>
            <a:endParaRPr lang="en-US" sz="1400"/>
          </a:p>
        </p:txBody>
      </p:sp>
      <p:sp>
        <p:nvSpPr>
          <p:cNvPr id="3095" name="Rectangle 41"/>
          <p:cNvSpPr>
            <a:spLocks noChangeArrowheads="1"/>
          </p:cNvSpPr>
          <p:nvPr/>
        </p:nvSpPr>
        <p:spPr bwMode="auto">
          <a:xfrm>
            <a:off x="1172654" y="6042026"/>
            <a:ext cx="350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H" sz="1400"/>
              <a:t>n</a:t>
            </a:r>
            <a:r>
              <a:rPr lang="fr-CH" sz="1400" baseline="-25000"/>
              <a:t>o</a:t>
            </a:r>
            <a:endParaRPr lang="en-US" sz="1400"/>
          </a:p>
        </p:txBody>
      </p:sp>
      <p:cxnSp>
        <p:nvCxnSpPr>
          <p:cNvPr id="51" name="Straight Arrow Connector 50"/>
          <p:cNvCxnSpPr>
            <a:cxnSpLocks/>
          </p:cNvCxnSpPr>
          <p:nvPr/>
        </p:nvCxnSpPr>
        <p:spPr>
          <a:xfrm flipH="1" flipV="1">
            <a:off x="1019436" y="3573016"/>
            <a:ext cx="1415544" cy="720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  <a:stCxn id="3091" idx="1"/>
          </p:cNvCxnSpPr>
          <p:nvPr/>
        </p:nvCxnSpPr>
        <p:spPr>
          <a:xfrm flipH="1">
            <a:off x="1172138" y="3979648"/>
            <a:ext cx="1179446" cy="1663302"/>
          </a:xfrm>
          <a:prstGeom prst="straightConnector1">
            <a:avLst/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24"/>
    </mc:Choice>
    <mc:Fallback xmlns="">
      <p:transition spd="slow" advTm="22962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0" y="636864"/>
            <a:ext cx="5771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CH" sz="2400"/>
              <a:t>Quelques matériaux réels (biréfringents):</a:t>
            </a: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1" y="8620"/>
            <a:ext cx="684128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600" dirty="0"/>
              <a:t>La biréfringence </a:t>
            </a:r>
          </a:p>
        </p:txBody>
      </p:sp>
      <p:pic>
        <p:nvPicPr>
          <p:cNvPr id="4104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244" y="4333407"/>
            <a:ext cx="5198220" cy="251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806A5-0A82-F340-B329-A2E978CC68D5}"/>
              </a:ext>
            </a:extLst>
          </p:cNvPr>
          <p:cNvGrpSpPr/>
          <p:nvPr/>
        </p:nvGrpSpPr>
        <p:grpSpPr>
          <a:xfrm>
            <a:off x="6815882" y="-3174"/>
            <a:ext cx="5184774" cy="1666605"/>
            <a:chOff x="5438776" y="-3174"/>
            <a:chExt cx="5184774" cy="1666605"/>
          </a:xfrm>
        </p:grpSpPr>
        <p:pic>
          <p:nvPicPr>
            <p:cNvPr id="4106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776" y="-3174"/>
              <a:ext cx="5156199" cy="166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098" name="Object 7"/>
            <p:cNvGraphicFramePr>
              <a:graphicFrameLocks noChangeAspect="1"/>
            </p:cNvGraphicFramePr>
            <p:nvPr/>
          </p:nvGraphicFramePr>
          <p:xfrm>
            <a:off x="6413500" y="69851"/>
            <a:ext cx="814388" cy="252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736560" imgH="228600" progId="Equation.3">
                    <p:embed/>
                  </p:oleObj>
                </mc:Choice>
                <mc:Fallback>
                  <p:oleObj name="Equation" r:id="rId4" imgW="736560" imgH="228600" progId="Equation.3">
                    <p:embed/>
                    <p:pic>
                      <p:nvPicPr>
                        <p:cNvPr id="409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3500" y="69851"/>
                          <a:ext cx="814388" cy="252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99" name="Object 8"/>
            <p:cNvGraphicFramePr>
              <a:graphicFrameLocks noChangeAspect="1"/>
            </p:cNvGraphicFramePr>
            <p:nvPr/>
          </p:nvGraphicFramePr>
          <p:xfrm>
            <a:off x="8177213" y="69851"/>
            <a:ext cx="800100" cy="252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23600" imgH="228600" progId="Equation.3">
                    <p:embed/>
                  </p:oleObj>
                </mc:Choice>
                <mc:Fallback>
                  <p:oleObj name="Equation" r:id="rId6" imgW="723600" imgH="228600" progId="Equation.3">
                    <p:embed/>
                    <p:pic>
                      <p:nvPicPr>
                        <p:cNvPr id="4099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77213" y="69851"/>
                          <a:ext cx="800100" cy="252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0" name="Object 9"/>
            <p:cNvGraphicFramePr>
              <a:graphicFrameLocks noChangeAspect="1"/>
            </p:cNvGraphicFramePr>
            <p:nvPr/>
          </p:nvGraphicFramePr>
          <p:xfrm>
            <a:off x="9823450" y="69851"/>
            <a:ext cx="800100" cy="252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23600" imgH="228600" progId="Equation.3">
                    <p:embed/>
                  </p:oleObj>
                </mc:Choice>
                <mc:Fallback>
                  <p:oleObj name="Equation" r:id="rId8" imgW="723600" imgH="228600" progId="Equation.3">
                    <p:embed/>
                    <p:pic>
                      <p:nvPicPr>
                        <p:cNvPr id="410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23450" y="69851"/>
                          <a:ext cx="800100" cy="252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07" name="Text Box 5"/>
          <p:cNvSpPr txBox="1">
            <a:spLocks noChangeArrowheads="1"/>
          </p:cNvSpPr>
          <p:nvPr/>
        </p:nvSpPr>
        <p:spPr bwMode="auto">
          <a:xfrm>
            <a:off x="5555794" y="3623336"/>
            <a:ext cx="34205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CH" sz="2000" dirty="0"/>
              <a:t>Les "familles" des cristaux de différentes symétries</a:t>
            </a:r>
          </a:p>
        </p:txBody>
      </p:sp>
      <p:pic>
        <p:nvPicPr>
          <p:cNvPr id="4108" name="Picture 7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15"/>
          <a:stretch>
            <a:fillRect/>
          </a:stretch>
        </p:blipFill>
        <p:spPr bwMode="auto">
          <a:xfrm>
            <a:off x="10740516" y="5280413"/>
            <a:ext cx="1438721" cy="156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Fi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937" y="1451916"/>
            <a:ext cx="2090300" cy="176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Fi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756" y="3215563"/>
            <a:ext cx="1916244" cy="206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C20340E-60C7-46EA-20EF-BA4CA3DB5B23}"/>
              </a:ext>
            </a:extLst>
          </p:cNvPr>
          <p:cNvGrpSpPr/>
          <p:nvPr/>
        </p:nvGrpSpPr>
        <p:grpSpPr>
          <a:xfrm>
            <a:off x="0" y="1167642"/>
            <a:ext cx="4547828" cy="5690358"/>
            <a:chOff x="0" y="1167642"/>
            <a:chExt cx="4547828" cy="5690358"/>
          </a:xfrm>
        </p:grpSpPr>
        <p:pic>
          <p:nvPicPr>
            <p:cNvPr id="4105" name="Picture 11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67642"/>
              <a:ext cx="4547828" cy="5690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F155922-22DE-9A81-8697-2500C608A2DE}"/>
                </a:ext>
              </a:extLst>
            </p:cNvPr>
            <p:cNvSpPr/>
            <p:nvPr/>
          </p:nvSpPr>
          <p:spPr>
            <a:xfrm>
              <a:off x="12763" y="4941168"/>
              <a:ext cx="4031009" cy="2160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B73438F-0C4A-99C5-FF59-0B128F9632AB}"/>
              </a:ext>
            </a:extLst>
          </p:cNvPr>
          <p:cNvSpPr txBox="1"/>
          <p:nvPr/>
        </p:nvSpPr>
        <p:spPr>
          <a:xfrm>
            <a:off x="4029035" y="4864514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=-10%!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1"/>
    </mc:Choice>
    <mc:Fallback xmlns="">
      <p:transition spd="slow" advTm="5831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566F472B-64DC-794D-A75D-B89814A63B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4706" y="541726"/>
                <a:ext cx="12191999" cy="4183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Les composants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CH" sz="2000" i="1"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fr-CH" sz="2000" dirty="0"/>
                  <a:t> sont en phase </a:t>
                </a:r>
                <a14:m>
                  <m:oMath xmlns:m="http://schemas.openxmlformats.org/officeDocument/2006/math"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fr-CH" sz="2000" dirty="0"/>
                  <a:t> : </a:t>
                </a:r>
                <a14:m>
                  <m:oMath xmlns:m="http://schemas.openxmlformats.org/officeDocument/2006/math">
                    <m:r>
                      <a:rPr lang="fr-CH" sz="2000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sz="2000" b="1" i="1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sz="2000" b="1" i="1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sty m:val="p"/>
                          </m:rPr>
                          <a:rPr lang="fr-CH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𝑘𝑧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fr-CH" sz="2000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Le vecteur de Jones est :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fr-CH" sz="20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CH" sz="200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CH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r>
                  <a:rPr lang="fr-CH" sz="2000" dirty="0"/>
                  <a:t>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La direction (angle) de la polarisation est donnée par: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sz="20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fr-CH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r>
                  <a:rPr lang="fr-CH" sz="2000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On définit des cas spéciaux: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Polarisation horizontale: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begChr m:val="|"/>
                        <m:endChr m:val="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e>
                    </m:d>
                  </m:oMath>
                </a14:m>
                <a:r>
                  <a:rPr lang="fr-CH" dirty="0"/>
                  <a:t> , verticale: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begChr m:val="|"/>
                        <m:endChr m:val="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d>
                  </m:oMath>
                </a14:m>
                <a:r>
                  <a:rPr lang="fr-CH" dirty="0"/>
                  <a:t>.</a:t>
                </a:r>
              </a:p>
              <a:p>
                <a:pPr marL="800100" lvl="1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Polarisation diagonale 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begChr m:val="|"/>
                        <m:endChr m:val="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r>
                  <a:rPr lang="fr-CH" dirty="0"/>
                  <a:t> et: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begChr m:val="|"/>
                        <m:endChr m:val=""/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</m:oMath>
                </a14:m>
                <a:r>
                  <a:rPr lang="fr-CH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On peut obtenir: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</m:d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fr-CH" sz="2000" dirty="0"/>
                  <a:t> 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</m:d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fr-CH" sz="2000" dirty="0"/>
              </a:p>
            </p:txBody>
          </p:sp>
        </mc:Choice>
        <mc:Fallback xmlns="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566F472B-64DC-794D-A75D-B89814A63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4706" y="541726"/>
                <a:ext cx="12191999" cy="4183261"/>
              </a:xfrm>
              <a:prstGeom prst="rect">
                <a:avLst/>
              </a:prstGeom>
              <a:blipFill>
                <a:blip r:embed="rId2"/>
                <a:stretch>
                  <a:fillRect l="-520" b="-118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6" name="Picture 2" descr="fig8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1751" r="1618" b="2319"/>
          <a:stretch/>
        </p:blipFill>
        <p:spPr bwMode="auto">
          <a:xfrm>
            <a:off x="8166157" y="2312876"/>
            <a:ext cx="4025843" cy="4533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18506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3600" dirty="0"/>
              <a:t>La polarisation linéaire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8ABADD7-82AC-BC86-CB7D-96381A2A54FF}"/>
              </a:ext>
            </a:extLst>
          </p:cNvPr>
          <p:cNvGrpSpPr/>
          <p:nvPr/>
        </p:nvGrpSpPr>
        <p:grpSpPr>
          <a:xfrm>
            <a:off x="7793" y="4724987"/>
            <a:ext cx="7906058" cy="2133013"/>
            <a:chOff x="7793" y="4724987"/>
            <a:chExt cx="7906058" cy="2133013"/>
          </a:xfrm>
        </p:grpSpPr>
        <p:pic>
          <p:nvPicPr>
            <p:cNvPr id="317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3" y="4724987"/>
              <a:ext cx="7906058" cy="2133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Arc 1">
              <a:extLst>
                <a:ext uri="{FF2B5EF4-FFF2-40B4-BE49-F238E27FC236}">
                  <a16:creationId xmlns:a16="http://schemas.microsoft.com/office/drawing/2014/main" id="{C011865A-84E0-5158-6E98-90C3A9EF6A8F}"/>
                </a:ext>
              </a:extLst>
            </p:cNvPr>
            <p:cNvSpPr/>
            <p:nvPr/>
          </p:nvSpPr>
          <p:spPr>
            <a:xfrm>
              <a:off x="911424" y="5248206"/>
              <a:ext cx="576064" cy="917097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73220EA1-AC6C-323F-FF95-72890E859593}"/>
                </a:ext>
              </a:extLst>
            </p:cNvPr>
            <p:cNvSpPr txBox="1"/>
            <p:nvPr/>
          </p:nvSpPr>
          <p:spPr>
            <a:xfrm>
              <a:off x="1343472" y="518390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Symbol" pitchFamily="2" charset="2"/>
                </a:rPr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469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98"/>
    </mc:Choice>
    <mc:Fallback xmlns="">
      <p:transition spd="slow" advTm="11179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50" name="Text Box 5"/>
              <p:cNvSpPr txBox="1">
                <a:spLocks noChangeArrowheads="1"/>
              </p:cNvSpPr>
              <p:nvPr/>
            </p:nvSpPr>
            <p:spPr bwMode="auto">
              <a:xfrm>
                <a:off x="0" y="661916"/>
                <a:ext cx="12192000" cy="2274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Dans un milieu anisotrope, </a:t>
                </a:r>
                <a14:m>
                  <m:oMath xmlns:m="http://schemas.openxmlformats.org/officeDocument/2006/math">
                    <m:r>
                      <a:rPr lang="fr-CH" sz="2000" b="1" i="1" dirty="0" smtClean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fr-CH" sz="2000" dirty="0"/>
                  <a:t> n'a pas la même direction que </a:t>
                </a:r>
                <a14:m>
                  <m:oMath xmlns:m="http://schemas.openxmlformats.org/officeDocument/2006/math">
                    <m:r>
                      <a:rPr lang="fr-CH" sz="2000" b="1" i="1" dirty="0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sz="2000" dirty="0"/>
                  <a:t>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L'équation de Maxwell donne pour les ondes monochromatiques: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Donc, </a:t>
                </a:r>
                <a:r>
                  <a:rPr lang="fr-CH" sz="2000" b="1" dirty="0"/>
                  <a:t>H</a:t>
                </a:r>
                <a:r>
                  <a:rPr lang="fr-CH" sz="2000" dirty="0"/>
                  <a:t> et </a:t>
                </a:r>
                <a:r>
                  <a:rPr lang="fr-CH" sz="2000" b="1" dirty="0"/>
                  <a:t>B</a:t>
                </a:r>
                <a:r>
                  <a:rPr lang="fr-CH" sz="2000" dirty="0"/>
                  <a:t> sont perpendiculaires à </a:t>
                </a:r>
                <a14:m>
                  <m:oMath xmlns:m="http://schemas.openxmlformats.org/officeDocument/2006/math">
                    <m:r>
                      <a:rPr lang="fr-CH" sz="2000" b="1" i="1" dirty="0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fr-CH" sz="2000" dirty="0"/>
                  <a:t> et à </a:t>
                </a:r>
                <a14:m>
                  <m:oMath xmlns:m="http://schemas.openxmlformats.org/officeDocument/2006/math">
                    <m:r>
                      <a:rPr lang="fr-CH" sz="2000" b="1" i="1" dirty="0" smtClean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fr-CH" sz="2000" dirty="0"/>
                  <a:t>, pas à </a:t>
                </a:r>
                <a14:m>
                  <m:oMath xmlns:m="http://schemas.openxmlformats.org/officeDocument/2006/math">
                    <m:r>
                      <a:rPr lang="fr-CH" sz="2000" b="1" i="1" dirty="0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sz="2000" dirty="0"/>
                  <a:t>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Le flux d’énergie </a:t>
                </a:r>
                <a14:m>
                  <m:oMath xmlns:m="http://schemas.openxmlformats.org/officeDocument/2006/math">
                    <m:r>
                      <a:rPr lang="fr-CH" sz="2000" b="1" i="1" dirty="0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fr-CH" sz="2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sz="2000" b="1" i="1" dirty="0" err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CH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fr-CH" sz="2000" b="1" i="1" dirty="0" err="1"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fr-CH" sz="2000" dirty="0"/>
                  <a:t> est perpendiculaire à </a:t>
                </a:r>
                <a14:m>
                  <m:oMath xmlns:m="http://schemas.openxmlformats.org/officeDocument/2006/math">
                    <m:r>
                      <a:rPr lang="fr-CH" sz="2000" b="1" i="1" dirty="0" smtClean="0">
                        <a:latin typeface="Cambria Math" panose="02040503050406030204" pitchFamily="18" charset="0"/>
                      </a:rPr>
                      <m:t>𝑯</m:t>
                    </m:r>
                  </m:oMath>
                </a14:m>
                <a:r>
                  <a:rPr lang="fr-CH" sz="2000" dirty="0"/>
                  <a:t> et </a:t>
                </a:r>
                <a14:m>
                  <m:oMath xmlns:m="http://schemas.openxmlformats.org/officeDocument/2006/math">
                    <m:r>
                      <a:rPr lang="fr-CH" sz="2000" b="1" i="1" dirty="0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sz="2000" dirty="0"/>
                  <a:t>, pas à </a:t>
                </a:r>
                <a14:m>
                  <m:oMath xmlns:m="http://schemas.openxmlformats.org/officeDocument/2006/math">
                    <m:r>
                      <a:rPr lang="fr-CH" sz="2000" b="1" i="1" dirty="0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fr-CH" sz="2000" dirty="0"/>
                  <a:t>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La direction du rayon (perpendiculaire aux fronts d'onde) suit la direction de </a:t>
                </a:r>
                <a14:m>
                  <m:oMath xmlns:m="http://schemas.openxmlformats.org/officeDocument/2006/math">
                    <m:r>
                      <a:rPr lang="fr-CH" sz="2000" b="1" i="1" dirty="0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fr-CH" sz="2000" dirty="0"/>
                  <a:t>. 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La direction du flux d'énergie est différente de celle du rayon!</a:t>
                </a:r>
              </a:p>
            </p:txBody>
          </p:sp>
        </mc:Choice>
        <mc:Fallback xmlns="">
          <p:sp>
            <p:nvSpPr>
              <p:cNvPr id="6150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61916"/>
                <a:ext cx="12192000" cy="2274405"/>
              </a:xfrm>
              <a:prstGeom prst="rect">
                <a:avLst/>
              </a:prstGeom>
              <a:blipFill>
                <a:blip r:embed="rId2"/>
                <a:stretch>
                  <a:fillRect l="-416" b="-444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0" y="-3175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Les directions des vecteurs: champs, propagation, énergie</a:t>
            </a: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2441"/>
            <a:ext cx="5339916" cy="320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596106"/>
              </p:ext>
            </p:extLst>
          </p:nvPr>
        </p:nvGraphicFramePr>
        <p:xfrm>
          <a:off x="7824192" y="1045493"/>
          <a:ext cx="1423715" cy="367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38080" imgH="215640" progId="Equation.3">
                  <p:embed/>
                </p:oleObj>
              </mc:Choice>
              <mc:Fallback>
                <p:oleObj name="Equation" r:id="rId4" imgW="838080" imgH="215640" progId="Equation.3">
                  <p:embed/>
                  <p:pic>
                    <p:nvPicPr>
                      <p:cNvPr id="614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192" y="1045493"/>
                        <a:ext cx="1423715" cy="3672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847" y="620688"/>
            <a:ext cx="2180153" cy="237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868217" y="2896095"/>
          <a:ext cx="4784853" cy="3961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3053327" imgH="3084321" progId="Photoshop.Image.9">
                  <p:embed/>
                </p:oleObj>
              </mc:Choice>
              <mc:Fallback>
                <p:oleObj name="Image" r:id="rId7" imgW="3053327" imgH="3084321" progId="Photoshop.Image.9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217" y="2896095"/>
                        <a:ext cx="4784853" cy="39619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10"/>
    </mc:Choice>
    <mc:Fallback xmlns="">
      <p:transition spd="slow" advTm="16361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173" name="Text Box 5"/>
              <p:cNvSpPr txBox="1">
                <a:spLocks noChangeArrowheads="1"/>
              </p:cNvSpPr>
              <p:nvPr/>
            </p:nvSpPr>
            <p:spPr bwMode="auto">
              <a:xfrm>
                <a:off x="-1" y="763588"/>
                <a:ext cx="9423209" cy="4493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continuité des champs à l’interface (ch.2) donne une équation pour les vecteurs d’onde: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CH" b="1" i="1" smtClean="0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fr-CH" dirty="0"/>
                  <a:t>, qui donne normalement la loi de </a:t>
                </a:r>
                <a:r>
                  <a:rPr lang="fr-CH" dirty="0" err="1"/>
                  <a:t>Snell</a:t>
                </a:r>
                <a:r>
                  <a:rPr lang="fr-CH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unc>
                      <m:func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func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func>
                  </m:oMath>
                </a14:m>
                <a:endParaRPr lang="fr-CH" dirty="0"/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Dans un matériel anisotrope, il y a deux valeurs possible de </a:t>
                </a:r>
                <a14:m>
                  <m:oMath xmlns:m="http://schemas.openxmlformats.org/officeDocument/2006/math">
                    <m:r>
                      <a:rPr lang="fr-CH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fr-CH" b="1" i="1" baseline="-25000" dirty="0" err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fr-CH" dirty="0"/>
                  <a:t> , en fonction de la direction de polarisation du champ </a:t>
                </a:r>
                <a14:m>
                  <m:oMath xmlns:m="http://schemas.openxmlformats.org/officeDocument/2006/math">
                    <m:r>
                      <a:rPr lang="fr-CH" b="1" i="1" dirty="0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dirty="0"/>
                  <a:t> par rapport à l’axe optique. Il y aurait donc deux rayons transmis, avec des vecteurs </a:t>
                </a:r>
                <a14:m>
                  <m:oMath xmlns:m="http://schemas.openxmlformats.org/officeDocument/2006/math">
                    <m:r>
                      <a:rPr lang="fr-CH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fr-CH" i="1" baseline="-25000" dirty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fr-CH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CH" b="1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CH" b="1" i="1" dirty="0" err="1">
                        <a:latin typeface="Cambria Math" panose="02040503050406030204" pitchFamily="18" charset="0"/>
                      </a:rPr>
                      <m:t>𝒌</m:t>
                    </m:r>
                    <m:r>
                      <a:rPr lang="fr-CH" i="1" baseline="-25000" dirty="0" err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fr-CH" dirty="0"/>
                  <a:t> . Il n’est pas possible d’utiliser la loi de </a:t>
                </a:r>
                <a:r>
                  <a:rPr lang="fr-CH" dirty="0" err="1"/>
                  <a:t>Snell</a:t>
                </a:r>
                <a:r>
                  <a:rPr lang="fr-CH" dirty="0"/>
                  <a:t> habituelle, car la valeur de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CH" dirty="0"/>
                  <a:t> dépend de l’angle!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dirty="0"/>
                  <a:t> 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sz="2400" dirty="0"/>
                  <a:t>Exemple simplifié: matériel </a:t>
                </a:r>
                <a:r>
                  <a:rPr lang="fr-CH" sz="2400" dirty="0" err="1"/>
                  <a:t>uniaxial</a:t>
                </a:r>
                <a:r>
                  <a:rPr lang="fr-CH" sz="2400" dirty="0"/>
                  <a:t>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la polarisation perpendiculaire à l’axe optique, nous avons un rayon </a:t>
                </a:r>
                <a:r>
                  <a:rPr lang="fr-CH" b="1" dirty="0"/>
                  <a:t>ordinaire</a:t>
                </a:r>
                <a:r>
                  <a:rPr lang="fr-CH" dirty="0"/>
                  <a:t>. La loi de </a:t>
                </a:r>
                <a:r>
                  <a:rPr lang="fr-CH" dirty="0" err="1"/>
                  <a:t>Snell</a:t>
                </a:r>
                <a:r>
                  <a:rPr lang="fr-CH" dirty="0"/>
                  <a:t> peut servir à trouver l’angle de réfraction: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func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func>
                  </m:oMath>
                </a14:m>
                <a:endParaRPr lang="fr-CH" dirty="0"/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le rayon extraordinaire,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CH" dirty="0"/>
                  <a:t> dépend de l'angle avec l'axe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dirty="0"/>
                  <a:t>     optique, et  l’équation devient: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func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</a:rPr>
                      <m:t>)</m:t>
                    </m:r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func>
                  </m:oMath>
                </a14:m>
                <a:r>
                  <a:rPr lang="fr-CH" dirty="0"/>
                  <a:t>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Elle demande une solution graphique ou numérique.</a:t>
                </a:r>
              </a:p>
            </p:txBody>
          </p:sp>
        </mc:Choice>
        <mc:Fallback xmlns="">
          <p:sp>
            <p:nvSpPr>
              <p:cNvPr id="717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763588"/>
                <a:ext cx="9423209" cy="4493794"/>
              </a:xfrm>
              <a:prstGeom prst="rect">
                <a:avLst/>
              </a:prstGeom>
              <a:blipFill>
                <a:blip r:embed="rId2"/>
                <a:stretch>
                  <a:fillRect l="-1077" t="-282" b="-141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0" y="8620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Réfraction à l'interface avec un matériel biréfringent </a:t>
            </a:r>
          </a:p>
        </p:txBody>
      </p:sp>
      <p:pic>
        <p:nvPicPr>
          <p:cNvPr id="7175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209" y="540796"/>
            <a:ext cx="2768790" cy="281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1"/>
          <a:stretch/>
        </p:blipFill>
        <p:spPr bwMode="auto">
          <a:xfrm>
            <a:off x="9624392" y="4276886"/>
            <a:ext cx="2547838" cy="256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7" r="60208"/>
          <a:stretch/>
        </p:blipFill>
        <p:spPr bwMode="auto">
          <a:xfrm>
            <a:off x="6683359" y="4298435"/>
            <a:ext cx="273314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04"/>
    </mc:Choice>
    <mc:Fallback xmlns="">
      <p:transition spd="slow" advTm="13380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12" descr="Fi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82" y="577355"/>
            <a:ext cx="2713878" cy="292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5" descr="Fi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405" y="3067419"/>
            <a:ext cx="3779887" cy="37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Fi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1365"/>
            <a:ext cx="4691844" cy="30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11324" y="8620"/>
            <a:ext cx="121623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Exemple de matériel biréfringent: La calcite (Ca(CO</a:t>
            </a:r>
            <a:r>
              <a:rPr lang="fr-CH" sz="3200" baseline="-25000" dirty="0"/>
              <a:t>3</a:t>
            </a:r>
            <a:r>
              <a:rPr lang="fr-CH" sz="3200" dirty="0"/>
              <a:t>)</a:t>
            </a:r>
            <a:r>
              <a:rPr lang="fr-CH" sz="3200" baseline="-25000" dirty="0"/>
              <a:t>2</a:t>
            </a:r>
            <a:r>
              <a:rPr lang="fr-CH" sz="3200" dirty="0"/>
              <a:t>)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Text Box 11"/>
              <p:cNvSpPr txBox="1">
                <a:spLocks noChangeArrowheads="1"/>
              </p:cNvSpPr>
              <p:nvPr/>
            </p:nvSpPr>
            <p:spPr bwMode="auto">
              <a:xfrm>
                <a:off x="11324" y="723775"/>
                <a:ext cx="5771939" cy="797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CH" sz="20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CH" sz="2000" i="1" baseline="-25000" dirty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fr-CH" sz="2000" i="1" dirty="0">
                          <a:latin typeface="Cambria Math" panose="02040503050406030204" pitchFamily="18" charset="0"/>
                        </a:rPr>
                        <m:t>=1.66, </m:t>
                      </m:r>
                      <m:r>
                        <a:rPr lang="fr-CH" sz="2000" i="1" dirty="0">
                          <a:latin typeface="Cambria Math" panose="02040503050406030204" pitchFamily="18" charset="0"/>
                        </a:rPr>
                        <m:t>𝑛𝑒</m:t>
                      </m:r>
                      <m:r>
                        <a:rPr lang="fr-CH" sz="2000" i="1" dirty="0">
                          <a:latin typeface="Cambria Math" panose="02040503050406030204" pitchFamily="18" charset="0"/>
                        </a:rPr>
                        <m:t>=1.49, </m:t>
                      </m:r>
                      <m:r>
                        <m:rPr>
                          <m:sty m:val="p"/>
                        </m:rPr>
                        <a:rPr lang="fr-CH" sz="2000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CH" sz="2000" i="1" dirty="0" err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CH" sz="2000" i="1" dirty="0">
                          <a:latin typeface="Cambria Math" panose="02040503050406030204" pitchFamily="18" charset="0"/>
                        </a:rPr>
                        <m:t>=−0.17</m:t>
                      </m:r>
                    </m:oMath>
                  </m:oMathPara>
                </a14:m>
                <a:endParaRPr lang="fr-CH" sz="2000" dirty="0"/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sz="2000" dirty="0"/>
                  <a:t>Une des plus grandes différences d’indice!</a:t>
                </a:r>
                <a:endParaRPr lang="en-US" sz="2000" dirty="0"/>
              </a:p>
            </p:txBody>
          </p:sp>
        </mc:Choice>
        <mc:Fallback xmlns="">
          <p:sp>
            <p:nvSpPr>
              <p:cNvPr id="15366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24" y="723775"/>
                <a:ext cx="5771939" cy="797013"/>
              </a:xfrm>
              <a:prstGeom prst="rect">
                <a:avLst/>
              </a:prstGeom>
              <a:blipFill>
                <a:blip r:embed="rId5"/>
                <a:stretch>
                  <a:fillRect l="-1096" b="-1269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7" name="Picture 4" descr="Fi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901" y="766636"/>
            <a:ext cx="3047725" cy="51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900355" y="5926050"/>
            <a:ext cx="33012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CH" dirty="0"/>
              <a:t>Calcite, coupe perpendiculaire à l’axe optique (isotrope dans cette direction) </a:t>
            </a:r>
            <a:endParaRPr lang="en-US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68342" y="3636699"/>
            <a:ext cx="23245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CH" dirty="0"/>
              <a:t>Calcite, vue 3D</a:t>
            </a:r>
            <a:endParaRPr lang="en-US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5225" y="3498199"/>
            <a:ext cx="4354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CH" dirty="0"/>
              <a:t>Calcite, cristal coupé pour utiliser la biréfringence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44"/>
    </mc:Choice>
    <mc:Fallback xmlns="">
      <p:transition spd="slow" advTm="11314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7" descr="fig8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t="3294" r="2667" b="2228"/>
          <a:stretch/>
        </p:blipFill>
        <p:spPr bwMode="auto">
          <a:xfrm>
            <a:off x="2475243" y="3252778"/>
            <a:ext cx="3620757" cy="358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8" descr="Fi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32" y="896899"/>
            <a:ext cx="3791744" cy="289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9" descr="Fi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3796468"/>
            <a:ext cx="3791744" cy="30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21"/>
          <p:cNvSpPr txBox="1">
            <a:spLocks noChangeArrowheads="1"/>
          </p:cNvSpPr>
          <p:nvPr/>
        </p:nvSpPr>
        <p:spPr bwMode="auto">
          <a:xfrm>
            <a:off x="0" y="8620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Polariser la lumière par la biréfringence </a:t>
            </a:r>
          </a:p>
        </p:txBody>
      </p:sp>
      <p:pic>
        <p:nvPicPr>
          <p:cNvPr id="7" name="Picture 4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93" y="3429000"/>
            <a:ext cx="2124236" cy="263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1">
                <a:extLst>
                  <a:ext uri="{FF2B5EF4-FFF2-40B4-BE49-F238E27FC236}">
                    <a16:creationId xmlns:a16="http://schemas.microsoft.com/office/drawing/2014/main" id="{3C64A9AE-8030-774A-AFF6-A8EBED6DB9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24" y="531840"/>
                <a:ext cx="8280920" cy="2751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vecteur </a:t>
                </a:r>
                <a14:m>
                  <m:oMath xmlns:m="http://schemas.openxmlformats.org/officeDocument/2006/math">
                    <m:r>
                      <a:rPr lang="fr-CH" b="1" i="1" dirty="0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dirty="0"/>
                  <a:t> perpendiculaire à la page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H" dirty="0"/>
                  <a:t> est toujours perpendiculaire à l'axe optique. L'indice est donc isotrope et la propagation continue dans la même direction.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vecteur </a:t>
                </a:r>
                <a14:m>
                  <m:oMath xmlns:m="http://schemas.openxmlformats.org/officeDocument/2006/math">
                    <m:r>
                      <a:rPr lang="fr-CH" b="1" i="1" dirty="0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dirty="0"/>
                  <a:t> dans la page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H" dirty="0"/>
                  <a:t> a un composant parallèle et un autre perpendiculaire à l'axe optique. L'indice de chaque composant est différent, le front d'onde et la direction de propagation sont donc inclinés.</a:t>
                </a:r>
              </a:p>
              <a:p>
                <a:pPr marL="342900" indent="-34290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Résultat: propagation des polarisations dans deux directions différentes, qui permet de séparer les deux polarisations.</a:t>
                </a:r>
              </a:p>
            </p:txBody>
          </p:sp>
        </mc:Choice>
        <mc:Fallback xmlns="">
          <p:sp>
            <p:nvSpPr>
              <p:cNvPr id="8" name="Text Box 11">
                <a:extLst>
                  <a:ext uri="{FF2B5EF4-FFF2-40B4-BE49-F238E27FC236}">
                    <a16:creationId xmlns:a16="http://schemas.microsoft.com/office/drawing/2014/main" id="{3C64A9AE-8030-774A-AFF6-A8EBED6DB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24" y="531840"/>
                <a:ext cx="8280920" cy="2751522"/>
              </a:xfrm>
              <a:prstGeom prst="rect">
                <a:avLst/>
              </a:prstGeom>
              <a:blipFill>
                <a:blip r:embed="rId6"/>
                <a:stretch>
                  <a:fillRect l="-306" t="-459" r="-459" b="-13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22"/>
    </mc:Choice>
    <mc:Fallback xmlns="">
      <p:transition spd="slow" advTm="12162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0" descr="Fi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" y="1304764"/>
            <a:ext cx="3362018" cy="371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1" descr="Fi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170" y="1966366"/>
            <a:ext cx="3480104" cy="307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2" descr="Fi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70" y="1916832"/>
            <a:ext cx="3276835" cy="307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13"/>
          <p:cNvSpPr txBox="1">
            <a:spLocks noChangeArrowheads="1"/>
          </p:cNvSpPr>
          <p:nvPr/>
        </p:nvSpPr>
        <p:spPr bwMode="auto">
          <a:xfrm>
            <a:off x="-1" y="4997494"/>
            <a:ext cx="39416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fr-CH" sz="1600" dirty="0"/>
              <a:t>Prisme de Nicol: l'interface entre deux surfaces de calcite coupées à 68°. L'indice ordinaire (plus grand) cause une réflexion interne totale et l'indice extraordinaire laisse passer le faisceau. On sépare ainsi les deux polarisations en deux directions différentes</a:t>
            </a:r>
            <a:endParaRPr lang="en-US" sz="1600" dirty="0"/>
          </a:p>
        </p:txBody>
      </p:sp>
      <p:sp>
        <p:nvSpPr>
          <p:cNvPr id="8199" name="Text Box 14"/>
          <p:cNvSpPr txBox="1">
            <a:spLocks noChangeArrowheads="1"/>
          </p:cNvSpPr>
          <p:nvPr/>
        </p:nvSpPr>
        <p:spPr bwMode="auto">
          <a:xfrm>
            <a:off x="4193835" y="4996741"/>
            <a:ext cx="3480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fr-CH" sz="1600" dirty="0"/>
              <a:t>Prisme de Wollaston: deux axes optiques opposés, pour obtenir des angles symétriques.  </a:t>
            </a:r>
            <a:endParaRPr lang="en-US" sz="1600" dirty="0"/>
          </a:p>
        </p:txBody>
      </p:sp>
      <p:sp>
        <p:nvSpPr>
          <p:cNvPr id="8200" name="Text Box 15"/>
          <p:cNvSpPr txBox="1">
            <a:spLocks noChangeArrowheads="1"/>
          </p:cNvSpPr>
          <p:nvPr/>
        </p:nvSpPr>
        <p:spPr bwMode="auto">
          <a:xfrm>
            <a:off x="8015536" y="5046275"/>
            <a:ext cx="41764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fr-CH" sz="1600" dirty="0"/>
              <a:t>Prisme de </a:t>
            </a:r>
            <a:r>
              <a:rPr lang="fr-CH" sz="1600" dirty="0" err="1"/>
              <a:t>Glan</a:t>
            </a:r>
            <a:r>
              <a:rPr lang="fr-CH" sz="1600" dirty="0"/>
              <a:t>-Foucault (</a:t>
            </a:r>
            <a:r>
              <a:rPr lang="fr-CH" sz="1600" dirty="0" err="1"/>
              <a:t>Glan</a:t>
            </a:r>
            <a:r>
              <a:rPr lang="fr-CH" sz="1600" dirty="0"/>
              <a:t>-Thompson): comme le prisme de Nicol, mais l'angle de déviation est plus grand</a:t>
            </a:r>
            <a:endParaRPr lang="en-US" sz="1600" dirty="0"/>
          </a:p>
        </p:txBody>
      </p:sp>
      <p:sp>
        <p:nvSpPr>
          <p:cNvPr id="8201" name="Text Box 16"/>
          <p:cNvSpPr txBox="1">
            <a:spLocks noChangeArrowheads="1"/>
          </p:cNvSpPr>
          <p:nvPr/>
        </p:nvSpPr>
        <p:spPr bwMode="auto">
          <a:xfrm>
            <a:off x="0" y="8620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Polariser la lumière: éléments polarisants utilisant la biréfringence </a:t>
            </a:r>
          </a:p>
        </p:txBody>
      </p:sp>
      <p:graphicFrame>
        <p:nvGraphicFramePr>
          <p:cNvPr id="8194" name="Object 9"/>
          <p:cNvGraphicFramePr>
            <a:graphicFrameLocks noChangeAspect="1"/>
          </p:cNvGraphicFramePr>
          <p:nvPr/>
        </p:nvGraphicFramePr>
        <p:xfrm>
          <a:off x="10704857" y="1016732"/>
          <a:ext cx="1331803" cy="612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39600" imgH="431640" progId="Equation.3">
                  <p:embed/>
                </p:oleObj>
              </mc:Choice>
              <mc:Fallback>
                <p:oleObj name="Equation" r:id="rId5" imgW="939600" imgH="431640" progId="Equation.3">
                  <p:embed/>
                  <p:pic>
                    <p:nvPicPr>
                      <p:cNvPr id="819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04857" y="1016732"/>
                        <a:ext cx="1331803" cy="6123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2747628" y="1108065"/>
            <a:ext cx="89763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CH" dirty="0"/>
              <a:t>Condition pour la réflexion interne totale du rayon ordinaire (matériel négatif):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0BCBA22-73E4-F345-99B0-7397099DB82B}"/>
                  </a:ext>
                </a:extLst>
              </p:cNvPr>
              <p:cNvSpPr/>
              <p:nvPr/>
            </p:nvSpPr>
            <p:spPr>
              <a:xfrm>
                <a:off x="-3106" y="558148"/>
                <a:ext cx="12195105" cy="519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CH" dirty="0"/>
                  <a:t>Avantage: </a:t>
                </a:r>
                <a:r>
                  <a:rPr lang="fr-CH" b="1" dirty="0"/>
                  <a:t>rapport d'extinction</a:t>
                </a:r>
                <a:r>
                  <a:rPr lang="fr-CH" dirty="0"/>
                  <a:t> élevé: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den>
                    </m:f>
                    <m:r>
                      <a:rPr lang="fr-CH" i="1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fr-CH" dirty="0"/>
                  <a:t>. On utilise la différence des indices: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i="1" baseline="-25000" dirty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=1.66</m:t>
                    </m:r>
                    <m:r>
                      <a:rPr lang="fr-CH" b="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CH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b="0" i="1" baseline="-25000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=1.49</m:t>
                    </m:r>
                  </m:oMath>
                </a14:m>
                <a:endParaRPr lang="fr-CH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0BCBA22-73E4-F345-99B0-7397099DB8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06" y="558148"/>
                <a:ext cx="12195105" cy="519501"/>
              </a:xfrm>
              <a:prstGeom prst="rect">
                <a:avLst/>
              </a:prstGeom>
              <a:blipFill>
                <a:blip r:embed="rId8"/>
                <a:stretch>
                  <a:fillRect l="-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61"/>
    </mc:Choice>
    <mc:Fallback xmlns="">
      <p:transition spd="slow" advTm="12416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Fi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4617"/>
            <a:ext cx="4079776" cy="248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Fi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937" y="4382662"/>
            <a:ext cx="3620932" cy="24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0" y="8620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Le retardateur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084A29-A2AC-B443-BEED-F244F1F1C7D5}"/>
              </a:ext>
            </a:extLst>
          </p:cNvPr>
          <p:cNvGrpSpPr/>
          <p:nvPr/>
        </p:nvGrpSpPr>
        <p:grpSpPr>
          <a:xfrm>
            <a:off x="9273450" y="4586"/>
            <a:ext cx="2907226" cy="3064374"/>
            <a:chOff x="8315325" y="0"/>
            <a:chExt cx="3876675" cy="4086225"/>
          </a:xfrm>
        </p:grpSpPr>
        <p:pic>
          <p:nvPicPr>
            <p:cNvPr id="9222" name="Picture 5" descr="fig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5325" y="0"/>
              <a:ext cx="3876675" cy="408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rot="5400000">
              <a:off x="10258887" y="2158063"/>
              <a:ext cx="1022350" cy="76676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TextBox 10"/>
            <p:cNvSpPr txBox="1">
              <a:spLocks noChangeArrowheads="1"/>
            </p:cNvSpPr>
            <p:nvPr/>
          </p:nvSpPr>
          <p:spPr bwMode="auto">
            <a:xfrm>
              <a:off x="10751805" y="2463656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L</a:t>
              </a:r>
            </a:p>
          </p:txBody>
        </p:sp>
      </p:grpSp>
      <p:sp>
        <p:nvSpPr>
          <p:cNvPr id="12" name="Text Box 14">
            <a:extLst>
              <a:ext uri="{FF2B5EF4-FFF2-40B4-BE49-F238E27FC236}">
                <a16:creationId xmlns:a16="http://schemas.microsoft.com/office/drawing/2014/main" id="{8A48983E-CE6C-C84C-9922-A54E56C01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98" y="3800098"/>
            <a:ext cx="32028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CH" sz="1400" dirty="0"/>
              <a:t>Propagation parallèle à l'axe optique: la même vitesse pour les deux polarisations.  </a:t>
            </a:r>
            <a:endParaRPr lang="en-US" sz="1400" dirty="0"/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CB0BEF9C-ACCB-C64A-A7D8-AF013B8A7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012" y="3800098"/>
            <a:ext cx="38110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CH" sz="1400" dirty="0"/>
              <a:t>Propagation perpendiculaire à l'axe optique: des vitesses différentes pour les deux polarisations.  </a:t>
            </a:r>
            <a:endParaRPr lang="en-US" sz="1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609CBC-61E9-8D46-A2E6-4658B496465C}"/>
              </a:ext>
            </a:extLst>
          </p:cNvPr>
          <p:cNvGrpSpPr/>
          <p:nvPr/>
        </p:nvGrpSpPr>
        <p:grpSpPr>
          <a:xfrm>
            <a:off x="8041312" y="3356992"/>
            <a:ext cx="4175368" cy="3500138"/>
            <a:chOff x="7906729" y="3357862"/>
            <a:chExt cx="4175368" cy="350013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5E4CBA3-CF69-E149-B585-1A35449B8B11}"/>
                </a:ext>
              </a:extLst>
            </p:cNvPr>
            <p:cNvGrpSpPr/>
            <p:nvPr/>
          </p:nvGrpSpPr>
          <p:grpSpPr>
            <a:xfrm>
              <a:off x="8148228" y="3357862"/>
              <a:ext cx="3933869" cy="3500138"/>
              <a:chOff x="6815572" y="3537546"/>
              <a:chExt cx="3933869" cy="350013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2ABDC28-C13C-6E48-AE11-DF3450F27A93}"/>
                  </a:ext>
                </a:extLst>
              </p:cNvPr>
              <p:cNvGrpSpPr/>
              <p:nvPr/>
            </p:nvGrpSpPr>
            <p:grpSpPr>
              <a:xfrm>
                <a:off x="6815572" y="4125832"/>
                <a:ext cx="3769891" cy="2732169"/>
                <a:chOff x="6815572" y="4125832"/>
                <a:chExt cx="3769891" cy="2732169"/>
              </a:xfrm>
            </p:grpSpPr>
            <p:pic>
              <p:nvPicPr>
                <p:cNvPr id="20" name="Picture 8" descr="Fig">
                  <a:extLst>
                    <a:ext uri="{FF2B5EF4-FFF2-40B4-BE49-F238E27FC236}">
                      <a16:creationId xmlns:a16="http://schemas.microsoft.com/office/drawing/2014/main" id="{E04A2172-4A83-8347-8113-8290A1EEBE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82805" y="4125832"/>
                  <a:ext cx="3577183" cy="27321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" name="Text Box 12">
                  <a:extLst>
                    <a:ext uri="{FF2B5EF4-FFF2-40B4-BE49-F238E27FC236}">
                      <a16:creationId xmlns:a16="http://schemas.microsoft.com/office/drawing/2014/main" id="{3990B68A-4AB7-094E-AEA0-0C8EBC5221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767900" y="4630190"/>
                  <a:ext cx="817563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1200"/>
                    <a:t>optic axis</a:t>
                  </a:r>
                </a:p>
              </p:txBody>
            </p:sp>
            <p:sp>
              <p:nvSpPr>
                <p:cNvPr id="22" name="Line 13">
                  <a:extLst>
                    <a:ext uri="{FF2B5EF4-FFF2-40B4-BE49-F238E27FC236}">
                      <a16:creationId xmlns:a16="http://schemas.microsoft.com/office/drawing/2014/main" id="{4258728F-47C7-1B42-86BF-9D6FEF900D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07053" y="4460465"/>
                  <a:ext cx="322262" cy="4318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15">
                  <a:extLst>
                    <a:ext uri="{FF2B5EF4-FFF2-40B4-BE49-F238E27FC236}">
                      <a16:creationId xmlns:a16="http://schemas.microsoft.com/office/drawing/2014/main" id="{5789C995-F0B1-0448-97DD-FF8C0208FC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5572" y="5804990"/>
                  <a:ext cx="431800" cy="10795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" name="Text Box 9">
                <a:extLst>
                  <a:ext uri="{FF2B5EF4-FFF2-40B4-BE49-F238E27FC236}">
                    <a16:creationId xmlns:a16="http://schemas.microsoft.com/office/drawing/2014/main" id="{321DEC48-7990-2740-AE1C-D3BA501084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49041" y="3537546"/>
                <a:ext cx="36004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CH" dirty="0"/>
                  <a:t>compensateur de Babinet (permet un ajustage fin la phase)</a:t>
                </a:r>
                <a:endParaRPr lang="en-US" dirty="0"/>
              </a:p>
            </p:txBody>
          </p:sp>
          <p:graphicFrame>
            <p:nvGraphicFramePr>
              <p:cNvPr id="19" name="Object 11">
                <a:extLst>
                  <a:ext uri="{FF2B5EF4-FFF2-40B4-BE49-F238E27FC236}">
                    <a16:creationId xmlns:a16="http://schemas.microsoft.com/office/drawing/2014/main" id="{46F4F0ED-5357-514D-9808-9C1DDA58776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47720" y="6378548"/>
              <a:ext cx="2531232" cy="6591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663560" imgH="431640" progId="Equation.3">
                      <p:embed/>
                    </p:oleObj>
                  </mc:Choice>
                  <mc:Fallback>
                    <p:oleObj name="Equation" r:id="rId6" imgW="1663560" imgH="431640" progId="Equation.3">
                      <p:embed/>
                      <p:pic>
                        <p:nvPicPr>
                          <p:cNvPr id="19" name="Object 11">
                            <a:extLst>
                              <a:ext uri="{FF2B5EF4-FFF2-40B4-BE49-F238E27FC236}">
                                <a16:creationId xmlns:a16="http://schemas.microsoft.com/office/drawing/2014/main" id="{46F4F0ED-5357-514D-9808-9C1DDA58776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47720" y="6378548"/>
                            <a:ext cx="2531232" cy="6591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B85C0E49-D3CF-1945-84FB-1886514307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6729" y="5746651"/>
              <a:ext cx="81756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200"/>
                <a:t>optic axis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226" name="Text Box 13"/>
              <p:cNvSpPr txBox="1">
                <a:spLocks noChangeArrowheads="1"/>
              </p:cNvSpPr>
              <p:nvPr/>
            </p:nvSpPr>
            <p:spPr bwMode="auto">
              <a:xfrm>
                <a:off x="0" y="511084"/>
                <a:ext cx="9480376" cy="3234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Dans un matériel biréfringent, pour une propagation perpendiculaire à l'axe optique, les ondes avec deux polarisations différentes se propagent à deux vitesses différentes  (</a:t>
                </a:r>
                <a:r>
                  <a:rPr lang="fr-CH" i="1" dirty="0"/>
                  <a:t>c/n</a:t>
                </a:r>
                <a:r>
                  <a:rPr lang="fr-CH" baseline="-25000" dirty="0"/>
                  <a:t>o</a:t>
                </a:r>
                <a:r>
                  <a:rPr lang="fr-CH" dirty="0"/>
                  <a:t> et </a:t>
                </a:r>
                <a:r>
                  <a:rPr lang="fr-CH" i="1" dirty="0"/>
                  <a:t>c/n</a:t>
                </a:r>
                <a:r>
                  <a:rPr lang="fr-CH" baseline="-25000" dirty="0"/>
                  <a:t>e</a:t>
                </a:r>
                <a:r>
                  <a:rPr lang="fr-CH" dirty="0"/>
                  <a:t>).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Un parcours d'une longueur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fr-CH" dirty="0"/>
                  <a:t> cause un </a:t>
                </a:r>
                <a:r>
                  <a:rPr lang="fr-CH" b="1" dirty="0"/>
                  <a:t>retard</a:t>
                </a:r>
                <a:r>
                  <a:rPr lang="fr-CH" dirty="0"/>
                  <a:t> relatif entre les deux polarisations de: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CH" dirty="0"/>
                  <a:t> , ou un déphasage de: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CH" dirty="0"/>
                  <a:t> 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Exemple: pour la calcite (</a:t>
                </a:r>
                <a:r>
                  <a:rPr lang="fr-CH" dirty="0" err="1">
                    <a:latin typeface="Symbol" pitchFamily="2" charset="2"/>
                  </a:rPr>
                  <a:t>D</a:t>
                </a:r>
                <a:r>
                  <a:rPr lang="fr-CH" dirty="0" err="1"/>
                  <a:t>n</a:t>
                </a:r>
                <a:r>
                  <a:rPr lang="fr-CH" dirty="0"/>
                  <a:t>=-0.17), à 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=500 nm, on obtient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CH" dirty="0"/>
                  <a:t> pour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=1.5 [</m:t>
                    </m:r>
                    <m:r>
                      <m:rPr>
                        <m:sty m:val="p"/>
                      </m:rPr>
                      <a:rPr lang="fr-CH" b="0" i="0" dirty="0" smtClean="0"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fr-CH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fr-CH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CH" dirty="0"/>
                  <a:t>. C'est une couche très mince de calcite ! Un autre problème: le déphasage dépend de 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Pour un ajustage plus fin, on utilise le </a:t>
                </a:r>
                <a:r>
                  <a:rPr lang="fr-CH" b="1" dirty="0"/>
                  <a:t>compensateur de Babinet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phase dépend toujours de la longueur d'onde!</a:t>
                </a:r>
              </a:p>
            </p:txBody>
          </p:sp>
        </mc:Choice>
        <mc:Fallback xmlns="">
          <p:sp>
            <p:nvSpPr>
              <p:cNvPr id="9226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11084"/>
                <a:ext cx="9480376" cy="3234027"/>
              </a:xfrm>
              <a:prstGeom prst="rect">
                <a:avLst/>
              </a:prstGeom>
              <a:blipFill>
                <a:blip r:embed="rId8"/>
                <a:stretch>
                  <a:fillRect l="-402" t="-784" b="-196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99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29"/>
    </mc:Choice>
    <mc:Fallback xmlns="">
      <p:transition spd="slow" advTm="16462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6">
            <a:extLst>
              <a:ext uri="{FF2B5EF4-FFF2-40B4-BE49-F238E27FC236}">
                <a16:creationId xmlns:a16="http://schemas.microsoft.com/office/drawing/2014/main" id="{9D065CE3-C3F8-FA48-8983-C4612CBF33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3372" y="3265769"/>
          <a:ext cx="7085296" cy="3547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638673" imgH="2322384" progId="Photoshop.Image.9">
                  <p:embed/>
                </p:oleObj>
              </mc:Choice>
              <mc:Fallback>
                <p:oleObj name="Image" r:id="rId2" imgW="4638673" imgH="2322384" progId="Photoshop.Image.9">
                  <p:embed/>
                  <p:pic>
                    <p:nvPicPr>
                      <p:cNvPr id="15" name="Object 16">
                        <a:extLst>
                          <a:ext uri="{FF2B5EF4-FFF2-40B4-BE49-F238E27FC236}">
                            <a16:creationId xmlns:a16="http://schemas.microsoft.com/office/drawing/2014/main" id="{9D065CE3-C3F8-FA48-8983-C4612CBF33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3372" y="3265769"/>
                        <a:ext cx="7085296" cy="35476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Text Box 13"/>
          <p:cNvSpPr txBox="1">
            <a:spLocks noChangeArrowheads="1"/>
          </p:cNvSpPr>
          <p:nvPr/>
        </p:nvSpPr>
        <p:spPr bwMode="auto">
          <a:xfrm>
            <a:off x="-1" y="713599"/>
            <a:ext cx="121919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CH" dirty="0"/>
              <a:t>Une </a:t>
            </a:r>
            <a:r>
              <a:rPr lang="fr-CH" b="1" dirty="0"/>
              <a:t>lame d'onde</a:t>
            </a:r>
            <a:r>
              <a:rPr lang="fr-CH" dirty="0"/>
              <a:t> est un </a:t>
            </a:r>
            <a:r>
              <a:rPr lang="fr-CH" b="1" dirty="0"/>
              <a:t>retardateur</a:t>
            </a:r>
            <a:r>
              <a:rPr lang="fr-CH" dirty="0"/>
              <a:t> qui produit un déphasage de </a:t>
            </a:r>
            <a:r>
              <a:rPr lang="fr-CH" dirty="0">
                <a:latin typeface="Symbol" pitchFamily="2" charset="2"/>
              </a:rPr>
              <a:t>p</a:t>
            </a:r>
            <a:r>
              <a:rPr lang="fr-CH" dirty="0"/>
              <a:t>/2 (</a:t>
            </a:r>
            <a:r>
              <a:rPr lang="fr-CH" dirty="0">
                <a:latin typeface="Symbol" pitchFamily="2" charset="2"/>
              </a:rPr>
              <a:t>l</a:t>
            </a:r>
            <a:r>
              <a:rPr lang="fr-CH" dirty="0"/>
              <a:t>/4) ou de </a:t>
            </a:r>
            <a:r>
              <a:rPr lang="fr-CH" dirty="0">
                <a:latin typeface="Symbol" pitchFamily="2" charset="2"/>
              </a:rPr>
              <a:t>p</a:t>
            </a:r>
            <a:r>
              <a:rPr lang="fr-CH" dirty="0"/>
              <a:t> (</a:t>
            </a:r>
            <a:r>
              <a:rPr lang="fr-CH" dirty="0">
                <a:latin typeface="Symbol" pitchFamily="2" charset="2"/>
              </a:rPr>
              <a:t>l</a:t>
            </a:r>
            <a:r>
              <a:rPr lang="fr-CH" dirty="0"/>
              <a:t>/2)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CH" dirty="0"/>
              <a:t>Une lame de </a:t>
            </a:r>
            <a:r>
              <a:rPr lang="fr-CH" dirty="0">
                <a:latin typeface="Symbol" pitchFamily="2" charset="2"/>
              </a:rPr>
              <a:t>l</a:t>
            </a:r>
            <a:r>
              <a:rPr lang="fr-CH" dirty="0"/>
              <a:t>/4 :</a:t>
            </a:r>
          </a:p>
          <a:p>
            <a:pPr marL="898525" lvl="1" indent="-282575" eaLnBrk="1" hangingPunct="1">
              <a:buFont typeface="Arial" panose="020B0604020202020204" pitchFamily="34" charset="0"/>
              <a:buChar char="•"/>
            </a:pPr>
            <a:r>
              <a:rPr lang="fr-CH" dirty="0"/>
              <a:t>Change une polarisation linéaire à -</a:t>
            </a:r>
            <a:r>
              <a:rPr lang="fr-CH" dirty="0">
                <a:latin typeface="Symbol" pitchFamily="2" charset="2"/>
              </a:rPr>
              <a:t> p</a:t>
            </a:r>
            <a:r>
              <a:rPr lang="fr-CH" dirty="0"/>
              <a:t>/4 en une polarisation circulaire, et inversement.   </a:t>
            </a:r>
          </a:p>
          <a:p>
            <a:pPr marL="295275" indent="-295275" eaLnBrk="1" hangingPunct="1">
              <a:buFont typeface="Arial" panose="020B0604020202020204" pitchFamily="34" charset="0"/>
              <a:buChar char="•"/>
            </a:pPr>
            <a:r>
              <a:rPr lang="fr-CH" dirty="0"/>
              <a:t>Une lame de </a:t>
            </a:r>
            <a:r>
              <a:rPr lang="fr-CH" dirty="0">
                <a:latin typeface="Symbol" pitchFamily="2" charset="2"/>
              </a:rPr>
              <a:t>l</a:t>
            </a:r>
            <a:r>
              <a:rPr lang="fr-CH" dirty="0"/>
              <a:t>/2 :</a:t>
            </a:r>
          </a:p>
          <a:p>
            <a:pPr marL="898525" lvl="1" indent="-282575" eaLnBrk="1" hangingPunct="1">
              <a:buFont typeface="Arial" panose="020B0604020202020204" pitchFamily="34" charset="0"/>
              <a:buChar char="•"/>
            </a:pPr>
            <a:r>
              <a:rPr lang="fr-CH" dirty="0"/>
              <a:t>Change une polarisation linéaire entre +</a:t>
            </a:r>
            <a:r>
              <a:rPr lang="fr-CH" dirty="0">
                <a:latin typeface="Symbol" pitchFamily="2" charset="2"/>
              </a:rPr>
              <a:t>p</a:t>
            </a:r>
            <a:r>
              <a:rPr lang="fr-CH" dirty="0"/>
              <a:t>/4 et -</a:t>
            </a:r>
            <a:r>
              <a:rPr lang="fr-CH" dirty="0">
                <a:latin typeface="Symbol" pitchFamily="2" charset="2"/>
              </a:rPr>
              <a:t>p</a:t>
            </a:r>
            <a:r>
              <a:rPr lang="fr-CH" dirty="0"/>
              <a:t>/4. </a:t>
            </a:r>
          </a:p>
          <a:p>
            <a:pPr marL="898525" lvl="1" indent="-282575" eaLnBrk="1" hangingPunct="1">
              <a:buFont typeface="Arial" panose="020B0604020202020204" pitchFamily="34" charset="0"/>
              <a:buChar char="•"/>
            </a:pPr>
            <a:r>
              <a:rPr lang="fr-CH" dirty="0"/>
              <a:t>Change une polarisation circulaire entre L et R. </a:t>
            </a:r>
          </a:p>
          <a:p>
            <a:pPr marL="898525" lvl="1" indent="-282575" eaLnBrk="1" hangingPunct="1">
              <a:buFont typeface="Arial" panose="020B0604020202020204" pitchFamily="34" charset="0"/>
              <a:buChar char="•"/>
            </a:pPr>
            <a:r>
              <a:rPr lang="fr-CH" dirty="0"/>
              <a:t>Permet de tourner la polarisation de </a:t>
            </a:r>
            <a:r>
              <a:rPr lang="fr-CH" i="1" dirty="0">
                <a:latin typeface="Symbol" pitchFamily="2" charset="2"/>
              </a:rPr>
              <a:t>q</a:t>
            </a:r>
            <a:r>
              <a:rPr lang="fr-CH" dirty="0"/>
              <a:t>, en mettant l'axe "rapide" de la lame à </a:t>
            </a:r>
            <a:r>
              <a:rPr lang="fr-CH" i="1" dirty="0">
                <a:latin typeface="Symbol" pitchFamily="2" charset="2"/>
              </a:rPr>
              <a:t>q</a:t>
            </a:r>
            <a:r>
              <a:rPr lang="fr-CH" dirty="0"/>
              <a:t>/2 de la polarisation entrante.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28781B-B799-914D-94AF-CF5B9FBEA1A5}"/>
              </a:ext>
            </a:extLst>
          </p:cNvPr>
          <p:cNvGrpSpPr/>
          <p:nvPr/>
        </p:nvGrpSpPr>
        <p:grpSpPr>
          <a:xfrm>
            <a:off x="0" y="3118329"/>
            <a:ext cx="3539716" cy="3731051"/>
            <a:chOff x="5438355" y="217124"/>
            <a:chExt cx="3876675" cy="4086225"/>
          </a:xfrm>
        </p:grpSpPr>
        <p:pic>
          <p:nvPicPr>
            <p:cNvPr id="9222" name="Picture 5" descr="fig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355" y="217124"/>
              <a:ext cx="3876675" cy="408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rot="5400000">
              <a:off x="7219157" y="3009106"/>
              <a:ext cx="1022350" cy="76676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8" name="TextBox 10"/>
            <p:cNvSpPr txBox="1">
              <a:spLocks noChangeArrowheads="1"/>
            </p:cNvSpPr>
            <p:nvPr/>
          </p:nvSpPr>
          <p:spPr bwMode="auto">
            <a:xfrm>
              <a:off x="7712075" y="3314700"/>
              <a:ext cx="370296" cy="437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L</a:t>
              </a:r>
            </a:p>
          </p:txBody>
        </p:sp>
      </p:grpSp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0" y="8620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600" dirty="0"/>
              <a:t>Changer la polarisation: la lame d'onde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74892" y="2862080"/>
                <a:ext cx="2835561" cy="458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m:rPr>
                          <m:sty m:val="p"/>
                        </m:rPr>
                        <a:rPr lang="fr-CH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CH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m:rPr>
                          <m:sty m:val="p"/>
                        </m:rPr>
                        <a:rPr lang="fr-CH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CH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CH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892" y="2862080"/>
                <a:ext cx="2835561" cy="458908"/>
              </a:xfrm>
              <a:prstGeom prst="rect">
                <a:avLst/>
              </a:prstGeom>
              <a:blipFill>
                <a:blip r:embed="rId9"/>
                <a:stretch>
                  <a:fillRect t="-110811" r="-1786" b="-175676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159832" y="2856424"/>
                <a:ext cx="2835561" cy="459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m:rPr>
                          <m:sty m:val="p"/>
                        </m:rPr>
                        <a:rPr lang="fr-CH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CH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m:rPr>
                          <m:sty m:val="p"/>
                        </m:rPr>
                        <a:rPr lang="fr-CH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fr-CH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CH" i="1" smtClean="0"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fr-CH" b="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832" y="2856424"/>
                <a:ext cx="2835561" cy="459934"/>
              </a:xfrm>
              <a:prstGeom prst="rect">
                <a:avLst/>
              </a:prstGeom>
              <a:blipFill>
                <a:blip r:embed="rId10"/>
                <a:stretch>
                  <a:fillRect t="-113514" b="-170270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85"/>
    </mc:Choice>
    <mc:Fallback xmlns="">
      <p:transition spd="slow" advTm="10738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Text Box 17"/>
          <p:cNvSpPr txBox="1">
            <a:spLocks noChangeArrowheads="1"/>
          </p:cNvSpPr>
          <p:nvPr/>
        </p:nvSpPr>
        <p:spPr bwMode="auto">
          <a:xfrm>
            <a:off x="0" y="8620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2800"/>
              <a:t>Les matrices de Jones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51" name="Text Box 21"/>
              <p:cNvSpPr txBox="1">
                <a:spLocks noChangeArrowheads="1"/>
              </p:cNvSpPr>
              <p:nvPr/>
            </p:nvSpPr>
            <p:spPr bwMode="auto">
              <a:xfrm>
                <a:off x="0" y="531840"/>
                <a:ext cx="12192000" cy="3811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Quand on représente les états de polarisation par les </a:t>
                </a:r>
                <a:r>
                  <a:rPr lang="fr-CH" b="1" dirty="0"/>
                  <a:t>vecteurs de Jones</a:t>
                </a:r>
                <a:r>
                  <a:rPr lang="fr-CH" dirty="0"/>
                  <a:t>, on peut représenter les changements d'état de polarisation par des </a:t>
                </a:r>
                <a:r>
                  <a:rPr lang="fr-CH" b="1" dirty="0"/>
                  <a:t>matrices de Jones:</a:t>
                </a:r>
                <a:r>
                  <a:rPr lang="fr-CH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  <m:r>
                      <a:rPr lang="fr-CH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fr-CH" b="1" dirty="0"/>
                  <a:t> </a:t>
                </a:r>
                <a:r>
                  <a:rPr lang="fr-CH" dirty="0"/>
                  <a:t>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matrices de Jones pour les éléments courants: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dirty="0"/>
                  <a:t> Polariseur (H):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	Polariseur (V):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	Polariseur à </a:t>
                </a:r>
                <a:r>
                  <a:rPr lang="fr-CH" dirty="0">
                    <a:latin typeface="Symbol" pitchFamily="2" charset="2"/>
                  </a:rPr>
                  <a:t>p</a:t>
                </a:r>
                <a:r>
                  <a:rPr lang="fr-CH" dirty="0"/>
                  <a:t>/4 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    Polariseur à -</a:t>
                </a:r>
                <a:r>
                  <a:rPr lang="fr-CH" dirty="0">
                    <a:latin typeface="Symbol" pitchFamily="2" charset="2"/>
                  </a:rPr>
                  <a:t>p</a:t>
                </a:r>
                <a:r>
                  <a:rPr lang="fr-CH" dirty="0"/>
                  <a:t>/4 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dirty="0"/>
                  <a:t> Retardateur: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	Lame </a:t>
                </a:r>
                <a:r>
                  <a:rPr lang="fr-CH" dirty="0">
                    <a:latin typeface="Symbol" charset="0"/>
                  </a:rPr>
                  <a:t>l</a:t>
                </a:r>
                <a:r>
                  <a:rPr lang="fr-CH" dirty="0"/>
                  <a:t>/4: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	Lame </a:t>
                </a:r>
                <a:r>
                  <a:rPr lang="fr-CH" dirty="0">
                    <a:latin typeface="Symbol" charset="0"/>
                  </a:rPr>
                  <a:t>l</a:t>
                </a:r>
                <a:r>
                  <a:rPr lang="fr-CH" dirty="0"/>
                  <a:t>/2: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dirty="0"/>
                  <a:t> Rotation de la polarisation: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fr-CH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CH" i="0" smtClean="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fr-CH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fr-CH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CH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fr-CH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CH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fr-CH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CH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 </a:t>
                </a:r>
              </a:p>
              <a:p>
                <a:pPr eaLnBrk="1" hangingPunct="1">
                  <a:lnSpc>
                    <a:spcPct val="120000"/>
                  </a:lnSpc>
                </a:pPr>
                <a:endParaRPr lang="fr-CH" dirty="0"/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Note: Il faut parfois renormaliser le vecteur de Jones après la multiplication!</a:t>
                </a:r>
              </a:p>
            </p:txBody>
          </p:sp>
        </mc:Choice>
        <mc:Fallback xmlns="">
          <p:sp>
            <p:nvSpPr>
              <p:cNvPr id="10251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1840"/>
                <a:ext cx="12192000" cy="3811877"/>
              </a:xfrm>
              <a:prstGeom prst="rect">
                <a:avLst/>
              </a:prstGeom>
              <a:blipFill>
                <a:blip r:embed="rId2"/>
                <a:stretch>
                  <a:fillRect l="-312" t="-331" b="-132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5" y="4343717"/>
            <a:ext cx="5006553" cy="25056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92"/>
    </mc:Choice>
    <mc:Fallback xmlns="">
      <p:transition spd="slow" advTm="545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0" y="8620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>
                <a:solidFill>
                  <a:srgbClr val="FF0000"/>
                </a:solidFill>
              </a:rPr>
              <a:t>Bonus:</a:t>
            </a:r>
            <a:r>
              <a:rPr lang="fr-CH" sz="3200" dirty="0"/>
              <a:t> Changer la polarisation par le TIR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F8351C-7A8C-9F4F-8C85-33209A1F6B33}"/>
              </a:ext>
            </a:extLst>
          </p:cNvPr>
          <p:cNvGrpSpPr/>
          <p:nvPr/>
        </p:nvGrpSpPr>
        <p:grpSpPr>
          <a:xfrm>
            <a:off x="191344" y="4474480"/>
            <a:ext cx="3680769" cy="2374900"/>
            <a:chOff x="6918129" y="614484"/>
            <a:chExt cx="3680769" cy="2374900"/>
          </a:xfrm>
        </p:grpSpPr>
        <p:pic>
          <p:nvPicPr>
            <p:cNvPr id="11267" name="Picture 4" descr="Fi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162" y="614484"/>
              <a:ext cx="2031164" cy="237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0" name="Text Box 7"/>
            <p:cNvSpPr txBox="1">
              <a:spLocks noChangeArrowheads="1"/>
            </p:cNvSpPr>
            <p:nvPr/>
          </p:nvSpPr>
          <p:spPr bwMode="auto">
            <a:xfrm>
              <a:off x="6918129" y="2433538"/>
              <a:ext cx="22621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CH" dirty="0"/>
                <a:t>Rhombe de </a:t>
              </a:r>
              <a:r>
                <a:rPr lang="fr-CH" dirty="0" err="1"/>
                <a:t>Mooney</a:t>
              </a:r>
              <a:endParaRPr lang="en-US" dirty="0"/>
            </a:p>
          </p:txBody>
        </p:sp>
        <p:sp>
          <p:nvSpPr>
            <p:cNvPr id="11281" name="Text Box 19"/>
            <p:cNvSpPr txBox="1">
              <a:spLocks noChangeArrowheads="1"/>
            </p:cNvSpPr>
            <p:nvPr/>
          </p:nvSpPr>
          <p:spPr bwMode="auto">
            <a:xfrm>
              <a:off x="9372600" y="765175"/>
              <a:ext cx="122629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CH" sz="1200"/>
                <a:t>déphasage de </a:t>
              </a:r>
              <a:r>
                <a:rPr lang="fr-CH" sz="1200">
                  <a:latin typeface="Symbol" charset="0"/>
                </a:rPr>
                <a:t>p</a:t>
              </a:r>
              <a:r>
                <a:rPr lang="fr-CH" sz="1200"/>
                <a:t>/4</a:t>
              </a:r>
              <a:endParaRPr lang="en-US" sz="1200"/>
            </a:p>
          </p:txBody>
        </p:sp>
        <p:sp>
          <p:nvSpPr>
            <p:cNvPr id="11282" name="Line 20"/>
            <p:cNvSpPr>
              <a:spLocks noChangeShapeType="1"/>
            </p:cNvSpPr>
            <p:nvPr/>
          </p:nvSpPr>
          <p:spPr bwMode="auto">
            <a:xfrm flipH="1">
              <a:off x="9407526" y="1017588"/>
              <a:ext cx="360363" cy="107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Line 21"/>
            <p:cNvSpPr>
              <a:spLocks noChangeShapeType="1"/>
            </p:cNvSpPr>
            <p:nvPr/>
          </p:nvSpPr>
          <p:spPr bwMode="auto">
            <a:xfrm flipH="1">
              <a:off x="9951326" y="944564"/>
              <a:ext cx="537287" cy="10349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7">
                <a:extLst>
                  <a:ext uri="{FF2B5EF4-FFF2-40B4-BE49-F238E27FC236}">
                    <a16:creationId xmlns:a16="http://schemas.microsoft.com/office/drawing/2014/main" id="{64E4E4F1-7D89-2144-BFB9-381BCB3ED2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" y="679856"/>
                <a:ext cx="8472263" cy="3181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dirty="0"/>
                  <a:t>Des retardateurs (lames d'onde) qui ne dépendent pas de la longueur d'onde: on utilise la phase ajoutée lors de la réflexion interne totale, qui est différente entre les polarisations.</a:t>
                </a:r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Nous avons vu que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n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≡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):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∥</m:t>
                                </m:r>
                              </m:sub>
                            </m:sSub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func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func>
                      </m:den>
                    </m:f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et: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func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func>
                      </m:den>
                    </m:f>
                  </m:oMath>
                </a14:m>
                <a:r>
                  <a:rPr lang="fr-CH" dirty="0"/>
                  <a:t> .</a:t>
                </a:r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dirty="0"/>
                  <a:t>La différence de phase est: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</m:sub>
                            </m:sSub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func>
                        <m:rad>
                          <m:radPr>
                            <m:degHide m:val="on"/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func>
                              <m:func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CH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lang="fr-CH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CH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func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func>
                          <m:func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fr-CH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func>
                      </m:den>
                    </m:f>
                  </m:oMath>
                </a14:m>
                <a:r>
                  <a:rPr lang="fr-CH" dirty="0"/>
                  <a:t> , sa valeur maximale est:</a:t>
                </a:r>
                <a:r>
                  <a:rPr lang="fr-CH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fr-CH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sub>
                            </m:sSub>
                          </m:num>
                          <m:den>
                            <m: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func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CH" dirty="0"/>
                  <a:t> pour: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func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CH" dirty="0"/>
                  <a:t> .</a:t>
                </a:r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dirty="0"/>
                  <a:t>Pour obtenir </a:t>
                </a:r>
                <a14:m>
                  <m:oMath xmlns:m="http://schemas.openxmlformats.org/officeDocument/2006/math">
                    <m:r>
                      <a:rPr lang="fr-CH" b="0" i="1" dirty="0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fr-CH" dirty="0"/>
                  <a:t> il faut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=2.41</m:t>
                    </m:r>
                  </m:oMath>
                </a14:m>
                <a:r>
                  <a:rPr lang="fr-CH" dirty="0"/>
                  <a:t>, mais il est difficile de trouver un tel verre.</a:t>
                </a:r>
              </a:p>
              <a:p>
                <a:pPr marL="342900" indent="-342900" eaLnBrk="1" hangingPunct="1">
                  <a:buFont typeface="Arial" panose="020B0604020202020204" pitchFamily="34" charset="0"/>
                  <a:buChar char="•"/>
                </a:pPr>
                <a:r>
                  <a:rPr lang="fr-CH" dirty="0"/>
                  <a:t>Il est plus simple, avec du verre à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fr-CH" dirty="0"/>
                  <a:t>, d'obtenir </a:t>
                </a:r>
                <a14:m>
                  <m:oMath xmlns:m="http://schemas.openxmlformats.org/officeDocument/2006/math">
                    <m:r>
                      <a:rPr lang="fr-CH" i="1" dirty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fr-CH" dirty="0"/>
                  <a:t> ; on obtient </a:t>
                </a:r>
                <a14:m>
                  <m:oMath xmlns:m="http://schemas.openxmlformats.org/officeDocument/2006/math">
                    <m:r>
                      <a:rPr lang="fr-CH" i="1" dirty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fr-CH" dirty="0"/>
                  <a:t> aprés deux réflexions.</a:t>
                </a:r>
              </a:p>
            </p:txBody>
          </p:sp>
        </mc:Choice>
        <mc:Fallback xmlns="">
          <p:sp>
            <p:nvSpPr>
              <p:cNvPr id="20" name="Text Box 7">
                <a:extLst>
                  <a:ext uri="{FF2B5EF4-FFF2-40B4-BE49-F238E27FC236}">
                    <a16:creationId xmlns:a16="http://schemas.microsoft.com/office/drawing/2014/main" id="{64E4E4F1-7D89-2144-BFB9-381BCB3ED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679856"/>
                <a:ext cx="8472263" cy="3181192"/>
              </a:xfrm>
              <a:prstGeom prst="rect">
                <a:avLst/>
              </a:prstGeom>
              <a:blipFill>
                <a:blip r:embed="rId3"/>
                <a:stretch>
                  <a:fillRect l="-449" t="-797" r="-150" b="-239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BFF4EF3C-FA38-B14D-A77B-0A6702EF2868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7" b="19937"/>
          <a:stretch/>
        </p:blipFill>
        <p:spPr bwMode="auto">
          <a:xfrm>
            <a:off x="8472264" y="810221"/>
            <a:ext cx="3727732" cy="37077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2556D54-5D6F-6645-BC59-C2768B65BC06}"/>
              </a:ext>
            </a:extLst>
          </p:cNvPr>
          <p:cNvGrpSpPr/>
          <p:nvPr/>
        </p:nvGrpSpPr>
        <p:grpSpPr>
          <a:xfrm>
            <a:off x="4403812" y="3690821"/>
            <a:ext cx="3704542" cy="3168352"/>
            <a:chOff x="1527362" y="3711066"/>
            <a:chExt cx="3704542" cy="316835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E4AB216-9094-5E49-86D4-0A301976200F}"/>
                </a:ext>
              </a:extLst>
            </p:cNvPr>
            <p:cNvGrpSpPr/>
            <p:nvPr/>
          </p:nvGrpSpPr>
          <p:grpSpPr>
            <a:xfrm>
              <a:off x="1527362" y="3711066"/>
              <a:ext cx="3704542" cy="3168352"/>
              <a:chOff x="1563688" y="1566481"/>
              <a:chExt cx="3704542" cy="3168352"/>
            </a:xfrm>
          </p:grpSpPr>
          <p:pic>
            <p:nvPicPr>
              <p:cNvPr id="11268" name="Picture 5" descr="Fi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0275" y="1566481"/>
                <a:ext cx="3467955" cy="2811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69" name="Text Box 6"/>
              <p:cNvSpPr txBox="1">
                <a:spLocks noChangeArrowheads="1"/>
              </p:cNvSpPr>
              <p:nvPr/>
            </p:nvSpPr>
            <p:spPr bwMode="auto">
              <a:xfrm>
                <a:off x="2337288" y="4365501"/>
                <a:ext cx="22108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CH" dirty="0"/>
                  <a:t>Rhombe de Fresnel</a:t>
                </a:r>
                <a:endParaRPr lang="en-US" dirty="0"/>
              </a:p>
            </p:txBody>
          </p:sp>
          <p:sp>
            <p:nvSpPr>
              <p:cNvPr id="11278" name="Text Box 16"/>
              <p:cNvSpPr txBox="1">
                <a:spLocks noChangeArrowheads="1"/>
              </p:cNvSpPr>
              <p:nvPr/>
            </p:nvSpPr>
            <p:spPr bwMode="auto">
              <a:xfrm>
                <a:off x="1563688" y="3940175"/>
                <a:ext cx="1226298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CH" sz="1200"/>
                  <a:t>déphasage de </a:t>
                </a:r>
                <a:r>
                  <a:rPr lang="fr-CH" sz="1200">
                    <a:latin typeface="Symbol" charset="0"/>
                  </a:rPr>
                  <a:t>p</a:t>
                </a:r>
                <a:r>
                  <a:rPr lang="fr-CH" sz="1200"/>
                  <a:t>/4</a:t>
                </a:r>
                <a:endParaRPr lang="en-US" sz="1200"/>
              </a:p>
            </p:txBody>
          </p:sp>
          <p:sp>
            <p:nvSpPr>
              <p:cNvPr id="11279" name="Line 17"/>
              <p:cNvSpPr>
                <a:spLocks noChangeShapeType="1"/>
              </p:cNvSpPr>
              <p:nvPr/>
            </p:nvSpPr>
            <p:spPr bwMode="auto">
              <a:xfrm flipV="1">
                <a:off x="2136776" y="3005864"/>
                <a:ext cx="466837" cy="9565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" name="Line 18"/>
              <p:cNvSpPr>
                <a:spLocks noChangeShapeType="1"/>
              </p:cNvSpPr>
              <p:nvPr/>
            </p:nvSpPr>
            <p:spPr bwMode="auto">
              <a:xfrm flipV="1">
                <a:off x="2819401" y="3940175"/>
                <a:ext cx="144252" cy="952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686F43-3747-C146-AB0D-45C28401A435}"/>
                </a:ext>
              </a:extLst>
            </p:cNvPr>
            <p:cNvSpPr/>
            <p:nvPr/>
          </p:nvSpPr>
          <p:spPr>
            <a:xfrm>
              <a:off x="3782000" y="3920256"/>
              <a:ext cx="7681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i="1"/>
                <a:t>n</a:t>
              </a:r>
              <a:r>
                <a:rPr lang="fr-CH"/>
                <a:t>=1.5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57"/>
    </mc:Choice>
    <mc:Fallback xmlns="">
      <p:transition spd="slow" advTm="18935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7876A59-BA93-F048-9FA1-08BC1460970C}"/>
              </a:ext>
            </a:extLst>
          </p:cNvPr>
          <p:cNvGrpSpPr/>
          <p:nvPr/>
        </p:nvGrpSpPr>
        <p:grpSpPr>
          <a:xfrm>
            <a:off x="191344" y="4836225"/>
            <a:ext cx="2772308" cy="1985263"/>
            <a:chOff x="803412" y="4513849"/>
            <a:chExt cx="3222488" cy="2307639"/>
          </a:xfrm>
        </p:grpSpPr>
        <p:pic>
          <p:nvPicPr>
            <p:cNvPr id="12300" name="Picture 2" descr="fig8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412" y="4513849"/>
              <a:ext cx="3222488" cy="2307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1" name="Straight Arrow Connector 30"/>
            <p:cNvCxnSpPr>
              <a:cxnSpLocks/>
            </p:cNvCxnSpPr>
            <p:nvPr/>
          </p:nvCxnSpPr>
          <p:spPr>
            <a:xfrm flipH="1" flipV="1">
              <a:off x="1388412" y="6383869"/>
              <a:ext cx="1071184" cy="32543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05" name="TextBox 31"/>
            <p:cNvSpPr txBox="1">
              <a:spLocks noChangeArrowheads="1"/>
            </p:cNvSpPr>
            <p:nvPr/>
          </p:nvSpPr>
          <p:spPr bwMode="auto">
            <a:xfrm>
              <a:off x="1559496" y="6443489"/>
              <a:ext cx="3127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d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299" name="Text Box 3"/>
              <p:cNvSpPr txBox="1">
                <a:spLocks noChangeArrowheads="1"/>
              </p:cNvSpPr>
              <p:nvPr/>
            </p:nvSpPr>
            <p:spPr bwMode="auto">
              <a:xfrm>
                <a:off x="11324" y="592362"/>
                <a:ext cx="12192000" cy="4494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Fresnel (1825): Différents indices pour les polarisations circulaires: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i="1" baseline="-25000" dirty="0" err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CH" i="1" dirty="0" err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fr-CH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H" b="0" i="1" baseline="-25000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fr-CH" dirty="0"/>
                  <a:t> ; cela cause un déphasage différent pour les composants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fr-CH" dirty="0"/>
                  <a:t> et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fr-CH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fr-CH" dirty="0"/>
                  <a:t> . Ces matériaux s'appellent </a:t>
                </a:r>
                <a:r>
                  <a:rPr lang="fr-CH" b="1" dirty="0"/>
                  <a:t>optiquement actifs</a:t>
                </a:r>
                <a:r>
                  <a:rPr lang="fr-CH" dirty="0"/>
                  <a:t>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Une polarisation linéaire entrant ce matériel peut être vue comme la somme de deux polarisations circulaires: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fr-CH" dirty="0"/>
                  <a:t> . Après le passage par le milieu biréfringent (avec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CH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fr-CH" dirty="0"/>
                  <a:t> , </a:t>
                </a:r>
                <a14:m>
                  <m:oMath xmlns:m="http://schemas.openxmlformats.org/officeDocument/2006/math">
                    <m:r>
                      <a:rPr lang="fr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fr-CH" dirty="0"/>
                  <a:t>) :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mr>
                            </m:m>
                          </m:e>
                        </m:d>
                        <m:r>
                          <a:rPr lang="fr-CH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CH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fr-CH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fr-CH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fr-CH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mr>
                            </m:m>
                          </m:e>
                        </m:d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b>
                                      </m:sSub>
                                    </m:sup>
                                  </m:sSup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mr>
                        </m:m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fr-CH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  <m:r>
                                        <a:rPr lang="fr-CH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/2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  <m:r>
                                        <a:rPr lang="fr-CH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/2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d>
                                        <m:d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CH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CH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𝜑</m:t>
                                              </m:r>
                                            </m:e>
                                            <m:sub>
                                              <m:r>
                                                <a:rPr lang="fr-CH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sub>
                                          </m:sSub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/2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d>
                                        <m:dPr>
                                          <m:ctrlPr>
                                            <a:rPr lang="fr-CH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CH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CH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𝜑</m:t>
                                              </m:r>
                                            </m:e>
                                            <m:sub>
                                              <m:r>
                                                <a:rPr lang="fr-CH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sub>
                                          </m:sSub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  <m:r>
                                            <a:rPr lang="fr-CH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/2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mr>
                        </m:m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fr-CH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/2</m:t>
                                  </m:r>
                                </m:sup>
                              </m:sSup>
                              <m: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/2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/2</m:t>
                                      </m:r>
                                    </m:sup>
                                  </m:sSup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mr>
                        </m:m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sup>
                    </m:sSup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d>
                                <m:d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/2</m:t>
                                      </m:r>
                                    </m:sup>
                                  </m:sSup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m:rPr>
                                  <m:brk m:alnAt="7"/>
                                </m:rP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/2</m:t>
                                      </m:r>
                                    </m:sup>
                                  </m:sSup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fr-CH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m:rPr>
                                  <m:brk m:alnAt="7"/>
                                </m:rPr>
                                <a:rPr lang="fr-CH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H" i="1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sup>
                    </m:sSup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fr-CH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CH" i="0" smtClean="0"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fr-CH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CH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/>
                  <a:t> 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A part d’une phase globale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fr-CH" dirty="0"/>
                  <a:t> (accumulé lors du passage dans le milieu), nous obtenons une polarisation linéaire, tourné à un angle: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=−∆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fr-CH" dirty="0"/>
                  <a:t> . C’est la rotation de la polarisation due à une biréfringence circulaire, ou </a:t>
                </a:r>
                <a:r>
                  <a:rPr lang="fr-CH" b="1" dirty="0"/>
                  <a:t>activité optique</a:t>
                </a:r>
                <a:r>
                  <a:rPr lang="fr-CH" dirty="0"/>
                  <a:t>.</a:t>
                </a:r>
              </a:p>
            </p:txBody>
          </p:sp>
        </mc:Choice>
        <mc:Fallback>
          <p:sp>
            <p:nvSpPr>
              <p:cNvPr id="1229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24" y="592362"/>
                <a:ext cx="12192000" cy="4494500"/>
              </a:xfrm>
              <a:prstGeom prst="rect">
                <a:avLst/>
              </a:prstGeom>
              <a:blipFill>
                <a:blip r:embed="rId3"/>
                <a:stretch>
                  <a:fillRect l="-208" t="-282" r="-832" b="-112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01" name="Text Box 8"/>
          <p:cNvSpPr txBox="1">
            <a:spLocks noChangeArrowheads="1"/>
          </p:cNvSpPr>
          <p:nvPr/>
        </p:nvSpPr>
        <p:spPr bwMode="auto">
          <a:xfrm>
            <a:off x="0" y="-3175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Tourner la polarisation: La biréfringence circulaire</a:t>
            </a:r>
          </a:p>
        </p:txBody>
      </p:sp>
      <p:pic>
        <p:nvPicPr>
          <p:cNvPr id="12302" name="Picture 5" descr="Fi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548419"/>
            <a:ext cx="4500500" cy="233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Rectangle 28"/>
          <p:cNvSpPr>
            <a:spLocks noChangeArrowheads="1"/>
          </p:cNvSpPr>
          <p:nvPr/>
        </p:nvSpPr>
        <p:spPr bwMode="auto">
          <a:xfrm>
            <a:off x="3775779" y="5121188"/>
            <a:ext cx="3881749" cy="139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CH" dirty="0"/>
              <a:t>En utilisant des prismes en Quartz, Fresnel a pu séparer un faisceau polarisé linéairement à deux composants à polarisation circulaire.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10"/>
    </mc:Choice>
    <mc:Fallback xmlns="">
      <p:transition spd="slow" advTm="18401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fig8">
            <a:extLst>
              <a:ext uri="{FF2B5EF4-FFF2-40B4-BE49-F238E27FC236}">
                <a16:creationId xmlns:a16="http://schemas.microsoft.com/office/drawing/2014/main" id="{23752431-C447-7D48-8A5C-E4D85F4D7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537" y="3024876"/>
            <a:ext cx="3599892" cy="3833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18506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3600" dirty="0"/>
              <a:t>La polarisation circulaire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566F472B-64DC-794D-A75D-B89814A63B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64837"/>
                <a:ext cx="12192000" cy="3235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Déphasage fixe </a:t>
                </a:r>
                <a:r>
                  <a:rPr lang="fr-CH" sz="2000" dirty="0">
                    <a:latin typeface="Symbol" pitchFamily="2" charset="2"/>
                  </a:rPr>
                  <a:t>e</a:t>
                </a:r>
                <a:r>
                  <a:rPr lang="fr-CH" sz="2000" dirty="0"/>
                  <a:t> = ±</a:t>
                </a:r>
                <a:r>
                  <a:rPr lang="fr-CH" sz="2000" dirty="0">
                    <a:latin typeface="Symbol" pitchFamily="2" charset="2"/>
                  </a:rPr>
                  <a:t>p</a:t>
                </a:r>
                <a:r>
                  <a:rPr lang="fr-CH" sz="2000" dirty="0"/>
                  <a:t>/2 entre les composants égaux: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fr-CH" sz="2000" dirty="0"/>
                  <a:t> : 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sz="2000" b="1" dirty="0"/>
                  <a:t>     </a:t>
                </a:r>
                <a14:m>
                  <m:oMath xmlns:m="http://schemas.openxmlformats.org/officeDocument/2006/math">
                    <m:r>
                      <a:rPr lang="fr-CH" sz="2000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sz="2000" b="1" i="1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acc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func>
                          <m:func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 sz="20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𝑘𝑧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∓</m:t>
                        </m:r>
                        <m:sSub>
                          <m:sSub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CH" sz="2000" b="1" i="1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acc>
                          </m:e>
                          <m:sub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func>
                          <m:func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CH" sz="20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𝑘𝑧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fr-CH" sz="2000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Polarisation </a:t>
                </a:r>
                <a:r>
                  <a:rPr lang="fr-CH" sz="2000" b="1" dirty="0"/>
                  <a:t>L</a:t>
                </a:r>
                <a:r>
                  <a:rPr lang="fr-CH" sz="2000" dirty="0"/>
                  <a:t>: </a:t>
                </a:r>
                <a:r>
                  <a:rPr lang="fr-CH" sz="2000" dirty="0">
                    <a:latin typeface="Symbol" pitchFamily="2" charset="2"/>
                  </a:rPr>
                  <a:t>e</a:t>
                </a:r>
                <a:r>
                  <a:rPr lang="fr-CH" sz="2000" dirty="0"/>
                  <a:t> = -</a:t>
                </a:r>
                <a:r>
                  <a:rPr lang="fr-CH" sz="2000" dirty="0">
                    <a:latin typeface="Symbol" pitchFamily="2" charset="2"/>
                  </a:rPr>
                  <a:t>p</a:t>
                </a:r>
                <a:r>
                  <a:rPr lang="fr-CH" sz="2000" dirty="0"/>
                  <a:t>/2 :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CH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begChr m:val="|"/>
                        <m:endChr m:val=""/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</m:d>
                  </m:oMath>
                </a14:m>
                <a:r>
                  <a:rPr lang="fr-CH" sz="2000" dirty="0"/>
                  <a:t>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Polarisation </a:t>
                </a:r>
                <a:r>
                  <a:rPr lang="fr-CH" sz="2000" b="1" dirty="0"/>
                  <a:t>R</a:t>
                </a:r>
                <a:r>
                  <a:rPr lang="fr-CH" sz="2000" dirty="0"/>
                  <a:t>: </a:t>
                </a:r>
                <a:r>
                  <a:rPr lang="fr-CH" sz="2000" dirty="0">
                    <a:latin typeface="Symbol" pitchFamily="2" charset="2"/>
                  </a:rPr>
                  <a:t>e</a:t>
                </a:r>
                <a:r>
                  <a:rPr lang="fr-CH" sz="2000" dirty="0"/>
                  <a:t> = +</a:t>
                </a:r>
                <a:r>
                  <a:rPr lang="fr-CH" sz="2000" dirty="0">
                    <a:latin typeface="Symbol" pitchFamily="2" charset="2"/>
                  </a:rPr>
                  <a:t>p</a:t>
                </a:r>
                <a:r>
                  <a:rPr lang="fr-CH" sz="2000" dirty="0"/>
                  <a:t>/2 :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CH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begChr m:val="|"/>
                        <m:endChr m:val=""/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d>
                  </m:oMath>
                </a14:m>
                <a:r>
                  <a:rPr lang="fr-CH" sz="2000" dirty="0"/>
                  <a:t>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La somme des ondes L et R donne une polarisation linéaire: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d>
                          </m:e>
                        </m:d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fr-CH" sz="2000" dirty="0"/>
                  <a:t> 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d>
                          </m:e>
                        </m:d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fr-CH" sz="2000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On a aussi 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</m:d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fr-CH" sz="2000" dirty="0"/>
                  <a:t> 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</m:d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fr-CH" sz="2000" dirty="0"/>
              </a:p>
            </p:txBody>
          </p:sp>
        </mc:Choice>
        <mc:Fallback xmlns="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566F472B-64DC-794D-A75D-B89814A63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64837"/>
                <a:ext cx="12192000" cy="3235116"/>
              </a:xfrm>
              <a:prstGeom prst="rect">
                <a:avLst/>
              </a:prstGeom>
              <a:blipFill>
                <a:blip r:embed="rId3"/>
                <a:stretch>
                  <a:fillRect l="-416" t="-391" b="-191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10">
            <a:extLst>
              <a:ext uri="{FF2B5EF4-FFF2-40B4-BE49-F238E27FC236}">
                <a16:creationId xmlns:a16="http://schemas.microsoft.com/office/drawing/2014/main" id="{5A87AD1A-0987-E345-95BB-46DF35FAA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651647"/>
              </p:ext>
            </p:extLst>
          </p:nvPr>
        </p:nvGraphicFramePr>
        <p:xfrm>
          <a:off x="407368" y="4048934"/>
          <a:ext cx="6079897" cy="2809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730444" imgH="1724733" progId="Photoshop.Image.9">
                  <p:embed/>
                </p:oleObj>
              </mc:Choice>
              <mc:Fallback>
                <p:oleObj name="Image" r:id="rId4" imgW="3730444" imgH="1724733" progId="Photoshop.Image.9">
                  <p:embed/>
                  <p:pic>
                    <p:nvPicPr>
                      <p:cNvPr id="1741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368" y="4048934"/>
                        <a:ext cx="6079897" cy="28090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41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65"/>
    </mc:Choice>
    <mc:Fallback xmlns="">
      <p:transition spd="slow" advTm="98365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316" name="Text Box 6"/>
              <p:cNvSpPr txBox="1">
                <a:spLocks noChangeArrowheads="1"/>
              </p:cNvSpPr>
              <p:nvPr/>
            </p:nvSpPr>
            <p:spPr bwMode="auto">
              <a:xfrm>
                <a:off x="0" y="579415"/>
                <a:ext cx="8724292" cy="2086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structure du Quartz cristallin n’est pas symétrique, la cellule de base est composée d'hélices. Il y a des cristaux "gauches" et "droits". Le Quartz est donc optiquement actif, avec</a:t>
                </a:r>
                <a:r>
                  <a:rPr lang="fr-CH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CH" b="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fr-CH" b="0" i="1" dirty="0" smtClean="0">
                        <a:latin typeface="Cambria Math" panose="02040503050406030204" pitchFamily="18" charset="0"/>
                      </a:rPr>
                      <m:t>= 22 [°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fr-CH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CH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fr-CH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CH" dirty="0"/>
                  <a:t>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Louis Pasteur (PhD en physique, 1847): découvre l’activité optique de l’acide tartrique (l'acide du vin) cristallisée.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On trouve deux structures cristallines, L et D, selon la direction de leur asymétrie. </a:t>
                </a:r>
              </a:p>
            </p:txBody>
          </p:sp>
        </mc:Choice>
        <mc:Fallback xmlns="">
          <p:sp>
            <p:nvSpPr>
              <p:cNvPr id="1331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79415"/>
                <a:ext cx="8724292" cy="2086725"/>
              </a:xfrm>
              <a:prstGeom prst="rect">
                <a:avLst/>
              </a:prstGeom>
              <a:blipFill>
                <a:blip r:embed="rId2"/>
                <a:stretch>
                  <a:fillRect l="-437" t="-606" r="-873" b="-242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0" y="-3175"/>
            <a:ext cx="9543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Tourner la polarisation: activité optique</a:t>
            </a:r>
          </a:p>
        </p:txBody>
      </p:sp>
      <p:pic>
        <p:nvPicPr>
          <p:cNvPr id="13319" name="Picture 4" descr="Fi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76" y="-3175"/>
            <a:ext cx="2628555" cy="247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3718" r="7383"/>
          <a:stretch/>
        </p:blipFill>
        <p:spPr>
          <a:xfrm>
            <a:off x="7703581" y="4221088"/>
            <a:ext cx="876695" cy="22537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71923" y="6648518"/>
            <a:ext cx="272785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http://</a:t>
            </a:r>
            <a:r>
              <a:rPr lang="en-US" sz="800" err="1"/>
              <a:t>www.quartzpage.de</a:t>
            </a:r>
            <a:r>
              <a:rPr lang="en-US" sz="800"/>
              <a:t>/</a:t>
            </a:r>
            <a:r>
              <a:rPr lang="en-US" sz="800" err="1"/>
              <a:t>cr</a:t>
            </a:r>
            <a:r>
              <a:rPr lang="en-US" sz="800"/>
              <a:t>/gen_struct_fig504_tmb.jpg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78B85A-F7AE-914B-B544-FB93E5106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1564" y="2221901"/>
            <a:ext cx="1822229" cy="1736812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AC2CD953-769B-4748-91B3-2D56C719A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" y="4415934"/>
            <a:ext cx="2018527" cy="244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FA7B3A75-D1F4-7F4B-947A-24C9152AE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790" y="5921530"/>
            <a:ext cx="4574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err="1"/>
              <a:t>Acide</a:t>
            </a:r>
            <a:r>
              <a:rPr lang="en-US" dirty="0"/>
              <a:t> </a:t>
            </a:r>
            <a:r>
              <a:rPr lang="en-US" dirty="0" err="1"/>
              <a:t>tartrique</a:t>
            </a:r>
            <a:r>
              <a:rPr lang="en-US" dirty="0"/>
              <a:t> D    </a:t>
            </a:r>
            <a:r>
              <a:rPr lang="en-US" dirty="0" err="1"/>
              <a:t>Acide</a:t>
            </a:r>
            <a:r>
              <a:rPr lang="en-US" dirty="0"/>
              <a:t> </a:t>
            </a:r>
            <a:r>
              <a:rPr lang="en-US" dirty="0" err="1"/>
              <a:t>tartrique</a:t>
            </a:r>
            <a:r>
              <a:rPr lang="en-US" dirty="0"/>
              <a:t> 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CE6C20-E34D-3644-A89C-14C7F70254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286" y="3573016"/>
            <a:ext cx="3853139" cy="23669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5172C6-14C8-E440-8C56-63CDE56AB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9082" y="4263297"/>
            <a:ext cx="3049546" cy="24420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FAEB59-3B4C-8746-8759-8B240EECD638}"/>
              </a:ext>
            </a:extLst>
          </p:cNvPr>
          <p:cNvSpPr/>
          <p:nvPr/>
        </p:nvSpPr>
        <p:spPr>
          <a:xfrm>
            <a:off x="4040578" y="6450381"/>
            <a:ext cx="35095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https://crystallography365.files.wordpress.com/2014/12/</a:t>
            </a:r>
            <a:r>
              <a:rPr lang="en-US" sz="800" err="1"/>
              <a:t>tartaric_acid.png</a:t>
            </a:r>
            <a:endParaRPr lang="en-US" sz="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36972-CA28-F646-83D7-8DCB99E90ABE}"/>
              </a:ext>
            </a:extLst>
          </p:cNvPr>
          <p:cNvSpPr/>
          <p:nvPr/>
        </p:nvSpPr>
        <p:spPr>
          <a:xfrm>
            <a:off x="2020581" y="6641530"/>
            <a:ext cx="18222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800"/>
              <a:t>https://</a:t>
            </a:r>
            <a:r>
              <a:rPr lang="fr-CH" sz="800" err="1"/>
              <a:t>en.wikipedia.org</a:t>
            </a:r>
            <a:r>
              <a:rPr lang="fr-CH" sz="800"/>
              <a:t>/wiki/Quartz</a:t>
            </a: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70FF054E-18A8-1A42-81D9-ABDEBB741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77" y="6474981"/>
            <a:ext cx="3862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err="1"/>
              <a:t>Acide</a:t>
            </a:r>
            <a:r>
              <a:rPr lang="en-US"/>
              <a:t> </a:t>
            </a:r>
            <a:r>
              <a:rPr lang="en-US" err="1"/>
              <a:t>tartrique</a:t>
            </a:r>
            <a:r>
              <a:rPr lang="en-US"/>
              <a:t> D    </a:t>
            </a:r>
            <a:r>
              <a:rPr lang="en-US" err="1"/>
              <a:t>Acide</a:t>
            </a:r>
            <a:r>
              <a:rPr lang="en-US"/>
              <a:t> </a:t>
            </a:r>
            <a:r>
              <a:rPr lang="en-US" err="1"/>
              <a:t>tartrique</a:t>
            </a:r>
            <a:r>
              <a:rPr lang="en-US"/>
              <a:t> 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5FD7CF-47F1-6B49-946D-EACA5CFB001A}"/>
              </a:ext>
            </a:extLst>
          </p:cNvPr>
          <p:cNvSpPr/>
          <p:nvPr/>
        </p:nvSpPr>
        <p:spPr>
          <a:xfrm>
            <a:off x="9995310" y="3856897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/>
              <a:t>Quartz cristallin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62"/>
    </mc:Choice>
    <mc:Fallback xmlns="">
      <p:transition spd="slow" advTm="9226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1" y="8620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Comment expliquer la rotation par des liquides (isotropes)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9E1939AA-0A5B-A147-9510-29192391B7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19" y="714200"/>
                <a:ext cx="7932205" cy="3385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molécules de ces liquides ont une forme d’hélice.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Quand elles sont excitées par le champ électrique </a:t>
                </a:r>
                <a14:m>
                  <m:oMath xmlns:m="http://schemas.openxmlformats.org/officeDocument/2006/math">
                    <m:r>
                      <a:rPr lang="fr-CH" b="1" i="1" dirty="0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dirty="0"/>
                  <a:t>, il y a, en plus du dipôle électrique, un dipôle magnétique dû au mouvement circulaire des électrons. Le sens du dipôle magnétique dépend du sens de la rotation de la molécule.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champ électrique total émis par la molécule (qui donne le vecteur </a:t>
                </a:r>
                <a14:m>
                  <m:oMath xmlns:m="http://schemas.openxmlformats.org/officeDocument/2006/math">
                    <m:r>
                      <a:rPr lang="fr-CH" b="1" i="1" dirty="0" smtClean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fr-CH" dirty="0"/>
                  <a:t>) n’a pas la même direction par rapport au champ excitant </a:t>
                </a:r>
                <a14:m>
                  <m:oMath xmlns:m="http://schemas.openxmlformats.org/officeDocument/2006/math">
                    <m:r>
                      <a:rPr lang="fr-CH" b="1" i="1" dirty="0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fr-CH" dirty="0"/>
                  <a:t>, il tourne vers la droite ou vers la gauche selon le sens de rotation des molécules. 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Par contre, la rotation est indépendante de la disposition de la molécule dans le liquide!</a:t>
                </a:r>
              </a:p>
            </p:txBody>
          </p:sp>
        </mc:Choice>
        <mc:Fallback xmlns="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9E1939AA-0A5B-A147-9510-29192391B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19" y="714200"/>
                <a:ext cx="7932205" cy="3385735"/>
              </a:xfrm>
              <a:prstGeom prst="rect">
                <a:avLst/>
              </a:prstGeom>
              <a:blipFill>
                <a:blip r:embed="rId2"/>
                <a:stretch>
                  <a:fillRect l="-480" t="-373" b="-149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7">
            <a:extLst>
              <a:ext uri="{FF2B5EF4-FFF2-40B4-BE49-F238E27FC236}">
                <a16:creationId xmlns:a16="http://schemas.microsoft.com/office/drawing/2014/main" id="{B5DEA357-8C15-DA47-9B8E-07EDD4A0C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28" y="714200"/>
            <a:ext cx="4140853" cy="53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9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26"/>
    </mc:Choice>
    <mc:Fallback xmlns="">
      <p:transition spd="slow" advTm="11242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1" y="862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600" dirty="0"/>
              <a:t>La rotation dans la nature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9E1939AA-0A5B-A147-9510-29192391B7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699" y="763176"/>
                <a:ext cx="12192000" cy="4050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Différence entre les produits naturels et ceux fabriqués par synthèse chimique: </a:t>
                </a:r>
              </a:p>
              <a:p>
                <a:pPr marL="1028700" lvl="1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Seul le produit naturel est actif (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CH" dirty="0"/>
                  <a:t> ou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fr-CH" dirty="0"/>
                  <a:t>) !</a:t>
                </a:r>
              </a:p>
              <a:p>
                <a:pPr marL="1028700" lvl="1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produit de synthèse est </a:t>
                </a:r>
                <a:r>
                  <a:rPr lang="fr-CH" b="1" dirty="0"/>
                  <a:t>racémique</a:t>
                </a:r>
                <a:r>
                  <a:rPr lang="fr-CH" dirty="0"/>
                  <a:t>: composé de quantités égales des types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fr-CH" dirty="0"/>
                  <a:t> et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CH" dirty="0"/>
                  <a:t> 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En biologie, seul un composant (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CH" dirty="0"/>
                  <a:t> ou </a:t>
                </a:r>
                <a14:m>
                  <m:oMath xmlns:m="http://schemas.openxmlformats.org/officeDocument/2006/math">
                    <m:r>
                      <a:rPr lang="fr-CH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fr-CH" dirty="0"/>
                  <a:t>) d’une molécule active existe en nature. 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Exemples: l'acide tartrique (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fr-CH" dirty="0"/>
                  <a:t>), le glucose (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CH" dirty="0"/>
                  <a:t>). 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raison est que les enzymes ont une structure asymétrique (en 3D); les réactions enzymatiques sont donc sensibles à la structure spatiale de la molécule et ne se passent que pour un type (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CH" dirty="0"/>
                  <a:t> ou </a:t>
                </a:r>
                <a14:m>
                  <m:oMath xmlns:m="http://schemas.openxmlformats.org/officeDocument/2006/math">
                    <m:r>
                      <a:rPr lang="fr-CH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fr-CH" dirty="0"/>
                  <a:t>) de cette molécule.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fr-CH" dirty="0"/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fr-CH" dirty="0"/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Des structures chirales artificielle fonctionnent comme des molécules actives.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Photo: Des spirales en or, taille inférieure à la longueur d'onde  3&lt;</a:t>
                </a:r>
                <a:r>
                  <a:rPr lang="fr-CH" dirty="0">
                    <a:latin typeface="Symbol" pitchFamily="2" charset="2"/>
                  </a:rPr>
                  <a:t>l</a:t>
                </a:r>
                <a:r>
                  <a:rPr lang="fr-CH" dirty="0"/>
                  <a:t>&lt;6 </a:t>
                </a:r>
                <a:r>
                  <a:rPr lang="fr-CH" dirty="0" err="1">
                    <a:latin typeface="Symbol" pitchFamily="2" charset="2"/>
                  </a:rPr>
                  <a:t>m</a:t>
                </a:r>
                <a:r>
                  <a:rPr lang="fr-CH" dirty="0" err="1"/>
                  <a:t>m.</a:t>
                </a:r>
                <a:endParaRPr lang="fr-CH" dirty="0"/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Résultat: rotation de la polarisation</a:t>
                </a:r>
              </a:p>
            </p:txBody>
          </p:sp>
        </mc:Choice>
        <mc:Fallback xmlns="">
          <p:sp>
            <p:nvSpPr>
              <p:cNvPr id="10" name="Text Box 6">
                <a:extLst>
                  <a:ext uri="{FF2B5EF4-FFF2-40B4-BE49-F238E27FC236}">
                    <a16:creationId xmlns:a16="http://schemas.microsoft.com/office/drawing/2014/main" id="{9E1939AA-0A5B-A147-9510-29192391B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7699" y="763176"/>
                <a:ext cx="12192000" cy="4050532"/>
              </a:xfrm>
              <a:prstGeom prst="rect">
                <a:avLst/>
              </a:prstGeom>
              <a:blipFill>
                <a:blip r:embed="rId2"/>
                <a:stretch>
                  <a:fillRect l="-312" t="-313" b="-125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PhysToday_Metamaterials.jpg">
            <a:extLst>
              <a:ext uri="{FF2B5EF4-FFF2-40B4-BE49-F238E27FC236}">
                <a16:creationId xmlns:a16="http://schemas.microsoft.com/office/drawing/2014/main" id="{B0C01B04-FF2B-A04D-A6A6-2B9797BBBD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531" y="3573016"/>
            <a:ext cx="3806468" cy="326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589"/>
    </mc:Choice>
    <mc:Fallback xmlns="">
      <p:transition spd="slow" advTm="18858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410" name="Text Box 6"/>
              <p:cNvSpPr txBox="1">
                <a:spLocks noChangeArrowheads="1"/>
              </p:cNvSpPr>
              <p:nvPr/>
            </p:nvSpPr>
            <p:spPr bwMode="auto">
              <a:xfrm>
                <a:off x="0" y="3796044"/>
                <a:ext cx="12180425" cy="3053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 polarimètre est composé d’une source de lumière (souvent monochromatique), un polariseur, un cylindre contenant la liquide à tester, un analyseur et un détecteur (parfois l’œil de l’observateur)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La concentration du sucre est déterminé par: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𝑐𝐿</m:t>
                    </m:r>
                  </m:oMath>
                </a14:m>
                <a:r>
                  <a:rPr lang="fr-CH" dirty="0"/>
                  <a:t> .</a:t>
                </a:r>
                <a:r>
                  <a:rPr lang="fr-CH" sz="700" dirty="0"/>
                  <a:t> </a:t>
                </a:r>
                <a:endParaRPr lang="fr-CH" dirty="0"/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Symbol" pitchFamily="18" charset="2"/>
                  </a:rPr>
                  <a:t>q</a:t>
                </a:r>
                <a:r>
                  <a:rPr lang="fr-CH" dirty="0"/>
                  <a:t>=angle de rotation (mesuré)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Symbol" pitchFamily="18" charset="2"/>
                  </a:rPr>
                  <a:t>a</a:t>
                </a:r>
                <a:r>
                  <a:rPr lang="fr-CH" dirty="0"/>
                  <a:t>=coefficient spécifique de rotation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c=concentration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L=Longueur du tube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Des valeurs typiques sont :	D-sucrose: +6.65</a:t>
                </a:r>
                <a:r>
                  <a:rPr lang="fr-CH" baseline="30000" dirty="0"/>
                  <a:t>.</a:t>
                </a:r>
                <a:r>
                  <a:rPr lang="fr-CH" dirty="0"/>
                  <a:t>10</a:t>
                </a:r>
                <a:r>
                  <a:rPr lang="fr-CH" baseline="30000" dirty="0"/>
                  <a:t>-3</a:t>
                </a:r>
                <a:r>
                  <a:rPr lang="fr-CH" dirty="0"/>
                  <a:t> º/</a:t>
                </a:r>
                <a:r>
                  <a:rPr lang="fr-CH" dirty="0" err="1"/>
                  <a:t>g</a:t>
                </a:r>
                <a:r>
                  <a:rPr lang="fr-CH" baseline="30000" dirty="0" err="1"/>
                  <a:t>.</a:t>
                </a:r>
                <a:r>
                  <a:rPr lang="fr-CH" dirty="0" err="1"/>
                  <a:t>m</a:t>
                </a:r>
                <a:endParaRPr lang="fr-CH" dirty="0"/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dirty="0"/>
                  <a:t>			     	D-glucose: +5.27</a:t>
                </a:r>
                <a:r>
                  <a:rPr lang="fr-CH" baseline="30000" dirty="0"/>
                  <a:t>.</a:t>
                </a:r>
                <a:r>
                  <a:rPr lang="fr-CH" dirty="0"/>
                  <a:t>10</a:t>
                </a:r>
                <a:r>
                  <a:rPr lang="fr-CH" baseline="30000" dirty="0"/>
                  <a:t>-3</a:t>
                </a:r>
                <a:r>
                  <a:rPr lang="fr-CH" dirty="0"/>
                  <a:t> º/</a:t>
                </a:r>
                <a:r>
                  <a:rPr lang="fr-CH" dirty="0" err="1"/>
                  <a:t>g</a:t>
                </a:r>
                <a:r>
                  <a:rPr lang="fr-CH" baseline="30000" dirty="0" err="1"/>
                  <a:t>.</a:t>
                </a:r>
                <a:r>
                  <a:rPr lang="fr-CH" dirty="0" err="1"/>
                  <a:t>m</a:t>
                </a:r>
                <a:endParaRPr lang="fr-CH" dirty="0"/>
              </a:p>
            </p:txBody>
          </p:sp>
        </mc:Choice>
        <mc:Fallback xmlns="">
          <p:sp>
            <p:nvSpPr>
              <p:cNvPr id="17410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796044"/>
                <a:ext cx="12180425" cy="3053336"/>
              </a:xfrm>
              <a:prstGeom prst="rect">
                <a:avLst/>
              </a:prstGeom>
              <a:blipFill>
                <a:blip r:embed="rId2"/>
                <a:stretch>
                  <a:fillRect l="-313" t="-830" b="-207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11575" y="8620"/>
            <a:ext cx="12180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Application: mesurer la concentration du sucre</a:t>
            </a:r>
          </a:p>
        </p:txBody>
      </p:sp>
      <p:sp>
        <p:nvSpPr>
          <p:cNvPr id="17414" name="Rectangle 11"/>
          <p:cNvSpPr>
            <a:spLocks noChangeArrowheads="1"/>
          </p:cNvSpPr>
          <p:nvPr/>
        </p:nvSpPr>
        <p:spPr bwMode="auto">
          <a:xfrm>
            <a:off x="8004469" y="6642666"/>
            <a:ext cx="41759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F0000"/>
                </a:solidFill>
              </a:rPr>
              <a:t>http://www.byui.edu/Chemistry/Lab_Manuals/Chem_351/Lab%208-%20Polarimetry.pdf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88" y="612068"/>
            <a:ext cx="7441253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87"/>
    </mc:Choice>
    <mc:Fallback xmlns="">
      <p:transition spd="slow" advTm="5168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-2201" y="-4105"/>
            <a:ext cx="12194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2800"/>
              <a:t>Le cristaux liquides: différents types de (dés)ordre</a:t>
            </a:r>
            <a:endParaRPr lang="en-US" sz="2800"/>
          </a:p>
        </p:txBody>
      </p:sp>
      <p:pic>
        <p:nvPicPr>
          <p:cNvPr id="4506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4201"/>
            <a:ext cx="91440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1595439" y="2960688"/>
            <a:ext cx="1404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/>
              <a:t>Pas d'ordre (liquide)</a:t>
            </a:r>
            <a:endParaRPr lang="en-US"/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3035301" y="2960689"/>
            <a:ext cx="20161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/>
              <a:t>Position aléatoire (liquide); direction ordonnée</a:t>
            </a:r>
            <a:endParaRPr lang="en-US"/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7535863" y="2960689"/>
            <a:ext cx="29527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/>
              <a:t>Position ordonnée (avec fluctuations); direction ordonnée</a:t>
            </a:r>
            <a:endParaRPr lang="en-US"/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5195889" y="3213100"/>
            <a:ext cx="2232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/>
              <a:t>Direction ordonnée tournante en hélice</a:t>
            </a:r>
            <a:endParaRPr lang="en-US"/>
          </a:p>
        </p:txBody>
      </p:sp>
      <p:pic>
        <p:nvPicPr>
          <p:cNvPr id="9" name="Picture 9" descr="Fig">
            <a:extLst>
              <a:ext uri="{FF2B5EF4-FFF2-40B4-BE49-F238E27FC236}">
                <a16:creationId xmlns:a16="http://schemas.microsoft.com/office/drawing/2014/main" id="{B543A6D4-1BAC-2D4F-A1CD-301ADA023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522" y="3876677"/>
            <a:ext cx="4134478" cy="298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3661F3B5-16A5-674A-ACDA-6ED398962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73069"/>
            <a:ext cx="7896200" cy="27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Une couche «nématique tordue» (</a:t>
            </a:r>
            <a:r>
              <a:rPr lang="fr-CH" dirty="0" err="1"/>
              <a:t>twisted</a:t>
            </a:r>
            <a:r>
              <a:rPr lang="fr-CH" dirty="0"/>
              <a:t> </a:t>
            </a:r>
            <a:r>
              <a:rPr lang="fr-CH" dirty="0" err="1"/>
              <a:t>nematic</a:t>
            </a:r>
            <a:r>
              <a:rPr lang="fr-CH" dirty="0"/>
              <a:t>): Les molécules s'arrangent selon la direction (chimique) de la surface de verre</a:t>
            </a:r>
          </a:p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Sans tension: les molécules tournent, et la polarisation tourne avec eux. La lumière passe entre polariseurs croisés</a:t>
            </a:r>
          </a:p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Avec tension: les molécules s'arrangent dans le sens de la propagation, la polarisation ne change pas, et la lumière est bloqué</a:t>
            </a:r>
          </a:p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Il y a aussi la configuration inverse: sans tension la lumière ne passe pas, avec une tension appliquée la lumière passe.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5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46"/>
    </mc:Choice>
    <mc:Fallback xmlns="">
      <p:transition spd="slow" advTm="192946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-2201" y="-4105"/>
            <a:ext cx="12194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2800" dirty="0"/>
              <a:t>Les écrans à cristaux liquides: avec micro-filtres en 3 couleurs</a:t>
            </a:r>
            <a:endParaRPr lang="en-US" sz="2800" dirty="0"/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3661F3B5-16A5-674A-ACDA-6ED398962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820" y="517824"/>
            <a:ext cx="6179828" cy="312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Un écran LCD est composé de 6 parties:</a:t>
            </a:r>
          </a:p>
          <a:p>
            <a:pPr marL="1028700"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Source de lumière blanche (LED)</a:t>
            </a:r>
          </a:p>
          <a:p>
            <a:pPr marL="1028700"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Polariseur</a:t>
            </a:r>
          </a:p>
          <a:p>
            <a:pPr marL="1028700"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Réseau des transistors (TFT) pour appliquer la tension à chaque pixel à une grande vitesse</a:t>
            </a:r>
          </a:p>
          <a:p>
            <a:pPr marL="1028700"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Une couche de cristaux liquide</a:t>
            </a:r>
          </a:p>
          <a:p>
            <a:pPr marL="1028700"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Filtre colorié (RGB) par élément (pixel)</a:t>
            </a:r>
          </a:p>
          <a:p>
            <a:pPr marL="1028700"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Polariseur (croisé avec le premier)</a:t>
            </a:r>
          </a:p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fr-CH" sz="2000" dirty="0"/>
          </a:p>
        </p:txBody>
      </p:sp>
      <p:pic>
        <p:nvPicPr>
          <p:cNvPr id="1028" name="Picture 4" descr="Typical structure of a LCD screen.">
            <a:extLst>
              <a:ext uri="{FF2B5EF4-FFF2-40B4-BE49-F238E27FC236}">
                <a16:creationId xmlns:a16="http://schemas.microsoft.com/office/drawing/2014/main" id="{ED1EEB01-579A-8874-65F1-D9DCC0082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t="5285" r="2446" b="6544"/>
          <a:stretch/>
        </p:blipFill>
        <p:spPr bwMode="auto">
          <a:xfrm>
            <a:off x="6780076" y="517825"/>
            <a:ext cx="5399498" cy="354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413152C-473A-F817-3D38-F58FBC6C9CB7}"/>
              </a:ext>
            </a:extLst>
          </p:cNvPr>
          <p:cNvSpPr txBox="1"/>
          <p:nvPr/>
        </p:nvSpPr>
        <p:spPr>
          <a:xfrm>
            <a:off x="-29204" y="6632774"/>
            <a:ext cx="41779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www.researchgate.net</a:t>
            </a:r>
            <a:r>
              <a:rPr lang="en-US" sz="800" dirty="0"/>
              <a:t>/figure/Typical-structure-of-a-LCD-screen_fig1_329422015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8884532-2FA9-2B0A-AA73-B2CB79959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11259" r="3647" b="7376"/>
          <a:stretch/>
        </p:blipFill>
        <p:spPr bwMode="auto">
          <a:xfrm>
            <a:off x="6084871" y="4197480"/>
            <a:ext cx="6104731" cy="26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1573903-6B7D-1274-8942-F97723FB66CC}"/>
              </a:ext>
            </a:extLst>
          </p:cNvPr>
          <p:cNvSpPr txBox="1"/>
          <p:nvPr/>
        </p:nvSpPr>
        <p:spPr>
          <a:xfrm>
            <a:off x="-2201" y="6417349"/>
            <a:ext cx="2860821" cy="2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www.j-display.com</a:t>
            </a:r>
            <a:r>
              <a:rPr lang="en-US" sz="800" dirty="0"/>
              <a:t>/</a:t>
            </a:r>
            <a:r>
              <a:rPr lang="en-US" sz="800" dirty="0" err="1"/>
              <a:t>english</a:t>
            </a:r>
            <a:r>
              <a:rPr lang="en-US" sz="800" dirty="0"/>
              <a:t>/technology/</a:t>
            </a:r>
            <a:r>
              <a:rPr lang="en-US" sz="800" dirty="0" err="1"/>
              <a:t>lcdbasic.html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792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46"/>
    </mc:Choice>
    <mc:Fallback xmlns="">
      <p:transition spd="slow" advTm="192946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-2201" y="-4105"/>
            <a:ext cx="12194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2800" dirty="0"/>
              <a:t>Les projecteurs à cristaux liquides: tri-couleurs (3LCD)</a:t>
            </a:r>
            <a:endParaRPr lang="en-US" sz="2800" dirty="0"/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3661F3B5-16A5-674A-ACDA-6ED398962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820" y="517825"/>
            <a:ext cx="12203819" cy="20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sz="2000" dirty="0"/>
              <a:t>Un projecteur LCD est composé de 5 parties:</a:t>
            </a:r>
          </a:p>
          <a:p>
            <a:pPr marL="1028700"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Source de lumière blanche (lampe à décharge de mercure ou LED)</a:t>
            </a:r>
          </a:p>
          <a:p>
            <a:pPr marL="1028700"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Système de 3 miroirs dichroïques pour produire les 3 couleurs primaires (RGB) </a:t>
            </a:r>
          </a:p>
          <a:p>
            <a:pPr marL="1028700"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3 éléments LCD en transmission</a:t>
            </a:r>
          </a:p>
          <a:p>
            <a:pPr marL="1028700"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Prismes pour combiner les 3 faisceaux</a:t>
            </a:r>
          </a:p>
          <a:p>
            <a:pPr marL="1028700" lvl="1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Lentille de projection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17348A6-D928-B4FC-64B5-B2F576B43D11}"/>
              </a:ext>
            </a:extLst>
          </p:cNvPr>
          <p:cNvSpPr txBox="1"/>
          <p:nvPr/>
        </p:nvSpPr>
        <p:spPr>
          <a:xfrm>
            <a:off x="12084" y="6628855"/>
            <a:ext cx="2752809" cy="220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www.tech-faq.com</a:t>
            </a:r>
            <a:r>
              <a:rPr lang="en-US" sz="800" dirty="0"/>
              <a:t>/how-lcd-projectors-</a:t>
            </a:r>
            <a:r>
              <a:rPr lang="en-US" sz="800" dirty="0" err="1"/>
              <a:t>work.html</a:t>
            </a:r>
            <a:endParaRPr lang="en-US" sz="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9F41FB4-3E60-1665-DFCC-1E45F2FF2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" t="9174" r="6688" b="7149"/>
          <a:stretch/>
        </p:blipFill>
        <p:spPr bwMode="auto">
          <a:xfrm>
            <a:off x="5195900" y="1759203"/>
            <a:ext cx="6996100" cy="509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65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46"/>
    </mc:Choice>
    <mc:Fallback xmlns="">
      <p:transition spd="slow" advTm="19294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6BEA52-4D23-5342-8DE8-A485A80AE6B6}"/>
              </a:ext>
            </a:extLst>
          </p:cNvPr>
          <p:cNvGrpSpPr/>
          <p:nvPr/>
        </p:nvGrpSpPr>
        <p:grpSpPr>
          <a:xfrm>
            <a:off x="8514506" y="572467"/>
            <a:ext cx="3486150" cy="1776413"/>
            <a:chOff x="7176120" y="434976"/>
            <a:chExt cx="3486150" cy="1776413"/>
          </a:xfrm>
        </p:grpSpPr>
        <p:pic>
          <p:nvPicPr>
            <p:cNvPr id="19460" name="Picture 21" descr="Fi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6120" y="434976"/>
              <a:ext cx="3486150" cy="177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rot="10800000" flipV="1">
              <a:off x="8505826" y="1493839"/>
              <a:ext cx="1058863" cy="25558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64" name="TextBox 9"/>
            <p:cNvSpPr txBox="1">
              <a:spLocks noChangeArrowheads="1"/>
            </p:cNvSpPr>
            <p:nvPr/>
          </p:nvSpPr>
          <p:spPr bwMode="auto">
            <a:xfrm>
              <a:off x="8943975" y="153035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d</a:t>
              </a:r>
            </a:p>
          </p:txBody>
        </p:sp>
      </p:grp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19" y="2521433"/>
            <a:ext cx="4140460" cy="130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17" descr="Farada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64" y="4746626"/>
            <a:ext cx="4608512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20"/>
          <p:cNvSpPr txBox="1">
            <a:spLocks noChangeArrowheads="1"/>
          </p:cNvSpPr>
          <p:nvPr/>
        </p:nvSpPr>
        <p:spPr bwMode="auto">
          <a:xfrm>
            <a:off x="7577881" y="4379913"/>
            <a:ext cx="187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CH" dirty="0"/>
              <a:t>Isolateur optique</a:t>
            </a:r>
            <a:endParaRPr lang="en-US" dirty="0"/>
          </a:p>
        </p:txBody>
      </p:sp>
      <p:sp>
        <p:nvSpPr>
          <p:cNvPr id="19461" name="Text Box 22"/>
          <p:cNvSpPr txBox="1">
            <a:spLocks noChangeArrowheads="1"/>
          </p:cNvSpPr>
          <p:nvPr/>
        </p:nvSpPr>
        <p:spPr bwMode="auto">
          <a:xfrm>
            <a:off x="0" y="-4762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Rotation de polarisation par un champ électrique, magnétique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2" name="Text Box 25"/>
              <p:cNvSpPr txBox="1">
                <a:spLocks noChangeArrowheads="1"/>
              </p:cNvSpPr>
              <p:nvPr/>
            </p:nvSpPr>
            <p:spPr bwMode="auto">
              <a:xfrm>
                <a:off x="0" y="608251"/>
                <a:ext cx="8652284" cy="4328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L’effet d’un champ magnétique (effet Faraday):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Induction d’une activité optique (rotation de polarisation): </a:t>
                </a:r>
                <a14:m>
                  <m:oMath xmlns:m="http://schemas.openxmlformats.org/officeDocument/2006/math">
                    <m:r>
                      <a:rPr lang="fr-CH" b="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CH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fr-CH" i="1" dirty="0" err="1">
                        <a:latin typeface="Cambria Math" panose="02040503050406030204" pitchFamily="18" charset="0"/>
                      </a:rPr>
                      <m:t>𝑉𝐵𝑑</m:t>
                    </m:r>
                  </m:oMath>
                </a14:m>
                <a:endParaRPr lang="fr-CH" dirty="0"/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fr-CH" dirty="0"/>
                  <a:t> = coefficient de Verdet: </a:t>
                </a:r>
                <a14:m>
                  <m:oMath xmlns:m="http://schemas.openxmlformats.org/officeDocument/2006/math">
                    <m:r>
                      <a:rPr lang="fr-CH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fr-CH" dirty="0"/>
                  <a:t> = 0.03 arc-min/gauss/cm (verre)</a:t>
                </a:r>
              </a:p>
              <a:p>
                <a:pPr eaLnBrk="1" hangingPunct="1">
                  <a:lnSpc>
                    <a:spcPct val="120000"/>
                  </a:lnSpc>
                </a:pPr>
                <a:r>
                  <a:rPr lang="fr-CH" dirty="0"/>
                  <a:t>			      = -1.2 arc-min/gauss/cm (</a:t>
                </a:r>
                <a:r>
                  <a:rPr lang="fr-CH" dirty="0" err="1"/>
                  <a:t>TbAlG</a:t>
                </a:r>
                <a:r>
                  <a:rPr lang="fr-CH" dirty="0"/>
                  <a:t>)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Les effet d’un champ électrique:</a:t>
                </a:r>
              </a:p>
              <a:p>
                <a:pPr marL="1028700" lvl="1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1600" dirty="0"/>
                  <a:t>L’effet Kerr: dans des liquides: </a:t>
                </a:r>
                <a14:m>
                  <m:oMath xmlns:m="http://schemas.openxmlformats.org/officeDocument/2006/math">
                    <m:r>
                      <a:rPr lang="fr-CH" sz="1600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CH" sz="160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fr-CH" sz="16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CH" sz="1600" b="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CH" sz="16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CH" sz="1600" i="1" baseline="30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fr-CH" sz="1600" dirty="0"/>
                  <a:t> , </a:t>
                </a:r>
                <a14:m>
                  <m:oMath xmlns:m="http://schemas.openxmlformats.org/officeDocument/2006/math">
                    <m:r>
                      <a:rPr lang="fr-CH" sz="16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CH" sz="1600" i="1" dirty="0" smtClean="0">
                        <a:latin typeface="Cambria Math" panose="02040503050406030204" pitchFamily="18" charset="0"/>
                      </a:rPr>
                      <m:t> = 4.4⋅</m:t>
                    </m:r>
                    <m:sSup>
                      <m:sSupPr>
                        <m:ctrlPr>
                          <a:rPr lang="fr-CH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16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CH" sz="1600" b="0" i="1" dirty="0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a:rPr lang="fr-CH" sz="1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CH" sz="1600" i="1" dirty="0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fr-CH" sz="16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fr-CH" sz="16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fr-CH" sz="1600" i="1" baseline="30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fr-CH" sz="1600" dirty="0"/>
                  <a:t> (Nitrobenzène)</a:t>
                </a:r>
              </a:p>
              <a:p>
                <a:pPr marL="1028700" lvl="1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1600" dirty="0"/>
                  <a:t>L’effet </a:t>
                </a:r>
                <a:r>
                  <a:rPr lang="fr-CH" sz="1600" dirty="0" err="1"/>
                  <a:t>Pockels</a:t>
                </a:r>
                <a:r>
                  <a:rPr lang="fr-CH" sz="1600" dirty="0"/>
                  <a:t>: dans des cristaux</a:t>
                </a:r>
                <a:r>
                  <a:rPr lang="en-US" sz="1600" dirty="0"/>
                  <a:t>:</a:t>
                </a:r>
                <a:r>
                  <a:rPr lang="fr-CH" sz="1600" dirty="0"/>
                  <a:t> </a:t>
                </a:r>
                <a14:m>
                  <m:oMath xmlns:m="http://schemas.openxmlformats.org/officeDocument/2006/math">
                    <m:r>
                      <a:rPr lang="fr-CH" sz="160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CH" sz="1600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fr-CH" sz="1600" b="0" i="1" dirty="0" smtClean="0">
                        <a:latin typeface="Cambria Math" panose="02040503050406030204" pitchFamily="18" charset="0"/>
                      </a:rPr>
                      <m:t>𝜋</m:t>
                    </m:r>
                    <m:f>
                      <m:fPr>
                        <m:type m:val="lin"/>
                        <m:ctrlPr>
                          <a:rPr lang="en-CH" sz="1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6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sSub>
                          <m:sSubPr>
                            <m:ctrlPr>
                              <a:rPr lang="fr-CH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lang="en-CH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sz="1600" i="1" dirty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num>
                              <m:den>
                                <m:r>
                                  <a:rPr lang="fr-CH" sz="1600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den>
                    </m:f>
                    <m:r>
                      <a:rPr lang="fr-CH" sz="1600" b="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fr-CH" sz="16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CH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CH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600" i="1" dirty="0" err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CH" sz="16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sz="1600" i="1" dirty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fr-CH" sz="16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fr-CH" sz="1600" i="1" dirty="0">
                        <a:latin typeface="Cambria Math" panose="02040503050406030204" pitchFamily="18" charset="0"/>
                      </a:rPr>
                      <m:t> = 6 </m:t>
                    </m:r>
                    <m:r>
                      <m:rPr>
                        <m:sty m:val="p"/>
                      </m:rPr>
                      <a:rPr lang="fr-CH" sz="1600" i="0" dirty="0">
                        <a:latin typeface="Cambria Math" panose="02040503050406030204" pitchFamily="18" charset="0"/>
                      </a:rPr>
                      <m:t>kV</m:t>
                    </m:r>
                    <m:r>
                      <a:rPr lang="fr-CH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H" sz="1600" dirty="0"/>
                  <a:t> (KDP)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Application: l'isolateur optique – bloquer ou séparer la réflexion.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Principe: un élément de Faraday tourne la polarisation de </a:t>
                </a:r>
                <a:r>
                  <a:rPr lang="fr-CH" dirty="0">
                    <a:latin typeface="Symbol" pitchFamily="2" charset="2"/>
                  </a:rPr>
                  <a:t>p</a:t>
                </a:r>
                <a:r>
                  <a:rPr lang="fr-CH" dirty="0"/>
                  <a:t>/4. Après une réflexion, l'élément de Faraday tourne de </a:t>
                </a:r>
                <a:r>
                  <a:rPr lang="fr-CH" dirty="0">
                    <a:latin typeface="Symbol" pitchFamily="2" charset="2"/>
                  </a:rPr>
                  <a:t>p</a:t>
                </a:r>
                <a:r>
                  <a:rPr lang="fr-CH" dirty="0"/>
                  <a:t>/4 dans la même direction. L'angle total est donc de </a:t>
                </a:r>
                <a:r>
                  <a:rPr lang="fr-CH" dirty="0">
                    <a:latin typeface="Symbol" pitchFamily="2" charset="2"/>
                  </a:rPr>
                  <a:t>p</a:t>
                </a:r>
                <a:r>
                  <a:rPr lang="fr-CH" dirty="0"/>
                  <a:t>/2 , qui peut être bloqué par un polariseur dans la direction originale.</a:t>
                </a:r>
              </a:p>
              <a:p>
                <a:pPr marL="285750" indent="-285750" eaLnBrk="1" hangingPunct="1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Autre application: modulation ultra-rapide pour créer des impulsions</a:t>
                </a:r>
              </a:p>
            </p:txBody>
          </p:sp>
        </mc:Choice>
        <mc:Fallback xmlns="">
          <p:sp>
            <p:nvSpPr>
              <p:cNvPr id="19462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8251"/>
                <a:ext cx="8652284" cy="4328301"/>
              </a:xfrm>
              <a:prstGeom prst="rect">
                <a:avLst/>
              </a:prstGeom>
              <a:blipFill>
                <a:blip r:embed="rId5"/>
                <a:stretch>
                  <a:fillRect l="-440" t="-587" b="-117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907674"/>
            <a:ext cx="4833571" cy="19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54"/>
    </mc:Choice>
    <mc:Fallback xmlns="">
      <p:transition spd="slow" advTm="161554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cdp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566" y="2008812"/>
            <a:ext cx="8306997" cy="466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10"/>
          <p:cNvSpPr txBox="1">
            <a:spLocks noChangeArrowheads="1"/>
          </p:cNvSpPr>
          <p:nvPr/>
        </p:nvSpPr>
        <p:spPr bwMode="auto">
          <a:xfrm>
            <a:off x="-2934" y="0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CH" sz="3200" dirty="0"/>
              <a:t>Application: tête de lecture de CD/DVD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017256-F2DF-5E47-AE73-BDC6B208D199}"/>
              </a:ext>
            </a:extLst>
          </p:cNvPr>
          <p:cNvSpPr/>
          <p:nvPr/>
        </p:nvSpPr>
        <p:spPr>
          <a:xfrm>
            <a:off x="8575" y="522618"/>
            <a:ext cx="121804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Le but: séparer la lumière dirigée vers le disque de la lumière qui revient du disque.</a:t>
            </a:r>
          </a:p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H" dirty="0"/>
              <a:t>Principe: On polarise la lumière du laser de lecture linéairement, puis on le transforme en polarisation circulaire par une lame d'onde. A la réflexion, la polarisation circulaire est inversée, et la lame d'onde la change en polarisation linéaire à l'angle </a:t>
            </a:r>
            <a:r>
              <a:rPr lang="fr-CH" dirty="0">
                <a:latin typeface="Symbol" pitchFamily="2" charset="2"/>
              </a:rPr>
              <a:t>p</a:t>
            </a:r>
            <a:r>
              <a:rPr lang="fr-CH" dirty="0"/>
              <a:t>/2 par rapport à la polarisation initiale, qui peut être séparé par un prisme polariseur vers le détecteur.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46"/>
    </mc:Choice>
    <mc:Fallback xmlns="">
      <p:transition spd="slow" advTm="99346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9" name="Object 5"/>
          <p:cNvGraphicFramePr>
            <a:graphicFrameLocks noChangeAspect="1"/>
          </p:cNvGraphicFramePr>
          <p:nvPr/>
        </p:nvGraphicFramePr>
        <p:xfrm>
          <a:off x="4865981" y="3393182"/>
          <a:ext cx="7144768" cy="3272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826617" imgH="3584152" progId="Photoshop.Image.9">
                  <p:embed/>
                </p:oleObj>
              </mc:Choice>
              <mc:Fallback>
                <p:oleObj name="Image" r:id="rId2" imgW="7826617" imgH="3584152" progId="Photoshop.Image.9">
                  <p:embed/>
                  <p:pic>
                    <p:nvPicPr>
                      <p:cNvPr id="471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981" y="3393182"/>
                        <a:ext cx="7144768" cy="3272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233553" y="4293096"/>
          <a:ext cx="4422286" cy="1802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724348" imgH="1517779" progId="Photoshop.Image.9">
                  <p:embed/>
                </p:oleObj>
              </mc:Choice>
              <mc:Fallback>
                <p:oleObj name="Image" r:id="rId4" imgW="3724348" imgH="1517779" progId="Photoshop.Image.9">
                  <p:embed/>
                  <p:pic>
                    <p:nvPicPr>
                      <p:cNvPr id="471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53" y="4293096"/>
                        <a:ext cx="4422286" cy="1802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-5525" y="6728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2800" dirty="0">
                <a:solidFill>
                  <a:srgbClr val="FF0000"/>
                </a:solidFill>
              </a:rPr>
              <a:t>Bonus:</a:t>
            </a:r>
            <a:r>
              <a:rPr lang="fr-CH" sz="2800" dirty="0"/>
              <a:t> Séparation de la polarisation dans un liquide chiral</a:t>
            </a:r>
            <a:endParaRPr lang="en-US" sz="2800" dirty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800708"/>
            <a:ext cx="5364396" cy="24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7110" name="Object 6"/>
          <p:cNvGraphicFramePr>
            <a:graphicFrameLocks noChangeAspect="1"/>
          </p:cNvGraphicFramePr>
          <p:nvPr/>
        </p:nvGraphicFramePr>
        <p:xfrm>
          <a:off x="4583832" y="1520788"/>
          <a:ext cx="2088432" cy="639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71600" imgH="419040" progId="Equation.3">
                  <p:embed/>
                </p:oleObj>
              </mc:Choice>
              <mc:Fallback>
                <p:oleObj name="Equation" r:id="rId7" imgW="1371600" imgH="419040" progId="Equation.3">
                  <p:embed/>
                  <p:pic>
                    <p:nvPicPr>
                      <p:cNvPr id="471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832" y="1520788"/>
                        <a:ext cx="2088432" cy="6392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11324" y="1666546"/>
            <a:ext cx="464451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dirty="0"/>
              <a:t>L'angle de divergence ne dépend pas de </a:t>
            </a:r>
            <a:r>
              <a:rPr lang="fr-CH" i="1" dirty="0"/>
              <a:t>d</a:t>
            </a:r>
            <a:r>
              <a:rPr lang="fr-CH" dirty="0"/>
              <a:t> :</a:t>
            </a:r>
          </a:p>
          <a:p>
            <a:r>
              <a:rPr lang="fr-CH" dirty="0"/>
              <a:t>On peut donc enchaîner des interfaces pour augmenter la déviation à volonté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13" name="Text Box 9"/>
              <p:cNvSpPr txBox="1">
                <a:spLocks noChangeArrowheads="1"/>
              </p:cNvSpPr>
              <p:nvPr/>
            </p:nvSpPr>
            <p:spPr bwMode="auto">
              <a:xfrm>
                <a:off x="46209" y="2989000"/>
                <a:ext cx="4301325" cy="808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fr-CH" dirty="0"/>
                  <a:t>à comparer avec la rotation de polarisation: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num>
                      <m:den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</m:oMath>
                </a14:m>
                <a:r>
                  <a:rPr lang="fr-CH" dirty="0"/>
                  <a:t> .</a:t>
                </a:r>
                <a:endParaRPr lang="en-US" dirty="0"/>
              </a:p>
            </p:txBody>
          </p:sp>
        </mc:Choice>
        <mc:Fallback xmlns="">
          <p:sp>
            <p:nvSpPr>
              <p:cNvPr id="4711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09" y="2989000"/>
                <a:ext cx="4301325" cy="808363"/>
              </a:xfrm>
              <a:prstGeom prst="rect">
                <a:avLst/>
              </a:prstGeom>
              <a:blipFill>
                <a:blip r:embed="rId12"/>
                <a:stretch>
                  <a:fillRect l="-1277" t="-37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11324" y="800869"/>
            <a:ext cx="17637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dirty="0"/>
              <a:t>La loi de </a:t>
            </a:r>
            <a:r>
              <a:rPr lang="fr-CH" dirty="0" err="1"/>
              <a:t>Snell</a:t>
            </a:r>
            <a:r>
              <a:rPr lang="fr-CH" dirty="0"/>
              <a:t>:</a:t>
            </a:r>
            <a:endParaRPr lang="en-US" dirty="0"/>
          </a:p>
        </p:txBody>
      </p:sp>
      <p:graphicFrame>
        <p:nvGraphicFramePr>
          <p:cNvPr id="47115" name="Object 11"/>
          <p:cNvGraphicFramePr>
            <a:graphicFrameLocks noChangeAspect="1"/>
          </p:cNvGraphicFramePr>
          <p:nvPr/>
        </p:nvGraphicFramePr>
        <p:xfrm>
          <a:off x="1864189" y="800708"/>
          <a:ext cx="2331736" cy="396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422360" imgH="241200" progId="Equation.3">
                  <p:embed/>
                </p:oleObj>
              </mc:Choice>
              <mc:Fallback>
                <p:oleObj name="Equation" r:id="rId13" imgW="1422360" imgH="241200" progId="Equation.3">
                  <p:embed/>
                  <p:pic>
                    <p:nvPicPr>
                      <p:cNvPr id="4711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4189" y="800708"/>
                        <a:ext cx="2331736" cy="3962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32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34"/>
    </mc:Choice>
    <mc:Fallback xmlns="">
      <p:transition spd="slow" advTm="8053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18506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3600" dirty="0"/>
              <a:t>La polarisation circulaire et le photon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566F472B-64DC-794D-A75D-B89814A63B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29815"/>
                <a:ext cx="12192000" cy="3174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Le vecteur </a:t>
                </a:r>
                <a:r>
                  <a:rPr lang="fr-CH" sz="2000" b="1" i="1" dirty="0"/>
                  <a:t>E</a:t>
                </a:r>
                <a:r>
                  <a:rPr lang="fr-CH" sz="2000" dirty="0"/>
                  <a:t> qui tourne par une polarisation circulaire peut transmettre un </a:t>
                </a:r>
                <a:r>
                  <a:rPr lang="fr-CH" sz="2000" b="1" dirty="0"/>
                  <a:t>moment cinétique</a:t>
                </a:r>
                <a:r>
                  <a:rPr lang="fr-CH" sz="2000" dirty="0"/>
                  <a:t> (ou angulaire) </a:t>
                </a:r>
                <a:r>
                  <a:rPr lang="fr-CH" sz="2000" i="1" dirty="0"/>
                  <a:t>L</a:t>
                </a:r>
                <a:r>
                  <a:rPr lang="fr-CH" sz="2000" dirty="0"/>
                  <a:t>. La puissance transmise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℘</m:t>
                    </m:r>
                  </m:oMath>
                </a14:m>
                <a:r>
                  <a:rPr lang="fr-CH" sz="2000" dirty="0"/>
                  <a:t> est liée au couple </a:t>
                </a:r>
                <a:r>
                  <a:rPr lang="fr-CH" sz="2000" dirty="0">
                    <a:latin typeface="Symbol" pitchFamily="2" charset="2"/>
                  </a:rPr>
                  <a:t>G</a:t>
                </a:r>
                <a:r>
                  <a:rPr lang="fr-CH" sz="2000" dirty="0"/>
                  <a:t> par: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℘=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ℇ</m:t>
                        </m:r>
                      </m:num>
                      <m:den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𝑑𝐿</m:t>
                        </m:r>
                      </m:num>
                      <m:den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fr-CH" sz="2000" dirty="0"/>
                  <a:t> , donc: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ℇ</m:t>
                        </m:r>
                      </m:num>
                      <m:den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fr-CH" sz="2000" dirty="0"/>
                  <a:t>     (</a:t>
                </a:r>
                <a:r>
                  <a:rPr lang="fr-CH" sz="2000" b="1" dirty="0"/>
                  <a:t>ici</a:t>
                </a:r>
                <a:r>
                  <a:rPr lang="fr-CH" sz="2000" dirty="0"/>
                  <a:t>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</m:oMath>
                </a14:m>
                <a:r>
                  <a:rPr lang="fr-CH" sz="2000" dirty="0"/>
                  <a:t> = énergie !). Pour le photon: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ℇ=ℏ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fr-CH" sz="2000" dirty="0"/>
                  <a:t> , donc: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=±ℏ</m:t>
                    </m:r>
                  </m:oMath>
                </a14:m>
                <a:r>
                  <a:rPr lang="fr-CH" sz="2000" dirty="0"/>
                  <a:t> . La polarisation </a:t>
                </a:r>
                <a:r>
                  <a:rPr lang="fr-CH" sz="2000" b="1" dirty="0"/>
                  <a:t>L</a:t>
                </a:r>
                <a:r>
                  <a:rPr lang="fr-CH" sz="2000" dirty="0"/>
                  <a:t> est associé à un moment cinétique </a:t>
                </a:r>
                <a:r>
                  <a:rPr lang="fr-CH" sz="2000" i="1" dirty="0"/>
                  <a:t>L</a:t>
                </a:r>
                <a:r>
                  <a:rPr lang="fr-CH" sz="2000" dirty="0"/>
                  <a:t> positif, la polarisation </a:t>
                </a:r>
                <a:r>
                  <a:rPr lang="fr-CH" sz="2000" b="1" dirty="0"/>
                  <a:t>R</a:t>
                </a:r>
                <a:r>
                  <a:rPr lang="fr-CH" sz="2000" dirty="0"/>
                  <a:t> avec </a:t>
                </a:r>
                <a:r>
                  <a:rPr lang="fr-CH" sz="2000" i="1" dirty="0"/>
                  <a:t>L</a:t>
                </a:r>
                <a:r>
                  <a:rPr lang="fr-CH" sz="2000" dirty="0"/>
                  <a:t> négatif. C'est le </a:t>
                </a:r>
                <a:r>
                  <a:rPr lang="fr-CH" sz="2000" b="1" dirty="0"/>
                  <a:t>spin</a:t>
                </a:r>
                <a:r>
                  <a:rPr lang="fr-CH" sz="2000" dirty="0"/>
                  <a:t> du photon.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Ce moment cinétique est lié à la polarisation circulaire (ou elliptique), indépendant du moment cinétique orbital lié à un vortex optique (p. ex. faisceau Laguerre-Gaussien).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Dans un atome (ou solide), un électron dans un état d'énergie excité (spin ½) qui émet un photon avec une polarisation circulaire (spin ±1), change de direction de spin (état final avec spin -½).</a:t>
                </a:r>
              </a:p>
            </p:txBody>
          </p:sp>
        </mc:Choice>
        <mc:Fallback xmlns="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566F472B-64DC-794D-A75D-B89814A63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29815"/>
                <a:ext cx="12192000" cy="3174652"/>
              </a:xfrm>
              <a:prstGeom prst="rect">
                <a:avLst/>
              </a:prstGeom>
              <a:blipFill>
                <a:blip r:embed="rId2"/>
                <a:stretch>
                  <a:fillRect l="-416" r="-728" b="-278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CF51A12-5286-AA43-9C51-F4C7FB6DCC5B}"/>
              </a:ext>
            </a:extLst>
          </p:cNvPr>
          <p:cNvSpPr/>
          <p:nvPr/>
        </p:nvSpPr>
        <p:spPr>
          <a:xfrm>
            <a:off x="0" y="6611779"/>
            <a:ext cx="6888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000" dirty="0"/>
              <a:t>https://</a:t>
            </a:r>
            <a:r>
              <a:rPr lang="fr-CH" sz="1000" dirty="0" err="1"/>
              <a:t>upload.wikimedia.org</a:t>
            </a:r>
            <a:r>
              <a:rPr lang="fr-CH" sz="1000" dirty="0"/>
              <a:t>/</a:t>
            </a:r>
            <a:r>
              <a:rPr lang="fr-CH" sz="1000" dirty="0" err="1"/>
              <a:t>wikipedia</a:t>
            </a:r>
            <a:r>
              <a:rPr lang="fr-CH" sz="1000" dirty="0"/>
              <a:t>/</a:t>
            </a:r>
            <a:r>
              <a:rPr lang="fr-CH" sz="1000" dirty="0" err="1"/>
              <a:t>commons</a:t>
            </a:r>
            <a:r>
              <a:rPr lang="fr-CH" sz="1000" dirty="0"/>
              <a:t>/</a:t>
            </a:r>
            <a:r>
              <a:rPr lang="fr-CH" sz="1000" dirty="0" err="1"/>
              <a:t>thumb</a:t>
            </a:r>
            <a:r>
              <a:rPr lang="fr-CH" sz="1000" dirty="0"/>
              <a:t>/7/7a/</a:t>
            </a:r>
            <a:r>
              <a:rPr lang="fr-CH" sz="1000" dirty="0" err="1"/>
              <a:t>AtomicLineSpEm.svg</a:t>
            </a:r>
            <a:r>
              <a:rPr lang="fr-CH" sz="1000" dirty="0"/>
              <a:t>/2560px-AtomicLineSpEm.svg.png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A17B92-192A-734B-9BF2-2D315D80DEE0}"/>
              </a:ext>
            </a:extLst>
          </p:cNvPr>
          <p:cNvGrpSpPr/>
          <p:nvPr/>
        </p:nvGrpSpPr>
        <p:grpSpPr>
          <a:xfrm>
            <a:off x="7824192" y="4111085"/>
            <a:ext cx="4176464" cy="2630284"/>
            <a:chOff x="7824192" y="4111085"/>
            <a:chExt cx="4176464" cy="26302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273560-A8B0-C14D-904F-DCA239F5E591}"/>
                </a:ext>
              </a:extLst>
            </p:cNvPr>
            <p:cNvGrpSpPr/>
            <p:nvPr/>
          </p:nvGrpSpPr>
          <p:grpSpPr>
            <a:xfrm>
              <a:off x="7824192" y="4111085"/>
              <a:ext cx="4176464" cy="2630284"/>
              <a:chOff x="4443059" y="4076962"/>
              <a:chExt cx="4700942" cy="2654649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0998156-B754-7048-ABC0-7CC532E4F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3059" y="4098349"/>
                <a:ext cx="4700942" cy="2633262"/>
              </a:xfrm>
              <a:prstGeom prst="rect">
                <a:avLst/>
              </a:prstGeom>
            </p:spPr>
          </p:pic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F9D35198-C703-0749-830C-9A1FE45E69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6156" y="4076962"/>
                <a:ext cx="0" cy="324036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3855CB06-F8B4-314D-A36A-3BBCAB4D1F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76156" y="6180229"/>
                <a:ext cx="0" cy="324036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42E521-9223-6F46-A818-494268278D3C}"/>
                </a:ext>
              </a:extLst>
            </p:cNvPr>
            <p:cNvSpPr txBox="1"/>
            <p:nvPr/>
          </p:nvSpPr>
          <p:spPr>
            <a:xfrm>
              <a:off x="11316580" y="5013176"/>
              <a:ext cx="524182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40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4000" i="1" dirty="0" err="1">
                  <a:solidFill>
                    <a:srgbClr val="FF0000"/>
                  </a:solidFill>
                  <a:latin typeface="Symbol" pitchFamily="2" charset="2"/>
                </a:rPr>
                <a:t>n</a:t>
              </a:r>
              <a:endParaRPr lang="en-US" sz="4000" i="1" dirty="0">
                <a:solidFill>
                  <a:srgbClr val="FF0000"/>
                </a:solidFill>
                <a:latin typeface="Symbol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49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202"/>
    </mc:Choice>
    <mc:Fallback xmlns="">
      <p:transition spd="slow" advTm="19720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FCEF73D-ECD8-E64F-A964-5C10DE9E065D}"/>
                  </a:ext>
                </a:extLst>
              </p:cNvPr>
              <p:cNvSpPr/>
              <p:nvPr/>
            </p:nvSpPr>
            <p:spPr>
              <a:xfrm>
                <a:off x="5856" y="646331"/>
                <a:ext cx="12192000" cy="3286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L'équation: </a:t>
                </a:r>
                <a14:m>
                  <m:oMath xmlns:m="http://schemas.openxmlformats.org/officeDocument/2006/math">
                    <m:r>
                      <a:rPr lang="fr-CH" sz="2000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20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acc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𝑘𝑧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fr-CH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CH" sz="20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acc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func>
                      <m:func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𝑘𝑧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C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</m:d>
                      </m:e>
                    </m:func>
                  </m:oMath>
                </a14:m>
                <a:endParaRPr lang="fr-CH" sz="2000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Le vecteur de Jones: 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Sup>
                              <m:sSubSup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  <m:d>
                      <m:d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CH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fr-CH" sz="2000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fr-CH" sz="2000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L'équation de l'ellipse: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fr-CH" sz="2000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L'angle du grand axe de l'ellipse: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fr-CH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FCEF73D-ECD8-E64F-A964-5C10DE9E0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" y="646331"/>
                <a:ext cx="12192000" cy="3286541"/>
              </a:xfrm>
              <a:prstGeom prst="rect">
                <a:avLst/>
              </a:prstGeom>
              <a:blipFill>
                <a:blip r:embed="rId3"/>
                <a:stretch>
                  <a:fillRect l="-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3600" dirty="0"/>
              <a:t>La polarisation elliptique: la plus générale</a:t>
            </a:r>
          </a:p>
        </p:txBody>
      </p:sp>
      <p:graphicFrame>
        <p:nvGraphicFramePr>
          <p:cNvPr id="307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768051"/>
              </p:ext>
            </p:extLst>
          </p:nvPr>
        </p:nvGraphicFramePr>
        <p:xfrm>
          <a:off x="479376" y="4051383"/>
          <a:ext cx="8575705" cy="226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3718253" imgH="981375" progId="Photoshop.Image.9">
                  <p:embed/>
                </p:oleObj>
              </mc:Choice>
              <mc:Fallback>
                <p:oleObj name="Image" r:id="rId4" imgW="3718253" imgH="981375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76" y="4051383"/>
                        <a:ext cx="8575705" cy="226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550145"/>
              </p:ext>
            </p:extLst>
          </p:nvPr>
        </p:nvGraphicFramePr>
        <p:xfrm>
          <a:off x="3031024" y="2230600"/>
          <a:ext cx="4253108" cy="763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47760" imgH="545760" progId="Equation.3">
                  <p:embed/>
                </p:oleObj>
              </mc:Choice>
              <mc:Fallback>
                <p:oleObj name="Equation" r:id="rId6" imgW="304776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1024" y="2230600"/>
                        <a:ext cx="4253108" cy="763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927070"/>
              </p:ext>
            </p:extLst>
          </p:nvPr>
        </p:nvGraphicFramePr>
        <p:xfrm>
          <a:off x="4223792" y="3032956"/>
          <a:ext cx="2141124" cy="655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36480" imgH="469800" progId="Equation.3">
                  <p:embed/>
                </p:oleObj>
              </mc:Choice>
              <mc:Fallback>
                <p:oleObj name="Equation" r:id="rId8" imgW="15364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3792" y="3032956"/>
                        <a:ext cx="2141124" cy="655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Fig 4-a">
            <a:extLst>
              <a:ext uri="{FF2B5EF4-FFF2-40B4-BE49-F238E27FC236}">
                <a16:creationId xmlns:a16="http://schemas.microsoft.com/office/drawing/2014/main" id="{8DC61383-ED9E-BB4C-ADDB-9154D50380B8}"/>
              </a:ext>
            </a:extLst>
          </p:cNvPr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b="12576"/>
          <a:stretch/>
        </p:blipFill>
        <p:spPr bwMode="auto">
          <a:xfrm>
            <a:off x="8040216" y="1124744"/>
            <a:ext cx="4135206" cy="2706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8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96"/>
    </mc:Choice>
    <mc:Fallback xmlns="">
      <p:transition spd="slow" advTm="7989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3600" dirty="0"/>
              <a:t>La lumière sans polarisation: la polarisation aléatoire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FCEF73D-ECD8-E64F-A964-5C10DE9E065D}"/>
                  </a:ext>
                </a:extLst>
              </p:cNvPr>
              <p:cNvSpPr/>
              <p:nvPr/>
            </p:nvSpPr>
            <p:spPr>
              <a:xfrm>
                <a:off x="0" y="646331"/>
                <a:ext cx="12192000" cy="3128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La lumière dit </a:t>
                </a:r>
                <a:r>
                  <a:rPr lang="fr-CH" sz="2000" b="1" dirty="0"/>
                  <a:t>naturelle</a:t>
                </a:r>
                <a:r>
                  <a:rPr lang="fr-CH" sz="2000" dirty="0"/>
                  <a:t> (soleil, lampes), ou </a:t>
                </a:r>
                <a:r>
                  <a:rPr lang="fr-CH" sz="2000" b="1" dirty="0"/>
                  <a:t>non-polarisée</a:t>
                </a:r>
                <a:r>
                  <a:rPr lang="fr-CH" sz="2000" dirty="0"/>
                  <a:t>, peut être décrit comme une somme de plusieurs polarisations aléatoires, donc une somme des pairs des champs (</a:t>
                </a:r>
                <a:r>
                  <a:rPr lang="fr-CH" sz="2000" i="1" dirty="0" err="1"/>
                  <a:t>E</a:t>
                </a:r>
                <a:r>
                  <a:rPr lang="fr-CH" sz="2000" i="1" baseline="-25000" dirty="0" err="1"/>
                  <a:t>x</a:t>
                </a:r>
                <a:r>
                  <a:rPr lang="fr-CH" sz="2000" i="1" dirty="0" err="1"/>
                  <a:t>,E</a:t>
                </a:r>
                <a:r>
                  <a:rPr lang="fr-CH" sz="2000" i="1" baseline="-25000" dirty="0" err="1"/>
                  <a:t>y</a:t>
                </a:r>
                <a:r>
                  <a:rPr lang="fr-CH" sz="2000" dirty="0"/>
                  <a:t>) aléatoires avec des phases aléatoires entre eux: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sz="2000" b="1" i="1">
                            <a:latin typeface="Cambria Math" panose="02040503050406030204" pitchFamily="18" charset="0"/>
                          </a:rPr>
                          <m:t>𝒏𝒑</m:t>
                        </m:r>
                      </m:sub>
                    </m:sSub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fr-CH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sz="2000" b="1" i="1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b>
                            </m:sSub>
                            <m:func>
                              <m:func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 sz="200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𝑘𝑧</m:t>
                                    </m:r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CH" sz="2000" b="1" i="1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b>
                            </m:sSub>
                            <m:func>
                              <m:func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H" sz="200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𝑘𝑧</m:t>
                                    </m:r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fr-CH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fr-CH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CH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fr-CH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e>
                    </m:nary>
                  </m:oMath>
                </a14:m>
                <a:endParaRPr lang="fr-CH" sz="2000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Le vecteur de Jones: 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fr-CH" sz="20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CH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CH" sz="2000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bSup>
                                  <m:sSubSupPr>
                                    <m:ctrlP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b>
                                      <m:sSubPr>
                                        <m:ctrlPr>
                                          <a:rPr lang="fr-CH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CH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fr-CH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CH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fr-CH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  <m:sub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  <m:sup>
                                    <m:r>
                                      <a:rPr lang="fr-CH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rad>
                          </m:den>
                        </m:f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fr-CH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CH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fr-CH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fr-CH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sSub>
                                        <m:sSubPr>
                                          <m:ctrlPr>
                                            <a:rPr lang="fr-CH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H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CH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CH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fr-CH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fr-CH" sz="20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</m:d>
                      </m:e>
                    </m:nary>
                  </m:oMath>
                </a14:m>
                <a:endParaRPr lang="fr-CH" sz="2000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On peut aussi définir la lumière </a:t>
                </a:r>
                <a:r>
                  <a:rPr lang="fr-CH" sz="2000" b="1" dirty="0"/>
                  <a:t>partiellement polarisée</a:t>
                </a:r>
                <a:r>
                  <a:rPr lang="fr-CH" sz="2000" dirty="0"/>
                  <a:t>: C'est la somme d'un champ polarisé (linéaire ou circulaire) et un champ non-polarisé:</a:t>
                </a:r>
                <a:r>
                  <a:rPr lang="fr-CH" sz="20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sz="2000" b="1" i="1">
                            <a:latin typeface="Cambria Math" panose="02040503050406030204" pitchFamily="18" charset="0"/>
                          </a:rPr>
                          <m:t>𝒑𝒑</m:t>
                        </m:r>
                      </m:sub>
                    </m:sSub>
                    <m:r>
                      <a:rPr lang="fr-CH" sz="20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CH" sz="20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fr-CH" sz="20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sz="20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fr-CH" sz="2000" i="1">
                        <a:latin typeface="Cambria Math" panose="02040503050406030204" pitchFamily="18" charset="0"/>
                      </a:rPr>
                      <m:t>+(1−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fr-CH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20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CH" sz="2000" b="1" i="1">
                            <a:latin typeface="Cambria Math" panose="02040503050406030204" pitchFamily="18" charset="0"/>
                          </a:rPr>
                          <m:t>𝒏𝒑</m:t>
                        </m:r>
                      </m:sub>
                    </m:sSub>
                  </m:oMath>
                </a14:m>
                <a:r>
                  <a:rPr lang="fr-CH" sz="2000" dirty="0"/>
                  <a:t> ; 0≤</a:t>
                </a:r>
                <a:r>
                  <a:rPr lang="fr-CH" sz="2000" i="1" dirty="0"/>
                  <a:t>p</a:t>
                </a:r>
                <a:r>
                  <a:rPr lang="fr-CH" sz="2000" dirty="0"/>
                  <a:t>≤1 est le </a:t>
                </a:r>
                <a:r>
                  <a:rPr lang="fr-CH" sz="2000" b="1" dirty="0"/>
                  <a:t>dégrée de polarisation</a:t>
                </a:r>
                <a:r>
                  <a:rPr lang="fr-CH" sz="2000" dirty="0"/>
                  <a:t>.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FCEF73D-ECD8-E64F-A964-5C10DE9E0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46331"/>
                <a:ext cx="12192000" cy="3128485"/>
              </a:xfrm>
              <a:prstGeom prst="rect">
                <a:avLst/>
              </a:prstGeom>
              <a:blipFill>
                <a:blip r:embed="rId2"/>
                <a:stretch>
                  <a:fillRect l="-416" r="-312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Fig 4-aa">
            <a:extLst>
              <a:ext uri="{FF2B5EF4-FFF2-40B4-BE49-F238E27FC236}">
                <a16:creationId xmlns:a16="http://schemas.microsoft.com/office/drawing/2014/main" id="{3D21E938-904A-C84D-B6CB-A882F04B0F19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5" b="10204"/>
          <a:stretch/>
        </p:blipFill>
        <p:spPr bwMode="auto">
          <a:xfrm>
            <a:off x="8652284" y="3774816"/>
            <a:ext cx="3539716" cy="3088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29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10"/>
    </mc:Choice>
    <mc:Fallback xmlns="">
      <p:transition spd="slow" advTm="10221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3600" dirty="0">
                <a:solidFill>
                  <a:srgbClr val="FF0000"/>
                </a:solidFill>
              </a:rPr>
              <a:t>Bonus: </a:t>
            </a:r>
            <a:r>
              <a:rPr lang="fr-CH" sz="3600" dirty="0"/>
              <a:t>Les paramètres de Stokes et la sphère de Poincaré</a:t>
            </a:r>
            <a:endParaRPr lang="fr-CH" sz="3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07" name="Text Box 23"/>
              <p:cNvSpPr txBox="1">
                <a:spLocks noChangeArrowheads="1"/>
              </p:cNvSpPr>
              <p:nvPr/>
            </p:nvSpPr>
            <p:spPr bwMode="auto">
              <a:xfrm>
                <a:off x="0" y="709592"/>
                <a:ext cx="12192000" cy="3013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L'état de polarisation peut aussi être décrit par deux angles </a:t>
                </a:r>
                <a:r>
                  <a:rPr lang="fr-CH" sz="2000" dirty="0">
                    <a:latin typeface="Symbol" pitchFamily="2" charset="2"/>
                  </a:rPr>
                  <a:t>c , y</a:t>
                </a:r>
                <a:r>
                  <a:rPr lang="fr-CH" sz="2000" dirty="0"/>
                  <a:t> de l'ellipse de polarisation.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Nous pouvons dessiner un vecteur </a:t>
                </a:r>
                <a:r>
                  <a:rPr lang="fr-CH" sz="2000" dirty="0" err="1"/>
                  <a:t>I</a:t>
                </a:r>
                <a:r>
                  <a:rPr lang="fr-CH" sz="2000" baseline="-25000" dirty="0" err="1"/>
                  <a:t>p</a:t>
                </a:r>
                <a:r>
                  <a:rPr lang="fr-CH" sz="2000" dirty="0"/>
                  <a:t> avec  </a:t>
                </a:r>
                <a:r>
                  <a:rPr lang="fr-CH" sz="2000" dirty="0">
                    <a:latin typeface="Symbol" pitchFamily="2" charset="2"/>
                  </a:rPr>
                  <a:t>2c, 2y</a:t>
                </a:r>
                <a:r>
                  <a:rPr lang="fr-CH" sz="2000" dirty="0"/>
                  <a:t>  comme coordonnées sphériques. Les différentes états de polarisation se trouverons sur une </a:t>
                </a:r>
                <a:r>
                  <a:rPr lang="fr-CH" sz="2000" b="1" dirty="0"/>
                  <a:t>sphère de Poincaré</a:t>
                </a:r>
                <a:r>
                  <a:rPr lang="fr-CH" sz="2000" dirty="0"/>
                  <a:t>. Les coordonnées cartésiennes de ce point sont les </a:t>
                </a:r>
                <a:r>
                  <a:rPr lang="fr-CH" sz="2000" b="1" dirty="0"/>
                  <a:t>paramètres de Stokes</a:t>
                </a:r>
                <a:r>
                  <a:rPr lang="fr-CH" sz="2000" dirty="0"/>
                  <a:t> S</a:t>
                </a:r>
                <a:r>
                  <a:rPr lang="fr-CH" sz="2000" baseline="-25000" dirty="0"/>
                  <a:t>1</a:t>
                </a:r>
                <a:r>
                  <a:rPr lang="fr-CH" sz="2000" dirty="0"/>
                  <a:t>, S</a:t>
                </a:r>
                <a:r>
                  <a:rPr lang="fr-CH" sz="2000" baseline="-25000" dirty="0"/>
                  <a:t>2</a:t>
                </a:r>
                <a:r>
                  <a:rPr lang="fr-CH" sz="2000" dirty="0"/>
                  <a:t>, S</a:t>
                </a:r>
                <a:r>
                  <a:rPr lang="fr-CH" sz="2000" baseline="-25000" dirty="0"/>
                  <a:t>3</a:t>
                </a:r>
                <a:r>
                  <a:rPr lang="fr-CH" sz="2000" dirty="0"/>
                  <a:t>, auxquels il faut ajouter l'intensité S</a:t>
                </a:r>
                <a:r>
                  <a:rPr lang="fr-CH" sz="2000" baseline="-25000" dirty="0"/>
                  <a:t>0</a:t>
                </a:r>
                <a:r>
                  <a:rPr lang="fr-CH" sz="2000" dirty="0"/>
                  <a:t> = </a:t>
                </a:r>
                <a:r>
                  <a:rPr lang="fr-CH" sz="2000" dirty="0" err="1"/>
                  <a:t>I</a:t>
                </a:r>
                <a:r>
                  <a:rPr lang="fr-CH" sz="2000" baseline="-25000" dirty="0" err="1"/>
                  <a:t>p</a:t>
                </a:r>
                <a:r>
                  <a:rPr lang="fr-CH" sz="2000" dirty="0"/>
                  <a:t> . Les équations sont :			pour une polarisation partielle: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0≤</m:t>
                    </m:r>
                    <m:r>
                      <a:rPr lang="fr-CH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CH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fr-CH" sz="2000" dirty="0"/>
                  <a:t> 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fr-CH" sz="2000" dirty="0"/>
              </a:p>
              <a:p>
                <a:pPr>
                  <a:lnSpc>
                    <a:spcPct val="120000"/>
                  </a:lnSpc>
                </a:pPr>
                <a:endParaRPr lang="fr-CH" sz="2000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sz="2000" dirty="0"/>
                  <a:t>Une autre méthode pour mesurer les paramètres de Stokes:</a:t>
                </a:r>
              </a:p>
            </p:txBody>
          </p:sp>
        </mc:Choice>
        <mc:Fallback xmlns="">
          <p:sp>
            <p:nvSpPr>
              <p:cNvPr id="16407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09592"/>
                <a:ext cx="12192000" cy="3013004"/>
              </a:xfrm>
              <a:prstGeom prst="rect">
                <a:avLst/>
              </a:prstGeom>
              <a:blipFill>
                <a:blip r:embed="rId2"/>
                <a:stretch>
                  <a:fillRect l="-416" b="-25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5C62063-B900-5640-8BC0-88064570C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6" b="13171"/>
          <a:stretch/>
        </p:blipFill>
        <p:spPr>
          <a:xfrm>
            <a:off x="9126856" y="3689304"/>
            <a:ext cx="2968772" cy="2759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C6FA76-EAE9-704C-9666-66A91B6AB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2596"/>
            <a:ext cx="3135404" cy="31354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4EF006-1762-454A-8EC4-9949D72A4336}"/>
              </a:ext>
            </a:extLst>
          </p:cNvPr>
          <p:cNvSpPr/>
          <p:nvPr/>
        </p:nvSpPr>
        <p:spPr>
          <a:xfrm>
            <a:off x="6436480" y="6596560"/>
            <a:ext cx="28803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000" dirty="0"/>
              <a:t>https://</a:t>
            </a:r>
            <a:r>
              <a:rPr lang="fr-CH" sz="1000" dirty="0" err="1"/>
              <a:t>en.wikipedia.org</a:t>
            </a:r>
            <a:r>
              <a:rPr lang="fr-CH" sz="1000" dirty="0"/>
              <a:t>/wiki/</a:t>
            </a:r>
            <a:r>
              <a:rPr lang="fr-CH" sz="1000" dirty="0" err="1"/>
              <a:t>Stokes_parameters</a:t>
            </a:r>
            <a:endParaRPr lang="fr-CH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1FD2CC-1C3F-8F41-A1A3-4D323EFDFED6}"/>
                  </a:ext>
                </a:extLst>
              </p:cNvPr>
              <p:cNvSpPr txBox="1"/>
              <p:nvPr/>
            </p:nvSpPr>
            <p:spPr>
              <a:xfrm>
                <a:off x="2279576" y="2273967"/>
                <a:ext cx="2286267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𝑝</m:t>
                      </m:r>
                      <m:func>
                        <m:func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CH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</m:func>
                      <m:func>
                        <m:func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CH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func>
                    </m:oMath>
                  </m:oMathPara>
                </a14:m>
                <a:endParaRPr lang="fr-CH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𝑝</m:t>
                      </m:r>
                      <m:func>
                        <m:func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CH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</m:func>
                      <m:func>
                        <m:funcPr>
                          <m:ctrlPr>
                            <a:rPr lang="fr-CH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CH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func>
                    </m:oMath>
                  </m:oMathPara>
                </a14:m>
                <a:endParaRPr lang="fr-CH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𝑝</m:t>
                      </m:r>
                      <m:func>
                        <m:funcPr>
                          <m:ctrlPr>
                            <a:rPr lang="fr-CH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CH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H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</m:func>
                    </m:oMath>
                  </m:oMathPara>
                </a14:m>
                <a:endParaRPr lang="fr-CH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1FD2CC-1C3F-8F41-A1A3-4D323EFDF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576" y="2273967"/>
                <a:ext cx="2286267" cy="830997"/>
              </a:xfrm>
              <a:prstGeom prst="rect">
                <a:avLst/>
              </a:prstGeom>
              <a:blipFill>
                <a:blip r:embed="rId5"/>
                <a:stretch>
                  <a:fillRect l="-1657" r="-2762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DD9991-142A-7C4E-8A66-C627995CB594}"/>
                  </a:ext>
                </a:extLst>
              </p:cNvPr>
              <p:cNvSpPr txBox="1"/>
              <p:nvPr/>
            </p:nvSpPr>
            <p:spPr>
              <a:xfrm>
                <a:off x="7284132" y="3336685"/>
                <a:ext cx="1710918" cy="1244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CH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CH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CH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fr-CH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fr-CH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CH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DD9991-142A-7C4E-8A66-C627995C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132" y="3336685"/>
                <a:ext cx="1710918" cy="1244443"/>
              </a:xfrm>
              <a:prstGeom prst="rect">
                <a:avLst/>
              </a:prstGeom>
              <a:blipFill>
                <a:blip r:embed="rId6"/>
                <a:stretch>
                  <a:fillRect l="-2206" t="-34343" r="-10294" b="-5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20B3774-FF67-B443-B82F-F73CC2F6A81D}"/>
                  </a:ext>
                </a:extLst>
              </p:cNvPr>
              <p:cNvSpPr/>
              <p:nvPr/>
            </p:nvSpPr>
            <p:spPr>
              <a:xfrm>
                <a:off x="9372364" y="2214977"/>
                <a:ext cx="2199320" cy="961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fr-CH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CH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CH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fr-CH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fr-CH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CH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20B3774-FF67-B443-B82F-F73CC2F6A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364" y="2214977"/>
                <a:ext cx="2199320" cy="9619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97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03"/>
    </mc:Choice>
    <mc:Fallback xmlns="">
      <p:transition spd="slow" advTm="18480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>
            <a:extLst>
              <a:ext uri="{FF2B5EF4-FFF2-40B4-BE49-F238E27FC236}">
                <a16:creationId xmlns:a16="http://schemas.microsoft.com/office/drawing/2014/main" id="{9EECDCDC-6E0E-544A-AAEB-C38F6F415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23" y="-14598"/>
            <a:ext cx="95357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sz="3200" dirty="0"/>
              <a:t>La polarisation dans la réflexion et la réfraction</a:t>
            </a:r>
            <a:endParaRPr lang="fr-CH" sz="32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FBD3A4C-DDB7-194B-A7BE-3116FE617C06}"/>
                  </a:ext>
                </a:extLst>
              </p:cNvPr>
              <p:cNvSpPr/>
              <p:nvPr/>
            </p:nvSpPr>
            <p:spPr>
              <a:xfrm>
                <a:off x="-8022" y="504611"/>
                <a:ext cx="12192000" cy="3525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Nous avons vu que les coefficients de réflexion et de réfraction (ch.3) sont différents pour les polarisations p et s.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En conséquence: un champ </a:t>
                </a:r>
                <a:r>
                  <a:rPr lang="fr-CH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qui n'est pas polarisé en direction </a:t>
                </a:r>
                <a:r>
                  <a:rPr lang="fr-CH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ou </a:t>
                </a:r>
                <a:r>
                  <a:rPr lang="fr-CH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va changer de polarisation, car chaque composant (</a:t>
                </a:r>
                <a:r>
                  <a:rPr lang="fr-CH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fr-CH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) aura un coefficient de réflexion et de réfraction différent. 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La phase entre les composants est toujours 0 ou 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p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, donc une polarisation linéaire restera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   linéaire (mais peut-être tournée) après la réflexion/réfraction.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Par contre, le cas de TIR ajoute une phase différente aux composants </a:t>
                </a:r>
                <a:r>
                  <a:rPr lang="fr-CH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et </a:t>
                </a:r>
                <a:r>
                  <a:rPr lang="fr-CH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, ce qui peut</a:t>
                </a:r>
              </a:p>
              <a:p>
                <a:pPr>
                  <a:lnSpc>
                    <a:spcPct val="120000"/>
                  </a:lnSpc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    produire une polarisation elliptique (voir plus loin).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Exemple: Faisceau entrant en 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a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=45º, donc: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H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; interface entre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fr-CH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=1 et </a:t>
                </a:r>
                <a:r>
                  <a:rPr lang="fr-CH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fr-CH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=1.5.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Faisceau réfléchie: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0.03</m:t>
                              </m:r>
                            </m:e>
                          </m:mr>
                          <m:m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−0.96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a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=88º) ; faisceau transmis: </a:t>
                </a:r>
                <a14:m>
                  <m:oMath xmlns:m="http://schemas.openxmlformats.org/officeDocument/2006/math">
                    <m:r>
                      <a:rPr lang="fr-CH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CH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CH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0.72</m:t>
                              </m:r>
                            </m:e>
                          </m:mr>
                          <m:m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0.69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fr-CH" dirty="0">
                    <a:latin typeface="Symbol" pitchFamily="2" charset="2"/>
                    <a:cs typeface="Arial" panose="020B0604020202020204" pitchFamily="34" charset="0"/>
                  </a:rPr>
                  <a:t>a</a:t>
                </a:r>
                <a:r>
                  <a:rPr lang="fr-CH" dirty="0">
                    <a:latin typeface="Arial" panose="020B0604020202020204" pitchFamily="34" charset="0"/>
                    <a:cs typeface="Arial" panose="020B0604020202020204" pitchFamily="34" charset="0"/>
                  </a:rPr>
                  <a:t>=43.8º).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FBD3A4C-DDB7-194B-A7BE-3116FE617C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22" y="504611"/>
                <a:ext cx="12192000" cy="3525581"/>
              </a:xfrm>
              <a:prstGeom prst="rect">
                <a:avLst/>
              </a:prstGeom>
              <a:blipFill>
                <a:blip r:embed="rId2"/>
                <a:stretch>
                  <a:fillRect l="-312" t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Chart 1">
            <a:extLst>
              <a:ext uri="{FF2B5EF4-FFF2-40B4-BE49-F238E27FC236}">
                <a16:creationId xmlns:a16="http://schemas.microsoft.com/office/drawing/2014/main" id="{DE5A5F6D-5AF7-1A4B-B965-C171473D7B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2086843"/>
              </p:ext>
            </p:extLst>
          </p:nvPr>
        </p:nvGraphicFramePr>
        <p:xfrm>
          <a:off x="-8023" y="4030193"/>
          <a:ext cx="4771875" cy="282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2">
            <a:extLst>
              <a:ext uri="{FF2B5EF4-FFF2-40B4-BE49-F238E27FC236}">
                <a16:creationId xmlns:a16="http://schemas.microsoft.com/office/drawing/2014/main" id="{1C03AC6F-88B5-AA42-89FA-9BCD6D1FF2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754718"/>
              </p:ext>
            </p:extLst>
          </p:nvPr>
        </p:nvGraphicFramePr>
        <p:xfrm>
          <a:off x="4763852" y="4030192"/>
          <a:ext cx="4763852" cy="282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Group 2">
            <a:extLst>
              <a:ext uri="{FF2B5EF4-FFF2-40B4-BE49-F238E27FC236}">
                <a16:creationId xmlns:a16="http://schemas.microsoft.com/office/drawing/2014/main" id="{11B46DED-6088-8A56-2729-EFC4BDDEA4C4}"/>
              </a:ext>
            </a:extLst>
          </p:cNvPr>
          <p:cNvGrpSpPr/>
          <p:nvPr/>
        </p:nvGrpSpPr>
        <p:grpSpPr>
          <a:xfrm>
            <a:off x="9912424" y="1592796"/>
            <a:ext cx="2286350" cy="2560712"/>
            <a:chOff x="3346174" y="2421836"/>
            <a:chExt cx="3892826" cy="4359965"/>
          </a:xfrm>
        </p:grpSpPr>
        <p:pic>
          <p:nvPicPr>
            <p:cNvPr id="3" name="Picture 14">
              <a:extLst>
                <a:ext uri="{FF2B5EF4-FFF2-40B4-BE49-F238E27FC236}">
                  <a16:creationId xmlns:a16="http://schemas.microsoft.com/office/drawing/2014/main" id="{D8D052EC-534D-AB0A-0357-23114C86CAA7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5" t="933" r="5246" b="60122"/>
            <a:stretch/>
          </p:blipFill>
          <p:spPr bwMode="auto">
            <a:xfrm>
              <a:off x="3346174" y="2421836"/>
              <a:ext cx="3892826" cy="43599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4CFC9E5-250E-AB07-4ADE-D9ECDE63C1B3}"/>
                </a:ext>
              </a:extLst>
            </p:cNvPr>
            <p:cNvSpPr/>
            <p:nvPr/>
          </p:nvSpPr>
          <p:spPr>
            <a:xfrm>
              <a:off x="5363829" y="6324600"/>
              <a:ext cx="294767" cy="36682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fr-CH" sz="1400" dirty="0" err="1">
                  <a:latin typeface="Symbol" pitchFamily="2" charset="2"/>
                  <a:cs typeface="Arial" panose="020B0604020202020204" pitchFamily="34" charset="0"/>
                </a:rPr>
                <a:t>q</a:t>
              </a:r>
              <a:r>
                <a:rPr lang="fr-CH" sz="1400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fr-CH" sz="14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B4A6024-492E-E026-1A3D-BBA63A17AC3C}"/>
              </a:ext>
            </a:extLst>
          </p:cNvPr>
          <p:cNvGrpSpPr/>
          <p:nvPr/>
        </p:nvGrpSpPr>
        <p:grpSpPr>
          <a:xfrm>
            <a:off x="9840416" y="4293096"/>
            <a:ext cx="2327213" cy="2566298"/>
            <a:chOff x="8153400" y="2412326"/>
            <a:chExt cx="3962400" cy="4369476"/>
          </a:xfrm>
        </p:grpSpPr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59A68459-8691-92DD-FD3B-B3773C348C66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5" t="40508" r="1705" b="20614"/>
            <a:stretch/>
          </p:blipFill>
          <p:spPr bwMode="auto">
            <a:xfrm>
              <a:off x="8153400" y="2412326"/>
              <a:ext cx="3962400" cy="4369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A81459-E60D-F070-74E3-21E5F5251306}"/>
                </a:ext>
              </a:extLst>
            </p:cNvPr>
            <p:cNvSpPr/>
            <p:nvPr/>
          </p:nvSpPr>
          <p:spPr>
            <a:xfrm>
              <a:off x="9502039" y="4114800"/>
              <a:ext cx="386323" cy="215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fr-CH" sz="1400" dirty="0" err="1">
                  <a:latin typeface="Symbol" pitchFamily="2" charset="2"/>
                  <a:cs typeface="Arial" panose="020B0604020202020204" pitchFamily="34" charset="0"/>
                </a:rPr>
                <a:t>q</a:t>
              </a:r>
              <a:r>
                <a:rPr lang="fr-CH" sz="1400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fr-CH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H" sz="1400" dirty="0" err="1">
                  <a:latin typeface="Symbol" pitchFamily="2" charset="2"/>
                  <a:cs typeface="Arial" panose="020B0604020202020204" pitchFamily="34" charset="0"/>
                </a:rPr>
                <a:t>q</a:t>
              </a:r>
              <a:r>
                <a:rPr lang="fr-CH" sz="1400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fr-CH" sz="14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C8BBF8-D189-B59A-CBE8-C1170C796666}"/>
                </a:ext>
              </a:extLst>
            </p:cNvPr>
            <p:cNvSpPr/>
            <p:nvPr/>
          </p:nvSpPr>
          <p:spPr>
            <a:xfrm>
              <a:off x="9732876" y="6337756"/>
              <a:ext cx="17953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fr-CH" sz="1400" err="1">
                  <a:latin typeface="Symbol" pitchFamily="2" charset="2"/>
                  <a:cs typeface="Arial" panose="020B0604020202020204" pitchFamily="34" charset="0"/>
                </a:rPr>
                <a:t>q</a:t>
              </a:r>
              <a:r>
                <a:rPr lang="fr-CH" sz="1400" baseline="-25000" err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fr-CH" sz="1400"/>
            </a:p>
          </p:txBody>
        </p:sp>
      </p:grpSp>
    </p:spTree>
    <p:extLst>
      <p:ext uri="{BB962C8B-B14F-4D97-AF65-F5344CB8AC3E}">
        <p14:creationId xmlns:p14="http://schemas.microsoft.com/office/powerpoint/2010/main" val="371355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41"/>
    </mc:Choice>
    <mc:Fallback xmlns="">
      <p:transition spd="slow" advTm="28224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ig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" y="2621948"/>
            <a:ext cx="5382920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CH" sz="3600" dirty="0"/>
              <a:t>Comment générer, changer, et mesurer la polarisation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23">
                <a:extLst>
                  <a:ext uri="{FF2B5EF4-FFF2-40B4-BE49-F238E27FC236}">
                    <a16:creationId xmlns:a16="http://schemas.microsoft.com/office/drawing/2014/main" id="{833D039B-221E-9A45-BA6C-6520A5D61D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55385"/>
                <a:ext cx="12192000" cy="2086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Générer un état de polarisation linéaire: </a:t>
                </a:r>
                <a:r>
                  <a:rPr lang="fr-CH" b="1" dirty="0"/>
                  <a:t>polariseur</a:t>
                </a:r>
                <a:r>
                  <a:rPr lang="fr-CH" dirty="0"/>
                  <a:t>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Changer un état de polarisation (linéaire </a:t>
                </a:r>
                <a14:m>
                  <m:oMath xmlns:m="http://schemas.openxmlformats.org/officeDocument/2006/math">
                    <m:r>
                      <a:rPr lang="en-CH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fr-CH" dirty="0"/>
                  <a:t> circulaire): </a:t>
                </a:r>
                <a:r>
                  <a:rPr lang="fr-CH" b="1" dirty="0"/>
                  <a:t>polariseur </a:t>
                </a:r>
                <a14:m>
                  <m:oMath xmlns:m="http://schemas.openxmlformats.org/officeDocument/2006/math">
                    <m:r>
                      <a:rPr lang="en-CH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fr-CH" dirty="0"/>
                  <a:t> </a:t>
                </a:r>
                <a:r>
                  <a:rPr lang="fr-CH" b="1" dirty="0"/>
                  <a:t>lame d'onde</a:t>
                </a:r>
                <a:r>
                  <a:rPr lang="fr-CH" dirty="0"/>
                  <a:t>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Mesurer l'état de polarisation: </a:t>
                </a:r>
                <a:r>
                  <a:rPr lang="fr-CH" b="1" dirty="0"/>
                  <a:t>polariseur</a:t>
                </a:r>
                <a:r>
                  <a:rPr lang="fr-CH" dirty="0"/>
                  <a:t> (évent. plus une lame d'onde)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fr-CH" dirty="0"/>
                  <a:t>A la base - la </a:t>
                </a:r>
                <a:r>
                  <a:rPr lang="fr-CH" b="1" dirty="0"/>
                  <a:t>loi de Malus</a:t>
                </a:r>
                <a:r>
                  <a:rPr lang="fr-CH" dirty="0"/>
                  <a:t>: un polariseur (linéaire) transmet le composant dans sa direction de polarisation. Si la lumière entrante est polarisée linéairement selon un angle </a:t>
                </a:r>
                <a:r>
                  <a:rPr lang="fr-CH" i="1" dirty="0">
                    <a:latin typeface="Symbol" pitchFamily="2" charset="2"/>
                  </a:rPr>
                  <a:t>q</a:t>
                </a:r>
                <a:r>
                  <a:rPr lang="fr-CH" dirty="0"/>
                  <a:t> (par rapport à l’axe du polariseur), l'intensité transmise est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CH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fr-CH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fr-CH" dirty="0"/>
                  <a:t> . On peut montrer cette loi avec un graphique cartésien ou vectoriel:</a:t>
                </a:r>
              </a:p>
            </p:txBody>
          </p:sp>
        </mc:Choice>
        <mc:Fallback xmlns="">
          <p:sp>
            <p:nvSpPr>
              <p:cNvPr id="8" name="Text Box 23">
                <a:extLst>
                  <a:ext uri="{FF2B5EF4-FFF2-40B4-BE49-F238E27FC236}">
                    <a16:creationId xmlns:a16="http://schemas.microsoft.com/office/drawing/2014/main" id="{833D039B-221E-9A45-BA6C-6520A5D61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55385"/>
                <a:ext cx="12192000" cy="2086725"/>
              </a:xfrm>
              <a:prstGeom prst="rect">
                <a:avLst/>
              </a:prstGeom>
              <a:blipFill>
                <a:blip r:embed="rId3"/>
                <a:stretch>
                  <a:fillRect l="-312" t="-602" r="-520" b="-18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84CAC2D-616D-F045-8E08-0C84BA828538}"/>
              </a:ext>
            </a:extLst>
          </p:cNvPr>
          <p:cNvSpPr txBox="1"/>
          <p:nvPr/>
        </p:nvSpPr>
        <p:spPr>
          <a:xfrm rot="5400000">
            <a:off x="3544679" y="3376906"/>
            <a:ext cx="984244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1600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E740E-A441-844A-A8B7-D177B4F72B44}"/>
              </a:ext>
            </a:extLst>
          </p:cNvPr>
          <p:cNvSpPr txBox="1"/>
          <p:nvPr/>
        </p:nvSpPr>
        <p:spPr>
          <a:xfrm rot="5400000">
            <a:off x="1398380" y="3847734"/>
            <a:ext cx="984244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1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3F3EC-B967-2143-88BE-BD871AAEC167}"/>
              </a:ext>
            </a:extLst>
          </p:cNvPr>
          <p:cNvSpPr txBox="1"/>
          <p:nvPr/>
        </p:nvSpPr>
        <p:spPr>
          <a:xfrm>
            <a:off x="2861807" y="4797152"/>
            <a:ext cx="1977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/>
              <a:t>Génération de la lumière polarisée linéairement (lampe + polariseur)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0D8BB5-87C8-1140-8D39-0FF05A628219}"/>
              </a:ext>
            </a:extLst>
          </p:cNvPr>
          <p:cNvSpPr txBox="1"/>
          <p:nvPr/>
        </p:nvSpPr>
        <p:spPr>
          <a:xfrm>
            <a:off x="731404" y="5229200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/>
              <a:t>Analyse de l'état de polarisation (polariseur + détecteur)</a:t>
            </a:r>
          </a:p>
        </p:txBody>
      </p:sp>
      <p:graphicFrame>
        <p:nvGraphicFramePr>
          <p:cNvPr id="15" name="Chart 1">
            <a:extLst>
              <a:ext uri="{FF2B5EF4-FFF2-40B4-BE49-F238E27FC236}">
                <a16:creationId xmlns:a16="http://schemas.microsoft.com/office/drawing/2014/main" id="{9DB1133F-C42E-B14B-AEBD-15F7BF6F12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170689"/>
              </p:ext>
            </p:extLst>
          </p:nvPr>
        </p:nvGraphicFramePr>
        <p:xfrm>
          <a:off x="5468037" y="2744290"/>
          <a:ext cx="6723963" cy="4113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06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25"/>
    </mc:Choice>
    <mc:Fallback xmlns="">
      <p:transition spd="slow" advTm="152325"/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154897</TotalTime>
  <Words>4823</Words>
  <Application>Microsoft Macintosh PowerPoint</Application>
  <PresentationFormat>Grand écran</PresentationFormat>
  <Paragraphs>364</Paragraphs>
  <Slides>39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Cambria Math</vt:lpstr>
      <vt:lpstr>Symbol</vt:lpstr>
      <vt:lpstr>Times New Roman</vt:lpstr>
      <vt:lpstr>Default Design</vt:lpstr>
      <vt:lpstr>Image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NicolasTappy</dc:creator>
  <cp:lastModifiedBy>B</cp:lastModifiedBy>
  <cp:revision>352</cp:revision>
  <cp:lastPrinted>2023-10-29T19:27:47Z</cp:lastPrinted>
  <dcterms:created xsi:type="dcterms:W3CDTF">2006-10-24T06:41:44Z</dcterms:created>
  <dcterms:modified xsi:type="dcterms:W3CDTF">2023-11-02T13:49:13Z</dcterms:modified>
</cp:coreProperties>
</file>