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7" r:id="rId2"/>
    <p:sldId id="360" r:id="rId3"/>
    <p:sldId id="350" r:id="rId4"/>
    <p:sldId id="352" r:id="rId5"/>
    <p:sldId id="340" r:id="rId6"/>
    <p:sldId id="342" r:id="rId7"/>
    <p:sldId id="343" r:id="rId8"/>
    <p:sldId id="345" r:id="rId9"/>
    <p:sldId id="357" r:id="rId10"/>
    <p:sldId id="351" r:id="rId11"/>
    <p:sldId id="354" r:id="rId12"/>
    <p:sldId id="356" r:id="rId13"/>
    <p:sldId id="331" r:id="rId14"/>
    <p:sldId id="330" r:id="rId15"/>
    <p:sldId id="349" r:id="rId16"/>
    <p:sldId id="333" r:id="rId17"/>
    <p:sldId id="353" r:id="rId18"/>
    <p:sldId id="347"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Tappy" initials="N" lastIdx="1" clrIdx="0">
    <p:extLst>
      <p:ext uri="{19B8F6BF-5375-455C-9EA6-DF929625EA0E}">
        <p15:presenceInfo xmlns:p15="http://schemas.microsoft.com/office/powerpoint/2012/main" userId="NicolasTapp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58" autoAdjust="0"/>
    <p:restoredTop sz="94660"/>
  </p:normalViewPr>
  <p:slideViewPr>
    <p:cSldViewPr>
      <p:cViewPr varScale="1">
        <p:scale>
          <a:sx n="134" d="100"/>
          <a:sy n="134" d="100"/>
        </p:scale>
        <p:origin x="216" y="32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6C878-593B-4364-8828-0270C67D3BE4}"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C5B60-F7F2-4DD4-9709-8FF9E94955EC}"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ED5C27-AE0C-41F6-A0E6-E6689957A410}"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0AD92-A16E-486C-9D08-DEE7EF859366}"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36AB4E-6EAA-4BB6-AE88-78BBEBC670CD}"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02391-1728-41E4-A54C-67CF8ACE50E9}"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CAE847-5264-453B-A97E-60CFE9A310B8}"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26371C-B52B-4010-B2FA-F8C3D4AD9C0F}"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7CD87D-89D5-4056-9922-9DEDAD5908B3}"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80549A-7C70-4F85-89D0-5E7F748AF873}"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7A2F96-83A4-4726-8C32-30E0FCA76976}"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AEBDDD6-7BB1-44BE-B7CF-B6110B4F3275}"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9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5" Type="http://schemas.openxmlformats.org/officeDocument/2006/relationships/image" Target="../media/image40.tiff"/><Relationship Id="rId4" Type="http://schemas.openxmlformats.org/officeDocument/2006/relationships/image" Target="../media/image17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7.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oleObject" Target="../embeddings/oleObject3.bin"/><Relationship Id="rId1" Type="http://schemas.openxmlformats.org/officeDocument/2006/relationships/slideLayout" Target="../slideLayouts/slideLayout1.xml"/><Relationship Id="rId6" Type="http://schemas.openxmlformats.org/officeDocument/2006/relationships/oleObject" Target="../embeddings/oleObject5.bin"/><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oleObject" Target="../embeddings/oleObject4.bin"/><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oleObject" Target="../embeddings/oleObject7.bin"/><Relationship Id="rId1" Type="http://schemas.openxmlformats.org/officeDocument/2006/relationships/slideLayout" Target="../slideLayouts/slideLayout1.xml"/><Relationship Id="rId6" Type="http://schemas.openxmlformats.org/officeDocument/2006/relationships/oleObject" Target="../embeddings/oleObject9.bin"/><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oleObject" Target="../embeddings/oleObject8.bin"/><Relationship Id="rId9"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emf"/><Relationship Id="rId2" Type="http://schemas.openxmlformats.org/officeDocument/2006/relationships/oleObject" Target="../embeddings/oleObject11.bin"/><Relationship Id="rId1" Type="http://schemas.openxmlformats.org/officeDocument/2006/relationships/slideLayout" Target="../slideLayouts/slideLayout1.xml"/><Relationship Id="rId6" Type="http://schemas.openxmlformats.org/officeDocument/2006/relationships/oleObject" Target="../embeddings/oleObject12.bin"/><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3"/>
          <p:cNvSpPr txBox="1">
            <a:spLocks noChangeArrowheads="1"/>
          </p:cNvSpPr>
          <p:nvPr/>
        </p:nvSpPr>
        <p:spPr bwMode="auto">
          <a:xfrm>
            <a:off x="0" y="13795"/>
            <a:ext cx="12192000" cy="646331"/>
          </a:xfrm>
          <a:prstGeom prst="rect">
            <a:avLst/>
          </a:prstGeom>
          <a:noFill/>
          <a:ln w="9525">
            <a:noFill/>
            <a:miter lim="800000"/>
            <a:headEnd/>
            <a:tailEnd/>
          </a:ln>
        </p:spPr>
        <p:txBody>
          <a:bodyPr wrap="square">
            <a:spAutoFit/>
          </a:bodyPr>
          <a:lstStyle/>
          <a:p>
            <a:pPr algn="ctr"/>
            <a:r>
              <a:rPr lang="fr-CH" sz="3600" dirty="0"/>
              <a:t>Ch.4: L’approximation paraxiale – l'onde paraboloïdale</a:t>
            </a:r>
            <a:endParaRPr lang="en-US" sz="3600" dirty="0"/>
          </a:p>
        </p:txBody>
      </p:sp>
      <p:grpSp>
        <p:nvGrpSpPr>
          <p:cNvPr id="3" name="Group 2">
            <a:extLst>
              <a:ext uri="{FF2B5EF4-FFF2-40B4-BE49-F238E27FC236}">
                <a16:creationId xmlns:a16="http://schemas.microsoft.com/office/drawing/2014/main" id="{FA4BB7E2-2D2D-E249-95EF-3B7FD44B750D}"/>
              </a:ext>
            </a:extLst>
          </p:cNvPr>
          <p:cNvGrpSpPr/>
          <p:nvPr/>
        </p:nvGrpSpPr>
        <p:grpSpPr>
          <a:xfrm>
            <a:off x="5999806" y="4267200"/>
            <a:ext cx="6039794" cy="2449169"/>
            <a:chOff x="4419600" y="4942230"/>
            <a:chExt cx="4724400" cy="1915770"/>
          </a:xfrm>
        </p:grpSpPr>
        <p:pic>
          <p:nvPicPr>
            <p:cNvPr id="2" name="Picture 1">
              <a:extLst>
                <a:ext uri="{FF2B5EF4-FFF2-40B4-BE49-F238E27FC236}">
                  <a16:creationId xmlns:a16="http://schemas.microsoft.com/office/drawing/2014/main" id="{EB009506-A2A5-0543-A551-CD0B5BDB649B}"/>
                </a:ext>
              </a:extLst>
            </p:cNvPr>
            <p:cNvPicPr>
              <a:picLocks noChangeAspect="1"/>
            </p:cNvPicPr>
            <p:nvPr/>
          </p:nvPicPr>
          <p:blipFill rotWithShape="1">
            <a:blip r:embed="rId2">
              <a:lum contrast="40000"/>
            </a:blip>
            <a:srcRect l="6061" t="34462" b="35657"/>
            <a:stretch/>
          </p:blipFill>
          <p:spPr>
            <a:xfrm>
              <a:off x="4419600" y="4953000"/>
              <a:ext cx="4724400" cy="1905000"/>
            </a:xfrm>
            <a:prstGeom prst="rect">
              <a:avLst/>
            </a:prstGeom>
          </p:spPr>
        </p:pic>
        <p:sp>
          <p:nvSpPr>
            <p:cNvPr id="13" name="Rectangle 8">
              <a:extLst>
                <a:ext uri="{FF2B5EF4-FFF2-40B4-BE49-F238E27FC236}">
                  <a16:creationId xmlns:a16="http://schemas.microsoft.com/office/drawing/2014/main" id="{B2AAFC12-BBD6-1547-907F-64D239D59317}"/>
                </a:ext>
              </a:extLst>
            </p:cNvPr>
            <p:cNvSpPr>
              <a:spLocks noChangeArrowheads="1"/>
            </p:cNvSpPr>
            <p:nvPr/>
          </p:nvSpPr>
          <p:spPr bwMode="auto">
            <a:xfrm>
              <a:off x="4572000" y="4942230"/>
              <a:ext cx="4572000" cy="723557"/>
            </a:xfrm>
            <a:prstGeom prst="rect">
              <a:avLst/>
            </a:prstGeom>
            <a:solidFill>
              <a:schemeClr val="bg1">
                <a:alpha val="90000"/>
              </a:schemeClr>
            </a:solidFill>
            <a:ln w="9525">
              <a:noFill/>
              <a:miter lim="800000"/>
              <a:headEnd/>
              <a:tailEnd/>
            </a:ln>
          </p:spPr>
          <p:txBody>
            <a:bodyPr wrap="none" anchor="ctr"/>
            <a:lstStyle/>
            <a:p>
              <a:endParaRPr lang="en-US"/>
            </a:p>
          </p:txBody>
        </p:sp>
        <p:sp>
          <p:nvSpPr>
            <p:cNvPr id="14" name="Rectangle 8">
              <a:extLst>
                <a:ext uri="{FF2B5EF4-FFF2-40B4-BE49-F238E27FC236}">
                  <a16:creationId xmlns:a16="http://schemas.microsoft.com/office/drawing/2014/main" id="{040BC4CA-F74F-564E-8EE9-D395950010A0}"/>
                </a:ext>
              </a:extLst>
            </p:cNvPr>
            <p:cNvSpPr>
              <a:spLocks noChangeArrowheads="1"/>
            </p:cNvSpPr>
            <p:nvPr/>
          </p:nvSpPr>
          <p:spPr bwMode="auto">
            <a:xfrm>
              <a:off x="4572000" y="6123094"/>
              <a:ext cx="4572000" cy="723557"/>
            </a:xfrm>
            <a:prstGeom prst="rect">
              <a:avLst/>
            </a:prstGeom>
            <a:solidFill>
              <a:schemeClr val="bg1">
                <a:alpha val="90000"/>
              </a:schemeClr>
            </a:solidFill>
            <a:ln w="9525">
              <a:no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B8A5A8F-0688-5C4A-9080-92B94771BF8D}"/>
                  </a:ext>
                </a:extLst>
              </p:cNvPr>
              <p:cNvSpPr/>
              <p:nvPr/>
            </p:nvSpPr>
            <p:spPr>
              <a:xfrm>
                <a:off x="0" y="660126"/>
                <a:ext cx="12192000" cy="4027064"/>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t>Comme en optique géométrique, l’approximation paraxiale est importante pour résoudre l’équation d’ondes.</a:t>
                </a:r>
              </a:p>
              <a:p>
                <a:pPr marL="342900" indent="-342900">
                  <a:lnSpc>
                    <a:spcPct val="120000"/>
                  </a:lnSpc>
                  <a:buFont typeface="Arial" panose="020B0604020202020204" pitchFamily="34" charset="0"/>
                  <a:buChar char="•"/>
                </a:pPr>
                <a:r>
                  <a:rPr lang="fr-CH" dirty="0"/>
                  <a:t>Nous partons de l’onde monochromatique sphérique : </a:t>
                </a:r>
                <a14:m>
                  <m:oMath xmlns:m="http://schemas.openxmlformats.org/officeDocument/2006/math">
                    <m:r>
                      <a:rPr lang="fr-CH" b="1">
                        <a:latin typeface="Cambria Math" panose="02040503050406030204" pitchFamily="18" charset="0"/>
                        <a:ea typeface="Cambria Math" panose="02040503050406030204" pitchFamily="18" charset="0"/>
                      </a:rPr>
                      <m:t>𝐄</m:t>
                    </m:r>
                    <m:r>
                      <a:rPr lang="fr-CH" i="1">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r>
                          <a:rPr lang="el-GR"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sup>
                    </m:sSup>
                  </m:oMath>
                </a14:m>
                <a:r>
                  <a:rPr lang="fr-CH" dirty="0"/>
                  <a:t> avec: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𝑟</m:t>
                    </m:r>
                  </m:oMath>
                </a14:m>
                <a:r>
                  <a:rPr lang="fr-CH" dirty="0"/>
                  <a:t> , qui résout l’équation de Helmholtz: </a:t>
                </a:r>
                <a14:m>
                  <m:oMath xmlns:m="http://schemas.openxmlformats.org/officeDocument/2006/math">
                    <m:d>
                      <m:dPr>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e>
                    </m:d>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=0</m:t>
                    </m:r>
                  </m:oMath>
                </a14:m>
                <a:r>
                  <a:rPr lang="fr-CH" altLang="en-CH" dirty="0"/>
                  <a:t> , </a:t>
                </a:r>
                <a:r>
                  <a:rPr lang="fr-CH" altLang="en-CH" i="1" dirty="0"/>
                  <a:t>k </a:t>
                </a:r>
                <a:r>
                  <a:rPr lang="fr-CH" altLang="en-CH" dirty="0"/>
                  <a:t>= </a:t>
                </a:r>
                <a:r>
                  <a:rPr lang="fr-CH" altLang="en-CH" i="1" dirty="0" err="1"/>
                  <a:t>n</a:t>
                </a:r>
                <a:r>
                  <a:rPr lang="fr-CH" altLang="en-CH" dirty="0" err="1">
                    <a:latin typeface="Symbol" pitchFamily="2" charset="2"/>
                  </a:rPr>
                  <a:t>w</a:t>
                </a:r>
                <a:r>
                  <a:rPr lang="fr-CH" altLang="en-CH" dirty="0"/>
                  <a:t>/</a:t>
                </a:r>
                <a:r>
                  <a:rPr lang="fr-CH" altLang="en-CH" i="1" dirty="0"/>
                  <a:t>c </a:t>
                </a:r>
                <a:r>
                  <a:rPr lang="fr-CH" altLang="en-CH" dirty="0"/>
                  <a:t>.</a:t>
                </a:r>
              </a:p>
              <a:p>
                <a:pPr marL="342900" indent="-342900">
                  <a:lnSpc>
                    <a:spcPct val="120000"/>
                  </a:lnSpc>
                  <a:buFont typeface="Arial" panose="020B0604020202020204" pitchFamily="34" charset="0"/>
                  <a:buChar char="•"/>
                </a:pPr>
                <a:r>
                  <a:rPr lang="fr-CH" altLang="en-CH" dirty="0"/>
                  <a:t>Nous prenons la direction principale (axe optique) = </a:t>
                </a:r>
                <a:r>
                  <a:rPr lang="fr-CH" altLang="en-CH" i="1" dirty="0"/>
                  <a:t>z</a:t>
                </a:r>
                <a:r>
                  <a:rPr lang="fr-CH" altLang="en-CH" dirty="0"/>
                  <a:t> , et </a:t>
                </a:r>
                <a:r>
                  <a:rPr lang="fr-CH" dirty="0"/>
                  <a:t>la définition: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𝑥</m:t>
                        </m:r>
                      </m:e>
                      <m:sup>
                        <m:r>
                          <a:rPr lang="fr-CH" i="1">
                            <a:latin typeface="Cambria Math" panose="02040503050406030204" pitchFamily="18" charset="0"/>
                          </a:rPr>
                          <m:t>2</m:t>
                        </m:r>
                      </m:sup>
                    </m:sSup>
                    <m:r>
                      <a:rPr lang="fr-CH" i="1">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𝑦</m:t>
                        </m:r>
                      </m:e>
                      <m:sup>
                        <m:r>
                          <a:rPr lang="fr-CH" i="1">
                            <a:latin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rPr>
                          <m:t>2</m:t>
                        </m:r>
                      </m:sup>
                    </m:sSup>
                  </m:oMath>
                </a14:m>
                <a:r>
                  <a:rPr lang="fr-CH" altLang="en-CH" dirty="0"/>
                  <a:t> . </a:t>
                </a:r>
              </a:p>
              <a:p>
                <a:pPr marL="342900" indent="-342900">
                  <a:lnSpc>
                    <a:spcPct val="120000"/>
                  </a:lnSpc>
                  <a:buFont typeface="Arial" panose="020B0604020202020204" pitchFamily="34" charset="0"/>
                  <a:buChar char="•"/>
                </a:pPr>
                <a:r>
                  <a:rPr lang="fr-CH" altLang="en-CH" dirty="0"/>
                  <a:t>L'approximation paraxiale donne: </a:t>
                </a:r>
                <a14:m>
                  <m:oMath xmlns:m="http://schemas.openxmlformats.org/officeDocument/2006/math">
                    <m:r>
                      <m:rPr>
                        <m:sty m:val="p"/>
                      </m:rPr>
                      <a:rPr lang="fr-CH" altLang="en-CH">
                        <a:latin typeface="Cambria Math" panose="02040503050406030204" pitchFamily="18" charset="0"/>
                        <a:ea typeface="Cambria Math" panose="02040503050406030204" pitchFamily="18" charset="0"/>
                      </a:rPr>
                      <m:t>r</m:t>
                    </m:r>
                    <m:r>
                      <a:rPr lang="fr-CH" altLang="en-CH" b="0" i="1" smtClean="0">
                        <a:latin typeface="Cambria Math" panose="02040503050406030204" pitchFamily="18" charset="0"/>
                        <a:ea typeface="Cambria Math" panose="02040503050406030204" pitchFamily="18" charset="0"/>
                      </a:rPr>
                      <m:t>=</m:t>
                    </m:r>
                    <m:rad>
                      <m:radPr>
                        <m:degHide m:val="on"/>
                        <m:ctrlPr>
                          <a:rPr lang="fr-CH" altLang="en-CH" b="0" i="1" smtClean="0">
                            <a:latin typeface="Cambria Math" panose="02040503050406030204" pitchFamily="18" charset="0"/>
                            <a:ea typeface="Cambria Math" panose="02040503050406030204" pitchFamily="18" charset="0"/>
                          </a:rPr>
                        </m:ctrlPr>
                      </m:radPr>
                      <m:deg/>
                      <m:e>
                        <m:sSup>
                          <m:sSupPr>
                            <m:ctrlPr>
                              <a:rPr lang="fr-CH" altLang="en-CH" i="1">
                                <a:latin typeface="Cambria Math" panose="02040503050406030204" pitchFamily="18" charset="0"/>
                                <a:ea typeface="Cambria Math" panose="02040503050406030204" pitchFamily="18" charset="0"/>
                              </a:rPr>
                            </m:ctrlPr>
                          </m:sSupPr>
                          <m:e>
                            <m:r>
                              <a:rPr lang="fr-CH" altLang="en-CH" b="0" i="1" smtClean="0">
                                <a:latin typeface="Cambria Math" panose="02040503050406030204" pitchFamily="18" charset="0"/>
                                <a:ea typeface="Cambria Math" panose="02040503050406030204" pitchFamily="18" charset="0"/>
                              </a:rPr>
                              <m:t>𝑧</m:t>
                            </m:r>
                          </m:e>
                          <m:sup>
                            <m:r>
                              <a:rPr lang="fr-CH" altLang="en-CH" i="1">
                                <a:latin typeface="Cambria Math" panose="02040503050406030204" pitchFamily="18" charset="0"/>
                                <a:ea typeface="Cambria Math" panose="02040503050406030204" pitchFamily="18" charset="0"/>
                              </a:rPr>
                              <m:t>2</m:t>
                            </m:r>
                          </m:sup>
                        </m:sSup>
                        <m:r>
                          <a:rPr lang="fr-CH" altLang="en-CH" b="0" i="1" smtClean="0">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e>
                    </m:rad>
                    <m:r>
                      <a:rPr lang="fr-CH" altLang="en-CH" b="0" i="1" smtClean="0">
                        <a:latin typeface="Cambria Math" panose="02040503050406030204" pitchFamily="18" charset="0"/>
                        <a:ea typeface="Cambria Math" panose="02040503050406030204" pitchFamily="18" charset="0"/>
                      </a:rPr>
                      <m:t>=</m:t>
                    </m:r>
                    <m:r>
                      <a:rPr lang="fr-CH" altLang="en-CH" b="0" i="1" smtClean="0">
                        <a:latin typeface="Cambria Math" panose="02040503050406030204" pitchFamily="18" charset="0"/>
                        <a:ea typeface="Cambria Math" panose="02040503050406030204" pitchFamily="18" charset="0"/>
                      </a:rPr>
                      <m:t>𝑧</m:t>
                    </m:r>
                    <m:rad>
                      <m:radPr>
                        <m:degHide m:val="on"/>
                        <m:ctrlPr>
                          <a:rPr lang="fr-CH" altLang="en-CH" i="1">
                            <a:latin typeface="Cambria Math" panose="02040503050406030204" pitchFamily="18" charset="0"/>
                            <a:ea typeface="Cambria Math" panose="02040503050406030204" pitchFamily="18" charset="0"/>
                          </a:rPr>
                        </m:ctrlPr>
                      </m:radPr>
                      <m:deg/>
                      <m:e>
                        <m:r>
                          <a:rPr lang="fr-CH" altLang="en-CH" b="0" i="1" smtClean="0">
                            <a:latin typeface="Cambria Math" panose="02040503050406030204" pitchFamily="18" charset="0"/>
                            <a:ea typeface="Cambria Math" panose="02040503050406030204" pitchFamily="18" charset="0"/>
                          </a:rPr>
                          <m:t>1</m:t>
                        </m:r>
                        <m:r>
                          <a:rPr lang="fr-CH" altLang="en-CH" i="1">
                            <a:latin typeface="Cambria Math" panose="02040503050406030204" pitchFamily="18" charset="0"/>
                            <a:ea typeface="Cambria Math" panose="02040503050406030204" pitchFamily="18" charset="0"/>
                          </a:rPr>
                          <m:t>+</m:t>
                        </m:r>
                        <m:d>
                          <m:dPr>
                            <m:ctrlPr>
                              <a:rPr lang="fr-CH" altLang="en-CH" i="1" smtClean="0">
                                <a:latin typeface="Cambria Math" panose="02040503050406030204" pitchFamily="18" charset="0"/>
                                <a:ea typeface="Cambria Math" panose="02040503050406030204" pitchFamily="18" charset="0"/>
                              </a:rPr>
                            </m:ctrlPr>
                          </m:dPr>
                          <m:e>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r>
                              <a:rPr lang="fr-CH" altLang="en-CH" b="0" i="1" smtClean="0">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r>
                                  <a:rPr lang="fr-CH" altLang="en-CH" b="0" i="1" smtClean="0">
                                    <a:latin typeface="Cambria Math" panose="02040503050406030204" pitchFamily="18" charset="0"/>
                                    <a:ea typeface="Cambria Math" panose="02040503050406030204" pitchFamily="18" charset="0"/>
                                  </a:rPr>
                                  <m:t>𝑧</m:t>
                                </m:r>
                              </m:e>
                              <m:sup>
                                <m:r>
                                  <a:rPr lang="fr-CH" altLang="en-CH" i="1">
                                    <a:latin typeface="Cambria Math" panose="02040503050406030204" pitchFamily="18" charset="0"/>
                                    <a:ea typeface="Cambria Math" panose="02040503050406030204" pitchFamily="18" charset="0"/>
                                  </a:rPr>
                                  <m:t>2</m:t>
                                </m:r>
                              </m:sup>
                            </m:sSup>
                          </m:e>
                        </m:d>
                      </m:e>
                    </m:rad>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d>
                      <m:dPr>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1+</m:t>
                        </m:r>
                        <m:d>
                          <m:dPr>
                            <m:ctrlPr>
                              <a:rPr lang="fr-CH" altLang="en-CH" i="1">
                                <a:latin typeface="Cambria Math" panose="02040503050406030204" pitchFamily="18" charset="0"/>
                                <a:ea typeface="Cambria Math" panose="02040503050406030204" pitchFamily="18" charset="0"/>
                              </a:rPr>
                            </m:ctrlPr>
                          </m:dPr>
                          <m:e>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e>
                              <m:sup>
                                <m:r>
                                  <a:rPr lang="fr-CH" altLang="en-CH" i="1">
                                    <a:latin typeface="Cambria Math" panose="02040503050406030204" pitchFamily="18" charset="0"/>
                                    <a:ea typeface="Cambria Math" panose="02040503050406030204" pitchFamily="18" charset="0"/>
                                  </a:rPr>
                                  <m:t>2</m:t>
                                </m:r>
                              </m:sup>
                            </m:sSup>
                          </m:e>
                        </m:d>
                      </m:e>
                    </m:d>
                    <m:r>
                      <a:rPr lang="fr-CH" altLang="en-CH" b="0" i="1" smtClean="0">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den>
                    </m:f>
                  </m:oMath>
                </a14:m>
                <a:r>
                  <a:rPr lang="fr-CH" altLang="en-CH" dirty="0"/>
                  <a:t> .</a:t>
                </a:r>
              </a:p>
              <a:p>
                <a:pPr marL="342900" indent="-342900">
                  <a:lnSpc>
                    <a:spcPct val="120000"/>
                  </a:lnSpc>
                  <a:buFont typeface="Arial" panose="020B0604020202020204" pitchFamily="34" charset="0"/>
                  <a:buChar char="•"/>
                </a:pPr>
                <a:r>
                  <a:rPr lang="fr-CH" dirty="0"/>
                  <a:t>Nous </a:t>
                </a:r>
                <a:r>
                  <a:rPr lang="fr-CH" altLang="en-CH" dirty="0"/>
                  <a:t>utilisons donc les approximations suivantes:</a:t>
                </a:r>
              </a:p>
              <a:p>
                <a:pPr marL="800100" lvl="1" indent="-342900">
                  <a:lnSpc>
                    <a:spcPct val="120000"/>
                  </a:lnSpc>
                  <a:buFont typeface="Arial" panose="020B0604020202020204" pitchFamily="34" charset="0"/>
                  <a:buChar char="•"/>
                </a:pPr>
                <a:r>
                  <a:rPr lang="fr-CH" altLang="en-CH" dirty="0"/>
                  <a:t>Dans le dénominateur (l’amplitude), </a:t>
                </a:r>
                <a14:m>
                  <m:oMath xmlns:m="http://schemas.openxmlformats.org/officeDocument/2006/math">
                    <m:r>
                      <m:rPr>
                        <m:sty m:val="p"/>
                      </m:rPr>
                      <a:rPr lang="fr-CH" altLang="en-CH">
                        <a:latin typeface="Cambria Math" panose="02040503050406030204" pitchFamily="18" charset="0"/>
                        <a:ea typeface="Cambria Math" panose="02040503050406030204" pitchFamily="18" charset="0"/>
                      </a:rPr>
                      <m:t>r</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oMath>
                </a14:m>
                <a:endParaRPr lang="fr-CH" altLang="en-CH" dirty="0">
                  <a:ea typeface="Cambria Math" panose="02040503050406030204" pitchFamily="18" charset="0"/>
                </a:endParaRPr>
              </a:p>
              <a:p>
                <a:pPr marL="800100" lvl="1" indent="-342900">
                  <a:lnSpc>
                    <a:spcPct val="120000"/>
                  </a:lnSpc>
                  <a:buFont typeface="Arial" panose="020B0604020202020204" pitchFamily="34" charset="0"/>
                  <a:buChar char="•"/>
                </a:pPr>
                <a:r>
                  <a:rPr lang="fr-CH" dirty="0"/>
                  <a:t>Dans l’exponentiel (la phase), </a:t>
                </a:r>
                <a14:m>
                  <m:oMath xmlns:m="http://schemas.openxmlformats.org/officeDocument/2006/math">
                    <m:r>
                      <m:rPr>
                        <m:sty m:val="p"/>
                      </m:rPr>
                      <a:rPr lang="fr-CH" altLang="en-CH">
                        <a:latin typeface="Cambria Math" panose="02040503050406030204" pitchFamily="18" charset="0"/>
                        <a:ea typeface="Cambria Math" panose="02040503050406030204" pitchFamily="18" charset="0"/>
                      </a:rPr>
                      <m:t>r</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den>
                    </m:f>
                  </m:oMath>
                </a14:m>
                <a:endParaRPr lang="fr-CH" altLang="en-CH" dirty="0"/>
              </a:p>
              <a:p>
                <a:pPr marL="342900" indent="-342900">
                  <a:lnSpc>
                    <a:spcPct val="120000"/>
                  </a:lnSpc>
                  <a:buFont typeface="Arial" panose="020B0604020202020204" pitchFamily="34" charset="0"/>
                  <a:buChar char="•"/>
                </a:pPr>
                <a:r>
                  <a:rPr lang="fr-CH" altLang="en-CH" dirty="0"/>
                  <a:t>Le champ devient: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altLang="en-CH" i="1">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oMath>
                </a14:m>
                <a:r>
                  <a:rPr lang="fr-CH" altLang="en-CH" dirty="0"/>
                  <a:t> , </a:t>
                </a:r>
                <a14:m>
                  <m:oMath xmlns:m="http://schemas.openxmlformats.org/officeDocument/2006/math">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den>
                        </m:f>
                      </m:sup>
                    </m:sSup>
                  </m:oMath>
                </a14:m>
                <a:r>
                  <a:rPr lang="fr-CH" dirty="0"/>
                  <a:t> , C’est une </a:t>
                </a:r>
                <a:r>
                  <a:rPr lang="fr-CH" b="1" dirty="0"/>
                  <a:t>onde paraboloïdale</a:t>
                </a:r>
                <a:r>
                  <a:rPr lang="fr-CH" dirty="0"/>
                  <a:t>.</a:t>
                </a:r>
              </a:p>
              <a:p>
                <a:pPr marL="342900" indent="-342900">
                  <a:lnSpc>
                    <a:spcPct val="120000"/>
                  </a:lnSpc>
                  <a:buFont typeface="Arial" panose="020B0604020202020204" pitchFamily="34" charset="0"/>
                  <a:buChar char="•"/>
                </a:pPr>
                <a:r>
                  <a:rPr lang="fr-CH" altLang="en-CH" dirty="0"/>
                  <a:t>Est-ce que l’onde paraboloïdale est physique?</a:t>
                </a:r>
              </a:p>
            </p:txBody>
          </p:sp>
        </mc:Choice>
        <mc:Fallback xmlns="">
          <p:sp>
            <p:nvSpPr>
              <p:cNvPr id="9" name="Rectangle 8">
                <a:extLst>
                  <a:ext uri="{FF2B5EF4-FFF2-40B4-BE49-F238E27FC236}">
                    <a16:creationId xmlns:a16="http://schemas.microsoft.com/office/drawing/2014/main" id="{EB8A5A8F-0688-5C4A-9080-92B94771BF8D}"/>
                  </a:ext>
                </a:extLst>
              </p:cNvPr>
              <p:cNvSpPr>
                <a:spLocks noRot="1" noChangeAspect="1" noMove="1" noResize="1" noEditPoints="1" noAdjustHandles="1" noChangeArrowheads="1" noChangeShapeType="1" noTextEdit="1"/>
              </p:cNvSpPr>
              <p:nvPr/>
            </p:nvSpPr>
            <p:spPr>
              <a:xfrm>
                <a:off x="0" y="660126"/>
                <a:ext cx="12192000" cy="4027064"/>
              </a:xfrm>
              <a:prstGeom prst="rect">
                <a:avLst/>
              </a:prstGeom>
              <a:blipFill>
                <a:blip r:embed="rId3"/>
                <a:stretch>
                  <a:fillRect l="-312" t="-313" b="-125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A1D11F05-5F9D-F449-BF71-9C91F9350E30}"/>
              </a:ext>
            </a:extLst>
          </p:cNvPr>
          <p:cNvPicPr>
            <a:picLocks noChangeAspect="1"/>
          </p:cNvPicPr>
          <p:nvPr/>
        </p:nvPicPr>
        <p:blipFill rotWithShape="1">
          <a:blip r:embed="rId2">
            <a:lum contrast="40000"/>
          </a:blip>
          <a:srcRect l="6061" t="34462" b="35657"/>
          <a:stretch/>
        </p:blipFill>
        <p:spPr>
          <a:xfrm>
            <a:off x="533400" y="4687190"/>
            <a:ext cx="3962400" cy="1597741"/>
          </a:xfrm>
          <a:prstGeom prst="rect">
            <a:avLst/>
          </a:prstGeom>
        </p:spPr>
      </p:pic>
      <p:sp>
        <p:nvSpPr>
          <p:cNvPr id="5" name="Right Arrow 4">
            <a:extLst>
              <a:ext uri="{FF2B5EF4-FFF2-40B4-BE49-F238E27FC236}">
                <a16:creationId xmlns:a16="http://schemas.microsoft.com/office/drawing/2014/main" id="{D1CE3724-ED3C-2D4D-934D-21C7771B4DED}"/>
              </a:ext>
            </a:extLst>
          </p:cNvPr>
          <p:cNvSpPr/>
          <p:nvPr/>
        </p:nvSpPr>
        <p:spPr>
          <a:xfrm>
            <a:off x="4724400" y="5333521"/>
            <a:ext cx="1275406" cy="305279"/>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23908B-4A43-4C40-B83A-D72C24D937B4}"/>
              </a:ext>
            </a:extLst>
          </p:cNvPr>
          <p:cNvSpPr txBox="1"/>
          <p:nvPr/>
        </p:nvSpPr>
        <p:spPr>
          <a:xfrm>
            <a:off x="4523809" y="5593023"/>
            <a:ext cx="1659429" cy="646331"/>
          </a:xfrm>
          <a:prstGeom prst="rect">
            <a:avLst/>
          </a:prstGeom>
          <a:noFill/>
        </p:spPr>
        <p:txBody>
          <a:bodyPr wrap="none" rtlCol="0">
            <a:spAutoFit/>
          </a:bodyPr>
          <a:lstStyle/>
          <a:p>
            <a:pPr algn="ctr"/>
            <a:r>
              <a:rPr lang="en-US" dirty="0"/>
              <a:t>Approximation</a:t>
            </a:r>
          </a:p>
          <a:p>
            <a:pPr algn="ctr"/>
            <a:r>
              <a:rPr lang="en-US" dirty="0"/>
              <a:t>paraxiale</a:t>
            </a:r>
          </a:p>
        </p:txBody>
      </p:sp>
    </p:spTree>
  </p:cSld>
  <p:clrMapOvr>
    <a:masterClrMapping/>
  </p:clrMapOvr>
  <mc:AlternateContent xmlns:mc="http://schemas.openxmlformats.org/markup-compatibility/2006" xmlns:p14="http://schemas.microsoft.com/office/powerpoint/2010/main">
    <mc:Choice Requires="p14">
      <p:transition spd="slow" p14:dur="2000" advTm="208435"/>
    </mc:Choice>
    <mc:Fallback xmlns="">
      <p:transition spd="slow" advTm="2084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1" y="0"/>
            <a:ext cx="12192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2800" dirty="0"/>
              <a:t>Rappel: focalisation d’une onde plane par une lentille (ch.3p.33)</a:t>
            </a:r>
            <a:endParaRPr lang="en-US" sz="2800" dirty="0"/>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EF7C1B36-181E-364F-AE89-E319D2B33877}"/>
                  </a:ext>
                </a:extLst>
              </p:cNvPr>
              <p:cNvSpPr/>
              <p:nvPr/>
            </p:nvSpPr>
            <p:spPr>
              <a:xfrm>
                <a:off x="0" y="633324"/>
                <a:ext cx="12192000" cy="3291094"/>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t>Une onde plane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r>
                      <a:rPr lang="fr-CH" i="1">
                        <a:latin typeface="Cambria Math" panose="02040503050406030204" pitchFamily="18" charset="0"/>
                      </a:rPr>
                      <m:t>=</m:t>
                    </m:r>
                    <m:sSub>
                      <m:sSubPr>
                        <m:ctrlPr>
                          <a:rPr lang="fr-CH" i="1">
                            <a:latin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i="1">
                            <a:latin typeface="Cambria Math" panose="02040503050406030204" pitchFamily="18" charset="0"/>
                          </a:rPr>
                          <m:t>0</m:t>
                        </m:r>
                      </m:sub>
                    </m:sSub>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r>
                          <a:rPr lang="fr-CH" i="1">
                            <a:latin typeface="Cambria Math" panose="02040503050406030204" pitchFamily="18" charset="0"/>
                          </a:rPr>
                          <m:t>𝑧</m:t>
                        </m:r>
                      </m:sup>
                    </m:sSup>
                  </m:oMath>
                </a14:m>
                <a:r>
                  <a:rPr lang="fr-CH" dirty="0"/>
                  <a:t> arrive sur une lentille </a:t>
                </a:r>
                <a:r>
                  <a:rPr lang="fr-CH" b="1" dirty="0"/>
                  <a:t>mince</a:t>
                </a:r>
                <a:r>
                  <a:rPr lang="fr-CH" dirty="0"/>
                  <a:t> </a:t>
                </a:r>
                <a:r>
                  <a:rPr lang="fr-CH" i="1" dirty="0"/>
                  <a:t>d</a:t>
                </a:r>
                <a:r>
                  <a:rPr lang="fr-CH" baseline="-25000" dirty="0"/>
                  <a:t>0</a:t>
                </a:r>
                <a:r>
                  <a:rPr lang="fr-CH" dirty="0"/>
                  <a:t> &lt;&lt; </a:t>
                </a:r>
                <a:r>
                  <a:rPr lang="fr-CH" i="1" dirty="0"/>
                  <a:t>R</a:t>
                </a:r>
                <a:r>
                  <a:rPr lang="fr-CH" dirty="0"/>
                  <a:t> . Définissons: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𝑥</m:t>
                        </m:r>
                      </m:e>
                      <m:sup>
                        <m:r>
                          <a:rPr lang="fr-CH" i="1">
                            <a:latin typeface="Cambria Math" panose="02040503050406030204" pitchFamily="18" charset="0"/>
                          </a:rPr>
                          <m:t>2</m:t>
                        </m:r>
                      </m:sup>
                    </m:sSup>
                    <m:r>
                      <a:rPr lang="fr-CH" i="1">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𝑦</m:t>
                        </m:r>
                      </m:e>
                      <m:sup>
                        <m:r>
                          <a:rPr lang="fr-CH" i="1">
                            <a:latin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rPr>
                          <m:t>2</m:t>
                        </m:r>
                      </m:sup>
                    </m:sSup>
                  </m:oMath>
                </a14:m>
                <a:r>
                  <a:rPr lang="fr-CH" dirty="0"/>
                  <a:t> (</a:t>
                </a:r>
                <a:r>
                  <a:rPr lang="fr-CH" b="1" dirty="0"/>
                  <a:t>paraxiale</a:t>
                </a:r>
                <a:r>
                  <a:rPr lang="fr-CH" dirty="0"/>
                  <a:t>).</a:t>
                </a:r>
              </a:p>
              <a:p>
                <a:pPr marL="342900" indent="-342900">
                  <a:lnSpc>
                    <a:spcPct val="120000"/>
                  </a:lnSpc>
                  <a:buFont typeface="Arial" panose="020B0604020202020204" pitchFamily="34" charset="0"/>
                  <a:buChar char="•"/>
                </a:pPr>
                <a:r>
                  <a:rPr lang="fr-CH" dirty="0"/>
                  <a:t>La partie qui passe par un point (</a:t>
                </a:r>
                <a:r>
                  <a:rPr lang="fr-CH" i="1" dirty="0" err="1"/>
                  <a:t>x,y</a:t>
                </a:r>
                <a:r>
                  <a:rPr lang="fr-CH" dirty="0"/>
                  <a:t>), accumule une phase de: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𝛿</m:t>
                            </m:r>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𝑛</m:t>
                            </m:r>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0</m:t>
                                    </m:r>
                                  </m:sub>
                                </m:sSub>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𝛿</m:t>
                                </m:r>
                                <m:r>
                                  <a:rPr lang="fr-CH" i="1">
                                    <a:latin typeface="Cambria Math" panose="02040503050406030204" pitchFamily="18" charset="0"/>
                                    <a:ea typeface="Cambria Math" panose="02040503050406030204" pitchFamily="18" charset="0"/>
                                  </a:rPr>
                                  <m:t>𝑑</m:t>
                                </m:r>
                              </m:e>
                            </m:d>
                            <m:r>
                              <a:rPr lang="fr-CH" i="1">
                                <a:latin typeface="Cambria Math" panose="02040503050406030204" pitchFamily="18" charset="0"/>
                              </a:rPr>
                              <m:t>+</m:t>
                            </m:r>
                            <m:r>
                              <a:rPr lang="fr-CH" i="1">
                                <a:latin typeface="Cambria Math" panose="02040503050406030204" pitchFamily="18" charset="0"/>
                              </a:rPr>
                              <m:t>𝑙</m:t>
                            </m:r>
                          </m:e>
                        </m:d>
                      </m:sup>
                    </m:sSup>
                  </m:oMath>
                </a14:m>
                <a:r>
                  <a:rPr lang="fr-CH" dirty="0"/>
                  <a:t> jusqu’au point F. </a:t>
                </a:r>
              </a:p>
              <a:p>
                <a:pPr marL="342900" indent="-342900">
                  <a:lnSpc>
                    <a:spcPct val="120000"/>
                  </a:lnSpc>
                  <a:buFont typeface="Arial" panose="020B0604020202020204" pitchFamily="34" charset="0"/>
                  <a:buChar char="•"/>
                </a:pPr>
                <a:r>
                  <a:rPr lang="fr-CH" dirty="0"/>
                  <a:t>Avec les l’approximations ci-dessus, on peut simplifier: </a:t>
                </a:r>
                <a14:m>
                  <m:oMath xmlns:m="http://schemas.openxmlformats.org/officeDocument/2006/math">
                    <m:r>
                      <a:rPr lang="fr-CH" i="1">
                        <a:latin typeface="Cambria Math" panose="02040503050406030204" pitchFamily="18" charset="0"/>
                        <a:ea typeface="Cambria Math" panose="02040503050406030204" pitchFamily="18" charset="0"/>
                      </a:rPr>
                      <m:t>𝛿</m:t>
                    </m:r>
                    <m:r>
                      <a:rPr lang="fr-CH" i="1">
                        <a:latin typeface="Cambria Math" panose="02040503050406030204" pitchFamily="18" charset="0"/>
                        <a:ea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𝑅</m:t>
                    </m:r>
                    <m:r>
                      <a:rPr lang="fr-CH" b="0" i="1" smtClean="0">
                        <a:latin typeface="Cambria Math" panose="02040503050406030204" pitchFamily="18" charset="0"/>
                        <a:ea typeface="Cambria Math" panose="02040503050406030204" pitchFamily="18" charset="0"/>
                      </a:rPr>
                      <m:t>−</m:t>
                    </m:r>
                    <m:rad>
                      <m:radPr>
                        <m:degHide m:val="on"/>
                        <m:ctrlPr>
                          <a:rPr lang="fr-CH" b="0" i="1" smtClean="0">
                            <a:latin typeface="Cambria Math" panose="02040503050406030204" pitchFamily="18" charset="0"/>
                            <a:ea typeface="Cambria Math" panose="02040503050406030204" pitchFamily="18" charset="0"/>
                          </a:rPr>
                        </m:ctrlPr>
                      </m:radPr>
                      <m:deg/>
                      <m:e>
                        <m:sSup>
                          <m:sSupPr>
                            <m:ctrlPr>
                              <a:rPr lang="fr-CH" i="1">
                                <a:latin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𝑅</m:t>
                            </m:r>
                          </m:e>
                          <m:sup>
                            <m:r>
                              <a:rPr lang="fr-CH" i="1">
                                <a:latin typeface="Cambria Math" panose="02040503050406030204" pitchFamily="18" charset="0"/>
                              </a:rPr>
                              <m:t>2</m:t>
                            </m:r>
                          </m:sup>
                        </m:sSup>
                        <m:r>
                          <a:rPr lang="fr-CH" b="0" i="1" smtClean="0">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e>
                    </m:ra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𝑅</m:t>
                    </m:r>
                    <m:d>
                      <m:dPr>
                        <m:ctrlPr>
                          <a:rPr lang="fr-CH" i="1" smtClean="0">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1−</m:t>
                        </m:r>
                        <m:rad>
                          <m:radPr>
                            <m:degHide m:val="on"/>
                            <m:ctrlPr>
                              <a:rPr lang="fr-CH" i="1">
                                <a:latin typeface="Cambria Math" panose="02040503050406030204" pitchFamily="18" charset="0"/>
                                <a:ea typeface="Cambria Math" panose="02040503050406030204" pitchFamily="18" charset="0"/>
                              </a:rPr>
                            </m:ctrlPr>
                          </m:radPr>
                          <m:deg/>
                          <m:e>
                            <m:r>
                              <a:rPr lang="fr-CH" b="0" i="1" smtClean="0">
                                <a:latin typeface="Cambria Math" panose="02040503050406030204" pitchFamily="18" charset="0"/>
                                <a:ea typeface="Cambria Math" panose="02040503050406030204" pitchFamily="18" charset="0"/>
                              </a:rPr>
                              <m:t>1</m:t>
                            </m:r>
                            <m:r>
                              <a:rPr lang="fr-CH" i="1">
                                <a:latin typeface="Cambria Math" panose="02040503050406030204" pitchFamily="18" charset="0"/>
                              </a:rPr>
                              <m:t>−</m:t>
                            </m:r>
                            <m:f>
                              <m:fPr>
                                <m:ctrlPr>
                                  <a:rPr lang="fr-CH" i="1" smtClean="0">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num>
                              <m:den>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𝑅</m:t>
                                    </m:r>
                                  </m:e>
                                  <m:sup>
                                    <m:r>
                                      <a:rPr lang="fr-CH" i="1">
                                        <a:latin typeface="Cambria Math" panose="02040503050406030204" pitchFamily="18" charset="0"/>
                                      </a:rPr>
                                      <m:t>2</m:t>
                                    </m:r>
                                  </m:sup>
                                </m:sSup>
                              </m:den>
                            </m:f>
                          </m:e>
                        </m:rad>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𝑅</m:t>
                        </m:r>
                      </m:den>
                    </m:f>
                  </m:oMath>
                </a14:m>
                <a:r>
                  <a:rPr lang="fr-CH" dirty="0"/>
                  <a:t> </a:t>
                </a:r>
              </a:p>
              <a:p>
                <a:pPr>
                  <a:lnSpc>
                    <a:spcPct val="120000"/>
                  </a:lnSpc>
                </a:pPr>
                <a:r>
                  <a:rPr lang="fr-CH" dirty="0"/>
                  <a:t>      et: </a:t>
                </a:r>
                <a14:m>
                  <m:oMath xmlns:m="http://schemas.openxmlformats.org/officeDocument/2006/math">
                    <m:r>
                      <a:rPr lang="fr-CH" i="1">
                        <a:latin typeface="Cambria Math" panose="02040503050406030204" pitchFamily="18" charset="0"/>
                        <a:ea typeface="Cambria Math" panose="02040503050406030204" pitchFamily="18" charset="0"/>
                      </a:rPr>
                      <m:t>𝑙</m:t>
                    </m:r>
                    <m:r>
                      <a:rPr lang="fr-CH" i="1">
                        <a:latin typeface="Cambria Math" panose="02040503050406030204" pitchFamily="18" charset="0"/>
                        <a:ea typeface="Cambria Math" panose="02040503050406030204" pitchFamily="18" charset="0"/>
                      </a:rPr>
                      <m:t>=</m:t>
                    </m:r>
                    <m:rad>
                      <m:radPr>
                        <m:degHide m:val="on"/>
                        <m:ctrlPr>
                          <a:rPr lang="fr-CH" i="1">
                            <a:latin typeface="Cambria Math" panose="02040503050406030204" pitchFamily="18" charset="0"/>
                            <a:ea typeface="Cambria Math" panose="02040503050406030204" pitchFamily="18" charset="0"/>
                          </a:rPr>
                        </m:ctrlPr>
                      </m:radPr>
                      <m:deg/>
                      <m:e>
                        <m:sSup>
                          <m:sSupPr>
                            <m:ctrlPr>
                              <a:rPr lang="fr-CH" i="1">
                                <a:latin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𝑓</m:t>
                            </m:r>
                          </m:e>
                          <m:sup>
                            <m:r>
                              <a:rPr lang="fr-CH" i="1">
                                <a:latin typeface="Cambria Math" panose="02040503050406030204" pitchFamily="18" charset="0"/>
                              </a:rPr>
                              <m:t>2</m:t>
                            </m:r>
                          </m:sup>
                        </m:sSup>
                        <m:r>
                          <a:rPr lang="fr-CH" b="0" i="1" smtClean="0">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e>
                    </m:ra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𝑓</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𝑓</m:t>
                        </m:r>
                      </m:den>
                    </m:f>
                  </m:oMath>
                </a14:m>
                <a:r>
                  <a:rPr lang="fr-CH" dirty="0"/>
                  <a:t> . La phase totale est donc: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d>
                          <m:dPr>
                            <m:ctrlPr>
                              <a:rPr lang="fr-CH" i="1">
                                <a:latin typeface="Cambria Math" panose="02040503050406030204" pitchFamily="18" charset="0"/>
                              </a:rPr>
                            </m:ctrlPr>
                          </m:dPr>
                          <m:e>
                            <m:r>
                              <a:rPr lang="fr-CH" i="1">
                                <a:latin typeface="Cambria Math" panose="02040503050406030204" pitchFamily="18" charset="0"/>
                              </a:rPr>
                              <m:t>𝑛</m:t>
                            </m:r>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0</m:t>
                                </m:r>
                              </m:sub>
                            </m:sSub>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𝑓</m:t>
                            </m:r>
                            <m:r>
                              <a:rPr lang="fr-CH" i="1">
                                <a:latin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𝑅</m:t>
                                </m:r>
                              </m:den>
                            </m:f>
                            <m:d>
                              <m:dPr>
                                <m:ctrlPr>
                                  <a:rPr lang="fr-CH" i="1">
                                    <a:latin typeface="Cambria Math" panose="02040503050406030204" pitchFamily="18" charset="0"/>
                                  </a:rPr>
                                </m:ctrlPr>
                              </m:dPr>
                              <m:e>
                                <m:r>
                                  <a:rPr lang="fr-CH" i="1">
                                    <a:latin typeface="Cambria Math" panose="02040503050406030204" pitchFamily="18" charset="0"/>
                                  </a:rPr>
                                  <m:t>1−</m:t>
                                </m:r>
                                <m:r>
                                  <a:rPr lang="fr-CH" i="1">
                                    <a:latin typeface="Cambria Math" panose="02040503050406030204" pitchFamily="18" charset="0"/>
                                    <a:ea typeface="Cambria Math" panose="02040503050406030204" pitchFamily="18" charset="0"/>
                                  </a:rPr>
                                  <m:t>𝑛</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𝑓</m:t>
                                </m:r>
                              </m:den>
                            </m:f>
                          </m:e>
                        </m:d>
                      </m:sup>
                    </m:sSup>
                    <m:r>
                      <a:rPr lang="fr-CH" b="0" i="1" smtClean="0">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d>
                          <m:dPr>
                            <m:ctrlPr>
                              <a:rPr lang="fr-CH" i="1">
                                <a:latin typeface="Cambria Math" panose="02040503050406030204" pitchFamily="18" charset="0"/>
                              </a:rPr>
                            </m:ctrlPr>
                          </m:dPr>
                          <m:e>
                            <m:r>
                              <a:rPr lang="fr-CH" i="1">
                                <a:latin typeface="Cambria Math" panose="02040503050406030204" pitchFamily="18" charset="0"/>
                              </a:rPr>
                              <m:t>𝑛</m:t>
                            </m:r>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0</m:t>
                                </m:r>
                              </m:sub>
                            </m:sSub>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𝑓</m:t>
                            </m:r>
                          </m:e>
                        </m:d>
                      </m:sup>
                    </m:sSup>
                  </m:oMath>
                </a14:m>
                <a:r>
                  <a:rPr lang="fr-CH" dirty="0"/>
                  <a:t> ( </a:t>
                </a:r>
                <a14:m>
                  <m:oMath xmlns:m="http://schemas.openxmlformats.org/officeDocument/2006/math">
                    <m:r>
                      <a:rPr lang="fr-CH" b="0" i="1" smtClean="0">
                        <a:latin typeface="Cambria Math" panose="02040503050406030204" pitchFamily="18" charset="0"/>
                        <a:ea typeface="Cambria Math" panose="02040503050406030204" pitchFamily="18" charset="0"/>
                      </a:rPr>
                      <m:t>𝑓</m:t>
                    </m:r>
                    <m:r>
                      <a:rPr lang="fr-CH"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𝑅</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𝑛</m:t>
                    </m:r>
                    <m:r>
                      <a:rPr lang="fr-CH" b="0" i="1" smtClean="0">
                        <a:latin typeface="Cambria Math" panose="02040503050406030204" pitchFamily="18" charset="0"/>
                        <a:ea typeface="Cambria Math" panose="02040503050406030204" pitchFamily="18" charset="0"/>
                      </a:rPr>
                      <m:t>−1)</m:t>
                    </m:r>
                  </m:oMath>
                </a14:m>
                <a:r>
                  <a:rPr lang="fr-CH" dirty="0"/>
                  <a:t> ),</a:t>
                </a:r>
              </a:p>
              <a:p>
                <a:pPr>
                  <a:lnSpc>
                    <a:spcPct val="120000"/>
                  </a:lnSpc>
                </a:pPr>
                <a:r>
                  <a:rPr lang="fr-CH" dirty="0"/>
                  <a:t>      indépendante de </a:t>
                </a:r>
                <a:r>
                  <a:rPr lang="fr-CH" dirty="0">
                    <a:latin typeface="Symbol" pitchFamily="2" charset="2"/>
                  </a:rPr>
                  <a:t>r</a:t>
                </a:r>
                <a:r>
                  <a:rPr lang="fr-CH" dirty="0"/>
                  <a:t> . C’est la </a:t>
                </a:r>
                <a:r>
                  <a:rPr lang="fr-CH" b="1" dirty="0"/>
                  <a:t>focalisation</a:t>
                </a:r>
                <a:r>
                  <a:rPr lang="fr-CH" dirty="0"/>
                  <a:t> de l’onde au point F.</a:t>
                </a:r>
              </a:p>
              <a:p>
                <a:pPr marL="342900" indent="-342900">
                  <a:lnSpc>
                    <a:spcPct val="120000"/>
                  </a:lnSpc>
                  <a:buFont typeface="Arial" panose="020B0604020202020204" pitchFamily="34" charset="0"/>
                  <a:buChar char="•"/>
                </a:pPr>
                <a:r>
                  <a:rPr lang="fr-CH" dirty="0"/>
                  <a:t>De la même manière, pour une lentille mince biconvexe,</a:t>
                </a:r>
              </a:p>
              <a:p>
                <a:pPr>
                  <a:lnSpc>
                    <a:spcPct val="120000"/>
                  </a:lnSpc>
                </a:pPr>
                <a:r>
                  <a:rPr lang="fr-CH" dirty="0"/>
                  <a:t>      on a la même focalisation, avec :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ea typeface="Cambria Math" panose="02040503050406030204" pitchFamily="18" charset="0"/>
                          </a:rPr>
                          <m:t>𝑓</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−1)</m:t>
                    </m:r>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1</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e>
                    </m:d>
                  </m:oMath>
                </a14:m>
                <a:r>
                  <a:rPr lang="fr-CH" dirty="0"/>
                  <a:t> .</a:t>
                </a:r>
              </a:p>
            </p:txBody>
          </p:sp>
        </mc:Choice>
        <mc:Fallback>
          <p:sp>
            <p:nvSpPr>
              <p:cNvPr id="9" name="Rectangle 8">
                <a:extLst>
                  <a:ext uri="{FF2B5EF4-FFF2-40B4-BE49-F238E27FC236}">
                    <a16:creationId xmlns:a16="http://schemas.microsoft.com/office/drawing/2014/main" id="{EF7C1B36-181E-364F-AE89-E319D2B33877}"/>
                  </a:ext>
                </a:extLst>
              </p:cNvPr>
              <p:cNvSpPr>
                <a:spLocks noRot="1" noChangeAspect="1" noMove="1" noResize="1" noEditPoints="1" noAdjustHandles="1" noChangeArrowheads="1" noChangeShapeType="1" noTextEdit="1"/>
              </p:cNvSpPr>
              <p:nvPr/>
            </p:nvSpPr>
            <p:spPr>
              <a:xfrm>
                <a:off x="0" y="633324"/>
                <a:ext cx="12192000" cy="3291094"/>
              </a:xfrm>
              <a:prstGeom prst="rect">
                <a:avLst/>
              </a:prstGeom>
              <a:blipFill>
                <a:blip r:embed="rId2"/>
                <a:stretch>
                  <a:fillRect l="-312"/>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6DEBD6D1-A45F-0041-8771-6CB7C0A2438B}"/>
              </a:ext>
            </a:extLst>
          </p:cNvPr>
          <p:cNvGrpSpPr/>
          <p:nvPr/>
        </p:nvGrpSpPr>
        <p:grpSpPr>
          <a:xfrm>
            <a:off x="5867400" y="3276600"/>
            <a:ext cx="6153158" cy="3441347"/>
            <a:chOff x="-152884" y="-24427"/>
            <a:chExt cx="5590851" cy="3126859"/>
          </a:xfrm>
        </p:grpSpPr>
        <p:grpSp>
          <p:nvGrpSpPr>
            <p:cNvPr id="7" name="Group 6">
              <a:extLst>
                <a:ext uri="{FF2B5EF4-FFF2-40B4-BE49-F238E27FC236}">
                  <a16:creationId xmlns:a16="http://schemas.microsoft.com/office/drawing/2014/main" id="{3522B5B0-030A-6A46-9CF2-DA229007E2D7}"/>
                </a:ext>
              </a:extLst>
            </p:cNvPr>
            <p:cNvGrpSpPr/>
            <p:nvPr/>
          </p:nvGrpSpPr>
          <p:grpSpPr>
            <a:xfrm>
              <a:off x="-152884" y="-24427"/>
              <a:ext cx="5590851" cy="3126859"/>
              <a:chOff x="-174474" y="-183177"/>
              <a:chExt cx="5590851" cy="3126859"/>
            </a:xfrm>
          </p:grpSpPr>
          <p:grpSp>
            <p:nvGrpSpPr>
              <p:cNvPr id="10" name="Group 9">
                <a:extLst>
                  <a:ext uri="{FF2B5EF4-FFF2-40B4-BE49-F238E27FC236}">
                    <a16:creationId xmlns:a16="http://schemas.microsoft.com/office/drawing/2014/main" id="{9C00C258-87D7-654A-AFE2-DD9A8DA2DB65}"/>
                  </a:ext>
                </a:extLst>
              </p:cNvPr>
              <p:cNvGrpSpPr/>
              <p:nvPr/>
            </p:nvGrpSpPr>
            <p:grpSpPr>
              <a:xfrm>
                <a:off x="342900" y="-183177"/>
                <a:ext cx="5073477" cy="3126859"/>
                <a:chOff x="342900" y="-183177"/>
                <a:chExt cx="5073477" cy="3126859"/>
              </a:xfrm>
            </p:grpSpPr>
            <p:grpSp>
              <p:nvGrpSpPr>
                <p:cNvPr id="12" name="Group 11">
                  <a:extLst>
                    <a:ext uri="{FF2B5EF4-FFF2-40B4-BE49-F238E27FC236}">
                      <a16:creationId xmlns:a16="http://schemas.microsoft.com/office/drawing/2014/main" id="{B46CD2B3-A846-C44B-938A-EB0A715EEBCC}"/>
                    </a:ext>
                  </a:extLst>
                </p:cNvPr>
                <p:cNvGrpSpPr/>
                <p:nvPr/>
              </p:nvGrpSpPr>
              <p:grpSpPr>
                <a:xfrm>
                  <a:off x="342900" y="-183177"/>
                  <a:ext cx="5073477" cy="3126859"/>
                  <a:chOff x="342900" y="-253027"/>
                  <a:chExt cx="5073477" cy="3126859"/>
                </a:xfrm>
              </p:grpSpPr>
              <p:grpSp>
                <p:nvGrpSpPr>
                  <p:cNvPr id="14" name="Group 13">
                    <a:extLst>
                      <a:ext uri="{FF2B5EF4-FFF2-40B4-BE49-F238E27FC236}">
                        <a16:creationId xmlns:a16="http://schemas.microsoft.com/office/drawing/2014/main" id="{B9B6A71A-2FAB-DD4C-BE8C-FE7E91DE54C9}"/>
                      </a:ext>
                    </a:extLst>
                  </p:cNvPr>
                  <p:cNvGrpSpPr/>
                  <p:nvPr/>
                </p:nvGrpSpPr>
                <p:grpSpPr>
                  <a:xfrm>
                    <a:off x="342900" y="0"/>
                    <a:ext cx="5073477" cy="2873832"/>
                    <a:chOff x="342900" y="0"/>
                    <a:chExt cx="5073477" cy="2873832"/>
                  </a:xfrm>
                </p:grpSpPr>
                <p:grpSp>
                  <p:nvGrpSpPr>
                    <p:cNvPr id="16" name="Group 15">
                      <a:extLst>
                        <a:ext uri="{FF2B5EF4-FFF2-40B4-BE49-F238E27FC236}">
                          <a16:creationId xmlns:a16="http://schemas.microsoft.com/office/drawing/2014/main" id="{312681E2-7323-7F40-91FF-80EAF209A3C9}"/>
                        </a:ext>
                      </a:extLst>
                    </p:cNvPr>
                    <p:cNvGrpSpPr/>
                    <p:nvPr/>
                  </p:nvGrpSpPr>
                  <p:grpSpPr>
                    <a:xfrm>
                      <a:off x="342900" y="0"/>
                      <a:ext cx="5073477" cy="2873832"/>
                      <a:chOff x="342900" y="0"/>
                      <a:chExt cx="5073477" cy="2873832"/>
                    </a:xfrm>
                  </p:grpSpPr>
                  <p:grpSp>
                    <p:nvGrpSpPr>
                      <p:cNvPr id="18" name="Group 17">
                        <a:extLst>
                          <a:ext uri="{FF2B5EF4-FFF2-40B4-BE49-F238E27FC236}">
                            <a16:creationId xmlns:a16="http://schemas.microsoft.com/office/drawing/2014/main" id="{504AE149-7E6C-5942-AC4D-276852D102E3}"/>
                          </a:ext>
                        </a:extLst>
                      </p:cNvPr>
                      <p:cNvGrpSpPr/>
                      <p:nvPr/>
                    </p:nvGrpSpPr>
                    <p:grpSpPr>
                      <a:xfrm>
                        <a:off x="342900" y="0"/>
                        <a:ext cx="4800600" cy="2873832"/>
                        <a:chOff x="342900" y="0"/>
                        <a:chExt cx="4800600" cy="2873832"/>
                      </a:xfrm>
                    </p:grpSpPr>
                    <p:grpSp>
                      <p:nvGrpSpPr>
                        <p:cNvPr id="20" name="Group 19">
                          <a:extLst>
                            <a:ext uri="{FF2B5EF4-FFF2-40B4-BE49-F238E27FC236}">
                              <a16:creationId xmlns:a16="http://schemas.microsoft.com/office/drawing/2014/main" id="{9452B5AB-E0BC-BA4B-8CB2-CF31DA06EA2E}"/>
                            </a:ext>
                          </a:extLst>
                        </p:cNvPr>
                        <p:cNvGrpSpPr/>
                        <p:nvPr/>
                      </p:nvGrpSpPr>
                      <p:grpSpPr>
                        <a:xfrm>
                          <a:off x="342900" y="0"/>
                          <a:ext cx="4800600" cy="2873832"/>
                          <a:chOff x="342900" y="0"/>
                          <a:chExt cx="4800600" cy="2873832"/>
                        </a:xfrm>
                      </p:grpSpPr>
                      <p:grpSp>
                        <p:nvGrpSpPr>
                          <p:cNvPr id="22" name="Group 21">
                            <a:extLst>
                              <a:ext uri="{FF2B5EF4-FFF2-40B4-BE49-F238E27FC236}">
                                <a16:creationId xmlns:a16="http://schemas.microsoft.com/office/drawing/2014/main" id="{5C9C3DA2-08B0-AD47-8F9F-A16D92428D12}"/>
                              </a:ext>
                            </a:extLst>
                          </p:cNvPr>
                          <p:cNvGrpSpPr/>
                          <p:nvPr/>
                        </p:nvGrpSpPr>
                        <p:grpSpPr>
                          <a:xfrm>
                            <a:off x="342900" y="0"/>
                            <a:ext cx="4800600" cy="2873832"/>
                            <a:chOff x="342900" y="228600"/>
                            <a:chExt cx="4800600" cy="2873832"/>
                          </a:xfrm>
                        </p:grpSpPr>
                        <p:grpSp>
                          <p:nvGrpSpPr>
                            <p:cNvPr id="24" name="Group 23">
                              <a:extLst>
                                <a:ext uri="{FF2B5EF4-FFF2-40B4-BE49-F238E27FC236}">
                                  <a16:creationId xmlns:a16="http://schemas.microsoft.com/office/drawing/2014/main" id="{13C92E27-55F9-A840-8A47-B6728144B03C}"/>
                                </a:ext>
                              </a:extLst>
                            </p:cNvPr>
                            <p:cNvGrpSpPr/>
                            <p:nvPr/>
                          </p:nvGrpSpPr>
                          <p:grpSpPr>
                            <a:xfrm>
                              <a:off x="342900" y="228600"/>
                              <a:ext cx="4800600" cy="2873832"/>
                              <a:chOff x="342900" y="-228600"/>
                              <a:chExt cx="4800600" cy="2873832"/>
                            </a:xfrm>
                          </p:grpSpPr>
                          <p:grpSp>
                            <p:nvGrpSpPr>
                              <p:cNvPr id="26" name="Group 25">
                                <a:extLst>
                                  <a:ext uri="{FF2B5EF4-FFF2-40B4-BE49-F238E27FC236}">
                                    <a16:creationId xmlns:a16="http://schemas.microsoft.com/office/drawing/2014/main" id="{BF1DB22B-A2A4-5A46-B78E-FCB940E978A4}"/>
                                  </a:ext>
                                </a:extLst>
                              </p:cNvPr>
                              <p:cNvGrpSpPr/>
                              <p:nvPr/>
                            </p:nvGrpSpPr>
                            <p:grpSpPr>
                              <a:xfrm>
                                <a:off x="490775" y="-228600"/>
                                <a:ext cx="4579420" cy="2873832"/>
                                <a:chOff x="490775" y="-228600"/>
                                <a:chExt cx="4579420" cy="2873832"/>
                              </a:xfrm>
                            </p:grpSpPr>
                            <p:grpSp>
                              <p:nvGrpSpPr>
                                <p:cNvPr id="28" name="Group 27">
                                  <a:extLst>
                                    <a:ext uri="{FF2B5EF4-FFF2-40B4-BE49-F238E27FC236}">
                                      <a16:creationId xmlns:a16="http://schemas.microsoft.com/office/drawing/2014/main" id="{960AA5E7-A4F9-674E-AA76-3AE5EB82CB5F}"/>
                                    </a:ext>
                                  </a:extLst>
                                </p:cNvPr>
                                <p:cNvGrpSpPr/>
                                <p:nvPr/>
                              </p:nvGrpSpPr>
                              <p:grpSpPr>
                                <a:xfrm>
                                  <a:off x="490775" y="-228600"/>
                                  <a:ext cx="4579420" cy="2873832"/>
                                  <a:chOff x="490775" y="-228600"/>
                                  <a:chExt cx="4579420" cy="2873832"/>
                                </a:xfrm>
                              </p:grpSpPr>
                              <p:grpSp>
                                <p:nvGrpSpPr>
                                  <p:cNvPr id="30" name="Group 29">
                                    <a:extLst>
                                      <a:ext uri="{FF2B5EF4-FFF2-40B4-BE49-F238E27FC236}">
                                        <a16:creationId xmlns:a16="http://schemas.microsoft.com/office/drawing/2014/main" id="{D893F3D3-E011-624F-A070-D17AAABBF038}"/>
                                      </a:ext>
                                    </a:extLst>
                                  </p:cNvPr>
                                  <p:cNvGrpSpPr/>
                                  <p:nvPr/>
                                </p:nvGrpSpPr>
                                <p:grpSpPr>
                                  <a:xfrm>
                                    <a:off x="490775" y="-228600"/>
                                    <a:ext cx="4579420" cy="2873832"/>
                                    <a:chOff x="490775" y="-228600"/>
                                    <a:chExt cx="4579420" cy="2873832"/>
                                  </a:xfrm>
                                </p:grpSpPr>
                                <p:grpSp>
                                  <p:nvGrpSpPr>
                                    <p:cNvPr id="32" name="Group 31">
                                      <a:extLst>
                                        <a:ext uri="{FF2B5EF4-FFF2-40B4-BE49-F238E27FC236}">
                                          <a16:creationId xmlns:a16="http://schemas.microsoft.com/office/drawing/2014/main" id="{E009AEB6-26DD-494C-881C-77E78DFEFA51}"/>
                                        </a:ext>
                                      </a:extLst>
                                    </p:cNvPr>
                                    <p:cNvGrpSpPr/>
                                    <p:nvPr/>
                                  </p:nvGrpSpPr>
                                  <p:grpSpPr>
                                    <a:xfrm>
                                      <a:off x="490775" y="-228600"/>
                                      <a:ext cx="4579420" cy="2873832"/>
                                      <a:chOff x="490775" y="-228600"/>
                                      <a:chExt cx="4579420" cy="2873832"/>
                                    </a:xfrm>
                                  </p:grpSpPr>
                                  <p:grpSp>
                                    <p:nvGrpSpPr>
                                      <p:cNvPr id="34" name="Group 33">
                                        <a:extLst>
                                          <a:ext uri="{FF2B5EF4-FFF2-40B4-BE49-F238E27FC236}">
                                            <a16:creationId xmlns:a16="http://schemas.microsoft.com/office/drawing/2014/main" id="{C18EC6FB-D4C4-534C-88BB-6463B0EC777C}"/>
                                          </a:ext>
                                        </a:extLst>
                                      </p:cNvPr>
                                      <p:cNvGrpSpPr/>
                                      <p:nvPr/>
                                    </p:nvGrpSpPr>
                                    <p:grpSpPr>
                                      <a:xfrm>
                                        <a:off x="490775" y="-126754"/>
                                        <a:ext cx="4579420" cy="2771986"/>
                                        <a:chOff x="490775" y="-126754"/>
                                        <a:chExt cx="4579420" cy="2771986"/>
                                      </a:xfrm>
                                    </p:grpSpPr>
                                    <p:grpSp>
                                      <p:nvGrpSpPr>
                                        <p:cNvPr id="37" name="Group 36">
                                          <a:extLst>
                                            <a:ext uri="{FF2B5EF4-FFF2-40B4-BE49-F238E27FC236}">
                                              <a16:creationId xmlns:a16="http://schemas.microsoft.com/office/drawing/2014/main" id="{AC020AB2-F1AE-E747-ACFB-DCCCD8B7C8AA}"/>
                                            </a:ext>
                                          </a:extLst>
                                        </p:cNvPr>
                                        <p:cNvGrpSpPr/>
                                        <p:nvPr/>
                                      </p:nvGrpSpPr>
                                      <p:grpSpPr>
                                        <a:xfrm>
                                          <a:off x="490775" y="0"/>
                                          <a:ext cx="4579420" cy="2645232"/>
                                          <a:chOff x="250095" y="-2"/>
                                          <a:chExt cx="1266648" cy="1322616"/>
                                        </a:xfrm>
                                      </p:grpSpPr>
                                      <p:cxnSp>
                                        <p:nvCxnSpPr>
                                          <p:cNvPr id="40" name="Straight Connector 39">
                                            <a:extLst>
                                              <a:ext uri="{FF2B5EF4-FFF2-40B4-BE49-F238E27FC236}">
                                                <a16:creationId xmlns:a16="http://schemas.microsoft.com/office/drawing/2014/main" id="{9CA2F310-6671-C24B-B665-2E3E00CEA6A5}"/>
                                              </a:ext>
                                            </a:extLst>
                                          </p:cNvPr>
                                          <p:cNvCxnSpPr/>
                                          <p:nvPr/>
                                        </p:nvCxnSpPr>
                                        <p:spPr>
                                          <a:xfrm>
                                            <a:off x="250095" y="660639"/>
                                            <a:ext cx="1266648" cy="0"/>
                                          </a:xfrm>
                                          <a:prstGeom prst="line">
                                            <a:avLst/>
                                          </a:prstGeom>
                                          <a:ln>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1" name="Chord 40">
                                            <a:extLst>
                                              <a:ext uri="{FF2B5EF4-FFF2-40B4-BE49-F238E27FC236}">
                                                <a16:creationId xmlns:a16="http://schemas.microsoft.com/office/drawing/2014/main" id="{F00236E2-8570-FA41-BCB8-6F5BDCE78954}"/>
                                              </a:ext>
                                            </a:extLst>
                                          </p:cNvPr>
                                          <p:cNvSpPr>
                                            <a:spLocks noChangeAspect="1"/>
                                          </p:cNvSpPr>
                                          <p:nvPr/>
                                        </p:nvSpPr>
                                        <p:spPr>
                                          <a:xfrm>
                                            <a:off x="398884" y="-2"/>
                                            <a:ext cx="282150" cy="1322616"/>
                                          </a:xfrm>
                                          <a:prstGeom prst="chord">
                                            <a:avLst>
                                              <a:gd name="adj1" fmla="val 5365717"/>
                                              <a:gd name="adj2" fmla="val 16200000"/>
                                            </a:avLst>
                                          </a:prstGeom>
                                          <a:pattFill prst="pct25">
                                            <a:fgClr>
                                              <a:schemeClr val="accent1"/>
                                            </a:fgClr>
                                            <a:bgClr>
                                              <a:prstClr val="white"/>
                                            </a:bgClr>
                                          </a:pattFill>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cxnSp>
                                      <p:nvCxnSpPr>
                                        <p:cNvPr id="38" name="Straight Connector 37">
                                          <a:extLst>
                                            <a:ext uri="{FF2B5EF4-FFF2-40B4-BE49-F238E27FC236}">
                                              <a16:creationId xmlns:a16="http://schemas.microsoft.com/office/drawing/2014/main" id="{1080171C-6A53-264D-91A1-BD72240F1880}"/>
                                            </a:ext>
                                          </a:extLst>
                                        </p:cNvPr>
                                        <p:cNvCxnSpPr>
                                          <a:cxnSpLocks/>
                                        </p:cNvCxnSpPr>
                                        <p:nvPr/>
                                      </p:nvCxnSpPr>
                                      <p:spPr>
                                        <a:xfrm>
                                          <a:off x="1540792" y="228600"/>
                                          <a:ext cx="3324874" cy="1092682"/>
                                        </a:xfrm>
                                        <a:prstGeom prst="line">
                                          <a:avLst/>
                                        </a:prstGeom>
                                        <a:ln w="12700" cmpd="sng">
                                          <a:solidFill>
                                            <a:schemeClr val="tx1"/>
                                          </a:solidFill>
                                          <a:prstDash val="sysDash"/>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F27FBE8-74C5-854C-97B0-E1611FFB46F2}"/>
                                            </a:ext>
                                          </a:extLst>
                                        </p:cNvPr>
                                        <p:cNvCxnSpPr>
                                          <a:cxnSpLocks/>
                                        </p:cNvCxnSpPr>
                                        <p:nvPr/>
                                      </p:nvCxnSpPr>
                                      <p:spPr>
                                        <a:xfrm>
                                          <a:off x="1151609" y="378634"/>
                                          <a:ext cx="2051620" cy="942648"/>
                                        </a:xfrm>
                                        <a:prstGeom prst="line">
                                          <a:avLst/>
                                        </a:prstGeom>
                                        <a:ln w="127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15CEAB3-307F-4D4E-A33C-0FB77BD89448}"/>
                                            </a:ext>
                                          </a:extLst>
                                        </p:cNvPr>
                                        <p:cNvCxnSpPr>
                                          <a:cxnSpLocks/>
                                          <a:endCxn id="8" idx="2"/>
                                        </p:cNvCxnSpPr>
                                        <p:nvPr/>
                                      </p:nvCxnSpPr>
                                      <p:spPr>
                                        <a:xfrm>
                                          <a:off x="1540792" y="1623926"/>
                                          <a:ext cx="3304844" cy="0"/>
                                        </a:xfrm>
                                        <a:prstGeom prst="line">
                                          <a:avLst/>
                                        </a:prstGeom>
                                        <a:ln w="12700" cmpd="sng">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FCBBE9A-0045-4943-8C70-8840F32810EA}"/>
                                            </a:ext>
                                          </a:extLst>
                                        </p:cNvPr>
                                        <p:cNvCxnSpPr>
                                          <a:cxnSpLocks/>
                                        </p:cNvCxnSpPr>
                                        <p:nvPr/>
                                      </p:nvCxnSpPr>
                                      <p:spPr>
                                        <a:xfrm>
                                          <a:off x="1028208" y="-126754"/>
                                          <a:ext cx="525337" cy="6138"/>
                                        </a:xfrm>
                                        <a:prstGeom prst="line">
                                          <a:avLst/>
                                        </a:prstGeom>
                                        <a:ln w="12700" cmpd="sng">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15EA161-E6D9-9C47-8917-202FDF8023D9}"/>
                                            </a:ext>
                                          </a:extLst>
                                        </p:cNvPr>
                                        <p:cNvCxnSpPr>
                                          <a:cxnSpLocks/>
                                        </p:cNvCxnSpPr>
                                        <p:nvPr/>
                                      </p:nvCxnSpPr>
                                      <p:spPr>
                                        <a:xfrm flipV="1">
                                          <a:off x="1019576" y="153533"/>
                                          <a:ext cx="304406" cy="10084"/>
                                        </a:xfrm>
                                        <a:prstGeom prst="line">
                                          <a:avLst/>
                                        </a:prstGeom>
                                        <a:ln w="12700" cmpd="sng">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DCFCBD7-E08B-CA4D-9152-E955741616F8}"/>
                                            </a:ext>
                                          </a:extLst>
                                        </p:cNvPr>
                                        <p:cNvCxnSpPr>
                                          <a:cxnSpLocks/>
                                        </p:cNvCxnSpPr>
                                        <p:nvPr/>
                                      </p:nvCxnSpPr>
                                      <p:spPr>
                                        <a:xfrm>
                                          <a:off x="639062" y="236290"/>
                                          <a:ext cx="0" cy="1078116"/>
                                        </a:xfrm>
                                        <a:prstGeom prst="line">
                                          <a:avLst/>
                                        </a:prstGeom>
                                        <a:ln w="127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cxnSp>
                                    <p:nvCxnSpPr>
                                      <p:cNvPr id="35" name="Straight Connector 34">
                                        <a:extLst>
                                          <a:ext uri="{FF2B5EF4-FFF2-40B4-BE49-F238E27FC236}">
                                            <a16:creationId xmlns:a16="http://schemas.microsoft.com/office/drawing/2014/main" id="{9D5B3919-EB6E-6D45-AD14-D9AEDFBBAFA5}"/>
                                          </a:ext>
                                        </a:extLst>
                                      </p:cNvPr>
                                      <p:cNvCxnSpPr/>
                                      <p:nvPr/>
                                    </p:nvCxnSpPr>
                                    <p:spPr>
                                      <a:xfrm>
                                        <a:off x="777535" y="-228600"/>
                                        <a:ext cx="0" cy="27432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6AF3C18F-BD2B-194A-8676-7C45891BCC8B}"/>
                                          </a:ext>
                                        </a:extLst>
                                      </p:cNvPr>
                                      <p:cNvCxnSpPr/>
                                      <p:nvPr/>
                                    </p:nvCxnSpPr>
                                    <p:spPr>
                                      <a:xfrm>
                                        <a:off x="1006134" y="-228600"/>
                                        <a:ext cx="0" cy="27432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a:extLst>
                                        <a:ext uri="{FF2B5EF4-FFF2-40B4-BE49-F238E27FC236}">
                                          <a16:creationId xmlns:a16="http://schemas.microsoft.com/office/drawing/2014/main" id="{673D3A12-8C83-5E4C-88B7-A40155ACDE03}"/>
                                        </a:ext>
                                      </a:extLst>
                                    </p:cNvPr>
                                    <p:cNvCxnSpPr>
                                      <a:cxnSpLocks/>
                                    </p:cNvCxnSpPr>
                                    <p:nvPr/>
                                  </p:nvCxnSpPr>
                                  <p:spPr>
                                    <a:xfrm>
                                      <a:off x="4873874" y="-228600"/>
                                      <a:ext cx="0" cy="1485899"/>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38615CA1-E3FB-5846-A26C-B97F20BFC342}"/>
                                      </a:ext>
                                    </a:extLst>
                                  </p:cNvPr>
                                  <p:cNvCxnSpPr>
                                    <a:cxnSpLocks/>
                                    <a:endCxn id="41" idx="2"/>
                                  </p:cNvCxnSpPr>
                                  <p:nvPr/>
                                </p:nvCxnSpPr>
                                <p:spPr>
                                  <a:xfrm flipH="1">
                                    <a:off x="1545337" y="-163505"/>
                                    <a:ext cx="8208" cy="1485899"/>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3B3370E3-F2DD-1648-821E-476AF544BACC}"/>
                                    </a:ext>
                                  </a:extLst>
                                </p:cNvPr>
                                <p:cNvCxnSpPr/>
                                <p:nvPr/>
                              </p:nvCxnSpPr>
                              <p:spPr>
                                <a:xfrm>
                                  <a:off x="1019998" y="-228600"/>
                                  <a:ext cx="0" cy="1485900"/>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27" name="Straight Connector 26">
                                <a:extLst>
                                  <a:ext uri="{FF2B5EF4-FFF2-40B4-BE49-F238E27FC236}">
                                    <a16:creationId xmlns:a16="http://schemas.microsoft.com/office/drawing/2014/main" id="{2ED860CB-DD4A-054F-809C-3E85CC09AA63}"/>
                                  </a:ext>
                                </a:extLst>
                              </p:cNvPr>
                              <p:cNvCxnSpPr/>
                              <p:nvPr/>
                            </p:nvCxnSpPr>
                            <p:spPr>
                              <a:xfrm>
                                <a:off x="342900" y="-228600"/>
                                <a:ext cx="4800600" cy="0"/>
                              </a:xfrm>
                              <a:prstGeom prst="line">
                                <a:avLst/>
                              </a:prstGeom>
                              <a:ln w="127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26B487CB-81FB-F746-BAB7-96A6596297DF}"/>
                                </a:ext>
                              </a:extLst>
                            </p:cNvPr>
                            <p:cNvCxnSpPr>
                              <a:cxnSpLocks/>
                            </p:cNvCxnSpPr>
                            <p:nvPr/>
                          </p:nvCxnSpPr>
                          <p:spPr>
                            <a:xfrm>
                              <a:off x="342900" y="685800"/>
                              <a:ext cx="1202437" cy="0"/>
                            </a:xfrm>
                            <a:prstGeom prst="line">
                              <a:avLst/>
                            </a:prstGeom>
                            <a:ln w="12700" cmpd="sng">
                              <a:solidFill>
                                <a:schemeClr val="tx1"/>
                              </a:solidFill>
                              <a:prstDash val="sysDash"/>
                              <a:tailEnd type="stealth" w="lg" len="lg"/>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a:extLst>
                              <a:ext uri="{FF2B5EF4-FFF2-40B4-BE49-F238E27FC236}">
                                <a16:creationId xmlns:a16="http://schemas.microsoft.com/office/drawing/2014/main" id="{F824C08D-C084-534E-8D21-AA91B21CA154}"/>
                              </a:ext>
                            </a:extLst>
                          </p:cNvPr>
                          <p:cNvCxnSpPr/>
                          <p:nvPr/>
                        </p:nvCxnSpPr>
                        <p:spPr>
                          <a:xfrm>
                            <a:off x="891833" y="0"/>
                            <a:ext cx="0" cy="27432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 name="Text Box 30">
                          <a:extLst>
                            <a:ext uri="{FF2B5EF4-FFF2-40B4-BE49-F238E27FC236}">
                              <a16:creationId xmlns:a16="http://schemas.microsoft.com/office/drawing/2014/main" id="{0ABDDAA5-22CE-DB40-B48D-4536CC9D37FF}"/>
                            </a:ext>
                          </a:extLst>
                        </p:cNvPr>
                        <p:cNvSpPr txBox="1"/>
                        <p:nvPr/>
                      </p:nvSpPr>
                      <p:spPr>
                        <a:xfrm>
                          <a:off x="1760575" y="920730"/>
                          <a:ext cx="228600" cy="2286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dirty="0">
                              <a:ea typeface="MS Mincho" panose="02020609040205080304" pitchFamily="49" charset="-128"/>
                              <a:cs typeface="Arial" panose="020B0604020202020204" pitchFamily="34" charset="0"/>
                            </a:rPr>
                            <a:t>R</a:t>
                          </a:r>
                          <a:endParaRPr lang="en-CH" sz="1600" dirty="0">
                            <a:ea typeface="MS Mincho" panose="02020609040205080304" pitchFamily="49" charset="-128"/>
                            <a:cs typeface="Arial" panose="020B0604020202020204" pitchFamily="34" charset="0"/>
                          </a:endParaRPr>
                        </a:p>
                      </p:txBody>
                    </p:sp>
                    <p:sp>
                      <p:nvSpPr>
                        <p:cNvPr id="53" name="Text Box 30">
                          <a:extLst>
                            <a:ext uri="{FF2B5EF4-FFF2-40B4-BE49-F238E27FC236}">
                              <a16:creationId xmlns:a16="http://schemas.microsoft.com/office/drawing/2014/main" id="{DF9CCCE5-3025-674C-832B-3C167890F1AE}"/>
                            </a:ext>
                          </a:extLst>
                        </p:cNvPr>
                        <p:cNvSpPr txBox="1"/>
                        <p:nvPr/>
                      </p:nvSpPr>
                      <p:spPr>
                        <a:xfrm>
                          <a:off x="452849" y="708314"/>
                          <a:ext cx="228600" cy="2286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dirty="0">
                              <a:ea typeface="MS Mincho" panose="02020609040205080304" pitchFamily="49" charset="-128"/>
                              <a:cs typeface="Arial" panose="020B0604020202020204" pitchFamily="34" charset="0"/>
                            </a:rPr>
                            <a:t>y</a:t>
                          </a:r>
                          <a:endParaRPr lang="en-CH" sz="1600" dirty="0">
                            <a:ea typeface="MS Mincho" panose="02020609040205080304" pitchFamily="49" charset="-128"/>
                            <a:cs typeface="Arial" panose="020B0604020202020204" pitchFamily="34" charset="0"/>
                          </a:endParaRPr>
                        </a:p>
                      </p:txBody>
                    </p:sp>
                  </p:grpSp>
                  <p:sp>
                    <p:nvSpPr>
                      <p:cNvPr id="19" name="Text Box 64">
                        <a:extLst>
                          <a:ext uri="{FF2B5EF4-FFF2-40B4-BE49-F238E27FC236}">
                            <a16:creationId xmlns:a16="http://schemas.microsoft.com/office/drawing/2014/main" id="{E1D0CAF9-9315-D147-9A9F-931D9D70399F}"/>
                          </a:ext>
                        </a:extLst>
                      </p:cNvPr>
                      <p:cNvSpPr txBox="1"/>
                      <p:nvPr/>
                    </p:nvSpPr>
                    <p:spPr>
                      <a:xfrm>
                        <a:off x="2946017" y="1651971"/>
                        <a:ext cx="264160" cy="3429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US" sz="1600" i="1" dirty="0">
                            <a:ea typeface="MS Mincho" panose="02020609040205080304" pitchFamily="49" charset="-128"/>
                            <a:cs typeface="Arial" panose="020B0604020202020204" pitchFamily="34" charset="0"/>
                          </a:rPr>
                          <a:t>f</a:t>
                        </a:r>
                        <a:endParaRPr lang="en-CH" sz="1600" dirty="0">
                          <a:ea typeface="MS Mincho" panose="02020609040205080304" pitchFamily="49" charset="-128"/>
                          <a:cs typeface="Arial" panose="020B0604020202020204" pitchFamily="34" charset="0"/>
                        </a:endParaRPr>
                      </a:p>
                    </p:txBody>
                  </p:sp>
                  <p:sp>
                    <p:nvSpPr>
                      <p:cNvPr id="55" name="Text Box 64">
                        <a:extLst>
                          <a:ext uri="{FF2B5EF4-FFF2-40B4-BE49-F238E27FC236}">
                            <a16:creationId xmlns:a16="http://schemas.microsoft.com/office/drawing/2014/main" id="{64257E24-9965-D348-96D8-D37DA8171AD7}"/>
                          </a:ext>
                        </a:extLst>
                      </p:cNvPr>
                      <p:cNvSpPr txBox="1"/>
                      <p:nvPr/>
                    </p:nvSpPr>
                    <p:spPr>
                      <a:xfrm>
                        <a:off x="5152217" y="1468855"/>
                        <a:ext cx="264160" cy="3429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US" sz="1600" i="1" dirty="0">
                            <a:ea typeface="MS Mincho" panose="02020609040205080304" pitchFamily="49" charset="-128"/>
                            <a:cs typeface="Arial" panose="020B0604020202020204" pitchFamily="34" charset="0"/>
                          </a:rPr>
                          <a:t>z</a:t>
                        </a:r>
                        <a:endParaRPr lang="en-CH" sz="1600" dirty="0">
                          <a:ea typeface="MS Mincho" panose="02020609040205080304" pitchFamily="49" charset="-128"/>
                          <a:cs typeface="Arial" panose="020B0604020202020204" pitchFamily="34" charset="0"/>
                        </a:endParaRPr>
                      </a:p>
                    </p:txBody>
                  </p:sp>
                </p:grpSp>
                <p:sp>
                  <p:nvSpPr>
                    <p:cNvPr id="17" name="Text Box 66">
                      <a:extLst>
                        <a:ext uri="{FF2B5EF4-FFF2-40B4-BE49-F238E27FC236}">
                          <a16:creationId xmlns:a16="http://schemas.microsoft.com/office/drawing/2014/main" id="{70D96014-B791-964F-862B-5B56F881C0D3}"/>
                        </a:ext>
                      </a:extLst>
                    </p:cNvPr>
                    <p:cNvSpPr txBox="1"/>
                    <p:nvPr/>
                  </p:nvSpPr>
                  <p:spPr>
                    <a:xfrm>
                      <a:off x="2805820" y="538169"/>
                      <a:ext cx="202522" cy="28668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txBody>
                    <a:bodyPr rot="0" spcFirstLastPara="0" vert="horz" wrap="none" lIns="91440" tIns="45720" rIns="91440" bIns="45720" numCol="1" spcCol="0" rtlCol="0" fromWordArt="0" anchor="t" anchorCtr="0" forceAA="0" compatLnSpc="1">
                      <a:prstTxWarp prst="textNoShape">
                        <a:avLst/>
                      </a:prstTxWarp>
                      <a:spAutoFit/>
                    </a:bodyPr>
                    <a:lstStyle/>
                    <a:p>
                      <a:pPr>
                        <a:spcAft>
                          <a:spcPts val="0"/>
                        </a:spcAft>
                      </a:pPr>
                      <a:r>
                        <a:rPr lang="fr-FR" sz="1600" i="1">
                          <a:latin typeface="Cambria" panose="02040503050406030204" pitchFamily="18" charset="0"/>
                          <a:ea typeface="MS Mincho" panose="02020609040205080304" pitchFamily="49" charset="-128"/>
                          <a:cs typeface="Arial" panose="020B0604020202020204" pitchFamily="34" charset="0"/>
                        </a:rPr>
                        <a:t>l</a:t>
                      </a:r>
                      <a:endParaRPr lang="en-CH" sz="1600">
                        <a:latin typeface="Cambria" panose="02040503050406030204" pitchFamily="18" charset="0"/>
                        <a:ea typeface="MS Mincho" panose="02020609040205080304" pitchFamily="49" charset="-128"/>
                        <a:cs typeface="Arial" panose="020B0604020202020204" pitchFamily="34" charset="0"/>
                      </a:endParaRPr>
                    </a:p>
                  </p:txBody>
                </p:sp>
              </p:grpSp>
              <p:sp>
                <p:nvSpPr>
                  <p:cNvPr id="15" name="Text Box 68">
                    <a:extLst>
                      <a:ext uri="{FF2B5EF4-FFF2-40B4-BE49-F238E27FC236}">
                        <a16:creationId xmlns:a16="http://schemas.microsoft.com/office/drawing/2014/main" id="{0B66BBF7-5185-A847-9068-30A2D96EFD73}"/>
                      </a:ext>
                    </a:extLst>
                  </p:cNvPr>
                  <p:cNvSpPr txBox="1"/>
                  <p:nvPr/>
                </p:nvSpPr>
                <p:spPr>
                  <a:xfrm>
                    <a:off x="1124157" y="-253027"/>
                    <a:ext cx="323851" cy="3429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US" sz="1600" dirty="0">
                        <a:ea typeface="MS Mincho" panose="02020609040205080304" pitchFamily="49" charset="-128"/>
                        <a:cs typeface="Arial" panose="020B0604020202020204" pitchFamily="34" charset="0"/>
                      </a:rPr>
                      <a:t>d</a:t>
                    </a:r>
                    <a:r>
                      <a:rPr lang="en-US" sz="1600" baseline="-25000" dirty="0">
                        <a:ea typeface="MS Mincho" panose="02020609040205080304" pitchFamily="49" charset="-128"/>
                        <a:cs typeface="Arial" panose="020B0604020202020204" pitchFamily="34" charset="0"/>
                      </a:rPr>
                      <a:t>0</a:t>
                    </a:r>
                    <a:endParaRPr lang="en-CH" sz="1600" dirty="0">
                      <a:ea typeface="MS Mincho" panose="02020609040205080304" pitchFamily="49" charset="-128"/>
                      <a:cs typeface="Arial" panose="020B0604020202020204" pitchFamily="34" charset="0"/>
                    </a:endParaRPr>
                  </a:p>
                </p:txBody>
              </p:sp>
            </p:grpSp>
            <p:sp>
              <p:nvSpPr>
                <p:cNvPr id="13" name="Text Box 70">
                  <a:extLst>
                    <a:ext uri="{FF2B5EF4-FFF2-40B4-BE49-F238E27FC236}">
                      <a16:creationId xmlns:a16="http://schemas.microsoft.com/office/drawing/2014/main" id="{2B5B7371-F16D-BA4A-9CCF-26E0853BD1E0}"/>
                    </a:ext>
                  </a:extLst>
                </p:cNvPr>
                <p:cNvSpPr txBox="1"/>
                <p:nvPr/>
              </p:nvSpPr>
              <p:spPr>
                <a:xfrm>
                  <a:off x="1007495" y="183266"/>
                  <a:ext cx="338260" cy="28668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txBody>
                <a:bodyPr rot="0" spcFirstLastPara="0" vert="horz" wrap="none" lIns="91440" tIns="45720" rIns="91440" bIns="45720" numCol="1" spcCol="0" rtlCol="0" fromWordArt="0" anchor="t" anchorCtr="0" forceAA="0" compatLnSpc="1">
                  <a:prstTxWarp prst="textNoShape">
                    <a:avLst/>
                  </a:prstTxWarp>
                  <a:spAutoFit/>
                </a:bodyPr>
                <a:lstStyle/>
                <a:p>
                  <a:pPr>
                    <a:spcAft>
                      <a:spcPts val="0"/>
                    </a:spcAft>
                  </a:pPr>
                  <a:r>
                    <a:rPr lang="fr-FR" sz="1600" dirty="0">
                      <a:latin typeface="Symbol" pitchFamily="2" charset="2"/>
                      <a:ea typeface="MS Mincho" panose="02020609040205080304" pitchFamily="49" charset="-128"/>
                      <a:cs typeface="Arial" panose="020B0604020202020204" pitchFamily="34" charset="0"/>
                    </a:rPr>
                    <a:t>d</a:t>
                  </a:r>
                  <a:r>
                    <a:rPr lang="fr-FR" sz="1600" dirty="0">
                      <a:latin typeface="Cambria" panose="02040503050406030204" pitchFamily="18" charset="0"/>
                      <a:ea typeface="MS Mincho" panose="02020609040205080304" pitchFamily="49" charset="-128"/>
                      <a:cs typeface="Arial" panose="020B0604020202020204" pitchFamily="34" charset="0"/>
                    </a:rPr>
                    <a:t>d</a:t>
                  </a:r>
                  <a:endParaRPr lang="en-CH" sz="1600" dirty="0">
                    <a:latin typeface="Cambria" panose="02040503050406030204" pitchFamily="18" charset="0"/>
                    <a:ea typeface="MS Mincho" panose="02020609040205080304" pitchFamily="49" charset="-128"/>
                    <a:cs typeface="Arial" panose="020B0604020202020204" pitchFamily="34" charset="0"/>
                  </a:endParaRPr>
                </a:p>
              </p:txBody>
            </p:sp>
          </p:grpSp>
          <p:sp>
            <p:nvSpPr>
              <p:cNvPr id="11" name="Text Box 72">
                <a:extLst>
                  <a:ext uri="{FF2B5EF4-FFF2-40B4-BE49-F238E27FC236}">
                    <a16:creationId xmlns:a16="http://schemas.microsoft.com/office/drawing/2014/main" id="{9C2A29FF-1B02-E241-87D3-C013A538E451}"/>
                  </a:ext>
                </a:extLst>
              </p:cNvPr>
              <p:cNvSpPr txBox="1"/>
              <p:nvPr/>
            </p:nvSpPr>
            <p:spPr>
              <a:xfrm>
                <a:off x="-174474" y="1808076"/>
                <a:ext cx="922020" cy="3429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US" sz="1400" dirty="0" err="1">
                    <a:ea typeface="MS Mincho" panose="02020609040205080304" pitchFamily="49" charset="-128"/>
                    <a:cs typeface="Arial" panose="020B0604020202020204" pitchFamily="34" charset="0"/>
                  </a:rPr>
                  <a:t>Onde</a:t>
                </a:r>
                <a:r>
                  <a:rPr lang="en-US" sz="1400" dirty="0">
                    <a:ea typeface="MS Mincho" panose="02020609040205080304" pitchFamily="49" charset="-128"/>
                    <a:cs typeface="Arial" panose="020B0604020202020204" pitchFamily="34" charset="0"/>
                  </a:rPr>
                  <a:t> plane</a:t>
                </a:r>
                <a:endParaRPr lang="en-CH" sz="1400" dirty="0">
                  <a:ea typeface="MS Mincho" panose="02020609040205080304" pitchFamily="49" charset="-128"/>
                  <a:cs typeface="Arial" panose="020B0604020202020204" pitchFamily="34" charset="0"/>
                </a:endParaRPr>
              </a:p>
            </p:txBody>
          </p:sp>
          <p:sp>
            <p:nvSpPr>
              <p:cNvPr id="45" name="Text Box 72">
                <a:extLst>
                  <a:ext uri="{FF2B5EF4-FFF2-40B4-BE49-F238E27FC236}">
                    <a16:creationId xmlns:a16="http://schemas.microsoft.com/office/drawing/2014/main" id="{0DFDEBDC-7C45-5644-8E28-1FC5F1BADCB2}"/>
                  </a:ext>
                </a:extLst>
              </p:cNvPr>
              <p:cNvSpPr txBox="1"/>
              <p:nvPr/>
            </p:nvSpPr>
            <p:spPr>
              <a:xfrm>
                <a:off x="4384625" y="1979526"/>
                <a:ext cx="922020" cy="3429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US" sz="1400" dirty="0">
                    <a:ea typeface="MS Mincho" panose="02020609040205080304" pitchFamily="49" charset="-128"/>
                    <a:cs typeface="Arial" panose="020B0604020202020204" pitchFamily="34" charset="0"/>
                  </a:rPr>
                  <a:t>Point focal</a:t>
                </a:r>
                <a:endParaRPr lang="en-CH" sz="1400" dirty="0">
                  <a:ea typeface="MS Mincho" panose="02020609040205080304" pitchFamily="49" charset="-128"/>
                  <a:cs typeface="Arial" panose="020B0604020202020204" pitchFamily="34" charset="0"/>
                </a:endParaRPr>
              </a:p>
            </p:txBody>
          </p:sp>
        </p:grpSp>
        <p:sp>
          <p:nvSpPr>
            <p:cNvPr id="8" name="Text Box 74">
              <a:extLst>
                <a:ext uri="{FF2B5EF4-FFF2-40B4-BE49-F238E27FC236}">
                  <a16:creationId xmlns:a16="http://schemas.microsoft.com/office/drawing/2014/main" id="{237B2DEA-03C7-FC40-9796-9FB35EEC266E}"/>
                </a:ext>
              </a:extLst>
            </p:cNvPr>
            <p:cNvSpPr txBox="1"/>
            <p:nvPr/>
          </p:nvSpPr>
          <p:spPr>
            <a:xfrm>
              <a:off x="4734828" y="1852526"/>
              <a:ext cx="264794" cy="228600"/>
            </a:xfrm>
            <a:prstGeom prst="rect">
              <a:avLst/>
            </a:prstGeom>
            <a:noFill/>
            <a:ln>
              <a:noFill/>
            </a:ln>
            <a:effectLst/>
            <a:extLst>
              <a:ext uri="{C572A759-6A51-4108-AA02-DFA0A04FC94B}">
                <ma14:wrappingTextBox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US" sz="1600" dirty="0">
                  <a:ea typeface="MS Mincho" panose="02020609040205080304" pitchFamily="49" charset="-128"/>
                  <a:cs typeface="Arial" panose="020B0604020202020204" pitchFamily="34" charset="0"/>
                </a:rPr>
                <a:t>F</a:t>
              </a:r>
              <a:endParaRPr lang="en-CH" sz="1600" dirty="0">
                <a:ea typeface="MS Mincho" panose="02020609040205080304" pitchFamily="49" charset="-128"/>
                <a:cs typeface="Arial" panose="020B0604020202020204" pitchFamily="34" charset="0"/>
              </a:endParaRPr>
            </a:p>
          </p:txBody>
        </p:sp>
      </p:grpSp>
    </p:spTree>
    <p:extLst>
      <p:ext uri="{BB962C8B-B14F-4D97-AF65-F5344CB8AC3E}">
        <p14:creationId xmlns:p14="http://schemas.microsoft.com/office/powerpoint/2010/main" val="1799994326"/>
      </p:ext>
    </p:extLst>
  </p:cSld>
  <p:clrMapOvr>
    <a:masterClrMapping/>
  </p:clrMapOvr>
  <mc:AlternateContent xmlns:mc="http://schemas.openxmlformats.org/markup-compatibility/2006" xmlns:p14="http://schemas.microsoft.com/office/powerpoint/2010/main">
    <mc:Choice Requires="p14">
      <p:transition spd="slow" p14:dur="2000" advTm="234271"/>
    </mc:Choice>
    <mc:Fallback xmlns="">
      <p:transition spd="slow" advTm="23427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Text Box 3"/>
          <p:cNvSpPr txBox="1">
            <a:spLocks noChangeArrowheads="1"/>
          </p:cNvSpPr>
          <p:nvPr/>
        </p:nvSpPr>
        <p:spPr bwMode="auto">
          <a:xfrm>
            <a:off x="0" y="-1607"/>
            <a:ext cx="12192000" cy="523220"/>
          </a:xfrm>
          <a:prstGeom prst="rect">
            <a:avLst/>
          </a:prstGeom>
          <a:noFill/>
          <a:ln w="9525">
            <a:noFill/>
            <a:miter lim="800000"/>
            <a:headEnd/>
            <a:tailEnd/>
          </a:ln>
        </p:spPr>
        <p:txBody>
          <a:bodyPr wrap="square">
            <a:spAutoFit/>
          </a:bodyPr>
          <a:lstStyle/>
          <a:p>
            <a:pPr algn="ctr"/>
            <a:r>
              <a:rPr lang="fr-CH" sz="2800" dirty="0"/>
              <a:t>Focalisation du faisceau Gaussien par une lentille</a:t>
            </a:r>
            <a:endParaRPr lang="en-US" sz="2800" dirty="0">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6157" name="Text Box 5"/>
              <p:cNvSpPr txBox="1">
                <a:spLocks noChangeArrowheads="1"/>
              </p:cNvSpPr>
              <p:nvPr/>
            </p:nvSpPr>
            <p:spPr bwMode="auto">
              <a:xfrm>
                <a:off x="0" y="524524"/>
                <a:ext cx="12192000" cy="347466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Comme l’onde plane, le faisceau Gaussien </a:t>
                </a:r>
                <a:r>
                  <a:rPr lang="fr-CH" dirty="0"/>
                  <a:t>passant par une lentille mince </a:t>
                </a:r>
                <a:r>
                  <a:rPr lang="fr-CH" dirty="0">
                    <a:latin typeface="Arial" panose="020B0604020202020204" pitchFamily="34" charset="0"/>
                    <a:cs typeface="Arial" panose="020B0604020202020204" pitchFamily="34" charset="0"/>
                  </a:rPr>
                  <a:t>ne change pas d’amplitude, mais "gagne" une phase supplémentaire de: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r>
                          <a:rPr lang="fr-CH" i="1">
                            <a:latin typeface="Cambria Math" panose="02040503050406030204" pitchFamily="18" charset="0"/>
                          </a:rPr>
                          <m:t>𝑖</m:t>
                        </m:r>
                        <m:r>
                          <a:rPr lang="fr-CH" b="0" i="1" smtClean="0">
                            <a:latin typeface="Cambria Math" panose="02040503050406030204" pitchFamily="18" charset="0"/>
                          </a:rPr>
                          <m:t>𝑘</m:t>
                        </m:r>
                        <m:d>
                          <m:dPr>
                            <m:ctrlPr>
                              <a:rPr lang="fr-CH" i="1">
                                <a:latin typeface="Cambria Math" panose="02040503050406030204" pitchFamily="18" charset="0"/>
                              </a:rPr>
                            </m:ctrlPr>
                          </m:dPr>
                          <m:e>
                            <m:r>
                              <a:rPr lang="fr-CH" i="1">
                                <a:latin typeface="Cambria Math" panose="02040503050406030204" pitchFamily="18" charset="0"/>
                              </a:rPr>
                              <m:t>𝑛</m:t>
                            </m:r>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0</m:t>
                                </m:r>
                              </m:sub>
                            </m:sSub>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𝜌</m:t>
                                    </m:r>
                                  </m:e>
                                  <m:sup>
                                    <m:r>
                                      <a:rPr lang="fr-CH" i="1">
                                        <a:latin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𝑓</m:t>
                                </m:r>
                              </m:den>
                            </m:f>
                          </m:e>
                        </m:d>
                      </m:sup>
                    </m:sSup>
                  </m:oMath>
                </a14:m>
                <a:r>
                  <a:rPr lang="fr-CH" dirty="0"/>
                  <a:t> </a:t>
                </a:r>
                <a:r>
                  <a:rPr lang="fr-CH" dirty="0">
                    <a:latin typeface="Arial" panose="020B0604020202020204" pitchFamily="34" charset="0"/>
                    <a:cs typeface="Arial" panose="020B0604020202020204" pitchFamily="34" charset="0"/>
                  </a:rPr>
                  <a:t>. La lentille change le front d'onde, sans changer la taille du faisceau.</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L’équation du faisceau entrant: </a:t>
                </a:r>
                <a:r>
                  <a:rPr lang="fr-CH" dirty="0"/>
                  <a:t>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𝑅</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𝜁</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sup>
                    </m:sSup>
                  </m:oMath>
                </a14:m>
                <a:r>
                  <a:rPr lang="fr-CH" dirty="0"/>
                  <a:t> devient donc, après le passage par la lentille: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𝑅</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up>
                    </m:sSup>
                    <m:sSup>
                      <m:sSupPr>
                        <m:ctrlPr>
                          <a:rPr lang="fr-CH" i="1">
                            <a:latin typeface="Cambria Math" panose="02040503050406030204" pitchFamily="18" charset="0"/>
                            <a:ea typeface="Cambria Math" panose="02040503050406030204" pitchFamily="18" charset="0"/>
                          </a:rPr>
                        </m:ctrlPr>
                      </m:sSupPr>
                      <m:e>
                        <m:sSup>
                          <m:sSupPr>
                            <m:ctrlPr>
                              <a:rPr lang="fr-CH" i="1" smtClean="0">
                                <a:solidFill>
                                  <a:srgbClr val="FF0000"/>
                                </a:solidFill>
                                <a:latin typeface="Cambria Math" panose="02040503050406030204" pitchFamily="18" charset="0"/>
                              </a:rPr>
                            </m:ctrlPr>
                          </m:sSupPr>
                          <m:e>
                            <m:r>
                              <a:rPr lang="fr-CH" i="1">
                                <a:solidFill>
                                  <a:srgbClr val="FF0000"/>
                                </a:solidFill>
                                <a:latin typeface="Cambria Math" panose="02040503050406030204" pitchFamily="18" charset="0"/>
                              </a:rPr>
                              <m:t>𝑒</m:t>
                            </m:r>
                          </m:e>
                          <m:sup>
                            <m:r>
                              <a:rPr lang="fr-CH" i="1">
                                <a:solidFill>
                                  <a:srgbClr val="FF0000"/>
                                </a:solidFill>
                                <a:latin typeface="Cambria Math" panose="02040503050406030204" pitchFamily="18" charset="0"/>
                              </a:rPr>
                              <m:t>𝑖𝑘</m:t>
                            </m:r>
                            <m:f>
                              <m:fPr>
                                <m:ctrlPr>
                                  <a:rPr lang="fr-CH" i="1">
                                    <a:solidFill>
                                      <a:srgbClr val="FF0000"/>
                                    </a:solidFill>
                                    <a:latin typeface="Cambria Math" panose="02040503050406030204" pitchFamily="18" charset="0"/>
                                  </a:rPr>
                                </m:ctrlPr>
                              </m:fPr>
                              <m:num>
                                <m:sSup>
                                  <m:sSupPr>
                                    <m:ctrlPr>
                                      <a:rPr lang="fr-CH" i="1">
                                        <a:solidFill>
                                          <a:srgbClr val="FF0000"/>
                                        </a:solidFill>
                                        <a:latin typeface="Cambria Math" panose="02040503050406030204" pitchFamily="18" charset="0"/>
                                      </a:rPr>
                                    </m:ctrlPr>
                                  </m:sSupPr>
                                  <m:e>
                                    <m:r>
                                      <a:rPr lang="fr-CH" i="1">
                                        <a:solidFill>
                                          <a:srgbClr val="FF0000"/>
                                        </a:solidFill>
                                        <a:latin typeface="Cambria Math" panose="02040503050406030204" pitchFamily="18" charset="0"/>
                                        <a:ea typeface="Cambria Math" panose="02040503050406030204" pitchFamily="18" charset="0"/>
                                      </a:rPr>
                                      <m:t>𝜌</m:t>
                                    </m:r>
                                  </m:e>
                                  <m:sup>
                                    <m:r>
                                      <a:rPr lang="fr-CH" i="1">
                                        <a:solidFill>
                                          <a:srgbClr val="FF0000"/>
                                        </a:solidFill>
                                        <a:latin typeface="Cambria Math" panose="02040503050406030204" pitchFamily="18" charset="0"/>
                                      </a:rPr>
                                      <m:t>2</m:t>
                                    </m:r>
                                  </m:sup>
                                </m:sSup>
                              </m:num>
                              <m:den>
                                <m:r>
                                  <a:rPr lang="fr-CH" i="1">
                                    <a:solidFill>
                                      <a:srgbClr val="FF0000"/>
                                    </a:solidFill>
                                    <a:latin typeface="Cambria Math" panose="02040503050406030204" pitchFamily="18" charset="0"/>
                                  </a:rPr>
                                  <m:t>2</m:t>
                                </m:r>
                                <m:r>
                                  <a:rPr lang="fr-CH" i="1">
                                    <a:solidFill>
                                      <a:srgbClr val="FF0000"/>
                                    </a:solidFill>
                                    <a:latin typeface="Cambria Math" panose="02040503050406030204" pitchFamily="18" charset="0"/>
                                  </a:rPr>
                                  <m:t>𝑓</m:t>
                                </m:r>
                              </m:den>
                            </m:f>
                          </m:sup>
                        </m:sSup>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𝜁</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sup>
                    </m:sSup>
                  </m:oMath>
                </a14:m>
                <a:r>
                  <a:rPr lang="fr-CH" dirty="0"/>
                  <a:t> (en négligeant la phase constante de: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r>
                          <a:rPr lang="fr-CH" i="1">
                            <a:latin typeface="Cambria Math" panose="02040503050406030204" pitchFamily="18" charset="0"/>
                          </a:rPr>
                          <m:t>𝑖</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r>
                          <a:rPr lang="fr-CH" i="1">
                            <a:latin typeface="Cambria Math" panose="02040503050406030204" pitchFamily="18" charset="0"/>
                          </a:rPr>
                          <m:t>𝑛</m:t>
                        </m:r>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0</m:t>
                            </m:r>
                          </m:sub>
                        </m:sSub>
                      </m:sup>
                    </m:sSup>
                  </m:oMath>
                </a14:m>
                <a:r>
                  <a:rPr lang="fr-CH" dirty="0"/>
                  <a:t>).</a:t>
                </a:r>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t>Le changement de phase change le rayon de </a:t>
                </a:r>
                <a:r>
                  <a:rPr lang="fr-CH" i="1" dirty="0"/>
                  <a:t>R</a:t>
                </a:r>
                <a:r>
                  <a:rPr lang="fr-CH" dirty="0"/>
                  <a:t>(</a:t>
                </a:r>
                <a:r>
                  <a:rPr lang="fr-CH" i="1" dirty="0"/>
                  <a:t>z</a:t>
                </a:r>
                <a:r>
                  <a:rPr lang="fr-CH" dirty="0"/>
                  <a:t>) à </a:t>
                </a:r>
                <a:r>
                  <a:rPr lang="fr-CH" i="1" dirty="0"/>
                  <a:t>R’</a:t>
                </a:r>
                <a:r>
                  <a:rPr lang="fr-CH" dirty="0"/>
                  <a:t>(</a:t>
                </a:r>
                <a:r>
                  <a:rPr lang="fr-CH" i="1" dirty="0"/>
                  <a:t>z</a:t>
                </a:r>
                <a:r>
                  <a:rPr lang="fr-CH" dirty="0"/>
                  <a:t>) : </a:t>
                </a:r>
                <a14:m>
                  <m:oMath xmlns:m="http://schemas.openxmlformats.org/officeDocument/2006/math">
                    <m:f>
                      <m:fPr>
                        <m:ctrlPr>
                          <a:rPr lang="fr-CH" i="1">
                            <a:latin typeface="Cambria Math" panose="02040503050406030204" pitchFamily="18" charset="0"/>
                          </a:rPr>
                        </m:ctrlPr>
                      </m:fPr>
                      <m:num>
                        <m:r>
                          <a:rPr lang="fr-CH" i="1">
                            <a:latin typeface="Cambria Math" panose="02040503050406030204" pitchFamily="18" charset="0"/>
                          </a:rPr>
                          <m:t>1</m:t>
                        </m:r>
                      </m:num>
                      <m:den>
                        <m:sSup>
                          <m:sSupPr>
                            <m:ctrlPr>
                              <a:rPr lang="fr-CH" i="1">
                                <a:latin typeface="Cambria Math" panose="02040503050406030204" pitchFamily="18" charset="0"/>
                              </a:rPr>
                            </m:ctrlPr>
                          </m:sSupPr>
                          <m:e>
                            <m:r>
                              <a:rPr lang="fr-CH" i="1">
                                <a:latin typeface="Cambria Math" panose="02040503050406030204" pitchFamily="18" charset="0"/>
                              </a:rPr>
                              <m:t>𝑅</m:t>
                            </m:r>
                          </m:e>
                          <m:sup>
                            <m:r>
                              <a:rPr lang="fr-CH" i="1">
                                <a:latin typeface="Cambria Math" panose="02040503050406030204" pitchFamily="18" charset="0"/>
                              </a:rPr>
                              <m:t>′</m:t>
                            </m:r>
                          </m:sup>
                        </m:sSup>
                        <m:d>
                          <m:dPr>
                            <m:ctrlPr>
                              <a:rPr lang="fr-CH" i="1">
                                <a:latin typeface="Cambria Math" panose="02040503050406030204" pitchFamily="18" charset="0"/>
                              </a:rPr>
                            </m:ctrlPr>
                          </m:dPr>
                          <m:e>
                            <m:r>
                              <a:rPr lang="fr-CH" i="1">
                                <a:latin typeface="Cambria Math" panose="02040503050406030204" pitchFamily="18" charset="0"/>
                              </a:rPr>
                              <m:t>𝑧</m:t>
                            </m:r>
                          </m:e>
                        </m:d>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
                          <m:dPr>
                            <m:ctrlPr>
                              <a:rPr lang="fr-CH" i="1">
                                <a:latin typeface="Cambria Math" panose="02040503050406030204" pitchFamily="18" charset="0"/>
                              </a:rPr>
                            </m:ctrlPr>
                          </m:dPr>
                          <m:e>
                            <m:r>
                              <a:rPr lang="fr-CH" i="1">
                                <a:latin typeface="Cambria Math" panose="02040503050406030204" pitchFamily="18" charset="0"/>
                              </a:rPr>
                              <m:t>𝑧</m:t>
                            </m:r>
                          </m:e>
                        </m:d>
                      </m:den>
                    </m:f>
                    <m:r>
                      <a:rPr lang="fr-CH">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𝑓</m:t>
                        </m:r>
                      </m:den>
                    </m:f>
                  </m:oMath>
                </a14:m>
                <a:r>
                  <a:rPr lang="fr-CH" dirty="0"/>
                  <a:t> . Si </a:t>
                </a:r>
                <a:r>
                  <a:rPr lang="fr-CH" i="1" dirty="0"/>
                  <a:t>R</a:t>
                </a:r>
                <a:r>
                  <a:rPr lang="fr-CH" dirty="0"/>
                  <a:t>&gt;</a:t>
                </a:r>
                <a:r>
                  <a:rPr lang="fr-CH" i="1" dirty="0"/>
                  <a:t>f</a:t>
                </a:r>
                <a:r>
                  <a:rPr lang="fr-CH" dirty="0"/>
                  <a:t>, </a:t>
                </a:r>
                <a:r>
                  <a:rPr lang="fr-CH" i="1" dirty="0"/>
                  <a:t>R</a:t>
                </a:r>
                <a:r>
                  <a:rPr lang="fr-CH" dirty="0"/>
                  <a:t>’(</a:t>
                </a:r>
                <a:r>
                  <a:rPr lang="fr-CH" i="1" dirty="0"/>
                  <a:t>z</a:t>
                </a:r>
                <a:r>
                  <a:rPr lang="fr-CH" dirty="0"/>
                  <a:t>)&lt;0 – c’est l’action focalisant de la lentille. </a:t>
                </a:r>
              </a:p>
            </p:txBody>
          </p:sp>
        </mc:Choice>
        <mc:Fallback>
          <p:sp>
            <p:nvSpPr>
              <p:cNvPr id="6157" name="Text Box 5"/>
              <p:cNvSpPr txBox="1">
                <a:spLocks noRot="1" noChangeAspect="1" noMove="1" noResize="1" noEditPoints="1" noAdjustHandles="1" noChangeArrowheads="1" noChangeShapeType="1" noTextEdit="1"/>
              </p:cNvSpPr>
              <p:nvPr/>
            </p:nvSpPr>
            <p:spPr bwMode="auto">
              <a:xfrm>
                <a:off x="0" y="524524"/>
                <a:ext cx="12192000" cy="3474669"/>
              </a:xfrm>
              <a:prstGeom prst="rect">
                <a:avLst/>
              </a:prstGeom>
              <a:blipFill>
                <a:blip r:embed="rId2"/>
                <a:stretch>
                  <a:fillRect l="-312" t="-365" r="-832" b="-2190"/>
                </a:stretch>
              </a:blipFill>
              <a:ln w="9525">
                <a:noFill/>
                <a:miter lim="800000"/>
                <a:headEnd/>
                <a:tailEnd/>
              </a:ln>
            </p:spPr>
            <p:txBody>
              <a:bodyPr/>
              <a:lstStyle/>
              <a:p>
                <a:r>
                  <a:rPr lang="en-US">
                    <a:noFill/>
                  </a:rPr>
                  <a:t> </a:t>
                </a:r>
              </a:p>
            </p:txBody>
          </p:sp>
        </mc:Fallback>
      </mc:AlternateContent>
      <p:pic>
        <p:nvPicPr>
          <p:cNvPr id="106" name="Picture 105" descr="fig4">
            <a:extLst>
              <a:ext uri="{FF2B5EF4-FFF2-40B4-BE49-F238E27FC236}">
                <a16:creationId xmlns:a16="http://schemas.microsoft.com/office/drawing/2014/main" id="{97E7E5D5-7CDD-5344-ABE5-88675994A9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790948"/>
            <a:ext cx="7463518" cy="2895602"/>
          </a:xfrm>
          <a:prstGeom prst="rect">
            <a:avLst/>
          </a:prstGeom>
          <a:noFill/>
          <a:ln>
            <a:noFill/>
          </a:ln>
        </p:spPr>
      </p:pic>
    </p:spTree>
    <p:extLst>
      <p:ext uri="{BB962C8B-B14F-4D97-AF65-F5344CB8AC3E}">
        <p14:creationId xmlns:p14="http://schemas.microsoft.com/office/powerpoint/2010/main" val="3493449351"/>
      </p:ext>
    </p:extLst>
  </p:cSld>
  <p:clrMapOvr>
    <a:masterClrMapping/>
  </p:clrMapOvr>
  <mc:AlternateContent xmlns:mc="http://schemas.openxmlformats.org/markup-compatibility/2006" xmlns:p14="http://schemas.microsoft.com/office/powerpoint/2010/main">
    <mc:Choice Requires="p14">
      <p:transition spd="slow" p14:dur="2000" advTm="147224"/>
    </mc:Choice>
    <mc:Fallback xmlns="">
      <p:transition spd="slow" advTm="1472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Text Box 3"/>
          <p:cNvSpPr txBox="1">
            <a:spLocks noChangeArrowheads="1"/>
          </p:cNvSpPr>
          <p:nvPr/>
        </p:nvSpPr>
        <p:spPr bwMode="auto">
          <a:xfrm>
            <a:off x="0" y="-1607"/>
            <a:ext cx="12192000" cy="523220"/>
          </a:xfrm>
          <a:prstGeom prst="rect">
            <a:avLst/>
          </a:prstGeom>
          <a:noFill/>
          <a:ln w="9525">
            <a:noFill/>
            <a:miter lim="800000"/>
            <a:headEnd/>
            <a:tailEnd/>
          </a:ln>
        </p:spPr>
        <p:txBody>
          <a:bodyPr wrap="square">
            <a:spAutoFit/>
          </a:bodyPr>
          <a:lstStyle/>
          <a:p>
            <a:pPr algn="ctr"/>
            <a:r>
              <a:rPr lang="fr-CH" sz="2800" dirty="0"/>
              <a:t>Comment calculer le faisceau Gaussien focalisé</a:t>
            </a:r>
            <a:endParaRPr lang="en-US" sz="28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157" name="Text Box 5"/>
              <p:cNvSpPr txBox="1">
                <a:spLocks noChangeArrowheads="1"/>
              </p:cNvSpPr>
              <p:nvPr/>
            </p:nvSpPr>
            <p:spPr bwMode="auto">
              <a:xfrm>
                <a:off x="0" y="524523"/>
                <a:ext cx="12192000" cy="3911712"/>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Nous utilisons la dépendance entre les paramètres du faisceau Gaussien, pour écrire:                        </a:t>
                </a:r>
                <a14:m>
                  <m:oMath xmlns:m="http://schemas.openxmlformats.org/officeDocument/2006/math">
                    <m:r>
                      <a:rPr lang="fr-CH" sz="2000" i="1">
                        <a:latin typeface="Cambria Math" panose="02040503050406030204" pitchFamily="18" charset="0"/>
                        <a:cs typeface="Arial" panose="020B0604020202020204" pitchFamily="34" charset="0"/>
                      </a:rPr>
                      <m:t>𝑧</m:t>
                    </m:r>
                    <m:r>
                      <a:rPr lang="fr-CH" sz="2000" i="1">
                        <a:latin typeface="Cambria Math" panose="02040503050406030204" pitchFamily="18" charset="0"/>
                        <a:cs typeface="Arial" panose="020B0604020202020204" pitchFamily="34" charset="0"/>
                      </a:rPr>
                      <m:t>=</m:t>
                    </m:r>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cs typeface="Arial" panose="020B0604020202020204" pitchFamily="34" charset="0"/>
                          </a:rPr>
                          <m:t>𝑅</m:t>
                        </m:r>
                      </m:num>
                      <m:den>
                        <m:r>
                          <a:rPr lang="fr-CH" sz="2000" i="1">
                            <a:latin typeface="Cambria Math" panose="02040503050406030204" pitchFamily="18" charset="0"/>
                            <a:cs typeface="Arial" panose="020B0604020202020204" pitchFamily="34" charset="0"/>
                          </a:rPr>
                          <m:t>1+</m:t>
                        </m:r>
                        <m:sSup>
                          <m:sSupPr>
                            <m:ctrlPr>
                              <a:rPr lang="fr-CH" sz="2000" i="1">
                                <a:latin typeface="Cambria Math" panose="02040503050406030204" pitchFamily="18" charset="0"/>
                                <a:cs typeface="Arial" panose="020B0604020202020204" pitchFamily="34" charset="0"/>
                              </a:rPr>
                            </m:ctrlPr>
                          </m:sSupPr>
                          <m:e>
                            <m:d>
                              <m:dPr>
                                <m:ctrlPr>
                                  <a:rPr lang="fr-CH" sz="2000" i="1">
                                    <a:latin typeface="Cambria Math" panose="02040503050406030204" pitchFamily="18" charset="0"/>
                                    <a:cs typeface="Arial" panose="020B0604020202020204" pitchFamily="34" charset="0"/>
                                  </a:rPr>
                                </m:ctrlPr>
                              </m:dPr>
                              <m:e>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ea typeface="Cambria Math" panose="02040503050406030204" pitchFamily="18" charset="0"/>
                                        <a:cs typeface="Arial" panose="020B0604020202020204" pitchFamily="34" charset="0"/>
                                      </a:rPr>
                                      <m:t>𝜆</m:t>
                                    </m:r>
                                    <m:r>
                                      <a:rPr lang="fr-CH" sz="2000" i="1">
                                        <a:latin typeface="Cambria Math" panose="02040503050406030204" pitchFamily="18" charset="0"/>
                                        <a:ea typeface="Cambria Math" panose="02040503050406030204" pitchFamily="18" charset="0"/>
                                        <a:cs typeface="Arial" panose="020B0604020202020204" pitchFamily="34" charset="0"/>
                                      </a:rPr>
                                      <m:t>𝑅</m:t>
                                    </m:r>
                                  </m:num>
                                  <m:den>
                                    <m:r>
                                      <a:rPr lang="fr-CH" sz="2000" i="1">
                                        <a:latin typeface="Cambria Math" panose="02040503050406030204" pitchFamily="18" charset="0"/>
                                        <a:ea typeface="Cambria Math" panose="02040503050406030204" pitchFamily="18" charset="0"/>
                                        <a:cs typeface="Arial" panose="020B0604020202020204" pitchFamily="34" charset="0"/>
                                      </a:rPr>
                                      <m:t>𝜋</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𝑊</m:t>
                                        </m:r>
                                      </m:e>
                                      <m:sup>
                                        <m:r>
                                          <a:rPr lang="fr-CH" sz="2000" i="1">
                                            <a:latin typeface="Cambria Math" panose="02040503050406030204" pitchFamily="18" charset="0"/>
                                            <a:ea typeface="Cambria Math" panose="02040503050406030204" pitchFamily="18" charset="0"/>
                                            <a:cs typeface="Arial" panose="020B0604020202020204" pitchFamily="34" charset="0"/>
                                          </a:rPr>
                                          <m:t>2</m:t>
                                        </m:r>
                                      </m:sup>
                                    </m:sSup>
                                  </m:den>
                                </m:f>
                              </m:e>
                            </m:d>
                          </m:e>
                          <m:sup>
                            <m:r>
                              <a:rPr lang="fr-CH" sz="2000" i="1">
                                <a:latin typeface="Cambria Math" panose="02040503050406030204" pitchFamily="18" charset="0"/>
                                <a:cs typeface="Arial" panose="020B0604020202020204" pitchFamily="34" charset="0"/>
                              </a:rPr>
                              <m:t>2</m:t>
                            </m:r>
                          </m:sup>
                        </m:sSup>
                      </m:den>
                    </m:f>
                  </m:oMath>
                </a14:m>
                <a:r>
                  <a:rPr lang="fr-CH" sz="2000" dirty="0">
                    <a:latin typeface="Arial" panose="020B0604020202020204" pitchFamily="34" charset="0"/>
                    <a:cs typeface="Arial" panose="020B0604020202020204" pitchFamily="34" charset="0"/>
                  </a:rPr>
                  <a:t>  et:  </a:t>
                </a:r>
                <a14:m>
                  <m:oMath xmlns:m="http://schemas.openxmlformats.org/officeDocument/2006/math">
                    <m:sSub>
                      <m:sSubPr>
                        <m:ctrlPr>
                          <a:rPr lang="fr-CH" sz="2000" i="1">
                            <a:latin typeface="Cambria Math" panose="02040503050406030204" pitchFamily="18" charset="0"/>
                            <a:cs typeface="Arial" panose="020B0604020202020204" pitchFamily="34" charset="0"/>
                          </a:rPr>
                        </m:ctrlPr>
                      </m:sSubPr>
                      <m:e>
                        <m:r>
                          <a:rPr lang="fr-CH" sz="2000" i="1">
                            <a:latin typeface="Cambria Math" panose="02040503050406030204" pitchFamily="18" charset="0"/>
                            <a:cs typeface="Arial" panose="020B0604020202020204" pitchFamily="34" charset="0"/>
                          </a:rPr>
                          <m:t>𝑊</m:t>
                        </m:r>
                      </m:e>
                      <m:sub>
                        <m:r>
                          <a:rPr lang="fr-CH" sz="2000" i="1">
                            <a:latin typeface="Cambria Math" panose="02040503050406030204" pitchFamily="18" charset="0"/>
                            <a:cs typeface="Arial" panose="020B0604020202020204" pitchFamily="34" charset="0"/>
                          </a:rPr>
                          <m:t>0</m:t>
                        </m:r>
                      </m:sub>
                    </m:sSub>
                    <m:r>
                      <a:rPr lang="fr-CH" sz="2000" i="1">
                        <a:latin typeface="Cambria Math" panose="02040503050406030204" pitchFamily="18" charset="0"/>
                        <a:cs typeface="Arial" panose="020B0604020202020204" pitchFamily="34" charset="0"/>
                      </a:rPr>
                      <m:t>=</m:t>
                    </m:r>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cs typeface="Arial" panose="020B0604020202020204" pitchFamily="34" charset="0"/>
                          </a:rPr>
                          <m:t>𝑊</m:t>
                        </m:r>
                      </m:num>
                      <m:den>
                        <m:rad>
                          <m:radPr>
                            <m:degHide m:val="on"/>
                            <m:ctrlPr>
                              <a:rPr lang="fr-CH" sz="2000" i="1">
                                <a:latin typeface="Cambria Math" panose="02040503050406030204" pitchFamily="18" charset="0"/>
                                <a:cs typeface="Arial" panose="020B0604020202020204" pitchFamily="34" charset="0"/>
                              </a:rPr>
                            </m:ctrlPr>
                          </m:radPr>
                          <m:deg/>
                          <m:e>
                            <m:r>
                              <a:rPr lang="fr-CH" sz="2000" i="1">
                                <a:latin typeface="Cambria Math" panose="02040503050406030204" pitchFamily="18" charset="0"/>
                                <a:cs typeface="Arial" panose="020B0604020202020204" pitchFamily="34" charset="0"/>
                              </a:rPr>
                              <m:t>1+</m:t>
                            </m:r>
                            <m:sSup>
                              <m:sSupPr>
                                <m:ctrlPr>
                                  <a:rPr lang="fr-CH" sz="2000" i="1">
                                    <a:latin typeface="Cambria Math" panose="02040503050406030204" pitchFamily="18" charset="0"/>
                                    <a:cs typeface="Arial" panose="020B0604020202020204" pitchFamily="34" charset="0"/>
                                  </a:rPr>
                                </m:ctrlPr>
                              </m:sSupPr>
                              <m:e>
                                <m:d>
                                  <m:dPr>
                                    <m:ctrlPr>
                                      <a:rPr lang="fr-CH" sz="2000" i="1">
                                        <a:latin typeface="Cambria Math" panose="02040503050406030204" pitchFamily="18" charset="0"/>
                                        <a:cs typeface="Arial" panose="020B0604020202020204" pitchFamily="34" charset="0"/>
                                      </a:rPr>
                                    </m:ctrlPr>
                                  </m:dPr>
                                  <m:e>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ea typeface="Cambria Math" panose="02040503050406030204" pitchFamily="18" charset="0"/>
                                            <a:cs typeface="Arial" panose="020B0604020202020204" pitchFamily="34" charset="0"/>
                                          </a:rPr>
                                          <m:t>𝜋</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𝑊</m:t>
                                            </m:r>
                                          </m:e>
                                          <m:sup>
                                            <m:r>
                                              <a:rPr lang="fr-CH" sz="2000" i="1">
                                                <a:latin typeface="Cambria Math" panose="02040503050406030204" pitchFamily="18" charset="0"/>
                                                <a:ea typeface="Cambria Math" panose="02040503050406030204" pitchFamily="18" charset="0"/>
                                                <a:cs typeface="Arial" panose="020B0604020202020204" pitchFamily="34" charset="0"/>
                                              </a:rPr>
                                              <m:t>2</m:t>
                                            </m:r>
                                          </m:sup>
                                        </m:sSup>
                                      </m:num>
                                      <m:den>
                                        <m:r>
                                          <a:rPr lang="fr-CH" sz="2000" i="1">
                                            <a:latin typeface="Cambria Math" panose="02040503050406030204" pitchFamily="18" charset="0"/>
                                            <a:ea typeface="Cambria Math" panose="02040503050406030204" pitchFamily="18" charset="0"/>
                                            <a:cs typeface="Arial" panose="020B0604020202020204" pitchFamily="34" charset="0"/>
                                          </a:rPr>
                                          <m:t>𝜆</m:t>
                                        </m:r>
                                        <m:r>
                                          <a:rPr lang="fr-CH" sz="2000" i="1">
                                            <a:latin typeface="Cambria Math" panose="02040503050406030204" pitchFamily="18" charset="0"/>
                                            <a:ea typeface="Cambria Math" panose="02040503050406030204" pitchFamily="18" charset="0"/>
                                            <a:cs typeface="Arial" panose="020B0604020202020204" pitchFamily="34" charset="0"/>
                                          </a:rPr>
                                          <m:t>𝑅</m:t>
                                        </m:r>
                                      </m:den>
                                    </m:f>
                                  </m:e>
                                </m:d>
                              </m:e>
                              <m:sup>
                                <m:r>
                                  <a:rPr lang="fr-CH" sz="2000" i="1">
                                    <a:latin typeface="Cambria Math" panose="02040503050406030204" pitchFamily="18" charset="0"/>
                                    <a:cs typeface="Arial" panose="020B0604020202020204" pitchFamily="34" charset="0"/>
                                  </a:rPr>
                                  <m:t>2</m:t>
                                </m:r>
                              </m:sup>
                            </m:sSup>
                          </m:e>
                        </m:rad>
                      </m:den>
                    </m:f>
                  </m:oMath>
                </a14:m>
                <a:r>
                  <a:rPr lang="fr-CH" sz="2000"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Sachons que: </a:t>
                </a:r>
                <a14:m>
                  <m:oMath xmlns:m="http://schemas.openxmlformats.org/officeDocument/2006/math">
                    <m:r>
                      <a:rPr lang="fr-CH" sz="2000" i="1">
                        <a:latin typeface="Cambria Math" panose="02040503050406030204" pitchFamily="18" charset="0"/>
                        <a:cs typeface="Arial" panose="020B0604020202020204" pitchFamily="34" charset="0"/>
                      </a:rPr>
                      <m:t>𝑅</m:t>
                    </m:r>
                    <m:r>
                      <a:rPr lang="fr-CH" sz="2000" i="1">
                        <a:latin typeface="Cambria Math" panose="02040503050406030204" pitchFamily="18" charset="0"/>
                        <a:ea typeface="Cambria Math" panose="02040503050406030204" pitchFamily="18" charset="0"/>
                        <a:cs typeface="Arial" panose="020B0604020202020204" pitchFamily="34" charset="0"/>
                      </a:rPr>
                      <m:t>→</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𝑅</m:t>
                        </m:r>
                      </m:e>
                      <m:sup>
                        <m:r>
                          <a:rPr lang="fr-CH" sz="2000" i="1">
                            <a:latin typeface="Cambria Math" panose="02040503050406030204" pitchFamily="18" charset="0"/>
                            <a:ea typeface="Cambria Math" panose="02040503050406030204" pitchFamily="18" charset="0"/>
                            <a:cs typeface="Arial" panose="020B0604020202020204" pitchFamily="34" charset="0"/>
                          </a:rPr>
                          <m:t>′</m:t>
                        </m:r>
                      </m:sup>
                    </m:sSup>
                    <m:r>
                      <a:rPr lang="fr-CH" sz="2000" i="1">
                        <a:latin typeface="Cambria Math" panose="02040503050406030204" pitchFamily="18" charset="0"/>
                        <a:ea typeface="Cambria Math" panose="02040503050406030204" pitchFamily="18" charset="0"/>
                        <a:cs typeface="Arial" panose="020B0604020202020204" pitchFamily="34" charset="0"/>
                      </a:rPr>
                      <m:t>=</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d>
                          <m:dPr>
                            <m:ctrlPr>
                              <a:rPr lang="fr-CH" sz="2000" i="1">
                                <a:latin typeface="Cambria Math" panose="02040503050406030204" pitchFamily="18" charset="0"/>
                                <a:ea typeface="Cambria Math" panose="02040503050406030204" pitchFamily="18" charset="0"/>
                                <a:cs typeface="Arial" panose="020B0604020202020204" pitchFamily="34" charset="0"/>
                              </a:rPr>
                            </m:ctrlPr>
                          </m:dPr>
                          <m:e>
                            <m:f>
                              <m:fPr>
                                <m:ctrlPr>
                                  <a:rPr lang="fr-CH" sz="2000" i="1">
                                    <a:latin typeface="Cambria Math" panose="02040503050406030204" pitchFamily="18" charset="0"/>
                                    <a:ea typeface="Cambria Math" panose="02040503050406030204" pitchFamily="18" charset="0"/>
                                    <a:cs typeface="Arial" panose="020B0604020202020204" pitchFamily="34" charset="0"/>
                                  </a:rPr>
                                </m:ctrlPr>
                              </m:fPr>
                              <m:num>
                                <m:r>
                                  <a:rPr lang="fr-CH" sz="2000" i="1">
                                    <a:latin typeface="Cambria Math" panose="02040503050406030204" pitchFamily="18" charset="0"/>
                                    <a:ea typeface="Cambria Math" panose="02040503050406030204" pitchFamily="18" charset="0"/>
                                    <a:cs typeface="Arial" panose="020B0604020202020204" pitchFamily="34" charset="0"/>
                                  </a:rPr>
                                  <m:t>1</m:t>
                                </m:r>
                              </m:num>
                              <m:den>
                                <m:r>
                                  <a:rPr lang="fr-CH" sz="2000" i="1">
                                    <a:latin typeface="Cambria Math" panose="02040503050406030204" pitchFamily="18" charset="0"/>
                                    <a:ea typeface="Cambria Math" panose="02040503050406030204" pitchFamily="18" charset="0"/>
                                    <a:cs typeface="Arial" panose="020B0604020202020204" pitchFamily="34" charset="0"/>
                                  </a:rPr>
                                  <m:t>𝑅</m:t>
                                </m:r>
                              </m:den>
                            </m:f>
                            <m:r>
                              <a:rPr lang="fr-CH" sz="2000" i="1">
                                <a:latin typeface="Cambria Math" panose="02040503050406030204" pitchFamily="18" charset="0"/>
                                <a:ea typeface="Cambria Math" panose="02040503050406030204" pitchFamily="18" charset="0"/>
                                <a:cs typeface="Arial" panose="020B0604020202020204" pitchFamily="34" charset="0"/>
                              </a:rPr>
                              <m:t>−</m:t>
                            </m:r>
                            <m:f>
                              <m:fPr>
                                <m:ctrlPr>
                                  <a:rPr lang="fr-CH" sz="2000" i="1">
                                    <a:latin typeface="Cambria Math" panose="02040503050406030204" pitchFamily="18" charset="0"/>
                                    <a:ea typeface="Cambria Math" panose="02040503050406030204" pitchFamily="18" charset="0"/>
                                    <a:cs typeface="Arial" panose="020B0604020202020204" pitchFamily="34" charset="0"/>
                                  </a:rPr>
                                </m:ctrlPr>
                              </m:fPr>
                              <m:num>
                                <m:r>
                                  <a:rPr lang="fr-CH" sz="2000" i="1">
                                    <a:latin typeface="Cambria Math" panose="02040503050406030204" pitchFamily="18" charset="0"/>
                                    <a:ea typeface="Cambria Math" panose="02040503050406030204" pitchFamily="18" charset="0"/>
                                    <a:cs typeface="Arial" panose="020B0604020202020204" pitchFamily="34" charset="0"/>
                                  </a:rPr>
                                  <m:t>1</m:t>
                                </m:r>
                              </m:num>
                              <m:den>
                                <m:r>
                                  <a:rPr lang="fr-CH" sz="2000" i="1">
                                    <a:latin typeface="Cambria Math" panose="02040503050406030204" pitchFamily="18" charset="0"/>
                                    <a:ea typeface="Cambria Math" panose="02040503050406030204" pitchFamily="18" charset="0"/>
                                    <a:cs typeface="Arial" panose="020B0604020202020204" pitchFamily="34" charset="0"/>
                                  </a:rPr>
                                  <m:t>𝑓</m:t>
                                </m:r>
                              </m:den>
                            </m:f>
                          </m:e>
                        </m:d>
                      </m:e>
                      <m:sup>
                        <m:r>
                          <a:rPr lang="fr-CH" sz="2000" i="1">
                            <a:latin typeface="Cambria Math" panose="02040503050406030204" pitchFamily="18" charset="0"/>
                            <a:ea typeface="Cambria Math" panose="02040503050406030204" pitchFamily="18" charset="0"/>
                            <a:cs typeface="Arial" panose="020B0604020202020204" pitchFamily="34" charset="0"/>
                          </a:rPr>
                          <m:t>−1</m:t>
                        </m:r>
                      </m:sup>
                    </m:sSup>
                  </m:oMath>
                </a14:m>
                <a:r>
                  <a:rPr lang="fr-CH" sz="2000" dirty="0">
                    <a:latin typeface="Arial" panose="020B0604020202020204" pitchFamily="34" charset="0"/>
                    <a:cs typeface="Arial" panose="020B0604020202020204" pitchFamily="34" charset="0"/>
                  </a:rPr>
                  <a:t> et: W=W’ à la lentille, nous trouvons la nouvelle taille:                 </a:t>
                </a:r>
                <a14:m>
                  <m:oMath xmlns:m="http://schemas.openxmlformats.org/officeDocument/2006/math">
                    <m:sSub>
                      <m:sSubPr>
                        <m:ctrlPr>
                          <a:rPr lang="fr-CH" sz="2000" i="1">
                            <a:latin typeface="Cambria Math" panose="02040503050406030204" pitchFamily="18" charset="0"/>
                            <a:cs typeface="Arial" panose="020B0604020202020204" pitchFamily="34" charset="0"/>
                          </a:rPr>
                        </m:ctrlPr>
                      </m:sSubPr>
                      <m:e>
                        <m:r>
                          <a:rPr lang="fr-CH" sz="2000" i="1">
                            <a:latin typeface="Cambria Math" panose="02040503050406030204" pitchFamily="18" charset="0"/>
                            <a:cs typeface="Arial" panose="020B0604020202020204" pitchFamily="34" charset="0"/>
                          </a:rPr>
                          <m:t>𝑊</m:t>
                        </m:r>
                        <m:r>
                          <a:rPr lang="fr-CH" sz="2000" i="1">
                            <a:latin typeface="Cambria Math" panose="02040503050406030204" pitchFamily="18" charset="0"/>
                            <a:cs typeface="Arial" panose="020B0604020202020204" pitchFamily="34" charset="0"/>
                          </a:rPr>
                          <m:t>′</m:t>
                        </m:r>
                      </m:e>
                      <m:sub>
                        <m:r>
                          <a:rPr lang="fr-CH" sz="2000" i="1">
                            <a:latin typeface="Cambria Math" panose="02040503050406030204" pitchFamily="18" charset="0"/>
                            <a:cs typeface="Arial" panose="020B0604020202020204" pitchFamily="34" charset="0"/>
                          </a:rPr>
                          <m:t>0</m:t>
                        </m:r>
                      </m:sub>
                    </m:sSub>
                    <m:r>
                      <a:rPr lang="fr-CH" sz="2000" i="1">
                        <a:latin typeface="Cambria Math" panose="02040503050406030204" pitchFamily="18" charset="0"/>
                        <a:cs typeface="Arial" panose="020B0604020202020204" pitchFamily="34" charset="0"/>
                      </a:rPr>
                      <m:t>=</m:t>
                    </m:r>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cs typeface="Arial" panose="020B0604020202020204" pitchFamily="34" charset="0"/>
                          </a:rPr>
                          <m:t>𝑊</m:t>
                        </m:r>
                      </m:num>
                      <m:den>
                        <m:rad>
                          <m:radPr>
                            <m:degHide m:val="on"/>
                            <m:ctrlPr>
                              <a:rPr lang="fr-CH" sz="2000" i="1">
                                <a:latin typeface="Cambria Math" panose="02040503050406030204" pitchFamily="18" charset="0"/>
                                <a:cs typeface="Arial" panose="020B0604020202020204" pitchFamily="34" charset="0"/>
                              </a:rPr>
                            </m:ctrlPr>
                          </m:radPr>
                          <m:deg/>
                          <m:e>
                            <m:r>
                              <a:rPr lang="fr-CH" sz="2000" i="1">
                                <a:latin typeface="Cambria Math" panose="02040503050406030204" pitchFamily="18" charset="0"/>
                                <a:cs typeface="Arial" panose="020B0604020202020204" pitchFamily="34" charset="0"/>
                              </a:rPr>
                              <m:t>1+</m:t>
                            </m:r>
                            <m:sSup>
                              <m:sSupPr>
                                <m:ctrlPr>
                                  <a:rPr lang="fr-CH" sz="2000" i="1">
                                    <a:latin typeface="Cambria Math" panose="02040503050406030204" pitchFamily="18" charset="0"/>
                                    <a:cs typeface="Arial" panose="020B0604020202020204" pitchFamily="34" charset="0"/>
                                  </a:rPr>
                                </m:ctrlPr>
                              </m:sSupPr>
                              <m:e>
                                <m:d>
                                  <m:dPr>
                                    <m:ctrlPr>
                                      <a:rPr lang="fr-CH" sz="2000" i="1">
                                        <a:latin typeface="Cambria Math" panose="02040503050406030204" pitchFamily="18" charset="0"/>
                                        <a:cs typeface="Arial" panose="020B0604020202020204" pitchFamily="34" charset="0"/>
                                      </a:rPr>
                                    </m:ctrlPr>
                                  </m:dPr>
                                  <m:e>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ea typeface="Cambria Math" panose="02040503050406030204" pitchFamily="18" charset="0"/>
                                            <a:cs typeface="Arial" panose="020B0604020202020204" pitchFamily="34" charset="0"/>
                                          </a:rPr>
                                          <m:t>𝜋</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𝑊</m:t>
                                            </m:r>
                                          </m:e>
                                          <m:sup>
                                            <m:r>
                                              <a:rPr lang="fr-CH" sz="2000" i="1">
                                                <a:latin typeface="Cambria Math" panose="02040503050406030204" pitchFamily="18" charset="0"/>
                                                <a:ea typeface="Cambria Math" panose="02040503050406030204" pitchFamily="18" charset="0"/>
                                                <a:cs typeface="Arial" panose="020B0604020202020204" pitchFamily="34" charset="0"/>
                                              </a:rPr>
                                              <m:t>2</m:t>
                                            </m:r>
                                          </m:sup>
                                        </m:sSup>
                                      </m:num>
                                      <m:den>
                                        <m:r>
                                          <a:rPr lang="fr-CH" sz="2000" i="1">
                                            <a:latin typeface="Cambria Math" panose="02040503050406030204" pitchFamily="18" charset="0"/>
                                            <a:ea typeface="Cambria Math" panose="02040503050406030204" pitchFamily="18" charset="0"/>
                                            <a:cs typeface="Arial" panose="020B0604020202020204" pitchFamily="34" charset="0"/>
                                          </a:rPr>
                                          <m:t>𝜆</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𝑅</m:t>
                                            </m:r>
                                          </m:e>
                                          <m:sup>
                                            <m:r>
                                              <a:rPr lang="fr-CH" sz="2000" i="1">
                                                <a:latin typeface="Cambria Math" panose="02040503050406030204" pitchFamily="18" charset="0"/>
                                                <a:ea typeface="Cambria Math" panose="02040503050406030204" pitchFamily="18" charset="0"/>
                                                <a:cs typeface="Arial" panose="020B0604020202020204" pitchFamily="34" charset="0"/>
                                              </a:rPr>
                                              <m:t>′</m:t>
                                            </m:r>
                                          </m:sup>
                                        </m:sSup>
                                      </m:den>
                                    </m:f>
                                  </m:e>
                                </m:d>
                              </m:e>
                              <m:sup>
                                <m:r>
                                  <a:rPr lang="fr-CH" sz="2000" i="1">
                                    <a:latin typeface="Cambria Math" panose="02040503050406030204" pitchFamily="18" charset="0"/>
                                    <a:cs typeface="Arial" panose="020B0604020202020204" pitchFamily="34" charset="0"/>
                                  </a:rPr>
                                  <m:t>2</m:t>
                                </m:r>
                              </m:sup>
                            </m:sSup>
                          </m:e>
                        </m:rad>
                      </m:den>
                    </m:f>
                  </m:oMath>
                </a14:m>
                <a:r>
                  <a:rPr lang="fr-CH" sz="2000" dirty="0">
                    <a:latin typeface="Arial" panose="020B0604020202020204" pitchFamily="34" charset="0"/>
                    <a:cs typeface="Arial" panose="020B0604020202020204" pitchFamily="34" charset="0"/>
                  </a:rPr>
                  <a:t>  , et le nouveau point focal (</a:t>
                </a:r>
                <a:r>
                  <a:rPr lang="fr-CH" sz="2000">
                    <a:latin typeface="Arial" panose="020B0604020202020204" pitchFamily="34" charset="0"/>
                    <a:cs typeface="Arial" panose="020B0604020202020204" pitchFamily="34" charset="0"/>
                  </a:rPr>
                  <a:t>où </a:t>
                </a:r>
                <a:r>
                  <a:rPr lang="fr-CH" sz="2000" i="1">
                    <a:latin typeface="Arial" panose="020B0604020202020204" pitchFamily="34" charset="0"/>
                    <a:cs typeface="Arial" panose="020B0604020202020204" pitchFamily="34" charset="0"/>
                  </a:rPr>
                  <a:t>W'</a:t>
                </a:r>
                <a:r>
                  <a:rPr lang="fr-CH" sz="2000">
                    <a:latin typeface="Arial" panose="020B0604020202020204" pitchFamily="34" charset="0"/>
                    <a:cs typeface="Arial" panose="020B0604020202020204" pitchFamily="34" charset="0"/>
                  </a:rPr>
                  <a:t>=</a:t>
                </a:r>
                <a:r>
                  <a:rPr lang="fr-CH" sz="2000" i="1">
                    <a:latin typeface="Arial" panose="020B0604020202020204" pitchFamily="34" charset="0"/>
                    <a:cs typeface="Arial" panose="020B0604020202020204" pitchFamily="34" charset="0"/>
                  </a:rPr>
                  <a:t>W'</a:t>
                </a:r>
                <a:r>
                  <a:rPr lang="fr-CH" sz="2000" baseline="-25000">
                    <a:latin typeface="Arial" panose="020B0604020202020204" pitchFamily="34" charset="0"/>
                    <a:cs typeface="Arial" panose="020B0604020202020204" pitchFamily="34" charset="0"/>
                  </a:rPr>
                  <a:t>0</a:t>
                </a:r>
                <a:r>
                  <a:rPr lang="fr-CH" sz="2000" dirty="0">
                    <a:latin typeface="Arial" panose="020B0604020202020204" pitchFamily="34" charset="0"/>
                    <a:cs typeface="Arial" panose="020B0604020202020204" pitchFamily="34" charset="0"/>
                  </a:rPr>
                  <a:t>) : </a:t>
                </a:r>
                <a14:m>
                  <m:oMath xmlns:m="http://schemas.openxmlformats.org/officeDocument/2006/math">
                    <m:r>
                      <a:rPr lang="fr-CH" sz="2000" i="1">
                        <a:latin typeface="Cambria Math" panose="02040503050406030204" pitchFamily="18" charset="0"/>
                        <a:cs typeface="Arial" panose="020B0604020202020204" pitchFamily="34" charset="0"/>
                      </a:rPr>
                      <m:t>𝑧</m:t>
                    </m:r>
                    <m:r>
                      <a:rPr lang="fr-CH" sz="2000" i="1">
                        <a:latin typeface="Cambria Math" panose="02040503050406030204" pitchFamily="18" charset="0"/>
                        <a:cs typeface="Arial" panose="020B0604020202020204" pitchFamily="34" charset="0"/>
                      </a:rPr>
                      <m:t>′=</m:t>
                    </m:r>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cs typeface="Arial" panose="020B0604020202020204" pitchFamily="34" charset="0"/>
                          </a:rPr>
                          <m:t>−</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𝑅</m:t>
                            </m:r>
                          </m:e>
                          <m:sup>
                            <m:r>
                              <a:rPr lang="fr-CH" sz="2000" i="1">
                                <a:latin typeface="Cambria Math" panose="02040503050406030204" pitchFamily="18" charset="0"/>
                                <a:ea typeface="Cambria Math" panose="02040503050406030204" pitchFamily="18" charset="0"/>
                                <a:cs typeface="Arial" panose="020B0604020202020204" pitchFamily="34" charset="0"/>
                              </a:rPr>
                              <m:t>′</m:t>
                            </m:r>
                          </m:sup>
                        </m:sSup>
                      </m:num>
                      <m:den>
                        <m:r>
                          <a:rPr lang="fr-CH" sz="2000" i="1">
                            <a:latin typeface="Cambria Math" panose="02040503050406030204" pitchFamily="18" charset="0"/>
                            <a:cs typeface="Arial" panose="020B0604020202020204" pitchFamily="34" charset="0"/>
                          </a:rPr>
                          <m:t>1+</m:t>
                        </m:r>
                        <m:sSup>
                          <m:sSupPr>
                            <m:ctrlPr>
                              <a:rPr lang="fr-CH" sz="2000" i="1">
                                <a:latin typeface="Cambria Math" panose="02040503050406030204" pitchFamily="18" charset="0"/>
                                <a:cs typeface="Arial" panose="020B0604020202020204" pitchFamily="34" charset="0"/>
                              </a:rPr>
                            </m:ctrlPr>
                          </m:sSupPr>
                          <m:e>
                            <m:d>
                              <m:dPr>
                                <m:ctrlPr>
                                  <a:rPr lang="fr-CH" sz="2000" i="1">
                                    <a:latin typeface="Cambria Math" panose="02040503050406030204" pitchFamily="18" charset="0"/>
                                    <a:cs typeface="Arial" panose="020B0604020202020204" pitchFamily="34" charset="0"/>
                                  </a:rPr>
                                </m:ctrlPr>
                              </m:dPr>
                              <m:e>
                                <m:f>
                                  <m:fPr>
                                    <m:ctrlPr>
                                      <a:rPr lang="fr-CH" sz="2000" i="1">
                                        <a:latin typeface="Cambria Math" panose="02040503050406030204" pitchFamily="18" charset="0"/>
                                        <a:cs typeface="Arial" panose="020B0604020202020204" pitchFamily="34" charset="0"/>
                                      </a:rPr>
                                    </m:ctrlPr>
                                  </m:fPr>
                                  <m:num>
                                    <m:r>
                                      <a:rPr lang="fr-CH" sz="2000" i="1">
                                        <a:latin typeface="Cambria Math" panose="02040503050406030204" pitchFamily="18" charset="0"/>
                                        <a:ea typeface="Cambria Math" panose="02040503050406030204" pitchFamily="18" charset="0"/>
                                        <a:cs typeface="Arial" panose="020B0604020202020204" pitchFamily="34" charset="0"/>
                                      </a:rPr>
                                      <m:t>𝜆</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𝑅</m:t>
                                        </m:r>
                                      </m:e>
                                      <m:sup>
                                        <m:r>
                                          <a:rPr lang="fr-CH" sz="2000" i="1">
                                            <a:latin typeface="Cambria Math" panose="02040503050406030204" pitchFamily="18" charset="0"/>
                                            <a:ea typeface="Cambria Math" panose="02040503050406030204" pitchFamily="18" charset="0"/>
                                            <a:cs typeface="Arial" panose="020B0604020202020204" pitchFamily="34" charset="0"/>
                                          </a:rPr>
                                          <m:t>′</m:t>
                                        </m:r>
                                      </m:sup>
                                    </m:sSup>
                                  </m:num>
                                  <m:den>
                                    <m:r>
                                      <a:rPr lang="fr-CH" sz="2000" i="1">
                                        <a:latin typeface="Cambria Math" panose="02040503050406030204" pitchFamily="18" charset="0"/>
                                        <a:ea typeface="Cambria Math" panose="02040503050406030204" pitchFamily="18" charset="0"/>
                                        <a:cs typeface="Arial" panose="020B0604020202020204" pitchFamily="34" charset="0"/>
                                      </a:rPr>
                                      <m:t>𝜋</m:t>
                                    </m:r>
                                    <m:sSup>
                                      <m:sSupPr>
                                        <m:ctrlPr>
                                          <a:rPr lang="fr-CH" sz="2000" i="1">
                                            <a:latin typeface="Cambria Math" panose="02040503050406030204" pitchFamily="18" charset="0"/>
                                            <a:ea typeface="Cambria Math" panose="02040503050406030204" pitchFamily="18" charset="0"/>
                                            <a:cs typeface="Arial" panose="020B0604020202020204" pitchFamily="34" charset="0"/>
                                          </a:rPr>
                                        </m:ctrlPr>
                                      </m:sSupPr>
                                      <m:e>
                                        <m:r>
                                          <a:rPr lang="fr-CH" sz="2000" i="1">
                                            <a:latin typeface="Cambria Math" panose="02040503050406030204" pitchFamily="18" charset="0"/>
                                            <a:ea typeface="Cambria Math" panose="02040503050406030204" pitchFamily="18" charset="0"/>
                                            <a:cs typeface="Arial" panose="020B0604020202020204" pitchFamily="34" charset="0"/>
                                          </a:rPr>
                                          <m:t>𝑊</m:t>
                                        </m:r>
                                      </m:e>
                                      <m:sup>
                                        <m:r>
                                          <a:rPr lang="fr-CH" sz="2000" i="1">
                                            <a:latin typeface="Cambria Math" panose="02040503050406030204" pitchFamily="18" charset="0"/>
                                            <a:ea typeface="Cambria Math" panose="02040503050406030204" pitchFamily="18" charset="0"/>
                                            <a:cs typeface="Arial" panose="020B0604020202020204" pitchFamily="34" charset="0"/>
                                          </a:rPr>
                                          <m:t>2</m:t>
                                        </m:r>
                                      </m:sup>
                                    </m:sSup>
                                  </m:den>
                                </m:f>
                              </m:e>
                            </m:d>
                          </m:e>
                          <m:sup>
                            <m:r>
                              <a:rPr lang="fr-CH" sz="2000" i="1">
                                <a:latin typeface="Cambria Math" panose="02040503050406030204" pitchFamily="18" charset="0"/>
                                <a:cs typeface="Arial" panose="020B0604020202020204" pitchFamily="34" charset="0"/>
                              </a:rPr>
                              <m:t>2</m:t>
                            </m:r>
                          </m:sup>
                        </m:sSup>
                      </m:den>
                    </m:f>
                  </m:oMath>
                </a14:m>
                <a:r>
                  <a:rPr lang="fr-CH" sz="2000"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Autres relations: l'agrandissement </a:t>
                </a:r>
                <a14:m>
                  <m:oMath xmlns:m="http://schemas.openxmlformats.org/officeDocument/2006/math">
                    <m:r>
                      <m:rPr>
                        <m:sty m:val="p"/>
                      </m:rPr>
                      <a:rPr lang="fr-CH" sz="2000">
                        <a:latin typeface="Cambria Math" panose="02040503050406030204" pitchFamily="18" charset="0"/>
                        <a:cs typeface="Arial" panose="020B0604020202020204" pitchFamily="34" charset="0"/>
                      </a:rPr>
                      <m:t>M</m:t>
                    </m:r>
                    <m:r>
                      <a:rPr lang="fr-CH" sz="2000" i="1">
                        <a:latin typeface="Cambria Math" panose="02040503050406030204" pitchFamily="18" charset="0"/>
                        <a:cs typeface="Arial" panose="020B0604020202020204" pitchFamily="34" charset="0"/>
                      </a:rPr>
                      <m:t>=</m:t>
                    </m:r>
                    <m:f>
                      <m:fPr>
                        <m:ctrlPr>
                          <a:rPr lang="fr-CH" sz="2000" i="1">
                            <a:latin typeface="Cambria Math" panose="02040503050406030204" pitchFamily="18" charset="0"/>
                            <a:cs typeface="Arial" panose="020B0604020202020204" pitchFamily="34" charset="0"/>
                          </a:rPr>
                        </m:ctrlPr>
                      </m:fPr>
                      <m:num>
                        <m:sSubSup>
                          <m:sSubSupPr>
                            <m:ctrlPr>
                              <a:rPr lang="fr-CH" sz="2000" i="1">
                                <a:latin typeface="Cambria Math" panose="02040503050406030204" pitchFamily="18" charset="0"/>
                                <a:cs typeface="Arial" panose="020B0604020202020204" pitchFamily="34" charset="0"/>
                              </a:rPr>
                            </m:ctrlPr>
                          </m:sSubSupPr>
                          <m:e>
                            <m:r>
                              <a:rPr lang="fr-CH" sz="2000" i="1">
                                <a:latin typeface="Cambria Math" panose="02040503050406030204" pitchFamily="18" charset="0"/>
                                <a:cs typeface="Arial" panose="020B0604020202020204" pitchFamily="34" charset="0"/>
                              </a:rPr>
                              <m:t>𝑊</m:t>
                            </m:r>
                          </m:e>
                          <m:sub>
                            <m:r>
                              <a:rPr lang="fr-CH" sz="2000" i="1">
                                <a:latin typeface="Cambria Math" panose="02040503050406030204" pitchFamily="18" charset="0"/>
                                <a:cs typeface="Arial" panose="020B0604020202020204" pitchFamily="34" charset="0"/>
                              </a:rPr>
                              <m:t>0</m:t>
                            </m:r>
                          </m:sub>
                          <m:sup>
                            <m:r>
                              <a:rPr lang="fr-CH" sz="2000" i="1">
                                <a:latin typeface="Cambria Math" panose="02040503050406030204" pitchFamily="18" charset="0"/>
                                <a:cs typeface="Arial" panose="020B0604020202020204" pitchFamily="34" charset="0"/>
                              </a:rPr>
                              <m:t>′</m:t>
                            </m:r>
                          </m:sup>
                        </m:sSubSup>
                      </m:num>
                      <m:den>
                        <m:sSub>
                          <m:sSubPr>
                            <m:ctrlPr>
                              <a:rPr lang="fr-CH" sz="2000" b="0" i="1" smtClean="0">
                                <a:latin typeface="Cambria Math" panose="02040503050406030204" pitchFamily="18" charset="0"/>
                                <a:cs typeface="Arial" panose="020B0604020202020204" pitchFamily="34" charset="0"/>
                              </a:rPr>
                            </m:ctrlPr>
                          </m:sSubPr>
                          <m:e>
                            <m:r>
                              <a:rPr lang="fr-CH" sz="2000" i="1">
                                <a:latin typeface="Cambria Math" panose="02040503050406030204" pitchFamily="18" charset="0"/>
                                <a:cs typeface="Arial" panose="020B0604020202020204" pitchFamily="34" charset="0"/>
                              </a:rPr>
                              <m:t>𝑊</m:t>
                            </m:r>
                          </m:e>
                          <m:sub>
                            <m:r>
                              <a:rPr lang="fr-CH" sz="2000" b="0" i="1" smtClean="0">
                                <a:latin typeface="Cambria Math" panose="02040503050406030204" pitchFamily="18" charset="0"/>
                                <a:cs typeface="Arial" panose="020B0604020202020204" pitchFamily="34" charset="0"/>
                              </a:rPr>
                              <m:t>0</m:t>
                            </m:r>
                          </m:sub>
                        </m:sSub>
                      </m:den>
                    </m:f>
                    <m:r>
                      <a:rPr lang="fr-CH" sz="2000" i="1">
                        <a:latin typeface="Cambria Math" panose="02040503050406030204" pitchFamily="18" charset="0"/>
                        <a:cs typeface="Arial" panose="020B0604020202020204" pitchFamily="34" charset="0"/>
                      </a:rPr>
                      <m:t>=</m:t>
                    </m:r>
                    <m:f>
                      <m:fPr>
                        <m:ctrlPr>
                          <a:rPr lang="fr-CH" sz="2000" i="1">
                            <a:latin typeface="Cambria Math" panose="02040503050406030204" pitchFamily="18" charset="0"/>
                            <a:cs typeface="Arial" panose="020B0604020202020204" pitchFamily="34" charset="0"/>
                          </a:rPr>
                        </m:ctrlPr>
                      </m:fPr>
                      <m:num>
                        <m:sSubSup>
                          <m:sSubSupPr>
                            <m:ctrlPr>
                              <a:rPr lang="fr-CH" sz="2000" i="1">
                                <a:latin typeface="Cambria Math" panose="02040503050406030204" pitchFamily="18" charset="0"/>
                                <a:cs typeface="Arial" panose="020B0604020202020204" pitchFamily="34" charset="0"/>
                              </a:rPr>
                            </m:ctrlPr>
                          </m:sSubSupPr>
                          <m:e>
                            <m:r>
                              <a:rPr lang="fr-CH" sz="2000" i="1">
                                <a:latin typeface="Cambria Math" panose="02040503050406030204" pitchFamily="18" charset="0"/>
                                <a:ea typeface="Cambria Math" panose="02040503050406030204" pitchFamily="18" charset="0"/>
                                <a:cs typeface="Arial" panose="020B0604020202020204" pitchFamily="34" charset="0"/>
                              </a:rPr>
                              <m:t>𝜃</m:t>
                            </m:r>
                          </m:e>
                          <m:sub>
                            <m:r>
                              <a:rPr lang="fr-CH" sz="2000" i="1">
                                <a:latin typeface="Cambria Math" panose="02040503050406030204" pitchFamily="18" charset="0"/>
                                <a:cs typeface="Arial" panose="020B0604020202020204" pitchFamily="34" charset="0"/>
                              </a:rPr>
                              <m:t>0</m:t>
                            </m:r>
                          </m:sub>
                          <m:sup>
                            <m:r>
                              <a:rPr lang="fr-CH" sz="2000" i="1">
                                <a:latin typeface="Cambria Math" panose="02040503050406030204" pitchFamily="18" charset="0"/>
                                <a:cs typeface="Arial" panose="020B0604020202020204" pitchFamily="34" charset="0"/>
                              </a:rPr>
                              <m:t> </m:t>
                            </m:r>
                          </m:sup>
                        </m:sSubSup>
                      </m:num>
                      <m:den>
                        <m:sSubSup>
                          <m:sSubSupPr>
                            <m:ctrlPr>
                              <a:rPr lang="fr-CH" sz="2000" i="1">
                                <a:latin typeface="Cambria Math" panose="02040503050406030204" pitchFamily="18" charset="0"/>
                                <a:cs typeface="Arial" panose="020B0604020202020204" pitchFamily="34" charset="0"/>
                              </a:rPr>
                            </m:ctrlPr>
                          </m:sSubSupPr>
                          <m:e>
                            <m:r>
                              <a:rPr lang="fr-CH" sz="2000" i="1">
                                <a:latin typeface="Cambria Math" panose="02040503050406030204" pitchFamily="18" charset="0"/>
                                <a:ea typeface="Cambria Math" panose="02040503050406030204" pitchFamily="18" charset="0"/>
                                <a:cs typeface="Arial" panose="020B0604020202020204" pitchFamily="34" charset="0"/>
                              </a:rPr>
                              <m:t>𝜃</m:t>
                            </m:r>
                          </m:e>
                          <m:sub>
                            <m:r>
                              <a:rPr lang="fr-CH" sz="2000" i="1">
                                <a:latin typeface="Cambria Math" panose="02040503050406030204" pitchFamily="18" charset="0"/>
                                <a:cs typeface="Arial" panose="020B0604020202020204" pitchFamily="34" charset="0"/>
                              </a:rPr>
                              <m:t>0</m:t>
                            </m:r>
                          </m:sub>
                          <m:sup>
                            <m:r>
                              <a:rPr lang="fr-CH" sz="2000" i="1">
                                <a:latin typeface="Cambria Math" panose="02040503050406030204" pitchFamily="18" charset="0"/>
                                <a:cs typeface="Arial" panose="020B0604020202020204" pitchFamily="34" charset="0"/>
                              </a:rPr>
                              <m:t>′</m:t>
                            </m:r>
                          </m:sup>
                        </m:sSubSup>
                      </m:den>
                    </m:f>
                  </m:oMath>
                </a14:m>
                <a:r>
                  <a:rPr lang="fr-CH" sz="2000" dirty="0">
                    <a:latin typeface="Arial" panose="020B0604020202020204" pitchFamily="34" charset="0"/>
                    <a:cs typeface="Arial" panose="020B0604020202020204" pitchFamily="34" charset="0"/>
                  </a:rPr>
                  <a:t> , la position de la taille: </a:t>
                </a:r>
                <a14:m>
                  <m:oMath xmlns:m="http://schemas.openxmlformats.org/officeDocument/2006/math">
                    <m:d>
                      <m:dPr>
                        <m:ctrlPr>
                          <a:rPr lang="fr-CH" sz="2000" i="1">
                            <a:latin typeface="Cambria Math" panose="02040503050406030204" pitchFamily="18" charset="0"/>
                            <a:cs typeface="Arial" panose="020B0604020202020204" pitchFamily="34" charset="0"/>
                          </a:rPr>
                        </m:ctrlPr>
                      </m:dPr>
                      <m:e>
                        <m:sSup>
                          <m:sSupPr>
                            <m:ctrlPr>
                              <a:rPr lang="fr-CH" sz="2000" i="1">
                                <a:latin typeface="Cambria Math" panose="02040503050406030204" pitchFamily="18" charset="0"/>
                                <a:cs typeface="Arial" panose="020B0604020202020204" pitchFamily="34" charset="0"/>
                              </a:rPr>
                            </m:ctrlPr>
                          </m:sSupPr>
                          <m:e>
                            <m:r>
                              <a:rPr lang="fr-CH" sz="2000" i="1">
                                <a:latin typeface="Cambria Math" panose="02040503050406030204" pitchFamily="18" charset="0"/>
                                <a:cs typeface="Arial" panose="020B0604020202020204" pitchFamily="34" charset="0"/>
                              </a:rPr>
                              <m:t>𝑧</m:t>
                            </m:r>
                          </m:e>
                          <m:sup>
                            <m:r>
                              <a:rPr lang="fr-CH" sz="2000" i="1">
                                <a:latin typeface="Cambria Math" panose="02040503050406030204" pitchFamily="18" charset="0"/>
                                <a:cs typeface="Arial" panose="020B0604020202020204" pitchFamily="34" charset="0"/>
                              </a:rPr>
                              <m:t>′</m:t>
                            </m:r>
                          </m:sup>
                        </m:sSup>
                        <m:r>
                          <a:rPr lang="fr-CH" sz="2000" i="1">
                            <a:latin typeface="Cambria Math" panose="02040503050406030204" pitchFamily="18" charset="0"/>
                            <a:cs typeface="Arial" panose="020B0604020202020204" pitchFamily="34" charset="0"/>
                          </a:rPr>
                          <m:t>−</m:t>
                        </m:r>
                        <m:r>
                          <a:rPr lang="fr-CH" sz="2000" i="1">
                            <a:latin typeface="Cambria Math" panose="02040503050406030204" pitchFamily="18" charset="0"/>
                            <a:cs typeface="Arial" panose="020B0604020202020204" pitchFamily="34" charset="0"/>
                          </a:rPr>
                          <m:t>𝑓</m:t>
                        </m:r>
                      </m:e>
                    </m:d>
                    <m:r>
                      <a:rPr lang="fr-CH" sz="2000" i="1">
                        <a:latin typeface="Cambria Math" panose="02040503050406030204" pitchFamily="18" charset="0"/>
                        <a:cs typeface="Arial" panose="020B0604020202020204" pitchFamily="34" charset="0"/>
                      </a:rPr>
                      <m:t>=</m:t>
                    </m:r>
                    <m:sSup>
                      <m:sSupPr>
                        <m:ctrlPr>
                          <a:rPr lang="fr-CH" sz="2000" i="1">
                            <a:latin typeface="Cambria Math" panose="02040503050406030204" pitchFamily="18" charset="0"/>
                            <a:cs typeface="Arial" panose="020B0604020202020204" pitchFamily="34" charset="0"/>
                          </a:rPr>
                        </m:ctrlPr>
                      </m:sSupPr>
                      <m:e>
                        <m:r>
                          <a:rPr lang="fr-CH" sz="2000" i="1">
                            <a:latin typeface="Cambria Math" panose="02040503050406030204" pitchFamily="18" charset="0"/>
                            <a:cs typeface="Arial" panose="020B0604020202020204" pitchFamily="34" charset="0"/>
                          </a:rPr>
                          <m:t>𝑀</m:t>
                        </m:r>
                      </m:e>
                      <m:sup>
                        <m:r>
                          <a:rPr lang="fr-CH" sz="2000" i="1">
                            <a:latin typeface="Cambria Math" panose="02040503050406030204" pitchFamily="18" charset="0"/>
                            <a:cs typeface="Arial" panose="020B0604020202020204" pitchFamily="34" charset="0"/>
                          </a:rPr>
                          <m:t>2</m:t>
                        </m:r>
                      </m:sup>
                    </m:sSup>
                    <m:d>
                      <m:dPr>
                        <m:ctrlPr>
                          <a:rPr lang="fr-CH" sz="2000" i="1">
                            <a:latin typeface="Cambria Math" panose="02040503050406030204" pitchFamily="18" charset="0"/>
                            <a:cs typeface="Arial" panose="020B0604020202020204" pitchFamily="34" charset="0"/>
                          </a:rPr>
                        </m:ctrlPr>
                      </m:dPr>
                      <m:e>
                        <m:r>
                          <a:rPr lang="fr-CH" sz="2000" i="1">
                            <a:latin typeface="Cambria Math" panose="02040503050406030204" pitchFamily="18" charset="0"/>
                            <a:cs typeface="Arial" panose="020B0604020202020204" pitchFamily="34" charset="0"/>
                          </a:rPr>
                          <m:t>𝑧</m:t>
                        </m:r>
                        <m:r>
                          <a:rPr lang="fr-CH" sz="2000" i="1">
                            <a:latin typeface="Cambria Math" panose="02040503050406030204" pitchFamily="18" charset="0"/>
                            <a:cs typeface="Arial" panose="020B0604020202020204" pitchFamily="34" charset="0"/>
                          </a:rPr>
                          <m:t>−</m:t>
                        </m:r>
                        <m:r>
                          <a:rPr lang="fr-CH" sz="2000" i="1">
                            <a:latin typeface="Cambria Math" panose="02040503050406030204" pitchFamily="18" charset="0"/>
                            <a:cs typeface="Arial" panose="020B0604020202020204" pitchFamily="34" charset="0"/>
                          </a:rPr>
                          <m:t>𝑓</m:t>
                        </m:r>
                      </m:e>
                    </m:d>
                  </m:oMath>
                </a14:m>
                <a:r>
                  <a:rPr lang="fr-CH" sz="2000" dirty="0">
                    <a:latin typeface="Arial" panose="020B0604020202020204" pitchFamily="34" charset="0"/>
                    <a:cs typeface="Arial" panose="020B0604020202020204" pitchFamily="34" charset="0"/>
                  </a:rPr>
                  <a:t>  </a:t>
                </a:r>
              </a:p>
            </p:txBody>
          </p:sp>
        </mc:Choice>
        <mc:Fallback xmlns="">
          <p:sp>
            <p:nvSpPr>
              <p:cNvPr id="6157" name="Text Box 5"/>
              <p:cNvSpPr txBox="1">
                <a:spLocks noRot="1" noChangeAspect="1" noMove="1" noResize="1" noEditPoints="1" noAdjustHandles="1" noChangeArrowheads="1" noChangeShapeType="1" noTextEdit="1"/>
              </p:cNvSpPr>
              <p:nvPr/>
            </p:nvSpPr>
            <p:spPr bwMode="auto">
              <a:xfrm>
                <a:off x="0" y="524523"/>
                <a:ext cx="12192000" cy="3911712"/>
              </a:xfrm>
              <a:prstGeom prst="rect">
                <a:avLst/>
              </a:prstGeom>
              <a:blipFill>
                <a:blip r:embed="rId4"/>
                <a:stretch>
                  <a:fillRect l="-416"/>
                </a:stretch>
              </a:blipFill>
              <a:ln w="9525">
                <a:noFill/>
                <a:miter lim="800000"/>
                <a:headEnd/>
                <a:tailEnd/>
              </a:ln>
            </p:spPr>
            <p:txBody>
              <a:bodyPr/>
              <a:lstStyle/>
              <a:p>
                <a:r>
                  <a:rPr lang="fr-CH">
                    <a:noFill/>
                  </a:rPr>
                  <a:t> </a:t>
                </a:r>
              </a:p>
            </p:txBody>
          </p:sp>
        </mc:Fallback>
      </mc:AlternateContent>
      <p:pic>
        <p:nvPicPr>
          <p:cNvPr id="106" name="Picture 105" descr="fig4">
            <a:extLst>
              <a:ext uri="{FF2B5EF4-FFF2-40B4-BE49-F238E27FC236}">
                <a16:creationId xmlns:a16="http://schemas.microsoft.com/office/drawing/2014/main" id="{97E7E5D5-7CDD-5344-ABE5-88675994A9C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4572000"/>
            <a:ext cx="5499431" cy="2133600"/>
          </a:xfrm>
          <a:prstGeom prst="rect">
            <a:avLst/>
          </a:prstGeom>
          <a:noFill/>
          <a:ln>
            <a:noFill/>
          </a:ln>
        </p:spPr>
      </p:pic>
    </p:spTree>
    <p:extLst>
      <p:ext uri="{BB962C8B-B14F-4D97-AF65-F5344CB8AC3E}">
        <p14:creationId xmlns:p14="http://schemas.microsoft.com/office/powerpoint/2010/main" val="4172405812"/>
      </p:ext>
    </p:extLst>
  </p:cSld>
  <p:clrMapOvr>
    <a:masterClrMapping/>
  </p:clrMapOvr>
  <mc:AlternateContent xmlns:mc="http://schemas.openxmlformats.org/markup-compatibility/2006" xmlns:p14="http://schemas.microsoft.com/office/powerpoint/2010/main">
    <mc:Choice Requires="p14">
      <p:transition spd="slow" p14:dur="2000" advTm="115925"/>
    </mc:Choice>
    <mc:Fallback xmlns="">
      <p:transition spd="slow" advTm="11592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4" descr="http://www.signonsandiego.com/uniontrib/20060713/images/moon.jpg"/>
          <p:cNvPicPr>
            <a:picLocks noChangeAspect="1" noChangeArrowheads="1"/>
          </p:cNvPicPr>
          <p:nvPr/>
        </p:nvPicPr>
        <p:blipFill>
          <a:blip r:embed="rId2" cstate="print"/>
          <a:srcRect/>
          <a:stretch>
            <a:fillRect/>
          </a:stretch>
        </p:blipFill>
        <p:spPr bwMode="auto">
          <a:xfrm>
            <a:off x="4681800" y="2819400"/>
            <a:ext cx="3471599" cy="3245311"/>
          </a:xfrm>
          <a:prstGeom prst="rect">
            <a:avLst/>
          </a:prstGeom>
          <a:noFill/>
          <a:ln w="9525">
            <a:noFill/>
            <a:miter lim="800000"/>
            <a:headEnd/>
            <a:tailEnd/>
          </a:ln>
        </p:spPr>
      </p:pic>
      <p:pic>
        <p:nvPicPr>
          <p:cNvPr id="12291" name="Picture 2" descr="http://www.nasa.gov/images/content/103984main_moon1.gif"/>
          <p:cNvPicPr>
            <a:picLocks noChangeAspect="1" noChangeArrowheads="1"/>
          </p:cNvPicPr>
          <p:nvPr/>
        </p:nvPicPr>
        <p:blipFill>
          <a:blip r:embed="rId3" cstate="print"/>
          <a:srcRect t="2000" r="8212" b="2000"/>
          <a:stretch>
            <a:fillRect/>
          </a:stretch>
        </p:blipFill>
        <p:spPr bwMode="auto">
          <a:xfrm>
            <a:off x="8637166" y="0"/>
            <a:ext cx="3554834" cy="2752130"/>
          </a:xfrm>
          <a:prstGeom prst="rect">
            <a:avLst/>
          </a:prstGeom>
          <a:noFill/>
          <a:ln w="9525">
            <a:noFill/>
            <a:miter lim="800000"/>
            <a:headEnd/>
            <a:tailEnd/>
          </a:ln>
        </p:spPr>
      </p:pic>
      <p:sp>
        <p:nvSpPr>
          <p:cNvPr id="12292" name="Rectangle 8"/>
          <p:cNvSpPr>
            <a:spLocks noChangeArrowheads="1"/>
          </p:cNvSpPr>
          <p:nvPr/>
        </p:nvSpPr>
        <p:spPr bwMode="auto">
          <a:xfrm>
            <a:off x="6717631" y="6060607"/>
            <a:ext cx="2971800" cy="215900"/>
          </a:xfrm>
          <a:prstGeom prst="rect">
            <a:avLst/>
          </a:prstGeom>
          <a:noFill/>
          <a:ln w="9525">
            <a:noFill/>
            <a:miter lim="800000"/>
            <a:headEnd/>
            <a:tailEnd/>
          </a:ln>
        </p:spPr>
        <p:txBody>
          <a:bodyPr>
            <a:spAutoFit/>
          </a:bodyPr>
          <a:lstStyle/>
          <a:p>
            <a:r>
              <a:rPr lang="en-US" sz="800" dirty="0"/>
              <a:t>http://</a:t>
            </a:r>
            <a:r>
              <a:rPr lang="en-US" sz="800" dirty="0" err="1"/>
              <a:t>www.nasa.gov</a:t>
            </a:r>
            <a:r>
              <a:rPr lang="en-US" sz="800" dirty="0"/>
              <a:t>/images/content/103984main_moon1.gif</a:t>
            </a:r>
          </a:p>
        </p:txBody>
      </p:sp>
      <p:sp>
        <p:nvSpPr>
          <p:cNvPr id="12294" name="Rectangle 10"/>
          <p:cNvSpPr>
            <a:spLocks noChangeArrowheads="1"/>
          </p:cNvSpPr>
          <p:nvPr/>
        </p:nvSpPr>
        <p:spPr bwMode="auto">
          <a:xfrm>
            <a:off x="6717631" y="6261100"/>
            <a:ext cx="3352800" cy="215900"/>
          </a:xfrm>
          <a:prstGeom prst="rect">
            <a:avLst/>
          </a:prstGeom>
          <a:noFill/>
          <a:ln w="9525">
            <a:noFill/>
            <a:miter lim="800000"/>
            <a:headEnd/>
            <a:tailEnd/>
          </a:ln>
        </p:spPr>
        <p:txBody>
          <a:bodyPr>
            <a:spAutoFit/>
          </a:bodyPr>
          <a:lstStyle/>
          <a:p>
            <a:r>
              <a:rPr lang="en-US" sz="800" dirty="0"/>
              <a:t>http://</a:t>
            </a:r>
            <a:r>
              <a:rPr lang="en-US" sz="800" dirty="0" err="1"/>
              <a:t>www.signonsandiego.com</a:t>
            </a:r>
            <a:r>
              <a:rPr lang="en-US" sz="800" dirty="0"/>
              <a:t>/</a:t>
            </a:r>
            <a:r>
              <a:rPr lang="en-US" sz="800" dirty="0" err="1"/>
              <a:t>uniontrib</a:t>
            </a:r>
            <a:r>
              <a:rPr lang="en-US" sz="800" dirty="0"/>
              <a:t>/20060713/images/</a:t>
            </a:r>
            <a:r>
              <a:rPr lang="en-US" sz="800" dirty="0" err="1"/>
              <a:t>moon.jpg</a:t>
            </a:r>
            <a:endParaRPr lang="en-US" sz="800" dirty="0"/>
          </a:p>
        </p:txBody>
      </p:sp>
      <p:sp>
        <p:nvSpPr>
          <p:cNvPr id="2" name="Rectangle 1">
            <a:extLst>
              <a:ext uri="{FF2B5EF4-FFF2-40B4-BE49-F238E27FC236}">
                <a16:creationId xmlns:a16="http://schemas.microsoft.com/office/drawing/2014/main" id="{1D8DCD89-7912-A849-8E99-563D94D873E6}"/>
              </a:ext>
            </a:extLst>
          </p:cNvPr>
          <p:cNvSpPr/>
          <p:nvPr/>
        </p:nvSpPr>
        <p:spPr>
          <a:xfrm>
            <a:off x="0" y="954107"/>
            <a:ext cx="7086600" cy="1200329"/>
          </a:xfrm>
          <a:prstGeom prst="rect">
            <a:avLst/>
          </a:prstGeom>
        </p:spPr>
        <p:txBody>
          <a:bodyPr wrap="square">
            <a:spAutoFit/>
          </a:bodyPr>
          <a:lstStyle/>
          <a:p>
            <a:pPr marL="271463" indent="-271463">
              <a:buFont typeface="Arial" panose="020B0604020202020204" pitchFamily="34" charset="0"/>
              <a:buChar char="•"/>
            </a:pPr>
            <a:r>
              <a:rPr lang="fr-CH" dirty="0"/>
              <a:t>Principe: faire réfléchir un faisceau laser pulsé de la surface de la lune, mesurer le temps d’un aller-retour.</a:t>
            </a:r>
          </a:p>
          <a:p>
            <a:pPr marL="271463" indent="-271463">
              <a:buFont typeface="Arial" panose="020B0604020202020204" pitchFamily="34" charset="0"/>
              <a:buChar char="•"/>
            </a:pPr>
            <a:r>
              <a:rPr lang="fr-CH" dirty="0"/>
              <a:t>La précision souhaité: 1 mm = 6.7 </a:t>
            </a:r>
            <a:r>
              <a:rPr lang="fr-CH" dirty="0" err="1"/>
              <a:t>ps</a:t>
            </a:r>
            <a:r>
              <a:rPr lang="fr-CH" dirty="0"/>
              <a:t> !</a:t>
            </a:r>
          </a:p>
          <a:p>
            <a:pPr marL="271463" indent="-271463">
              <a:buFont typeface="Arial" panose="020B0604020202020204" pitchFamily="34" charset="0"/>
              <a:buChar char="•"/>
            </a:pPr>
            <a:r>
              <a:rPr lang="fr-CH" dirty="0"/>
              <a:t>L'impulsion laser doit être très courte et puissante</a:t>
            </a:r>
          </a:p>
        </p:txBody>
      </p:sp>
      <p:sp>
        <p:nvSpPr>
          <p:cNvPr id="8" name="Text Box 4">
            <a:extLst>
              <a:ext uri="{FF2B5EF4-FFF2-40B4-BE49-F238E27FC236}">
                <a16:creationId xmlns:a16="http://schemas.microsoft.com/office/drawing/2014/main" id="{F29C1E9C-C8DD-764E-85F6-A83372804E57}"/>
              </a:ext>
            </a:extLst>
          </p:cNvPr>
          <p:cNvSpPr txBox="1">
            <a:spLocks noChangeArrowheads="1"/>
          </p:cNvSpPr>
          <p:nvPr/>
        </p:nvSpPr>
        <p:spPr bwMode="auto">
          <a:xfrm>
            <a:off x="14227" y="2219665"/>
            <a:ext cx="6843773" cy="954107"/>
          </a:xfrm>
          <a:prstGeom prst="rect">
            <a:avLst/>
          </a:prstGeom>
          <a:noFill/>
          <a:ln w="9525">
            <a:noFill/>
            <a:miter lim="800000"/>
            <a:headEnd/>
            <a:tailEnd/>
          </a:ln>
        </p:spPr>
        <p:txBody>
          <a:bodyPr wrap="square">
            <a:spAutoFit/>
          </a:bodyPr>
          <a:lstStyle/>
          <a:p>
            <a:r>
              <a:rPr lang="fr-CH" sz="2800" dirty="0"/>
              <a:t>Premier étape: Poser un miroir (réseau de rétro-réflecteurs) sur la lune (Apollo)</a:t>
            </a:r>
            <a:endParaRPr lang="en-US" sz="2800" dirty="0"/>
          </a:p>
        </p:txBody>
      </p:sp>
      <p:pic>
        <p:nvPicPr>
          <p:cNvPr id="9" name="Picture 4" descr="http://konzern.heraeus.de/media/webmedia_local/media/presse/termine/73035b-Austronaut_klein_318_res_318.jpg">
            <a:extLst>
              <a:ext uri="{FF2B5EF4-FFF2-40B4-BE49-F238E27FC236}">
                <a16:creationId xmlns:a16="http://schemas.microsoft.com/office/drawing/2014/main" id="{13CA46FB-08E5-914C-A9CA-51FAFA7B5453}"/>
              </a:ext>
            </a:extLst>
          </p:cNvPr>
          <p:cNvPicPr>
            <a:picLocks noChangeAspect="1" noChangeArrowheads="1"/>
          </p:cNvPicPr>
          <p:nvPr/>
        </p:nvPicPr>
        <p:blipFill rotWithShape="1">
          <a:blip r:embed="rId4" cstate="print"/>
          <a:srcRect l="16626" r="18253"/>
          <a:stretch/>
        </p:blipFill>
        <p:spPr bwMode="auto">
          <a:xfrm>
            <a:off x="10657631" y="3048000"/>
            <a:ext cx="1534369" cy="3245311"/>
          </a:xfrm>
          <a:prstGeom prst="rect">
            <a:avLst/>
          </a:prstGeom>
          <a:noFill/>
          <a:ln w="9525">
            <a:noFill/>
            <a:miter lim="800000"/>
            <a:headEnd/>
            <a:tailEnd/>
          </a:ln>
        </p:spPr>
      </p:pic>
      <p:sp>
        <p:nvSpPr>
          <p:cNvPr id="10" name="Rectangle 7">
            <a:extLst>
              <a:ext uri="{FF2B5EF4-FFF2-40B4-BE49-F238E27FC236}">
                <a16:creationId xmlns:a16="http://schemas.microsoft.com/office/drawing/2014/main" id="{C83E5A66-7538-CE4F-961A-2DA756F768EB}"/>
              </a:ext>
            </a:extLst>
          </p:cNvPr>
          <p:cNvSpPr>
            <a:spLocks noChangeArrowheads="1"/>
          </p:cNvSpPr>
          <p:nvPr/>
        </p:nvSpPr>
        <p:spPr bwMode="auto">
          <a:xfrm>
            <a:off x="6717632" y="6642556"/>
            <a:ext cx="5474368" cy="215444"/>
          </a:xfrm>
          <a:prstGeom prst="rect">
            <a:avLst/>
          </a:prstGeom>
          <a:noFill/>
          <a:ln w="9525">
            <a:noFill/>
            <a:miter lim="800000"/>
            <a:headEnd/>
            <a:tailEnd/>
          </a:ln>
        </p:spPr>
        <p:txBody>
          <a:bodyPr wrap="square">
            <a:spAutoFit/>
          </a:bodyPr>
          <a:lstStyle/>
          <a:p>
            <a:r>
              <a:rPr lang="en-US" sz="800" dirty="0"/>
              <a:t>http://</a:t>
            </a:r>
            <a:r>
              <a:rPr lang="en-US" sz="800" dirty="0" err="1"/>
              <a:t>konzern.heraeus.de</a:t>
            </a:r>
            <a:r>
              <a:rPr lang="en-US" sz="800" dirty="0"/>
              <a:t>/media/</a:t>
            </a:r>
            <a:r>
              <a:rPr lang="en-US" sz="800" dirty="0" err="1"/>
              <a:t>webmedia_local</a:t>
            </a:r>
            <a:r>
              <a:rPr lang="en-US" sz="800" dirty="0"/>
              <a:t>/media/</a:t>
            </a:r>
            <a:r>
              <a:rPr lang="en-US" sz="800" dirty="0" err="1"/>
              <a:t>presse</a:t>
            </a:r>
            <a:r>
              <a:rPr lang="en-US" sz="800" dirty="0"/>
              <a:t>/</a:t>
            </a:r>
            <a:r>
              <a:rPr lang="en-US" sz="800" dirty="0" err="1"/>
              <a:t>termine</a:t>
            </a:r>
            <a:r>
              <a:rPr lang="en-US" sz="800" dirty="0"/>
              <a:t>/73035b-Austronaut_klein_318_res_318.jpg</a:t>
            </a:r>
          </a:p>
        </p:txBody>
      </p:sp>
      <p:pic>
        <p:nvPicPr>
          <p:cNvPr id="11" name="Picture 6" descr="http://www.nasa.gov/centers/goddard/images/content/191431main_Apollo_laser_reflector.jpg">
            <a:extLst>
              <a:ext uri="{FF2B5EF4-FFF2-40B4-BE49-F238E27FC236}">
                <a16:creationId xmlns:a16="http://schemas.microsoft.com/office/drawing/2014/main" id="{9238C70C-1633-0A43-84B4-E55A9400157B}"/>
              </a:ext>
            </a:extLst>
          </p:cNvPr>
          <p:cNvPicPr>
            <a:picLocks noChangeAspect="1" noChangeArrowheads="1"/>
          </p:cNvPicPr>
          <p:nvPr/>
        </p:nvPicPr>
        <p:blipFill>
          <a:blip r:embed="rId5" cstate="print"/>
          <a:srcRect l="19717" t="15352" r="15492" b="8466"/>
          <a:stretch>
            <a:fillRect/>
          </a:stretch>
        </p:blipFill>
        <p:spPr bwMode="auto">
          <a:xfrm>
            <a:off x="8203531" y="3048000"/>
            <a:ext cx="2398887" cy="2816154"/>
          </a:xfrm>
          <a:prstGeom prst="rect">
            <a:avLst/>
          </a:prstGeom>
          <a:noFill/>
          <a:ln w="9525">
            <a:noFill/>
            <a:miter lim="800000"/>
            <a:headEnd/>
            <a:tailEnd/>
          </a:ln>
        </p:spPr>
      </p:pic>
      <p:sp>
        <p:nvSpPr>
          <p:cNvPr id="12" name="Rectangle 9">
            <a:extLst>
              <a:ext uri="{FF2B5EF4-FFF2-40B4-BE49-F238E27FC236}">
                <a16:creationId xmlns:a16="http://schemas.microsoft.com/office/drawing/2014/main" id="{FF20B106-E5F8-DC41-89F8-903700A76960}"/>
              </a:ext>
            </a:extLst>
          </p:cNvPr>
          <p:cNvSpPr>
            <a:spLocks noChangeArrowheads="1"/>
          </p:cNvSpPr>
          <p:nvPr/>
        </p:nvSpPr>
        <p:spPr bwMode="auto">
          <a:xfrm>
            <a:off x="6717631" y="6436695"/>
            <a:ext cx="4419600" cy="215444"/>
          </a:xfrm>
          <a:prstGeom prst="rect">
            <a:avLst/>
          </a:prstGeom>
          <a:noFill/>
          <a:ln w="9525">
            <a:noFill/>
            <a:miter lim="800000"/>
            <a:headEnd/>
            <a:tailEnd/>
          </a:ln>
        </p:spPr>
        <p:txBody>
          <a:bodyPr wrap="square">
            <a:spAutoFit/>
          </a:bodyPr>
          <a:lstStyle/>
          <a:p>
            <a:r>
              <a:rPr lang="en-US" sz="800" dirty="0"/>
              <a:t>http://</a:t>
            </a:r>
            <a:r>
              <a:rPr lang="en-US" sz="800" dirty="0" err="1"/>
              <a:t>www.nasa.gov</a:t>
            </a:r>
            <a:r>
              <a:rPr lang="en-US" sz="800" dirty="0"/>
              <a:t>/centers/</a:t>
            </a:r>
            <a:r>
              <a:rPr lang="en-US" sz="800" dirty="0" err="1"/>
              <a:t>goddard</a:t>
            </a:r>
            <a:r>
              <a:rPr lang="en-US" sz="800" dirty="0"/>
              <a:t>/images/content/191431main_Apollo_laser_reflector.jpg</a:t>
            </a:r>
          </a:p>
        </p:txBody>
      </p:sp>
      <p:pic>
        <p:nvPicPr>
          <p:cNvPr id="15" name="Picture 8" descr="http://www.anthonares.net/laser_apollo_corner_cube.png">
            <a:extLst>
              <a:ext uri="{FF2B5EF4-FFF2-40B4-BE49-F238E27FC236}">
                <a16:creationId xmlns:a16="http://schemas.microsoft.com/office/drawing/2014/main" id="{1AF2390A-60D6-D643-8105-345A32292C5C}"/>
              </a:ext>
            </a:extLst>
          </p:cNvPr>
          <p:cNvPicPr>
            <a:picLocks noChangeAspect="1" noChangeArrowheads="1"/>
          </p:cNvPicPr>
          <p:nvPr/>
        </p:nvPicPr>
        <p:blipFill>
          <a:blip r:embed="rId6" cstate="print"/>
          <a:srcRect/>
          <a:stretch>
            <a:fillRect/>
          </a:stretch>
        </p:blipFill>
        <p:spPr bwMode="auto">
          <a:xfrm>
            <a:off x="-158763" y="4056848"/>
            <a:ext cx="2553480" cy="2219659"/>
          </a:xfrm>
          <a:prstGeom prst="rect">
            <a:avLst/>
          </a:prstGeom>
          <a:noFill/>
          <a:ln w="9525">
            <a:noFill/>
            <a:miter lim="800000"/>
            <a:headEnd/>
            <a:tailEnd/>
          </a:ln>
        </p:spPr>
      </p:pic>
      <p:pic>
        <p:nvPicPr>
          <p:cNvPr id="16" name="Picture 10" descr="http://www.jpl.nasa.gov/images/retroprism-browse.jpg">
            <a:extLst>
              <a:ext uri="{FF2B5EF4-FFF2-40B4-BE49-F238E27FC236}">
                <a16:creationId xmlns:a16="http://schemas.microsoft.com/office/drawing/2014/main" id="{AC230AF2-3F22-344E-B071-B2330266FB49}"/>
              </a:ext>
            </a:extLst>
          </p:cNvPr>
          <p:cNvPicPr>
            <a:picLocks noChangeAspect="1" noChangeArrowheads="1"/>
          </p:cNvPicPr>
          <p:nvPr/>
        </p:nvPicPr>
        <p:blipFill rotWithShape="1">
          <a:blip r:embed="rId7" cstate="print"/>
          <a:srcRect l="5343" t="13402" r="4937" b="13012"/>
          <a:stretch/>
        </p:blipFill>
        <p:spPr bwMode="auto">
          <a:xfrm>
            <a:off x="2501609" y="5410200"/>
            <a:ext cx="2403704" cy="1478603"/>
          </a:xfrm>
          <a:prstGeom prst="rect">
            <a:avLst/>
          </a:prstGeom>
          <a:noFill/>
          <a:ln w="9525">
            <a:noFill/>
            <a:miter lim="800000"/>
            <a:headEnd/>
            <a:tailEnd/>
          </a:ln>
        </p:spPr>
      </p:pic>
      <p:sp>
        <p:nvSpPr>
          <p:cNvPr id="3" name="Rectangle 2">
            <a:extLst>
              <a:ext uri="{FF2B5EF4-FFF2-40B4-BE49-F238E27FC236}">
                <a16:creationId xmlns:a16="http://schemas.microsoft.com/office/drawing/2014/main" id="{7F12B182-A802-2C48-9184-19C767D3A19C}"/>
              </a:ext>
            </a:extLst>
          </p:cNvPr>
          <p:cNvSpPr/>
          <p:nvPr/>
        </p:nvSpPr>
        <p:spPr>
          <a:xfrm>
            <a:off x="-8554" y="3124200"/>
            <a:ext cx="5037754" cy="923330"/>
          </a:xfrm>
          <a:prstGeom prst="rect">
            <a:avLst/>
          </a:prstGeom>
        </p:spPr>
        <p:txBody>
          <a:bodyPr wrap="square">
            <a:spAutoFit/>
          </a:bodyPr>
          <a:lstStyle/>
          <a:p>
            <a:pPr marL="271463" indent="-271463">
              <a:buFont typeface="Arial" panose="020B0604020202020204" pitchFamily="34" charset="0"/>
              <a:buChar char="•"/>
            </a:pPr>
            <a:r>
              <a:rPr lang="fr-CH" dirty="0"/>
              <a:t>Chaque faisceau revient avec le même angle</a:t>
            </a:r>
          </a:p>
          <a:p>
            <a:pPr marL="271463" indent="-271463">
              <a:buFont typeface="Arial" panose="020B0604020202020204" pitchFamily="34" charset="0"/>
              <a:buChar char="•"/>
            </a:pPr>
            <a:r>
              <a:rPr lang="fr-CH" dirty="0"/>
              <a:t>Utilisation de la réflexion interne totale (Ch.3,p.27)</a:t>
            </a:r>
            <a:endParaRPr lang="en-US" dirty="0"/>
          </a:p>
        </p:txBody>
      </p:sp>
      <p:sp>
        <p:nvSpPr>
          <p:cNvPr id="18" name="Rectangle 7">
            <a:extLst>
              <a:ext uri="{FF2B5EF4-FFF2-40B4-BE49-F238E27FC236}">
                <a16:creationId xmlns:a16="http://schemas.microsoft.com/office/drawing/2014/main" id="{9C86A50A-DCD8-884E-949D-F28146CD4AD5}"/>
              </a:ext>
            </a:extLst>
          </p:cNvPr>
          <p:cNvSpPr>
            <a:spLocks noChangeArrowheads="1"/>
          </p:cNvSpPr>
          <p:nvPr/>
        </p:nvSpPr>
        <p:spPr bwMode="auto">
          <a:xfrm>
            <a:off x="6717631" y="5925822"/>
            <a:ext cx="2819400" cy="215900"/>
          </a:xfrm>
          <a:prstGeom prst="rect">
            <a:avLst/>
          </a:prstGeom>
          <a:noFill/>
          <a:ln w="9525">
            <a:noFill/>
            <a:miter lim="800000"/>
            <a:headEnd/>
            <a:tailEnd/>
          </a:ln>
        </p:spPr>
        <p:txBody>
          <a:bodyPr>
            <a:spAutoFit/>
          </a:bodyPr>
          <a:lstStyle/>
          <a:p>
            <a:r>
              <a:rPr lang="en-US" sz="800" dirty="0"/>
              <a:t>http://</a:t>
            </a:r>
            <a:r>
              <a:rPr lang="en-US" sz="800" dirty="0" err="1"/>
              <a:t>www.jpl.nasa.gov</a:t>
            </a:r>
            <a:r>
              <a:rPr lang="en-US" sz="800" dirty="0"/>
              <a:t>/images/</a:t>
            </a:r>
            <a:r>
              <a:rPr lang="en-US" sz="800" dirty="0" err="1"/>
              <a:t>retroprism-browse.jpg</a:t>
            </a:r>
            <a:endParaRPr lang="en-US" sz="800" dirty="0"/>
          </a:p>
        </p:txBody>
      </p:sp>
      <p:sp>
        <p:nvSpPr>
          <p:cNvPr id="12290" name="Text Box 4"/>
          <p:cNvSpPr txBox="1">
            <a:spLocks noChangeArrowheads="1"/>
          </p:cNvSpPr>
          <p:nvPr/>
        </p:nvSpPr>
        <p:spPr bwMode="auto">
          <a:xfrm>
            <a:off x="-1" y="0"/>
            <a:ext cx="10657631" cy="954107"/>
          </a:xfrm>
          <a:prstGeom prst="rect">
            <a:avLst/>
          </a:prstGeom>
          <a:noFill/>
          <a:ln w="9525">
            <a:noFill/>
            <a:miter lim="800000"/>
            <a:headEnd/>
            <a:tailEnd/>
          </a:ln>
        </p:spPr>
        <p:txBody>
          <a:bodyPr wrap="square">
            <a:spAutoFit/>
          </a:bodyPr>
          <a:lstStyle/>
          <a:p>
            <a:pPr algn="ctr"/>
            <a:r>
              <a:rPr lang="fr-CH" sz="2800" dirty="0">
                <a:solidFill>
                  <a:srgbClr val="FF0000"/>
                </a:solidFill>
              </a:rPr>
              <a:t>Bonus: </a:t>
            </a:r>
            <a:r>
              <a:rPr lang="fr-CH" sz="2800" dirty="0"/>
              <a:t>Projet: Mesurer la distance terre-lune (385,000 km) avec une précision de 1 mm</a:t>
            </a:r>
          </a:p>
        </p:txBody>
      </p:sp>
    </p:spTree>
  </p:cSld>
  <p:clrMapOvr>
    <a:masterClrMapping/>
  </p:clrMapOvr>
  <mc:AlternateContent xmlns:mc="http://schemas.openxmlformats.org/markup-compatibility/2006" xmlns:p14="http://schemas.microsoft.com/office/powerpoint/2010/main">
    <mc:Choice Requires="p14">
      <p:transition spd="slow" p14:dur="2000" advTm="172314"/>
    </mc:Choice>
    <mc:Fallback xmlns="">
      <p:transition spd="slow" advTm="17231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0" y="1"/>
            <a:ext cx="12192000" cy="584775"/>
          </a:xfrm>
          <a:prstGeom prst="rect">
            <a:avLst/>
          </a:prstGeom>
          <a:noFill/>
          <a:ln w="9525">
            <a:noFill/>
            <a:miter lim="800000"/>
            <a:headEnd/>
            <a:tailEnd/>
          </a:ln>
        </p:spPr>
        <p:txBody>
          <a:bodyPr wrap="square">
            <a:spAutoFit/>
          </a:bodyPr>
          <a:lstStyle/>
          <a:p>
            <a:pPr algn="ctr"/>
            <a:r>
              <a:rPr lang="fr-CH" sz="3200" dirty="0">
                <a:solidFill>
                  <a:srgbClr val="FF0000"/>
                </a:solidFill>
              </a:rPr>
              <a:t>Bonus: </a:t>
            </a:r>
            <a:r>
              <a:rPr lang="fr-CH" sz="3200" dirty="0"/>
              <a:t>Envoyer un faisceau laser (Gaussien) par un télescope</a:t>
            </a:r>
          </a:p>
        </p:txBody>
      </p:sp>
      <p:pic>
        <p:nvPicPr>
          <p:cNvPr id="15363" name="Picture 2" descr="http://www.atscope.com.au/laser/fog100mw.jpg"/>
          <p:cNvPicPr>
            <a:picLocks noChangeAspect="1" noChangeArrowheads="1"/>
          </p:cNvPicPr>
          <p:nvPr/>
        </p:nvPicPr>
        <p:blipFill>
          <a:blip r:embed="rId2" cstate="print"/>
          <a:srcRect/>
          <a:stretch>
            <a:fillRect/>
          </a:stretch>
        </p:blipFill>
        <p:spPr bwMode="auto">
          <a:xfrm>
            <a:off x="1524001" y="4044790"/>
            <a:ext cx="2895599" cy="2584610"/>
          </a:xfrm>
          <a:prstGeom prst="rect">
            <a:avLst/>
          </a:prstGeom>
          <a:noFill/>
          <a:ln w="9525">
            <a:noFill/>
            <a:miter lim="800000"/>
            <a:headEnd/>
            <a:tailEnd/>
          </a:ln>
        </p:spPr>
      </p:pic>
      <p:sp>
        <p:nvSpPr>
          <p:cNvPr id="15364" name="Rectangle 5"/>
          <p:cNvSpPr>
            <a:spLocks noChangeArrowheads="1"/>
          </p:cNvSpPr>
          <p:nvPr/>
        </p:nvSpPr>
        <p:spPr bwMode="auto">
          <a:xfrm>
            <a:off x="1524000" y="6642556"/>
            <a:ext cx="2895600" cy="215444"/>
          </a:xfrm>
          <a:prstGeom prst="rect">
            <a:avLst/>
          </a:prstGeom>
          <a:noFill/>
          <a:ln w="9525">
            <a:noFill/>
            <a:miter lim="800000"/>
            <a:headEnd/>
            <a:tailEnd/>
          </a:ln>
        </p:spPr>
        <p:txBody>
          <a:bodyPr>
            <a:spAutoFit/>
          </a:bodyPr>
          <a:lstStyle/>
          <a:p>
            <a:r>
              <a:rPr lang="en-US" sz="800" dirty="0">
                <a:solidFill>
                  <a:srgbClr val="FF0000"/>
                </a:solidFill>
              </a:rPr>
              <a:t>http://</a:t>
            </a:r>
            <a:r>
              <a:rPr lang="en-US" sz="800" dirty="0" err="1">
                <a:solidFill>
                  <a:srgbClr val="FF0000"/>
                </a:solidFill>
              </a:rPr>
              <a:t>www.atscope.com.au</a:t>
            </a:r>
            <a:r>
              <a:rPr lang="en-US" sz="800" dirty="0">
                <a:solidFill>
                  <a:srgbClr val="FF0000"/>
                </a:solidFill>
              </a:rPr>
              <a:t>/laser/fog100mw.jpg</a:t>
            </a:r>
          </a:p>
        </p:txBody>
      </p:sp>
      <p:sp>
        <p:nvSpPr>
          <p:cNvPr id="15366" name="Rectangle 5"/>
          <p:cNvSpPr>
            <a:spLocks noChangeArrowheads="1"/>
          </p:cNvSpPr>
          <p:nvPr/>
        </p:nvSpPr>
        <p:spPr bwMode="auto">
          <a:xfrm>
            <a:off x="21210" y="536377"/>
            <a:ext cx="12170790" cy="163121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fr-CH" sz="2000" dirty="0"/>
              <a:t>Quel diamètre de faisceau pour limiter la divergence à une distance de </a:t>
            </a:r>
            <a:r>
              <a:rPr lang="fr-CH" sz="2000" dirty="0">
                <a:solidFill>
                  <a:srgbClr val="000000"/>
                </a:solidFill>
              </a:rPr>
              <a:t>385,000 km ?</a:t>
            </a:r>
            <a:endParaRPr lang="en-US" sz="2000" dirty="0"/>
          </a:p>
          <a:p>
            <a:pPr marL="342900" indent="-342900">
              <a:buFont typeface="Arial" panose="020B0604020202020204" pitchFamily="34" charset="0"/>
              <a:buChar char="•"/>
            </a:pPr>
            <a:r>
              <a:rPr lang="fr-CH" sz="2000" dirty="0"/>
              <a:t>Un faisceau gaussien d'un laser (</a:t>
            </a:r>
            <a:r>
              <a:rPr lang="fr-CH" sz="2000" dirty="0">
                <a:latin typeface="Symbol" pitchFamily="18" charset="2"/>
              </a:rPr>
              <a:t>l</a:t>
            </a:r>
            <a:r>
              <a:rPr lang="fr-CH" sz="2000" dirty="0"/>
              <a:t>=0.532 </a:t>
            </a:r>
            <a:r>
              <a:rPr lang="fr-CH" sz="2000" dirty="0">
                <a:latin typeface="Symbol" pitchFamily="18" charset="2"/>
              </a:rPr>
              <a:t>m</a:t>
            </a:r>
            <a:r>
              <a:rPr lang="fr-CH" sz="2000" dirty="0"/>
              <a:t>m) avec un diamètre de 5 m arrivera à la lune avec :</a:t>
            </a:r>
          </a:p>
          <a:p>
            <a:pPr marL="342900" indent="-342900">
              <a:buFont typeface="Arial" panose="020B0604020202020204" pitchFamily="34" charset="0"/>
              <a:buChar char="•"/>
            </a:pPr>
            <a:r>
              <a:rPr lang="fr-CH" sz="2000" dirty="0"/>
              <a:t>Un diamètre de 26 m, et une intensité de 1% de l'intensité initiale.</a:t>
            </a:r>
          </a:p>
          <a:p>
            <a:pPr marL="342900" indent="-342900">
              <a:buFont typeface="Arial" panose="020B0604020202020204" pitchFamily="34" charset="0"/>
              <a:buChar char="•"/>
            </a:pPr>
            <a:r>
              <a:rPr lang="fr-CH" sz="2000" dirty="0"/>
              <a:t>Un télescope de 50 cm va donner une tache de 261 m, et une intensité de 10</a:t>
            </a:r>
            <a:r>
              <a:rPr lang="fr-CH" sz="2000" baseline="30000" dirty="0"/>
              <a:t>-6</a:t>
            </a:r>
            <a:r>
              <a:rPr lang="fr-CH" sz="2000" dirty="0"/>
              <a:t> de l'intensité initiale.</a:t>
            </a:r>
          </a:p>
          <a:p>
            <a:pPr marL="342900" indent="-342900">
              <a:buFont typeface="Arial" panose="020B0604020202020204" pitchFamily="34" charset="0"/>
              <a:buChar char="•"/>
            </a:pPr>
            <a:r>
              <a:rPr lang="fr-CH" sz="2000" dirty="0"/>
              <a:t>Malheureusement, c'est trop simple…</a:t>
            </a:r>
            <a:endParaRPr lang="en-US" sz="2000"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044790"/>
            <a:ext cx="4444999" cy="2584610"/>
          </a:xfrm>
          <a:prstGeom prst="rect">
            <a:avLst/>
          </a:prstGeom>
          <a:noFill/>
          <a:ln>
            <a:noFill/>
          </a:ln>
        </p:spPr>
      </p:pic>
      <p:sp>
        <p:nvSpPr>
          <p:cNvPr id="3" name="Rectangle 2"/>
          <p:cNvSpPr/>
          <p:nvPr/>
        </p:nvSpPr>
        <p:spPr>
          <a:xfrm>
            <a:off x="5410200" y="6623350"/>
            <a:ext cx="5257800" cy="215444"/>
          </a:xfrm>
          <a:prstGeom prst="rect">
            <a:avLst/>
          </a:prstGeom>
        </p:spPr>
        <p:txBody>
          <a:bodyPr wrap="square">
            <a:spAutoFit/>
          </a:bodyPr>
          <a:lstStyle/>
          <a:p>
            <a:r>
              <a:rPr lang="en-US" sz="800" dirty="0"/>
              <a:t>https://</a:t>
            </a:r>
            <a:r>
              <a:rPr lang="en-US" sz="800" dirty="0" err="1"/>
              <a:t>upload.wikimedia.org</a:t>
            </a:r>
            <a:r>
              <a:rPr lang="en-US" sz="800" dirty="0"/>
              <a:t>/</a:t>
            </a:r>
            <a:r>
              <a:rPr lang="en-US" sz="800" dirty="0" err="1"/>
              <a:t>wikipedia</a:t>
            </a:r>
            <a:r>
              <a:rPr lang="en-US" sz="800" dirty="0"/>
              <a:t>/commons/e/e1/</a:t>
            </a:r>
            <a:r>
              <a:rPr lang="en-US" sz="800" dirty="0" err="1"/>
              <a:t>Goddard_Spaceflight_Center_Laser_Ranging_Facility.jpg</a:t>
            </a:r>
            <a:endParaRPr lang="en-US" sz="800" dirty="0"/>
          </a:p>
        </p:txBody>
      </p:sp>
      <p:graphicFrame>
        <p:nvGraphicFramePr>
          <p:cNvPr id="9" name="Object 5">
            <a:extLst>
              <a:ext uri="{FF2B5EF4-FFF2-40B4-BE49-F238E27FC236}">
                <a16:creationId xmlns:a16="http://schemas.microsoft.com/office/drawing/2014/main" id="{640DFD96-BF46-0F43-9C8C-87A4612F5E01}"/>
              </a:ext>
            </a:extLst>
          </p:cNvPr>
          <p:cNvGraphicFramePr>
            <a:graphicFrameLocks noChangeAspect="1"/>
          </p:cNvGraphicFramePr>
          <p:nvPr>
            <p:extLst>
              <p:ext uri="{D42A27DB-BD31-4B8C-83A1-F6EECF244321}">
                <p14:modId xmlns:p14="http://schemas.microsoft.com/office/powerpoint/2010/main" val="2241299341"/>
              </p:ext>
            </p:extLst>
          </p:nvPr>
        </p:nvGraphicFramePr>
        <p:xfrm>
          <a:off x="304800" y="2340754"/>
          <a:ext cx="9829800" cy="1581150"/>
        </p:xfrm>
        <a:graphic>
          <a:graphicData uri="http://schemas.openxmlformats.org/presentationml/2006/ole">
            <mc:AlternateContent xmlns:mc="http://schemas.openxmlformats.org/markup-compatibility/2006">
              <mc:Choice xmlns:v="urn:schemas-microsoft-com:vml" Requires="v">
                <p:oleObj name="Worksheet" r:id="rId4" imgW="9321800" imgH="1231900" progId="Excel.Sheet.8">
                  <p:embed/>
                </p:oleObj>
              </mc:Choice>
              <mc:Fallback>
                <p:oleObj name="Worksheet" r:id="rId4" imgW="9321800" imgH="1231900" progId="Excel.Sheet.8">
                  <p:embed/>
                  <p:pic>
                    <p:nvPicPr>
                      <p:cNvPr id="9" name="Object 5">
                        <a:extLst>
                          <a:ext uri="{FF2B5EF4-FFF2-40B4-BE49-F238E27FC236}">
                            <a16:creationId xmlns:a16="http://schemas.microsoft.com/office/drawing/2014/main" id="{640DFD96-BF46-0F43-9C8C-87A4612F5E01}"/>
                          </a:ext>
                        </a:extLst>
                      </p:cNvPr>
                      <p:cNvPicPr>
                        <a:picLocks noChangeAspect="1" noChangeArrowheads="1"/>
                      </p:cNvPicPr>
                      <p:nvPr/>
                    </p:nvPicPr>
                    <p:blipFill>
                      <a:blip r:embed="rId5"/>
                      <a:srcRect/>
                      <a:stretch>
                        <a:fillRect/>
                      </a:stretch>
                    </p:blipFill>
                    <p:spPr bwMode="auto">
                      <a:xfrm>
                        <a:off x="304800" y="2340754"/>
                        <a:ext cx="9829800" cy="1581150"/>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76190"/>
    </mc:Choice>
    <mc:Fallback xmlns="">
      <p:transition spd="slow" advTm="761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8333329" cy="584200"/>
          </a:xfrm>
          <a:prstGeom prst="rect">
            <a:avLst/>
          </a:prstGeom>
          <a:noFill/>
          <a:ln w="9525">
            <a:noFill/>
            <a:miter lim="800000"/>
            <a:headEnd/>
            <a:tailEnd/>
          </a:ln>
        </p:spPr>
        <p:txBody>
          <a:bodyPr wrap="square">
            <a:spAutoFit/>
          </a:bodyPr>
          <a:lstStyle/>
          <a:p>
            <a:pPr algn="ctr"/>
            <a:r>
              <a:rPr lang="fr-CH" sz="3200" dirty="0">
                <a:solidFill>
                  <a:srgbClr val="FF0000"/>
                </a:solidFill>
              </a:rPr>
              <a:t>Bonus: </a:t>
            </a:r>
            <a:r>
              <a:rPr lang="fr-CH" sz="3200" dirty="0"/>
              <a:t>Analyse détaillée: l'allée du faisceau</a:t>
            </a:r>
            <a:endParaRPr lang="en-US" sz="3200" dirty="0"/>
          </a:p>
        </p:txBody>
      </p:sp>
      <p:sp>
        <p:nvSpPr>
          <p:cNvPr id="9" name="Rectangle 5"/>
          <p:cNvSpPr>
            <a:spLocks noChangeArrowheads="1"/>
          </p:cNvSpPr>
          <p:nvPr/>
        </p:nvSpPr>
        <p:spPr bwMode="auto">
          <a:xfrm>
            <a:off x="-1" y="609600"/>
            <a:ext cx="7886703" cy="5228996"/>
          </a:xfrm>
          <a:prstGeom prst="rect">
            <a:avLst/>
          </a:prstGeom>
          <a:noFill/>
          <a:ln w="9525">
            <a:noFill/>
            <a:miter lim="800000"/>
            <a:headEnd/>
            <a:tailEnd/>
          </a:ln>
        </p:spPr>
        <p:txBody>
          <a:bodyPr wrap="square">
            <a:spAutoFit/>
          </a:bodyPr>
          <a:lstStyle/>
          <a:p>
            <a:pPr marL="342900" indent="-342900">
              <a:lnSpc>
                <a:spcPct val="120000"/>
              </a:lnSpc>
              <a:buFont typeface="Arial"/>
              <a:buChar char="•"/>
            </a:pPr>
            <a:r>
              <a:rPr lang="fr-CH" sz="2000" dirty="0"/>
              <a:t>Il y a un mouvement oscillatoire de la lune par rapport à la terre (libration), d'une amplitude de ±8.1° long. et  ±6.9° lat.</a:t>
            </a:r>
          </a:p>
          <a:p>
            <a:pPr marL="342900" indent="-342900">
              <a:lnSpc>
                <a:spcPct val="120000"/>
              </a:lnSpc>
              <a:buFont typeface="Arial"/>
              <a:buChar char="•"/>
            </a:pPr>
            <a:r>
              <a:rPr lang="fr-CH" sz="2000" dirty="0"/>
              <a:t>Le résultat: la réflexion des différents points du réflecteur ont un temps différent, ce qui élargit l'impulsion de retour par 300 ps (rms) max, 200 ps (rms) en moyen. Il faut donc au moins 1000 mesures pour obtenir une précision (SD) de 7 </a:t>
            </a:r>
            <a:r>
              <a:rPr lang="fr-CH" sz="2000" dirty="0" err="1"/>
              <a:t>ps</a:t>
            </a:r>
            <a:r>
              <a:rPr lang="fr-CH" sz="2000" dirty="0"/>
              <a:t> = 1 mm.</a:t>
            </a:r>
          </a:p>
          <a:p>
            <a:pPr marL="342900" indent="-342900">
              <a:lnSpc>
                <a:spcPct val="120000"/>
              </a:lnSpc>
              <a:buFont typeface="Arial"/>
              <a:buChar char="•"/>
            </a:pPr>
            <a:r>
              <a:rPr lang="fr-CH" sz="2000" dirty="0"/>
              <a:t>La divergence du faisceau est limitée par la turbulence atmosphérique à env. 5 </a:t>
            </a:r>
            <a:r>
              <a:rPr lang="fr-CH" sz="2000" dirty="0">
                <a:latin typeface="Symbol" charset="2"/>
                <a:cs typeface="Symbol" charset="2"/>
              </a:rPr>
              <a:t>m</a:t>
            </a:r>
            <a:r>
              <a:rPr lang="fr-CH" sz="2000" dirty="0"/>
              <a:t>rad, ce qui correspond à un diamètre de 2 km sur la lune (donc, pas besoin d'un grand télescope: un diamètre de 6.5 cm donne une tache de taille similaire).</a:t>
            </a:r>
            <a:endParaRPr lang="en-US" sz="2000" dirty="0"/>
          </a:p>
          <a:p>
            <a:pPr marL="342900" indent="-342900">
              <a:lnSpc>
                <a:spcPct val="120000"/>
              </a:lnSpc>
              <a:buFont typeface="Arial"/>
              <a:buChar char="•"/>
            </a:pPr>
            <a:r>
              <a:rPr lang="fr-CH" sz="2000" dirty="0"/>
              <a:t>La lumière qui arrive sur la surface du rétroréflecteur est seulement 4</a:t>
            </a:r>
            <a:r>
              <a:rPr lang="fr-CH" sz="2000" baseline="30000" dirty="0"/>
              <a:t>.</a:t>
            </a:r>
            <a:r>
              <a:rPr lang="fr-CH" sz="2000" dirty="0"/>
              <a:t>10</a:t>
            </a:r>
            <a:r>
              <a:rPr lang="fr-CH" sz="2000" baseline="30000" dirty="0"/>
              <a:t>-8</a:t>
            </a:r>
            <a:r>
              <a:rPr lang="fr-CH" sz="2000" dirty="0"/>
              <a:t> du signal envoyé.</a:t>
            </a:r>
          </a:p>
          <a:p>
            <a:pPr marL="342900" indent="-342900">
              <a:lnSpc>
                <a:spcPct val="120000"/>
              </a:lnSpc>
              <a:buFont typeface="Arial"/>
              <a:buChar char="•"/>
            </a:pPr>
            <a:r>
              <a:rPr lang="fr-CH" sz="2000" dirty="0"/>
              <a:t>Côté positif: il est (relativement) plus facile de viser le rétroréflecteur avec un faisceau plus large…</a:t>
            </a:r>
          </a:p>
        </p:txBody>
      </p:sp>
      <p:sp>
        <p:nvSpPr>
          <p:cNvPr id="4" name="Rectangle 3"/>
          <p:cNvSpPr/>
          <p:nvPr/>
        </p:nvSpPr>
        <p:spPr>
          <a:xfrm>
            <a:off x="0" y="6593489"/>
            <a:ext cx="3047779" cy="246221"/>
          </a:xfrm>
          <a:prstGeom prst="rect">
            <a:avLst/>
          </a:prstGeom>
        </p:spPr>
        <p:txBody>
          <a:bodyPr wrap="none">
            <a:spAutoFit/>
          </a:bodyPr>
          <a:lstStyle/>
          <a:p>
            <a:r>
              <a:rPr lang="en-US" sz="1000" dirty="0"/>
              <a:t>T. W. Murphy, </a:t>
            </a:r>
            <a:r>
              <a:rPr lang="is-IS" sz="1000" dirty="0"/>
              <a:t>Rep. Prog. Phys. </a:t>
            </a:r>
            <a:r>
              <a:rPr lang="is-IS" sz="1000" b="1" dirty="0"/>
              <a:t>76,</a:t>
            </a:r>
            <a:r>
              <a:rPr lang="is-IS" sz="1000" dirty="0"/>
              <a:t> 076901</a:t>
            </a:r>
            <a:r>
              <a:rPr lang="is-IS" sz="1000" b="1" dirty="0"/>
              <a:t> </a:t>
            </a:r>
            <a:r>
              <a:rPr lang="is-IS" sz="1000" dirty="0"/>
              <a:t>(2013)</a:t>
            </a:r>
            <a:endParaRPr lang="en-US" sz="1000" dirty="0"/>
          </a:p>
        </p:txBody>
      </p:sp>
      <p:pic>
        <p:nvPicPr>
          <p:cNvPr id="5" name="Picture 4"/>
          <p:cNvPicPr>
            <a:picLocks noChangeAspect="1"/>
          </p:cNvPicPr>
          <p:nvPr/>
        </p:nvPicPr>
        <p:blipFill>
          <a:blip r:embed="rId2"/>
          <a:stretch>
            <a:fillRect/>
          </a:stretch>
        </p:blipFill>
        <p:spPr>
          <a:xfrm>
            <a:off x="8333329" y="0"/>
            <a:ext cx="3839624" cy="3071699"/>
          </a:xfrm>
          <a:prstGeom prst="rect">
            <a:avLst/>
          </a:prstGeom>
        </p:spPr>
      </p:pic>
      <p:pic>
        <p:nvPicPr>
          <p:cNvPr id="6" name="Picture 5"/>
          <p:cNvPicPr>
            <a:picLocks noChangeAspect="1"/>
          </p:cNvPicPr>
          <p:nvPr/>
        </p:nvPicPr>
        <p:blipFill>
          <a:blip r:embed="rId3"/>
          <a:stretch>
            <a:fillRect/>
          </a:stretch>
        </p:blipFill>
        <p:spPr>
          <a:xfrm>
            <a:off x="8229600" y="3546033"/>
            <a:ext cx="3505200" cy="2691730"/>
          </a:xfrm>
          <a:prstGeom prst="rect">
            <a:avLst/>
          </a:prstGeom>
        </p:spPr>
      </p:pic>
      <p:sp>
        <p:nvSpPr>
          <p:cNvPr id="7" name="Text Box 5">
            <a:extLst>
              <a:ext uri="{FF2B5EF4-FFF2-40B4-BE49-F238E27FC236}">
                <a16:creationId xmlns:a16="http://schemas.microsoft.com/office/drawing/2014/main" id="{22B2346C-819D-4D4B-9AD8-42C48FE681D5}"/>
              </a:ext>
            </a:extLst>
          </p:cNvPr>
          <p:cNvSpPr txBox="1">
            <a:spLocks noChangeArrowheads="1"/>
          </p:cNvSpPr>
          <p:nvPr/>
        </p:nvSpPr>
        <p:spPr bwMode="auto">
          <a:xfrm>
            <a:off x="9067800" y="3048000"/>
            <a:ext cx="2608406" cy="369332"/>
          </a:xfrm>
          <a:prstGeom prst="rect">
            <a:avLst/>
          </a:prstGeom>
          <a:noFill/>
          <a:ln w="9525">
            <a:noFill/>
            <a:miter lim="800000"/>
            <a:headEnd/>
            <a:tailEnd/>
          </a:ln>
        </p:spPr>
        <p:txBody>
          <a:bodyPr wrap="none">
            <a:spAutoFit/>
          </a:bodyPr>
          <a:lstStyle/>
          <a:p>
            <a:r>
              <a:rPr lang="fr-CH" dirty="0"/>
              <a:t>Les librations de la lune</a:t>
            </a:r>
            <a:endParaRPr lang="en-US" i="1" dirty="0"/>
          </a:p>
        </p:txBody>
      </p:sp>
      <p:sp>
        <p:nvSpPr>
          <p:cNvPr id="8" name="Text Box 5">
            <a:extLst>
              <a:ext uri="{FF2B5EF4-FFF2-40B4-BE49-F238E27FC236}">
                <a16:creationId xmlns:a16="http://schemas.microsoft.com/office/drawing/2014/main" id="{6C1D5228-818C-EF4E-9A1A-543425A0B50E}"/>
              </a:ext>
            </a:extLst>
          </p:cNvPr>
          <p:cNvSpPr txBox="1">
            <a:spLocks noChangeArrowheads="1"/>
          </p:cNvSpPr>
          <p:nvPr/>
        </p:nvSpPr>
        <p:spPr bwMode="auto">
          <a:xfrm>
            <a:off x="7924800" y="6211669"/>
            <a:ext cx="4267199" cy="646331"/>
          </a:xfrm>
          <a:prstGeom prst="rect">
            <a:avLst/>
          </a:prstGeom>
          <a:noFill/>
          <a:ln w="9525">
            <a:noFill/>
            <a:miter lim="800000"/>
            <a:headEnd/>
            <a:tailEnd/>
          </a:ln>
        </p:spPr>
        <p:txBody>
          <a:bodyPr wrap="square">
            <a:spAutoFit/>
          </a:bodyPr>
          <a:lstStyle/>
          <a:p>
            <a:r>
              <a:rPr lang="fr-CH" dirty="0"/>
              <a:t>Histogramme des temps d'arrivée des impulsions, dispersées par les librations</a:t>
            </a:r>
            <a:endParaRPr lang="en-US" i="1" dirty="0"/>
          </a:p>
        </p:txBody>
      </p:sp>
    </p:spTree>
    <p:extLst>
      <p:ext uri="{BB962C8B-B14F-4D97-AF65-F5344CB8AC3E}">
        <p14:creationId xmlns:p14="http://schemas.microsoft.com/office/powerpoint/2010/main" val="2498730305"/>
      </p:ext>
    </p:extLst>
  </p:cSld>
  <p:clrMapOvr>
    <a:masterClrMapping/>
  </p:clrMapOvr>
  <mc:AlternateContent xmlns:mc="http://schemas.openxmlformats.org/markup-compatibility/2006" xmlns:p14="http://schemas.microsoft.com/office/powerpoint/2010/main">
    <mc:Choice Requires="p14">
      <p:transition spd="slow" p14:dur="2000" advTm="213660"/>
    </mc:Choice>
    <mc:Fallback xmlns="">
      <p:transition spd="slow" advTm="2136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0"/>
            <a:ext cx="12192000" cy="584200"/>
          </a:xfrm>
          <a:prstGeom prst="rect">
            <a:avLst/>
          </a:prstGeom>
          <a:noFill/>
          <a:ln w="9525">
            <a:noFill/>
            <a:miter lim="800000"/>
            <a:headEnd/>
            <a:tailEnd/>
          </a:ln>
        </p:spPr>
        <p:txBody>
          <a:bodyPr wrap="square">
            <a:spAutoFit/>
          </a:bodyPr>
          <a:lstStyle/>
          <a:p>
            <a:pPr algn="ctr"/>
            <a:r>
              <a:rPr lang="fr-CH" sz="3200" dirty="0">
                <a:solidFill>
                  <a:srgbClr val="FF0000"/>
                </a:solidFill>
              </a:rPr>
              <a:t>Bonus: </a:t>
            </a:r>
            <a:r>
              <a:rPr lang="fr-CH" sz="3200" dirty="0"/>
              <a:t>Analyse détaillée: le retour</a:t>
            </a:r>
            <a:endParaRPr lang="en-US" sz="3200" dirty="0"/>
          </a:p>
        </p:txBody>
      </p:sp>
      <p:sp>
        <p:nvSpPr>
          <p:cNvPr id="9" name="Rectangle 5"/>
          <p:cNvSpPr>
            <a:spLocks noChangeArrowheads="1"/>
          </p:cNvSpPr>
          <p:nvPr/>
        </p:nvSpPr>
        <p:spPr bwMode="auto">
          <a:xfrm>
            <a:off x="0" y="609601"/>
            <a:ext cx="10668000" cy="1200329"/>
          </a:xfrm>
          <a:prstGeom prst="rect">
            <a:avLst/>
          </a:prstGeom>
          <a:noFill/>
          <a:ln w="9525">
            <a:noFill/>
            <a:miter lim="800000"/>
            <a:headEnd/>
            <a:tailEnd/>
          </a:ln>
        </p:spPr>
        <p:txBody>
          <a:bodyPr wrap="square">
            <a:spAutoFit/>
          </a:bodyPr>
          <a:lstStyle/>
          <a:p>
            <a:pPr marL="342900" indent="-342900">
              <a:lnSpc>
                <a:spcPct val="120000"/>
              </a:lnSpc>
              <a:buFont typeface="Arial"/>
              <a:buChar char="•"/>
            </a:pPr>
            <a:r>
              <a:rPr lang="fr-CH" sz="2000" dirty="0"/>
              <a:t>Le signal de retour souffre de la diffraction due à la (petite) taille des rétroréflecteurs, qui induit une divergence de 40 </a:t>
            </a:r>
            <a:r>
              <a:rPr lang="fr-CH" sz="2000" dirty="0">
                <a:latin typeface="Symbol" charset="2"/>
                <a:cs typeface="Symbol" charset="2"/>
              </a:rPr>
              <a:t>m</a:t>
            </a:r>
            <a:r>
              <a:rPr lang="fr-CH" sz="2000" dirty="0"/>
              <a:t>rad.</a:t>
            </a:r>
          </a:p>
          <a:p>
            <a:pPr marL="342900" indent="-342900">
              <a:lnSpc>
                <a:spcPct val="120000"/>
              </a:lnSpc>
              <a:buFont typeface="Arial"/>
              <a:buChar char="•"/>
            </a:pPr>
            <a:r>
              <a:rPr lang="fr-CH" sz="2000" dirty="0"/>
              <a:t>Le télescope (1m de diamètre) reçoit 5</a:t>
            </a:r>
            <a:r>
              <a:rPr lang="fr-CH" sz="2000" baseline="30000" dirty="0"/>
              <a:t>.</a:t>
            </a:r>
            <a:r>
              <a:rPr lang="fr-CH" sz="2000" dirty="0"/>
              <a:t>10</a:t>
            </a:r>
            <a:r>
              <a:rPr lang="fr-CH" sz="2000" baseline="30000" dirty="0"/>
              <a:t>-9</a:t>
            </a:r>
            <a:r>
              <a:rPr lang="fr-CH" sz="2000" dirty="0"/>
              <a:t> du signal réfléchi.</a:t>
            </a:r>
          </a:p>
        </p:txBody>
      </p:sp>
      <p:sp>
        <p:nvSpPr>
          <p:cNvPr id="4" name="Rectangle 3"/>
          <p:cNvSpPr/>
          <p:nvPr/>
        </p:nvSpPr>
        <p:spPr>
          <a:xfrm>
            <a:off x="1524001" y="6611780"/>
            <a:ext cx="3047779" cy="246221"/>
          </a:xfrm>
          <a:prstGeom prst="rect">
            <a:avLst/>
          </a:prstGeom>
        </p:spPr>
        <p:txBody>
          <a:bodyPr wrap="none">
            <a:spAutoFit/>
          </a:bodyPr>
          <a:lstStyle/>
          <a:p>
            <a:r>
              <a:rPr lang="en-US" sz="1000" dirty="0"/>
              <a:t>T. W. Murphy, </a:t>
            </a:r>
            <a:r>
              <a:rPr lang="is-IS" sz="1000" dirty="0"/>
              <a:t>Rep. Prog. Phys. </a:t>
            </a:r>
            <a:r>
              <a:rPr lang="is-IS" sz="1000" b="1" dirty="0"/>
              <a:t>76,</a:t>
            </a:r>
            <a:r>
              <a:rPr lang="is-IS" sz="1000" dirty="0"/>
              <a:t> 076901</a:t>
            </a:r>
            <a:r>
              <a:rPr lang="is-IS" sz="1000" b="1" dirty="0"/>
              <a:t> </a:t>
            </a:r>
            <a:r>
              <a:rPr lang="is-IS" sz="1000" dirty="0"/>
              <a:t>(2013)</a:t>
            </a:r>
            <a:endParaRPr lang="en-US" sz="1000" dirty="0"/>
          </a:p>
        </p:txBody>
      </p:sp>
      <p:pic>
        <p:nvPicPr>
          <p:cNvPr id="10" name="Picture 9"/>
          <p:cNvPicPr>
            <a:picLocks noChangeAspect="1"/>
          </p:cNvPicPr>
          <p:nvPr/>
        </p:nvPicPr>
        <p:blipFill>
          <a:blip r:embed="rId2"/>
          <a:stretch>
            <a:fillRect/>
          </a:stretch>
        </p:blipFill>
        <p:spPr>
          <a:xfrm>
            <a:off x="7370175" y="1143000"/>
            <a:ext cx="4821825" cy="1981200"/>
          </a:xfrm>
          <a:prstGeom prst="rect">
            <a:avLst/>
          </a:prstGeom>
        </p:spPr>
      </p:pic>
      <p:pic>
        <p:nvPicPr>
          <p:cNvPr id="11" name="Picture 10"/>
          <p:cNvPicPr>
            <a:picLocks noChangeAspect="1"/>
          </p:cNvPicPr>
          <p:nvPr/>
        </p:nvPicPr>
        <p:blipFill>
          <a:blip r:embed="rId3"/>
          <a:stretch>
            <a:fillRect/>
          </a:stretch>
        </p:blipFill>
        <p:spPr>
          <a:xfrm>
            <a:off x="6324600" y="3581400"/>
            <a:ext cx="5867400" cy="2983052"/>
          </a:xfrm>
          <a:prstGeom prst="rect">
            <a:avLst/>
          </a:prstGeom>
        </p:spPr>
      </p:pic>
      <p:sp>
        <p:nvSpPr>
          <p:cNvPr id="15" name="Rectangle 5"/>
          <p:cNvSpPr>
            <a:spLocks noChangeArrowheads="1"/>
          </p:cNvSpPr>
          <p:nvPr/>
        </p:nvSpPr>
        <p:spPr bwMode="auto">
          <a:xfrm>
            <a:off x="0" y="1720840"/>
            <a:ext cx="6400800" cy="3416320"/>
          </a:xfrm>
          <a:prstGeom prst="rect">
            <a:avLst/>
          </a:prstGeom>
          <a:noFill/>
          <a:ln w="9525">
            <a:noFill/>
            <a:miter lim="800000"/>
            <a:headEnd/>
            <a:tailEnd/>
          </a:ln>
        </p:spPr>
        <p:txBody>
          <a:bodyPr wrap="square">
            <a:spAutoFit/>
          </a:bodyPr>
          <a:lstStyle/>
          <a:p>
            <a:pPr marL="342900" indent="-342900">
              <a:lnSpc>
                <a:spcPct val="120000"/>
              </a:lnSpc>
              <a:buFont typeface="Arial"/>
              <a:buChar char="•"/>
            </a:pPr>
            <a:r>
              <a:rPr lang="fr-CH" sz="2000" dirty="0"/>
              <a:t>L'atténuation totale est donc 2</a:t>
            </a:r>
            <a:r>
              <a:rPr lang="fr-CH" sz="2000" baseline="30000" dirty="0"/>
              <a:t>.</a:t>
            </a:r>
            <a:r>
              <a:rPr lang="fr-CH" sz="2000" dirty="0"/>
              <a:t>10</a:t>
            </a:r>
            <a:r>
              <a:rPr lang="fr-CH" sz="2000" baseline="30000" dirty="0"/>
              <a:t>-16</a:t>
            </a:r>
            <a:r>
              <a:rPr lang="fr-CH" sz="2000" dirty="0"/>
              <a:t>; ajoutant les pertes dans les rétroréflecteurs, atmosphère, filtres et détecteurs, on reçoit env. 10</a:t>
            </a:r>
            <a:r>
              <a:rPr lang="fr-CH" sz="2000" baseline="30000" dirty="0"/>
              <a:t>-18</a:t>
            </a:r>
            <a:r>
              <a:rPr lang="fr-CH" sz="2000" dirty="0"/>
              <a:t> du signal envoyé.</a:t>
            </a:r>
          </a:p>
          <a:p>
            <a:pPr marL="342900" indent="-342900">
              <a:lnSpc>
                <a:spcPct val="120000"/>
              </a:lnSpc>
              <a:buFont typeface="Arial"/>
              <a:buChar char="•"/>
            </a:pPr>
            <a:r>
              <a:rPr lang="fr-CH" sz="2000" dirty="0"/>
              <a:t>Une impulsion laser typique (100 mJ en 100 ps) a 3</a:t>
            </a:r>
            <a:r>
              <a:rPr lang="fr-CH" sz="2000" baseline="30000" dirty="0"/>
              <a:t>.</a:t>
            </a:r>
            <a:r>
              <a:rPr lang="fr-CH" sz="2000" dirty="0"/>
              <a:t>10</a:t>
            </a:r>
            <a:r>
              <a:rPr lang="fr-CH" sz="2000" baseline="30000" dirty="0"/>
              <a:t>17</a:t>
            </a:r>
            <a:r>
              <a:rPr lang="fr-CH" sz="2000" dirty="0"/>
              <a:t> photons, il faut donc plusieurs milliers de pulses pour atteindre la précision demandée (1 mm)</a:t>
            </a:r>
          </a:p>
          <a:p>
            <a:pPr marL="342900" indent="-342900">
              <a:lnSpc>
                <a:spcPct val="120000"/>
              </a:lnSpc>
              <a:buFont typeface="Arial"/>
              <a:buChar char="•"/>
            </a:pPr>
            <a:r>
              <a:rPr lang="fr-CH" sz="2000" dirty="0"/>
              <a:t>Aujourd'hui, il y a un gros problème: La poussière des météorites couvre de plus en plus les rétro-réflecteurs, diminuant le signal.</a:t>
            </a:r>
          </a:p>
        </p:txBody>
      </p:sp>
      <p:sp>
        <p:nvSpPr>
          <p:cNvPr id="12" name="TextBox 11"/>
          <p:cNvSpPr txBox="1"/>
          <p:nvPr/>
        </p:nvSpPr>
        <p:spPr>
          <a:xfrm>
            <a:off x="8078337" y="3123299"/>
            <a:ext cx="3405500" cy="369332"/>
          </a:xfrm>
          <a:prstGeom prst="rect">
            <a:avLst/>
          </a:prstGeom>
          <a:noFill/>
        </p:spPr>
        <p:txBody>
          <a:bodyPr wrap="none" rtlCol="0">
            <a:spAutoFit/>
          </a:bodyPr>
          <a:lstStyle/>
          <a:p>
            <a:r>
              <a:rPr lang="fr-CH" dirty="0"/>
              <a:t>La dispersion de 8000 mesures</a:t>
            </a:r>
          </a:p>
        </p:txBody>
      </p:sp>
      <p:sp>
        <p:nvSpPr>
          <p:cNvPr id="13" name="Text Box 5">
            <a:extLst>
              <a:ext uri="{FF2B5EF4-FFF2-40B4-BE49-F238E27FC236}">
                <a16:creationId xmlns:a16="http://schemas.microsoft.com/office/drawing/2014/main" id="{870E1968-41ED-7344-8358-616D229878D5}"/>
              </a:ext>
            </a:extLst>
          </p:cNvPr>
          <p:cNvSpPr txBox="1">
            <a:spLocks noChangeArrowheads="1"/>
          </p:cNvSpPr>
          <p:nvPr/>
        </p:nvSpPr>
        <p:spPr bwMode="auto">
          <a:xfrm>
            <a:off x="5289148" y="6498880"/>
            <a:ext cx="6902852" cy="369332"/>
          </a:xfrm>
          <a:prstGeom prst="rect">
            <a:avLst/>
          </a:prstGeom>
          <a:noFill/>
          <a:ln w="9525">
            <a:noFill/>
            <a:miter lim="800000"/>
            <a:headEnd/>
            <a:tailEnd/>
          </a:ln>
        </p:spPr>
        <p:txBody>
          <a:bodyPr wrap="none">
            <a:spAutoFit/>
          </a:bodyPr>
          <a:lstStyle/>
          <a:p>
            <a:r>
              <a:rPr lang="fr-CH" dirty="0"/>
              <a:t>Histogramme des temps d'arrivée des impulsions + contrôle (à d.)</a:t>
            </a:r>
            <a:endParaRPr lang="en-US" i="1" dirty="0"/>
          </a:p>
        </p:txBody>
      </p:sp>
    </p:spTree>
  </p:cSld>
  <p:clrMapOvr>
    <a:masterClrMapping/>
  </p:clrMapOvr>
  <mc:AlternateContent xmlns:mc="http://schemas.openxmlformats.org/markup-compatibility/2006" xmlns:p14="http://schemas.microsoft.com/office/powerpoint/2010/main">
    <mc:Choice Requires="p14">
      <p:transition spd="slow" p14:dur="2000" advTm="232069"/>
    </mc:Choice>
    <mc:Fallback xmlns="">
      <p:transition spd="slow" advTm="2320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A2679-178F-B541-BD32-251EEEB11D5F}"/>
              </a:ext>
            </a:extLst>
          </p:cNvPr>
          <p:cNvPicPr>
            <a:picLocks noChangeAspect="1"/>
          </p:cNvPicPr>
          <p:nvPr/>
        </p:nvPicPr>
        <p:blipFill>
          <a:blip r:embed="rId2"/>
          <a:stretch>
            <a:fillRect/>
          </a:stretch>
        </p:blipFill>
        <p:spPr>
          <a:xfrm>
            <a:off x="7950097" y="0"/>
            <a:ext cx="4241903" cy="4191000"/>
          </a:xfrm>
          <a:prstGeom prst="rect">
            <a:avLst/>
          </a:prstGeom>
        </p:spPr>
      </p:pic>
      <p:sp>
        <p:nvSpPr>
          <p:cNvPr id="6156" name="Text Box 3"/>
          <p:cNvSpPr txBox="1">
            <a:spLocks noChangeArrowheads="1"/>
          </p:cNvSpPr>
          <p:nvPr/>
        </p:nvSpPr>
        <p:spPr bwMode="auto">
          <a:xfrm>
            <a:off x="0" y="-1607"/>
            <a:ext cx="7950097" cy="584775"/>
          </a:xfrm>
          <a:prstGeom prst="rect">
            <a:avLst/>
          </a:prstGeom>
          <a:noFill/>
          <a:ln w="9525">
            <a:noFill/>
            <a:miter lim="800000"/>
            <a:headEnd/>
            <a:tailEnd/>
          </a:ln>
        </p:spPr>
        <p:txBody>
          <a:bodyPr wrap="square">
            <a:spAutoFit/>
          </a:bodyPr>
          <a:lstStyle/>
          <a:p>
            <a:pPr algn="ctr"/>
            <a:r>
              <a:rPr lang="fr-CH" sz="3200" dirty="0">
                <a:solidFill>
                  <a:srgbClr val="FF0000"/>
                </a:solidFill>
              </a:rPr>
              <a:t>Bonus:</a:t>
            </a:r>
            <a:r>
              <a:rPr lang="fr-CH" sz="3200" dirty="0"/>
              <a:t> autres faisceaux: Hermite-Gauss</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157" name="Text Box 5"/>
              <p:cNvSpPr txBox="1">
                <a:spLocks noChangeArrowheads="1"/>
              </p:cNvSpPr>
              <p:nvPr/>
            </p:nvSpPr>
            <p:spPr bwMode="auto">
              <a:xfrm>
                <a:off x="0" y="1218764"/>
                <a:ext cx="8991600" cy="5389296"/>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Généralisation du faisceau Gaussien: Dans les coordonnées  cartésiennes, on multiplie par un polynôme d'Hermite en x et en y.</a:t>
                </a: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Ces polynômes sont définis par la relation de récursion: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𝑖</m:t>
                        </m:r>
                        <m:r>
                          <a:rPr lang="fr-CH" sz="2000" i="1">
                            <a:latin typeface="Cambria Math" panose="02040503050406030204" pitchFamily="18" charset="0"/>
                          </a:rPr>
                          <m:t>+1</m:t>
                        </m:r>
                      </m:sub>
                    </m:sSub>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=2</m:t>
                    </m:r>
                    <m:r>
                      <a:rPr lang="fr-CH" sz="2000" i="1">
                        <a:latin typeface="Cambria Math" panose="02040503050406030204" pitchFamily="18" charset="0"/>
                      </a:rPr>
                      <m:t>𝑥</m:t>
                    </m:r>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𝑖</m:t>
                        </m:r>
                      </m:sub>
                    </m:sSub>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a:latin typeface="Cambria Math" panose="02040503050406030204" pitchFamily="18" charset="0"/>
                      </a:rPr>
                      <m:t>−2</m:t>
                    </m:r>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𝑖</m:t>
                        </m:r>
                        <m:r>
                          <a:rPr lang="fr-CH" sz="2000" i="1">
                            <a:latin typeface="Cambria Math" panose="02040503050406030204" pitchFamily="18" charset="0"/>
                          </a:rPr>
                          <m:t>−1</m:t>
                        </m:r>
                      </m:sub>
                    </m:sSub>
                    <m:d>
                      <m:dPr>
                        <m:ctrlPr>
                          <a:rPr lang="fr-CH" sz="2000" i="1">
                            <a:latin typeface="Cambria Math" panose="02040503050406030204" pitchFamily="18" charset="0"/>
                          </a:rPr>
                        </m:ctrlPr>
                      </m:dPr>
                      <m:e>
                        <m:r>
                          <a:rPr lang="fr-CH" sz="2000" i="1">
                            <a:latin typeface="Cambria Math" panose="02040503050406030204" pitchFamily="18" charset="0"/>
                          </a:rPr>
                          <m:t>𝑥</m:t>
                        </m:r>
                      </m:e>
                    </m:d>
                  </m:oMath>
                </a14:m>
                <a:r>
                  <a:rPr lang="fr-CH" sz="2000" dirty="0">
                    <a:latin typeface="Arial" panose="020B0604020202020204" pitchFamily="34" charset="0"/>
                    <a:cs typeface="Arial" panose="020B0604020202020204" pitchFamily="34" charset="0"/>
                  </a:rPr>
                  <a:t> ;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0</m:t>
                        </m:r>
                      </m:sub>
                    </m:sSub>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=1</m:t>
                    </m:r>
                  </m:oMath>
                </a14:m>
                <a:r>
                  <a:rPr lang="fr-CH" sz="2000" dirty="0">
                    <a:latin typeface="Arial" panose="020B0604020202020204" pitchFamily="34" charset="0"/>
                    <a:cs typeface="Arial" panose="020B0604020202020204" pitchFamily="34" charset="0"/>
                  </a:rPr>
                  <a:t> ; </a:t>
                </a:r>
                <a14:m>
                  <m:oMath xmlns:m="http://schemas.openxmlformats.org/officeDocument/2006/math">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1</m:t>
                        </m:r>
                      </m:sub>
                    </m:sSub>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=2</m:t>
                    </m:r>
                    <m:r>
                      <a:rPr lang="fr-CH" sz="2000" i="1">
                        <a:latin typeface="Cambria Math" panose="02040503050406030204" pitchFamily="18" charset="0"/>
                      </a:rPr>
                      <m:t>𝑥</m:t>
                    </m:r>
                  </m:oMath>
                </a14:m>
                <a:endParaRPr lang="fr-CH"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Ces polynômes forment une base complète, leur combinaison               peut décrire toute autre fonction spatiale .</a:t>
                </a:r>
              </a:p>
              <a:p>
                <a:pPr marL="342900" indent="-342900">
                  <a:lnSpc>
                    <a:spcPct val="120000"/>
                  </a:lnSpc>
                  <a:buFont typeface="Arial" panose="020B0604020202020204" pitchFamily="34" charset="0"/>
                  <a:buChar char="•"/>
                </a:pPr>
                <a:r>
                  <a:rPr lang="fr-CH" sz="2000" dirty="0"/>
                  <a:t>L’équation décrivant l'onde est donc:</a:t>
                </a:r>
              </a:p>
              <a:p>
                <a:pPr>
                  <a:lnSpc>
                    <a:spcPct val="120000"/>
                  </a:lnSpc>
                </a:pPr>
                <a14:m>
                  <m:oMathPara xmlns:m="http://schemas.openxmlformats.org/officeDocument/2006/math">
                    <m:oMathParaPr>
                      <m:jc m:val="centerGroup"/>
                    </m:oMathParaPr>
                    <m:oMath xmlns:m="http://schemas.openxmlformats.org/officeDocument/2006/math">
                      <m:sSub>
                        <m:sSubPr>
                          <m:ctrlPr>
                            <a:rPr lang="fr-CH" sz="2000" i="1">
                              <a:latin typeface="Cambria Math" panose="02040503050406030204" pitchFamily="18" charset="0"/>
                            </a:rPr>
                          </m:ctrlPr>
                        </m:sSubPr>
                        <m:e>
                          <m:r>
                            <a:rPr lang="fr-CH" altLang="en-CH" sz="2000" b="1" i="1">
                              <a:latin typeface="Cambria Math" panose="02040503050406030204" pitchFamily="18" charset="0"/>
                              <a:ea typeface="Cambria Math" panose="02040503050406030204" pitchFamily="18" charset="0"/>
                            </a:rPr>
                            <m:t>𝓔</m:t>
                          </m:r>
                        </m:e>
                        <m:sub>
                          <m:r>
                            <a:rPr lang="fr-CH" sz="2000" i="1">
                              <a:latin typeface="Cambria Math" panose="02040503050406030204" pitchFamily="18" charset="0"/>
                            </a:rPr>
                            <m:t>𝑛</m:t>
                          </m:r>
                          <m:r>
                            <a:rPr lang="fr-CH" sz="2000" i="1">
                              <a:latin typeface="Cambria Math" panose="02040503050406030204" pitchFamily="18" charset="0"/>
                            </a:rPr>
                            <m:t>,</m:t>
                          </m:r>
                          <m:r>
                            <a:rPr lang="fr-CH" sz="2000" i="1">
                              <a:latin typeface="Cambria Math" panose="02040503050406030204" pitchFamily="18" charset="0"/>
                            </a:rPr>
                            <m:t>𝑚</m:t>
                          </m:r>
                        </m:sub>
                      </m:sSub>
                      <m:r>
                        <a:rPr lang="fr-CH" sz="2000" i="1">
                          <a:latin typeface="Cambria Math" panose="02040503050406030204" pitchFamily="18" charset="0"/>
                        </a:rPr>
                        <m:t>(</m:t>
                      </m:r>
                      <m:r>
                        <a:rPr lang="fr-CH" sz="2000" i="1">
                          <a:latin typeface="Cambria Math" panose="02040503050406030204" pitchFamily="18" charset="0"/>
                        </a:rPr>
                        <m:t>𝑥</m:t>
                      </m:r>
                      <m:r>
                        <a:rPr lang="fr-CH" sz="2000" i="1">
                          <a:latin typeface="Cambria Math" panose="02040503050406030204" pitchFamily="18" charset="0"/>
                        </a:rPr>
                        <m:t>,</m:t>
                      </m:r>
                      <m:r>
                        <a:rPr lang="fr-CH" sz="2000" i="1">
                          <a:latin typeface="Cambria Math" panose="02040503050406030204" pitchFamily="18" charset="0"/>
                        </a:rPr>
                        <m:t>𝑦</m:t>
                      </m:r>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𝑧</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altLang="en-CH" sz="2000" b="1" i="1">
                              <a:latin typeface="Cambria Math" panose="02040503050406030204" pitchFamily="18" charset="0"/>
                              <a:ea typeface="Cambria Math" panose="02040503050406030204" pitchFamily="18" charset="0"/>
                            </a:rPr>
                            <m:t>𝓔</m:t>
                          </m:r>
                        </m:e>
                        <m:sub>
                          <m:r>
                            <a:rPr lang="fr-CH" sz="2000" i="1">
                              <a:latin typeface="Cambria Math" panose="02040503050406030204" pitchFamily="18" charset="0"/>
                            </a:rPr>
                            <m:t>0</m:t>
                          </m:r>
                        </m:sub>
                      </m:sSub>
                      <m:f>
                        <m:fPr>
                          <m:ctrlPr>
                            <a:rPr lang="fr-CH" sz="2000" i="1">
                              <a:latin typeface="Cambria Math" panose="02040503050406030204" pitchFamily="18" charset="0"/>
                            </a:rPr>
                          </m:ctrlPr>
                        </m:fPr>
                        <m:num>
                          <m:sSub>
                            <m:sSubPr>
                              <m:ctrlPr>
                                <a:rPr lang="fr-CH" sz="2000" i="1">
                                  <a:latin typeface="Cambria Math" panose="02040503050406030204" pitchFamily="18" charset="0"/>
                                </a:rPr>
                              </m:ctrlPr>
                            </m:sSubPr>
                            <m:e>
                              <m:r>
                                <a:rPr lang="fr-CH" sz="2000" i="1">
                                  <a:latin typeface="Cambria Math" panose="02040503050406030204" pitchFamily="18" charset="0"/>
                                </a:rPr>
                                <m:t>𝑊</m:t>
                              </m:r>
                            </m:e>
                            <m:sub>
                              <m:r>
                                <a:rPr lang="fr-CH" sz="2000" i="1">
                                  <a:latin typeface="Cambria Math" panose="02040503050406030204" pitchFamily="18" charset="0"/>
                                </a:rPr>
                                <m:t>0</m:t>
                              </m:r>
                            </m:sub>
                          </m:sSub>
                        </m:num>
                        <m:den>
                          <m:r>
                            <a:rPr lang="fr-CH" sz="2000" i="1">
                              <a:latin typeface="Cambria Math" panose="02040503050406030204" pitchFamily="18" charset="0"/>
                            </a:rPr>
                            <m:t>𝑊</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𝑛</m:t>
                          </m:r>
                        </m:sub>
                      </m:sSub>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a:rPr lang="fr-CH" sz="2000" i="1">
                                  <a:latin typeface="Cambria Math" panose="02040503050406030204" pitchFamily="18" charset="0"/>
                                </a:rPr>
                                <m:t>𝑥</m:t>
                              </m:r>
                              <m:rad>
                                <m:radPr>
                                  <m:degHide m:val="on"/>
                                  <m:ctrlPr>
                                    <a:rPr lang="fr-CH" sz="2000" i="1">
                                      <a:latin typeface="Cambria Math" panose="02040503050406030204" pitchFamily="18" charset="0"/>
                                    </a:rPr>
                                  </m:ctrlPr>
                                </m:radPr>
                                <m:deg/>
                                <m:e>
                                  <m:r>
                                    <a:rPr lang="fr-CH" sz="2000" i="1">
                                      <a:latin typeface="Cambria Math" panose="02040503050406030204" pitchFamily="18" charset="0"/>
                                    </a:rPr>
                                    <m:t>2</m:t>
                                  </m:r>
                                </m:e>
                              </m:rad>
                            </m:num>
                            <m:den>
                              <m:r>
                                <a:rPr lang="fr-CH" sz="2000" i="1">
                                  <a:latin typeface="Cambria Math" panose="02040503050406030204" pitchFamily="18" charset="0"/>
                                </a:rPr>
                                <m:t>𝑤</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e>
                      </m:d>
                      <m:sSub>
                        <m:sSubPr>
                          <m:ctrlPr>
                            <a:rPr lang="fr-CH" sz="2000" i="1">
                              <a:latin typeface="Cambria Math" panose="02040503050406030204" pitchFamily="18" charset="0"/>
                            </a:rPr>
                          </m:ctrlPr>
                        </m:sSubPr>
                        <m:e>
                          <m:r>
                            <a:rPr lang="fr-CH" sz="2000" i="1">
                              <a:latin typeface="Cambria Math" panose="02040503050406030204" pitchFamily="18" charset="0"/>
                            </a:rPr>
                            <m:t>𝐻</m:t>
                          </m:r>
                        </m:e>
                        <m:sub>
                          <m:r>
                            <a:rPr lang="fr-CH" sz="2000" i="1">
                              <a:latin typeface="Cambria Math" panose="02040503050406030204" pitchFamily="18" charset="0"/>
                            </a:rPr>
                            <m:t>𝑚</m:t>
                          </m:r>
                        </m:sub>
                      </m:sSub>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a:rPr lang="fr-CH" sz="2000" i="1">
                                  <a:latin typeface="Cambria Math" panose="02040503050406030204" pitchFamily="18" charset="0"/>
                                </a:rPr>
                                <m:t>𝑦</m:t>
                              </m:r>
                              <m:rad>
                                <m:radPr>
                                  <m:degHide m:val="on"/>
                                  <m:ctrlPr>
                                    <a:rPr lang="fr-CH" sz="2000" i="1">
                                      <a:latin typeface="Cambria Math" panose="02040503050406030204" pitchFamily="18" charset="0"/>
                                    </a:rPr>
                                  </m:ctrlPr>
                                </m:radPr>
                                <m:deg/>
                                <m:e>
                                  <m:r>
                                    <a:rPr lang="fr-CH" sz="2000" i="1">
                                      <a:latin typeface="Cambria Math" panose="02040503050406030204" pitchFamily="18" charset="0"/>
                                    </a:rPr>
                                    <m:t>2</m:t>
                                  </m:r>
                                </m:e>
                              </m:rad>
                            </m:num>
                            <m:den>
                              <m:r>
                                <a:rPr lang="fr-CH" sz="2000" i="1">
                                  <a:latin typeface="Cambria Math" panose="02040503050406030204" pitchFamily="18" charset="0"/>
                                </a:rPr>
                                <m:t>𝑤</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e>
                      </m:d>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f>
                            <m:fPr>
                              <m:ctrlPr>
                                <a:rPr lang="fr-CH" sz="2000" i="1">
                                  <a:latin typeface="Cambria Math" panose="02040503050406030204" pitchFamily="18" charset="0"/>
                                </a:rPr>
                              </m:ctrlPr>
                            </m:fPr>
                            <m:num>
                              <m:sSup>
                                <m:sSupPr>
                                  <m:ctrlPr>
                                    <a:rPr lang="fr-CH" sz="2000" i="1">
                                      <a:latin typeface="Cambria Math" panose="02040503050406030204" pitchFamily="18" charset="0"/>
                                    </a:rPr>
                                  </m:ctrlPr>
                                </m:sSupPr>
                                <m:e>
                                  <m:r>
                                    <a:rPr lang="fr-CH" sz="2000" i="1">
                                      <a:latin typeface="Cambria Math" panose="02040503050406030204" pitchFamily="18" charset="0"/>
                                      <a:ea typeface="Cambria Math" panose="02040503050406030204" pitchFamily="18" charset="0"/>
                                    </a:rPr>
                                    <m:t>𝜌</m:t>
                                  </m:r>
                                </m:e>
                                <m:sup>
                                  <m:r>
                                    <a:rPr lang="fr-CH" sz="2000" i="1">
                                      <a:latin typeface="Cambria Math" panose="02040503050406030204" pitchFamily="18" charset="0"/>
                                    </a:rPr>
                                    <m:t>2</m:t>
                                  </m:r>
                                </m:sup>
                              </m:sSup>
                            </m:num>
                            <m:den>
                              <m:sSup>
                                <m:sSupPr>
                                  <m:ctrlPr>
                                    <a:rPr lang="fr-CH" sz="2000" i="1">
                                      <a:latin typeface="Cambria Math" panose="02040503050406030204" pitchFamily="18" charset="0"/>
                                    </a:rPr>
                                  </m:ctrlPr>
                                </m:sSupPr>
                                <m:e>
                                  <m:r>
                                    <a:rPr lang="fr-CH" sz="2000" i="1">
                                      <a:latin typeface="Cambria Math" panose="02040503050406030204" pitchFamily="18" charset="0"/>
                                    </a:rPr>
                                    <m:t>𝑊</m:t>
                                  </m:r>
                                </m:e>
                                <m:sup>
                                  <m:r>
                                    <a:rPr lang="fr-CH" sz="2000" i="1">
                                      <a:latin typeface="Cambria Math" panose="02040503050406030204" pitchFamily="18" charset="0"/>
                                    </a:rPr>
                                    <m:t>2</m:t>
                                  </m:r>
                                </m:sup>
                              </m:sSup>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𝑖𝑘</m:t>
                          </m:r>
                          <m:f>
                            <m:fPr>
                              <m:ctrlPr>
                                <a:rPr lang="fr-CH" sz="2000" i="1">
                                  <a:latin typeface="Cambria Math" panose="02040503050406030204" pitchFamily="18" charset="0"/>
                                </a:rPr>
                              </m:ctrlPr>
                            </m:fPr>
                            <m:num>
                              <m:sSup>
                                <m:sSupPr>
                                  <m:ctrlPr>
                                    <a:rPr lang="fr-CH" sz="2000" i="1">
                                      <a:latin typeface="Cambria Math" panose="02040503050406030204" pitchFamily="18" charset="0"/>
                                    </a:rPr>
                                  </m:ctrlPr>
                                </m:sSupPr>
                                <m:e>
                                  <m:r>
                                    <a:rPr lang="fr-CH" sz="2000" i="1">
                                      <a:latin typeface="Cambria Math" panose="02040503050406030204" pitchFamily="18" charset="0"/>
                                      <a:ea typeface="Cambria Math" panose="02040503050406030204" pitchFamily="18" charset="0"/>
                                    </a:rPr>
                                    <m:t>𝜌</m:t>
                                  </m:r>
                                </m:e>
                                <m:sup>
                                  <m:r>
                                    <a:rPr lang="fr-CH" sz="2000" i="1">
                                      <a:latin typeface="Cambria Math" panose="02040503050406030204" pitchFamily="18" charset="0"/>
                                    </a:rPr>
                                    <m:t>2</m:t>
                                  </m:r>
                                </m:sup>
                              </m:sSup>
                            </m:num>
                            <m:den>
                              <m:r>
                                <a:rPr lang="fr-CH" sz="2000" i="1">
                                  <a:latin typeface="Cambria Math" panose="02040503050406030204" pitchFamily="18" charset="0"/>
                                </a:rPr>
                                <m:t>2</m:t>
                              </m:r>
                              <m:r>
                                <a:rPr lang="fr-CH" sz="2000" i="1">
                                  <a:latin typeface="Cambria Math" panose="02040503050406030204" pitchFamily="18" charset="0"/>
                                </a:rPr>
                                <m:t>𝑅</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𝑖𝑘𝑧</m:t>
                          </m:r>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m:t>
                          </m:r>
                          <m:d>
                            <m:dPr>
                              <m:ctrlPr>
                                <a:rPr lang="fr-CH" sz="2000" i="1">
                                  <a:latin typeface="Cambria Math" panose="02040503050406030204" pitchFamily="18" charset="0"/>
                                </a:rPr>
                              </m:ctrlPr>
                            </m:dPr>
                            <m:e>
                              <m:r>
                                <a:rPr lang="fr-CH" sz="2000" i="1">
                                  <a:latin typeface="Cambria Math" panose="02040503050406030204" pitchFamily="18" charset="0"/>
                                </a:rPr>
                                <m:t>𝑛</m:t>
                              </m:r>
                              <m:r>
                                <a:rPr lang="fr-CH" sz="2000" i="1">
                                  <a:latin typeface="Cambria Math" panose="02040503050406030204" pitchFamily="18" charset="0"/>
                                </a:rPr>
                                <m:t>+</m:t>
                              </m:r>
                              <m:r>
                                <a:rPr lang="fr-CH" sz="2000" i="1">
                                  <a:latin typeface="Cambria Math" panose="02040503050406030204" pitchFamily="18" charset="0"/>
                                </a:rPr>
                                <m:t>𝑚</m:t>
                              </m:r>
                              <m:r>
                                <a:rPr lang="fr-CH" sz="2000" i="1">
                                  <a:latin typeface="Cambria Math" panose="02040503050406030204" pitchFamily="18" charset="0"/>
                                </a:rPr>
                                <m:t>+1</m:t>
                              </m:r>
                            </m:e>
                          </m:d>
                          <m:r>
                            <a:rPr lang="fr-CH" sz="2000" i="1">
                              <a:latin typeface="Cambria Math" panose="02040503050406030204" pitchFamily="18" charset="0"/>
                              <a:ea typeface="Cambria Math" panose="02040503050406030204" pitchFamily="18" charset="0"/>
                            </a:rPr>
                            <m:t>𝜁</m:t>
                          </m:r>
                        </m:sup>
                      </m:sSup>
                    </m:oMath>
                  </m:oMathPara>
                </a14:m>
                <a:endParaRPr lang="fr-CH" sz="2000" dirty="0"/>
              </a:p>
              <a:p>
                <a:pPr marL="342900" indent="-342900">
                  <a:lnSpc>
                    <a:spcPct val="120000"/>
                  </a:lnSpc>
                  <a:buFont typeface="Arial" panose="020B0604020202020204" pitchFamily="34" charset="0"/>
                  <a:buChar char="•"/>
                </a:pPr>
                <a:r>
                  <a:rPr lang="fr-CH" sz="2000" dirty="0"/>
                  <a:t>Le développement du faisceau en fonction de z est similaire à celui du faisceau Gaussien, mais, dans le plan x-y, la forme est différente. La phase de </a:t>
                </a:r>
                <a:r>
                  <a:rPr lang="fr-CH" sz="2000" dirty="0" err="1"/>
                  <a:t>Gouy</a:t>
                </a:r>
                <a:r>
                  <a:rPr lang="fr-CH" sz="2000" dirty="0"/>
                  <a:t> (n+m+1)</a:t>
                </a:r>
                <a:r>
                  <a:rPr lang="fr-CH" sz="2000" dirty="0">
                    <a:latin typeface="Symbol" pitchFamily="2" charset="2"/>
                  </a:rPr>
                  <a:t>z</a:t>
                </a:r>
                <a:r>
                  <a:rPr lang="fr-CH" sz="2000" dirty="0"/>
                  <a:t> est aussi plus grande.</a:t>
                </a:r>
                <a:endParaRPr lang="fr-CH"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On appelle ces faisceaux </a:t>
                </a:r>
                <a:r>
                  <a:rPr lang="fr-CH" sz="2000" b="1" dirty="0">
                    <a:latin typeface="Arial" panose="020B0604020202020204" pitchFamily="34" charset="0"/>
                    <a:cs typeface="Arial" panose="020B0604020202020204" pitchFamily="34" charset="0"/>
                  </a:rPr>
                  <a:t>les modes</a:t>
                </a:r>
                <a:r>
                  <a:rPr lang="fr-CH" sz="2000" dirty="0">
                    <a:latin typeface="Arial" panose="020B0604020202020204" pitchFamily="34" charset="0"/>
                    <a:cs typeface="Arial" panose="020B0604020202020204" pitchFamily="34" charset="0"/>
                  </a:rPr>
                  <a:t> </a:t>
                </a:r>
                <a:r>
                  <a:rPr lang="fr-CH" sz="2000" dirty="0" err="1">
                    <a:latin typeface="Arial" panose="020B0604020202020204" pitchFamily="34" charset="0"/>
                    <a:cs typeface="Arial" panose="020B0604020202020204" pitchFamily="34" charset="0"/>
                  </a:rPr>
                  <a:t>TEM</a:t>
                </a:r>
                <a:r>
                  <a:rPr lang="fr-CH" sz="2000" i="1" baseline="-25000" dirty="0" err="1">
                    <a:latin typeface="Arial" panose="020B0604020202020204" pitchFamily="34" charset="0"/>
                    <a:cs typeface="Arial" panose="020B0604020202020204" pitchFamily="34" charset="0"/>
                  </a:rPr>
                  <a:t>nm</a:t>
                </a:r>
                <a:r>
                  <a:rPr lang="fr-CH" sz="2000" dirty="0">
                    <a:latin typeface="Arial" panose="020B0604020202020204" pitchFamily="34" charset="0"/>
                    <a:cs typeface="Arial" panose="020B0604020202020204" pitchFamily="34" charset="0"/>
                  </a:rPr>
                  <a:t> , le faisceau Gaussien "simple" est le mode TEM</a:t>
                </a:r>
                <a:r>
                  <a:rPr lang="fr-CH" sz="2000" baseline="-25000" dirty="0">
                    <a:latin typeface="Arial" panose="020B0604020202020204" pitchFamily="34" charset="0"/>
                    <a:cs typeface="Arial" panose="020B0604020202020204" pitchFamily="34" charset="0"/>
                  </a:rPr>
                  <a:t>00</a:t>
                </a:r>
                <a:r>
                  <a:rPr lang="fr-CH" sz="2000" dirty="0">
                    <a:latin typeface="Arial" panose="020B0604020202020204" pitchFamily="34" charset="0"/>
                    <a:cs typeface="Arial" panose="020B0604020202020204" pitchFamily="34" charset="0"/>
                  </a:rPr>
                  <a:t> .</a:t>
                </a:r>
              </a:p>
            </p:txBody>
          </p:sp>
        </mc:Choice>
        <mc:Fallback xmlns="">
          <p:sp>
            <p:nvSpPr>
              <p:cNvPr id="6157" name="Text Box 5"/>
              <p:cNvSpPr txBox="1">
                <a:spLocks noRot="1" noChangeAspect="1" noMove="1" noResize="1" noEditPoints="1" noAdjustHandles="1" noChangeArrowheads="1" noChangeShapeType="1" noTextEdit="1"/>
              </p:cNvSpPr>
              <p:nvPr/>
            </p:nvSpPr>
            <p:spPr bwMode="auto">
              <a:xfrm>
                <a:off x="0" y="1218764"/>
                <a:ext cx="8991600" cy="5389296"/>
              </a:xfrm>
              <a:prstGeom prst="rect">
                <a:avLst/>
              </a:prstGeom>
              <a:blipFill>
                <a:blip r:embed="rId3"/>
                <a:stretch>
                  <a:fillRect l="-565" r="-1271" b="-1176"/>
                </a:stretch>
              </a:blipFill>
              <a:ln w="9525">
                <a:noFill/>
                <a:miter lim="800000"/>
                <a:headEnd/>
                <a:tailEnd/>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7EAFFBD7-4D7C-8C49-B87A-682D3392C358}"/>
              </a:ext>
            </a:extLst>
          </p:cNvPr>
          <p:cNvSpPr/>
          <p:nvPr/>
        </p:nvSpPr>
        <p:spPr>
          <a:xfrm>
            <a:off x="6832600" y="6608060"/>
            <a:ext cx="3810000" cy="246221"/>
          </a:xfrm>
          <a:prstGeom prst="rect">
            <a:avLst/>
          </a:prstGeom>
        </p:spPr>
        <p:txBody>
          <a:bodyPr wrap="square">
            <a:spAutoFit/>
          </a:bodyPr>
          <a:lstStyle/>
          <a:p>
            <a:r>
              <a:rPr lang="fr-CH" sz="1000" dirty="0"/>
              <a:t>https://cloudflare2.jove.com/files/</a:t>
            </a:r>
            <a:r>
              <a:rPr lang="fr-CH" sz="1000" dirty="0" err="1"/>
              <a:t>ftp_upload</a:t>
            </a:r>
            <a:r>
              <a:rPr lang="fr-CH" sz="1000" dirty="0"/>
              <a:t>/50564/50564fig1.jpg</a:t>
            </a:r>
          </a:p>
        </p:txBody>
      </p:sp>
    </p:spTree>
    <p:extLst>
      <p:ext uri="{BB962C8B-B14F-4D97-AF65-F5344CB8AC3E}">
        <p14:creationId xmlns:p14="http://schemas.microsoft.com/office/powerpoint/2010/main" val="1281138128"/>
      </p:ext>
    </p:extLst>
  </p:cSld>
  <p:clrMapOvr>
    <a:masterClrMapping/>
  </p:clrMapOvr>
  <mc:AlternateContent xmlns:mc="http://schemas.openxmlformats.org/markup-compatibility/2006" xmlns:p14="http://schemas.microsoft.com/office/powerpoint/2010/main">
    <mc:Choice Requires="p14">
      <p:transition spd="slow" p14:dur="2000" advTm="163173"/>
    </mc:Choice>
    <mc:Fallback xmlns="">
      <p:transition spd="slow" advTm="16317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Text Box 3"/>
          <p:cNvSpPr txBox="1">
            <a:spLocks noChangeArrowheads="1"/>
          </p:cNvSpPr>
          <p:nvPr/>
        </p:nvSpPr>
        <p:spPr bwMode="auto">
          <a:xfrm>
            <a:off x="0" y="-1607"/>
            <a:ext cx="12192000" cy="584775"/>
          </a:xfrm>
          <a:prstGeom prst="rect">
            <a:avLst/>
          </a:prstGeom>
          <a:noFill/>
          <a:ln w="9525">
            <a:noFill/>
            <a:miter lim="800000"/>
            <a:headEnd/>
            <a:tailEnd/>
          </a:ln>
        </p:spPr>
        <p:txBody>
          <a:bodyPr wrap="square">
            <a:spAutoFit/>
          </a:bodyPr>
          <a:lstStyle/>
          <a:p>
            <a:pPr algn="ctr"/>
            <a:r>
              <a:rPr lang="fr-CH" sz="3200" dirty="0">
                <a:solidFill>
                  <a:srgbClr val="FF0000"/>
                </a:solidFill>
              </a:rPr>
              <a:t>Bonus: </a:t>
            </a:r>
            <a:r>
              <a:rPr lang="fr-CH" sz="3200" dirty="0"/>
              <a:t>autres faisceaux: Laguerre-Gauss</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157" name="Text Box 5"/>
              <p:cNvSpPr txBox="1">
                <a:spLocks noChangeArrowheads="1"/>
              </p:cNvSpPr>
              <p:nvPr/>
            </p:nvSpPr>
            <p:spPr bwMode="auto">
              <a:xfrm>
                <a:off x="0" y="524523"/>
                <a:ext cx="8991600" cy="5164427"/>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Généralisation du faisceau Gaussien: Dans les coordonnées cylindriques, on multiplie par un polynôme de Laguerre (généralisé) en r.</a:t>
                </a:r>
              </a:p>
              <a:p>
                <a:pPr marL="342900" indent="-342900">
                  <a:lnSpc>
                    <a:spcPct val="120000"/>
                  </a:lnSpc>
                  <a:buFont typeface="Arial" panose="020B0604020202020204" pitchFamily="34" charset="0"/>
                  <a:buChar char="•"/>
                </a:pPr>
                <a:r>
                  <a:rPr lang="fr-CH" sz="2000" dirty="0"/>
                  <a:t>L’équation est donc:</a:t>
                </a:r>
              </a:p>
              <a:p>
                <a:pPr>
                  <a:lnSpc>
                    <a:spcPct val="120000"/>
                  </a:lnSpc>
                </a:pPr>
                <a:r>
                  <a:rPr lang="fr-CH" sz="2000" dirty="0"/>
                  <a:t> </a:t>
                </a:r>
                <a14:m>
                  <m:oMath xmlns:m="http://schemas.openxmlformats.org/officeDocument/2006/math">
                    <m:sSub>
                      <m:sSubPr>
                        <m:ctrlPr>
                          <a:rPr lang="fr-CH" sz="2000" i="1">
                            <a:latin typeface="Cambria Math" panose="02040503050406030204" pitchFamily="18" charset="0"/>
                          </a:rPr>
                        </m:ctrlPr>
                      </m:sSubPr>
                      <m:e>
                        <m:r>
                          <a:rPr lang="fr-CH" altLang="en-CH" sz="2000" b="1" i="1">
                            <a:latin typeface="Cambria Math" panose="02040503050406030204" pitchFamily="18" charset="0"/>
                            <a:ea typeface="Cambria Math" panose="02040503050406030204" pitchFamily="18" charset="0"/>
                          </a:rPr>
                          <m:t>𝓔</m:t>
                        </m:r>
                      </m:e>
                      <m:sub>
                        <m:r>
                          <a:rPr lang="fr-CH" sz="2000" i="1">
                            <a:latin typeface="Cambria Math" panose="02040503050406030204" pitchFamily="18" charset="0"/>
                          </a:rPr>
                          <m:t>𝑙</m:t>
                        </m:r>
                        <m:r>
                          <a:rPr lang="fr-CH" sz="2000" i="1">
                            <a:latin typeface="Cambria Math" panose="02040503050406030204" pitchFamily="18" charset="0"/>
                          </a:rPr>
                          <m:t>,</m:t>
                        </m:r>
                        <m:r>
                          <a:rPr lang="fr-CH" sz="2000" i="1">
                            <a:latin typeface="Cambria Math" panose="02040503050406030204" pitchFamily="18" charset="0"/>
                          </a:rPr>
                          <m:t>𝑝</m:t>
                        </m:r>
                      </m:sub>
                    </m:sSub>
                    <m:r>
                      <a:rPr lang="fr-CH" sz="2000" i="1">
                        <a:latin typeface="Cambria Math" panose="02040503050406030204" pitchFamily="18" charset="0"/>
                      </a:rPr>
                      <m:t>(</m:t>
                    </m:r>
                    <m:r>
                      <a:rPr lang="fr-CH" sz="2000" i="1">
                        <a:latin typeface="Cambria Math" panose="02040503050406030204" pitchFamily="18" charset="0"/>
                      </a:rPr>
                      <m:t>𝑟</m:t>
                    </m:r>
                    <m:r>
                      <a:rPr lang="fr-CH" sz="2000" i="1">
                        <a:latin typeface="Cambria Math" panose="02040503050406030204" pitchFamily="18" charset="0"/>
                      </a:rPr>
                      <m:t>,</m:t>
                    </m:r>
                    <m:r>
                      <a:rPr lang="fr-CH" sz="2000" i="1">
                        <a:latin typeface="Cambria Math" panose="02040503050406030204" pitchFamily="18" charset="0"/>
                        <a:ea typeface="Cambria Math" panose="02040503050406030204" pitchFamily="18" charset="0"/>
                      </a:rPr>
                      <m:t>𝜙</m:t>
                    </m:r>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𝑧</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altLang="en-CH" sz="2000" b="1" i="1">
                            <a:latin typeface="Cambria Math" panose="02040503050406030204" pitchFamily="18" charset="0"/>
                            <a:ea typeface="Cambria Math" panose="02040503050406030204" pitchFamily="18" charset="0"/>
                          </a:rPr>
                          <m:t>𝓔</m:t>
                        </m:r>
                      </m:e>
                      <m:sub>
                        <m:r>
                          <a:rPr lang="fr-CH" sz="2000" i="1">
                            <a:latin typeface="Cambria Math" panose="02040503050406030204" pitchFamily="18" charset="0"/>
                          </a:rPr>
                          <m:t>0</m:t>
                        </m:r>
                      </m:sub>
                    </m:sSub>
                    <m:f>
                      <m:fPr>
                        <m:ctrlPr>
                          <a:rPr lang="fr-CH" sz="2000" i="1">
                            <a:latin typeface="Cambria Math" panose="02040503050406030204" pitchFamily="18" charset="0"/>
                          </a:rPr>
                        </m:ctrlPr>
                      </m:fPr>
                      <m:num>
                        <m:sSub>
                          <m:sSubPr>
                            <m:ctrlPr>
                              <a:rPr lang="fr-CH" sz="2000" i="1">
                                <a:latin typeface="Cambria Math" panose="02040503050406030204" pitchFamily="18" charset="0"/>
                              </a:rPr>
                            </m:ctrlPr>
                          </m:sSubPr>
                          <m:e>
                            <m:r>
                              <a:rPr lang="fr-CH" sz="2000" i="1">
                                <a:latin typeface="Cambria Math" panose="02040503050406030204" pitchFamily="18" charset="0"/>
                              </a:rPr>
                              <m:t>𝑊</m:t>
                            </m:r>
                          </m:e>
                          <m:sub>
                            <m:r>
                              <a:rPr lang="fr-CH" sz="2000" i="1">
                                <a:latin typeface="Cambria Math" panose="02040503050406030204" pitchFamily="18" charset="0"/>
                              </a:rPr>
                              <m:t>0</m:t>
                            </m:r>
                          </m:sub>
                        </m:sSub>
                      </m:num>
                      <m:den>
                        <m:r>
                          <a:rPr lang="fr-CH" sz="2000" i="1">
                            <a:latin typeface="Cambria Math" panose="02040503050406030204" pitchFamily="18" charset="0"/>
                          </a:rPr>
                          <m:t>𝑊</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sSup>
                      <m:sSupPr>
                        <m:ctrlPr>
                          <a:rPr lang="fr-CH" sz="2000" i="1">
                            <a:latin typeface="Cambria Math" panose="02040503050406030204" pitchFamily="18" charset="0"/>
                          </a:rPr>
                        </m:ctrlPr>
                      </m:sSupPr>
                      <m:e>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a:rPr lang="fr-CH" sz="2000" i="1">
                                    <a:latin typeface="Cambria Math" panose="02040503050406030204" pitchFamily="18" charset="0"/>
                                  </a:rPr>
                                  <m:t>𝑟</m:t>
                                </m:r>
                                <m:rad>
                                  <m:radPr>
                                    <m:degHide m:val="on"/>
                                    <m:ctrlPr>
                                      <a:rPr lang="fr-CH" sz="2000" i="1">
                                        <a:latin typeface="Cambria Math" panose="02040503050406030204" pitchFamily="18" charset="0"/>
                                      </a:rPr>
                                    </m:ctrlPr>
                                  </m:radPr>
                                  <m:deg/>
                                  <m:e>
                                    <m:r>
                                      <a:rPr lang="fr-CH" sz="2000" i="1">
                                        <a:latin typeface="Cambria Math" panose="02040503050406030204" pitchFamily="18" charset="0"/>
                                      </a:rPr>
                                      <m:t>2</m:t>
                                    </m:r>
                                  </m:e>
                                </m:rad>
                              </m:num>
                              <m:den>
                                <m:r>
                                  <a:rPr lang="fr-CH" sz="2000" i="1">
                                    <a:latin typeface="Cambria Math" panose="02040503050406030204" pitchFamily="18" charset="0"/>
                                  </a:rPr>
                                  <m:t>𝑤</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e>
                        </m:d>
                      </m:e>
                      <m:sup>
                        <m:d>
                          <m:dPr>
                            <m:begChr m:val="|"/>
                            <m:endChr m:val="|"/>
                            <m:ctrlPr>
                              <a:rPr lang="fr-CH" sz="2000" i="1">
                                <a:latin typeface="Cambria Math" panose="02040503050406030204" pitchFamily="18" charset="0"/>
                              </a:rPr>
                            </m:ctrlPr>
                          </m:dPr>
                          <m:e>
                            <m:r>
                              <a:rPr lang="fr-CH" sz="2000" i="1">
                                <a:latin typeface="Cambria Math" panose="02040503050406030204" pitchFamily="18" charset="0"/>
                              </a:rPr>
                              <m:t>𝑙</m:t>
                            </m:r>
                          </m:e>
                        </m:d>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f>
                          <m:fPr>
                            <m:ctrlPr>
                              <a:rPr lang="fr-CH" sz="2000" i="1">
                                <a:latin typeface="Cambria Math" panose="02040503050406030204" pitchFamily="18" charset="0"/>
                              </a:rPr>
                            </m:ctrlPr>
                          </m:fPr>
                          <m:num>
                            <m:sSup>
                              <m:sSupPr>
                                <m:ctrlPr>
                                  <a:rPr lang="fr-CH" sz="2000" i="1">
                                    <a:latin typeface="Cambria Math" panose="02040503050406030204" pitchFamily="18" charset="0"/>
                                  </a:rPr>
                                </m:ctrlPr>
                              </m:sSupPr>
                              <m:e>
                                <m:r>
                                  <a:rPr lang="fr-CH" sz="2000" i="1">
                                    <a:latin typeface="Cambria Math" panose="02040503050406030204" pitchFamily="18" charset="0"/>
                                  </a:rPr>
                                  <m:t>𝑟</m:t>
                                </m:r>
                              </m:e>
                              <m:sup>
                                <m:r>
                                  <a:rPr lang="fr-CH" sz="2000" i="1">
                                    <a:latin typeface="Cambria Math" panose="02040503050406030204" pitchFamily="18" charset="0"/>
                                  </a:rPr>
                                  <m:t>2</m:t>
                                </m:r>
                              </m:sup>
                            </m:sSup>
                          </m:num>
                          <m:den>
                            <m:sSup>
                              <m:sSupPr>
                                <m:ctrlPr>
                                  <a:rPr lang="fr-CH" sz="2000" i="1">
                                    <a:latin typeface="Cambria Math" panose="02040503050406030204" pitchFamily="18" charset="0"/>
                                  </a:rPr>
                                </m:ctrlPr>
                              </m:sSupPr>
                              <m:e>
                                <m:r>
                                  <a:rPr lang="fr-CH" sz="2000" i="1">
                                    <a:latin typeface="Cambria Math" panose="02040503050406030204" pitchFamily="18" charset="0"/>
                                  </a:rPr>
                                  <m:t>𝑊</m:t>
                                </m:r>
                              </m:e>
                              <m:sup>
                                <m:r>
                                  <a:rPr lang="fr-CH" sz="2000" i="1">
                                    <a:latin typeface="Cambria Math" panose="02040503050406030204" pitchFamily="18" charset="0"/>
                                  </a:rPr>
                                  <m:t>2</m:t>
                                </m:r>
                              </m:sup>
                            </m:sSup>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sup>
                    </m:sSup>
                    <m:sSubSup>
                      <m:sSubSupPr>
                        <m:ctrlPr>
                          <a:rPr lang="fr-CH" sz="2000" i="1">
                            <a:latin typeface="Cambria Math" panose="02040503050406030204" pitchFamily="18" charset="0"/>
                          </a:rPr>
                        </m:ctrlPr>
                      </m:sSubSupPr>
                      <m:e>
                        <m:r>
                          <a:rPr lang="fr-CH" sz="2000" i="1">
                            <a:latin typeface="Cambria Math" panose="02040503050406030204" pitchFamily="18" charset="0"/>
                          </a:rPr>
                          <m:t>𝐿</m:t>
                        </m:r>
                      </m:e>
                      <m:sub>
                        <m:r>
                          <a:rPr lang="fr-CH" sz="2000" i="1">
                            <a:latin typeface="Cambria Math" panose="02040503050406030204" pitchFamily="18" charset="0"/>
                          </a:rPr>
                          <m:t>𝑝</m:t>
                        </m:r>
                      </m:sub>
                      <m:sup>
                        <m:d>
                          <m:dPr>
                            <m:begChr m:val="|"/>
                            <m:endChr m:val="|"/>
                            <m:ctrlPr>
                              <a:rPr lang="fr-CH" sz="2000" i="1">
                                <a:latin typeface="Cambria Math" panose="02040503050406030204" pitchFamily="18" charset="0"/>
                              </a:rPr>
                            </m:ctrlPr>
                          </m:dPr>
                          <m:e>
                            <m:r>
                              <a:rPr lang="fr-CH" sz="2000" i="1">
                                <a:latin typeface="Cambria Math" panose="02040503050406030204" pitchFamily="18" charset="0"/>
                              </a:rPr>
                              <m:t>𝑙</m:t>
                            </m:r>
                          </m:e>
                        </m:d>
                      </m:sup>
                    </m:sSubSup>
                    <m:d>
                      <m:dPr>
                        <m:ctrlPr>
                          <a:rPr lang="fr-CH" sz="2000" i="1">
                            <a:latin typeface="Cambria Math" panose="02040503050406030204" pitchFamily="18" charset="0"/>
                          </a:rPr>
                        </m:ctrlPr>
                      </m:dPr>
                      <m:e>
                        <m:f>
                          <m:fPr>
                            <m:ctrlPr>
                              <a:rPr lang="fr-CH" sz="2000" i="1">
                                <a:latin typeface="Cambria Math" panose="02040503050406030204" pitchFamily="18" charset="0"/>
                              </a:rPr>
                            </m:ctrlPr>
                          </m:fPr>
                          <m:num>
                            <m:r>
                              <a:rPr lang="fr-CH" sz="2000" i="1">
                                <a:latin typeface="Cambria Math" panose="02040503050406030204" pitchFamily="18" charset="0"/>
                              </a:rPr>
                              <m:t>2</m:t>
                            </m:r>
                            <m:sSup>
                              <m:sSupPr>
                                <m:ctrlPr>
                                  <a:rPr lang="fr-CH" sz="2000" i="1">
                                    <a:latin typeface="Cambria Math" panose="02040503050406030204" pitchFamily="18" charset="0"/>
                                  </a:rPr>
                                </m:ctrlPr>
                              </m:sSupPr>
                              <m:e>
                                <m:r>
                                  <a:rPr lang="fr-CH" sz="2000" i="1">
                                    <a:latin typeface="Cambria Math" panose="02040503050406030204" pitchFamily="18" charset="0"/>
                                  </a:rPr>
                                  <m:t>𝑟</m:t>
                                </m:r>
                              </m:e>
                              <m:sup>
                                <m:r>
                                  <a:rPr lang="fr-CH" sz="2000" i="1">
                                    <a:latin typeface="Cambria Math" panose="02040503050406030204" pitchFamily="18" charset="0"/>
                                  </a:rPr>
                                  <m:t>2</m:t>
                                </m:r>
                              </m:sup>
                            </m:sSup>
                          </m:num>
                          <m:den>
                            <m:sSup>
                              <m:sSupPr>
                                <m:ctrlPr>
                                  <a:rPr lang="fr-CH" sz="2000" i="1">
                                    <a:latin typeface="Cambria Math" panose="02040503050406030204" pitchFamily="18" charset="0"/>
                                  </a:rPr>
                                </m:ctrlPr>
                              </m:sSupPr>
                              <m:e>
                                <m:r>
                                  <a:rPr lang="fr-CH" sz="2000" i="1">
                                    <a:latin typeface="Cambria Math" panose="02040503050406030204" pitchFamily="18" charset="0"/>
                                  </a:rPr>
                                  <m:t>𝑊</m:t>
                                </m:r>
                              </m:e>
                              <m:sup>
                                <m:r>
                                  <a:rPr lang="fr-CH" sz="2000" i="1">
                                    <a:latin typeface="Cambria Math" panose="02040503050406030204" pitchFamily="18" charset="0"/>
                                  </a:rPr>
                                  <m:t>2</m:t>
                                </m:r>
                              </m:sup>
                            </m:sSup>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e>
                    </m:d>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𝑖𝑘</m:t>
                        </m:r>
                        <m:f>
                          <m:fPr>
                            <m:ctrlPr>
                              <a:rPr lang="fr-CH" sz="2000" i="1">
                                <a:latin typeface="Cambria Math" panose="02040503050406030204" pitchFamily="18" charset="0"/>
                              </a:rPr>
                            </m:ctrlPr>
                          </m:fPr>
                          <m:num>
                            <m:sSup>
                              <m:sSupPr>
                                <m:ctrlPr>
                                  <a:rPr lang="fr-CH" sz="2000" i="1">
                                    <a:latin typeface="Cambria Math" panose="02040503050406030204" pitchFamily="18" charset="0"/>
                                  </a:rPr>
                                </m:ctrlPr>
                              </m:sSupPr>
                              <m:e>
                                <m:r>
                                  <a:rPr lang="fr-CH" sz="2000" i="1">
                                    <a:latin typeface="Cambria Math" panose="02040503050406030204" pitchFamily="18" charset="0"/>
                                  </a:rPr>
                                  <m:t>𝑟</m:t>
                                </m:r>
                              </m:e>
                              <m:sup>
                                <m:r>
                                  <a:rPr lang="fr-CH" sz="2000" i="1">
                                    <a:latin typeface="Cambria Math" panose="02040503050406030204" pitchFamily="18" charset="0"/>
                                  </a:rPr>
                                  <m:t>2</m:t>
                                </m:r>
                              </m:sup>
                            </m:sSup>
                          </m:num>
                          <m:den>
                            <m:r>
                              <a:rPr lang="fr-CH" sz="2000" i="1">
                                <a:latin typeface="Cambria Math" panose="02040503050406030204" pitchFamily="18" charset="0"/>
                              </a:rPr>
                              <m:t>2</m:t>
                            </m:r>
                            <m:r>
                              <a:rPr lang="fr-CH" sz="2000" i="1">
                                <a:latin typeface="Cambria Math" panose="02040503050406030204" pitchFamily="18" charset="0"/>
                              </a:rPr>
                              <m:t>𝑅</m:t>
                            </m:r>
                            <m:r>
                              <a:rPr lang="fr-CH" sz="2000" i="1">
                                <a:latin typeface="Cambria Math" panose="02040503050406030204" pitchFamily="18" charset="0"/>
                              </a:rPr>
                              <m:t>(</m:t>
                            </m:r>
                            <m:r>
                              <a:rPr lang="fr-CH" sz="2000" i="1">
                                <a:latin typeface="Cambria Math" panose="02040503050406030204" pitchFamily="18" charset="0"/>
                              </a:rPr>
                              <m:t>𝑧</m:t>
                            </m:r>
                            <m:r>
                              <a:rPr lang="fr-CH" sz="2000" i="1">
                                <a:latin typeface="Cambria Math" panose="02040503050406030204" pitchFamily="18" charset="0"/>
                              </a:rPr>
                              <m:t>)</m:t>
                            </m:r>
                          </m:den>
                        </m:f>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𝑖𝑘𝑧</m:t>
                        </m:r>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𝑖𝑙</m:t>
                        </m:r>
                        <m:r>
                          <a:rPr lang="fr-CH" sz="2000" i="1">
                            <a:latin typeface="Cambria Math" panose="02040503050406030204" pitchFamily="18" charset="0"/>
                            <a:ea typeface="Cambria Math" panose="02040503050406030204" pitchFamily="18" charset="0"/>
                          </a:rPr>
                          <m:t>𝜙</m:t>
                        </m:r>
                      </m:sup>
                    </m:sSup>
                    <m:sSup>
                      <m:sSupPr>
                        <m:ctrlPr>
                          <a:rPr lang="fr-CH" sz="2000" i="1">
                            <a:latin typeface="Cambria Math" panose="02040503050406030204" pitchFamily="18" charset="0"/>
                          </a:rPr>
                        </m:ctrlPr>
                      </m:sSupPr>
                      <m:e>
                        <m:r>
                          <a:rPr lang="fr-CH" sz="2000" i="1">
                            <a:latin typeface="Cambria Math" panose="02040503050406030204" pitchFamily="18" charset="0"/>
                          </a:rPr>
                          <m:t>𝑒</m:t>
                        </m:r>
                      </m:e>
                      <m:sup>
                        <m:r>
                          <a:rPr lang="fr-CH" sz="2000" i="1">
                            <a:latin typeface="Cambria Math" panose="02040503050406030204" pitchFamily="18" charset="0"/>
                          </a:rPr>
                          <m:t>−</m:t>
                        </m:r>
                        <m:r>
                          <a:rPr lang="fr-CH" sz="2000" i="1">
                            <a:latin typeface="Cambria Math" panose="02040503050406030204" pitchFamily="18" charset="0"/>
                          </a:rPr>
                          <m:t>𝑖</m:t>
                        </m:r>
                        <m:d>
                          <m:dPr>
                            <m:ctrlPr>
                              <a:rPr lang="fr-CH" sz="2000" i="1">
                                <a:latin typeface="Cambria Math" panose="02040503050406030204" pitchFamily="18" charset="0"/>
                              </a:rPr>
                            </m:ctrlPr>
                          </m:dPr>
                          <m:e>
                            <m:d>
                              <m:dPr>
                                <m:begChr m:val="|"/>
                                <m:endChr m:val="|"/>
                                <m:ctrlPr>
                                  <a:rPr lang="fr-CH" sz="2000" i="1">
                                    <a:latin typeface="Cambria Math" panose="02040503050406030204" pitchFamily="18" charset="0"/>
                                  </a:rPr>
                                </m:ctrlPr>
                              </m:dPr>
                              <m:e>
                                <m:r>
                                  <a:rPr lang="fr-CH" sz="2000" i="1">
                                    <a:latin typeface="Cambria Math" panose="02040503050406030204" pitchFamily="18" charset="0"/>
                                  </a:rPr>
                                  <m:t>𝑙</m:t>
                                </m:r>
                              </m:e>
                            </m:d>
                            <m:r>
                              <a:rPr lang="fr-CH" sz="2000" i="1">
                                <a:latin typeface="Cambria Math" panose="02040503050406030204" pitchFamily="18" charset="0"/>
                              </a:rPr>
                              <m:t>+2</m:t>
                            </m:r>
                            <m:r>
                              <a:rPr lang="fr-CH" sz="2000" i="1">
                                <a:latin typeface="Cambria Math" panose="02040503050406030204" pitchFamily="18" charset="0"/>
                              </a:rPr>
                              <m:t>𝑝</m:t>
                            </m:r>
                            <m:r>
                              <a:rPr lang="fr-CH" sz="2000" i="1">
                                <a:latin typeface="Cambria Math" panose="02040503050406030204" pitchFamily="18" charset="0"/>
                              </a:rPr>
                              <m:t>+1</m:t>
                            </m:r>
                          </m:e>
                        </m:d>
                        <m:r>
                          <a:rPr lang="fr-CH" sz="2000" i="1">
                            <a:latin typeface="Cambria Math" panose="02040503050406030204" pitchFamily="18" charset="0"/>
                            <a:ea typeface="Cambria Math" panose="02040503050406030204" pitchFamily="18" charset="0"/>
                          </a:rPr>
                          <m:t>𝜁</m:t>
                        </m:r>
                      </m:sup>
                    </m:sSup>
                  </m:oMath>
                </a14:m>
                <a:endParaRPr lang="fr-CH" sz="2000" dirty="0"/>
              </a:p>
              <a:p>
                <a:pPr>
                  <a:lnSpc>
                    <a:spcPct val="120000"/>
                  </a:lnSpc>
                </a:pPr>
                <a:endParaRPr lang="fr-CH" sz="2000" dirty="0"/>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Les polynômes de Laguerre généralisés sont définis par la</a:t>
                </a:r>
              </a:p>
              <a:p>
                <a:pPr>
                  <a:lnSpc>
                    <a:spcPct val="120000"/>
                  </a:lnSpc>
                </a:pPr>
                <a:r>
                  <a:rPr lang="fr-CH" sz="2000" dirty="0">
                    <a:latin typeface="Arial" panose="020B0604020202020204" pitchFamily="34" charset="0"/>
                    <a:cs typeface="Arial" panose="020B0604020202020204" pitchFamily="34" charset="0"/>
                  </a:rPr>
                  <a:t>     relation de récursion:</a:t>
                </a:r>
              </a:p>
              <a:p>
                <a:pPr>
                  <a:lnSpc>
                    <a:spcPct val="120000"/>
                  </a:lnSpc>
                </a:pPr>
                <a:r>
                  <a:rPr lang="fr-CH" sz="2000" dirty="0"/>
                  <a:t>	</a:t>
                </a:r>
                <a14:m>
                  <m:oMath xmlns:m="http://schemas.openxmlformats.org/officeDocument/2006/math">
                    <m:sSubSup>
                      <m:sSubSupPr>
                        <m:ctrlPr>
                          <a:rPr lang="fr-CH" sz="2000" i="1">
                            <a:latin typeface="Cambria Math" panose="02040503050406030204" pitchFamily="18" charset="0"/>
                          </a:rPr>
                        </m:ctrlPr>
                      </m:sSubSupPr>
                      <m:e>
                        <m:r>
                          <a:rPr lang="fr-CH" sz="2000" i="1">
                            <a:latin typeface="Cambria Math" panose="02040503050406030204" pitchFamily="18" charset="0"/>
                          </a:rPr>
                          <m:t>𝐿</m:t>
                        </m:r>
                      </m:e>
                      <m:sub>
                        <m:r>
                          <a:rPr lang="fr-CH" sz="2000" i="1">
                            <a:latin typeface="Cambria Math" panose="02040503050406030204" pitchFamily="18" charset="0"/>
                          </a:rPr>
                          <m:t>𝑝</m:t>
                        </m:r>
                        <m:r>
                          <a:rPr lang="fr-CH" sz="2000" i="1">
                            <a:latin typeface="Cambria Math" panose="02040503050406030204" pitchFamily="18" charset="0"/>
                          </a:rPr>
                          <m:t>+1</m:t>
                        </m:r>
                      </m:sub>
                      <m:sup>
                        <m:r>
                          <a:rPr lang="fr-CH" sz="2000" i="1">
                            <a:latin typeface="Cambria Math" panose="02040503050406030204" pitchFamily="18" charset="0"/>
                          </a:rPr>
                          <m:t>𝑙</m:t>
                        </m:r>
                      </m:sup>
                    </m:sSubSup>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m:t>
                    </m:r>
                    <m:f>
                      <m:fPr>
                        <m:ctrlPr>
                          <a:rPr lang="fr-CH" sz="2000" i="1">
                            <a:latin typeface="Cambria Math" panose="02040503050406030204" pitchFamily="18" charset="0"/>
                          </a:rPr>
                        </m:ctrlPr>
                      </m:fPr>
                      <m:num>
                        <m:d>
                          <m:dPr>
                            <m:ctrlPr>
                              <a:rPr lang="fr-CH" sz="2000" i="1">
                                <a:latin typeface="Cambria Math" panose="02040503050406030204" pitchFamily="18" charset="0"/>
                              </a:rPr>
                            </m:ctrlPr>
                          </m:dPr>
                          <m:e>
                            <m:r>
                              <a:rPr lang="fr-CH" sz="2000" i="1">
                                <a:latin typeface="Cambria Math" panose="02040503050406030204" pitchFamily="18" charset="0"/>
                              </a:rPr>
                              <m:t>2</m:t>
                            </m:r>
                            <m:r>
                              <a:rPr lang="fr-CH" sz="2000" i="1">
                                <a:latin typeface="Cambria Math" panose="02040503050406030204" pitchFamily="18" charset="0"/>
                              </a:rPr>
                              <m:t>𝑝</m:t>
                            </m:r>
                            <m:r>
                              <a:rPr lang="fr-CH" sz="2000" i="1">
                                <a:latin typeface="Cambria Math" panose="02040503050406030204" pitchFamily="18" charset="0"/>
                              </a:rPr>
                              <m:t>+1+</m:t>
                            </m:r>
                            <m:r>
                              <a:rPr lang="fr-CH" sz="2000" i="1">
                                <a:latin typeface="Cambria Math" panose="02040503050406030204" pitchFamily="18" charset="0"/>
                              </a:rPr>
                              <m:t>𝑙</m:t>
                            </m:r>
                            <m:r>
                              <a:rPr lang="fr-CH" sz="2000" i="1">
                                <a:latin typeface="Cambria Math" panose="02040503050406030204" pitchFamily="18" charset="0"/>
                              </a:rPr>
                              <m:t>−</m:t>
                            </m:r>
                            <m:r>
                              <a:rPr lang="fr-CH" sz="2000" i="1">
                                <a:latin typeface="Cambria Math" panose="02040503050406030204" pitchFamily="18" charset="0"/>
                              </a:rPr>
                              <m:t>𝑥</m:t>
                            </m:r>
                          </m:e>
                        </m:d>
                        <m:sSubSup>
                          <m:sSubSupPr>
                            <m:ctrlPr>
                              <a:rPr lang="fr-CH" sz="2000" i="1">
                                <a:latin typeface="Cambria Math" panose="02040503050406030204" pitchFamily="18" charset="0"/>
                              </a:rPr>
                            </m:ctrlPr>
                          </m:sSubSupPr>
                          <m:e>
                            <m:r>
                              <a:rPr lang="fr-CH" sz="2000" i="1">
                                <a:latin typeface="Cambria Math" panose="02040503050406030204" pitchFamily="18" charset="0"/>
                              </a:rPr>
                              <m:t>𝐿</m:t>
                            </m:r>
                          </m:e>
                          <m:sub>
                            <m:r>
                              <a:rPr lang="fr-CH" sz="2000" i="1">
                                <a:latin typeface="Cambria Math" panose="02040503050406030204" pitchFamily="18" charset="0"/>
                              </a:rPr>
                              <m:t>𝑝</m:t>
                            </m:r>
                          </m:sub>
                          <m:sup>
                            <m:r>
                              <a:rPr lang="fr-CH" sz="2000" i="1">
                                <a:latin typeface="Cambria Math" panose="02040503050406030204" pitchFamily="18" charset="0"/>
                              </a:rPr>
                              <m:t>𝑙</m:t>
                            </m:r>
                          </m:sup>
                        </m:sSubSup>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m:t>
                        </m:r>
                        <m:r>
                          <a:rPr lang="fr-CH" sz="2000" i="1">
                            <a:latin typeface="Cambria Math" panose="02040503050406030204" pitchFamily="18" charset="0"/>
                          </a:rPr>
                          <m:t>𝑝</m:t>
                        </m:r>
                        <m:r>
                          <a:rPr lang="fr-CH" sz="2000" i="1">
                            <a:latin typeface="Cambria Math" panose="02040503050406030204" pitchFamily="18" charset="0"/>
                          </a:rPr>
                          <m:t>+</m:t>
                        </m:r>
                        <m:r>
                          <a:rPr lang="fr-CH" sz="2000" i="1">
                            <a:latin typeface="Cambria Math" panose="02040503050406030204" pitchFamily="18" charset="0"/>
                          </a:rPr>
                          <m:t>𝑙</m:t>
                        </m:r>
                        <m:r>
                          <a:rPr lang="fr-CH" sz="2000" i="1">
                            <a:latin typeface="Cambria Math" panose="02040503050406030204" pitchFamily="18" charset="0"/>
                          </a:rPr>
                          <m:t>)</m:t>
                        </m:r>
                        <m:sSubSup>
                          <m:sSubSupPr>
                            <m:ctrlPr>
                              <a:rPr lang="fr-CH" sz="2000" i="1">
                                <a:latin typeface="Cambria Math" panose="02040503050406030204" pitchFamily="18" charset="0"/>
                              </a:rPr>
                            </m:ctrlPr>
                          </m:sSubSupPr>
                          <m:e>
                            <m:r>
                              <a:rPr lang="fr-CH" sz="2000" i="1">
                                <a:latin typeface="Cambria Math" panose="02040503050406030204" pitchFamily="18" charset="0"/>
                              </a:rPr>
                              <m:t>𝐿</m:t>
                            </m:r>
                          </m:e>
                          <m:sub>
                            <m:r>
                              <a:rPr lang="fr-CH" sz="2000" i="1">
                                <a:latin typeface="Cambria Math" panose="02040503050406030204" pitchFamily="18" charset="0"/>
                              </a:rPr>
                              <m:t>𝑝</m:t>
                            </m:r>
                            <m:r>
                              <a:rPr lang="fr-CH" sz="2000" i="1">
                                <a:latin typeface="Cambria Math" panose="02040503050406030204" pitchFamily="18" charset="0"/>
                              </a:rPr>
                              <m:t>−1</m:t>
                            </m:r>
                          </m:sub>
                          <m:sup>
                            <m:r>
                              <a:rPr lang="fr-CH" sz="2000" i="1">
                                <a:latin typeface="Cambria Math" panose="02040503050406030204" pitchFamily="18" charset="0"/>
                              </a:rPr>
                              <m:t>𝑙</m:t>
                            </m:r>
                          </m:sup>
                        </m:sSubSup>
                        <m:d>
                          <m:dPr>
                            <m:ctrlPr>
                              <a:rPr lang="fr-CH" sz="2000" i="1">
                                <a:latin typeface="Cambria Math" panose="02040503050406030204" pitchFamily="18" charset="0"/>
                              </a:rPr>
                            </m:ctrlPr>
                          </m:dPr>
                          <m:e>
                            <m:r>
                              <a:rPr lang="fr-CH" sz="2000" i="1">
                                <a:latin typeface="Cambria Math" panose="02040503050406030204" pitchFamily="18" charset="0"/>
                              </a:rPr>
                              <m:t>𝑥</m:t>
                            </m:r>
                          </m:e>
                        </m:d>
                      </m:num>
                      <m:den>
                        <m:r>
                          <a:rPr lang="fr-CH" sz="2000" i="1">
                            <a:latin typeface="Cambria Math" panose="02040503050406030204" pitchFamily="18" charset="0"/>
                          </a:rPr>
                          <m:t>𝑖</m:t>
                        </m:r>
                        <m:r>
                          <a:rPr lang="fr-CH" sz="2000" i="1">
                            <a:latin typeface="Cambria Math" panose="02040503050406030204" pitchFamily="18" charset="0"/>
                          </a:rPr>
                          <m:t>+1</m:t>
                        </m:r>
                      </m:den>
                    </m:f>
                  </m:oMath>
                </a14:m>
                <a:r>
                  <a:rPr lang="fr-CH" sz="2000" dirty="0">
                    <a:latin typeface="Arial" panose="020B0604020202020204" pitchFamily="34" charset="0"/>
                    <a:cs typeface="Arial" panose="020B0604020202020204" pitchFamily="34" charset="0"/>
                  </a:rPr>
                  <a:t> ;</a:t>
                </a:r>
                <a:endParaRPr lang="fr-CH" sz="2000" i="1" dirty="0">
                  <a:latin typeface="Cambria Math" panose="02040503050406030204" pitchFamily="18" charset="0"/>
                </a:endParaRPr>
              </a:p>
              <a:p>
                <a:pPr>
                  <a:lnSpc>
                    <a:spcPct val="120000"/>
                  </a:lnSpc>
                </a:pPr>
                <a:r>
                  <a:rPr lang="fr-CH" sz="2000" dirty="0"/>
                  <a:t>	</a:t>
                </a:r>
                <a14:m>
                  <m:oMath xmlns:m="http://schemas.openxmlformats.org/officeDocument/2006/math">
                    <m:sSubSup>
                      <m:sSubSupPr>
                        <m:ctrlPr>
                          <a:rPr lang="fr-CH" sz="2000" i="1">
                            <a:latin typeface="Cambria Math" panose="02040503050406030204" pitchFamily="18" charset="0"/>
                          </a:rPr>
                        </m:ctrlPr>
                      </m:sSubSupPr>
                      <m:e>
                        <m:r>
                          <a:rPr lang="fr-CH" sz="2000" i="1">
                            <a:latin typeface="Cambria Math" panose="02040503050406030204" pitchFamily="18" charset="0"/>
                          </a:rPr>
                          <m:t>𝐿</m:t>
                        </m:r>
                      </m:e>
                      <m:sub>
                        <m:r>
                          <a:rPr lang="fr-CH" sz="2000" i="1">
                            <a:latin typeface="Cambria Math" panose="02040503050406030204" pitchFamily="18" charset="0"/>
                          </a:rPr>
                          <m:t>0</m:t>
                        </m:r>
                      </m:sub>
                      <m:sup>
                        <m:r>
                          <a:rPr lang="fr-CH" sz="2000" i="1">
                            <a:latin typeface="Cambria Math" panose="02040503050406030204" pitchFamily="18" charset="0"/>
                          </a:rPr>
                          <m:t>𝑙</m:t>
                        </m:r>
                      </m:sup>
                    </m:sSubSup>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=1</m:t>
                    </m:r>
                  </m:oMath>
                </a14:m>
                <a:r>
                  <a:rPr lang="fr-CH" sz="2000" dirty="0">
                    <a:latin typeface="Arial" panose="020B0604020202020204" pitchFamily="34" charset="0"/>
                    <a:cs typeface="Arial" panose="020B0604020202020204" pitchFamily="34" charset="0"/>
                  </a:rPr>
                  <a:t> ;  </a:t>
                </a:r>
                <a14:m>
                  <m:oMath xmlns:m="http://schemas.openxmlformats.org/officeDocument/2006/math">
                    <m:sSubSup>
                      <m:sSubSupPr>
                        <m:ctrlPr>
                          <a:rPr lang="fr-CH" sz="2000" i="1">
                            <a:latin typeface="Cambria Math" panose="02040503050406030204" pitchFamily="18" charset="0"/>
                          </a:rPr>
                        </m:ctrlPr>
                      </m:sSubSupPr>
                      <m:e>
                        <m:r>
                          <a:rPr lang="fr-CH" sz="2000" i="1">
                            <a:latin typeface="Cambria Math" panose="02040503050406030204" pitchFamily="18" charset="0"/>
                          </a:rPr>
                          <m:t>𝐿</m:t>
                        </m:r>
                      </m:e>
                      <m:sub>
                        <m:r>
                          <a:rPr lang="fr-CH" sz="2000" i="1">
                            <a:latin typeface="Cambria Math" panose="02040503050406030204" pitchFamily="18" charset="0"/>
                          </a:rPr>
                          <m:t>1</m:t>
                        </m:r>
                      </m:sub>
                      <m:sup>
                        <m:r>
                          <a:rPr lang="fr-CH" sz="2000" i="1">
                            <a:latin typeface="Cambria Math" panose="02040503050406030204" pitchFamily="18" charset="0"/>
                          </a:rPr>
                          <m:t>𝑙</m:t>
                        </m:r>
                      </m:sup>
                    </m:sSubSup>
                    <m:d>
                      <m:dPr>
                        <m:ctrlPr>
                          <a:rPr lang="fr-CH" sz="2000" i="1">
                            <a:latin typeface="Cambria Math" panose="02040503050406030204" pitchFamily="18" charset="0"/>
                          </a:rPr>
                        </m:ctrlPr>
                      </m:dPr>
                      <m:e>
                        <m:r>
                          <a:rPr lang="fr-CH" sz="2000" i="1">
                            <a:latin typeface="Cambria Math" panose="02040503050406030204" pitchFamily="18" charset="0"/>
                          </a:rPr>
                          <m:t>𝑥</m:t>
                        </m:r>
                      </m:e>
                    </m:d>
                    <m:r>
                      <a:rPr lang="fr-CH" sz="2000" i="1">
                        <a:latin typeface="Cambria Math" panose="02040503050406030204" pitchFamily="18" charset="0"/>
                      </a:rPr>
                      <m:t>=1+</m:t>
                    </m:r>
                    <m:r>
                      <a:rPr lang="fr-CH" sz="2000" i="1">
                        <a:latin typeface="Cambria Math" panose="02040503050406030204" pitchFamily="18" charset="0"/>
                      </a:rPr>
                      <m:t>𝑙</m:t>
                    </m:r>
                    <m:r>
                      <a:rPr lang="fr-CH" sz="2000" i="1">
                        <a:latin typeface="Cambria Math" panose="02040503050406030204" pitchFamily="18" charset="0"/>
                      </a:rPr>
                      <m:t>−</m:t>
                    </m:r>
                    <m:r>
                      <a:rPr lang="fr-CH" sz="2000" i="1">
                        <a:latin typeface="Cambria Math" panose="02040503050406030204" pitchFamily="18" charset="0"/>
                      </a:rPr>
                      <m:t>𝑥</m:t>
                    </m:r>
                  </m:oMath>
                </a14:m>
                <a:endParaRPr lang="fr-CH" sz="2000" dirty="0"/>
              </a:p>
              <a:p>
                <a:pPr marL="342900" indent="-342900">
                  <a:lnSpc>
                    <a:spcPct val="120000"/>
                  </a:lnSpc>
                  <a:buFont typeface="Arial" panose="020B0604020202020204" pitchFamily="34" charset="0"/>
                  <a:buChar char="•"/>
                </a:pPr>
                <a:r>
                  <a:rPr lang="fr-CH" sz="2000" dirty="0"/>
                  <a:t>Pour </a:t>
                </a:r>
                <a14:m>
                  <m:oMath xmlns:m="http://schemas.openxmlformats.org/officeDocument/2006/math">
                    <m:r>
                      <a:rPr lang="fr-CH" sz="2000" i="1">
                        <a:latin typeface="Cambria Math" panose="02040503050406030204" pitchFamily="18" charset="0"/>
                        <a:ea typeface="Cambria Math" panose="02040503050406030204" pitchFamily="18" charset="0"/>
                        <a:cs typeface="Arial" panose="020B0604020202020204" pitchFamily="34" charset="0"/>
                      </a:rPr>
                      <m:t>ℓ=</m:t>
                    </m:r>
                    <m:r>
                      <a:rPr lang="fr-CH" sz="2000" i="1">
                        <a:latin typeface="Cambria Math" panose="02040503050406030204" pitchFamily="18" charset="0"/>
                        <a:ea typeface="Cambria Math" panose="02040503050406030204" pitchFamily="18" charset="0"/>
                        <a:cs typeface="Arial" panose="020B0604020202020204" pitchFamily="34" charset="0"/>
                      </a:rPr>
                      <m:t>𝑝</m:t>
                    </m:r>
                    <m:r>
                      <a:rPr lang="fr-CH" sz="2000" i="1">
                        <a:latin typeface="Cambria Math" panose="02040503050406030204" pitchFamily="18" charset="0"/>
                        <a:ea typeface="Cambria Math" panose="02040503050406030204" pitchFamily="18" charset="0"/>
                        <a:cs typeface="Arial" panose="020B0604020202020204" pitchFamily="34" charset="0"/>
                      </a:rPr>
                      <m:t>=0</m:t>
                    </m:r>
                  </m:oMath>
                </a14:m>
                <a:r>
                  <a:rPr lang="fr-CH" sz="2000" dirty="0"/>
                  <a:t>, on revient au faisceau Gaussien.</a:t>
                </a: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Pour </a:t>
                </a:r>
                <a14:m>
                  <m:oMath xmlns:m="http://schemas.openxmlformats.org/officeDocument/2006/math">
                    <m:r>
                      <a:rPr lang="fr-CH" sz="2000" i="1">
                        <a:latin typeface="Cambria Math" panose="02040503050406030204" pitchFamily="18" charset="0"/>
                        <a:ea typeface="Cambria Math" panose="02040503050406030204" pitchFamily="18" charset="0"/>
                        <a:cs typeface="Arial" panose="020B0604020202020204" pitchFamily="34" charset="0"/>
                      </a:rPr>
                      <m:t>ℓ≠0</m:t>
                    </m:r>
                    <m:r>
                      <a:rPr lang="fr-CH" sz="2000">
                        <a:latin typeface="Cambria Math" panose="02040503050406030204" pitchFamily="18" charset="0"/>
                        <a:ea typeface="Cambria Math" panose="02040503050406030204" pitchFamily="18" charset="0"/>
                        <a:cs typeface="Arial" panose="020B0604020202020204" pitchFamily="34" charset="0"/>
                      </a:rPr>
                      <m:t>,</m:t>
                    </m:r>
                  </m:oMath>
                </a14:m>
                <a:r>
                  <a:rPr lang="fr-CH" sz="2000" dirty="0">
                    <a:latin typeface="Arial" panose="020B0604020202020204" pitchFamily="34" charset="0"/>
                    <a:cs typeface="Arial" panose="020B0604020202020204" pitchFamily="34" charset="0"/>
                  </a:rPr>
                  <a:t> les ondes ont un </a:t>
                </a:r>
                <a:r>
                  <a:rPr lang="fr-CH" sz="2000" b="1" dirty="0">
                    <a:latin typeface="Arial" panose="020B0604020202020204" pitchFamily="34" charset="0"/>
                    <a:cs typeface="Arial" panose="020B0604020202020204" pitchFamily="34" charset="0"/>
                  </a:rPr>
                  <a:t>zéro</a:t>
                </a:r>
                <a:r>
                  <a:rPr lang="fr-CH" sz="2000" dirty="0">
                    <a:latin typeface="Arial" panose="020B0604020202020204" pitchFamily="34" charset="0"/>
                    <a:cs typeface="Arial" panose="020B0604020202020204" pitchFamily="34" charset="0"/>
                  </a:rPr>
                  <a:t> sur l'axe optique (</a:t>
                </a:r>
                <a:r>
                  <a:rPr lang="fr-CH" sz="2000" i="1" dirty="0">
                    <a:latin typeface="Arial" panose="020B0604020202020204" pitchFamily="34" charset="0"/>
                    <a:cs typeface="Arial" panose="020B0604020202020204" pitchFamily="34" charset="0"/>
                  </a:rPr>
                  <a:t>r </a:t>
                </a:r>
                <a:r>
                  <a:rPr lang="fr-CH" sz="2000" dirty="0">
                    <a:latin typeface="Arial" panose="020B0604020202020204" pitchFamily="34" charset="0"/>
                    <a:cs typeface="Arial" panose="020B0604020202020204" pitchFamily="34" charset="0"/>
                  </a:rPr>
                  <a:t>= 0).</a:t>
                </a:r>
                <a:endParaRPr lang="fr-CH" sz="2000" dirty="0"/>
              </a:p>
              <a:p>
                <a:pPr>
                  <a:lnSpc>
                    <a:spcPct val="120000"/>
                  </a:lnSpc>
                </a:pPr>
                <a:endParaRPr lang="fr-CH" sz="2000" dirty="0"/>
              </a:p>
            </p:txBody>
          </p:sp>
        </mc:Choice>
        <mc:Fallback xmlns="">
          <p:sp>
            <p:nvSpPr>
              <p:cNvPr id="6157" name="Text Box 5"/>
              <p:cNvSpPr txBox="1">
                <a:spLocks noRot="1" noChangeAspect="1" noMove="1" noResize="1" noEditPoints="1" noAdjustHandles="1" noChangeArrowheads="1" noChangeShapeType="1" noTextEdit="1"/>
              </p:cNvSpPr>
              <p:nvPr/>
            </p:nvSpPr>
            <p:spPr bwMode="auto">
              <a:xfrm>
                <a:off x="0" y="524523"/>
                <a:ext cx="8991600" cy="5164427"/>
              </a:xfrm>
              <a:prstGeom prst="rect">
                <a:avLst/>
              </a:prstGeom>
              <a:blipFill>
                <a:blip r:embed="rId4"/>
                <a:stretch>
                  <a:fillRect l="-424"/>
                </a:stretch>
              </a:blipFill>
              <a:ln w="9525">
                <a:noFill/>
                <a:miter lim="800000"/>
                <a:headEnd/>
                <a:tailEnd/>
              </a:ln>
            </p:spPr>
            <p:txBody>
              <a:bodyPr/>
              <a:lstStyle/>
              <a:p>
                <a:r>
                  <a:rPr lang="fr-CH">
                    <a:noFill/>
                  </a:rPr>
                  <a:t> </a:t>
                </a:r>
              </a:p>
            </p:txBody>
          </p:sp>
        </mc:Fallback>
      </mc:AlternateContent>
      <p:pic>
        <p:nvPicPr>
          <p:cNvPr id="3" name="Picture 2">
            <a:extLst>
              <a:ext uri="{FF2B5EF4-FFF2-40B4-BE49-F238E27FC236}">
                <a16:creationId xmlns:a16="http://schemas.microsoft.com/office/drawing/2014/main" id="{9B47E88E-5891-8E46-977D-D5F2308F74D2}"/>
              </a:ext>
            </a:extLst>
          </p:cNvPr>
          <p:cNvPicPr>
            <a:picLocks noChangeAspect="1"/>
          </p:cNvPicPr>
          <p:nvPr/>
        </p:nvPicPr>
        <p:blipFill>
          <a:blip r:embed="rId5"/>
          <a:stretch>
            <a:fillRect/>
          </a:stretch>
        </p:blipFill>
        <p:spPr>
          <a:xfrm>
            <a:off x="7543800" y="2265578"/>
            <a:ext cx="4648200" cy="4592422"/>
          </a:xfrm>
          <a:prstGeom prst="rect">
            <a:avLst/>
          </a:prstGeom>
        </p:spPr>
      </p:pic>
      <p:sp>
        <p:nvSpPr>
          <p:cNvPr id="9" name="Rectangle 8">
            <a:extLst>
              <a:ext uri="{FF2B5EF4-FFF2-40B4-BE49-F238E27FC236}">
                <a16:creationId xmlns:a16="http://schemas.microsoft.com/office/drawing/2014/main" id="{C0840742-198E-1F4D-92EC-1C9DBB6F9589}"/>
              </a:ext>
            </a:extLst>
          </p:cNvPr>
          <p:cNvSpPr/>
          <p:nvPr/>
        </p:nvSpPr>
        <p:spPr>
          <a:xfrm>
            <a:off x="1524000" y="6611780"/>
            <a:ext cx="3810000" cy="246221"/>
          </a:xfrm>
          <a:prstGeom prst="rect">
            <a:avLst/>
          </a:prstGeom>
        </p:spPr>
        <p:txBody>
          <a:bodyPr wrap="square">
            <a:spAutoFit/>
          </a:bodyPr>
          <a:lstStyle/>
          <a:p>
            <a:r>
              <a:rPr lang="fr-CH" sz="1000" dirty="0"/>
              <a:t>https://cloudflare2.jove.com/files/</a:t>
            </a:r>
            <a:r>
              <a:rPr lang="fr-CH" sz="1000" dirty="0" err="1"/>
              <a:t>ftp_upload</a:t>
            </a:r>
            <a:r>
              <a:rPr lang="fr-CH" sz="1000" dirty="0"/>
              <a:t>/50564/50564fig2.jpg</a:t>
            </a:r>
          </a:p>
        </p:txBody>
      </p:sp>
    </p:spTree>
    <p:extLst>
      <p:ext uri="{BB962C8B-B14F-4D97-AF65-F5344CB8AC3E}">
        <p14:creationId xmlns:p14="http://schemas.microsoft.com/office/powerpoint/2010/main" val="2223727859"/>
      </p:ext>
    </p:extLst>
  </p:cSld>
  <p:clrMapOvr>
    <a:masterClrMapping/>
  </p:clrMapOvr>
  <mc:AlternateContent xmlns:mc="http://schemas.openxmlformats.org/markup-compatibility/2006" xmlns:p14="http://schemas.microsoft.com/office/powerpoint/2010/main">
    <mc:Choice Requires="p14">
      <p:transition spd="slow" p14:dur="2000" advTm="69576"/>
    </mc:Choice>
    <mc:Fallback xmlns="">
      <p:transition spd="slow" advTm="695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3"/>
          <p:cNvSpPr txBox="1">
            <a:spLocks noChangeArrowheads="1"/>
          </p:cNvSpPr>
          <p:nvPr/>
        </p:nvSpPr>
        <p:spPr bwMode="auto">
          <a:xfrm>
            <a:off x="0" y="13795"/>
            <a:ext cx="12192000" cy="646331"/>
          </a:xfrm>
          <a:prstGeom prst="rect">
            <a:avLst/>
          </a:prstGeom>
          <a:noFill/>
          <a:ln w="9525">
            <a:noFill/>
            <a:miter lim="800000"/>
            <a:headEnd/>
            <a:tailEnd/>
          </a:ln>
        </p:spPr>
        <p:txBody>
          <a:bodyPr wrap="square">
            <a:spAutoFit/>
          </a:bodyPr>
          <a:lstStyle/>
          <a:p>
            <a:pPr algn="ctr"/>
            <a:r>
              <a:rPr lang="fr-CH" sz="3600" dirty="0"/>
              <a:t>L’approximation paraxiale de l'équation d'ondes</a:t>
            </a:r>
            <a:endParaRPr lang="en-US" sz="3600" dirty="0"/>
          </a:p>
        </p:txBody>
      </p:sp>
      <p:grpSp>
        <p:nvGrpSpPr>
          <p:cNvPr id="3" name="Group 2">
            <a:extLst>
              <a:ext uri="{FF2B5EF4-FFF2-40B4-BE49-F238E27FC236}">
                <a16:creationId xmlns:a16="http://schemas.microsoft.com/office/drawing/2014/main" id="{FA4BB7E2-2D2D-E249-95EF-3B7FD44B750D}"/>
              </a:ext>
            </a:extLst>
          </p:cNvPr>
          <p:cNvGrpSpPr/>
          <p:nvPr/>
        </p:nvGrpSpPr>
        <p:grpSpPr>
          <a:xfrm>
            <a:off x="5811892" y="4191000"/>
            <a:ext cx="6227708" cy="2525369"/>
            <a:chOff x="4419600" y="4942230"/>
            <a:chExt cx="4724400" cy="1915770"/>
          </a:xfrm>
        </p:grpSpPr>
        <p:pic>
          <p:nvPicPr>
            <p:cNvPr id="2" name="Picture 1">
              <a:extLst>
                <a:ext uri="{FF2B5EF4-FFF2-40B4-BE49-F238E27FC236}">
                  <a16:creationId xmlns:a16="http://schemas.microsoft.com/office/drawing/2014/main" id="{EB009506-A2A5-0543-A551-CD0B5BDB649B}"/>
                </a:ext>
              </a:extLst>
            </p:cNvPr>
            <p:cNvPicPr>
              <a:picLocks noChangeAspect="1"/>
            </p:cNvPicPr>
            <p:nvPr/>
          </p:nvPicPr>
          <p:blipFill rotWithShape="1">
            <a:blip r:embed="rId2">
              <a:lum contrast="40000"/>
            </a:blip>
            <a:srcRect l="6061" t="34462" b="35657"/>
            <a:stretch/>
          </p:blipFill>
          <p:spPr>
            <a:xfrm>
              <a:off x="4419600" y="4953000"/>
              <a:ext cx="4724400" cy="1905000"/>
            </a:xfrm>
            <a:prstGeom prst="rect">
              <a:avLst/>
            </a:prstGeom>
          </p:spPr>
        </p:pic>
        <p:sp>
          <p:nvSpPr>
            <p:cNvPr id="13" name="Rectangle 8">
              <a:extLst>
                <a:ext uri="{FF2B5EF4-FFF2-40B4-BE49-F238E27FC236}">
                  <a16:creationId xmlns:a16="http://schemas.microsoft.com/office/drawing/2014/main" id="{B2AAFC12-BBD6-1547-907F-64D239D59317}"/>
                </a:ext>
              </a:extLst>
            </p:cNvPr>
            <p:cNvSpPr>
              <a:spLocks noChangeArrowheads="1"/>
            </p:cNvSpPr>
            <p:nvPr/>
          </p:nvSpPr>
          <p:spPr bwMode="auto">
            <a:xfrm>
              <a:off x="4572000" y="4942230"/>
              <a:ext cx="4572000" cy="723557"/>
            </a:xfrm>
            <a:prstGeom prst="rect">
              <a:avLst/>
            </a:prstGeom>
            <a:solidFill>
              <a:schemeClr val="bg1">
                <a:alpha val="90000"/>
              </a:schemeClr>
            </a:solidFill>
            <a:ln w="9525">
              <a:noFill/>
              <a:miter lim="800000"/>
              <a:headEnd/>
              <a:tailEnd/>
            </a:ln>
          </p:spPr>
          <p:txBody>
            <a:bodyPr wrap="none" anchor="ctr"/>
            <a:lstStyle/>
            <a:p>
              <a:endParaRPr lang="en-US"/>
            </a:p>
          </p:txBody>
        </p:sp>
        <p:sp>
          <p:nvSpPr>
            <p:cNvPr id="14" name="Rectangle 8">
              <a:extLst>
                <a:ext uri="{FF2B5EF4-FFF2-40B4-BE49-F238E27FC236}">
                  <a16:creationId xmlns:a16="http://schemas.microsoft.com/office/drawing/2014/main" id="{040BC4CA-F74F-564E-8EE9-D395950010A0}"/>
                </a:ext>
              </a:extLst>
            </p:cNvPr>
            <p:cNvSpPr>
              <a:spLocks noChangeArrowheads="1"/>
            </p:cNvSpPr>
            <p:nvPr/>
          </p:nvSpPr>
          <p:spPr bwMode="auto">
            <a:xfrm>
              <a:off x="4572000" y="6123094"/>
              <a:ext cx="4572000" cy="723557"/>
            </a:xfrm>
            <a:prstGeom prst="rect">
              <a:avLst/>
            </a:prstGeom>
            <a:solidFill>
              <a:schemeClr val="bg1">
                <a:alpha val="90000"/>
              </a:schemeClr>
            </a:solidFill>
            <a:ln w="9525">
              <a:no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B8A5A8F-0688-5C4A-9080-92B94771BF8D}"/>
                  </a:ext>
                </a:extLst>
              </p:cNvPr>
              <p:cNvSpPr/>
              <p:nvPr/>
            </p:nvSpPr>
            <p:spPr>
              <a:xfrm>
                <a:off x="0" y="654745"/>
                <a:ext cx="12192000" cy="2933432"/>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t>Avec l’approximation paraxiale, nous pouvons aussi réécrire l’équation d’Helmholtz: </a:t>
                </a:r>
                <a14:m>
                  <m:oMath xmlns:m="http://schemas.openxmlformats.org/officeDocument/2006/math">
                    <m:d>
                      <m:dPr>
                        <m:ctrlPr>
                          <a:rPr lang="fr-CH" i="1">
                            <a:latin typeface="Cambria Math" panose="02040503050406030204" pitchFamily="18" charset="0"/>
                            <a:ea typeface="Cambria Math" panose="02040503050406030204" pitchFamily="18" charset="0"/>
                          </a:rPr>
                        </m:ctrlPr>
                      </m:dPr>
                      <m:e>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m:t>
                            </m:r>
                          </m:e>
                          <m:sub>
                            <m:r>
                              <a:rPr lang="fr-CH" i="1">
                                <a:latin typeface="Cambria Math" panose="02040503050406030204" pitchFamily="18" charset="0"/>
                                <a:ea typeface="Cambria Math" panose="02040503050406030204" pitchFamily="18" charset="0"/>
                              </a:rPr>
                              <m:t>⊥</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e>
                    </m:d>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=0</m:t>
                    </m:r>
                  </m:oMath>
                </a14:m>
                <a:r>
                  <a:rPr lang="fr-CH" dirty="0"/>
                  <a:t> .</a:t>
                </a:r>
              </a:p>
              <a:p>
                <a:pPr marL="342900" indent="-342900">
                  <a:lnSpc>
                    <a:spcPct val="120000"/>
                  </a:lnSpc>
                  <a:buFont typeface="Arial" panose="020B0604020202020204" pitchFamily="34" charset="0"/>
                  <a:buChar char="•"/>
                </a:pPr>
                <a:r>
                  <a:rPr lang="fr-CH" dirty="0"/>
                  <a:t>On développe: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ea typeface="Cambria Math" panose="02040503050406030204" pitchFamily="18" charset="0"/>
                              </a:rPr>
                              <m:t>2</m:t>
                            </m:r>
                          </m:sup>
                        </m:sSup>
                      </m:den>
                    </m:f>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ea typeface="Cambria Math" panose="02040503050406030204" pitchFamily="18" charset="0"/>
                              </a:rPr>
                              <m:t>2</m:t>
                            </m:r>
                          </m:sup>
                        </m:sSup>
                      </m:den>
                    </m:f>
                    <m:d>
                      <m:dPr>
                        <m:begChr m:val="["/>
                        <m:endChr m:val="]"/>
                        <m:ctrlPr>
                          <a:rPr lang="fr-CH" i="1" smtClean="0">
                            <a:latin typeface="Cambria Math" panose="02040503050406030204" pitchFamily="18" charset="0"/>
                            <a:ea typeface="Cambria Math" panose="02040503050406030204" pitchFamily="18" charset="0"/>
                          </a:rPr>
                        </m:ctrlPr>
                      </m:dPr>
                      <m:e>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b="0" i="1" smtClean="0">
                                <a:latin typeface="Cambria Math" panose="02040503050406030204" pitchFamily="18" charset="0"/>
                                <a:ea typeface="Cambria Math" panose="02040503050406030204" pitchFamily="18" charset="0"/>
                              </a:rPr>
                              <m:t> </m:t>
                            </m:r>
                          </m:sup>
                        </m:sSup>
                      </m:num>
                      <m:den>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𝑧</m:t>
                        </m:r>
                      </m:den>
                    </m:f>
                    <m:d>
                      <m:dPr>
                        <m:ctrlPr>
                          <a:rPr lang="fr-CH" i="1" smtClean="0">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sup>
                                <m:r>
                                  <a:rPr lang="fr-CH" i="1">
                                    <a:latin typeface="Cambria Math" panose="02040503050406030204" pitchFamily="18" charset="0"/>
                                    <a:ea typeface="Cambria Math" panose="02040503050406030204" pitchFamily="18" charset="0"/>
                                  </a:rPr>
                                  <m:t> </m:t>
                                </m:r>
                              </m:sup>
                            </m:sSup>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𝑖𝑘</m:t>
                        </m:r>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e>
                    </m:d>
                    <m:r>
                      <a:rPr lang="fr-CH" b="1" i="1" smtClean="0">
                        <a:latin typeface="Cambria Math" panose="02040503050406030204" pitchFamily="18" charset="0"/>
                        <a:ea typeface="Cambria Math" panose="02040503050406030204" pitchFamily="18" charset="0"/>
                      </a:rPr>
                      <m:t>=</m:t>
                    </m:r>
                    <m:d>
                      <m:dPr>
                        <m:ctrlPr>
                          <a:rPr lang="fr-CH" b="1" i="1" smtClean="0">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𝑖𝑘</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sup>
                                <m:r>
                                  <a:rPr lang="fr-CH" i="1">
                                    <a:latin typeface="Cambria Math" panose="02040503050406030204" pitchFamily="18" charset="0"/>
                                    <a:ea typeface="Cambria Math" panose="02040503050406030204" pitchFamily="18" charset="0"/>
                                  </a:rPr>
                                  <m:t> </m:t>
                                </m:r>
                              </m:sup>
                            </m:sSup>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oMath>
                </a14:m>
                <a:r>
                  <a:rPr lang="fr-CH" dirty="0"/>
                  <a:t> .</a:t>
                </a:r>
              </a:p>
              <a:p>
                <a:pPr marL="342900" indent="-342900">
                  <a:lnSpc>
                    <a:spcPct val="120000"/>
                  </a:lnSpc>
                  <a:buFont typeface="Arial" panose="020B0604020202020204" pitchFamily="34" charset="0"/>
                  <a:buChar char="•"/>
                </a:pPr>
                <a:r>
                  <a:rPr lang="fr-CH" dirty="0"/>
                  <a:t>En négligeant le terme: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𝑨</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𝑧</m:t>
                            </m:r>
                          </m:e>
                          <m:sup>
                            <m:r>
                              <a:rPr lang="fr-CH" i="1">
                                <a:latin typeface="Cambria Math" panose="02040503050406030204" pitchFamily="18" charset="0"/>
                                <a:ea typeface="Cambria Math" panose="02040503050406030204" pitchFamily="18" charset="0"/>
                              </a:rPr>
                              <m:t>2</m:t>
                            </m:r>
                          </m:sup>
                        </m:sSup>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𝑨</m:t>
                        </m:r>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b="1"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oMath>
                </a14:m>
                <a:r>
                  <a:rPr lang="fr-CH" altLang="en-CH" dirty="0"/>
                  <a:t> , on obtient: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m:t>
                        </m:r>
                      </m:e>
                      <m:sub>
                        <m:r>
                          <a:rPr lang="fr-CH" i="1">
                            <a:latin typeface="Cambria Math" panose="02040503050406030204" pitchFamily="18" charset="0"/>
                            <a:ea typeface="Cambria Math" panose="02040503050406030204" pitchFamily="18" charset="0"/>
                          </a:rPr>
                          <m:t>⊥</m:t>
                        </m:r>
                      </m:sub>
                      <m:sup>
                        <m:r>
                          <a:rPr lang="fr-CH" i="1">
                            <a:latin typeface="Cambria Math" panose="02040503050406030204" pitchFamily="18" charset="0"/>
                            <a:ea typeface="Cambria Math" panose="02040503050406030204" pitchFamily="18" charset="0"/>
                          </a:rPr>
                          <m:t>2</m:t>
                        </m:r>
                      </m:sup>
                    </m:sSubSup>
                    <m:r>
                      <a:rPr lang="fr-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𝑟</m:t>
                        </m:r>
                      </m:e>
                    </m:d>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𝑖𝑘</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𝑨</m:t>
                        </m:r>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b="1"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≅0</m:t>
                    </m:r>
                  </m:oMath>
                </a14:m>
                <a:r>
                  <a:rPr lang="fr-CH" dirty="0"/>
                  <a:t> . </a:t>
                </a:r>
              </a:p>
              <a:p>
                <a:pPr marL="342900" indent="-342900">
                  <a:lnSpc>
                    <a:spcPct val="120000"/>
                  </a:lnSpc>
                  <a:buFont typeface="Arial" panose="020B0604020202020204" pitchFamily="34" charset="0"/>
                  <a:buChar char="•"/>
                </a:pPr>
                <a:r>
                  <a:rPr lang="fr-CH" dirty="0"/>
                  <a:t>Nous obtenons ainsi</a:t>
                </a:r>
                <a:r>
                  <a:rPr lang="fr-CH" altLang="en-CH" dirty="0"/>
                  <a:t> </a:t>
                </a:r>
                <a:r>
                  <a:rPr lang="fr-CH" altLang="en-CH" b="1" dirty="0"/>
                  <a:t>l’équation d’onde paraxiale</a:t>
                </a:r>
                <a:r>
                  <a:rPr lang="fr-CH" dirty="0"/>
                  <a:t>: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m:t>
                        </m:r>
                      </m:e>
                      <m:sub>
                        <m:r>
                          <a:rPr lang="fr-CH" i="1">
                            <a:latin typeface="Cambria Math" panose="02040503050406030204" pitchFamily="18" charset="0"/>
                            <a:ea typeface="Cambria Math" panose="02040503050406030204" pitchFamily="18" charset="0"/>
                          </a:rPr>
                          <m:t>⊥</m:t>
                        </m:r>
                      </m:sub>
                      <m:sup>
                        <m:r>
                          <a:rPr lang="fr-CH" i="1">
                            <a:latin typeface="Cambria Math" panose="02040503050406030204" pitchFamily="18" charset="0"/>
                            <a:ea typeface="Cambria Math" panose="02040503050406030204" pitchFamily="18" charset="0"/>
                          </a:rPr>
                          <m:t>2</m:t>
                        </m:r>
                      </m:sup>
                    </m:sSubSup>
                    <m:r>
                      <a:rPr lang="fr-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𝑟</m:t>
                        </m:r>
                      </m:e>
                    </m:d>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𝑖𝑘</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𝑨</m:t>
                        </m:r>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b="1"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0</m:t>
                    </m:r>
                  </m:oMath>
                </a14:m>
                <a:r>
                  <a:rPr lang="fr-CH" dirty="0"/>
                  <a:t> . </a:t>
                </a:r>
              </a:p>
              <a:p>
                <a:pPr marL="342900" indent="-342900">
                  <a:lnSpc>
                    <a:spcPct val="120000"/>
                  </a:lnSpc>
                  <a:buFont typeface="Arial" panose="020B0604020202020204" pitchFamily="34" charset="0"/>
                  <a:buChar char="•"/>
                </a:pPr>
                <a:r>
                  <a:rPr lang="fr-CH" altLang="en-CH" dirty="0"/>
                  <a:t>L</a:t>
                </a:r>
                <a:r>
                  <a:rPr lang="fr-CH" dirty="0"/>
                  <a:t>’</a:t>
                </a:r>
                <a:r>
                  <a:rPr lang="fr-CH" b="1" dirty="0"/>
                  <a:t>onde paraboloïdale</a:t>
                </a:r>
                <a:r>
                  <a:rPr lang="fr-CH" altLang="en-CH" dirty="0"/>
                  <a:t> </a:t>
                </a:r>
                <a14:m>
                  <m:oMath xmlns:m="http://schemas.openxmlformats.org/officeDocument/2006/math">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den>
                        </m:f>
                      </m:sup>
                    </m:sSup>
                  </m:oMath>
                </a14:m>
                <a:r>
                  <a:rPr lang="fr-CH" dirty="0"/>
                  <a:t>  en est une solution .</a:t>
                </a:r>
                <a:endParaRPr lang="fr-CH" altLang="en-CH" dirty="0"/>
              </a:p>
            </p:txBody>
          </p:sp>
        </mc:Choice>
        <mc:Fallback xmlns="">
          <p:sp>
            <p:nvSpPr>
              <p:cNvPr id="9" name="Rectangle 8">
                <a:extLst>
                  <a:ext uri="{FF2B5EF4-FFF2-40B4-BE49-F238E27FC236}">
                    <a16:creationId xmlns:a16="http://schemas.microsoft.com/office/drawing/2014/main" id="{EB8A5A8F-0688-5C4A-9080-92B94771BF8D}"/>
                  </a:ext>
                </a:extLst>
              </p:cNvPr>
              <p:cNvSpPr>
                <a:spLocks noRot="1" noChangeAspect="1" noMove="1" noResize="1" noEditPoints="1" noAdjustHandles="1" noChangeArrowheads="1" noChangeShapeType="1" noTextEdit="1"/>
              </p:cNvSpPr>
              <p:nvPr/>
            </p:nvSpPr>
            <p:spPr>
              <a:xfrm>
                <a:off x="0" y="654745"/>
                <a:ext cx="12192000" cy="2933432"/>
              </a:xfrm>
              <a:prstGeom prst="rect">
                <a:avLst/>
              </a:prstGeom>
              <a:blipFill>
                <a:blip r:embed="rId3"/>
                <a:stretch>
                  <a:fillRect l="-312"/>
                </a:stretch>
              </a:blipFill>
            </p:spPr>
            <p:txBody>
              <a:bodyPr/>
              <a:lstStyle/>
              <a:p>
                <a:r>
                  <a:rPr lang="en-US">
                    <a:noFill/>
                  </a:rPr>
                  <a:t> </a:t>
                </a:r>
              </a:p>
            </p:txBody>
          </p:sp>
        </mc:Fallback>
      </mc:AlternateContent>
    </p:spTree>
    <p:extLst>
      <p:ext uri="{BB962C8B-B14F-4D97-AF65-F5344CB8AC3E}">
        <p14:creationId xmlns:p14="http://schemas.microsoft.com/office/powerpoint/2010/main" val="3521692281"/>
      </p:ext>
    </p:extLst>
  </p:cSld>
  <p:clrMapOvr>
    <a:masterClrMapping/>
  </p:clrMapOvr>
  <mc:AlternateContent xmlns:mc="http://schemas.openxmlformats.org/markup-compatibility/2006" xmlns:p14="http://schemas.microsoft.com/office/powerpoint/2010/main">
    <mc:Choice Requires="p14">
      <p:transition spd="slow" p14:dur="2000" advTm="137358"/>
    </mc:Choice>
    <mc:Fallback xmlns="">
      <p:transition spd="slow" advTm="1373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3"/>
          <p:cNvSpPr txBox="1">
            <a:spLocks noChangeArrowheads="1"/>
          </p:cNvSpPr>
          <p:nvPr/>
        </p:nvSpPr>
        <p:spPr bwMode="auto">
          <a:xfrm>
            <a:off x="4864" y="-15240"/>
            <a:ext cx="12182272" cy="646331"/>
          </a:xfrm>
          <a:prstGeom prst="rect">
            <a:avLst/>
          </a:prstGeom>
          <a:noFill/>
          <a:ln w="9525">
            <a:noFill/>
            <a:miter lim="800000"/>
            <a:headEnd/>
            <a:tailEnd/>
          </a:ln>
        </p:spPr>
        <p:txBody>
          <a:bodyPr wrap="square">
            <a:spAutoFit/>
          </a:bodyPr>
          <a:lstStyle/>
          <a:p>
            <a:r>
              <a:rPr lang="fr-CH" sz="3600" dirty="0"/>
              <a:t> </a:t>
            </a:r>
            <a:r>
              <a:rPr lang="fr-CH" sz="3600" dirty="0">
                <a:solidFill>
                  <a:srgbClr val="FF0000"/>
                </a:solidFill>
              </a:rPr>
              <a:t>Bonus:</a:t>
            </a:r>
            <a:r>
              <a:rPr lang="fr-CH" sz="3600" dirty="0"/>
              <a:t> comment généraliser les ondes paraboloïdales</a:t>
            </a:r>
            <a:endParaRPr lang="en-US" sz="3600" dirty="0">
              <a:solidFill>
                <a:srgbClr val="FF0000"/>
              </a:solidFill>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A0FDD55-94B4-6A44-8486-AE8A57554448}"/>
                  </a:ext>
                </a:extLst>
              </p:cNvPr>
              <p:cNvSpPr/>
              <p:nvPr/>
            </p:nvSpPr>
            <p:spPr>
              <a:xfrm>
                <a:off x="-4864" y="507980"/>
                <a:ext cx="12192000" cy="5995552"/>
              </a:xfrm>
              <a:prstGeom prst="rect">
                <a:avLst/>
              </a:prstGeom>
            </p:spPr>
            <p:txBody>
              <a:bodyPr wrap="square">
                <a:spAutoFit/>
              </a:bodyPr>
              <a:lstStyle/>
              <a:p>
                <a:pPr marL="342900" indent="-342900">
                  <a:lnSpc>
                    <a:spcPct val="120000"/>
                  </a:lnSpc>
                  <a:buFont typeface="Arial" panose="020B0604020202020204" pitchFamily="34" charset="0"/>
                  <a:buChar char="•"/>
                </a:pPr>
                <a:r>
                  <a:rPr lang="fr-CH" altLang="en-CH" dirty="0"/>
                  <a:t>L</a:t>
                </a:r>
                <a:r>
                  <a:rPr lang="fr-CH" dirty="0"/>
                  <a:t>’onde </a:t>
                </a:r>
                <a:r>
                  <a:rPr lang="fr-CH" b="1" dirty="0"/>
                  <a:t>paraboloïdale</a:t>
                </a:r>
                <a:r>
                  <a:rPr lang="fr-CH" dirty="0"/>
                  <a:t> est:</a:t>
                </a:r>
                <a:r>
                  <a:rPr lang="fr-CH" altLang="en-CH" dirty="0"/>
                  <a:t> </a:t>
                </a:r>
                <a14:m>
                  <m:oMath xmlns:m="http://schemas.openxmlformats.org/officeDocument/2006/math">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den>
                        </m:f>
                      </m:sup>
                    </m:sSup>
                  </m:oMath>
                </a14:m>
                <a:r>
                  <a:rPr lang="fr-CH" dirty="0"/>
                  <a:t> . Proposons une solution plus générale: </a:t>
                </a:r>
                <a14:m>
                  <m:oMath xmlns:m="http://schemas.openxmlformats.org/officeDocument/2006/math">
                    <m:r>
                      <a:rPr lang="fr-CH" altLang="en-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r>
                              <a:rPr lang="fr-CH" i="1">
                                <a:latin typeface="Cambria Math" panose="02040503050406030204" pitchFamily="18" charset="0"/>
                                <a:ea typeface="Cambria Math" panose="02040503050406030204" pitchFamily="18" charset="0"/>
                              </a:rPr>
                              <m:t>)</m:t>
                            </m:r>
                          </m:den>
                        </m:f>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up>
                    </m:sSup>
                  </m:oMath>
                </a14:m>
                <a:r>
                  <a:rPr lang="fr-CH" dirty="0"/>
                  <a:t> , avec </a:t>
                </a:r>
                <a:r>
                  <a:rPr lang="fr-CH" i="1" dirty="0"/>
                  <a:t>q</a:t>
                </a:r>
                <a:r>
                  <a:rPr lang="fr-CH" dirty="0"/>
                  <a:t>(</a:t>
                </a:r>
                <a:r>
                  <a:rPr lang="fr-CH" i="1" dirty="0"/>
                  <a:t>z</a:t>
                </a:r>
                <a:r>
                  <a:rPr lang="fr-CH" dirty="0"/>
                  <a:t>) une fonction complexe. Substitution dans l’équation d’ondes paraxiale: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m:t>
                        </m:r>
                      </m:e>
                      <m:sub>
                        <m:r>
                          <a:rPr lang="fr-CH" i="1">
                            <a:latin typeface="Cambria Math" panose="02040503050406030204" pitchFamily="18" charset="0"/>
                            <a:ea typeface="Cambria Math" panose="02040503050406030204" pitchFamily="18" charset="0"/>
                          </a:rPr>
                          <m:t>⊥</m:t>
                        </m:r>
                      </m:sub>
                      <m:sup>
                        <m:r>
                          <a:rPr lang="fr-CH" i="1">
                            <a:latin typeface="Cambria Math" panose="02040503050406030204" pitchFamily="18" charset="0"/>
                            <a:ea typeface="Cambria Math" panose="02040503050406030204" pitchFamily="18" charset="0"/>
                          </a:rPr>
                          <m:t>2</m:t>
                        </m:r>
                      </m:sup>
                    </m:sSubSup>
                    <m:r>
                      <a:rPr lang="fr-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𝑟</m:t>
                        </m:r>
                      </m:e>
                    </m:d>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𝑖𝑘</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𝑨</m:t>
                        </m:r>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b="1"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0</m:t>
                    </m:r>
                  </m:oMath>
                </a14:m>
                <a:r>
                  <a:rPr lang="fr-CH" dirty="0"/>
                  <a:t> donne (après développement):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up>
                    </m:sSup>
                    <m:d>
                      <m:dPr>
                        <m:ctrlPr>
                          <a:rPr lang="fr-CH" altLang="en-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𝑘</m:t>
                                </m:r>
                              </m:e>
                              <m:sup>
                                <m:r>
                                  <a:rPr lang="fr-CH" altLang="en-CH" i="1">
                                    <a:latin typeface="Cambria Math" panose="02040503050406030204" pitchFamily="18" charset="0"/>
                                    <a:ea typeface="Cambria Math" panose="02040503050406030204" pitchFamily="18" charset="0"/>
                                  </a:rPr>
                                  <m:t>2</m:t>
                                </m:r>
                              </m:sup>
                            </m:sSup>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e>
                              <m:sup>
                                <m:r>
                                  <a:rPr lang="fr-CH" altLang="en-CH" i="1">
                                    <a:latin typeface="Cambria Math" panose="02040503050406030204" pitchFamily="18" charset="0"/>
                                    <a:ea typeface="Cambria Math" panose="02040503050406030204" pitchFamily="18" charset="0"/>
                                  </a:rPr>
                                  <m:t>3</m:t>
                                </m:r>
                              </m:sup>
                            </m:sSup>
                          </m:den>
                        </m:f>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𝑖𝑘</m:t>
                            </m:r>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e>
                              <m:sup>
                                <m:r>
                                  <a:rPr lang="fr-CH" altLang="en-CH" i="1">
                                    <a:latin typeface="Cambria Math" panose="02040503050406030204" pitchFamily="18" charset="0"/>
                                    <a:ea typeface="Cambria Math" panose="02040503050406030204" pitchFamily="18" charset="0"/>
                                  </a:rPr>
                                  <m:t>2</m:t>
                                </m:r>
                              </m:sup>
                            </m:sSup>
                          </m:den>
                        </m:f>
                      </m:e>
                    </m:d>
                    <m:d>
                      <m:dPr>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1−</m:t>
                        </m:r>
                        <m:f>
                          <m:fPr>
                            <m:ctrlPr>
                              <a:rPr lang="fr-CH" altLang="en-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𝑑𝑞</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num>
                          <m:den>
                            <m:r>
                              <a:rPr lang="fr-CH" altLang="en-CH" i="1">
                                <a:latin typeface="Cambria Math" panose="02040503050406030204" pitchFamily="18" charset="0"/>
                                <a:ea typeface="Cambria Math" panose="02040503050406030204" pitchFamily="18" charset="0"/>
                              </a:rPr>
                              <m:t>𝑑𝑧</m:t>
                            </m:r>
                          </m:den>
                        </m:f>
                      </m:e>
                    </m:d>
                    <m:r>
                      <a:rPr lang="fr-CH" altLang="en-CH" i="1">
                        <a:latin typeface="Cambria Math" panose="02040503050406030204" pitchFamily="18" charset="0"/>
                        <a:ea typeface="Cambria Math" panose="02040503050406030204" pitchFamily="18" charset="0"/>
                      </a:rPr>
                      <m:t>=0</m:t>
                    </m:r>
                  </m:oMath>
                </a14:m>
                <a:r>
                  <a:rPr lang="fr-CH" altLang="en-CH" dirty="0"/>
                  <a:t> .</a:t>
                </a:r>
              </a:p>
              <a:p>
                <a:pPr marL="342900" indent="-342900">
                  <a:lnSpc>
                    <a:spcPct val="120000"/>
                  </a:lnSpc>
                  <a:buFont typeface="Arial" panose="020B0604020202020204" pitchFamily="34" charset="0"/>
                  <a:buChar char="•"/>
                </a:pPr>
                <a:r>
                  <a:rPr lang="fr-CH" altLang="en-CH" dirty="0"/>
                  <a:t>La seule solution possible est: </a:t>
                </a:r>
                <a14:m>
                  <m:oMath xmlns:m="http://schemas.openxmlformats.org/officeDocument/2006/math">
                    <m:f>
                      <m:fPr>
                        <m:ctrlPr>
                          <a:rPr lang="fr-CH" altLang="en-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𝑑𝑞</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num>
                      <m:den>
                        <m:r>
                          <a:rPr lang="fr-CH" altLang="en-CH" i="1">
                            <a:latin typeface="Cambria Math" panose="02040503050406030204" pitchFamily="18" charset="0"/>
                            <a:ea typeface="Cambria Math" panose="02040503050406030204" pitchFamily="18" charset="0"/>
                          </a:rPr>
                          <m:t>𝑑𝑧</m:t>
                        </m:r>
                      </m:den>
                    </m:f>
                    <m:r>
                      <a:rPr lang="fr-CH" altLang="en-CH" i="1">
                        <a:latin typeface="Cambria Math" panose="02040503050406030204" pitchFamily="18" charset="0"/>
                        <a:ea typeface="Cambria Math" panose="02040503050406030204" pitchFamily="18" charset="0"/>
                      </a:rPr>
                      <m:t>=1</m:t>
                    </m:r>
                  </m:oMath>
                </a14:m>
                <a:r>
                  <a:rPr lang="fr-CH" altLang="en-CH" dirty="0"/>
                  <a:t>, donc: </a:t>
                </a:r>
                <a:r>
                  <a:rPr lang="fr-CH" altLang="en-CH" i="1" dirty="0"/>
                  <a:t>q</a:t>
                </a:r>
                <a:r>
                  <a:rPr lang="fr-CH" altLang="en-CH" dirty="0"/>
                  <a:t>(</a:t>
                </a:r>
                <a:r>
                  <a:rPr lang="fr-CH" altLang="en-CH" i="1" dirty="0"/>
                  <a:t>z</a:t>
                </a:r>
                <a:r>
                  <a:rPr lang="fr-CH" altLang="en-CH" dirty="0"/>
                  <a:t>) = </a:t>
                </a:r>
                <a:r>
                  <a:rPr lang="fr-CH" altLang="en-CH" i="1" dirty="0"/>
                  <a:t>z</a:t>
                </a:r>
                <a:r>
                  <a:rPr lang="fr-CH" altLang="en-CH" dirty="0"/>
                  <a:t> + </a:t>
                </a:r>
                <a:r>
                  <a:rPr lang="fr-CH" altLang="en-CH" dirty="0" err="1"/>
                  <a:t>Cste</a:t>
                </a:r>
                <a:r>
                  <a:rPr lang="fr-CH" dirty="0"/>
                  <a:t>. Cette constante peut être complexe.</a:t>
                </a:r>
              </a:p>
              <a:p>
                <a:pPr marL="342900" indent="-342900">
                  <a:lnSpc>
                    <a:spcPct val="120000"/>
                  </a:lnSpc>
                  <a:buFont typeface="Arial" panose="020B0604020202020204" pitchFamily="34" charset="0"/>
                  <a:buChar char="•"/>
                </a:pPr>
                <a:r>
                  <a:rPr lang="fr-CH" dirty="0"/>
                  <a:t>Pour déterminer cette constante, calculons l’intensité totale de l'onde: </a:t>
                </a:r>
                <a14:m>
                  <m:oMath xmlns:m="http://schemas.openxmlformats.org/officeDocument/2006/math">
                    <m:sSub>
                      <m:sSubPr>
                        <m:ctrlPr>
                          <a:rPr lang="fr-CH" altLang="en-CH" b="1"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𝑡𝑜𝑡</m:t>
                        </m:r>
                      </m:sub>
                    </m:sSub>
                    <m:r>
                      <a:rPr lang="fr-CH" altLang="en-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𝑛</m:t>
                            </m:r>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𝑐</m:t>
                        </m:r>
                      </m:num>
                      <m:den>
                        <m:r>
                          <a:rPr lang="fr-CH" altLang="en-CH" i="1">
                            <a:latin typeface="Cambria Math" panose="02040503050406030204" pitchFamily="18" charset="0"/>
                            <a:ea typeface="Cambria Math" panose="02040503050406030204" pitchFamily="18" charset="0"/>
                          </a:rPr>
                          <m:t>2</m:t>
                        </m:r>
                      </m:den>
                    </m:f>
                    <m:nary>
                      <m:naryPr>
                        <m:chr m:val="∬"/>
                        <m:ctrlPr>
                          <a:rPr lang="fr-CH" altLang="en-CH" i="1">
                            <a:latin typeface="Cambria Math" panose="02040503050406030204" pitchFamily="18" charset="0"/>
                            <a:ea typeface="Cambria Math" panose="02040503050406030204" pitchFamily="18" charset="0"/>
                          </a:rPr>
                        </m:ctrlPr>
                      </m:naryPr>
                      <m:sub>
                        <m:r>
                          <m:rPr>
                            <m:brk m:alnAt="23"/>
                          </m:rP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m:t>
                        </m:r>
                      </m:sub>
                      <m:sup>
                        <m:r>
                          <a:rPr lang="fr-CH" altLang="en-CH" i="1">
                            <a:latin typeface="Cambria Math" panose="02040503050406030204" pitchFamily="18" charset="0"/>
                            <a:ea typeface="Cambria Math" panose="02040503050406030204" pitchFamily="18" charset="0"/>
                          </a:rPr>
                          <m:t>∞</m:t>
                        </m:r>
                      </m:sup>
                      <m:e>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altLang="en-CH" i="1">
                                <a:latin typeface="Cambria Math" panose="02040503050406030204" pitchFamily="18" charset="0"/>
                                <a:ea typeface="Cambria Math" panose="02040503050406030204" pitchFamily="18" charset="0"/>
                              </a:rPr>
                            </m:ctrlPr>
                          </m:sSupPr>
                          <m:e>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sup>
                            <m:r>
                              <a:rPr lang="fr-CH" altLang="en-CH" i="1">
                                <a:latin typeface="Cambria Math" panose="02040503050406030204" pitchFamily="18" charset="0"/>
                                <a:ea typeface="Cambria Math" panose="02040503050406030204" pitchFamily="18" charset="0"/>
                              </a:rPr>
                              <m:t>∗</m:t>
                            </m:r>
                          </m:sup>
                        </m:sSup>
                        <m:r>
                          <a:rPr lang="fr-CH" altLang="en-CH" i="1">
                            <a:latin typeface="Cambria Math" panose="02040503050406030204" pitchFamily="18" charset="0"/>
                            <a:ea typeface="Cambria Math" panose="02040503050406030204" pitchFamily="18" charset="0"/>
                          </a:rPr>
                          <m:t>𝑑𝑥𝑑𝑦</m:t>
                        </m:r>
                      </m:e>
                    </m:nary>
                  </m:oMath>
                </a14:m>
                <a:endParaRPr lang="fr-CH" dirty="0"/>
              </a:p>
              <a:p>
                <a:pPr marL="342900" indent="-342900">
                  <a:lnSpc>
                    <a:spcPct val="120000"/>
                  </a:lnSpc>
                  <a:buFont typeface="Arial" panose="020B0604020202020204" pitchFamily="34" charset="0"/>
                  <a:buChar char="•"/>
                </a:pPr>
                <a:r>
                  <a:rPr lang="fr-CH" dirty="0"/>
                  <a:t>On décompose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oMath>
                </a14:m>
                <a:r>
                  <a:rPr lang="fr-CH" dirty="0"/>
                  <a:t> en amplitude et en phase: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𝑞</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𝑞</m:t>
                            </m:r>
                          </m:den>
                        </m:f>
                      </m:sup>
                    </m:sSup>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ℐ𝓂</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num>
                          <m:den>
                            <m:r>
                              <a:rPr lang="fr-CH" altLang="en-CH" i="1">
                                <a:latin typeface="Cambria Math" panose="02040503050406030204" pitchFamily="18" charset="0"/>
                                <a:ea typeface="Cambria Math" panose="02040503050406030204" pitchFamily="18" charset="0"/>
                              </a:rPr>
                              <m:t>2</m:t>
                            </m:r>
                            <m:sSup>
                              <m:sSupPr>
                                <m:ctrlPr>
                                  <a:rPr lang="fr-CH" altLang="en-CH" i="1">
                                    <a:latin typeface="Cambria Math" panose="02040503050406030204" pitchFamily="18" charset="0"/>
                                    <a:ea typeface="Cambria Math" panose="02040503050406030204" pitchFamily="18" charset="0"/>
                                  </a:rPr>
                                </m:ctrlPr>
                              </m:sSupPr>
                              <m:e>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e>
                              <m:sup>
                                <m:r>
                                  <a:rPr lang="fr-CH" altLang="en-CH" i="1">
                                    <a:latin typeface="Cambria Math" panose="02040503050406030204" pitchFamily="18" charset="0"/>
                                    <a:ea typeface="Cambria Math" panose="02040503050406030204" pitchFamily="18" charset="0"/>
                                  </a:rPr>
                                  <m:t>2</m:t>
                                </m:r>
                              </m:sup>
                            </m:sSup>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𝜙</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𝑞</m:t>
                        </m:r>
                        <m:r>
                          <a:rPr lang="fr-CH" i="1">
                            <a:latin typeface="Cambria Math" panose="02040503050406030204" pitchFamily="18" charset="0"/>
                            <a:ea typeface="Cambria Math" panose="02040503050406030204" pitchFamily="18" charset="0"/>
                          </a:rPr>
                          <m:t>)</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ℛℯ</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num>
                          <m:den>
                            <m:r>
                              <a:rPr lang="fr-CH" altLang="en-CH" i="1">
                                <a:latin typeface="Cambria Math" panose="02040503050406030204" pitchFamily="18" charset="0"/>
                                <a:ea typeface="Cambria Math" panose="02040503050406030204" pitchFamily="18" charset="0"/>
                              </a:rPr>
                              <m:t>2</m:t>
                            </m:r>
                            <m:sSup>
                              <m:sSupPr>
                                <m:ctrlPr>
                                  <a:rPr lang="fr-CH" altLang="en-CH" i="1">
                                    <a:latin typeface="Cambria Math" panose="02040503050406030204" pitchFamily="18" charset="0"/>
                                    <a:ea typeface="Cambria Math" panose="02040503050406030204" pitchFamily="18" charset="0"/>
                                  </a:rPr>
                                </m:ctrlPr>
                              </m:sSupPr>
                              <m:e>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e>
                              <m:sup>
                                <m:r>
                                  <a:rPr lang="fr-CH" altLang="en-CH" i="1">
                                    <a:latin typeface="Cambria Math" panose="02040503050406030204" pitchFamily="18" charset="0"/>
                                    <a:ea typeface="Cambria Math" panose="02040503050406030204" pitchFamily="18" charset="0"/>
                                  </a:rPr>
                                  <m:t>2</m:t>
                                </m:r>
                              </m:sup>
                            </m:sSup>
                          </m:den>
                        </m:f>
                      </m:sup>
                    </m:sSup>
                  </m:oMath>
                </a14:m>
                <a:r>
                  <a:rPr lang="fr-CH" dirty="0"/>
                  <a:t> ;         cela donne: </a:t>
                </a:r>
                <a14:m>
                  <m:oMath xmlns:m="http://schemas.openxmlformats.org/officeDocument/2006/math">
                    <m:sSub>
                      <m:sSubPr>
                        <m:ctrlPr>
                          <a:rPr lang="fr-CH" altLang="en-CH" b="1"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𝑡𝑜𝑡</m:t>
                        </m:r>
                      </m:sub>
                    </m:sSub>
                    <m:r>
                      <a:rPr lang="fr-CH" altLang="en-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ea typeface="Cambria Math" panose="02040503050406030204" pitchFamily="18" charset="0"/>
                              </a:rPr>
                            </m:ctrlPr>
                          </m:sSupPr>
                          <m:e>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e>
                          <m:sup>
                            <m:r>
                              <a:rPr lang="fr-CH" i="1">
                                <a:latin typeface="Cambria Math" panose="02040503050406030204" pitchFamily="18" charset="0"/>
                                <a:ea typeface="Cambria Math" panose="02040503050406030204" pitchFamily="18" charset="0"/>
                              </a:rPr>
                              <m:t>2</m:t>
                            </m:r>
                          </m:sup>
                        </m:sSup>
                      </m:den>
                    </m:f>
                    <m:nary>
                      <m:naryPr>
                        <m:chr m:val="∬"/>
                        <m:ctrlPr>
                          <a:rPr lang="fr-CH" altLang="en-CH" i="1">
                            <a:latin typeface="Cambria Math" panose="02040503050406030204" pitchFamily="18" charset="0"/>
                            <a:ea typeface="Cambria Math" panose="02040503050406030204" pitchFamily="18" charset="0"/>
                          </a:rPr>
                        </m:ctrlPr>
                      </m:naryPr>
                      <m:sub>
                        <m:r>
                          <m:rPr>
                            <m:brk m:alnAt="23"/>
                          </m:rP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m:t>
                        </m:r>
                      </m:sub>
                      <m:sup>
                        <m:r>
                          <a:rPr lang="fr-CH" altLang="en-CH" i="1">
                            <a:latin typeface="Cambria Math" panose="02040503050406030204" pitchFamily="18" charset="0"/>
                            <a:ea typeface="Cambria Math" panose="02040503050406030204" pitchFamily="18" charset="0"/>
                          </a:rPr>
                          <m:t>∞</m:t>
                        </m:r>
                      </m:sup>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ℐ𝓂</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num>
                              <m:den>
                                <m:sSup>
                                  <m:sSupPr>
                                    <m:ctrlPr>
                                      <a:rPr lang="fr-CH" altLang="en-CH" i="1">
                                        <a:latin typeface="Cambria Math" panose="02040503050406030204" pitchFamily="18" charset="0"/>
                                        <a:ea typeface="Cambria Math" panose="02040503050406030204" pitchFamily="18" charset="0"/>
                                      </a:rPr>
                                    </m:ctrlPr>
                                  </m:sSupPr>
                                  <m:e>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e>
                                  <m:sup>
                                    <m:r>
                                      <a:rPr lang="fr-CH" altLang="en-CH" i="1">
                                        <a:latin typeface="Cambria Math" panose="02040503050406030204" pitchFamily="18" charset="0"/>
                                        <a:ea typeface="Cambria Math" panose="02040503050406030204" pitchFamily="18" charset="0"/>
                                      </a:rPr>
                                      <m:t>2</m:t>
                                    </m:r>
                                  </m:sup>
                                </m:sSup>
                              </m:den>
                            </m:f>
                          </m:sup>
                        </m:sSup>
                        <m:r>
                          <a:rPr lang="fr-CH" altLang="en-CH" i="1">
                            <a:latin typeface="Cambria Math" panose="02040503050406030204" pitchFamily="18" charset="0"/>
                            <a:ea typeface="Cambria Math" panose="02040503050406030204" pitchFamily="18" charset="0"/>
                          </a:rPr>
                          <m:t>𝑑𝑥𝑑𝑦</m:t>
                        </m:r>
                      </m:e>
                    </m:nary>
                    <m:r>
                      <a:rPr lang="fr-CH" altLang="en-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ea typeface="Cambria Math" panose="02040503050406030204" pitchFamily="18" charset="0"/>
                              </a:rPr>
                            </m:ctrlPr>
                          </m:sSupPr>
                          <m:e>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e>
                          <m:sup>
                            <m:r>
                              <a:rPr lang="fr-CH" i="1">
                                <a:latin typeface="Cambria Math" panose="02040503050406030204" pitchFamily="18" charset="0"/>
                                <a:ea typeface="Cambria Math" panose="02040503050406030204" pitchFamily="18" charset="0"/>
                              </a:rPr>
                              <m:t>2</m:t>
                            </m:r>
                          </m:sup>
                        </m:sSup>
                      </m:den>
                    </m:f>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ad>
                              <m:radPr>
                                <m:degHide m:val="on"/>
                                <m:ctrlPr>
                                  <a:rPr lang="fr-CH" i="1">
                                    <a:latin typeface="Cambria Math" panose="02040503050406030204" pitchFamily="18" charset="0"/>
                                    <a:ea typeface="Cambria Math" panose="02040503050406030204" pitchFamily="18" charset="0"/>
                                  </a:rPr>
                                </m:ctrlPr>
                              </m:radPr>
                              <m:deg/>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𝜋</m:t>
                                    </m:r>
                                  </m:num>
                                  <m:den>
                                    <m:r>
                                      <a:rPr lang="fr-CH" i="1">
                                        <a:latin typeface="Cambria Math" panose="02040503050406030204" pitchFamily="18" charset="0"/>
                                        <a:ea typeface="Cambria Math" panose="02040503050406030204" pitchFamily="18" charset="0"/>
                                      </a:rPr>
                                      <m:t>𝑘</m:t>
                                    </m:r>
                                    <m:r>
                                      <a:rPr lang="fr-CH" altLang="en-CH" i="1">
                                        <a:latin typeface="Cambria Math" panose="02040503050406030204" pitchFamily="18" charset="0"/>
                                        <a:ea typeface="Cambria Math" panose="02040503050406030204" pitchFamily="18" charset="0"/>
                                      </a:rPr>
                                      <m:t>ℐ𝓂</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den>
                                </m:f>
                              </m:e>
                            </m:rad>
                            <m:d>
                              <m:dPr>
                                <m:begChr m:val="|"/>
                                <m:endChr m:val="|"/>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𝑞</m:t>
                                </m:r>
                              </m:e>
                            </m:d>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𝜋</m:t>
                            </m:r>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i="1">
                            <a:latin typeface="Cambria Math" panose="02040503050406030204" pitchFamily="18" charset="0"/>
                            <a:ea typeface="Cambria Math" panose="02040503050406030204" pitchFamily="18" charset="0"/>
                          </a:rPr>
                          <m:t>𝑘</m:t>
                        </m:r>
                        <m:r>
                          <a:rPr lang="fr-CH" altLang="en-CH" i="1">
                            <a:latin typeface="Cambria Math" panose="02040503050406030204" pitchFamily="18" charset="0"/>
                            <a:ea typeface="Cambria Math" panose="02040503050406030204" pitchFamily="18" charset="0"/>
                          </a:rPr>
                          <m:t>ℐ𝓂</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smtClean="0">
                            <a:latin typeface="Cambria Math" panose="02040503050406030204" pitchFamily="18" charset="0"/>
                            <a:ea typeface="Cambria Math" panose="02040503050406030204" pitchFamily="18" charset="0"/>
                          </a:rPr>
                          <m:t>𝜆</m:t>
                        </m:r>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b="0" i="1" smtClean="0">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ℐ𝓂</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𝑞</m:t>
                        </m:r>
                        <m:r>
                          <a:rPr lang="fr-CH" altLang="en-CH" i="1">
                            <a:latin typeface="Cambria Math" panose="02040503050406030204" pitchFamily="18" charset="0"/>
                            <a:ea typeface="Cambria Math" panose="02040503050406030204" pitchFamily="18" charset="0"/>
                          </a:rPr>
                          <m:t>)</m:t>
                        </m:r>
                      </m:den>
                    </m:f>
                  </m:oMath>
                </a14:m>
                <a:endParaRPr lang="fr-CH" dirty="0"/>
              </a:p>
              <a:p>
                <a:pPr marL="342900" indent="-342900">
                  <a:lnSpc>
                    <a:spcPct val="120000"/>
                  </a:lnSpc>
                  <a:buFont typeface="Arial" panose="020B0604020202020204" pitchFamily="34" charset="0"/>
                  <a:buChar char="•"/>
                </a:pPr>
                <a:r>
                  <a:rPr lang="fr-CH" dirty="0"/>
                  <a:t>L’intensité ne dépend que de la partie imaginaire de </a:t>
                </a:r>
                <a:r>
                  <a:rPr lang="fr-CH" i="1" dirty="0"/>
                  <a:t>q</a:t>
                </a:r>
                <a:r>
                  <a:rPr lang="fr-CH" dirty="0"/>
                  <a:t>(</a:t>
                </a:r>
                <a:r>
                  <a:rPr lang="fr-CH" i="1" dirty="0"/>
                  <a:t>z</a:t>
                </a:r>
                <a:r>
                  <a:rPr lang="fr-CH" dirty="0"/>
                  <a:t>), qu’on appelle </a:t>
                </a:r>
                <a:r>
                  <a:rPr lang="fr-CH" i="1" dirty="0"/>
                  <a:t>z</a:t>
                </a:r>
                <a:r>
                  <a:rPr lang="fr-CH" baseline="-25000" dirty="0"/>
                  <a:t>0</a:t>
                </a:r>
                <a:r>
                  <a:rPr lang="fr-CH" dirty="0"/>
                  <a:t> . On peut annuler la partie réelle de la constante en choisissant l'origine de </a:t>
                </a:r>
                <a:r>
                  <a:rPr lang="fr-CH" i="1" dirty="0"/>
                  <a:t>z</a:t>
                </a:r>
                <a:r>
                  <a:rPr lang="fr-CH" dirty="0"/>
                  <a:t>. Cela nous donne: </a:t>
                </a:r>
                <a:r>
                  <a:rPr lang="fr-CH" i="1" dirty="0"/>
                  <a:t>q</a:t>
                </a:r>
                <a:r>
                  <a:rPr lang="fr-CH" dirty="0"/>
                  <a:t>(</a:t>
                </a:r>
                <a:r>
                  <a:rPr lang="fr-CH" i="1" dirty="0"/>
                  <a:t>z</a:t>
                </a:r>
                <a:r>
                  <a:rPr lang="fr-CH" dirty="0"/>
                  <a:t>) = </a:t>
                </a:r>
                <a:r>
                  <a:rPr lang="fr-CH" i="1" dirty="0"/>
                  <a:t>z</a:t>
                </a:r>
                <a:r>
                  <a:rPr lang="fr-CH" dirty="0"/>
                  <a:t>+</a:t>
                </a:r>
                <a:r>
                  <a:rPr lang="fr-CH" i="1" dirty="0"/>
                  <a:t>iz</a:t>
                </a:r>
                <a:r>
                  <a:rPr lang="fr-CH" baseline="-25000" dirty="0"/>
                  <a:t>0</a:t>
                </a:r>
                <a:r>
                  <a:rPr lang="fr-CH" dirty="0"/>
                  <a:t> .</a:t>
                </a:r>
              </a:p>
              <a:p>
                <a:pPr marL="342900" indent="-342900">
                  <a:lnSpc>
                    <a:spcPct val="120000"/>
                  </a:lnSpc>
                  <a:buFont typeface="Arial" panose="020B0604020202020204" pitchFamily="34" charset="0"/>
                  <a:buChar char="•"/>
                </a:pPr>
                <a:r>
                  <a:rPr lang="fr-CH" dirty="0"/>
                  <a:t>Le résultat est </a:t>
                </a:r>
                <a:r>
                  <a:rPr lang="fr-CH" b="1" dirty="0"/>
                  <a:t>l</a:t>
                </a:r>
                <a:r>
                  <a:rPr lang="fr-CH" dirty="0"/>
                  <a:t>'</a:t>
                </a:r>
                <a:r>
                  <a:rPr lang="fr-CH" b="1" dirty="0"/>
                  <a:t>onde (faisceau) Gaussien</a:t>
                </a:r>
                <a:r>
                  <a:rPr lang="fr-CH" dirty="0"/>
                  <a:t>, qui est donc décrit par: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𝑖</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𝑖</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sup>
                    </m:sSup>
                  </m:oMath>
                </a14:m>
                <a:r>
                  <a:rPr lang="fr-CH" dirty="0"/>
                  <a:t> . </a:t>
                </a:r>
              </a:p>
              <a:p>
                <a:pPr marL="342900" indent="-342900">
                  <a:lnSpc>
                    <a:spcPct val="120000"/>
                  </a:lnSpc>
                  <a:buFont typeface="Arial" panose="020B0604020202020204" pitchFamily="34" charset="0"/>
                  <a:buChar char="•"/>
                </a:pPr>
                <a:r>
                  <a:rPr lang="fr-CH" dirty="0"/>
                  <a:t>La décroissance de l’intensité avec </a:t>
                </a:r>
                <a:r>
                  <a:rPr lang="fr-CH" i="1" dirty="0"/>
                  <a:t>z</a:t>
                </a:r>
                <a:r>
                  <a:rPr lang="fr-CH" dirty="0"/>
                  <a:t> rend l'onde paraboloïdale physique.</a:t>
                </a:r>
              </a:p>
            </p:txBody>
          </p:sp>
        </mc:Choice>
        <mc:Fallback xmlns="">
          <p:sp>
            <p:nvSpPr>
              <p:cNvPr id="9" name="Rectangle 8">
                <a:extLst>
                  <a:ext uri="{FF2B5EF4-FFF2-40B4-BE49-F238E27FC236}">
                    <a16:creationId xmlns:a16="http://schemas.microsoft.com/office/drawing/2014/main" id="{3A0FDD55-94B4-6A44-8486-AE8A57554448}"/>
                  </a:ext>
                </a:extLst>
              </p:cNvPr>
              <p:cNvSpPr>
                <a:spLocks noRot="1" noChangeAspect="1" noMove="1" noResize="1" noEditPoints="1" noAdjustHandles="1" noChangeArrowheads="1" noChangeShapeType="1" noTextEdit="1"/>
              </p:cNvSpPr>
              <p:nvPr/>
            </p:nvSpPr>
            <p:spPr>
              <a:xfrm>
                <a:off x="-4864" y="507980"/>
                <a:ext cx="12192000" cy="5995552"/>
              </a:xfrm>
              <a:prstGeom prst="rect">
                <a:avLst/>
              </a:prstGeom>
              <a:blipFill>
                <a:blip r:embed="rId2"/>
                <a:stretch>
                  <a:fillRect l="-312" b="-633"/>
                </a:stretch>
              </a:blipFill>
            </p:spPr>
            <p:txBody>
              <a:bodyPr/>
              <a:lstStyle/>
              <a:p>
                <a:r>
                  <a:rPr lang="en-US">
                    <a:noFill/>
                  </a:rPr>
                  <a:t> </a:t>
                </a:r>
              </a:p>
            </p:txBody>
          </p:sp>
        </mc:Fallback>
      </mc:AlternateContent>
    </p:spTree>
    <p:extLst>
      <p:ext uri="{BB962C8B-B14F-4D97-AF65-F5344CB8AC3E}">
        <p14:creationId xmlns:p14="http://schemas.microsoft.com/office/powerpoint/2010/main" val="1253719214"/>
      </p:ext>
    </p:extLst>
  </p:cSld>
  <p:clrMapOvr>
    <a:masterClrMapping/>
  </p:clrMapOvr>
  <mc:AlternateContent xmlns:mc="http://schemas.openxmlformats.org/markup-compatibility/2006" xmlns:p14="http://schemas.microsoft.com/office/powerpoint/2010/main">
    <mc:Choice Requires="p14">
      <p:transition spd="slow" p14:dur="2000" advTm="268731"/>
    </mc:Choice>
    <mc:Fallback xmlns="">
      <p:transition spd="slow" advTm="26873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3"/>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dirty="0"/>
              <a:t>Le faisceau Gaussien</a:t>
            </a:r>
            <a:endParaRPr lang="en-US" sz="36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A0FDD55-94B4-6A44-8486-AE8A57554448}"/>
                  </a:ext>
                </a:extLst>
              </p:cNvPr>
              <p:cNvSpPr/>
              <p:nvPr/>
            </p:nvSpPr>
            <p:spPr>
              <a:xfrm>
                <a:off x="3048" y="646331"/>
                <a:ext cx="12192000" cy="4353243"/>
              </a:xfrm>
              <a:prstGeom prst="rect">
                <a:avLst/>
              </a:prstGeom>
            </p:spPr>
            <p:txBody>
              <a:bodyPr wrap="square">
                <a:spAutoFit/>
              </a:bodyPr>
              <a:lstStyle/>
              <a:p>
                <a:pPr marL="342900" indent="-342900">
                  <a:buFont typeface="Arial" panose="020B0604020202020204" pitchFamily="34" charset="0"/>
                  <a:buChar char="•"/>
                </a:pPr>
                <a:r>
                  <a:rPr lang="fr-CH" dirty="0"/>
                  <a:t>En substituant </a:t>
                </a:r>
                <a:r>
                  <a:rPr lang="fr-CH" i="1" dirty="0"/>
                  <a:t>z</a:t>
                </a:r>
                <a:r>
                  <a:rPr lang="fr-CH" dirty="0"/>
                  <a:t>-&gt;</a:t>
                </a:r>
                <a:r>
                  <a:rPr lang="fr-CH" i="1" dirty="0"/>
                  <a:t>z</a:t>
                </a:r>
                <a:r>
                  <a:rPr lang="fr-CH" dirty="0"/>
                  <a:t>+</a:t>
                </a:r>
                <a:r>
                  <a:rPr lang="fr-CH" i="1" dirty="0"/>
                  <a:t>iz</a:t>
                </a:r>
                <a:r>
                  <a:rPr lang="fr-CH" baseline="-25000" dirty="0"/>
                  <a:t>0</a:t>
                </a:r>
                <a:r>
                  <a:rPr lang="fr-CH" dirty="0"/>
                  <a:t>  dans l’onde paraboloïdale, on obtient le </a:t>
                </a:r>
                <a:r>
                  <a:rPr lang="fr-CH" b="1" dirty="0"/>
                  <a:t>faisceau Gaussien</a:t>
                </a:r>
                <a:r>
                  <a:rPr lang="fr-CH" dirty="0"/>
                  <a:t> :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𝑖</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𝑖</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sup>
                    </m:sSup>
                  </m:oMath>
                </a14:m>
                <a:r>
                  <a:rPr lang="fr-CH" dirty="0"/>
                  <a:t> . </a:t>
                </a:r>
              </a:p>
              <a:p>
                <a:pPr marL="342900" indent="-342900">
                  <a:buFont typeface="Arial" panose="020B0604020202020204" pitchFamily="34" charset="0"/>
                  <a:buChar char="•"/>
                </a:pPr>
                <a:r>
                  <a:rPr lang="fr-CH" dirty="0"/>
                  <a:t>On transforme cette formule un définissant les variables: </a:t>
                </a:r>
                <a14:m>
                  <m:oMath xmlns:m="http://schemas.openxmlformats.org/officeDocument/2006/math">
                    <m:r>
                      <m:rPr>
                        <m:sty m:val="p"/>
                      </m:rPr>
                      <a:rPr lang="fr-CH">
                        <a:latin typeface="Cambria Math" panose="02040503050406030204" pitchFamily="18" charset="0"/>
                        <a:ea typeface="Cambria Math" panose="02040503050406030204" pitchFamily="18" charset="0"/>
                      </a:rPr>
                      <m:t>R</m:t>
                    </m:r>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𝑧</m:t>
                                    </m:r>
                                  </m:den>
                                </m:f>
                              </m:e>
                            </m:d>
                          </m:e>
                          <m:sup>
                            <m:r>
                              <a:rPr lang="fr-CH" i="1">
                                <a:latin typeface="Cambria Math" panose="02040503050406030204" pitchFamily="18" charset="0"/>
                                <a:ea typeface="Cambria Math" panose="02040503050406030204" pitchFamily="18" charset="0"/>
                              </a:rPr>
                              <m:t>2</m:t>
                            </m:r>
                          </m:sup>
                        </m:sSup>
                      </m:e>
                    </m:d>
                  </m:oMath>
                </a14:m>
                <a:r>
                  <a:rPr lang="fr-CH" altLang="en-CH" dirty="0"/>
                  <a:t> , </a:t>
                </a:r>
                <a14:m>
                  <m:oMath xmlns:m="http://schemas.openxmlformats.org/officeDocument/2006/math">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r>
                      <a:rPr lang="fr-CH">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r>
                                      <a:rPr lang="fr-CH" altLang="en-CH" b="0" i="1" smtClean="0">
                                        <a:latin typeface="Cambria Math" panose="02040503050406030204" pitchFamily="18" charset="0"/>
                                        <a:ea typeface="Cambria Math" panose="02040503050406030204" pitchFamily="18" charset="0"/>
                                      </a:rPr>
                                      <m:t>𝑧</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e>
                            </m:d>
                          </m:e>
                          <m:sup>
                            <m:r>
                              <a:rPr lang="fr-CH" i="1">
                                <a:latin typeface="Cambria Math" panose="02040503050406030204" pitchFamily="18" charset="0"/>
                                <a:ea typeface="Cambria Math" panose="02040503050406030204" pitchFamily="18" charset="0"/>
                              </a:rPr>
                              <m:t>2</m:t>
                            </m:r>
                          </m:sup>
                        </m:sSup>
                      </m:e>
                    </m:d>
                  </m:oMath>
                </a14:m>
                <a:r>
                  <a:rPr lang="fr-CH" altLang="en-CH" dirty="0"/>
                  <a:t> ,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𝜋</m:t>
                        </m:r>
                      </m:den>
                    </m:f>
                  </m:oMath>
                </a14:m>
                <a:r>
                  <a:rPr lang="fr-CH" altLang="en-CH" dirty="0"/>
                  <a:t>  pour obtenir:</a:t>
                </a:r>
              </a:p>
              <a:p>
                <a:r>
                  <a:rPr lang="fr-CH" altLang="en-CH" dirty="0"/>
                  <a:t>	 </a:t>
                </a:r>
                <a:r>
                  <a:rPr lang="fr-CH" dirty="0"/>
                  <a:t>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𝑅</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𝜁</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sup>
                    </m:sSup>
                  </m:oMath>
                </a14:m>
                <a:r>
                  <a:rPr lang="fr-CH" dirty="0"/>
                  <a:t>  .</a:t>
                </a:r>
              </a:p>
              <a:p>
                <a:pPr eaLnBrk="1" hangingPunct="1"/>
                <a:endParaRPr lang="fr-CH" altLang="en-CH" dirty="0"/>
              </a:p>
              <a:p>
                <a:pPr lvl="1"/>
                <a:r>
                  <a:rPr lang="fr-CH" altLang="en-CH" dirty="0"/>
                  <a:t>		Amplitude	Phase</a:t>
                </a:r>
              </a:p>
              <a:p>
                <a:pPr lvl="1"/>
                <a:endParaRPr lang="fr-CH" altLang="en-CH" dirty="0"/>
              </a:p>
              <a:p>
                <a:pPr marL="342900" indent="-342900">
                  <a:buFont typeface="Arial" panose="020B0604020202020204" pitchFamily="34" charset="0"/>
                  <a:buChar char="•"/>
                </a:pPr>
                <a:r>
                  <a:rPr lang="fr-CH" altLang="en-CH" i="1" dirty="0"/>
                  <a:t>W</a:t>
                </a:r>
                <a:r>
                  <a:rPr lang="fr-CH" altLang="en-CH" dirty="0"/>
                  <a:t> est la taille ("</a:t>
                </a:r>
                <a:r>
                  <a:rPr lang="fr-CH" altLang="en-CH" dirty="0" err="1"/>
                  <a:t>waist</a:t>
                </a:r>
                <a:r>
                  <a:rPr lang="fr-CH" altLang="en-CH" dirty="0"/>
                  <a:t>") du faisceau: c'est la largeur du Gaussien.</a:t>
                </a:r>
              </a:p>
              <a:p>
                <a:pPr marL="342900" indent="-342900">
                  <a:buFont typeface="Arial" panose="020B0604020202020204" pitchFamily="34" charset="0"/>
                  <a:buChar char="•"/>
                </a:pPr>
                <a:r>
                  <a:rPr lang="fr-CH" altLang="en-CH" i="1" dirty="0"/>
                  <a:t>R</a:t>
                </a:r>
                <a:r>
                  <a:rPr lang="fr-CH" altLang="en-CH" dirty="0"/>
                  <a:t> est le rayon de courbure des planes (phase constante) de l'onde.</a:t>
                </a:r>
              </a:p>
              <a:p>
                <a:pPr marL="342900" indent="-342900">
                  <a:buFont typeface="Arial" panose="020B0604020202020204" pitchFamily="34" charset="0"/>
                  <a:buChar char="•"/>
                </a:pPr>
                <a:r>
                  <a:rPr lang="fr-CH" altLang="en-CH" dirty="0"/>
                  <a:t>La phase "supplémentaire" </a:t>
                </a:r>
                <a14:m>
                  <m:oMath xmlns:m="http://schemas.openxmlformats.org/officeDocument/2006/math">
                    <m:r>
                      <a:rPr lang="fr-CH" altLang="en-CH" i="1">
                        <a:latin typeface="Cambria Math" panose="02040503050406030204" pitchFamily="18" charset="0"/>
                        <a:ea typeface="Cambria Math" panose="02040503050406030204" pitchFamily="18" charset="0"/>
                      </a:rPr>
                      <m:t>𝜁</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oMath>
                </a14:m>
                <a:r>
                  <a:rPr lang="fr-CH" altLang="en-CH" dirty="0"/>
                  <a:t> s'appelle la </a:t>
                </a:r>
                <a:r>
                  <a:rPr lang="fr-CH" altLang="en-CH" b="1" dirty="0"/>
                  <a:t>phase de </a:t>
                </a:r>
                <a:r>
                  <a:rPr lang="fr-CH" altLang="en-CH" b="1" dirty="0" err="1"/>
                  <a:t>Gouy</a:t>
                </a:r>
                <a:r>
                  <a:rPr lang="fr-CH" altLang="en-CH" dirty="0"/>
                  <a:t>; elle est donnée par: </a:t>
                </a:r>
                <a14:m>
                  <m:oMath xmlns:m="http://schemas.openxmlformats.org/officeDocument/2006/math">
                    <m:func>
                      <m:funcPr>
                        <m:ctrlPr>
                          <a:rPr lang="fr-CH" altLang="en-CH" i="1">
                            <a:latin typeface="Cambria Math" panose="02040503050406030204" pitchFamily="18" charset="0"/>
                          </a:rPr>
                        </m:ctrlPr>
                      </m:funcPr>
                      <m:fName>
                        <m:r>
                          <m:rPr>
                            <m:sty m:val="p"/>
                          </m:rPr>
                          <a:rPr lang="fr-CH" altLang="en-CH">
                            <a:latin typeface="Cambria Math" panose="02040503050406030204" pitchFamily="18" charset="0"/>
                          </a:rPr>
                          <m:t>tan</m:t>
                        </m:r>
                      </m:fName>
                      <m:e>
                        <m:r>
                          <a:rPr lang="fr-CH" altLang="en-CH" i="1">
                            <a:latin typeface="Cambria Math" panose="02040503050406030204" pitchFamily="18" charset="0"/>
                            <a:ea typeface="Cambria Math" panose="02040503050406030204" pitchFamily="18" charset="0"/>
                          </a:rPr>
                          <m:t>𝜁</m:t>
                        </m:r>
                      </m:e>
                    </m:func>
                    <m:r>
                      <a:rPr lang="fr-CH" altLang="en-CH" i="1">
                        <a:latin typeface="Cambria Math" panose="02040503050406030204" pitchFamily="18" charset="0"/>
                      </a:rPr>
                      <m:t>=</m:t>
                    </m:r>
                    <m:r>
                      <a:rPr lang="fr-CH" altLang="en-CH" i="1">
                        <a:latin typeface="Cambria Math" panose="02040503050406030204" pitchFamily="18" charset="0"/>
                      </a:rPr>
                      <m:t>𝑧</m:t>
                    </m:r>
                    <m:r>
                      <a:rPr lang="fr-CH" altLang="en-CH" i="1">
                        <a:latin typeface="Cambria Math" panose="02040503050406030204" pitchFamily="18" charset="0"/>
                      </a:rPr>
                      <m:t>/</m:t>
                    </m:r>
                    <m:sSub>
                      <m:sSubPr>
                        <m:ctrlPr>
                          <a:rPr lang="fr-CH" altLang="en-CH" i="1">
                            <a:latin typeface="Cambria Math" panose="02040503050406030204" pitchFamily="18" charset="0"/>
                          </a:rPr>
                        </m:ctrlPr>
                      </m:sSubPr>
                      <m:e>
                        <m:r>
                          <a:rPr lang="fr-CH" altLang="en-CH" i="1">
                            <a:latin typeface="Cambria Math" panose="02040503050406030204" pitchFamily="18" charset="0"/>
                          </a:rPr>
                          <m:t>𝑧</m:t>
                        </m:r>
                      </m:e>
                      <m:sub>
                        <m:r>
                          <a:rPr lang="fr-CH" altLang="en-CH" i="1">
                            <a:latin typeface="Cambria Math" panose="02040503050406030204" pitchFamily="18" charset="0"/>
                          </a:rPr>
                          <m:t>0</m:t>
                        </m:r>
                      </m:sub>
                    </m:sSub>
                  </m:oMath>
                </a14:m>
                <a:r>
                  <a:rPr lang="fr-CH" dirty="0"/>
                  <a:t> .</a:t>
                </a:r>
              </a:p>
              <a:p>
                <a:pPr marL="342900" indent="-342900">
                  <a:buFont typeface="Arial" panose="020B0604020202020204" pitchFamily="34" charset="0"/>
                  <a:buChar char="•"/>
                </a:pPr>
                <a:r>
                  <a:rPr lang="fr-CH" dirty="0"/>
                  <a:t>C’est une solution de l’équation de Helmholtz dans l’approximation paraxiale: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m:t>
                        </m:r>
                      </m:e>
                      <m:sub>
                        <m:r>
                          <a:rPr lang="fr-CH" i="1">
                            <a:latin typeface="Cambria Math" panose="02040503050406030204" pitchFamily="18" charset="0"/>
                            <a:ea typeface="Cambria Math" panose="02040503050406030204" pitchFamily="18" charset="0"/>
                          </a:rPr>
                          <m:t>⊥</m:t>
                        </m:r>
                      </m:sub>
                      <m:sup>
                        <m:r>
                          <a:rPr lang="fr-CH" i="1">
                            <a:latin typeface="Cambria Math" panose="02040503050406030204" pitchFamily="18" charset="0"/>
                            <a:ea typeface="Cambria Math" panose="02040503050406030204" pitchFamily="18" charset="0"/>
                          </a:rPr>
                          <m:t>2</m:t>
                        </m:r>
                      </m:sup>
                    </m:sSubSup>
                    <m:r>
                      <a:rPr lang="fr-CH" b="1" i="1">
                        <a:latin typeface="Cambria Math" panose="02040503050406030204" pitchFamily="18" charset="0"/>
                        <a:ea typeface="Cambria Math" panose="02040503050406030204" pitchFamily="18" charset="0"/>
                      </a:rPr>
                      <m:t>𝑨</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𝑟</m:t>
                        </m:r>
                      </m:e>
                    </m:d>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𝑖𝑘</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𝑨</m:t>
                        </m:r>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b="1"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en>
                    </m:f>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0</m:t>
                    </m:r>
                  </m:oMath>
                </a14:m>
                <a:r>
                  <a:rPr lang="fr-CH" dirty="0"/>
                  <a:t> , et une onde physique.</a:t>
                </a:r>
              </a:p>
            </p:txBody>
          </p:sp>
        </mc:Choice>
        <mc:Fallback xmlns="">
          <p:sp>
            <p:nvSpPr>
              <p:cNvPr id="9" name="Rectangle 8">
                <a:extLst>
                  <a:ext uri="{FF2B5EF4-FFF2-40B4-BE49-F238E27FC236}">
                    <a16:creationId xmlns:a16="http://schemas.microsoft.com/office/drawing/2014/main" id="{3A0FDD55-94B4-6A44-8486-AE8A57554448}"/>
                  </a:ext>
                </a:extLst>
              </p:cNvPr>
              <p:cNvSpPr>
                <a:spLocks noRot="1" noChangeAspect="1" noMove="1" noResize="1" noEditPoints="1" noAdjustHandles="1" noChangeArrowheads="1" noChangeShapeType="1" noTextEdit="1"/>
              </p:cNvSpPr>
              <p:nvPr/>
            </p:nvSpPr>
            <p:spPr>
              <a:xfrm>
                <a:off x="3048" y="646331"/>
                <a:ext cx="12192000" cy="4353243"/>
              </a:xfrm>
              <a:prstGeom prst="rect">
                <a:avLst/>
              </a:prstGeom>
              <a:blipFill>
                <a:blip r:embed="rId2"/>
                <a:stretch>
                  <a:fillRect l="-312" r="-312" b="-11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744AF60-19BB-CB40-B06C-1D969CADE096}"/>
              </a:ext>
            </a:extLst>
          </p:cNvPr>
          <p:cNvPicPr>
            <a:picLocks noChangeAspect="1"/>
          </p:cNvPicPr>
          <p:nvPr/>
        </p:nvPicPr>
        <p:blipFill rotWithShape="1">
          <a:blip r:embed="rId3">
            <a:lum contrast="40000"/>
          </a:blip>
          <a:srcRect l="11136" t="70520" r="984" b="95"/>
          <a:stretch/>
        </p:blipFill>
        <p:spPr>
          <a:xfrm>
            <a:off x="7772400" y="4957984"/>
            <a:ext cx="4419600" cy="1873347"/>
          </a:xfrm>
          <a:prstGeom prst="rect">
            <a:avLst/>
          </a:prstGeom>
        </p:spPr>
      </p:pic>
      <p:sp>
        <p:nvSpPr>
          <p:cNvPr id="3" name="Right Brace 2">
            <a:extLst>
              <a:ext uri="{FF2B5EF4-FFF2-40B4-BE49-F238E27FC236}">
                <a16:creationId xmlns:a16="http://schemas.microsoft.com/office/drawing/2014/main" id="{9F7B8503-A843-6E4C-BE08-6F4BAEF8BA4E}"/>
              </a:ext>
            </a:extLst>
          </p:cNvPr>
          <p:cNvSpPr/>
          <p:nvPr/>
        </p:nvSpPr>
        <p:spPr>
          <a:xfrm rot="5400000">
            <a:off x="2231847" y="1977272"/>
            <a:ext cx="362880" cy="13213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ight Brace 9">
            <a:extLst>
              <a:ext uri="{FF2B5EF4-FFF2-40B4-BE49-F238E27FC236}">
                <a16:creationId xmlns:a16="http://schemas.microsoft.com/office/drawing/2014/main" id="{5A50EA8F-1C5C-494C-96E2-D781BBF96280}"/>
              </a:ext>
            </a:extLst>
          </p:cNvPr>
          <p:cNvSpPr/>
          <p:nvPr/>
        </p:nvSpPr>
        <p:spPr>
          <a:xfrm rot="5400000">
            <a:off x="3832047" y="1698447"/>
            <a:ext cx="362879" cy="18790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Tree>
    <p:extLst>
      <p:ext uri="{BB962C8B-B14F-4D97-AF65-F5344CB8AC3E}">
        <p14:creationId xmlns:p14="http://schemas.microsoft.com/office/powerpoint/2010/main" val="3720945623"/>
      </p:ext>
    </p:extLst>
  </p:cSld>
  <p:clrMapOvr>
    <a:masterClrMapping/>
  </p:clrMapOvr>
  <mc:AlternateContent xmlns:mc="http://schemas.openxmlformats.org/markup-compatibility/2006" xmlns:p14="http://schemas.microsoft.com/office/powerpoint/2010/main">
    <mc:Choice Requires="p14">
      <p:transition spd="slow" p14:dur="2000" advTm="173931"/>
    </mc:Choice>
    <mc:Fallback xmlns="">
      <p:transition spd="slow" advTm="17393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FF2BA6-6870-3449-A2DB-F972B9B8F861}"/>
              </a:ext>
            </a:extLst>
          </p:cNvPr>
          <p:cNvGrpSpPr/>
          <p:nvPr/>
        </p:nvGrpSpPr>
        <p:grpSpPr>
          <a:xfrm>
            <a:off x="9715246" y="3911145"/>
            <a:ext cx="2476753" cy="2476753"/>
            <a:chOff x="9715246" y="2624678"/>
            <a:chExt cx="2476753" cy="2476753"/>
          </a:xfrm>
        </p:grpSpPr>
        <p:pic>
          <p:nvPicPr>
            <p:cNvPr id="4105" name="Picture 3" descr="gaussmark"/>
            <p:cNvPicPr>
              <a:picLocks noChangeAspect="1" noChangeArrowheads="1"/>
            </p:cNvPicPr>
            <p:nvPr/>
          </p:nvPicPr>
          <p:blipFill>
            <a:blip r:embed="rId2" cstate="print"/>
            <a:srcRect/>
            <a:stretch>
              <a:fillRect/>
            </a:stretch>
          </p:blipFill>
          <p:spPr bwMode="auto">
            <a:xfrm>
              <a:off x="9715246" y="2624678"/>
              <a:ext cx="2476753" cy="2476753"/>
            </a:xfrm>
            <a:prstGeom prst="rect">
              <a:avLst/>
            </a:prstGeom>
            <a:noFill/>
            <a:ln w="9525">
              <a:noFill/>
              <a:miter lim="800000"/>
              <a:headEnd/>
              <a:tailEnd/>
            </a:ln>
          </p:spPr>
        </p:pic>
        <p:sp>
          <p:nvSpPr>
            <p:cNvPr id="4106" name="Text Box 4"/>
            <p:cNvSpPr txBox="1">
              <a:spLocks noChangeArrowheads="1"/>
            </p:cNvSpPr>
            <p:nvPr/>
          </p:nvSpPr>
          <p:spPr bwMode="auto">
            <a:xfrm>
              <a:off x="10120205" y="4824432"/>
              <a:ext cx="1666833" cy="276999"/>
            </a:xfrm>
            <a:prstGeom prst="rect">
              <a:avLst/>
            </a:prstGeom>
            <a:solidFill>
              <a:srgbClr val="00CC00"/>
            </a:solidFill>
            <a:ln w="9525">
              <a:noFill/>
              <a:miter lim="800000"/>
              <a:headEnd/>
              <a:tailEnd/>
            </a:ln>
          </p:spPr>
          <p:txBody>
            <a:bodyPr wrap="square" lIns="0" tIns="0" rIns="0" bIns="0">
              <a:spAutoFit/>
            </a:bodyPr>
            <a:lstStyle/>
            <a:p>
              <a:r>
                <a:rPr lang="fr-CH" dirty="0">
                  <a:solidFill>
                    <a:srgbClr val="FFFF00"/>
                  </a:solidFill>
                </a:rPr>
                <a:t> I = I</a:t>
              </a:r>
              <a:r>
                <a:rPr lang="fr-CH" baseline="-25000" dirty="0">
                  <a:solidFill>
                    <a:srgbClr val="FFFF00"/>
                  </a:solidFill>
                </a:rPr>
                <a:t>0</a:t>
              </a:r>
              <a:r>
                <a:rPr lang="fr-CH" dirty="0">
                  <a:solidFill>
                    <a:srgbClr val="FFFF00"/>
                  </a:solidFill>
                </a:rPr>
                <a:t>/e</a:t>
              </a:r>
              <a:r>
                <a:rPr lang="fr-CH" dirty="0"/>
                <a:t>   </a:t>
              </a:r>
              <a:r>
                <a:rPr lang="fr-CH" dirty="0">
                  <a:solidFill>
                    <a:srgbClr val="FF0000"/>
                  </a:solidFill>
                </a:rPr>
                <a:t>I = I</a:t>
              </a:r>
              <a:r>
                <a:rPr lang="fr-CH" baseline="-25000" dirty="0">
                  <a:solidFill>
                    <a:srgbClr val="FF0000"/>
                  </a:solidFill>
                </a:rPr>
                <a:t>0</a:t>
              </a:r>
              <a:r>
                <a:rPr lang="fr-CH" dirty="0">
                  <a:solidFill>
                    <a:srgbClr val="FF0000"/>
                  </a:solidFill>
                </a:rPr>
                <a:t>/2</a:t>
              </a:r>
              <a:endParaRPr lang="en-US" dirty="0">
                <a:solidFill>
                  <a:srgbClr val="FF0000"/>
                </a:solidFill>
              </a:endParaRPr>
            </a:p>
          </p:txBody>
        </p:sp>
      </p:grpSp>
      <p:pic>
        <p:nvPicPr>
          <p:cNvPr id="4107" name="Picture 5" descr="The near Gaussian beam profile of the liquid crystal laser emission"/>
          <p:cNvPicPr>
            <a:picLocks noChangeAspect="1" noChangeArrowheads="1"/>
          </p:cNvPicPr>
          <p:nvPr/>
        </p:nvPicPr>
        <p:blipFill>
          <a:blip r:embed="rId3" cstate="print"/>
          <a:srcRect b="24706"/>
          <a:stretch>
            <a:fillRect/>
          </a:stretch>
        </p:blipFill>
        <p:spPr bwMode="auto">
          <a:xfrm>
            <a:off x="6001088" y="3911145"/>
            <a:ext cx="3667048" cy="2476753"/>
          </a:xfrm>
          <a:prstGeom prst="rect">
            <a:avLst/>
          </a:prstGeom>
          <a:noFill/>
          <a:ln w="9525">
            <a:noFill/>
            <a:miter lim="800000"/>
            <a:headEnd/>
            <a:tailEnd/>
          </a:ln>
        </p:spPr>
      </p:pic>
      <p:graphicFrame>
        <p:nvGraphicFramePr>
          <p:cNvPr id="4098" name="Object 2"/>
          <p:cNvGraphicFramePr>
            <a:graphicFrameLocks noChangeAspect="1"/>
          </p:cNvGraphicFramePr>
          <p:nvPr>
            <p:extLst>
              <p:ext uri="{D42A27DB-BD31-4B8C-83A1-F6EECF244321}">
                <p14:modId xmlns:p14="http://schemas.microsoft.com/office/powerpoint/2010/main" val="3290729409"/>
              </p:ext>
            </p:extLst>
          </p:nvPr>
        </p:nvGraphicFramePr>
        <p:xfrm>
          <a:off x="0" y="3734915"/>
          <a:ext cx="5105401" cy="2476753"/>
        </p:xfrm>
        <a:graphic>
          <a:graphicData uri="http://schemas.openxmlformats.org/presentationml/2006/ole">
            <mc:AlternateContent xmlns:mc="http://schemas.openxmlformats.org/markup-compatibility/2006">
              <mc:Choice xmlns:v="urn:schemas-microsoft-com:vml" Requires="v">
                <p:oleObj name="Image" r:id="rId4" imgW="4108364" imgH="1992890" progId="">
                  <p:embed/>
                </p:oleObj>
              </mc:Choice>
              <mc:Fallback>
                <p:oleObj name="Image" r:id="rId4" imgW="4108364" imgH="199289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4915"/>
                        <a:ext cx="5105401" cy="2476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8" name="Text Box 8"/>
          <p:cNvSpPr txBox="1">
            <a:spLocks noChangeArrowheads="1"/>
          </p:cNvSpPr>
          <p:nvPr/>
        </p:nvSpPr>
        <p:spPr bwMode="auto">
          <a:xfrm>
            <a:off x="0" y="-3962"/>
            <a:ext cx="12192000" cy="646331"/>
          </a:xfrm>
          <a:prstGeom prst="rect">
            <a:avLst/>
          </a:prstGeom>
          <a:noFill/>
          <a:ln w="9525">
            <a:noFill/>
            <a:miter lim="800000"/>
            <a:headEnd/>
            <a:tailEnd/>
          </a:ln>
        </p:spPr>
        <p:txBody>
          <a:bodyPr wrap="square">
            <a:spAutoFit/>
          </a:bodyPr>
          <a:lstStyle/>
          <a:p>
            <a:pPr algn="ctr"/>
            <a:r>
              <a:rPr lang="fr-CH" sz="3600" dirty="0"/>
              <a:t>Propriétés du faisceau gaussien: Profil dans la plan X-Y</a:t>
            </a:r>
            <a:endParaRPr lang="en-US" sz="3600" dirty="0"/>
          </a:p>
        </p:txBody>
      </p:sp>
      <p:graphicFrame>
        <p:nvGraphicFramePr>
          <p:cNvPr id="4099" name="Object 3"/>
          <p:cNvGraphicFramePr>
            <a:graphicFrameLocks noChangeAspect="1"/>
          </p:cNvGraphicFramePr>
          <p:nvPr>
            <p:extLst>
              <p:ext uri="{D42A27DB-BD31-4B8C-83A1-F6EECF244321}">
                <p14:modId xmlns:p14="http://schemas.microsoft.com/office/powerpoint/2010/main" val="3171969977"/>
              </p:ext>
            </p:extLst>
          </p:nvPr>
        </p:nvGraphicFramePr>
        <p:xfrm>
          <a:off x="9144000" y="799989"/>
          <a:ext cx="3048000" cy="1257411"/>
        </p:xfrm>
        <a:graphic>
          <a:graphicData uri="http://schemas.openxmlformats.org/presentationml/2006/ole">
            <mc:AlternateContent xmlns:mc="http://schemas.openxmlformats.org/markup-compatibility/2006">
              <mc:Choice xmlns:v="urn:schemas-microsoft-com:vml" Requires="v">
                <p:oleObj name="Image" r:id="rId6" imgW="2078212" imgH="2633254" progId="">
                  <p:embed/>
                </p:oleObj>
              </mc:Choice>
              <mc:Fallback>
                <p:oleObj name="Image" r:id="rId6" imgW="2078212" imgH="2633254"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7787" t="69975"/>
                      <a:stretch>
                        <a:fillRect/>
                      </a:stretch>
                    </p:blipFill>
                    <p:spPr bwMode="auto">
                      <a:xfrm>
                        <a:off x="9144000" y="799989"/>
                        <a:ext cx="3048000" cy="1257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109" name="Text Box 10"/>
              <p:cNvSpPr txBox="1">
                <a:spLocks noChangeArrowheads="1"/>
              </p:cNvSpPr>
              <p:nvPr/>
            </p:nvSpPr>
            <p:spPr bwMode="auto">
              <a:xfrm>
                <a:off x="0" y="660657"/>
                <a:ext cx="8686800" cy="1951175"/>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fr-CH" dirty="0"/>
                  <a:t>Le profil du faisceau dans le plan </a:t>
                </a:r>
                <a:r>
                  <a:rPr lang="fr-CH" i="1" dirty="0"/>
                  <a:t>x-y</a:t>
                </a:r>
                <a:r>
                  <a:rPr lang="fr-CH" dirty="0"/>
                  <a:t> est… un Gaussien: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smtClean="0">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den>
                        </m:f>
                      </m:sup>
                    </m:sSup>
                  </m:oMath>
                </a14:m>
                <a:r>
                  <a:rPr lang="fr-CH" dirty="0"/>
                  <a:t>.</a:t>
                </a:r>
              </a:p>
              <a:p>
                <a:pPr marL="285750" indent="-285750">
                  <a:buFont typeface="Arial" panose="020B0604020202020204" pitchFamily="34" charset="0"/>
                  <a:buChar char="•"/>
                </a:pPr>
                <a:r>
                  <a:rPr lang="fr-CH" dirty="0"/>
                  <a:t>Pour une distance </a:t>
                </a:r>
                <a:r>
                  <a:rPr lang="fr-CH" i="1" dirty="0">
                    <a:latin typeface="Times New Roman" pitchFamily="18" charset="0"/>
                    <a:cs typeface="Times New Roman" pitchFamily="18" charset="0"/>
                  </a:rPr>
                  <a:t>z</a:t>
                </a:r>
                <a:r>
                  <a:rPr lang="fr-CH" dirty="0"/>
                  <a:t> donnée, l'intensité est:  </a:t>
                </a:r>
                <a14:m>
                  <m:oMath xmlns:m="http://schemas.openxmlformats.org/officeDocument/2006/math">
                    <m:r>
                      <a:rPr lang="fr-CH" altLang="en-CH" b="1" i="1">
                        <a:latin typeface="Cambria Math" panose="02040503050406030204" pitchFamily="18" charset="0"/>
                        <a:ea typeface="Cambria Math" panose="02040503050406030204" pitchFamily="18" charset="0"/>
                      </a:rPr>
                      <m:t>𝑰</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0</m:t>
                        </m:r>
                      </m:sub>
                    </m:sSub>
                    <m:sSup>
                      <m:sSupPr>
                        <m:ctrlPr>
                          <a:rPr lang="fr-CH" altLang="en-CH" i="1" smtClean="0">
                            <a:latin typeface="Cambria Math" panose="02040503050406030204" pitchFamily="18" charset="0"/>
                            <a:ea typeface="Cambria Math" panose="02040503050406030204" pitchFamily="18" charset="0"/>
                          </a:rPr>
                        </m:ctrlPr>
                      </m:sSupPr>
                      <m:e>
                        <m:d>
                          <m:dPr>
                            <m:ctrlPr>
                              <a:rPr lang="fr-CH" altLang="en-CH" i="1" smtClean="0">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e>
                        </m:d>
                      </m:e>
                      <m:sup>
                        <m:r>
                          <a:rPr lang="fr-CH" altLang="en-CH" b="0" i="1" smtClean="0">
                            <a:latin typeface="Cambria Math" panose="02040503050406030204" pitchFamily="18" charset="0"/>
                            <a:ea typeface="Cambria Math" panose="02040503050406030204" pitchFamily="18" charset="0"/>
                          </a:rPr>
                          <m:t>2</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den>
                        </m:f>
                      </m:sup>
                    </m:sSup>
                  </m:oMath>
                </a14:m>
                <a:r>
                  <a:rPr lang="fr-CH" dirty="0"/>
                  <a:t>  ,  avec: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rPr>
                          <m:t>𝑐</m:t>
                        </m:r>
                        <m:sSub>
                          <m:sSubPr>
                            <m:ctrlPr>
                              <a:rPr lang="fr-CH" altLang="en-CH" i="1">
                                <a:latin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rPr>
                              <m:t>0</m:t>
                            </m:r>
                          </m:sub>
                        </m:sSub>
                        <m:sSubSup>
                          <m:sSubSupPr>
                            <m:ctrlPr>
                              <a:rPr lang="fr-CH" altLang="en-CH" i="1" smtClean="0">
                                <a:latin typeface="Cambria Math" panose="02040503050406030204" pitchFamily="18" charset="0"/>
                                <a:ea typeface="Cambria Math" panose="02040503050406030204" pitchFamily="18" charset="0"/>
                              </a:rPr>
                            </m:ctrlPr>
                          </m:sSubSupPr>
                          <m:e>
                            <m:r>
                              <a:rPr lang="fr-CH" altLang="en-CH" b="1" i="1">
                                <a:latin typeface="Cambria Math" panose="02040503050406030204" pitchFamily="18" charset="0"/>
                                <a:ea typeface="Cambria Math" panose="02040503050406030204" pitchFamily="18" charset="0"/>
                              </a:rPr>
                              <m:t>𝓔</m:t>
                            </m:r>
                          </m:e>
                          <m:sub>
                            <m:r>
                              <a:rPr lang="fr-CH" altLang="en-CH" b="0" i="1" smtClean="0">
                                <a:latin typeface="Cambria Math" panose="02040503050406030204" pitchFamily="18" charset="0"/>
                                <a:ea typeface="Cambria Math" panose="02040503050406030204" pitchFamily="18" charset="0"/>
                              </a:rPr>
                              <m:t>0</m:t>
                            </m:r>
                          </m:sub>
                          <m:sup>
                            <m:r>
                              <a:rPr lang="fr-CH" altLang="en-CH" b="0" i="1" smtClean="0">
                                <a:latin typeface="Cambria Math" panose="02040503050406030204" pitchFamily="18" charset="0"/>
                                <a:ea typeface="Cambria Math" panose="02040503050406030204" pitchFamily="18" charset="0"/>
                              </a:rPr>
                              <m:t>2</m:t>
                            </m:r>
                          </m:sup>
                        </m:sSubSup>
                      </m:num>
                      <m:den>
                        <m:r>
                          <a:rPr lang="fr-CH" altLang="en-CH" b="0" i="1" smtClean="0">
                            <a:latin typeface="Cambria Math" panose="02040503050406030204" pitchFamily="18" charset="0"/>
                            <a:ea typeface="Cambria Math" panose="02040503050406030204" pitchFamily="18" charset="0"/>
                          </a:rPr>
                          <m:t>2</m:t>
                        </m:r>
                        <m:sSubSup>
                          <m:sSubSupPr>
                            <m:ctrlPr>
                              <a:rPr lang="fr-CH" altLang="en-CH" i="1">
                                <a:latin typeface="Cambria Math" panose="02040503050406030204" pitchFamily="18" charset="0"/>
                                <a:ea typeface="Cambria Math" panose="02040503050406030204" pitchFamily="18" charset="0"/>
                              </a:rPr>
                            </m:ctrlPr>
                          </m:sSubSupPr>
                          <m:e>
                            <m:r>
                              <a:rPr lang="fr-CH" altLang="en-CH" b="0" i="1" smtClean="0">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up>
                            <m:r>
                              <a:rPr lang="fr-CH" altLang="en-CH" i="1">
                                <a:latin typeface="Cambria Math" panose="02040503050406030204" pitchFamily="18" charset="0"/>
                                <a:ea typeface="Cambria Math" panose="02040503050406030204" pitchFamily="18" charset="0"/>
                              </a:rPr>
                              <m:t>2</m:t>
                            </m:r>
                          </m:sup>
                        </m:sSubSup>
                      </m:den>
                    </m:f>
                    <m:r>
                      <a:rPr lang="fr-CH" altLang="en-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rPr>
                          <m:t>𝑐</m:t>
                        </m:r>
                        <m:sSub>
                          <m:sSubPr>
                            <m:ctrlPr>
                              <a:rPr lang="fr-CH" altLang="en-CH" i="1">
                                <a:latin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rPr>
                              <m:t>0</m:t>
                            </m:r>
                          </m:sub>
                        </m:sSub>
                        <m:sSubSup>
                          <m:sSubSupPr>
                            <m:ctrlPr>
                              <a:rPr lang="fr-CH" altLang="en-CH" i="1">
                                <a:latin typeface="Cambria Math" panose="02040503050406030204" pitchFamily="18" charset="0"/>
                                <a:ea typeface="Cambria Math" panose="02040503050406030204" pitchFamily="18" charset="0"/>
                              </a:rPr>
                            </m:ctrlPr>
                          </m:sSubSup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up>
                            <m:r>
                              <a:rPr lang="fr-CH" altLang="en-CH" i="1">
                                <a:latin typeface="Cambria Math" panose="02040503050406030204" pitchFamily="18" charset="0"/>
                                <a:ea typeface="Cambria Math" panose="02040503050406030204" pitchFamily="18" charset="0"/>
                              </a:rPr>
                              <m:t>2</m:t>
                            </m:r>
                          </m:sup>
                        </m:sSubSup>
                      </m:num>
                      <m:den>
                        <m:r>
                          <a:rPr lang="fr-CH" altLang="en-CH" b="0" i="1" smtClean="0">
                            <a:latin typeface="Cambria Math" panose="02040503050406030204" pitchFamily="18" charset="0"/>
                            <a:ea typeface="Cambria Math" panose="02040503050406030204" pitchFamily="18" charset="0"/>
                          </a:rPr>
                          <m:t>2</m:t>
                        </m:r>
                        <m:sSup>
                          <m:sSupPr>
                            <m:ctrlPr>
                              <a:rPr lang="fr-CH" altLang="en-CH" i="1">
                                <a:latin typeface="Cambria Math" panose="02040503050406030204" pitchFamily="18" charset="0"/>
                                <a:ea typeface="Cambria Math" panose="02040503050406030204" pitchFamily="18" charset="0"/>
                              </a:rPr>
                            </m:ctrlPr>
                          </m:sSupPr>
                          <m:e>
                            <m:r>
                              <a:rPr lang="fr-CH" altLang="en-CH" i="1" smtClean="0">
                                <a:latin typeface="Cambria Math" panose="02040503050406030204" pitchFamily="18" charset="0"/>
                                <a:ea typeface="Cambria Math" panose="02040503050406030204" pitchFamily="18" charset="0"/>
                              </a:rPr>
                              <m:t>𝜋</m:t>
                            </m:r>
                          </m:e>
                          <m:sup>
                            <m:r>
                              <a:rPr lang="fr-CH" altLang="en-CH" i="1">
                                <a:latin typeface="Cambria Math" panose="02040503050406030204" pitchFamily="18" charset="0"/>
                                <a:ea typeface="Cambria Math" panose="02040503050406030204" pitchFamily="18" charset="0"/>
                              </a:rPr>
                              <m:t>2</m:t>
                            </m:r>
                          </m:sup>
                        </m:sSup>
                      </m:den>
                    </m:f>
                    <m:f>
                      <m:fPr>
                        <m:ctrlPr>
                          <a:rPr lang="fr-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smtClean="0">
                                <a:latin typeface="Cambria Math" panose="02040503050406030204" pitchFamily="18" charset="0"/>
                                <a:ea typeface="Cambria Math" panose="02040503050406030204" pitchFamily="18" charset="0"/>
                              </a:rPr>
                              <m:t>𝜆</m:t>
                            </m:r>
                          </m:e>
                          <m:sup>
                            <m:r>
                              <a:rPr lang="fr-CH" altLang="en-CH" i="1">
                                <a:latin typeface="Cambria Math" panose="02040503050406030204" pitchFamily="18" charset="0"/>
                                <a:ea typeface="Cambria Math" panose="02040503050406030204" pitchFamily="18" charset="0"/>
                              </a:rPr>
                              <m:t>2</m:t>
                            </m:r>
                          </m:sup>
                        </m:sSup>
                      </m:num>
                      <m:den>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up>
                            <m:r>
                              <a:rPr lang="fr-CH" altLang="en-CH" b="0" i="1" smtClean="0">
                                <a:latin typeface="Cambria Math" panose="02040503050406030204" pitchFamily="18" charset="0"/>
                                <a:ea typeface="Cambria Math" panose="02040503050406030204" pitchFamily="18" charset="0"/>
                              </a:rPr>
                              <m:t>4</m:t>
                            </m:r>
                          </m:sup>
                        </m:sSubSup>
                      </m:den>
                    </m:f>
                  </m:oMath>
                </a14:m>
                <a:r>
                  <a:rPr lang="fr-CH" dirty="0"/>
                  <a:t> . La puissance totale (intégré au plan </a:t>
                </a:r>
                <a:r>
                  <a:rPr lang="fr-CH" i="1" dirty="0"/>
                  <a:t>x-y</a:t>
                </a:r>
                <a:r>
                  <a:rPr lang="fr-CH" dirty="0"/>
                  <a:t>) est: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1" i="1" smtClean="0">
                            <a:latin typeface="Cambria Math" panose="02040503050406030204" pitchFamily="18" charset="0"/>
                            <a:ea typeface="Cambria Math" panose="02040503050406030204" pitchFamily="18" charset="0"/>
                          </a:rPr>
                          <m:t>𝑷</m:t>
                        </m:r>
                      </m:e>
                      <m:sub>
                        <m:r>
                          <a:rPr lang="fr-CH" altLang="en-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rPr>
                          <m:t>𝑐</m:t>
                        </m:r>
                        <m:sSub>
                          <m:sSubPr>
                            <m:ctrlPr>
                              <a:rPr lang="fr-CH" altLang="en-CH" i="1">
                                <a:latin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rPr>
                              <m:t>0</m:t>
                            </m:r>
                          </m:sub>
                        </m:sSub>
                        <m:sSubSup>
                          <m:sSubSupPr>
                            <m:ctrlPr>
                              <a:rPr lang="fr-CH" altLang="en-CH" i="1">
                                <a:latin typeface="Cambria Math" panose="02040503050406030204" pitchFamily="18" charset="0"/>
                                <a:ea typeface="Cambria Math" panose="02040503050406030204" pitchFamily="18" charset="0"/>
                              </a:rPr>
                            </m:ctrlPr>
                          </m:sSubSup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up>
                            <m:r>
                              <a:rPr lang="fr-CH" altLang="en-CH" i="1">
                                <a:latin typeface="Cambria Math" panose="02040503050406030204" pitchFamily="18" charset="0"/>
                                <a:ea typeface="Cambria Math" panose="02040503050406030204" pitchFamily="18" charset="0"/>
                              </a:rPr>
                              <m:t>2</m:t>
                            </m:r>
                          </m:sup>
                        </m:sSubSup>
                      </m:num>
                      <m:den>
                        <m:r>
                          <a:rPr lang="fr-CH" altLang="en-CH" b="0" i="1" smtClean="0">
                            <a:latin typeface="Cambria Math" panose="02040503050406030204" pitchFamily="18" charset="0"/>
                            <a:ea typeface="Cambria Math" panose="02040503050406030204" pitchFamily="18" charset="0"/>
                          </a:rPr>
                          <m:t>4</m:t>
                        </m:r>
                        <m:r>
                          <a:rPr lang="fr-CH" altLang="en-CH" b="0" i="1" smtClean="0">
                            <a:latin typeface="Cambria Math" panose="02040503050406030204" pitchFamily="18" charset="0"/>
                            <a:ea typeface="Cambria Math" panose="02040503050406030204" pitchFamily="18" charset="0"/>
                          </a:rPr>
                          <m:t>𝜋</m:t>
                        </m:r>
                      </m:den>
                    </m:f>
                    <m:f>
                      <m:fPr>
                        <m:ctrlPr>
                          <a:rPr lang="fr-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𝜆</m:t>
                            </m:r>
                          </m:e>
                          <m:sup>
                            <m:r>
                              <a:rPr lang="fr-CH" altLang="en-CH" i="1">
                                <a:latin typeface="Cambria Math" panose="02040503050406030204" pitchFamily="18" charset="0"/>
                                <a:ea typeface="Cambria Math" panose="02040503050406030204" pitchFamily="18" charset="0"/>
                              </a:rPr>
                              <m:t>2</m:t>
                            </m:r>
                          </m:sup>
                        </m:sSup>
                      </m:num>
                      <m:den>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up>
                            <m:r>
                              <a:rPr lang="fr-CH" altLang="en-CH" i="1">
                                <a:latin typeface="Cambria Math" panose="02040503050406030204" pitchFamily="18" charset="0"/>
                                <a:ea typeface="Cambria Math" panose="02040503050406030204" pitchFamily="18" charset="0"/>
                              </a:rPr>
                              <m:t>2</m:t>
                            </m:r>
                          </m:sup>
                        </m:sSubSup>
                      </m:den>
                    </m:f>
                  </m:oMath>
                </a14:m>
                <a:r>
                  <a:rPr lang="fr-CH" dirty="0"/>
                  <a:t> .</a:t>
                </a:r>
              </a:p>
              <a:p>
                <a:pPr marL="285750" indent="-285750">
                  <a:buFont typeface="Arial" panose="020B0604020202020204" pitchFamily="34" charset="0"/>
                  <a:buChar char="•"/>
                </a:pPr>
                <a:r>
                  <a:rPr lang="fr-CH" dirty="0"/>
                  <a:t>La largeur à mi-hauteur est: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0" i="1" smtClean="0">
                            <a:latin typeface="Cambria Math" panose="02040503050406030204" pitchFamily="18" charset="0"/>
                            <a:ea typeface="Cambria Math" panose="02040503050406030204" pitchFamily="18" charset="0"/>
                          </a:rPr>
                          <m:t>𝜌</m:t>
                        </m:r>
                      </m:e>
                      <m:sub>
                        <m:r>
                          <a:rPr lang="fr-CH" altLang="en-CH" b="0" i="1" smtClean="0">
                            <a:latin typeface="Cambria Math" panose="02040503050406030204" pitchFamily="18" charset="0"/>
                            <a:ea typeface="Cambria Math" panose="02040503050406030204" pitchFamily="18" charset="0"/>
                          </a:rPr>
                          <m:t>1/2</m:t>
                        </m:r>
                      </m:sub>
                    </m:sSub>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𝑊</m:t>
                    </m:r>
                    <m:rad>
                      <m:radPr>
                        <m:degHide m:val="on"/>
                        <m:ctrlPr>
                          <a:rPr lang="fr-CH" b="0" i="1" smtClean="0">
                            <a:latin typeface="Cambria Math" panose="02040503050406030204" pitchFamily="18" charset="0"/>
                            <a:ea typeface="Cambria Math" panose="02040503050406030204" pitchFamily="18" charset="0"/>
                          </a:rPr>
                        </m:ctrlPr>
                      </m:radPr>
                      <m:deg/>
                      <m:e>
                        <m:func>
                          <m:funcPr>
                            <m:ctrlPr>
                              <a:rPr lang="fr-CH" b="0" i="1" smtClean="0">
                                <a:latin typeface="Cambria Math" panose="02040503050406030204" pitchFamily="18" charset="0"/>
                                <a:ea typeface="Cambria Math" panose="02040503050406030204" pitchFamily="18" charset="0"/>
                              </a:rPr>
                            </m:ctrlPr>
                          </m:funcPr>
                          <m:fName>
                            <m:r>
                              <m:rPr>
                                <m:sty m:val="p"/>
                              </m:rPr>
                              <a:rPr lang="fr-CH" b="0" i="0" smtClean="0">
                                <a:latin typeface="Cambria Math" panose="02040503050406030204" pitchFamily="18" charset="0"/>
                                <a:ea typeface="Cambria Math" panose="02040503050406030204" pitchFamily="18" charset="0"/>
                              </a:rPr>
                              <m:t>ln</m:t>
                            </m:r>
                          </m:fName>
                          <m:e>
                            <m:r>
                              <a:rPr lang="fr-CH" b="0" i="1" smtClean="0">
                                <a:latin typeface="Cambria Math" panose="02040503050406030204" pitchFamily="18" charset="0"/>
                                <a:ea typeface="Cambria Math" panose="02040503050406030204" pitchFamily="18" charset="0"/>
                              </a:rPr>
                              <m:t>2</m:t>
                            </m:r>
                          </m:e>
                        </m:func>
                        <m:r>
                          <a:rPr lang="fr-CH" b="0" i="1" smtClean="0">
                            <a:latin typeface="Cambria Math" panose="02040503050406030204" pitchFamily="18" charset="0"/>
                            <a:ea typeface="Cambria Math" panose="02040503050406030204" pitchFamily="18" charset="0"/>
                          </a:rPr>
                          <m:t>/2</m:t>
                        </m:r>
                      </m:e>
                    </m:rad>
                  </m:oMath>
                </a14:m>
                <a:r>
                  <a:rPr lang="fr-CH" dirty="0"/>
                  <a:t> , et: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𝜌</m:t>
                        </m:r>
                      </m:e>
                      <m:sub>
                        <m:r>
                          <a:rPr lang="fr-CH" altLang="en-CH" i="1">
                            <a:latin typeface="Cambria Math" panose="02040503050406030204" pitchFamily="18" charset="0"/>
                            <a:ea typeface="Cambria Math" panose="02040503050406030204" pitchFamily="18" charset="0"/>
                          </a:rPr>
                          <m:t>1/</m:t>
                        </m:r>
                        <m:r>
                          <a:rPr lang="fr-CH" altLang="en-CH" b="0" i="1" smtClean="0">
                            <a:latin typeface="Cambria Math" panose="02040503050406030204" pitchFamily="18" charset="0"/>
                            <a:ea typeface="Cambria Math" panose="02040503050406030204" pitchFamily="18" charset="0"/>
                          </a:rPr>
                          <m:t>𝑒</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𝑊</m:t>
                    </m:r>
                    <m:r>
                      <a:rPr lang="fr-CH" b="0" i="1" smtClean="0">
                        <a:latin typeface="Cambria Math" panose="02040503050406030204" pitchFamily="18" charset="0"/>
                        <a:ea typeface="Cambria Math" panose="02040503050406030204" pitchFamily="18" charset="0"/>
                      </a:rPr>
                      <m:t>/</m:t>
                    </m:r>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2</m:t>
                        </m:r>
                      </m:e>
                    </m:rad>
                  </m:oMath>
                </a14:m>
                <a:r>
                  <a:rPr lang="fr-CH" dirty="0"/>
                  <a:t> .</a:t>
                </a:r>
              </a:p>
            </p:txBody>
          </p:sp>
        </mc:Choice>
        <mc:Fallback xmlns="">
          <p:sp>
            <p:nvSpPr>
              <p:cNvPr id="4109" name="Text Box 10"/>
              <p:cNvSpPr txBox="1">
                <a:spLocks noRot="1" noChangeAspect="1" noMove="1" noResize="1" noEditPoints="1" noAdjustHandles="1" noChangeArrowheads="1" noChangeShapeType="1" noTextEdit="1"/>
              </p:cNvSpPr>
              <p:nvPr/>
            </p:nvSpPr>
            <p:spPr bwMode="auto">
              <a:xfrm>
                <a:off x="0" y="660657"/>
                <a:ext cx="8686800" cy="1951175"/>
              </a:xfrm>
              <a:prstGeom prst="rect">
                <a:avLst/>
              </a:prstGeom>
              <a:blipFill>
                <a:blip r:embed="rId8"/>
                <a:stretch>
                  <a:fillRect l="-439" r="-292" b="-2581"/>
                </a:stretch>
              </a:blipFill>
              <a:ln w="9525">
                <a:noFill/>
                <a:miter lim="800000"/>
                <a:headEnd/>
                <a:tailEnd/>
              </a:ln>
            </p:spPr>
            <p:txBody>
              <a:bodyPr/>
              <a:lstStyle/>
              <a:p>
                <a:r>
                  <a:rPr lang="en-US">
                    <a:noFill/>
                  </a:rPr>
                  <a:t> </a:t>
                </a:r>
              </a:p>
            </p:txBody>
          </p:sp>
        </mc:Fallback>
      </mc:AlternateContent>
      <p:sp>
        <p:nvSpPr>
          <p:cNvPr id="4111" name="Text Box 15"/>
          <p:cNvSpPr txBox="1">
            <a:spLocks noChangeArrowheads="1"/>
          </p:cNvSpPr>
          <p:nvPr/>
        </p:nvSpPr>
        <p:spPr bwMode="auto">
          <a:xfrm>
            <a:off x="-62737" y="6211669"/>
            <a:ext cx="4558538" cy="646331"/>
          </a:xfrm>
          <a:prstGeom prst="rect">
            <a:avLst/>
          </a:prstGeom>
          <a:noFill/>
          <a:ln w="9525">
            <a:noFill/>
            <a:miter lim="800000"/>
            <a:headEnd/>
            <a:tailEnd/>
          </a:ln>
        </p:spPr>
        <p:txBody>
          <a:bodyPr wrap="square">
            <a:spAutoFit/>
          </a:bodyPr>
          <a:lstStyle/>
          <a:p>
            <a:r>
              <a:rPr lang="fr-CH" dirty="0"/>
              <a:t>Le profil du faisceau gaussien, en section et vu du haut, pour trois distances </a:t>
            </a:r>
            <a:r>
              <a:rPr lang="fr-CH" i="1" dirty="0"/>
              <a:t>z</a:t>
            </a:r>
            <a:r>
              <a:rPr lang="fr-CH" dirty="0"/>
              <a:t>.</a:t>
            </a:r>
            <a:endParaRPr lang="en-US" dirty="0"/>
          </a:p>
        </p:txBody>
      </p:sp>
      <p:sp>
        <p:nvSpPr>
          <p:cNvPr id="20" name="Text Box 15">
            <a:extLst>
              <a:ext uri="{FF2B5EF4-FFF2-40B4-BE49-F238E27FC236}">
                <a16:creationId xmlns:a16="http://schemas.microsoft.com/office/drawing/2014/main" id="{938F3F39-6C17-B144-B53F-EE26C3C5FEE8}"/>
              </a:ext>
            </a:extLst>
          </p:cNvPr>
          <p:cNvSpPr txBox="1">
            <a:spLocks noChangeArrowheads="1"/>
          </p:cNvSpPr>
          <p:nvPr/>
        </p:nvSpPr>
        <p:spPr bwMode="auto">
          <a:xfrm>
            <a:off x="6001089" y="6488668"/>
            <a:ext cx="6190911" cy="369332"/>
          </a:xfrm>
          <a:prstGeom prst="rect">
            <a:avLst/>
          </a:prstGeom>
          <a:noFill/>
          <a:ln w="9525">
            <a:noFill/>
            <a:miter lim="800000"/>
            <a:headEnd/>
            <a:tailEnd/>
          </a:ln>
        </p:spPr>
        <p:txBody>
          <a:bodyPr wrap="square">
            <a:spAutoFit/>
          </a:bodyPr>
          <a:lstStyle/>
          <a:p>
            <a:r>
              <a:rPr lang="fr-CH" dirty="0"/>
              <a:t>Le profil du faisceau gaussien, en 3D et vu du haut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10122"/>
    </mc:Choice>
    <mc:Fallback xmlns="">
      <p:transition spd="slow" advTm="1101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016DD34-DD99-A04D-B8D2-02389633A13C}"/>
              </a:ext>
            </a:extLst>
          </p:cNvPr>
          <p:cNvGrpSpPr/>
          <p:nvPr/>
        </p:nvGrpSpPr>
        <p:grpSpPr>
          <a:xfrm>
            <a:off x="6615474" y="4953000"/>
            <a:ext cx="5424126" cy="1531054"/>
            <a:chOff x="12407899" y="2123399"/>
            <a:chExt cx="5424126" cy="1531054"/>
          </a:xfrm>
        </p:grpSpPr>
        <p:graphicFrame>
          <p:nvGraphicFramePr>
            <p:cNvPr id="19" name="Object 6">
              <a:extLst>
                <a:ext uri="{FF2B5EF4-FFF2-40B4-BE49-F238E27FC236}">
                  <a16:creationId xmlns:a16="http://schemas.microsoft.com/office/drawing/2014/main" id="{9065880E-A4F2-4145-8C18-738035690BBE}"/>
                </a:ext>
              </a:extLst>
            </p:cNvPr>
            <p:cNvGraphicFramePr>
              <a:graphicFrameLocks noChangeAspect="1"/>
            </p:cNvGraphicFramePr>
            <p:nvPr>
              <p:extLst>
                <p:ext uri="{D42A27DB-BD31-4B8C-83A1-F6EECF244321}">
                  <p14:modId xmlns:p14="http://schemas.microsoft.com/office/powerpoint/2010/main" val="3459385799"/>
                </p:ext>
              </p:extLst>
            </p:nvPr>
          </p:nvGraphicFramePr>
          <p:xfrm>
            <a:off x="12407899" y="2123399"/>
            <a:ext cx="5424126" cy="1531054"/>
          </p:xfrm>
          <a:graphic>
            <a:graphicData uri="http://schemas.openxmlformats.org/presentationml/2006/ole">
              <mc:AlternateContent xmlns:mc="http://schemas.openxmlformats.org/markup-compatibility/2006">
                <mc:Choice xmlns:v="urn:schemas-microsoft-com:vml" Requires="v">
                  <p:oleObj name="Image" r:id="rId2" imgW="4144937" imgH="1169939" progId="">
                    <p:embed/>
                  </p:oleObj>
                </mc:Choice>
                <mc:Fallback>
                  <p:oleObj name="Image" r:id="rId2" imgW="4144937" imgH="1169939" progId="">
                    <p:embed/>
                    <p:pic>
                      <p:nvPicPr>
                        <p:cNvPr id="19" name="Object 6">
                          <a:extLst>
                            <a:ext uri="{FF2B5EF4-FFF2-40B4-BE49-F238E27FC236}">
                              <a16:creationId xmlns:a16="http://schemas.microsoft.com/office/drawing/2014/main" id="{D2DA6C1B-4FCE-A944-A838-43797BD7C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7899" y="2123399"/>
                          <a:ext cx="5424126" cy="1531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 name="TextBox 19">
              <a:extLst>
                <a:ext uri="{FF2B5EF4-FFF2-40B4-BE49-F238E27FC236}">
                  <a16:creationId xmlns:a16="http://schemas.microsoft.com/office/drawing/2014/main" id="{B6C49646-60A0-3743-AE52-96570E299EC1}"/>
                </a:ext>
              </a:extLst>
            </p:cNvPr>
            <p:cNvSpPr txBox="1"/>
            <p:nvPr/>
          </p:nvSpPr>
          <p:spPr>
            <a:xfrm>
              <a:off x="13944600" y="2123399"/>
              <a:ext cx="931345" cy="276999"/>
            </a:xfrm>
            <a:prstGeom prst="rect">
              <a:avLst/>
            </a:prstGeom>
            <a:solidFill>
              <a:schemeClr val="bg1"/>
            </a:solidFill>
          </p:spPr>
          <p:txBody>
            <a:bodyPr wrap="none" lIns="0" tIns="0" rIns="0" bIns="0" rtlCol="0">
              <a:spAutoFit/>
            </a:bodyPr>
            <a:lstStyle/>
            <a:p>
              <a:r>
                <a:rPr lang="fr-CH" b="1" i="1" dirty="0"/>
                <a:t>I</a:t>
              </a:r>
              <a:r>
                <a:rPr lang="fr-CH" dirty="0"/>
                <a:t>(0,0,z)/</a:t>
              </a:r>
              <a:r>
                <a:rPr lang="fr-CH" b="1" i="1" dirty="0"/>
                <a:t>I</a:t>
              </a:r>
              <a:r>
                <a:rPr lang="fr-CH" baseline="-25000" dirty="0"/>
                <a:t>0</a:t>
              </a:r>
            </a:p>
          </p:txBody>
        </p:sp>
      </p:grpSp>
      <p:graphicFrame>
        <p:nvGraphicFramePr>
          <p:cNvPr id="6146" name="Object 2"/>
          <p:cNvGraphicFramePr>
            <a:graphicFrameLocks noChangeAspect="1"/>
          </p:cNvGraphicFramePr>
          <p:nvPr>
            <p:extLst>
              <p:ext uri="{D42A27DB-BD31-4B8C-83A1-F6EECF244321}">
                <p14:modId xmlns:p14="http://schemas.microsoft.com/office/powerpoint/2010/main" val="1639094529"/>
              </p:ext>
            </p:extLst>
          </p:nvPr>
        </p:nvGraphicFramePr>
        <p:xfrm>
          <a:off x="152530" y="3719743"/>
          <a:ext cx="5250293" cy="2547044"/>
        </p:xfrm>
        <a:graphic>
          <a:graphicData uri="http://schemas.openxmlformats.org/presentationml/2006/ole">
            <mc:AlternateContent xmlns:mc="http://schemas.openxmlformats.org/markup-compatibility/2006">
              <mc:Choice xmlns:v="urn:schemas-microsoft-com:vml" Requires="v">
                <p:oleObj name="Image" r:id="rId4" imgW="4108364" imgH="1992890" progId="">
                  <p:embed/>
                </p:oleObj>
              </mc:Choice>
              <mc:Fallback>
                <p:oleObj name="Image" r:id="rId4" imgW="4108364" imgH="199289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30" y="3719743"/>
                        <a:ext cx="5250293" cy="2547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6" name="Text Box 3"/>
          <p:cNvSpPr txBox="1">
            <a:spLocks noChangeArrowheads="1"/>
          </p:cNvSpPr>
          <p:nvPr/>
        </p:nvSpPr>
        <p:spPr bwMode="auto">
          <a:xfrm>
            <a:off x="-12700" y="6251"/>
            <a:ext cx="12192000" cy="584775"/>
          </a:xfrm>
          <a:prstGeom prst="rect">
            <a:avLst/>
          </a:prstGeom>
          <a:noFill/>
          <a:ln w="9525">
            <a:noFill/>
            <a:miter lim="800000"/>
            <a:headEnd/>
            <a:tailEnd/>
          </a:ln>
        </p:spPr>
        <p:txBody>
          <a:bodyPr wrap="square">
            <a:spAutoFit/>
          </a:bodyPr>
          <a:lstStyle/>
          <a:p>
            <a:pPr algn="ctr"/>
            <a:r>
              <a:rPr lang="fr-CH" sz="3200" dirty="0"/>
              <a:t>Les propriétés du faisceau gaussien: Taille, intensité, divergence</a:t>
            </a:r>
            <a:endParaRPr lang="en-US" sz="3200" i="1" dirty="0">
              <a:latin typeface="Times New Roman" pitchFamily="18" charset="0"/>
              <a:cs typeface="Times New Roman" pitchFamily="18" charset="0"/>
            </a:endParaRPr>
          </a:p>
        </p:txBody>
      </p:sp>
      <p:graphicFrame>
        <p:nvGraphicFramePr>
          <p:cNvPr id="6147" name="Object 3"/>
          <p:cNvGraphicFramePr>
            <a:graphicFrameLocks noChangeAspect="1"/>
          </p:cNvGraphicFramePr>
          <p:nvPr>
            <p:extLst>
              <p:ext uri="{D42A27DB-BD31-4B8C-83A1-F6EECF244321}">
                <p14:modId xmlns:p14="http://schemas.microsoft.com/office/powerpoint/2010/main" val="3413050340"/>
              </p:ext>
            </p:extLst>
          </p:nvPr>
        </p:nvGraphicFramePr>
        <p:xfrm>
          <a:off x="8915400" y="858083"/>
          <a:ext cx="3276600" cy="1351717"/>
        </p:xfrm>
        <a:graphic>
          <a:graphicData uri="http://schemas.openxmlformats.org/presentationml/2006/ole">
            <mc:AlternateContent xmlns:mc="http://schemas.openxmlformats.org/markup-compatibility/2006">
              <mc:Choice xmlns:v="urn:schemas-microsoft-com:vml" Requires="v">
                <p:oleObj name="Image" r:id="rId6" imgW="2078212" imgH="2633254" progId="">
                  <p:embed/>
                </p:oleObj>
              </mc:Choice>
              <mc:Fallback>
                <p:oleObj name="Image" r:id="rId6" imgW="2078212" imgH="2633254"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7787" t="69975"/>
                      <a:stretch>
                        <a:fillRect/>
                      </a:stretch>
                    </p:blipFill>
                    <p:spPr bwMode="auto">
                      <a:xfrm>
                        <a:off x="8915400" y="858083"/>
                        <a:ext cx="3276600" cy="1351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7" name="Text Box 5"/>
          <p:cNvSpPr txBox="1">
            <a:spLocks noChangeArrowheads="1"/>
          </p:cNvSpPr>
          <p:nvPr/>
        </p:nvSpPr>
        <p:spPr bwMode="auto">
          <a:xfrm>
            <a:off x="8029609" y="4355068"/>
            <a:ext cx="2954655" cy="369332"/>
          </a:xfrm>
          <a:prstGeom prst="rect">
            <a:avLst/>
          </a:prstGeom>
          <a:noFill/>
          <a:ln w="9525">
            <a:noFill/>
            <a:miter lim="800000"/>
            <a:headEnd/>
            <a:tailEnd/>
          </a:ln>
        </p:spPr>
        <p:txBody>
          <a:bodyPr wrap="none">
            <a:spAutoFit/>
          </a:bodyPr>
          <a:lstStyle/>
          <a:p>
            <a:r>
              <a:rPr lang="fr-CH" dirty="0"/>
              <a:t>La taille </a:t>
            </a:r>
            <a:r>
              <a:rPr lang="fr-CH" i="1" dirty="0"/>
              <a:t>W</a:t>
            </a:r>
            <a:r>
              <a:rPr lang="fr-CH" dirty="0"/>
              <a:t> en fonction de </a:t>
            </a:r>
            <a:r>
              <a:rPr lang="fr-CH" i="1" dirty="0"/>
              <a:t>z</a:t>
            </a:r>
            <a:endParaRPr lang="en-US" i="1" dirty="0"/>
          </a:p>
        </p:txBody>
      </p:sp>
      <p:graphicFrame>
        <p:nvGraphicFramePr>
          <p:cNvPr id="6151" name="Object 7"/>
          <p:cNvGraphicFramePr>
            <a:graphicFrameLocks noChangeAspect="1"/>
          </p:cNvGraphicFramePr>
          <p:nvPr>
            <p:extLst>
              <p:ext uri="{D42A27DB-BD31-4B8C-83A1-F6EECF244321}">
                <p14:modId xmlns:p14="http://schemas.microsoft.com/office/powerpoint/2010/main" val="631210833"/>
              </p:ext>
            </p:extLst>
          </p:nvPr>
        </p:nvGraphicFramePr>
        <p:xfrm>
          <a:off x="6615474" y="3167154"/>
          <a:ext cx="5528935" cy="1176246"/>
        </p:xfrm>
        <a:graphic>
          <a:graphicData uri="http://schemas.openxmlformats.org/presentationml/2006/ole">
            <mc:AlternateContent xmlns:mc="http://schemas.openxmlformats.org/markup-compatibility/2006">
              <mc:Choice xmlns:v="urn:schemas-microsoft-com:vml" Requires="v">
                <p:oleObj name="Image" r:id="rId8" imgW="4559431" imgH="969184" progId="">
                  <p:embed/>
                </p:oleObj>
              </mc:Choice>
              <mc:Fallback>
                <p:oleObj name="Image" r:id="rId8" imgW="4559431" imgH="969184"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5474" y="3167154"/>
                        <a:ext cx="5528935" cy="1176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519921A7-2C74-E747-B784-F2E0B5CD9795}"/>
              </a:ext>
            </a:extLst>
          </p:cNvPr>
          <p:cNvSpPr txBox="1"/>
          <p:nvPr/>
        </p:nvSpPr>
        <p:spPr>
          <a:xfrm>
            <a:off x="4032887" y="6070213"/>
            <a:ext cx="65" cy="276999"/>
          </a:xfrm>
          <a:prstGeom prst="rect">
            <a:avLst/>
          </a:prstGeom>
          <a:noFill/>
        </p:spPr>
        <p:txBody>
          <a:bodyPr wrap="none" lIns="0" tIns="0" rIns="0" bIns="0" rtlCol="0">
            <a:spAutoFit/>
          </a:bodyPr>
          <a:lstStyle/>
          <a:p>
            <a:endParaRPr lang="fr-CH"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F0A478A-0E97-A844-8158-2FFF8B4704BF}"/>
                  </a:ext>
                </a:extLst>
              </p:cNvPr>
              <p:cNvSpPr/>
              <p:nvPr/>
            </p:nvSpPr>
            <p:spPr>
              <a:xfrm>
                <a:off x="-12700" y="544768"/>
                <a:ext cx="8318500" cy="2694969"/>
              </a:xfrm>
              <a:prstGeom prst="rect">
                <a:avLst/>
              </a:prstGeom>
            </p:spPr>
            <p:txBody>
              <a:bodyPr wrap="square">
                <a:spAutoFit/>
              </a:bodyPr>
              <a:lstStyle/>
              <a:p>
                <a:pPr marL="285750" indent="-285750">
                  <a:lnSpc>
                    <a:spcPct val="110000"/>
                  </a:lnSpc>
                  <a:buFont typeface="Arial" panose="020B0604020202020204" pitchFamily="34" charset="0"/>
                  <a:buChar char="•"/>
                </a:pPr>
                <a:r>
                  <a:rPr lang="fr-CH" dirty="0"/>
                  <a:t>L'intensité maximale (crête du Gaussien) est: </a:t>
                </a:r>
                <a14:m>
                  <m:oMath xmlns:m="http://schemas.openxmlformats.org/officeDocument/2006/math">
                    <m:r>
                      <a:rPr lang="fr-CH" altLang="en-CH" b="1" i="1">
                        <a:latin typeface="Cambria Math" panose="02040503050406030204" pitchFamily="18" charset="0"/>
                        <a:ea typeface="Cambria Math" panose="02040503050406030204" pitchFamily="18" charset="0"/>
                      </a:rPr>
                      <m:t>𝑰</m:t>
                    </m:r>
                    <m:d>
                      <m:dPr>
                        <m:ctrlPr>
                          <a:rPr lang="fr-CH" i="1">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0,0,</m:t>
                        </m:r>
                        <m:r>
                          <a:rPr lang="fr-CH" b="0" i="1" smtClean="0">
                            <a:latin typeface="Cambria Math" panose="02040503050406030204" pitchFamily="18" charset="0"/>
                            <a:ea typeface="Cambria Math" panose="02040503050406030204" pitchFamily="18" charset="0"/>
                          </a:rPr>
                          <m:t>𝑧</m:t>
                        </m:r>
                      </m:e>
                    </m:d>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ea typeface="Cambria Math" panose="02040503050406030204" pitchFamily="18" charset="0"/>
                          </a:rPr>
                        </m:ctrlPr>
                      </m:sSupPr>
                      <m:e>
                        <m:d>
                          <m:dPr>
                            <m:ctrlPr>
                              <a:rPr lang="fr-CH" altLang="en-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e>
                        </m:d>
                      </m:e>
                      <m:sup>
                        <m:r>
                          <a:rPr lang="fr-CH" altLang="en-CH" i="1">
                            <a:latin typeface="Cambria Math" panose="02040503050406030204" pitchFamily="18" charset="0"/>
                            <a:ea typeface="Cambria Math" panose="02040503050406030204" pitchFamily="18" charset="0"/>
                          </a:rPr>
                          <m:t>2</m:t>
                        </m:r>
                      </m:sup>
                    </m:sSup>
                  </m:oMath>
                </a14:m>
                <a:r>
                  <a:rPr lang="fr-CH" i="1" dirty="0">
                    <a:latin typeface="Times New Roman" pitchFamily="18" charset="0"/>
                    <a:cs typeface="Times New Roman" pitchFamily="18" charset="0"/>
                  </a:rPr>
                  <a:t> . </a:t>
                </a:r>
              </a:p>
              <a:p>
                <a:pPr marL="285750" indent="-285750">
                  <a:lnSpc>
                    <a:spcPct val="110000"/>
                  </a:lnSpc>
                  <a:buFont typeface="Arial" panose="020B0604020202020204" pitchFamily="34" charset="0"/>
                  <a:buChar char="•"/>
                </a:pPr>
                <a:r>
                  <a:rPr lang="fr-CH" dirty="0"/>
                  <a:t>La taille </a:t>
                </a:r>
                <a:r>
                  <a:rPr lang="fr-CH" i="1" dirty="0"/>
                  <a:t>W</a:t>
                </a:r>
                <a:r>
                  <a:rPr lang="fr-CH" dirty="0"/>
                  <a:t> croit avec </a:t>
                </a:r>
                <a:r>
                  <a:rPr lang="fr-CH" i="1" dirty="0"/>
                  <a:t>z</a:t>
                </a:r>
                <a:r>
                  <a:rPr lang="fr-CH" dirty="0"/>
                  <a:t>: </a:t>
                </a:r>
                <a14:m>
                  <m:oMath xmlns:m="http://schemas.openxmlformats.org/officeDocument/2006/math">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r>
                      <a:rPr lang="fr-CH">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𝑧</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e>
                            </m:d>
                          </m:e>
                          <m:sup>
                            <m:r>
                              <a:rPr lang="fr-CH" i="1">
                                <a:latin typeface="Cambria Math" panose="02040503050406030204" pitchFamily="18" charset="0"/>
                                <a:ea typeface="Cambria Math" panose="02040503050406030204" pitchFamily="18" charset="0"/>
                              </a:rPr>
                              <m:t>2</m:t>
                            </m:r>
                          </m:sup>
                        </m:sSup>
                      </m:e>
                    </m:d>
                  </m:oMath>
                </a14:m>
                <a:r>
                  <a:rPr lang="fr-CH" dirty="0"/>
                  <a:t> </a:t>
                </a:r>
                <a:r>
                  <a:rPr lang="fr-CH" altLang="en-CH" dirty="0"/>
                  <a:t> ,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𝜋</m:t>
                        </m:r>
                      </m:den>
                    </m:f>
                  </m:oMath>
                </a14:m>
                <a:r>
                  <a:rPr lang="fr-CH" dirty="0"/>
                  <a:t> .</a:t>
                </a:r>
              </a:p>
              <a:p>
                <a:pPr marL="285750" indent="-28575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En conséquence, l</a:t>
                </a:r>
                <a:r>
                  <a:rPr lang="fr-CH" dirty="0"/>
                  <a:t>'intensité maximale: </a:t>
                </a:r>
                <a14:m>
                  <m:oMath xmlns:m="http://schemas.openxmlformats.org/officeDocument/2006/math">
                    <m:r>
                      <a:rPr lang="fr-CH" altLang="en-CH" b="1" i="1">
                        <a:latin typeface="Cambria Math" panose="02040503050406030204" pitchFamily="18" charset="0"/>
                        <a:ea typeface="Cambria Math" panose="02040503050406030204" pitchFamily="18" charset="0"/>
                      </a:rPr>
                      <m:t>𝑰</m:t>
                    </m:r>
                    <m:r>
                      <a:rPr lang="fr-CH" altLang="en-CH" i="1">
                        <a:latin typeface="Cambria Math" panose="02040503050406030204" pitchFamily="18" charset="0"/>
                        <a:ea typeface="Cambria Math" panose="02040503050406030204" pitchFamily="18" charset="0"/>
                      </a:rPr>
                      <m:t>(0,0,</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d>
                          <m:dPr>
                            <m:ctrlPr>
                              <a:rPr lang="fr-CH" altLang="en-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e>
                        </m:d>
                      </m:e>
                      <m:sup>
                        <m:r>
                          <a:rPr lang="fr-CH" altLang="en-CH" i="1">
                            <a:latin typeface="Cambria Math" panose="02040503050406030204" pitchFamily="18" charset="0"/>
                            <a:ea typeface="Cambria Math" panose="02040503050406030204" pitchFamily="18" charset="0"/>
                          </a:rPr>
                          <m:t>2</m:t>
                        </m:r>
                      </m:sup>
                    </m:sSup>
                  </m:oMath>
                </a14:m>
                <a:r>
                  <a:rPr lang="fr-CH" dirty="0"/>
                  <a:t> diminue, et la largeur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𝜌</m:t>
                        </m:r>
                      </m:e>
                      <m:sub>
                        <m:r>
                          <a:rPr lang="fr-CH" altLang="en-CH" i="1">
                            <a:latin typeface="Cambria Math" panose="02040503050406030204" pitchFamily="18" charset="0"/>
                            <a:ea typeface="Cambria Math" panose="02040503050406030204" pitchFamily="18" charset="0"/>
                          </a:rPr>
                          <m:t>1/2</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𝑊</m:t>
                    </m:r>
                  </m:oMath>
                </a14:m>
                <a:r>
                  <a:rPr lang="fr-CH" dirty="0"/>
                  <a:t> augmente, quand </a:t>
                </a:r>
                <a:r>
                  <a:rPr lang="fr-CH" i="1" dirty="0"/>
                  <a:t>z</a:t>
                </a:r>
                <a:r>
                  <a:rPr lang="fr-CH" dirty="0"/>
                  <a:t> augmente.</a:t>
                </a:r>
              </a:p>
              <a:p>
                <a:pPr marL="285750" indent="-285750">
                  <a:lnSpc>
                    <a:spcPct val="110000"/>
                  </a:lnSpc>
                  <a:buFont typeface="Arial" panose="020B0604020202020204" pitchFamily="34" charset="0"/>
                  <a:buChar char="•"/>
                </a:pPr>
                <a:r>
                  <a:rPr lang="fr-CH" dirty="0"/>
                  <a:t>Quand </a:t>
                </a:r>
                <a:r>
                  <a:rPr lang="fr-CH" i="1" dirty="0"/>
                  <a:t>z</a:t>
                </a:r>
                <a:r>
                  <a:rPr lang="fr-CH" dirty="0"/>
                  <a:t>=</a:t>
                </a:r>
                <a:r>
                  <a:rPr lang="fr-CH" i="1" dirty="0"/>
                  <a:t>z</a:t>
                </a:r>
                <a:r>
                  <a:rPr lang="fr-CH" baseline="-25000" dirty="0"/>
                  <a:t>0 </a:t>
                </a:r>
                <a:r>
                  <a:rPr lang="fr-CH" dirty="0"/>
                  <a:t>, </a:t>
                </a:r>
                <a14:m>
                  <m:oMath xmlns:m="http://schemas.openxmlformats.org/officeDocument/2006/math">
                    <m:r>
                      <a:rPr lang="fr-CH" i="1">
                        <a:latin typeface="Cambria Math" panose="02040503050406030204" pitchFamily="18" charset="0"/>
                      </a:rPr>
                      <m:t>𝑊</m:t>
                    </m:r>
                    <m:r>
                      <a:rPr lang="fr-CH" b="0" i="1" smtClean="0">
                        <a:latin typeface="Cambria Math" panose="02040503050406030204" pitchFamily="18" charset="0"/>
                        <a:ea typeface="Cambria Math" panose="02040503050406030204" pitchFamily="18" charset="0"/>
                      </a:rPr>
                      <m:t>=</m:t>
                    </m:r>
                    <m:rad>
                      <m:radPr>
                        <m:degHide m:val="on"/>
                        <m:ctrlPr>
                          <a:rPr lang="fr-CH" b="0" i="1" smtClean="0">
                            <a:latin typeface="Cambria Math" panose="02040503050406030204" pitchFamily="18" charset="0"/>
                            <a:ea typeface="Cambria Math" panose="02040503050406030204" pitchFamily="18" charset="0"/>
                          </a:rPr>
                        </m:ctrlPr>
                      </m:radPr>
                      <m:deg/>
                      <m:e>
                        <m:r>
                          <a:rPr lang="fr-CH" b="0" i="1" smtClean="0">
                            <a:latin typeface="Cambria Math" panose="02040503050406030204" pitchFamily="18" charset="0"/>
                            <a:ea typeface="Cambria Math" panose="02040503050406030204" pitchFamily="18" charset="0"/>
                          </a:rPr>
                          <m:t>2</m:t>
                        </m:r>
                      </m:e>
                    </m:rad>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𝑊</m:t>
                        </m:r>
                      </m:e>
                      <m:sub>
                        <m:r>
                          <a:rPr lang="fr-CH" i="1">
                            <a:latin typeface="Cambria Math" panose="02040503050406030204" pitchFamily="18" charset="0"/>
                            <a:ea typeface="Cambria Math" panose="02040503050406030204" pitchFamily="18" charset="0"/>
                          </a:rPr>
                          <m:t>0</m:t>
                        </m:r>
                      </m:sub>
                    </m:sSub>
                  </m:oMath>
                </a14:m>
                <a:r>
                  <a:rPr lang="fr-CH" dirty="0"/>
                  <a:t> , et  </a:t>
                </a:r>
                <a14:m>
                  <m:oMath xmlns:m="http://schemas.openxmlformats.org/officeDocument/2006/math">
                    <m:r>
                      <a:rPr lang="fr-CH" altLang="en-CH" b="1" i="1">
                        <a:latin typeface="Cambria Math" panose="02040503050406030204" pitchFamily="18" charset="0"/>
                        <a:ea typeface="Cambria Math" panose="02040503050406030204" pitchFamily="18" charset="0"/>
                      </a:rPr>
                      <m:t>𝑰</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0,0,</m:t>
                        </m:r>
                        <m:r>
                          <a:rPr lang="fr-CH" i="1">
                            <a:latin typeface="Cambria Math" panose="02040503050406030204" pitchFamily="18" charset="0"/>
                            <a:ea typeface="Cambria Math" panose="02040503050406030204" pitchFamily="18" charset="0"/>
                          </a:rPr>
                          <m:t>𝑧</m:t>
                        </m:r>
                      </m:e>
                    </m:d>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0</m:t>
                        </m:r>
                      </m:sub>
                    </m:sSub>
                    <m:r>
                      <a:rPr lang="fr-CH" altLang="en-CH" b="0" i="1" smtClean="0">
                        <a:latin typeface="Cambria Math" panose="02040503050406030204" pitchFamily="18" charset="0"/>
                        <a:ea typeface="Cambria Math" panose="02040503050406030204" pitchFamily="18" charset="0"/>
                      </a:rPr>
                      <m:t>/2</m:t>
                    </m:r>
                  </m:oMath>
                </a14:m>
                <a:r>
                  <a:rPr lang="fr-CH" dirty="0"/>
                  <a:t> .</a:t>
                </a:r>
              </a:p>
              <a:p>
                <a:pPr marL="285750" indent="-285750">
                  <a:lnSpc>
                    <a:spcPct val="110000"/>
                  </a:lnSpc>
                  <a:buFont typeface="Arial" panose="020B0604020202020204" pitchFamily="34" charset="0"/>
                  <a:buChar char="•"/>
                </a:pPr>
                <a:r>
                  <a:rPr lang="fr-CH" dirty="0"/>
                  <a:t>Pour </a:t>
                </a:r>
                <a:r>
                  <a:rPr lang="fr-CH" i="1" dirty="0"/>
                  <a:t>z</a:t>
                </a:r>
                <a:r>
                  <a:rPr lang="fr-CH" dirty="0"/>
                  <a:t>&gt;&gt;</a:t>
                </a:r>
                <a:r>
                  <a:rPr lang="fr-CH" i="1" dirty="0"/>
                  <a:t>z</a:t>
                </a:r>
                <a:r>
                  <a:rPr lang="fr-CH" baseline="-25000" dirty="0"/>
                  <a:t>0</a:t>
                </a:r>
                <a:r>
                  <a:rPr lang="fr-CH" dirty="0"/>
                  <a:t>, la croissance est linéaire: </a:t>
                </a:r>
                <a14:m>
                  <m:oMath xmlns:m="http://schemas.openxmlformats.org/officeDocument/2006/math">
                    <m:r>
                      <a:rPr lang="fr-CH" b="0" i="1" smtClean="0">
                        <a:latin typeface="Cambria Math" panose="02040503050406030204" pitchFamily="18" charset="0"/>
                      </a:rPr>
                      <m:t>𝑊</m:t>
                    </m:r>
                    <m:r>
                      <a:rPr lang="fr-CH" b="0" i="1" smtClean="0">
                        <a:latin typeface="Cambria Math" panose="02040503050406030204" pitchFamily="18" charset="0"/>
                        <a:ea typeface="Cambria Math" panose="02040503050406030204" pitchFamily="18" charset="0"/>
                      </a:rPr>
                      <m:t>≈</m:t>
                    </m:r>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𝑊</m:t>
                        </m:r>
                      </m:e>
                      <m:sub>
                        <m:r>
                          <a:rPr lang="fr-CH" b="0" i="1" smtClean="0">
                            <a:latin typeface="Cambria Math" panose="02040503050406030204" pitchFamily="18" charset="0"/>
                            <a:ea typeface="Cambria Math" panose="02040503050406030204" pitchFamily="18" charset="0"/>
                          </a:rPr>
                          <m:t>0</m:t>
                        </m:r>
                      </m:sub>
                    </m:sSub>
                    <m:r>
                      <a:rPr lang="fr-CH" b="0" i="1" smtClean="0">
                        <a:latin typeface="Cambria Math" panose="02040503050406030204" pitchFamily="18" charset="0"/>
                        <a:ea typeface="Cambria Math" panose="02040503050406030204" pitchFamily="18" charset="0"/>
                      </a:rPr>
                      <m:t>𝑧</m:t>
                    </m:r>
                    <m:r>
                      <a:rPr lang="fr-CH" b="0" i="1" smtClean="0">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oMath>
                </a14:m>
                <a:r>
                  <a:rPr lang="fr-CH" dirty="0"/>
                  <a:t> et: </a:t>
                </a:r>
                <a14:m>
                  <m:oMath xmlns:m="http://schemas.openxmlformats.org/officeDocument/2006/math">
                    <m:r>
                      <a:rPr lang="fr-CH" altLang="en-CH" b="1" i="1">
                        <a:latin typeface="Cambria Math" panose="02040503050406030204" pitchFamily="18" charset="0"/>
                        <a:ea typeface="Cambria Math" panose="02040503050406030204" pitchFamily="18" charset="0"/>
                      </a:rPr>
                      <m:t>𝑰</m:t>
                    </m:r>
                    <m:r>
                      <a:rPr lang="fr-CH" altLang="en-CH" i="1">
                        <a:latin typeface="Cambria Math" panose="02040503050406030204" pitchFamily="18" charset="0"/>
                        <a:ea typeface="Cambria Math" panose="02040503050406030204" pitchFamily="18" charset="0"/>
                      </a:rPr>
                      <m:t>(0,0,</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d>
                          <m:dPr>
                            <m:ctrlPr>
                              <a:rPr lang="fr-CH" altLang="en-CH" i="1">
                                <a:latin typeface="Cambria Math" panose="02040503050406030204" pitchFamily="18" charset="0"/>
                                <a:ea typeface="Cambria Math" panose="02040503050406030204" pitchFamily="18" charset="0"/>
                              </a:rPr>
                            </m:ctrlPr>
                          </m:d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e>
                        </m:d>
                      </m:e>
                      <m:sup>
                        <m:r>
                          <a:rPr lang="fr-CH" altLang="en-CH" i="1">
                            <a:latin typeface="Cambria Math" panose="02040503050406030204" pitchFamily="18" charset="0"/>
                            <a:ea typeface="Cambria Math" panose="02040503050406030204" pitchFamily="18" charset="0"/>
                          </a:rPr>
                          <m:t>2</m:t>
                        </m:r>
                      </m:sup>
                    </m:sSup>
                  </m:oMath>
                </a14:m>
                <a:r>
                  <a:rPr lang="fr-CH" dirty="0"/>
                  <a:t>.</a:t>
                </a:r>
              </a:p>
            </p:txBody>
          </p:sp>
        </mc:Choice>
        <mc:Fallback xmlns="">
          <p:sp>
            <p:nvSpPr>
              <p:cNvPr id="3" name="Rectangle 2">
                <a:extLst>
                  <a:ext uri="{FF2B5EF4-FFF2-40B4-BE49-F238E27FC236}">
                    <a16:creationId xmlns:a16="http://schemas.microsoft.com/office/drawing/2014/main" id="{9F0A478A-0E97-A844-8158-2FFF8B4704BF}"/>
                  </a:ext>
                </a:extLst>
              </p:cNvPr>
              <p:cNvSpPr>
                <a:spLocks noRot="1" noChangeAspect="1" noMove="1" noResize="1" noEditPoints="1" noAdjustHandles="1" noChangeArrowheads="1" noChangeShapeType="1" noTextEdit="1"/>
              </p:cNvSpPr>
              <p:nvPr/>
            </p:nvSpPr>
            <p:spPr>
              <a:xfrm>
                <a:off x="-12700" y="544768"/>
                <a:ext cx="8318500" cy="2694969"/>
              </a:xfrm>
              <a:prstGeom prst="rect">
                <a:avLst/>
              </a:prstGeom>
              <a:blipFill>
                <a:blip r:embed="rId10"/>
                <a:stretch>
                  <a:fillRect l="-457" b="-2817"/>
                </a:stretch>
              </a:blipFill>
            </p:spPr>
            <p:txBody>
              <a:bodyPr/>
              <a:lstStyle/>
              <a:p>
                <a:r>
                  <a:rPr lang="en-US">
                    <a:noFill/>
                  </a:rPr>
                  <a:t> </a:t>
                </a:r>
              </a:p>
            </p:txBody>
          </p:sp>
        </mc:Fallback>
      </mc:AlternateContent>
      <p:sp>
        <p:nvSpPr>
          <p:cNvPr id="22" name="Text Box 15">
            <a:extLst>
              <a:ext uri="{FF2B5EF4-FFF2-40B4-BE49-F238E27FC236}">
                <a16:creationId xmlns:a16="http://schemas.microsoft.com/office/drawing/2014/main" id="{5D8180A7-38DC-1E41-A3D4-1F7AFF36613A}"/>
              </a:ext>
            </a:extLst>
          </p:cNvPr>
          <p:cNvSpPr txBox="1">
            <a:spLocks noChangeArrowheads="1"/>
          </p:cNvSpPr>
          <p:nvPr/>
        </p:nvSpPr>
        <p:spPr bwMode="auto">
          <a:xfrm>
            <a:off x="609600" y="6215461"/>
            <a:ext cx="4558538" cy="646331"/>
          </a:xfrm>
          <a:prstGeom prst="rect">
            <a:avLst/>
          </a:prstGeom>
          <a:noFill/>
          <a:ln w="9525">
            <a:noFill/>
            <a:miter lim="800000"/>
            <a:headEnd/>
            <a:tailEnd/>
          </a:ln>
        </p:spPr>
        <p:txBody>
          <a:bodyPr wrap="square">
            <a:spAutoFit/>
          </a:bodyPr>
          <a:lstStyle/>
          <a:p>
            <a:r>
              <a:rPr lang="fr-CH" dirty="0"/>
              <a:t>Le profil du faisceau gaussien, en section et vu du haut, pour trois distances </a:t>
            </a:r>
            <a:r>
              <a:rPr lang="fr-CH" i="1" dirty="0"/>
              <a:t>z</a:t>
            </a:r>
            <a:r>
              <a:rPr lang="fr-CH" dirty="0"/>
              <a:t>.</a:t>
            </a:r>
            <a:endParaRPr lang="en-US" dirty="0"/>
          </a:p>
        </p:txBody>
      </p:sp>
      <p:sp>
        <p:nvSpPr>
          <p:cNvPr id="23" name="Text Box 5">
            <a:extLst>
              <a:ext uri="{FF2B5EF4-FFF2-40B4-BE49-F238E27FC236}">
                <a16:creationId xmlns:a16="http://schemas.microsoft.com/office/drawing/2014/main" id="{7E0E2416-CE27-7C4F-A427-F08B52EA7770}"/>
              </a:ext>
            </a:extLst>
          </p:cNvPr>
          <p:cNvSpPr txBox="1">
            <a:spLocks noChangeArrowheads="1"/>
          </p:cNvSpPr>
          <p:nvPr/>
        </p:nvSpPr>
        <p:spPr bwMode="auto">
          <a:xfrm>
            <a:off x="7387366" y="6489487"/>
            <a:ext cx="3959738" cy="369332"/>
          </a:xfrm>
          <a:prstGeom prst="rect">
            <a:avLst/>
          </a:prstGeom>
          <a:noFill/>
          <a:ln w="9525">
            <a:noFill/>
            <a:miter lim="800000"/>
            <a:headEnd/>
            <a:tailEnd/>
          </a:ln>
        </p:spPr>
        <p:txBody>
          <a:bodyPr wrap="none">
            <a:spAutoFit/>
          </a:bodyPr>
          <a:lstStyle/>
          <a:p>
            <a:r>
              <a:rPr lang="fr-CH" dirty="0"/>
              <a:t>L'intensité maximale en fonction de </a:t>
            </a:r>
            <a:r>
              <a:rPr lang="fr-CH" i="1" dirty="0"/>
              <a:t>z</a:t>
            </a:r>
            <a:endParaRPr lang="en-US" i="1" dirty="0"/>
          </a:p>
        </p:txBody>
      </p:sp>
    </p:spTree>
  </p:cSld>
  <p:clrMapOvr>
    <a:masterClrMapping/>
  </p:clrMapOvr>
  <mc:AlternateContent xmlns:mc="http://schemas.openxmlformats.org/markup-compatibility/2006" xmlns:p14="http://schemas.microsoft.com/office/powerpoint/2010/main">
    <mc:Choice Requires="p14">
      <p:transition spd="slow" p14:dur="2000" advTm="113324"/>
    </mc:Choice>
    <mc:Fallback xmlns="">
      <p:transition spd="slow" advTm="1133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6">
            <a:extLst>
              <a:ext uri="{FF2B5EF4-FFF2-40B4-BE49-F238E27FC236}">
                <a16:creationId xmlns:a16="http://schemas.microsoft.com/office/drawing/2014/main" id="{41D4FEFC-FF43-1241-8718-1E94D3EF06FC}"/>
              </a:ext>
            </a:extLst>
          </p:cNvPr>
          <p:cNvGraphicFramePr>
            <a:graphicFrameLocks noChangeAspect="1"/>
          </p:cNvGraphicFramePr>
          <p:nvPr>
            <p:extLst>
              <p:ext uri="{D42A27DB-BD31-4B8C-83A1-F6EECF244321}">
                <p14:modId xmlns:p14="http://schemas.microsoft.com/office/powerpoint/2010/main" val="1188547406"/>
              </p:ext>
            </p:extLst>
          </p:nvPr>
        </p:nvGraphicFramePr>
        <p:xfrm>
          <a:off x="6612650" y="5034336"/>
          <a:ext cx="5558926" cy="1518864"/>
        </p:xfrm>
        <a:graphic>
          <a:graphicData uri="http://schemas.openxmlformats.org/presentationml/2006/ole">
            <mc:AlternateContent xmlns:mc="http://schemas.openxmlformats.org/markup-compatibility/2006">
              <mc:Choice xmlns:v="urn:schemas-microsoft-com:vml" Requires="v">
                <p:oleObj name="Image" r:id="rId2" imgW="4596004" imgH="1255247" progId="">
                  <p:embed/>
                </p:oleObj>
              </mc:Choice>
              <mc:Fallback>
                <p:oleObj name="Image" r:id="rId2" imgW="4596004" imgH="1255247" progId="">
                  <p:embed/>
                  <p:pic>
                    <p:nvPicPr>
                      <p:cNvPr id="819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650" y="5034336"/>
                        <a:ext cx="5558926" cy="1518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7" name="Text Box 2"/>
          <p:cNvSpPr txBox="1">
            <a:spLocks noChangeArrowheads="1"/>
          </p:cNvSpPr>
          <p:nvPr/>
        </p:nvSpPr>
        <p:spPr bwMode="auto">
          <a:xfrm>
            <a:off x="0" y="-19843"/>
            <a:ext cx="12192000" cy="523220"/>
          </a:xfrm>
          <a:prstGeom prst="rect">
            <a:avLst/>
          </a:prstGeom>
          <a:noFill/>
          <a:ln w="9525">
            <a:noFill/>
            <a:miter lim="800000"/>
            <a:headEnd/>
            <a:tailEnd/>
          </a:ln>
        </p:spPr>
        <p:txBody>
          <a:bodyPr wrap="square">
            <a:spAutoFit/>
          </a:bodyPr>
          <a:lstStyle/>
          <a:p>
            <a:r>
              <a:rPr lang="fr-CH" sz="2800" dirty="0"/>
              <a:t>Les propriétés du faisceau gaussien: Phase, front d'onde, divergence</a:t>
            </a:r>
            <a:endParaRPr lang="en-US" sz="2800" i="1" dirty="0">
              <a:latin typeface="Times New Roman" pitchFamily="18" charset="0"/>
              <a:cs typeface="Times New Roman" pitchFamily="18" charset="0"/>
            </a:endParaRPr>
          </a:p>
        </p:txBody>
      </p:sp>
      <p:graphicFrame>
        <p:nvGraphicFramePr>
          <p:cNvPr id="7174" name="Object 6"/>
          <p:cNvGraphicFramePr>
            <a:graphicFrameLocks noChangeAspect="1"/>
          </p:cNvGraphicFramePr>
          <p:nvPr>
            <p:extLst>
              <p:ext uri="{D42A27DB-BD31-4B8C-83A1-F6EECF244321}">
                <p14:modId xmlns:p14="http://schemas.microsoft.com/office/powerpoint/2010/main" val="2586280680"/>
              </p:ext>
            </p:extLst>
          </p:nvPr>
        </p:nvGraphicFramePr>
        <p:xfrm>
          <a:off x="7994715" y="645870"/>
          <a:ext cx="4191000" cy="1024910"/>
        </p:xfrm>
        <a:graphic>
          <a:graphicData uri="http://schemas.openxmlformats.org/presentationml/2006/ole">
            <mc:AlternateContent xmlns:mc="http://schemas.openxmlformats.org/markup-compatibility/2006">
              <mc:Choice xmlns:v="urn:schemas-microsoft-com:vml" Requires="v">
                <p:oleObj name="Image" r:id="rId4" imgW="4565527" imgH="1115287" progId="">
                  <p:embed/>
                </p:oleObj>
              </mc:Choice>
              <mc:Fallback>
                <p:oleObj name="Image" r:id="rId4" imgW="4565527" imgH="1115287"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715" y="645870"/>
                        <a:ext cx="4191000" cy="10249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6" name="Object 8"/>
          <p:cNvGraphicFramePr>
            <a:graphicFrameLocks noChangeAspect="1"/>
          </p:cNvGraphicFramePr>
          <p:nvPr>
            <p:extLst>
              <p:ext uri="{D42A27DB-BD31-4B8C-83A1-F6EECF244321}">
                <p14:modId xmlns:p14="http://schemas.microsoft.com/office/powerpoint/2010/main" val="3308559593"/>
              </p:ext>
            </p:extLst>
          </p:nvPr>
        </p:nvGraphicFramePr>
        <p:xfrm>
          <a:off x="7551951" y="2555199"/>
          <a:ext cx="4619625" cy="1139825"/>
        </p:xfrm>
        <a:graphic>
          <a:graphicData uri="http://schemas.openxmlformats.org/presentationml/2006/ole">
            <mc:AlternateContent xmlns:mc="http://schemas.openxmlformats.org/markup-compatibility/2006">
              <mc:Choice xmlns:v="urn:schemas-microsoft-com:vml" Requires="v">
                <p:oleObj name="Image" r:id="rId6" imgW="4620386" imgH="1139665" progId="">
                  <p:embed/>
                </p:oleObj>
              </mc:Choice>
              <mc:Fallback>
                <p:oleObj name="Image" r:id="rId6" imgW="4620386" imgH="1139665"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1951" y="2555199"/>
                        <a:ext cx="4619625"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DABE75-227E-BD4E-AEBF-6D45489C3E41}"/>
                  </a:ext>
                </a:extLst>
              </p:cNvPr>
              <p:cNvSpPr/>
              <p:nvPr/>
            </p:nvSpPr>
            <p:spPr>
              <a:xfrm>
                <a:off x="-3143" y="499269"/>
                <a:ext cx="7997857" cy="4712252"/>
              </a:xfrm>
              <a:prstGeom prst="rect">
                <a:avLst/>
              </a:prstGeom>
            </p:spPr>
            <p:txBody>
              <a:bodyPr wrap="square">
                <a:spAutoFit/>
              </a:bodyPr>
              <a:lstStyle/>
              <a:p>
                <a:pPr marL="285750" indent="-285750">
                  <a:lnSpc>
                    <a:spcPct val="110000"/>
                  </a:lnSpc>
                  <a:buFont typeface="Arial" panose="020B0604020202020204" pitchFamily="34" charset="0"/>
                  <a:buChar char="•"/>
                </a:pPr>
                <a:r>
                  <a:rPr lang="fr-CH" dirty="0"/>
                  <a:t>La phase de l'onde Gaussien est: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φ</m:t>
                    </m:r>
                    <m:r>
                      <a:rPr lang="fr-CH" b="0" i="0"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𝑘𝑧</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𝑅</m:t>
                        </m:r>
                        <m:d>
                          <m:dPr>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𝑧</m:t>
                            </m:r>
                          </m:e>
                        </m:d>
                      </m:den>
                    </m:f>
                    <m:r>
                      <a:rPr lang="fr-CH" altLang="en-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𝜁</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oMath>
                </a14:m>
                <a:r>
                  <a:rPr lang="fr-CH" dirty="0"/>
                  <a:t> , </a:t>
                </a:r>
                <a14:m>
                  <m:oMath xmlns:m="http://schemas.openxmlformats.org/officeDocument/2006/math">
                    <m:r>
                      <a:rPr lang="fr-CH" i="1">
                        <a:latin typeface="Cambria Math" panose="02040503050406030204" pitchFamily="18" charset="0"/>
                        <a:ea typeface="Cambria Math" panose="02040503050406030204" pitchFamily="18" charset="0"/>
                      </a:rPr>
                      <m:t>𝜁</m:t>
                    </m:r>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𝑧</m:t>
                        </m:r>
                      </m:e>
                    </m:d>
                    <m:r>
                      <a:rPr lang="fr-CH" altLang="en-CH" b="0" i="1" smtClean="0">
                        <a:latin typeface="Cambria Math" panose="02040503050406030204" pitchFamily="18" charset="0"/>
                        <a:ea typeface="Cambria Math" panose="02040503050406030204" pitchFamily="18" charset="0"/>
                      </a:rPr>
                      <m:t>=</m:t>
                    </m:r>
                  </m:oMath>
                </a14:m>
                <a:r>
                  <a:rPr lang="fr-CH" dirty="0"/>
                  <a:t> la phase de </a:t>
                </a:r>
                <a:r>
                  <a:rPr lang="fr-CH" dirty="0" err="1"/>
                  <a:t>Gouy</a:t>
                </a:r>
                <a:r>
                  <a:rPr lang="fr-CH" dirty="0"/>
                  <a:t>:</a:t>
                </a:r>
                <a:r>
                  <a:rPr lang="fr-CH" altLang="en-CH" dirty="0"/>
                  <a:t> </a:t>
                </a:r>
                <a14:m>
                  <m:oMath xmlns:m="http://schemas.openxmlformats.org/officeDocument/2006/math">
                    <m:func>
                      <m:funcPr>
                        <m:ctrlPr>
                          <a:rPr lang="fr-CH" altLang="en-CH" i="1">
                            <a:latin typeface="Cambria Math" panose="02040503050406030204" pitchFamily="18" charset="0"/>
                          </a:rPr>
                        </m:ctrlPr>
                      </m:funcPr>
                      <m:fName>
                        <m:r>
                          <m:rPr>
                            <m:sty m:val="p"/>
                          </m:rPr>
                          <a:rPr lang="fr-CH" altLang="en-CH">
                            <a:latin typeface="Cambria Math" panose="02040503050406030204" pitchFamily="18" charset="0"/>
                          </a:rPr>
                          <m:t>tan</m:t>
                        </m:r>
                      </m:fName>
                      <m:e>
                        <m:r>
                          <a:rPr lang="fr-CH" altLang="en-CH" i="1">
                            <a:latin typeface="Cambria Math" panose="02040503050406030204" pitchFamily="18" charset="0"/>
                            <a:ea typeface="Cambria Math" panose="02040503050406030204" pitchFamily="18" charset="0"/>
                          </a:rPr>
                          <m:t>𝜁</m:t>
                        </m:r>
                      </m:e>
                    </m:func>
                    <m:r>
                      <a:rPr lang="fr-CH" altLang="en-CH" i="1">
                        <a:latin typeface="Cambria Math" panose="02040503050406030204" pitchFamily="18" charset="0"/>
                      </a:rPr>
                      <m:t>=</m:t>
                    </m:r>
                    <m:r>
                      <a:rPr lang="fr-CH" altLang="en-CH" i="1">
                        <a:latin typeface="Cambria Math" panose="02040503050406030204" pitchFamily="18" charset="0"/>
                      </a:rPr>
                      <m:t>𝑧</m:t>
                    </m:r>
                    <m:r>
                      <a:rPr lang="fr-CH" altLang="en-CH" i="1">
                        <a:latin typeface="Cambria Math" panose="02040503050406030204" pitchFamily="18" charset="0"/>
                      </a:rPr>
                      <m:t>/</m:t>
                    </m:r>
                    <m:sSub>
                      <m:sSubPr>
                        <m:ctrlPr>
                          <a:rPr lang="fr-CH" altLang="en-CH" i="1">
                            <a:latin typeface="Cambria Math" panose="02040503050406030204" pitchFamily="18" charset="0"/>
                          </a:rPr>
                        </m:ctrlPr>
                      </m:sSubPr>
                      <m:e>
                        <m:r>
                          <a:rPr lang="fr-CH" altLang="en-CH" i="1">
                            <a:latin typeface="Cambria Math" panose="02040503050406030204" pitchFamily="18" charset="0"/>
                          </a:rPr>
                          <m:t>𝑧</m:t>
                        </m:r>
                      </m:e>
                      <m:sub>
                        <m:r>
                          <a:rPr lang="fr-CH" altLang="en-CH" i="1">
                            <a:latin typeface="Cambria Math" panose="02040503050406030204" pitchFamily="18" charset="0"/>
                          </a:rPr>
                          <m:t>0</m:t>
                        </m:r>
                      </m:sub>
                    </m:sSub>
                  </m:oMath>
                </a14:m>
                <a:r>
                  <a:rPr lang="fr-CH" dirty="0"/>
                  <a:t> . </a:t>
                </a:r>
              </a:p>
              <a:p>
                <a:pPr marL="285750" indent="-285750">
                  <a:lnSpc>
                    <a:spcPct val="110000"/>
                  </a:lnSpc>
                  <a:buFont typeface="Arial" panose="020B0604020202020204" pitchFamily="34" charset="0"/>
                  <a:buChar char="•"/>
                </a:pPr>
                <a:r>
                  <a:rPr lang="fr-CH" dirty="0"/>
                  <a:t>Sur l'axe </a:t>
                </a:r>
                <a:r>
                  <a:rPr lang="fr-CH" i="1" dirty="0">
                    <a:latin typeface="Times New Roman" pitchFamily="18" charset="0"/>
                    <a:cs typeface="Times New Roman" pitchFamily="18" charset="0"/>
                  </a:rPr>
                  <a:t>z</a:t>
                </a:r>
                <a:r>
                  <a:rPr lang="fr-CH" dirty="0"/>
                  <a:t>, la phase est: </a:t>
                </a:r>
                <a14:m>
                  <m:oMath xmlns:m="http://schemas.openxmlformats.org/officeDocument/2006/math">
                    <m:r>
                      <m:rPr>
                        <m:sty m:val="p"/>
                      </m:rPr>
                      <a:rPr lang="el-GR" i="1">
                        <a:latin typeface="Cambria Math" panose="02040503050406030204" pitchFamily="18" charset="0"/>
                        <a:ea typeface="Cambria Math" panose="02040503050406030204" pitchFamily="18" charset="0"/>
                      </a:rPr>
                      <m:t>φ</m:t>
                    </m:r>
                    <m:r>
                      <a:rPr lang="fr-CH" b="0" i="1" smtClean="0">
                        <a:latin typeface="Cambria Math" panose="02040503050406030204" pitchFamily="18" charset="0"/>
                        <a:ea typeface="Cambria Math" panose="02040503050406030204" pitchFamily="18" charset="0"/>
                      </a:rPr>
                      <m:t>(0,0,</m:t>
                    </m:r>
                    <m:r>
                      <a:rPr lang="fr-CH" b="0" i="1" smtClean="0">
                        <a:latin typeface="Cambria Math" panose="02040503050406030204" pitchFamily="18" charset="0"/>
                        <a:ea typeface="Cambria Math" panose="02040503050406030204" pitchFamily="18" charset="0"/>
                      </a:rPr>
                      <m:t>𝑧</m:t>
                    </m:r>
                    <m:r>
                      <a:rPr lang="fr-CH" b="0" i="1" smtClean="0">
                        <a:latin typeface="Cambria Math" panose="02040503050406030204" pitchFamily="18" charset="0"/>
                        <a:ea typeface="Cambria Math" panose="02040503050406030204" pitchFamily="18" charset="0"/>
                      </a:rPr>
                      <m:t>)</m:t>
                    </m:r>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𝑘𝑧</m:t>
                    </m:r>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𝜁</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oMath>
                </a14:m>
                <a:r>
                  <a:rPr lang="fr-CH" dirty="0"/>
                  <a:t> , donc la phase d'une onde plane plus la correction </a:t>
                </a:r>
                <a:r>
                  <a:rPr lang="fr-CH" dirty="0">
                    <a:latin typeface="Symbol" pitchFamily="2" charset="2"/>
                  </a:rPr>
                  <a:t>z</a:t>
                </a:r>
                <a:r>
                  <a:rPr lang="fr-CH" dirty="0"/>
                  <a:t>(</a:t>
                </a:r>
                <a:r>
                  <a:rPr lang="fr-CH" i="1" dirty="0"/>
                  <a:t>z</a:t>
                </a:r>
                <a:r>
                  <a:rPr lang="fr-CH" dirty="0"/>
                  <a:t>) .</a:t>
                </a:r>
              </a:p>
              <a:p>
                <a:pPr marL="285750" indent="-285750">
                  <a:lnSpc>
                    <a:spcPct val="110000"/>
                  </a:lnSpc>
                  <a:buFont typeface="Arial" panose="020B0604020202020204" pitchFamily="34" charset="0"/>
                  <a:buChar char="•"/>
                </a:pPr>
                <a:r>
                  <a:rPr lang="fr-CH" dirty="0"/>
                  <a:t>La phase définit aussi le front d'onde, donnée par:</a:t>
                </a:r>
              </a:p>
              <a:p>
                <a:pPr>
                  <a:lnSpc>
                    <a:spcPct val="110000"/>
                  </a:lnSpc>
                </a:pPr>
                <a:r>
                  <a:rPr lang="fr-CH" dirty="0"/>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φ</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𝜌</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𝑧</m:t>
                    </m:r>
                    <m:r>
                      <a:rPr lang="fr-CH" b="0" i="1" smtClean="0">
                        <a:latin typeface="Cambria Math" panose="02040503050406030204" pitchFamily="18" charset="0"/>
                        <a:ea typeface="Cambria Math" panose="02040503050406030204" pitchFamily="18" charset="0"/>
                      </a:rPr>
                      <m:t>)</m:t>
                    </m:r>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𝑘𝑧</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𝑅</m:t>
                        </m:r>
                        <m:d>
                          <m:dPr>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𝑧</m:t>
                            </m:r>
                          </m:e>
                        </m:d>
                      </m:den>
                    </m:f>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𝜁</m:t>
                    </m:r>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𝑧</m:t>
                        </m:r>
                      </m:e>
                    </m:d>
                    <m:r>
                      <a:rPr lang="fr-CH" altLang="en-CH" b="0" i="1" smtClean="0">
                        <a:latin typeface="Cambria Math" panose="02040503050406030204" pitchFamily="18" charset="0"/>
                        <a:ea typeface="Cambria Math" panose="02040503050406030204" pitchFamily="18" charset="0"/>
                      </a:rPr>
                      <m:t>=</m:t>
                    </m:r>
                    <m:r>
                      <a:rPr lang="fr-CH" altLang="en-CH" b="0" i="1" smtClean="0">
                        <a:latin typeface="Cambria Math" panose="02040503050406030204" pitchFamily="18" charset="0"/>
                        <a:ea typeface="Cambria Math" panose="02040503050406030204" pitchFamily="18" charset="0"/>
                      </a:rPr>
                      <m:t>𝐶𝑠𝑡𝑒</m:t>
                    </m:r>
                    <m:r>
                      <a:rPr lang="fr-CH" altLang="en-CH" b="0" i="1" smtClean="0">
                        <a:latin typeface="Cambria Math" panose="02040503050406030204" pitchFamily="18" charset="0"/>
                        <a:ea typeface="Cambria Math" panose="02040503050406030204" pitchFamily="18" charset="0"/>
                      </a:rPr>
                      <m:t>.</m:t>
                    </m:r>
                  </m:oMath>
                </a14:m>
                <a:r>
                  <a:rPr lang="fr-CH" dirty="0"/>
                  <a:t> .</a:t>
                </a:r>
                <a:endParaRPr lang="en-US" dirty="0"/>
              </a:p>
              <a:p>
                <a:pPr marL="285750" indent="-285750">
                  <a:lnSpc>
                    <a:spcPct val="110000"/>
                  </a:lnSpc>
                  <a:buFont typeface="Arial" panose="020B0604020202020204" pitchFamily="34" charset="0"/>
                  <a:buChar char="•"/>
                </a:pPr>
                <a:r>
                  <a:rPr lang="fr-CH" dirty="0"/>
                  <a:t>Le rayon de courbure du front d'onde est: </a:t>
                </a:r>
                <a14:m>
                  <m:oMath xmlns:m="http://schemas.openxmlformats.org/officeDocument/2006/math">
                    <m:r>
                      <m:rPr>
                        <m:sty m:val="p"/>
                      </m:rPr>
                      <a:rPr lang="fr-CH">
                        <a:latin typeface="Cambria Math" panose="02040503050406030204" pitchFamily="18" charset="0"/>
                        <a:ea typeface="Cambria Math" panose="02040503050406030204" pitchFamily="18" charset="0"/>
                      </a:rPr>
                      <m:t>R</m:t>
                    </m:r>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𝑧</m:t>
                                    </m:r>
                                  </m:den>
                                </m:f>
                              </m:e>
                            </m:d>
                          </m:e>
                          <m:sup>
                            <m:r>
                              <a:rPr lang="fr-CH" i="1">
                                <a:latin typeface="Cambria Math" panose="02040503050406030204" pitchFamily="18" charset="0"/>
                                <a:ea typeface="Cambria Math" panose="02040503050406030204" pitchFamily="18" charset="0"/>
                              </a:rPr>
                              <m:t>2</m:t>
                            </m:r>
                          </m:sup>
                        </m:sSup>
                      </m:e>
                    </m:d>
                  </m:oMath>
                </a14:m>
                <a:r>
                  <a:rPr lang="fr-CH" dirty="0"/>
                  <a:t> .</a:t>
                </a:r>
              </a:p>
              <a:p>
                <a:pPr marL="285750" indent="-285750">
                  <a:lnSpc>
                    <a:spcPct val="110000"/>
                  </a:lnSpc>
                  <a:buFont typeface="Arial" panose="020B0604020202020204" pitchFamily="34" charset="0"/>
                  <a:buChar char="•"/>
                </a:pPr>
                <a:r>
                  <a:rPr lang="fr-CH" dirty="0"/>
                  <a:t>Pour </a:t>
                </a:r>
                <a:r>
                  <a:rPr lang="fr-CH" i="1" dirty="0"/>
                  <a:t>z&lt;&lt;z</a:t>
                </a:r>
                <a:r>
                  <a:rPr lang="fr-CH" baseline="-25000" dirty="0"/>
                  <a:t>0</a:t>
                </a:r>
                <a:r>
                  <a:rPr lang="fr-CH" dirty="0"/>
                  <a:t>, le rayon de courbure de l'onde est infini (onde plane).</a:t>
                </a:r>
              </a:p>
              <a:p>
                <a:pPr marL="285750" indent="-285750">
                  <a:lnSpc>
                    <a:spcPct val="110000"/>
                  </a:lnSpc>
                  <a:buFont typeface="Arial" panose="020B0604020202020204" pitchFamily="34" charset="0"/>
                  <a:buChar char="•"/>
                </a:pPr>
                <a:r>
                  <a:rPr lang="fr-CH" dirty="0"/>
                  <a:t>Pour</a:t>
                </a:r>
                <a:r>
                  <a:rPr lang="fr-CH" i="1" dirty="0"/>
                  <a:t> z</a:t>
                </a:r>
                <a:r>
                  <a:rPr lang="fr-CH" dirty="0"/>
                  <a:t>&gt;&gt;</a:t>
                </a:r>
                <a:r>
                  <a:rPr lang="fr-CH" i="1" dirty="0"/>
                  <a:t>z</a:t>
                </a:r>
                <a:r>
                  <a:rPr lang="fr-CH" baseline="-25000" dirty="0"/>
                  <a:t>0</a:t>
                </a:r>
                <a:r>
                  <a:rPr lang="fr-CH" dirty="0"/>
                  <a:t>, le rayon de courbure de l'onde est: </a:t>
                </a:r>
                <a:r>
                  <a:rPr lang="fr-CH" i="1" dirty="0" err="1"/>
                  <a:t>R</a:t>
                </a:r>
                <a:r>
                  <a:rPr lang="fr-CH" dirty="0" err="1"/>
                  <a:t>≈</a:t>
                </a:r>
                <a:r>
                  <a:rPr lang="fr-CH" i="1" dirty="0" err="1"/>
                  <a:t>z</a:t>
                </a:r>
                <a:r>
                  <a:rPr lang="fr-CH" dirty="0"/>
                  <a:t> (onde sphérique).</a:t>
                </a:r>
              </a:p>
              <a:p>
                <a:pPr marL="285750" indent="-285750">
                  <a:lnSpc>
                    <a:spcPct val="110000"/>
                  </a:lnSpc>
                  <a:buFont typeface="Arial" panose="020B0604020202020204" pitchFamily="34" charset="0"/>
                  <a:buChar char="•"/>
                </a:pPr>
                <a:r>
                  <a:rPr lang="fr-CH" dirty="0"/>
                  <a:t>L'angle de divergence du faisceau est: </a:t>
                </a:r>
                <a14:m>
                  <m:oMath xmlns:m="http://schemas.openxmlformats.org/officeDocument/2006/math">
                    <m:r>
                      <a:rPr lang="fr-CH">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≈2</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𝜋</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den>
                    </m:f>
                  </m:oMath>
                </a14:m>
                <a:r>
                  <a:rPr lang="fr-CH" dirty="0"/>
                  <a:t> .</a:t>
                </a:r>
              </a:p>
              <a:p>
                <a:pPr marL="285750" indent="-285750">
                  <a:lnSpc>
                    <a:spcPct val="110000"/>
                  </a:lnSpc>
                  <a:buFont typeface="Arial" panose="020B0604020202020204" pitchFamily="34" charset="0"/>
                  <a:buChar char="•"/>
                </a:pPr>
                <a:r>
                  <a:rPr lang="fr-CH" dirty="0"/>
                  <a:t>Il y a donc la relation: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0</m:t>
                        </m:r>
                      </m:sub>
                    </m:sSub>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𝜋</m:t>
                        </m:r>
                      </m:den>
                    </m:f>
                  </m:oMath>
                </a14:m>
                <a:r>
                  <a:rPr lang="fr-CH" dirty="0"/>
                  <a:t> . L'étendue optique est donc: (angle solide de divergence x section): </a:t>
                </a:r>
                <a14:m>
                  <m:oMath xmlns:m="http://schemas.openxmlformats.org/officeDocument/2006/math">
                    <m:r>
                      <m:rPr>
                        <m:sty m:val="p"/>
                      </m:rPr>
                      <a:rPr lang="fr-CH" b="0" i="0" smtClean="0">
                        <a:latin typeface="Cambria Math" panose="02040503050406030204" pitchFamily="18" charset="0"/>
                      </a:rPr>
                      <m:t>G</m:t>
                    </m:r>
                    <m:r>
                      <a:rPr lang="fr-CH" b="0" i="0"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𝐴</m:t>
                        </m:r>
                      </m:e>
                      <m:sub>
                        <m:r>
                          <a:rPr lang="fr-CH" i="1">
                            <a:latin typeface="Cambria Math" panose="02040503050406030204" pitchFamily="18" charset="0"/>
                          </a:rPr>
                          <m:t>0</m:t>
                        </m:r>
                      </m:sub>
                    </m:sSub>
                    <m:sSub>
                      <m:sSubPr>
                        <m:ctrlPr>
                          <a:rPr lang="fr-CH"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fr-CH" i="1">
                            <a:latin typeface="Cambria Math" panose="02040503050406030204" pitchFamily="18" charset="0"/>
                          </a:rPr>
                          <m:t>0</m:t>
                        </m:r>
                      </m:sub>
                    </m:sSub>
                    <m:r>
                      <a:rPr lang="fr-CH" i="1">
                        <a:latin typeface="Cambria Math" panose="02040503050406030204" pitchFamily="18" charset="0"/>
                      </a:rPr>
                      <m:t>=</m:t>
                    </m:r>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𝜋</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𝑊</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e>
                    </m:d>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𝜋</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e>
                    </m:d>
                    <m:r>
                      <a:rPr lang="fr-CH" i="1">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𝜆</m:t>
                        </m:r>
                      </m:e>
                      <m:sup>
                        <m:r>
                          <a:rPr lang="fr-CH" i="1">
                            <a:latin typeface="Cambria Math" panose="02040503050406030204" pitchFamily="18" charset="0"/>
                          </a:rPr>
                          <m:t>2</m:t>
                        </m:r>
                      </m:sup>
                    </m:sSup>
                  </m:oMath>
                </a14:m>
                <a:r>
                  <a:rPr lang="fr-CH" dirty="0"/>
                  <a:t> . C'est très peu!</a:t>
                </a:r>
              </a:p>
            </p:txBody>
          </p:sp>
        </mc:Choice>
        <mc:Fallback xmlns="">
          <p:sp>
            <p:nvSpPr>
              <p:cNvPr id="5" name="Rectangle 4">
                <a:extLst>
                  <a:ext uri="{FF2B5EF4-FFF2-40B4-BE49-F238E27FC236}">
                    <a16:creationId xmlns:a16="http://schemas.microsoft.com/office/drawing/2014/main" id="{07DABE75-227E-BD4E-AEBF-6D45489C3E41}"/>
                  </a:ext>
                </a:extLst>
              </p:cNvPr>
              <p:cNvSpPr>
                <a:spLocks noRot="1" noChangeAspect="1" noMove="1" noResize="1" noEditPoints="1" noAdjustHandles="1" noChangeArrowheads="1" noChangeShapeType="1" noTextEdit="1"/>
              </p:cNvSpPr>
              <p:nvPr/>
            </p:nvSpPr>
            <p:spPr>
              <a:xfrm>
                <a:off x="-3143" y="499269"/>
                <a:ext cx="7997857" cy="4712252"/>
              </a:xfrm>
              <a:prstGeom prst="rect">
                <a:avLst/>
              </a:prstGeom>
              <a:blipFill>
                <a:blip r:embed="rId8"/>
                <a:stretch>
                  <a:fillRect l="-475" r="-1109" b="-1075"/>
                </a:stretch>
              </a:blipFill>
            </p:spPr>
            <p:txBody>
              <a:bodyPr/>
              <a:lstStyle/>
              <a:p>
                <a:r>
                  <a:rPr lang="en-US">
                    <a:noFill/>
                  </a:rPr>
                  <a:t> </a:t>
                </a:r>
              </a:p>
            </p:txBody>
          </p:sp>
        </mc:Fallback>
      </mc:AlternateContent>
      <p:graphicFrame>
        <p:nvGraphicFramePr>
          <p:cNvPr id="24" name="Object 8">
            <a:extLst>
              <a:ext uri="{FF2B5EF4-FFF2-40B4-BE49-F238E27FC236}">
                <a16:creationId xmlns:a16="http://schemas.microsoft.com/office/drawing/2014/main" id="{5C25DF58-7605-1D42-B668-747982DF791C}"/>
              </a:ext>
            </a:extLst>
          </p:cNvPr>
          <p:cNvGraphicFramePr>
            <a:graphicFrameLocks noChangeAspect="1"/>
          </p:cNvGraphicFramePr>
          <p:nvPr>
            <p:extLst>
              <p:ext uri="{D42A27DB-BD31-4B8C-83A1-F6EECF244321}">
                <p14:modId xmlns:p14="http://schemas.microsoft.com/office/powerpoint/2010/main" val="1205891818"/>
              </p:ext>
            </p:extLst>
          </p:nvPr>
        </p:nvGraphicFramePr>
        <p:xfrm>
          <a:off x="13589" y="5486400"/>
          <a:ext cx="6345079" cy="1147257"/>
        </p:xfrm>
        <a:graphic>
          <a:graphicData uri="http://schemas.openxmlformats.org/presentationml/2006/ole">
            <mc:AlternateContent xmlns:mc="http://schemas.openxmlformats.org/markup-compatibility/2006">
              <mc:Choice xmlns:v="urn:schemas-microsoft-com:vml" Requires="v">
                <p:oleObj name="Image" r:id="rId9" imgW="4583813" imgH="828707" progId="">
                  <p:embed/>
                </p:oleObj>
              </mc:Choice>
              <mc:Fallback>
                <p:oleObj name="Image" r:id="rId9" imgW="4583813" imgH="828707" progId="">
                  <p:embed/>
                  <p:pic>
                    <p:nvPicPr>
                      <p:cNvPr id="6152"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89" y="5486400"/>
                        <a:ext cx="6345079" cy="1147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 name="Text Box 5">
            <a:extLst>
              <a:ext uri="{FF2B5EF4-FFF2-40B4-BE49-F238E27FC236}">
                <a16:creationId xmlns:a16="http://schemas.microsoft.com/office/drawing/2014/main" id="{99970A67-27C1-334E-B3C1-3C5B83FC9368}"/>
              </a:ext>
            </a:extLst>
          </p:cNvPr>
          <p:cNvSpPr txBox="1">
            <a:spLocks noChangeArrowheads="1"/>
          </p:cNvSpPr>
          <p:nvPr/>
        </p:nvSpPr>
        <p:spPr bwMode="auto">
          <a:xfrm>
            <a:off x="838200" y="6482268"/>
            <a:ext cx="4126451" cy="369332"/>
          </a:xfrm>
          <a:prstGeom prst="rect">
            <a:avLst/>
          </a:prstGeom>
          <a:noFill/>
          <a:ln w="9525">
            <a:noFill/>
            <a:miter lim="800000"/>
            <a:headEnd/>
            <a:tailEnd/>
          </a:ln>
        </p:spPr>
        <p:txBody>
          <a:bodyPr wrap="none">
            <a:spAutoFit/>
          </a:bodyPr>
          <a:lstStyle/>
          <a:p>
            <a:r>
              <a:rPr lang="fr-CH" dirty="0"/>
              <a:t>L'angle de divergence en fonction de </a:t>
            </a:r>
            <a:r>
              <a:rPr lang="fr-CH" i="1" dirty="0"/>
              <a:t>z</a:t>
            </a:r>
            <a:endParaRPr lang="en-US" i="1" dirty="0"/>
          </a:p>
        </p:txBody>
      </p:sp>
      <p:sp>
        <p:nvSpPr>
          <p:cNvPr id="26" name="Text Box 5">
            <a:extLst>
              <a:ext uri="{FF2B5EF4-FFF2-40B4-BE49-F238E27FC236}">
                <a16:creationId xmlns:a16="http://schemas.microsoft.com/office/drawing/2014/main" id="{E27DE766-7AD3-2F44-902A-DB509B03B932}"/>
              </a:ext>
            </a:extLst>
          </p:cNvPr>
          <p:cNvSpPr txBox="1">
            <a:spLocks noChangeArrowheads="1"/>
          </p:cNvSpPr>
          <p:nvPr/>
        </p:nvSpPr>
        <p:spPr bwMode="auto">
          <a:xfrm>
            <a:off x="8194691" y="1670780"/>
            <a:ext cx="3762568" cy="369332"/>
          </a:xfrm>
          <a:prstGeom prst="rect">
            <a:avLst/>
          </a:prstGeom>
          <a:noFill/>
          <a:ln w="9525">
            <a:noFill/>
            <a:miter lim="800000"/>
            <a:headEnd/>
            <a:tailEnd/>
          </a:ln>
        </p:spPr>
        <p:txBody>
          <a:bodyPr wrap="none">
            <a:spAutoFit/>
          </a:bodyPr>
          <a:lstStyle/>
          <a:p>
            <a:r>
              <a:rPr lang="fr-CH" dirty="0"/>
              <a:t>La phase de </a:t>
            </a:r>
            <a:r>
              <a:rPr lang="fr-CH" dirty="0" err="1"/>
              <a:t>Gouy</a:t>
            </a:r>
            <a:r>
              <a:rPr lang="fr-CH" dirty="0"/>
              <a:t> en fonction de </a:t>
            </a:r>
            <a:r>
              <a:rPr lang="fr-CH" i="1" dirty="0"/>
              <a:t>z</a:t>
            </a:r>
            <a:endParaRPr lang="en-US" i="1" dirty="0"/>
          </a:p>
        </p:txBody>
      </p:sp>
      <p:sp>
        <p:nvSpPr>
          <p:cNvPr id="28" name="Text Box 5">
            <a:extLst>
              <a:ext uri="{FF2B5EF4-FFF2-40B4-BE49-F238E27FC236}">
                <a16:creationId xmlns:a16="http://schemas.microsoft.com/office/drawing/2014/main" id="{F3F3421F-9CD6-C84F-8165-7B7E3D01DC83}"/>
              </a:ext>
            </a:extLst>
          </p:cNvPr>
          <p:cNvSpPr txBox="1">
            <a:spLocks noChangeArrowheads="1"/>
          </p:cNvSpPr>
          <p:nvPr/>
        </p:nvSpPr>
        <p:spPr bwMode="auto">
          <a:xfrm>
            <a:off x="7911660" y="6488668"/>
            <a:ext cx="4070345" cy="369332"/>
          </a:xfrm>
          <a:prstGeom prst="rect">
            <a:avLst/>
          </a:prstGeom>
          <a:noFill/>
          <a:ln w="9525">
            <a:noFill/>
            <a:miter lim="800000"/>
            <a:headEnd/>
            <a:tailEnd/>
          </a:ln>
        </p:spPr>
        <p:txBody>
          <a:bodyPr wrap="none">
            <a:spAutoFit/>
          </a:bodyPr>
          <a:lstStyle/>
          <a:p>
            <a:r>
              <a:rPr lang="fr-CH" dirty="0"/>
              <a:t>Le rayon de courbure en fonction de </a:t>
            </a:r>
            <a:r>
              <a:rPr lang="fr-CH" i="1" dirty="0"/>
              <a:t>z</a:t>
            </a:r>
            <a:endParaRPr lang="en-US" i="1" dirty="0"/>
          </a:p>
        </p:txBody>
      </p:sp>
      <p:sp>
        <p:nvSpPr>
          <p:cNvPr id="29" name="Text Box 5">
            <a:extLst>
              <a:ext uri="{FF2B5EF4-FFF2-40B4-BE49-F238E27FC236}">
                <a16:creationId xmlns:a16="http://schemas.microsoft.com/office/drawing/2014/main" id="{27B29601-D018-5345-89F0-23447D4A2AA9}"/>
              </a:ext>
            </a:extLst>
          </p:cNvPr>
          <p:cNvSpPr txBox="1">
            <a:spLocks noChangeArrowheads="1"/>
          </p:cNvSpPr>
          <p:nvPr/>
        </p:nvSpPr>
        <p:spPr bwMode="auto">
          <a:xfrm>
            <a:off x="7963292" y="3674231"/>
            <a:ext cx="3639138" cy="369332"/>
          </a:xfrm>
          <a:prstGeom prst="rect">
            <a:avLst/>
          </a:prstGeom>
          <a:noFill/>
          <a:ln w="9525">
            <a:noFill/>
            <a:miter lim="800000"/>
            <a:headEnd/>
            <a:tailEnd/>
          </a:ln>
        </p:spPr>
        <p:txBody>
          <a:bodyPr wrap="none">
            <a:spAutoFit/>
          </a:bodyPr>
          <a:lstStyle/>
          <a:p>
            <a:r>
              <a:rPr lang="fr-CH" dirty="0"/>
              <a:t>Les fronts d'onde en fonction de </a:t>
            </a:r>
            <a:r>
              <a:rPr lang="fr-CH" i="1" dirty="0"/>
              <a:t>z</a:t>
            </a:r>
            <a:endParaRPr lang="en-US" i="1" dirty="0"/>
          </a:p>
        </p:txBody>
      </p:sp>
    </p:spTree>
  </p:cSld>
  <p:clrMapOvr>
    <a:masterClrMapping/>
  </p:clrMapOvr>
  <mc:AlternateContent xmlns:mc="http://schemas.openxmlformats.org/markup-compatibility/2006" xmlns:p14="http://schemas.microsoft.com/office/powerpoint/2010/main">
    <mc:Choice Requires="p14">
      <p:transition spd="slow" p14:dur="2000" advTm="219656"/>
    </mc:Choice>
    <mc:Fallback xmlns="">
      <p:transition spd="slow" advTm="21965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2"/>
          <p:cNvSpPr txBox="1">
            <a:spLocks noChangeArrowheads="1"/>
          </p:cNvSpPr>
          <p:nvPr/>
        </p:nvSpPr>
        <p:spPr bwMode="auto">
          <a:xfrm>
            <a:off x="-1" y="-11113"/>
            <a:ext cx="12167647" cy="646331"/>
          </a:xfrm>
          <a:prstGeom prst="rect">
            <a:avLst/>
          </a:prstGeom>
          <a:noFill/>
          <a:ln w="9525">
            <a:noFill/>
            <a:miter lim="800000"/>
            <a:headEnd/>
            <a:tailEnd/>
          </a:ln>
        </p:spPr>
        <p:txBody>
          <a:bodyPr wrap="square">
            <a:spAutoFit/>
          </a:bodyPr>
          <a:lstStyle/>
          <a:p>
            <a:pPr algn="ctr"/>
            <a:r>
              <a:rPr lang="fr-CH" sz="3600" dirty="0"/>
              <a:t>Les paramètres du faisceau Gaussien</a:t>
            </a:r>
            <a:endParaRPr lang="en-US" sz="3600" i="1" dirty="0">
              <a:latin typeface="Times New Roman" pitchFamily="18" charset="0"/>
              <a:cs typeface="Times New Roman" pitchFamily="18" charset="0"/>
            </a:endParaRPr>
          </a:p>
        </p:txBody>
      </p:sp>
      <p:graphicFrame>
        <p:nvGraphicFramePr>
          <p:cNvPr id="9218" name="Object 2"/>
          <p:cNvGraphicFramePr>
            <a:graphicFrameLocks noChangeAspect="1"/>
          </p:cNvGraphicFramePr>
          <p:nvPr>
            <p:extLst>
              <p:ext uri="{D42A27DB-BD31-4B8C-83A1-F6EECF244321}">
                <p14:modId xmlns:p14="http://schemas.microsoft.com/office/powerpoint/2010/main" val="4185640004"/>
              </p:ext>
            </p:extLst>
          </p:nvPr>
        </p:nvGraphicFramePr>
        <p:xfrm>
          <a:off x="8686800" y="850024"/>
          <a:ext cx="3480846" cy="1435976"/>
        </p:xfrm>
        <a:graphic>
          <a:graphicData uri="http://schemas.openxmlformats.org/presentationml/2006/ole">
            <mc:AlternateContent xmlns:mc="http://schemas.openxmlformats.org/markup-compatibility/2006">
              <mc:Choice xmlns:v="urn:schemas-microsoft-com:vml" Requires="v">
                <p:oleObj name="Image" r:id="rId2" imgW="2078212" imgH="2633254" progId="">
                  <p:embed/>
                </p:oleObj>
              </mc:Choice>
              <mc:Fallback>
                <p:oleObj name="Image" r:id="rId2" imgW="2078212" imgH="2633254"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l="7787" t="69975"/>
                      <a:stretch>
                        <a:fillRect/>
                      </a:stretch>
                    </p:blipFill>
                    <p:spPr bwMode="auto">
                      <a:xfrm>
                        <a:off x="8686800" y="850024"/>
                        <a:ext cx="3480846" cy="1435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9227" name="Rectangle 10"/>
              <p:cNvSpPr>
                <a:spLocks noChangeArrowheads="1"/>
              </p:cNvSpPr>
              <p:nvPr/>
            </p:nvSpPr>
            <p:spPr bwMode="auto">
              <a:xfrm>
                <a:off x="0" y="657226"/>
                <a:ext cx="8534399" cy="3066930"/>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Pour caractériser un faisceau Gaussien: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den>
                    </m:f>
                    <m:f>
                      <m:fPr>
                        <m:ctrlPr>
                          <a:rPr lang="fr-CH" altLang="en-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num>
                      <m:den>
                        <m:r>
                          <a:rPr lang="fr-CH" altLang="en-CH" i="1">
                            <a:latin typeface="Cambria Math" panose="02040503050406030204" pitchFamily="18" charset="0"/>
                            <a:ea typeface="Cambria Math" panose="02040503050406030204" pitchFamily="18" charset="0"/>
                          </a:rPr>
                          <m:t>𝑊</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𝑊</m:t>
                                </m:r>
                              </m:e>
                              <m:sup>
                                <m:r>
                                  <a:rPr lang="fr-CH" altLang="en-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m:rPr>
                                    <m:sty m:val="p"/>
                                  </m:rPr>
                                  <a:rPr lang="fr-CH">
                                    <a:latin typeface="Cambria Math" panose="02040503050406030204" pitchFamily="18" charset="0"/>
                                    <a:ea typeface="Cambria Math" panose="02040503050406030204" pitchFamily="18" charset="0"/>
                                  </a:rPr>
                                  <m:t>z</m:t>
                                </m:r>
                              </m:e>
                            </m:d>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𝑖𝑘𝑧</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𝜌</m:t>
                                </m:r>
                              </m:e>
                              <m:sup>
                                <m:r>
                                  <a:rPr lang="fr-CH" altLang="en-CH" i="1">
                                    <a:latin typeface="Cambria Math" panose="02040503050406030204" pitchFamily="18" charset="0"/>
                                    <a:ea typeface="Cambria Math" panose="02040503050406030204" pitchFamily="18" charset="0"/>
                                  </a:rPr>
                                  <m:t>2</m:t>
                                </m:r>
                              </m:sup>
                            </m:sSup>
                          </m:num>
                          <m:den>
                            <m:r>
                              <a:rPr lang="fr-CH" altLang="en-CH" i="1">
                                <a:latin typeface="Cambria Math" panose="02040503050406030204" pitchFamily="18" charset="0"/>
                                <a:ea typeface="Cambria Math" panose="02040503050406030204" pitchFamily="18" charset="0"/>
                              </a:rPr>
                              <m:t>2</m:t>
                            </m:r>
                            <m:r>
                              <a:rPr lang="fr-CH" altLang="en-CH" i="1">
                                <a:latin typeface="Cambria Math" panose="02040503050406030204" pitchFamily="18" charset="0"/>
                                <a:ea typeface="Cambria Math" panose="02040503050406030204" pitchFamily="18" charset="0"/>
                              </a:rPr>
                              <m:t>𝑅</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den>
                        </m:f>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𝜁</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𝑧</m:t>
                        </m:r>
                        <m:r>
                          <a:rPr lang="fr-CH" altLang="en-CH" i="1">
                            <a:latin typeface="Cambria Math" panose="02040503050406030204" pitchFamily="18" charset="0"/>
                            <a:ea typeface="Cambria Math" panose="02040503050406030204" pitchFamily="18" charset="0"/>
                          </a:rPr>
                          <m:t>)</m:t>
                        </m:r>
                      </m:sup>
                    </m:sSup>
                  </m:oMath>
                </a14:m>
                <a:r>
                  <a:rPr lang="fr-CH" dirty="0"/>
                  <a:t> , il suffit de  connaître:</a:t>
                </a:r>
              </a:p>
              <a:p>
                <a:pPr marL="742950" lvl="1" indent="-285750">
                  <a:lnSpc>
                    <a:spcPct val="120000"/>
                  </a:lnSpc>
                  <a:buFont typeface="Arial" panose="020B0604020202020204" pitchFamily="34" charset="0"/>
                  <a:buChar char="•"/>
                </a:pPr>
                <a:r>
                  <a:rPr lang="fr-CH" dirty="0"/>
                  <a:t>L'amplitude (champ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oMath>
                </a14:m>
                <a:r>
                  <a:rPr lang="fr-CH" dirty="0"/>
                  <a:t> ou intensité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1" i="1" smtClean="0">
                            <a:latin typeface="Cambria Math" panose="02040503050406030204" pitchFamily="18" charset="0"/>
                            <a:ea typeface="Cambria Math" panose="02040503050406030204" pitchFamily="18" charset="0"/>
                          </a:rPr>
                          <m:t>𝑰</m:t>
                        </m:r>
                      </m:e>
                      <m:sub>
                        <m:r>
                          <a:rPr lang="fr-CH" altLang="en-CH" i="1">
                            <a:latin typeface="Cambria Math" panose="02040503050406030204" pitchFamily="18" charset="0"/>
                            <a:ea typeface="Cambria Math" panose="02040503050406030204" pitchFamily="18" charset="0"/>
                          </a:rPr>
                          <m:t>0</m:t>
                        </m:r>
                      </m:sub>
                    </m:sSub>
                  </m:oMath>
                </a14:m>
                <a:r>
                  <a:rPr lang="fr-CH" dirty="0"/>
                  <a:t>) .</a:t>
                </a:r>
                <a:endParaRPr lang="fr-CH" i="1" baseline="-25000" dirty="0">
                  <a:latin typeface="Times New Roman" pitchFamily="18" charset="0"/>
                  <a:cs typeface="Times New Roman" pitchFamily="18" charset="0"/>
                </a:endParaRPr>
              </a:p>
              <a:p>
                <a:pPr marL="742950" lvl="1" indent="-285750">
                  <a:lnSpc>
                    <a:spcPct val="120000"/>
                  </a:lnSpc>
                  <a:buFont typeface="Arial" panose="020B0604020202020204" pitchFamily="34" charset="0"/>
                  <a:buChar char="•"/>
                </a:pPr>
                <a:r>
                  <a:rPr lang="fr-CH" dirty="0"/>
                  <a:t>La longueur d'onde </a:t>
                </a:r>
                <a:r>
                  <a:rPr lang="fr-CH" i="1" dirty="0">
                    <a:latin typeface="Symbol" pitchFamily="18" charset="2"/>
                  </a:rPr>
                  <a:t>l .</a:t>
                </a:r>
              </a:p>
              <a:p>
                <a:pPr marL="742950" lvl="1" indent="-285750">
                  <a:lnSpc>
                    <a:spcPct val="120000"/>
                  </a:lnSpc>
                  <a:buFont typeface="Arial" panose="020B0604020202020204" pitchFamily="34" charset="0"/>
                  <a:buChar char="•"/>
                </a:pPr>
                <a:r>
                  <a:rPr lang="fr-CH" dirty="0"/>
                  <a:t>La largeur</a:t>
                </a:r>
                <a:r>
                  <a:rPr lang="fr-CH" altLang="en-CH" dirty="0">
                    <a:ea typeface="Cambria Math" panose="02040503050406030204" pitchFamily="18" charset="0"/>
                  </a:rPr>
                  <a: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𝑊</m:t>
                        </m:r>
                      </m:e>
                      <m:sub>
                        <m:r>
                          <a:rPr lang="fr-CH" altLang="en-CH" i="1">
                            <a:latin typeface="Cambria Math" panose="02040503050406030204" pitchFamily="18" charset="0"/>
                            <a:ea typeface="Cambria Math" panose="02040503050406030204" pitchFamily="18" charset="0"/>
                          </a:rPr>
                          <m:t>0</m:t>
                        </m:r>
                      </m:sub>
                    </m:sSub>
                  </m:oMath>
                </a14:m>
                <a:r>
                  <a:rPr lang="fr-CH" dirty="0"/>
                  <a:t> , </a:t>
                </a:r>
                <a:r>
                  <a:rPr lang="fr-CH" b="1" dirty="0"/>
                  <a:t>ou</a:t>
                </a:r>
                <a:r>
                  <a:rPr lang="fr-CH" dirty="0"/>
                  <a:t> la gamme de Rayleigh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𝑧</m:t>
                        </m:r>
                      </m:e>
                      <m:sub>
                        <m:r>
                          <a:rPr lang="fr-CH" altLang="en-CH" i="1">
                            <a:latin typeface="Cambria Math" panose="02040503050406030204" pitchFamily="18" charset="0"/>
                            <a:ea typeface="Cambria Math" panose="02040503050406030204" pitchFamily="18" charset="0"/>
                          </a:rPr>
                          <m:t>0</m:t>
                        </m:r>
                      </m:sub>
                    </m:sSub>
                  </m:oMath>
                </a14:m>
                <a:r>
                  <a:rPr lang="fr-CH" i="1" dirty="0">
                    <a:latin typeface="Arial" panose="020B0604020202020204" pitchFamily="34" charset="0"/>
                    <a:cs typeface="Arial" panose="020B0604020202020204" pitchFamily="34" charset="0"/>
                  </a:rPr>
                  <a:t> .</a:t>
                </a:r>
                <a:endParaRPr lang="fr-CH"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Les autres paramètres peuvent être trouvés par les équations précédentes.</a:t>
                </a: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Voici un exemple des paramètres (largeur et intensité) d'un faisceau Gaussien en fonction de la taille initiale </a:t>
                </a:r>
                <a:r>
                  <a:rPr lang="fr-CH" i="1" dirty="0">
                    <a:latin typeface="Arial" panose="020B0604020202020204" pitchFamily="34" charset="0"/>
                    <a:cs typeface="Arial" panose="020B0604020202020204" pitchFamily="34" charset="0"/>
                  </a:rPr>
                  <a:t>W</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 :</a:t>
                </a:r>
              </a:p>
            </p:txBody>
          </p:sp>
        </mc:Choice>
        <mc:Fallback xmlns="">
          <p:sp>
            <p:nvSpPr>
              <p:cNvPr id="9227" name="Rectangle 10"/>
              <p:cNvSpPr>
                <a:spLocks noRot="1" noChangeAspect="1" noMove="1" noResize="1" noEditPoints="1" noAdjustHandles="1" noChangeArrowheads="1" noChangeShapeType="1" noTextEdit="1"/>
              </p:cNvSpPr>
              <p:nvPr/>
            </p:nvSpPr>
            <p:spPr bwMode="auto">
              <a:xfrm>
                <a:off x="0" y="657226"/>
                <a:ext cx="8534399" cy="3066930"/>
              </a:xfrm>
              <a:prstGeom prst="rect">
                <a:avLst/>
              </a:prstGeom>
              <a:blipFill>
                <a:blip r:embed="rId5"/>
                <a:stretch>
                  <a:fillRect l="-446" r="-1339" b="-2058"/>
                </a:stretch>
              </a:blipFill>
              <a:ln w="9525">
                <a:noFill/>
                <a:miter lim="800000"/>
                <a:headEnd/>
                <a:tailEnd/>
              </a:ln>
            </p:spPr>
            <p:txBody>
              <a:bodyPr/>
              <a:lstStyle/>
              <a:p>
                <a:r>
                  <a:rPr lang="en-US">
                    <a:noFill/>
                  </a:rPr>
                  <a:t> </a:t>
                </a:r>
              </a:p>
            </p:txBody>
          </p:sp>
        </mc:Fallback>
      </mc:AlternateContent>
      <p:graphicFrame>
        <p:nvGraphicFramePr>
          <p:cNvPr id="15" name="Object 5">
            <a:extLst>
              <a:ext uri="{FF2B5EF4-FFF2-40B4-BE49-F238E27FC236}">
                <a16:creationId xmlns:a16="http://schemas.microsoft.com/office/drawing/2014/main" id="{0A51BC05-C6BB-0F41-8CD6-FCA1C86FA69A}"/>
              </a:ext>
            </a:extLst>
          </p:cNvPr>
          <p:cNvGraphicFramePr>
            <a:graphicFrameLocks noChangeAspect="1"/>
          </p:cNvGraphicFramePr>
          <p:nvPr>
            <p:extLst>
              <p:ext uri="{D42A27DB-BD31-4B8C-83A1-F6EECF244321}">
                <p14:modId xmlns:p14="http://schemas.microsoft.com/office/powerpoint/2010/main" val="2480858848"/>
              </p:ext>
            </p:extLst>
          </p:nvPr>
        </p:nvGraphicFramePr>
        <p:xfrm>
          <a:off x="-2" y="3810000"/>
          <a:ext cx="12167647" cy="2056630"/>
        </p:xfrm>
        <a:graphic>
          <a:graphicData uri="http://schemas.openxmlformats.org/presentationml/2006/ole">
            <mc:AlternateContent xmlns:mc="http://schemas.openxmlformats.org/markup-compatibility/2006">
              <mc:Choice xmlns:v="urn:schemas-microsoft-com:vml" Requires="v">
                <p:oleObj name="Worksheet" r:id="rId6" imgW="9321800" imgH="1231900" progId="Excel.Sheet.8">
                  <p:embed/>
                </p:oleObj>
              </mc:Choice>
              <mc:Fallback>
                <p:oleObj name="Worksheet" r:id="rId6" imgW="9321800" imgH="1231900" progId="Excel.Sheet.8">
                  <p:embed/>
                  <p:pic>
                    <p:nvPicPr>
                      <p:cNvPr id="10245" name="Object 5"/>
                      <p:cNvPicPr>
                        <a:picLocks noChangeAspect="1" noChangeArrowheads="1"/>
                      </p:cNvPicPr>
                      <p:nvPr/>
                    </p:nvPicPr>
                    <p:blipFill>
                      <a:blip r:embed="rId7"/>
                      <a:srcRect/>
                      <a:stretch>
                        <a:fillRect/>
                      </a:stretch>
                    </p:blipFill>
                    <p:spPr bwMode="auto">
                      <a:xfrm>
                        <a:off x="-2" y="3810000"/>
                        <a:ext cx="12167647" cy="2056630"/>
                      </a:xfrm>
                      <a:prstGeom prst="rect">
                        <a:avLst/>
                      </a:prstGeom>
                      <a:noFill/>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77647"/>
    </mc:Choice>
    <mc:Fallback xmlns="">
      <p:transition spd="slow" advTm="7764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Text Box 3"/>
          <p:cNvSpPr txBox="1">
            <a:spLocks noChangeArrowheads="1"/>
          </p:cNvSpPr>
          <p:nvPr/>
        </p:nvSpPr>
        <p:spPr bwMode="auto">
          <a:xfrm>
            <a:off x="0" y="-1607"/>
            <a:ext cx="12192000" cy="646331"/>
          </a:xfrm>
          <a:prstGeom prst="rect">
            <a:avLst/>
          </a:prstGeom>
          <a:noFill/>
          <a:ln w="9525">
            <a:noFill/>
            <a:miter lim="800000"/>
            <a:headEnd/>
            <a:tailEnd/>
          </a:ln>
        </p:spPr>
        <p:txBody>
          <a:bodyPr wrap="square">
            <a:spAutoFit/>
          </a:bodyPr>
          <a:lstStyle/>
          <a:p>
            <a:pPr algn="ctr"/>
            <a:r>
              <a:rPr lang="fr-CH" sz="3600" dirty="0"/>
              <a:t>Autres faisceaux: Le faisceau Gaussien </a:t>
            </a:r>
            <a:r>
              <a:rPr lang="fr-CH" sz="3600" dirty="0" err="1"/>
              <a:t>apodisé</a:t>
            </a:r>
            <a:endParaRPr lang="en-US" sz="36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157" name="Text Box 5"/>
              <p:cNvSpPr txBox="1">
                <a:spLocks noChangeArrowheads="1"/>
              </p:cNvSpPr>
              <p:nvPr/>
            </p:nvSpPr>
            <p:spPr bwMode="auto">
              <a:xfrm>
                <a:off x="0" y="615993"/>
                <a:ext cx="12192000" cy="294490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sz="2000" dirty="0"/>
                  <a:t>Le processus de donner un profil spatial (d'intensité) à un faisceau en lui passant par un filtre s'appelle </a:t>
                </a:r>
                <a:r>
                  <a:rPr lang="fr-CH" sz="2000" b="1" dirty="0" err="1"/>
                  <a:t>apodisation</a:t>
                </a:r>
                <a:r>
                  <a:rPr lang="fr-CH" sz="2000" dirty="0"/>
                  <a:t>.</a:t>
                </a: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Afin de diminuer les problèmes de diffraction (ch. 9) on donne un profil Gaussien à l'onde plane.</a:t>
                </a:r>
              </a:p>
              <a:p>
                <a:pPr marL="342900" indent="-342900">
                  <a:lnSpc>
                    <a:spcPct val="120000"/>
                  </a:lnSpc>
                  <a:buFont typeface="Arial" panose="020B0604020202020204" pitchFamily="34" charset="0"/>
                  <a:buChar char="•"/>
                </a:pPr>
                <a:r>
                  <a:rPr lang="fr-CH" sz="2000" dirty="0">
                    <a:latin typeface="Arial" panose="020B0604020202020204" pitchFamily="34" charset="0"/>
                    <a:cs typeface="Arial" panose="020B0604020202020204" pitchFamily="34" charset="0"/>
                  </a:rPr>
                  <a:t>L'équation de cette onde:</a:t>
                </a:r>
                <a:r>
                  <a:rPr lang="fr-CH" altLang="en-CH" sz="2000" b="1" dirty="0">
                    <a:ea typeface="Cambria Math" panose="02040503050406030204" pitchFamily="18" charset="0"/>
                  </a:rPr>
                  <a:t> </a:t>
                </a:r>
                <a14:m>
                  <m:oMath xmlns:m="http://schemas.openxmlformats.org/officeDocument/2006/math">
                    <m:r>
                      <a:rPr lang="fr-CH" altLang="en-CH" sz="2000" b="1" i="1">
                        <a:latin typeface="Cambria Math" panose="02040503050406030204" pitchFamily="18" charset="0"/>
                        <a:ea typeface="Cambria Math" panose="02040503050406030204" pitchFamily="18" charset="0"/>
                      </a:rPr>
                      <m:t>𝓔</m:t>
                    </m:r>
                    <m:d>
                      <m:dPr>
                        <m:ctrlPr>
                          <a:rPr lang="fr-CH" sz="2000" i="1">
                            <a:latin typeface="Cambria Math" panose="02040503050406030204" pitchFamily="18" charset="0"/>
                            <a:ea typeface="Cambria Math" panose="02040503050406030204" pitchFamily="18" charset="0"/>
                          </a:rPr>
                        </m:ctrlPr>
                      </m:dPr>
                      <m:e>
                        <m:r>
                          <a:rPr lang="fr-CH" sz="2000" b="1" i="1">
                            <a:latin typeface="Cambria Math" panose="02040503050406030204" pitchFamily="18" charset="0"/>
                            <a:ea typeface="Cambria Math" panose="02040503050406030204" pitchFamily="18" charset="0"/>
                          </a:rPr>
                          <m:t>𝒓</m:t>
                        </m:r>
                      </m:e>
                    </m:d>
                    <m:r>
                      <a:rPr lang="fr-CH" sz="2000" i="1">
                        <a:latin typeface="Cambria Math" panose="02040503050406030204" pitchFamily="18" charset="0"/>
                        <a:ea typeface="Cambria Math" panose="02040503050406030204" pitchFamily="18" charset="0"/>
                      </a:rPr>
                      <m:t>=</m:t>
                    </m:r>
                    <m:sSub>
                      <m:sSubPr>
                        <m:ctrlPr>
                          <a:rPr lang="fr-CH" altLang="en-CH" sz="2000" i="1">
                            <a:latin typeface="Cambria Math" panose="02040503050406030204" pitchFamily="18" charset="0"/>
                            <a:ea typeface="Cambria Math" panose="02040503050406030204" pitchFamily="18" charset="0"/>
                          </a:rPr>
                        </m:ctrlPr>
                      </m:sSubPr>
                      <m:e>
                        <m:r>
                          <a:rPr lang="fr-CH" altLang="en-CH" sz="2000" b="1" i="1">
                            <a:latin typeface="Cambria Math" panose="02040503050406030204" pitchFamily="18" charset="0"/>
                            <a:ea typeface="Cambria Math" panose="02040503050406030204" pitchFamily="18" charset="0"/>
                          </a:rPr>
                          <m:t>𝓔</m:t>
                        </m:r>
                      </m:e>
                      <m:sub>
                        <m:r>
                          <a:rPr lang="fr-CH" altLang="en-CH" sz="2000" i="1">
                            <a:latin typeface="Cambria Math" panose="02040503050406030204" pitchFamily="18" charset="0"/>
                            <a:ea typeface="Cambria Math" panose="02040503050406030204" pitchFamily="18" charset="0"/>
                          </a:rPr>
                          <m:t>0</m:t>
                        </m:r>
                      </m:sub>
                    </m:sSub>
                    <m:sSup>
                      <m:sSupPr>
                        <m:ctrlPr>
                          <a:rPr lang="fr-CH" sz="2000" i="1">
                            <a:latin typeface="Cambria Math" panose="02040503050406030204" pitchFamily="18" charset="0"/>
                            <a:ea typeface="Cambria Math" panose="02040503050406030204" pitchFamily="18" charset="0"/>
                          </a:rPr>
                        </m:ctrlPr>
                      </m:sSupPr>
                      <m:e>
                        <m:r>
                          <a:rPr lang="fr-CH" sz="2000" i="1">
                            <a:latin typeface="Cambria Math" panose="02040503050406030204" pitchFamily="18" charset="0"/>
                            <a:ea typeface="Cambria Math" panose="02040503050406030204" pitchFamily="18" charset="0"/>
                          </a:rPr>
                          <m:t>𝑒</m:t>
                        </m:r>
                      </m:e>
                      <m:sup>
                        <m:f>
                          <m:fPr>
                            <m:ctrlPr>
                              <a:rPr lang="fr-CH" altLang="en-CH" sz="2000" i="1">
                                <a:latin typeface="Cambria Math" panose="02040503050406030204" pitchFamily="18" charset="0"/>
                                <a:ea typeface="Cambria Math" panose="02040503050406030204" pitchFamily="18" charset="0"/>
                              </a:rPr>
                            </m:ctrlPr>
                          </m:fPr>
                          <m:num>
                            <m:sSup>
                              <m:sSupPr>
                                <m:ctrlPr>
                                  <a:rPr lang="fr-CH" altLang="en-CH" sz="2000" i="1">
                                    <a:latin typeface="Cambria Math" panose="02040503050406030204" pitchFamily="18" charset="0"/>
                                    <a:ea typeface="Cambria Math" panose="02040503050406030204" pitchFamily="18" charset="0"/>
                                  </a:rPr>
                                </m:ctrlPr>
                              </m:sSup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𝜌</m:t>
                                </m:r>
                              </m:e>
                              <m:sup>
                                <m:r>
                                  <a:rPr lang="fr-CH" altLang="en-CH" sz="2000" i="1">
                                    <a:latin typeface="Cambria Math" panose="02040503050406030204" pitchFamily="18" charset="0"/>
                                    <a:ea typeface="Cambria Math" panose="02040503050406030204" pitchFamily="18" charset="0"/>
                                  </a:rPr>
                                  <m:t>2</m:t>
                                </m:r>
                              </m:sup>
                            </m:sSup>
                          </m:num>
                          <m:den>
                            <m:r>
                              <a:rPr lang="fr-CH" altLang="en-CH" sz="2000" i="1">
                                <a:latin typeface="Cambria Math" panose="02040503050406030204" pitchFamily="18" charset="0"/>
                                <a:ea typeface="Cambria Math" panose="02040503050406030204" pitchFamily="18" charset="0"/>
                              </a:rPr>
                              <m:t>2</m:t>
                            </m:r>
                            <m:sSubSup>
                              <m:sSubSupPr>
                                <m:ctrlPr>
                                  <a:rPr lang="fr-CH" altLang="en-CH" sz="2000" i="1">
                                    <a:latin typeface="Cambria Math" panose="02040503050406030204" pitchFamily="18" charset="0"/>
                                    <a:ea typeface="Cambria Math" panose="02040503050406030204" pitchFamily="18" charset="0"/>
                                  </a:rPr>
                                </m:ctrlPr>
                              </m:sSubSupPr>
                              <m:e>
                                <m:r>
                                  <a:rPr lang="fr-CH" altLang="en-CH" sz="2000" i="1">
                                    <a:latin typeface="Cambria Math" panose="02040503050406030204" pitchFamily="18" charset="0"/>
                                    <a:ea typeface="Cambria Math" panose="02040503050406030204" pitchFamily="18" charset="0"/>
                                  </a:rPr>
                                  <m:t>𝑊</m:t>
                                </m:r>
                              </m:e>
                              <m:sub>
                                <m:r>
                                  <a:rPr lang="fr-CH" altLang="en-CH" sz="2000" i="1">
                                    <a:latin typeface="Cambria Math" panose="02040503050406030204" pitchFamily="18" charset="0"/>
                                    <a:ea typeface="Cambria Math" panose="02040503050406030204" pitchFamily="18" charset="0"/>
                                  </a:rPr>
                                  <m:t>0</m:t>
                                </m:r>
                              </m:sub>
                              <m:sup>
                                <m:r>
                                  <a:rPr lang="fr-CH" altLang="en-CH" sz="2000" i="1">
                                    <a:latin typeface="Cambria Math" panose="02040503050406030204" pitchFamily="18" charset="0"/>
                                    <a:ea typeface="Cambria Math" panose="02040503050406030204" pitchFamily="18" charset="0"/>
                                  </a:rPr>
                                  <m:t>2</m:t>
                                </m:r>
                              </m:sup>
                            </m:sSubSup>
                          </m:den>
                        </m:f>
                      </m:sup>
                    </m:sSup>
                    <m:sSup>
                      <m:sSupPr>
                        <m:ctrlPr>
                          <a:rPr lang="fr-CH" sz="2000" i="1">
                            <a:latin typeface="Cambria Math" panose="02040503050406030204" pitchFamily="18" charset="0"/>
                            <a:ea typeface="Cambria Math" panose="02040503050406030204" pitchFamily="18" charset="0"/>
                          </a:rPr>
                        </m:ctrlPr>
                      </m:sSupPr>
                      <m:e>
                        <m:r>
                          <a:rPr lang="fr-CH" sz="2000" i="1">
                            <a:latin typeface="Cambria Math" panose="02040503050406030204" pitchFamily="18" charset="0"/>
                            <a:ea typeface="Cambria Math" panose="02040503050406030204" pitchFamily="18" charset="0"/>
                          </a:rPr>
                          <m:t>𝑒</m:t>
                        </m:r>
                      </m:e>
                      <m:sup>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𝑖𝑘𝑧</m:t>
                        </m:r>
                      </m:sup>
                    </m:sSup>
                  </m:oMath>
                </a14:m>
                <a:r>
                  <a:rPr lang="fr-CH" sz="2000" dirty="0">
                    <a:latin typeface="Arial" panose="020B0604020202020204" pitchFamily="34" charset="0"/>
                    <a:cs typeface="Arial" panose="020B0604020202020204" pitchFamily="34" charset="0"/>
                  </a:rPr>
                  <a:t> est plus simple que celle du faisceau Gaussien</a:t>
                </a:r>
                <a:endParaRPr lang="fr-CH" sz="2000" dirty="0"/>
              </a:p>
              <a:p>
                <a:pPr marL="342900" indent="-342900">
                  <a:lnSpc>
                    <a:spcPct val="120000"/>
                  </a:lnSpc>
                  <a:buFont typeface="Arial" panose="020B0604020202020204" pitchFamily="34" charset="0"/>
                  <a:buChar char="•"/>
                </a:pPr>
                <a:r>
                  <a:rPr lang="fr-CH" sz="2000" dirty="0"/>
                  <a:t>Ce faisceau ne change pas de profil en fonction de </a:t>
                </a:r>
                <a:r>
                  <a:rPr lang="fr-CH" sz="2000" i="1" dirty="0"/>
                  <a:t>z</a:t>
                </a:r>
                <a:r>
                  <a:rPr lang="fr-CH" sz="2000" dirty="0"/>
                  <a:t> (s'il reste parallèle).</a:t>
                </a:r>
              </a:p>
              <a:p>
                <a:pPr marL="342900" indent="-342900">
                  <a:lnSpc>
                    <a:spcPct val="120000"/>
                  </a:lnSpc>
                  <a:buFont typeface="Arial" panose="020B0604020202020204" pitchFamily="34" charset="0"/>
                  <a:buChar char="•"/>
                </a:pPr>
                <a:r>
                  <a:rPr lang="fr-CH" sz="2000" dirty="0"/>
                  <a:t>Le front d'onde est plane.</a:t>
                </a:r>
              </a:p>
              <a:p>
                <a:pPr marL="342900" indent="-342900">
                  <a:lnSpc>
                    <a:spcPct val="120000"/>
                  </a:lnSpc>
                  <a:buFont typeface="Arial" panose="020B0604020202020204" pitchFamily="34" charset="0"/>
                  <a:buChar char="•"/>
                </a:pPr>
                <a:r>
                  <a:rPr lang="fr-CH" sz="2000" dirty="0"/>
                  <a:t>L'onde est physique (intensité totale finie) .</a:t>
                </a:r>
              </a:p>
            </p:txBody>
          </p:sp>
        </mc:Choice>
        <mc:Fallback xmlns="">
          <p:sp>
            <p:nvSpPr>
              <p:cNvPr id="6157" name="Text Box 5"/>
              <p:cNvSpPr txBox="1">
                <a:spLocks noRot="1" noChangeAspect="1" noMove="1" noResize="1" noEditPoints="1" noAdjustHandles="1" noChangeArrowheads="1" noChangeShapeType="1" noTextEdit="1"/>
              </p:cNvSpPr>
              <p:nvPr/>
            </p:nvSpPr>
            <p:spPr bwMode="auto">
              <a:xfrm>
                <a:off x="0" y="615993"/>
                <a:ext cx="12192000" cy="2944909"/>
              </a:xfrm>
              <a:prstGeom prst="rect">
                <a:avLst/>
              </a:prstGeom>
              <a:blipFill>
                <a:blip r:embed="rId2"/>
                <a:stretch>
                  <a:fillRect l="-416" b="-3004"/>
                </a:stretch>
              </a:blipFill>
              <a:ln w="9525">
                <a:noFill/>
                <a:miter lim="800000"/>
                <a:headEnd/>
                <a:tailEnd/>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A30B4F74-9BEE-4542-BA06-CD330DB700A4}"/>
              </a:ext>
            </a:extLst>
          </p:cNvPr>
          <p:cNvPicPr>
            <a:picLocks noChangeAspect="1"/>
          </p:cNvPicPr>
          <p:nvPr/>
        </p:nvPicPr>
        <p:blipFill>
          <a:blip r:embed="rId3"/>
          <a:stretch>
            <a:fillRect/>
          </a:stretch>
        </p:blipFill>
        <p:spPr>
          <a:xfrm>
            <a:off x="8991599" y="3438386"/>
            <a:ext cx="3200401" cy="3173394"/>
          </a:xfrm>
          <a:prstGeom prst="rect">
            <a:avLst/>
          </a:prstGeom>
        </p:spPr>
      </p:pic>
      <p:sp>
        <p:nvSpPr>
          <p:cNvPr id="4" name="Rectangle 3">
            <a:extLst>
              <a:ext uri="{FF2B5EF4-FFF2-40B4-BE49-F238E27FC236}">
                <a16:creationId xmlns:a16="http://schemas.microsoft.com/office/drawing/2014/main" id="{F000C09B-9A49-B14B-A6C2-428BE8CDA959}"/>
              </a:ext>
            </a:extLst>
          </p:cNvPr>
          <p:cNvSpPr/>
          <p:nvPr/>
        </p:nvSpPr>
        <p:spPr>
          <a:xfrm>
            <a:off x="2971800" y="6611780"/>
            <a:ext cx="3429000" cy="246221"/>
          </a:xfrm>
          <a:prstGeom prst="rect">
            <a:avLst/>
          </a:prstGeom>
        </p:spPr>
        <p:txBody>
          <a:bodyPr wrap="square">
            <a:spAutoFit/>
          </a:bodyPr>
          <a:lstStyle/>
          <a:p>
            <a:r>
              <a:rPr lang="fr-CH" sz="1000" dirty="0"/>
              <a:t>http://www.the135stf.net/</a:t>
            </a:r>
            <a:r>
              <a:rPr lang="fr-CH" sz="1000" dirty="0" err="1"/>
              <a:t>stf_images</a:t>
            </a:r>
            <a:r>
              <a:rPr lang="fr-CH" sz="1000" dirty="0"/>
              <a:t>/</a:t>
            </a:r>
            <a:r>
              <a:rPr lang="fr-CH" sz="1000" dirty="0" err="1"/>
              <a:t>Apodisation_filter.gif</a:t>
            </a:r>
            <a:endParaRPr lang="fr-CH" sz="1000" dirty="0"/>
          </a:p>
        </p:txBody>
      </p:sp>
      <p:pic>
        <p:nvPicPr>
          <p:cNvPr id="10" name="Picture 9" descr="Fig5_2">
            <a:extLst>
              <a:ext uri="{FF2B5EF4-FFF2-40B4-BE49-F238E27FC236}">
                <a16:creationId xmlns:a16="http://schemas.microsoft.com/office/drawing/2014/main" id="{9A80A955-5805-B340-ADC5-8DCF45BC8870}"/>
              </a:ext>
            </a:extLst>
          </p:cNvPr>
          <p:cNvPicPr/>
          <p:nvPr/>
        </p:nvPicPr>
        <p:blipFill rotWithShape="1">
          <a:blip r:embed="rId4" cstate="print">
            <a:extLst>
              <a:ext uri="{28A0092B-C50C-407E-A947-70E740481C1C}">
                <a14:useLocalDpi xmlns:a14="http://schemas.microsoft.com/office/drawing/2010/main" val="0"/>
              </a:ext>
            </a:extLst>
          </a:blip>
          <a:srcRect l="10198" r="57032"/>
          <a:stretch/>
        </p:blipFill>
        <p:spPr bwMode="auto">
          <a:xfrm>
            <a:off x="6629399" y="3344602"/>
            <a:ext cx="2362200" cy="3513399"/>
          </a:xfrm>
          <a:prstGeom prst="rect">
            <a:avLst/>
          </a:prstGeom>
          <a:noFill/>
          <a:ln>
            <a:noFill/>
          </a:ln>
        </p:spPr>
      </p:pic>
      <p:pic>
        <p:nvPicPr>
          <p:cNvPr id="6" name="Picture 5"/>
          <p:cNvPicPr>
            <a:picLocks noChangeAspect="1"/>
          </p:cNvPicPr>
          <p:nvPr/>
        </p:nvPicPr>
        <p:blipFill rotWithShape="1">
          <a:blip r:embed="rId5"/>
          <a:srcRect l="2000" t="11333" r="834" b="16667"/>
          <a:stretch/>
        </p:blipFill>
        <p:spPr>
          <a:xfrm>
            <a:off x="381000" y="4252480"/>
            <a:ext cx="2385063" cy="1767320"/>
          </a:xfrm>
          <a:prstGeom prst="rect">
            <a:avLst/>
          </a:prstGeom>
        </p:spPr>
      </p:pic>
      <p:pic>
        <p:nvPicPr>
          <p:cNvPr id="7" name="Picture 6"/>
          <p:cNvPicPr>
            <a:picLocks noChangeAspect="1"/>
          </p:cNvPicPr>
          <p:nvPr/>
        </p:nvPicPr>
        <p:blipFill rotWithShape="1">
          <a:blip r:embed="rId6"/>
          <a:srcRect l="1601" t="12428" r="1067" b="19573"/>
          <a:stretch/>
        </p:blipFill>
        <p:spPr>
          <a:xfrm>
            <a:off x="3147063" y="4284370"/>
            <a:ext cx="2438400" cy="1703540"/>
          </a:xfrm>
          <a:prstGeom prst="rect">
            <a:avLst/>
          </a:prstGeom>
        </p:spPr>
      </p:pic>
      <p:sp>
        <p:nvSpPr>
          <p:cNvPr id="8" name="TextBox 7"/>
          <p:cNvSpPr txBox="1"/>
          <p:nvPr/>
        </p:nvSpPr>
        <p:spPr>
          <a:xfrm>
            <a:off x="499105" y="6091535"/>
            <a:ext cx="4800600" cy="461665"/>
          </a:xfrm>
          <a:prstGeom prst="rect">
            <a:avLst/>
          </a:prstGeom>
          <a:noFill/>
        </p:spPr>
        <p:txBody>
          <a:bodyPr wrap="square" rtlCol="0">
            <a:spAutoFit/>
          </a:bodyPr>
          <a:lstStyle/>
          <a:p>
            <a:r>
              <a:rPr lang="fr-CH" sz="1200" i="1" dirty="0"/>
              <a:t>Filtres d’</a:t>
            </a:r>
            <a:r>
              <a:rPr lang="fr-CH" sz="1200" i="1" dirty="0" err="1"/>
              <a:t>apodisation</a:t>
            </a:r>
            <a:r>
              <a:rPr lang="fr-CH" sz="1200" i="1" dirty="0"/>
              <a:t> en transmission (gauche) et réflexion (droite). Source: thorlabs.com</a:t>
            </a:r>
          </a:p>
        </p:txBody>
      </p:sp>
    </p:spTree>
    <p:extLst>
      <p:ext uri="{BB962C8B-B14F-4D97-AF65-F5344CB8AC3E}">
        <p14:creationId xmlns:p14="http://schemas.microsoft.com/office/powerpoint/2010/main" val="1132015170"/>
      </p:ext>
    </p:extLst>
  </p:cSld>
  <p:clrMapOvr>
    <a:masterClrMapping/>
  </p:clrMapOvr>
  <mc:AlternateContent xmlns:mc="http://schemas.openxmlformats.org/markup-compatibility/2006" xmlns:p14="http://schemas.microsoft.com/office/powerpoint/2010/main">
    <mc:Choice Requires="p14">
      <p:transition spd="slow" p14:dur="2000" advTm="85641"/>
    </mc:Choice>
    <mc:Fallback xmlns="">
      <p:transition spd="slow" advTm="85641"/>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97941</TotalTime>
  <Words>2810</Words>
  <Application>Microsoft Macintosh PowerPoint</Application>
  <PresentationFormat>Grand écran</PresentationFormat>
  <Paragraphs>169</Paragraphs>
  <Slides>18</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2</vt:i4>
      </vt:variant>
      <vt:variant>
        <vt:lpstr>Titres des diapositives</vt:lpstr>
      </vt:variant>
      <vt:variant>
        <vt:i4>18</vt:i4>
      </vt:variant>
    </vt:vector>
  </HeadingPairs>
  <TitlesOfParts>
    <vt:vector size="26" baseType="lpstr">
      <vt:lpstr>Arial</vt:lpstr>
      <vt:lpstr>Cambria</vt:lpstr>
      <vt:lpstr>Cambria Math</vt:lpstr>
      <vt:lpstr>Symbol</vt:lpstr>
      <vt:lpstr>Times New Roman</vt:lpstr>
      <vt:lpstr>Default Design</vt:lpstr>
      <vt:lpstr>Image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NicolasTappy</dc:creator>
  <cp:lastModifiedBy>B</cp:lastModifiedBy>
  <cp:revision>262</cp:revision>
  <cp:lastPrinted>2024-10-12T08:04:59Z</cp:lastPrinted>
  <dcterms:created xsi:type="dcterms:W3CDTF">2006-10-24T06:41:44Z</dcterms:created>
  <dcterms:modified xsi:type="dcterms:W3CDTF">2024-10-14T09:06:53Z</dcterms:modified>
</cp:coreProperties>
</file>