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8" r:id="rId2"/>
    <p:sldId id="259" r:id="rId3"/>
    <p:sldId id="260" r:id="rId4"/>
    <p:sldId id="261" r:id="rId5"/>
    <p:sldId id="268" r:id="rId6"/>
    <p:sldId id="269" r:id="rId7"/>
    <p:sldId id="265" r:id="rId8"/>
    <p:sldId id="266" r:id="rId9"/>
    <p:sldId id="267" r:id="rId10"/>
    <p:sldId id="303" r:id="rId11"/>
    <p:sldId id="270" r:id="rId12"/>
    <p:sldId id="271" r:id="rId13"/>
    <p:sldId id="272" r:id="rId14"/>
    <p:sldId id="273" r:id="rId15"/>
    <p:sldId id="274" r:id="rId16"/>
    <p:sldId id="275" r:id="rId17"/>
    <p:sldId id="300" r:id="rId18"/>
    <p:sldId id="276" r:id="rId19"/>
    <p:sldId id="301"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7" r:id="rId37"/>
    <p:sldId id="299" r:id="rId38"/>
    <p:sldId id="302" r:id="rId39"/>
    <p:sldId id="296" r:id="rId40"/>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rmilla" initials="B" lastIdx="1" clrIdx="0">
    <p:extLst>
      <p:ext uri="{19B8F6BF-5375-455C-9EA6-DF929625EA0E}">
        <p15:presenceInfo xmlns:p15="http://schemas.microsoft.com/office/powerpoint/2012/main" userId="Burmill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FF4"/>
    <a:srgbClr val="F3E600"/>
    <a:srgbClr val="E2F6FE"/>
    <a:srgbClr val="A3FF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34"/>
    <p:restoredTop sz="96809"/>
  </p:normalViewPr>
  <p:slideViewPr>
    <p:cSldViewPr snapToGrid="0" snapToObjects="1">
      <p:cViewPr varScale="1">
        <p:scale>
          <a:sx n="185" d="100"/>
          <a:sy n="185" d="100"/>
        </p:scale>
        <p:origin x="352" y="18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1A51EC79-9265-0B43-978B-D04CF5764583}" type="datetimeFigureOut">
              <a:rPr lang="en-CH" smtClean="0"/>
              <a:t>9/24/24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6589BBD7-5174-794F-89B5-58A12CC91F58}" type="slidenum">
              <a:rPr lang="en-CH" smtClean="0"/>
              <a:t>‹N°›</a:t>
            </a:fld>
            <a:endParaRPr lang="en-CH"/>
          </a:p>
        </p:txBody>
      </p:sp>
    </p:spTree>
    <p:extLst>
      <p:ext uri="{BB962C8B-B14F-4D97-AF65-F5344CB8AC3E}">
        <p14:creationId xmlns:p14="http://schemas.microsoft.com/office/powerpoint/2010/main" val="1713481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A51EC79-9265-0B43-978B-D04CF5764583}" type="datetimeFigureOut">
              <a:rPr lang="en-CH" smtClean="0"/>
              <a:t>9/24/24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6589BBD7-5174-794F-89B5-58A12CC91F58}" type="slidenum">
              <a:rPr lang="en-CH" smtClean="0"/>
              <a:t>‹N°›</a:t>
            </a:fld>
            <a:endParaRPr lang="en-CH"/>
          </a:p>
        </p:txBody>
      </p:sp>
    </p:spTree>
    <p:extLst>
      <p:ext uri="{BB962C8B-B14F-4D97-AF65-F5344CB8AC3E}">
        <p14:creationId xmlns:p14="http://schemas.microsoft.com/office/powerpoint/2010/main" val="3020134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A51EC79-9265-0B43-978B-D04CF5764583}" type="datetimeFigureOut">
              <a:rPr lang="en-CH" smtClean="0"/>
              <a:t>9/24/24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6589BBD7-5174-794F-89B5-58A12CC91F58}" type="slidenum">
              <a:rPr lang="en-CH" smtClean="0"/>
              <a:t>‹N°›</a:t>
            </a:fld>
            <a:endParaRPr lang="en-CH"/>
          </a:p>
        </p:txBody>
      </p:sp>
    </p:spTree>
    <p:extLst>
      <p:ext uri="{BB962C8B-B14F-4D97-AF65-F5344CB8AC3E}">
        <p14:creationId xmlns:p14="http://schemas.microsoft.com/office/powerpoint/2010/main" val="3943330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A51EC79-9265-0B43-978B-D04CF5764583}" type="datetimeFigureOut">
              <a:rPr lang="en-CH" smtClean="0"/>
              <a:t>9/24/24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6589BBD7-5174-794F-89B5-58A12CC91F58}" type="slidenum">
              <a:rPr lang="en-CH" smtClean="0"/>
              <a:t>‹N°›</a:t>
            </a:fld>
            <a:endParaRPr lang="en-CH"/>
          </a:p>
        </p:txBody>
      </p:sp>
    </p:spTree>
    <p:extLst>
      <p:ext uri="{BB962C8B-B14F-4D97-AF65-F5344CB8AC3E}">
        <p14:creationId xmlns:p14="http://schemas.microsoft.com/office/powerpoint/2010/main" val="3681679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A51EC79-9265-0B43-978B-D04CF5764583}" type="datetimeFigureOut">
              <a:rPr lang="en-CH" smtClean="0"/>
              <a:t>9/24/24</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6589BBD7-5174-794F-89B5-58A12CC91F58}" type="slidenum">
              <a:rPr lang="en-CH" smtClean="0"/>
              <a:t>‹N°›</a:t>
            </a:fld>
            <a:endParaRPr lang="en-CH"/>
          </a:p>
        </p:txBody>
      </p:sp>
    </p:spTree>
    <p:extLst>
      <p:ext uri="{BB962C8B-B14F-4D97-AF65-F5344CB8AC3E}">
        <p14:creationId xmlns:p14="http://schemas.microsoft.com/office/powerpoint/2010/main" val="1231760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1A51EC79-9265-0B43-978B-D04CF5764583}" type="datetimeFigureOut">
              <a:rPr lang="en-CH" smtClean="0"/>
              <a:t>9/24/24</a:t>
            </a:fld>
            <a:endParaRPr lang="en-CH"/>
          </a:p>
        </p:txBody>
      </p:sp>
      <p:sp>
        <p:nvSpPr>
          <p:cNvPr id="6" name="Footer Placeholder 5"/>
          <p:cNvSpPr>
            <a:spLocks noGrp="1"/>
          </p:cNvSpPr>
          <p:nvPr>
            <p:ph type="ftr" sz="quarter" idx="11"/>
          </p:nvPr>
        </p:nvSpPr>
        <p:spPr/>
        <p:txBody>
          <a:bodyPr/>
          <a:lstStyle/>
          <a:p>
            <a:endParaRPr lang="en-CH"/>
          </a:p>
        </p:txBody>
      </p:sp>
      <p:sp>
        <p:nvSpPr>
          <p:cNvPr id="7" name="Slide Number Placeholder 6"/>
          <p:cNvSpPr>
            <a:spLocks noGrp="1"/>
          </p:cNvSpPr>
          <p:nvPr>
            <p:ph type="sldNum" sz="quarter" idx="12"/>
          </p:nvPr>
        </p:nvSpPr>
        <p:spPr/>
        <p:txBody>
          <a:bodyPr/>
          <a:lstStyle/>
          <a:p>
            <a:fld id="{6589BBD7-5174-794F-89B5-58A12CC91F58}" type="slidenum">
              <a:rPr lang="en-CH" smtClean="0"/>
              <a:t>‹N°›</a:t>
            </a:fld>
            <a:endParaRPr lang="en-CH"/>
          </a:p>
        </p:txBody>
      </p:sp>
    </p:spTree>
    <p:extLst>
      <p:ext uri="{BB962C8B-B14F-4D97-AF65-F5344CB8AC3E}">
        <p14:creationId xmlns:p14="http://schemas.microsoft.com/office/powerpoint/2010/main" val="1047292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1A51EC79-9265-0B43-978B-D04CF5764583}" type="datetimeFigureOut">
              <a:rPr lang="en-CH" smtClean="0"/>
              <a:t>9/24/24</a:t>
            </a:fld>
            <a:endParaRPr lang="en-CH"/>
          </a:p>
        </p:txBody>
      </p:sp>
      <p:sp>
        <p:nvSpPr>
          <p:cNvPr id="8" name="Footer Placeholder 7"/>
          <p:cNvSpPr>
            <a:spLocks noGrp="1"/>
          </p:cNvSpPr>
          <p:nvPr>
            <p:ph type="ftr" sz="quarter" idx="11"/>
          </p:nvPr>
        </p:nvSpPr>
        <p:spPr/>
        <p:txBody>
          <a:bodyPr/>
          <a:lstStyle/>
          <a:p>
            <a:endParaRPr lang="en-CH"/>
          </a:p>
        </p:txBody>
      </p:sp>
      <p:sp>
        <p:nvSpPr>
          <p:cNvPr id="9" name="Slide Number Placeholder 8"/>
          <p:cNvSpPr>
            <a:spLocks noGrp="1"/>
          </p:cNvSpPr>
          <p:nvPr>
            <p:ph type="sldNum" sz="quarter" idx="12"/>
          </p:nvPr>
        </p:nvSpPr>
        <p:spPr/>
        <p:txBody>
          <a:bodyPr/>
          <a:lstStyle/>
          <a:p>
            <a:fld id="{6589BBD7-5174-794F-89B5-58A12CC91F58}" type="slidenum">
              <a:rPr lang="en-CH" smtClean="0"/>
              <a:t>‹N°›</a:t>
            </a:fld>
            <a:endParaRPr lang="en-CH"/>
          </a:p>
        </p:txBody>
      </p:sp>
    </p:spTree>
    <p:extLst>
      <p:ext uri="{BB962C8B-B14F-4D97-AF65-F5344CB8AC3E}">
        <p14:creationId xmlns:p14="http://schemas.microsoft.com/office/powerpoint/2010/main" val="1269753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1A51EC79-9265-0B43-978B-D04CF5764583}" type="datetimeFigureOut">
              <a:rPr lang="en-CH" smtClean="0"/>
              <a:t>9/24/24</a:t>
            </a:fld>
            <a:endParaRPr lang="en-CH"/>
          </a:p>
        </p:txBody>
      </p:sp>
      <p:sp>
        <p:nvSpPr>
          <p:cNvPr id="4" name="Footer Placeholder 3"/>
          <p:cNvSpPr>
            <a:spLocks noGrp="1"/>
          </p:cNvSpPr>
          <p:nvPr>
            <p:ph type="ftr" sz="quarter" idx="11"/>
          </p:nvPr>
        </p:nvSpPr>
        <p:spPr/>
        <p:txBody>
          <a:bodyPr/>
          <a:lstStyle/>
          <a:p>
            <a:endParaRPr lang="en-CH"/>
          </a:p>
        </p:txBody>
      </p:sp>
      <p:sp>
        <p:nvSpPr>
          <p:cNvPr id="5" name="Slide Number Placeholder 4"/>
          <p:cNvSpPr>
            <a:spLocks noGrp="1"/>
          </p:cNvSpPr>
          <p:nvPr>
            <p:ph type="sldNum" sz="quarter" idx="12"/>
          </p:nvPr>
        </p:nvSpPr>
        <p:spPr/>
        <p:txBody>
          <a:bodyPr/>
          <a:lstStyle/>
          <a:p>
            <a:fld id="{6589BBD7-5174-794F-89B5-58A12CC91F58}" type="slidenum">
              <a:rPr lang="en-CH" smtClean="0"/>
              <a:t>‹N°›</a:t>
            </a:fld>
            <a:endParaRPr lang="en-CH"/>
          </a:p>
        </p:txBody>
      </p:sp>
    </p:spTree>
    <p:extLst>
      <p:ext uri="{BB962C8B-B14F-4D97-AF65-F5344CB8AC3E}">
        <p14:creationId xmlns:p14="http://schemas.microsoft.com/office/powerpoint/2010/main" val="1441686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51EC79-9265-0B43-978B-D04CF5764583}" type="datetimeFigureOut">
              <a:rPr lang="en-CH" smtClean="0"/>
              <a:t>9/24/24</a:t>
            </a:fld>
            <a:endParaRPr lang="en-CH"/>
          </a:p>
        </p:txBody>
      </p:sp>
      <p:sp>
        <p:nvSpPr>
          <p:cNvPr id="3" name="Footer Placeholder 2"/>
          <p:cNvSpPr>
            <a:spLocks noGrp="1"/>
          </p:cNvSpPr>
          <p:nvPr>
            <p:ph type="ftr" sz="quarter" idx="11"/>
          </p:nvPr>
        </p:nvSpPr>
        <p:spPr/>
        <p:txBody>
          <a:bodyPr/>
          <a:lstStyle/>
          <a:p>
            <a:endParaRPr lang="en-CH"/>
          </a:p>
        </p:txBody>
      </p:sp>
      <p:sp>
        <p:nvSpPr>
          <p:cNvPr id="4" name="Slide Number Placeholder 3"/>
          <p:cNvSpPr>
            <a:spLocks noGrp="1"/>
          </p:cNvSpPr>
          <p:nvPr>
            <p:ph type="sldNum" sz="quarter" idx="12"/>
          </p:nvPr>
        </p:nvSpPr>
        <p:spPr/>
        <p:txBody>
          <a:bodyPr/>
          <a:lstStyle/>
          <a:p>
            <a:fld id="{6589BBD7-5174-794F-89B5-58A12CC91F58}" type="slidenum">
              <a:rPr lang="en-CH" smtClean="0"/>
              <a:t>‹N°›</a:t>
            </a:fld>
            <a:endParaRPr lang="en-CH"/>
          </a:p>
        </p:txBody>
      </p:sp>
    </p:spTree>
    <p:extLst>
      <p:ext uri="{BB962C8B-B14F-4D97-AF65-F5344CB8AC3E}">
        <p14:creationId xmlns:p14="http://schemas.microsoft.com/office/powerpoint/2010/main" val="2913953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1A51EC79-9265-0B43-978B-D04CF5764583}" type="datetimeFigureOut">
              <a:rPr lang="en-CH" smtClean="0"/>
              <a:t>9/24/24</a:t>
            </a:fld>
            <a:endParaRPr lang="en-CH"/>
          </a:p>
        </p:txBody>
      </p:sp>
      <p:sp>
        <p:nvSpPr>
          <p:cNvPr id="6" name="Footer Placeholder 5"/>
          <p:cNvSpPr>
            <a:spLocks noGrp="1"/>
          </p:cNvSpPr>
          <p:nvPr>
            <p:ph type="ftr" sz="quarter" idx="11"/>
          </p:nvPr>
        </p:nvSpPr>
        <p:spPr/>
        <p:txBody>
          <a:bodyPr/>
          <a:lstStyle/>
          <a:p>
            <a:endParaRPr lang="en-CH"/>
          </a:p>
        </p:txBody>
      </p:sp>
      <p:sp>
        <p:nvSpPr>
          <p:cNvPr id="7" name="Slide Number Placeholder 6"/>
          <p:cNvSpPr>
            <a:spLocks noGrp="1"/>
          </p:cNvSpPr>
          <p:nvPr>
            <p:ph type="sldNum" sz="quarter" idx="12"/>
          </p:nvPr>
        </p:nvSpPr>
        <p:spPr/>
        <p:txBody>
          <a:bodyPr/>
          <a:lstStyle/>
          <a:p>
            <a:fld id="{6589BBD7-5174-794F-89B5-58A12CC91F58}" type="slidenum">
              <a:rPr lang="en-CH" smtClean="0"/>
              <a:t>‹N°›</a:t>
            </a:fld>
            <a:endParaRPr lang="en-CH"/>
          </a:p>
        </p:txBody>
      </p:sp>
    </p:spTree>
    <p:extLst>
      <p:ext uri="{BB962C8B-B14F-4D97-AF65-F5344CB8AC3E}">
        <p14:creationId xmlns:p14="http://schemas.microsoft.com/office/powerpoint/2010/main" val="1791811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1A51EC79-9265-0B43-978B-D04CF5764583}" type="datetimeFigureOut">
              <a:rPr lang="en-CH" smtClean="0"/>
              <a:t>9/24/24</a:t>
            </a:fld>
            <a:endParaRPr lang="en-CH"/>
          </a:p>
        </p:txBody>
      </p:sp>
      <p:sp>
        <p:nvSpPr>
          <p:cNvPr id="6" name="Footer Placeholder 5"/>
          <p:cNvSpPr>
            <a:spLocks noGrp="1"/>
          </p:cNvSpPr>
          <p:nvPr>
            <p:ph type="ftr" sz="quarter" idx="11"/>
          </p:nvPr>
        </p:nvSpPr>
        <p:spPr/>
        <p:txBody>
          <a:bodyPr/>
          <a:lstStyle/>
          <a:p>
            <a:endParaRPr lang="en-CH"/>
          </a:p>
        </p:txBody>
      </p:sp>
      <p:sp>
        <p:nvSpPr>
          <p:cNvPr id="7" name="Slide Number Placeholder 6"/>
          <p:cNvSpPr>
            <a:spLocks noGrp="1"/>
          </p:cNvSpPr>
          <p:nvPr>
            <p:ph type="sldNum" sz="quarter" idx="12"/>
          </p:nvPr>
        </p:nvSpPr>
        <p:spPr/>
        <p:txBody>
          <a:bodyPr/>
          <a:lstStyle/>
          <a:p>
            <a:fld id="{6589BBD7-5174-794F-89B5-58A12CC91F58}" type="slidenum">
              <a:rPr lang="en-CH" smtClean="0"/>
              <a:t>‹N°›</a:t>
            </a:fld>
            <a:endParaRPr lang="en-CH"/>
          </a:p>
        </p:txBody>
      </p:sp>
    </p:spTree>
    <p:extLst>
      <p:ext uri="{BB962C8B-B14F-4D97-AF65-F5344CB8AC3E}">
        <p14:creationId xmlns:p14="http://schemas.microsoft.com/office/powerpoint/2010/main" val="2843378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A51EC79-9265-0B43-978B-D04CF5764583}" type="datetimeFigureOut">
              <a:rPr lang="en-CH" smtClean="0"/>
              <a:t>9/24/24</a:t>
            </a:fld>
            <a:endParaRPr lang="en-CH"/>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H"/>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589BBD7-5174-794F-89B5-58A12CC91F58}" type="slidenum">
              <a:rPr lang="en-CH" smtClean="0"/>
              <a:t>‹N°›</a:t>
            </a:fld>
            <a:endParaRPr lang="en-CH"/>
          </a:p>
        </p:txBody>
      </p:sp>
    </p:spTree>
    <p:extLst>
      <p:ext uri="{BB962C8B-B14F-4D97-AF65-F5344CB8AC3E}">
        <p14:creationId xmlns:p14="http://schemas.microsoft.com/office/powerpoint/2010/main" val="1892835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3.jp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26.png"/><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jpg"/><Relationship Id="rId2" Type="http://schemas.openxmlformats.org/officeDocument/2006/relationships/image" Target="../media/image260.png"/><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27.jpg"/><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2.jp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30.jpg"/><Relationship Id="rId4" Type="http://schemas.microsoft.com/office/2007/relationships/hdphoto" Target="../media/hdphoto10.wdp"/></Relationships>
</file>

<file path=ppt/slides/_rels/slide14.xml.rels><?xml version="1.0" encoding="UTF-8" standalone="yes"?>
<Relationships xmlns="http://schemas.openxmlformats.org/package/2006/relationships"><Relationship Id="rId8" Type="http://schemas.microsoft.com/office/2007/relationships/hdphoto" Target="../media/hdphoto12.wdp"/><Relationship Id="rId7" Type="http://schemas.openxmlformats.org/officeDocument/2006/relationships/image" Target="../media/image33.png"/><Relationship Id="rId12" Type="http://schemas.openxmlformats.org/officeDocument/2006/relationships/image" Target="../media/image36.png"/><Relationship Id="rId1" Type="http://schemas.openxmlformats.org/officeDocument/2006/relationships/slideLayout" Target="../slideLayouts/slideLayout1.xml"/><Relationship Id="rId6" Type="http://schemas.microsoft.com/office/2007/relationships/hdphoto" Target="../media/hdphoto11.wdp"/><Relationship Id="rId11" Type="http://schemas.openxmlformats.org/officeDocument/2006/relationships/image" Target="../media/image35.jpeg"/><Relationship Id="rId5" Type="http://schemas.openxmlformats.org/officeDocument/2006/relationships/image" Target="../media/image26.png"/><Relationship Id="rId10" Type="http://schemas.microsoft.com/office/2007/relationships/hdphoto" Target="../media/hdphoto13.wdp"/><Relationship Id="rId4" Type="http://schemas.openxmlformats.org/officeDocument/2006/relationships/image" Target="../media/image110.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1.tiff"/><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9.png"/><Relationship Id="rId5" Type="http://schemas.microsoft.com/office/2007/relationships/hdphoto" Target="../media/hdphoto16.wdp"/><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xml"/><Relationship Id="rId5" Type="http://schemas.openxmlformats.org/officeDocument/2006/relationships/image" Target="../media/image66.png"/><Relationship Id="rId4" Type="http://schemas.microsoft.com/office/2007/relationships/hdphoto" Target="../media/hdphoto17.wdp"/></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hdphoto" Target="../media/hdphoto18.wdp"/><Relationship Id="rId7" Type="http://schemas.microsoft.com/office/2007/relationships/hdphoto" Target="../media/hdphoto3.wdp"/><Relationship Id="rId2" Type="http://schemas.openxmlformats.org/officeDocument/2006/relationships/image" Target="../media/image57.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2.png"/><Relationship Id="rId1" Type="http://schemas.openxmlformats.org/officeDocument/2006/relationships/slideLayout" Target="../slideLayouts/slideLayout1.xml"/><Relationship Id="rId4" Type="http://schemas.microsoft.com/office/2007/relationships/hdphoto" Target="../media/hdphoto19.wdp"/></Relationships>
</file>

<file path=ppt/slides/_rels/slide26.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3.jpeg"/><Relationship Id="rId5" Type="http://schemas.microsoft.com/office/2007/relationships/hdphoto" Target="../media/hdphoto21.wdp"/><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xml"/><Relationship Id="rId4" Type="http://schemas.openxmlformats.org/officeDocument/2006/relationships/hyperlink" Target="https://www.slideshare.net/VineetPanwar4/lens-aberrations-physics-term-paper"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70.png"/><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71.png"/><Relationship Id="rId1" Type="http://schemas.openxmlformats.org/officeDocument/2006/relationships/slideLayout" Target="../slideLayouts/slideLayout1.xml"/><Relationship Id="rId5" Type="http://schemas.microsoft.com/office/2007/relationships/hdphoto" Target="../media/hdphoto24.wdp"/><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4.png"/><Relationship Id="rId1" Type="http://schemas.openxmlformats.org/officeDocument/2006/relationships/slideLayout" Target="../slideLayouts/slideLayout1.xml"/><Relationship Id="rId6" Type="http://schemas.microsoft.com/office/2007/relationships/hdphoto" Target="../media/hdphoto26.wdp"/><Relationship Id="rId5" Type="http://schemas.openxmlformats.org/officeDocument/2006/relationships/image" Target="../media/image75.png"/><Relationship Id="rId4" Type="http://schemas.microsoft.com/office/2007/relationships/hdphoto" Target="../media/hdphoto25.wdp"/></Relationships>
</file>

<file path=ppt/slides/_rels/slide32.xml.rels><?xml version="1.0" encoding="UTF-8" standalone="yes"?>
<Relationships xmlns="http://schemas.openxmlformats.org/package/2006/relationships"><Relationship Id="rId8" Type="http://schemas.microsoft.com/office/2007/relationships/hdphoto" Target="../media/hdphoto28.wdp"/><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52.jpeg"/><Relationship Id="rId5" Type="http://schemas.microsoft.com/office/2007/relationships/hdphoto" Target="../media/hdphoto27.wdp"/><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86.emf"/><Relationship Id="rId5" Type="http://schemas.openxmlformats.org/officeDocument/2006/relationships/package" Target="../embeddings/Feuille_de_calcul_Microsoft_Excel.xlsx"/><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image" Target="../media/image92.png"/><Relationship Id="rId1" Type="http://schemas.openxmlformats.org/officeDocument/2006/relationships/slideLayout" Target="../slideLayouts/slideLayout1.xml"/><Relationship Id="rId5" Type="http://schemas.openxmlformats.org/officeDocument/2006/relationships/image" Target="../media/image90.tiff"/><Relationship Id="rId4" Type="http://schemas.openxmlformats.org/officeDocument/2006/relationships/image" Target="../media/image89.tiff"/></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95.tiff"/><Relationship Id="rId7" Type="http://schemas.openxmlformats.org/officeDocument/2006/relationships/image" Target="../media/image96.tiff"/><Relationship Id="rId2" Type="http://schemas.openxmlformats.org/officeDocument/2006/relationships/image" Target="../media/image93.png"/><Relationship Id="rId1" Type="http://schemas.openxmlformats.org/officeDocument/2006/relationships/slideLayout" Target="../slideLayouts/slideLayout1.xml"/><Relationship Id="rId6" Type="http://schemas.openxmlformats.org/officeDocument/2006/relationships/image" Target="../media/image115.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50.png"/><Relationship Id="rId5" Type="http://schemas.openxmlformats.org/officeDocument/2006/relationships/image" Target="../media/image15.jpe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20.png"/><Relationship Id="rId5" Type="http://schemas.openxmlformats.org/officeDocument/2006/relationships/image" Target="../media/image200.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1.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0" y="0"/>
            <a:ext cx="9144000" cy="518995"/>
          </a:xfrm>
        </p:spPr>
        <p:txBody>
          <a:bodyPr>
            <a:noAutofit/>
          </a:bodyPr>
          <a:lstStyle/>
          <a:p>
            <a:r>
              <a:rPr lang="en-CH" sz="3600" dirty="0">
                <a:latin typeface="Arial" panose="020B0604020202020204" pitchFamily="34" charset="0"/>
                <a:cs typeface="Arial" panose="020B0604020202020204" pitchFamily="34" charset="0"/>
              </a:rPr>
              <a:t>Ch</a:t>
            </a:r>
            <a:r>
              <a:rPr lang="en-CH" sz="3600">
                <a:latin typeface="Arial" panose="020B0604020202020204" pitchFamily="34" charset="0"/>
                <a:cs typeface="Arial" panose="020B0604020202020204" pitchFamily="34" charset="0"/>
              </a:rPr>
              <a:t>. </a:t>
            </a:r>
            <a:r>
              <a:rPr lang="fr-CH" sz="3600" dirty="0">
                <a:latin typeface="Arial" panose="020B0604020202020204" pitchFamily="34" charset="0"/>
                <a:cs typeface="Arial" panose="020B0604020202020204" pitchFamily="34" charset="0"/>
              </a:rPr>
              <a:t>3</a:t>
            </a:r>
            <a:r>
              <a:rPr lang="en-CH" sz="3600">
                <a:latin typeface="Arial" panose="020B0604020202020204" pitchFamily="34" charset="0"/>
                <a:cs typeface="Arial" panose="020B0604020202020204" pitchFamily="34" charset="0"/>
              </a:rPr>
              <a:t>: </a:t>
            </a:r>
            <a:r>
              <a:rPr lang="en-CH" sz="3600" dirty="0">
                <a:latin typeface="Arial" panose="020B0604020202020204" pitchFamily="34" charset="0"/>
                <a:cs typeface="Arial" panose="020B0604020202020204" pitchFamily="34" charset="0"/>
              </a:rPr>
              <a:t>L’optique géometrique</a:t>
            </a:r>
          </a:p>
        </p:txBody>
      </p:sp>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0" y="518995"/>
            <a:ext cx="9144000" cy="2309476"/>
          </a:xfrm>
        </p:spPr>
        <p:txBody>
          <a:bodyPr>
            <a:normAutofit/>
          </a:bodyPr>
          <a:lstStyle/>
          <a:p>
            <a:pPr algn="l"/>
            <a:r>
              <a:rPr lang="fr-CH" sz="2400" dirty="0"/>
              <a:t>Rappel des bases:</a:t>
            </a:r>
          </a:p>
          <a:p>
            <a:pPr marL="257175" indent="-257175" algn="l">
              <a:buFont typeface="Arial" panose="020B0604020202020204" pitchFamily="34" charset="0"/>
              <a:buChar char="•"/>
            </a:pPr>
            <a:r>
              <a:rPr lang="fr-CH" dirty="0"/>
              <a:t>Le modèle le plus ancien et simple</a:t>
            </a:r>
          </a:p>
          <a:p>
            <a:pPr marL="257175" indent="-257175" algn="l">
              <a:buFont typeface="Arial" panose="020B0604020202020204" pitchFamily="34" charset="0"/>
              <a:buChar char="•"/>
            </a:pPr>
            <a:r>
              <a:rPr lang="fr-CH" dirty="0"/>
              <a:t>L’hypothèse de base: longueur d’onde &lt;&lt; dimensions du système optique</a:t>
            </a:r>
          </a:p>
          <a:p>
            <a:pPr marL="257175" indent="-257175" algn="l">
              <a:buFont typeface="Arial" panose="020B0604020202020204" pitchFamily="34" charset="0"/>
              <a:buChar char="•"/>
            </a:pPr>
            <a:r>
              <a:rPr lang="fr-CH" dirty="0"/>
              <a:t>La propagation de la lumière suit des lignes droites (dans un milieu homogène)</a:t>
            </a:r>
          </a:p>
          <a:p>
            <a:pPr marL="257175" indent="-257175" algn="l">
              <a:buFont typeface="Arial" panose="020B0604020202020204" pitchFamily="34" charset="0"/>
              <a:buChar char="•"/>
            </a:pPr>
            <a:r>
              <a:rPr lang="fr-CH" dirty="0"/>
              <a:t>La vitesse de la lumière dans un milieu est: </a:t>
            </a:r>
            <a:r>
              <a:rPr lang="fr-CH" i="1" dirty="0"/>
              <a:t>c</a:t>
            </a:r>
            <a:r>
              <a:rPr lang="fr-CH" dirty="0"/>
              <a:t>/</a:t>
            </a:r>
            <a:r>
              <a:rPr lang="fr-CH" i="1" dirty="0"/>
              <a:t>n, n =</a:t>
            </a:r>
            <a:r>
              <a:rPr lang="fr-CH" dirty="0"/>
              <a:t> </a:t>
            </a:r>
            <a:r>
              <a:rPr lang="fr-CH" b="1" dirty="0"/>
              <a:t>indice de réfraction</a:t>
            </a:r>
            <a:endParaRPr lang="fr-CH" i="1" dirty="0"/>
          </a:p>
          <a:p>
            <a:pPr marL="257175" indent="-257175" algn="l">
              <a:buFont typeface="Arial" panose="020B0604020202020204" pitchFamily="34" charset="0"/>
              <a:buChar char="•"/>
            </a:pPr>
            <a:r>
              <a:rPr lang="fr-CH" dirty="0"/>
              <a:t>Pour calculer la trajectoire d’un faisceau, on utilise le </a:t>
            </a:r>
            <a:r>
              <a:rPr lang="fr-CH" b="1" dirty="0"/>
              <a:t>principe de Fermat</a:t>
            </a:r>
            <a:r>
              <a:rPr lang="fr-CH" dirty="0"/>
              <a:t>:</a:t>
            </a:r>
          </a:p>
        </p:txBody>
      </p:sp>
      <p:sp>
        <p:nvSpPr>
          <p:cNvPr id="14" name="Rectangle 13">
            <a:extLst>
              <a:ext uri="{FF2B5EF4-FFF2-40B4-BE49-F238E27FC236}">
                <a16:creationId xmlns:a16="http://schemas.microsoft.com/office/drawing/2014/main" id="{CBD19698-F82C-1B45-96A9-5779695E7D6B}"/>
              </a:ext>
            </a:extLst>
          </p:cNvPr>
          <p:cNvSpPr/>
          <p:nvPr/>
        </p:nvSpPr>
        <p:spPr>
          <a:xfrm>
            <a:off x="0" y="2800438"/>
            <a:ext cx="9143998" cy="923330"/>
          </a:xfrm>
          <a:prstGeom prst="rect">
            <a:avLst/>
          </a:prstGeom>
        </p:spPr>
        <p:txBody>
          <a:bodyPr wrap="square">
            <a:spAutoFit/>
          </a:bodyPr>
          <a:lstStyle/>
          <a:p>
            <a:pPr algn="just"/>
            <a:r>
              <a:rPr lang="en-CH" sz="1800" b="1" dirty="0"/>
              <a:t>La trajectoire de la lumière suit le chemin qui donne un point stationnaire (souvent un minimum) au chemin optique.</a:t>
            </a:r>
          </a:p>
          <a:p>
            <a:pPr algn="just"/>
            <a:r>
              <a:rPr lang="en-CH" sz="1800" dirty="0"/>
              <a:t>Autrement dit, c’est le chemin qui annule la variance:</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3291206-B1F6-6749-B659-E8E555D0C6BC}"/>
                  </a:ext>
                </a:extLst>
              </p:cNvPr>
              <p:cNvSpPr txBox="1">
                <a:spLocks noChangeAspect="1"/>
              </p:cNvSpPr>
              <p:nvPr/>
            </p:nvSpPr>
            <p:spPr>
              <a:xfrm>
                <a:off x="2922275" y="3696213"/>
                <a:ext cx="2025473" cy="111088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CH" sz="2400" i="1">
                          <a:latin typeface="Cambria Math" panose="02040503050406030204" pitchFamily="18" charset="0"/>
                          <a:ea typeface="Cambria Math" panose="02040503050406030204" pitchFamily="18" charset="0"/>
                        </a:rPr>
                        <m:t>𝛿</m:t>
                      </m:r>
                      <m:nary>
                        <m:naryPr>
                          <m:limLoc m:val="undOvr"/>
                          <m:ctrlPr>
                            <a:rPr lang="en-CH" sz="2400" i="1">
                              <a:latin typeface="Cambria Math" panose="02040503050406030204" pitchFamily="18" charset="0"/>
                              <a:ea typeface="Cambria Math" panose="02040503050406030204" pitchFamily="18" charset="0"/>
                            </a:rPr>
                          </m:ctrlPr>
                        </m:naryPr>
                        <m:sub>
                          <m:r>
                            <m:rPr>
                              <m:brk m:alnAt="24"/>
                            </m:rPr>
                            <a:rPr lang="fr-CH" sz="2400" i="1">
                              <a:latin typeface="Cambria Math" panose="02040503050406030204" pitchFamily="18" charset="0"/>
                              <a:ea typeface="Cambria Math" panose="02040503050406030204" pitchFamily="18" charset="0"/>
                            </a:rPr>
                            <m:t>𝐴</m:t>
                          </m:r>
                        </m:sub>
                        <m:sup>
                          <m:r>
                            <a:rPr lang="fr-CH" sz="2400" i="1">
                              <a:latin typeface="Cambria Math" panose="02040503050406030204" pitchFamily="18" charset="0"/>
                              <a:ea typeface="Cambria Math" panose="02040503050406030204" pitchFamily="18" charset="0"/>
                            </a:rPr>
                            <m:t>𝐵</m:t>
                          </m:r>
                        </m:sup>
                        <m:e>
                          <m:r>
                            <a:rPr lang="fr-CH" sz="2400" i="1">
                              <a:latin typeface="Cambria Math" panose="02040503050406030204" pitchFamily="18" charset="0"/>
                              <a:ea typeface="Cambria Math" panose="02040503050406030204" pitchFamily="18" charset="0"/>
                            </a:rPr>
                            <m:t>𝑛</m:t>
                          </m:r>
                          <m:d>
                            <m:dPr>
                              <m:ctrlPr>
                                <a:rPr lang="fr-CH" sz="2400" i="1">
                                  <a:latin typeface="Cambria Math" panose="02040503050406030204" pitchFamily="18" charset="0"/>
                                  <a:ea typeface="Cambria Math" panose="02040503050406030204" pitchFamily="18" charset="0"/>
                                </a:rPr>
                              </m:ctrlPr>
                            </m:dPr>
                            <m:e>
                              <m:r>
                                <a:rPr lang="fr-CH" sz="2400" b="1" i="1">
                                  <a:latin typeface="Cambria Math" panose="02040503050406030204" pitchFamily="18" charset="0"/>
                                  <a:ea typeface="Cambria Math" panose="02040503050406030204" pitchFamily="18" charset="0"/>
                                </a:rPr>
                                <m:t>𝒓</m:t>
                              </m:r>
                            </m:e>
                          </m:d>
                          <m:r>
                            <a:rPr lang="fr-CH" sz="2400" i="1">
                              <a:latin typeface="Cambria Math" panose="02040503050406030204" pitchFamily="18" charset="0"/>
                              <a:ea typeface="Cambria Math" panose="02040503050406030204" pitchFamily="18" charset="0"/>
                            </a:rPr>
                            <m:t>𝑑𝑠</m:t>
                          </m:r>
                          <m:r>
                            <a:rPr lang="fr-CH" sz="2400" i="1">
                              <a:latin typeface="Cambria Math" panose="02040503050406030204" pitchFamily="18" charset="0"/>
                              <a:ea typeface="Cambria Math" panose="02040503050406030204" pitchFamily="18" charset="0"/>
                            </a:rPr>
                            <m:t>=0</m:t>
                          </m:r>
                        </m:e>
                      </m:nary>
                    </m:oMath>
                  </m:oMathPara>
                </a14:m>
                <a:endParaRPr lang="en-CH" sz="2400" dirty="0"/>
              </a:p>
            </p:txBody>
          </p:sp>
        </mc:Choice>
        <mc:Fallback xmlns="">
          <p:sp>
            <p:nvSpPr>
              <p:cNvPr id="13" name="TextBox 12">
                <a:extLst>
                  <a:ext uri="{FF2B5EF4-FFF2-40B4-BE49-F238E27FC236}">
                    <a16:creationId xmlns:a16="http://schemas.microsoft.com/office/drawing/2014/main" id="{43291206-B1F6-6749-B659-E8E555D0C6BC}"/>
                  </a:ext>
                </a:extLst>
              </p:cNvPr>
              <p:cNvSpPr txBox="1">
                <a:spLocks noRot="1" noChangeAspect="1" noMove="1" noResize="1" noEditPoints="1" noAdjustHandles="1" noChangeArrowheads="1" noChangeShapeType="1" noTextEdit="1"/>
              </p:cNvSpPr>
              <p:nvPr/>
            </p:nvSpPr>
            <p:spPr>
              <a:xfrm>
                <a:off x="2922275" y="3696213"/>
                <a:ext cx="2025473" cy="1110882"/>
              </a:xfrm>
              <a:prstGeom prst="rect">
                <a:avLst/>
              </a:prstGeom>
              <a:blipFill>
                <a:blip r:embed="rId2"/>
                <a:stretch>
                  <a:fillRect l="-52795" t="-123596" r="-4969" b="-187640"/>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6E2D2C34-224F-DA40-8960-AA4E8B8557F0}"/>
              </a:ext>
            </a:extLst>
          </p:cNvPr>
          <p:cNvGrpSpPr/>
          <p:nvPr/>
        </p:nvGrpSpPr>
        <p:grpSpPr>
          <a:xfrm>
            <a:off x="5363613" y="3494835"/>
            <a:ext cx="3652687" cy="1529255"/>
            <a:chOff x="5672803" y="3389587"/>
            <a:chExt cx="3652687" cy="1529255"/>
          </a:xfrm>
        </p:grpSpPr>
        <p:grpSp>
          <p:nvGrpSpPr>
            <p:cNvPr id="23" name="Group 22">
              <a:extLst>
                <a:ext uri="{FF2B5EF4-FFF2-40B4-BE49-F238E27FC236}">
                  <a16:creationId xmlns:a16="http://schemas.microsoft.com/office/drawing/2014/main" id="{C35A1116-73EC-B644-93F5-F4C6730D14BA}"/>
                </a:ext>
              </a:extLst>
            </p:cNvPr>
            <p:cNvGrpSpPr/>
            <p:nvPr/>
          </p:nvGrpSpPr>
          <p:grpSpPr>
            <a:xfrm>
              <a:off x="5970494" y="3389587"/>
              <a:ext cx="3039314" cy="1529255"/>
              <a:chOff x="9226192" y="4021581"/>
              <a:chExt cx="2232081" cy="1123089"/>
            </a:xfrm>
          </p:grpSpPr>
          <p:sp>
            <p:nvSpPr>
              <p:cNvPr id="15" name="5-point Star 14">
                <a:extLst>
                  <a:ext uri="{FF2B5EF4-FFF2-40B4-BE49-F238E27FC236}">
                    <a16:creationId xmlns:a16="http://schemas.microsoft.com/office/drawing/2014/main" id="{B4E5310F-0747-A845-8513-A215CF2C09F4}"/>
                  </a:ext>
                </a:extLst>
              </p:cNvPr>
              <p:cNvSpPr>
                <a:spLocks noChangeAspect="1"/>
              </p:cNvSpPr>
              <p:nvPr/>
            </p:nvSpPr>
            <p:spPr>
              <a:xfrm>
                <a:off x="9226192" y="4457052"/>
                <a:ext cx="180000" cy="18188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013"/>
              </a:p>
            </p:txBody>
          </p:sp>
          <p:cxnSp>
            <p:nvCxnSpPr>
              <p:cNvPr id="17" name="Straight Connector 16">
                <a:extLst>
                  <a:ext uri="{FF2B5EF4-FFF2-40B4-BE49-F238E27FC236}">
                    <a16:creationId xmlns:a16="http://schemas.microsoft.com/office/drawing/2014/main" id="{852BB94A-8656-BE47-A288-15CF1C35C75D}"/>
                  </a:ext>
                </a:extLst>
              </p:cNvPr>
              <p:cNvCxnSpPr>
                <a:cxnSpLocks/>
              </p:cNvCxnSpPr>
              <p:nvPr/>
            </p:nvCxnSpPr>
            <p:spPr>
              <a:xfrm>
                <a:off x="11455685" y="4021581"/>
                <a:ext cx="0" cy="1123089"/>
              </a:xfrm>
              <a:prstGeom prst="line">
                <a:avLst/>
              </a:prstGeom>
              <a:ln>
                <a:solidFill>
                  <a:schemeClr val="tx1"/>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Arc 20">
                <a:extLst>
                  <a:ext uri="{FF2B5EF4-FFF2-40B4-BE49-F238E27FC236}">
                    <a16:creationId xmlns:a16="http://schemas.microsoft.com/office/drawing/2014/main" id="{55703D19-1F15-8741-85C2-30706969592F}"/>
                  </a:ext>
                </a:extLst>
              </p:cNvPr>
              <p:cNvSpPr/>
              <p:nvPr/>
            </p:nvSpPr>
            <p:spPr>
              <a:xfrm>
                <a:off x="9295685" y="4377346"/>
                <a:ext cx="2160000" cy="360000"/>
              </a:xfrm>
              <a:prstGeom prst="arc">
                <a:avLst>
                  <a:gd name="adj1" fmla="val 10774329"/>
                  <a:gd name="adj2" fmla="val 0"/>
                </a:avLst>
              </a:prstGeom>
              <a:ln>
                <a:solidFill>
                  <a:srgbClr val="00B0F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sz="1013" dirty="0"/>
              </a:p>
            </p:txBody>
          </p:sp>
          <p:sp>
            <p:nvSpPr>
              <p:cNvPr id="22" name="Freeform 21">
                <a:extLst>
                  <a:ext uri="{FF2B5EF4-FFF2-40B4-BE49-F238E27FC236}">
                    <a16:creationId xmlns:a16="http://schemas.microsoft.com/office/drawing/2014/main" id="{E97BAAE2-4A4A-DB4D-8F9E-E40A516214EC}"/>
                  </a:ext>
                </a:extLst>
              </p:cNvPr>
              <p:cNvSpPr/>
              <p:nvPr/>
            </p:nvSpPr>
            <p:spPr>
              <a:xfrm>
                <a:off x="9316995" y="4584357"/>
                <a:ext cx="2113005" cy="383059"/>
              </a:xfrm>
              <a:custGeom>
                <a:avLst/>
                <a:gdLst>
                  <a:gd name="connsiteX0" fmla="*/ 0 w 2113005"/>
                  <a:gd name="connsiteY0" fmla="*/ 0 h 383059"/>
                  <a:gd name="connsiteX1" fmla="*/ 61783 w 2113005"/>
                  <a:gd name="connsiteY1" fmla="*/ 123567 h 383059"/>
                  <a:gd name="connsiteX2" fmla="*/ 111210 w 2113005"/>
                  <a:gd name="connsiteY2" fmla="*/ 185351 h 383059"/>
                  <a:gd name="connsiteX3" fmla="*/ 148281 w 2113005"/>
                  <a:gd name="connsiteY3" fmla="*/ 197708 h 383059"/>
                  <a:gd name="connsiteX4" fmla="*/ 185351 w 2113005"/>
                  <a:gd name="connsiteY4" fmla="*/ 222421 h 383059"/>
                  <a:gd name="connsiteX5" fmla="*/ 259491 w 2113005"/>
                  <a:gd name="connsiteY5" fmla="*/ 247135 h 383059"/>
                  <a:gd name="connsiteX6" fmla="*/ 469556 w 2113005"/>
                  <a:gd name="connsiteY6" fmla="*/ 234778 h 383059"/>
                  <a:gd name="connsiteX7" fmla="*/ 506627 w 2113005"/>
                  <a:gd name="connsiteY7" fmla="*/ 222421 h 383059"/>
                  <a:gd name="connsiteX8" fmla="*/ 580767 w 2113005"/>
                  <a:gd name="connsiteY8" fmla="*/ 210065 h 383059"/>
                  <a:gd name="connsiteX9" fmla="*/ 691978 w 2113005"/>
                  <a:gd name="connsiteY9" fmla="*/ 172994 h 383059"/>
                  <a:gd name="connsiteX10" fmla="*/ 729048 w 2113005"/>
                  <a:gd name="connsiteY10" fmla="*/ 160638 h 383059"/>
                  <a:gd name="connsiteX11" fmla="*/ 778475 w 2113005"/>
                  <a:gd name="connsiteY11" fmla="*/ 148281 h 383059"/>
                  <a:gd name="connsiteX12" fmla="*/ 914400 w 2113005"/>
                  <a:gd name="connsiteY12" fmla="*/ 160638 h 383059"/>
                  <a:gd name="connsiteX13" fmla="*/ 1000897 w 2113005"/>
                  <a:gd name="connsiteY13" fmla="*/ 185351 h 383059"/>
                  <a:gd name="connsiteX14" fmla="*/ 1136821 w 2113005"/>
                  <a:gd name="connsiteY14" fmla="*/ 222421 h 383059"/>
                  <a:gd name="connsiteX15" fmla="*/ 1186248 w 2113005"/>
                  <a:gd name="connsiteY15" fmla="*/ 284205 h 383059"/>
                  <a:gd name="connsiteX16" fmla="*/ 1285102 w 2113005"/>
                  <a:gd name="connsiteY16" fmla="*/ 345989 h 383059"/>
                  <a:gd name="connsiteX17" fmla="*/ 1359243 w 2113005"/>
                  <a:gd name="connsiteY17" fmla="*/ 370702 h 383059"/>
                  <a:gd name="connsiteX18" fmla="*/ 1396313 w 2113005"/>
                  <a:gd name="connsiteY18" fmla="*/ 383059 h 383059"/>
                  <a:gd name="connsiteX19" fmla="*/ 1507524 w 2113005"/>
                  <a:gd name="connsiteY19" fmla="*/ 370702 h 383059"/>
                  <a:gd name="connsiteX20" fmla="*/ 1581664 w 2113005"/>
                  <a:gd name="connsiteY20" fmla="*/ 333632 h 383059"/>
                  <a:gd name="connsiteX21" fmla="*/ 1618735 w 2113005"/>
                  <a:gd name="connsiteY21" fmla="*/ 296562 h 383059"/>
                  <a:gd name="connsiteX22" fmla="*/ 1668162 w 2113005"/>
                  <a:gd name="connsiteY22" fmla="*/ 271848 h 383059"/>
                  <a:gd name="connsiteX23" fmla="*/ 1779373 w 2113005"/>
                  <a:gd name="connsiteY23" fmla="*/ 222421 h 383059"/>
                  <a:gd name="connsiteX24" fmla="*/ 1816443 w 2113005"/>
                  <a:gd name="connsiteY24" fmla="*/ 210065 h 383059"/>
                  <a:gd name="connsiteX25" fmla="*/ 1890583 w 2113005"/>
                  <a:gd name="connsiteY25" fmla="*/ 172994 h 383059"/>
                  <a:gd name="connsiteX26" fmla="*/ 1964724 w 2113005"/>
                  <a:gd name="connsiteY26" fmla="*/ 135924 h 383059"/>
                  <a:gd name="connsiteX27" fmla="*/ 2014151 w 2113005"/>
                  <a:gd name="connsiteY27" fmla="*/ 61784 h 383059"/>
                  <a:gd name="connsiteX28" fmla="*/ 2051221 w 2113005"/>
                  <a:gd name="connsiteY28" fmla="*/ 37070 h 383059"/>
                  <a:gd name="connsiteX29" fmla="*/ 2088291 w 2113005"/>
                  <a:gd name="connsiteY29" fmla="*/ 24713 h 383059"/>
                  <a:gd name="connsiteX30" fmla="*/ 2113005 w 2113005"/>
                  <a:gd name="connsiteY30" fmla="*/ 0 h 38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13005" h="383059">
                    <a:moveTo>
                      <a:pt x="0" y="0"/>
                    </a:moveTo>
                    <a:cubicBezTo>
                      <a:pt x="54512" y="190795"/>
                      <a:pt x="-11059" y="14304"/>
                      <a:pt x="61783" y="123567"/>
                    </a:cubicBezTo>
                    <a:cubicBezTo>
                      <a:pt x="97412" y="177012"/>
                      <a:pt x="42123" y="150808"/>
                      <a:pt x="111210" y="185351"/>
                    </a:cubicBezTo>
                    <a:cubicBezTo>
                      <a:pt x="122860" y="191176"/>
                      <a:pt x="136631" y="191883"/>
                      <a:pt x="148281" y="197708"/>
                    </a:cubicBezTo>
                    <a:cubicBezTo>
                      <a:pt x="161564" y="204349"/>
                      <a:pt x="171780" y="216389"/>
                      <a:pt x="185351" y="222421"/>
                    </a:cubicBezTo>
                    <a:cubicBezTo>
                      <a:pt x="209156" y="233001"/>
                      <a:pt x="259491" y="247135"/>
                      <a:pt x="259491" y="247135"/>
                    </a:cubicBezTo>
                    <a:cubicBezTo>
                      <a:pt x="329513" y="243016"/>
                      <a:pt x="399761" y="241758"/>
                      <a:pt x="469556" y="234778"/>
                    </a:cubicBezTo>
                    <a:cubicBezTo>
                      <a:pt x="482517" y="233482"/>
                      <a:pt x="493912" y="225247"/>
                      <a:pt x="506627" y="222421"/>
                    </a:cubicBezTo>
                    <a:cubicBezTo>
                      <a:pt x="531085" y="216986"/>
                      <a:pt x="556054" y="214184"/>
                      <a:pt x="580767" y="210065"/>
                    </a:cubicBezTo>
                    <a:lnTo>
                      <a:pt x="691978" y="172994"/>
                    </a:lnTo>
                    <a:cubicBezTo>
                      <a:pt x="704335" y="168875"/>
                      <a:pt x="716412" y="163797"/>
                      <a:pt x="729048" y="160638"/>
                    </a:cubicBezTo>
                    <a:lnTo>
                      <a:pt x="778475" y="148281"/>
                    </a:lnTo>
                    <a:cubicBezTo>
                      <a:pt x="823783" y="152400"/>
                      <a:pt x="869304" y="154625"/>
                      <a:pt x="914400" y="160638"/>
                    </a:cubicBezTo>
                    <a:cubicBezTo>
                      <a:pt x="954675" y="166008"/>
                      <a:pt x="964427" y="175404"/>
                      <a:pt x="1000897" y="185351"/>
                    </a:cubicBezTo>
                    <a:cubicBezTo>
                      <a:pt x="1154214" y="227166"/>
                      <a:pt x="1051489" y="193978"/>
                      <a:pt x="1136821" y="222421"/>
                    </a:cubicBezTo>
                    <a:cubicBezTo>
                      <a:pt x="1160877" y="294590"/>
                      <a:pt x="1130356" y="228314"/>
                      <a:pt x="1186248" y="284205"/>
                    </a:cubicBezTo>
                    <a:cubicBezTo>
                      <a:pt x="1254785" y="352741"/>
                      <a:pt x="1145351" y="299404"/>
                      <a:pt x="1285102" y="345989"/>
                    </a:cubicBezTo>
                    <a:lnTo>
                      <a:pt x="1359243" y="370702"/>
                    </a:lnTo>
                    <a:lnTo>
                      <a:pt x="1396313" y="383059"/>
                    </a:lnTo>
                    <a:cubicBezTo>
                      <a:pt x="1433383" y="378940"/>
                      <a:pt x="1470733" y="376834"/>
                      <a:pt x="1507524" y="370702"/>
                    </a:cubicBezTo>
                    <a:cubicBezTo>
                      <a:pt x="1535391" y="366058"/>
                      <a:pt x="1560313" y="351424"/>
                      <a:pt x="1581664" y="333632"/>
                    </a:cubicBezTo>
                    <a:cubicBezTo>
                      <a:pt x="1595089" y="322445"/>
                      <a:pt x="1604515" y="306719"/>
                      <a:pt x="1618735" y="296562"/>
                    </a:cubicBezTo>
                    <a:cubicBezTo>
                      <a:pt x="1633724" y="285855"/>
                      <a:pt x="1652169" y="280987"/>
                      <a:pt x="1668162" y="271848"/>
                    </a:cubicBezTo>
                    <a:cubicBezTo>
                      <a:pt x="1750401" y="224854"/>
                      <a:pt x="1649932" y="265568"/>
                      <a:pt x="1779373" y="222421"/>
                    </a:cubicBezTo>
                    <a:lnTo>
                      <a:pt x="1816443" y="210065"/>
                    </a:lnTo>
                    <a:cubicBezTo>
                      <a:pt x="1922667" y="139247"/>
                      <a:pt x="1788278" y="224146"/>
                      <a:pt x="1890583" y="172994"/>
                    </a:cubicBezTo>
                    <a:cubicBezTo>
                      <a:pt x="1986399" y="125087"/>
                      <a:pt x="1871548" y="166984"/>
                      <a:pt x="1964724" y="135924"/>
                    </a:cubicBezTo>
                    <a:cubicBezTo>
                      <a:pt x="1981200" y="111211"/>
                      <a:pt x="1989438" y="78260"/>
                      <a:pt x="2014151" y="61784"/>
                    </a:cubicBezTo>
                    <a:cubicBezTo>
                      <a:pt x="2026508" y="53546"/>
                      <a:pt x="2037938" y="43712"/>
                      <a:pt x="2051221" y="37070"/>
                    </a:cubicBezTo>
                    <a:cubicBezTo>
                      <a:pt x="2062871" y="31245"/>
                      <a:pt x="2077122" y="31414"/>
                      <a:pt x="2088291" y="24713"/>
                    </a:cubicBezTo>
                    <a:cubicBezTo>
                      <a:pt x="2098281" y="18719"/>
                      <a:pt x="2104767" y="8238"/>
                      <a:pt x="2113005" y="0"/>
                    </a:cubicBezTo>
                  </a:path>
                </a:pathLst>
              </a:custGeom>
              <a:noFill/>
              <a:ln>
                <a:solidFill>
                  <a:srgbClr val="7030A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013" dirty="0"/>
              </a:p>
            </p:txBody>
          </p:sp>
          <p:cxnSp>
            <p:nvCxnSpPr>
              <p:cNvPr id="19" name="Straight Connector 18">
                <a:extLst>
                  <a:ext uri="{FF2B5EF4-FFF2-40B4-BE49-F238E27FC236}">
                    <a16:creationId xmlns:a16="http://schemas.microsoft.com/office/drawing/2014/main" id="{6E8C2EAE-F68A-8C45-B854-4A3A7008E6EC}"/>
                  </a:ext>
                </a:extLst>
              </p:cNvPr>
              <p:cNvCxnSpPr>
                <a:cxnSpLocks/>
              </p:cNvCxnSpPr>
              <p:nvPr/>
            </p:nvCxnSpPr>
            <p:spPr>
              <a:xfrm>
                <a:off x="9334273" y="4557346"/>
                <a:ext cx="2124000" cy="0"/>
              </a:xfrm>
              <a:prstGeom prst="line">
                <a:avLst/>
              </a:prstGeom>
              <a:ln w="25400">
                <a:tailEnd type="stealth" w="lg" len="lg"/>
              </a:ln>
            </p:spPr>
            <p:style>
              <a:lnRef idx="1">
                <a:schemeClr val="accent2"/>
              </a:lnRef>
              <a:fillRef idx="0">
                <a:schemeClr val="accent2"/>
              </a:fillRef>
              <a:effectRef idx="0">
                <a:schemeClr val="accent2"/>
              </a:effectRef>
              <a:fontRef idx="minor">
                <a:schemeClr val="tx1"/>
              </a:fontRef>
            </p:style>
          </p:cxnSp>
        </p:grpSp>
        <p:sp>
          <p:nvSpPr>
            <p:cNvPr id="6" name="TextBox 5">
              <a:extLst>
                <a:ext uri="{FF2B5EF4-FFF2-40B4-BE49-F238E27FC236}">
                  <a16:creationId xmlns:a16="http://schemas.microsoft.com/office/drawing/2014/main" id="{79828C6E-B02C-1346-B33A-D6E3E18A22FC}"/>
                </a:ext>
              </a:extLst>
            </p:cNvPr>
            <p:cNvSpPr txBox="1"/>
            <p:nvPr/>
          </p:nvSpPr>
          <p:spPr>
            <a:xfrm>
              <a:off x="5672803" y="3420922"/>
              <a:ext cx="824072" cy="646331"/>
            </a:xfrm>
            <a:prstGeom prst="rect">
              <a:avLst/>
            </a:prstGeom>
            <a:noFill/>
          </p:spPr>
          <p:txBody>
            <a:bodyPr wrap="none" rtlCol="0">
              <a:spAutoFit/>
            </a:bodyPr>
            <a:lstStyle/>
            <a:p>
              <a:pPr algn="ctr"/>
              <a:r>
                <a:rPr lang="en-US" dirty="0"/>
                <a:t>Source</a:t>
              </a:r>
            </a:p>
            <a:p>
              <a:pPr algn="ctr"/>
              <a:r>
                <a:rPr lang="en-US" dirty="0"/>
                <a:t>A</a:t>
              </a:r>
            </a:p>
          </p:txBody>
        </p:sp>
        <p:sp>
          <p:nvSpPr>
            <p:cNvPr id="16" name="TextBox 15">
              <a:extLst>
                <a:ext uri="{FF2B5EF4-FFF2-40B4-BE49-F238E27FC236}">
                  <a16:creationId xmlns:a16="http://schemas.microsoft.com/office/drawing/2014/main" id="{63DEE3F1-74C4-6140-B4B3-7340BEF486BD}"/>
                </a:ext>
              </a:extLst>
            </p:cNvPr>
            <p:cNvSpPr txBox="1"/>
            <p:nvPr/>
          </p:nvSpPr>
          <p:spPr>
            <a:xfrm>
              <a:off x="8565667" y="3399339"/>
              <a:ext cx="759823" cy="646331"/>
            </a:xfrm>
            <a:prstGeom prst="rect">
              <a:avLst/>
            </a:prstGeom>
            <a:noFill/>
          </p:spPr>
          <p:txBody>
            <a:bodyPr wrap="none" rtlCol="0">
              <a:spAutoFit/>
            </a:bodyPr>
            <a:lstStyle/>
            <a:p>
              <a:pPr algn="ctr"/>
              <a:r>
                <a:rPr lang="en-US" dirty="0"/>
                <a:t>Image</a:t>
              </a:r>
            </a:p>
            <a:p>
              <a:pPr algn="ctr"/>
              <a:r>
                <a:rPr lang="en-US" dirty="0"/>
                <a:t>B</a:t>
              </a:r>
            </a:p>
          </p:txBody>
        </p:sp>
      </p:grpSp>
    </p:spTree>
    <p:extLst>
      <p:ext uri="{BB962C8B-B14F-4D97-AF65-F5344CB8AC3E}">
        <p14:creationId xmlns:p14="http://schemas.microsoft.com/office/powerpoint/2010/main" val="3268350862"/>
      </p:ext>
    </p:extLst>
  </p:cSld>
  <p:clrMapOvr>
    <a:masterClrMapping/>
  </p:clrMapOvr>
  <mc:AlternateContent xmlns:mc="http://schemas.openxmlformats.org/markup-compatibility/2006" xmlns:p14="http://schemas.microsoft.com/office/powerpoint/2010/main">
    <mc:Choice Requires="p14">
      <p:transition spd="slow" p14:dur="2000" advClick="0" advTm="103854"/>
    </mc:Choice>
    <mc:Fallback xmlns="">
      <p:transition spd="slow" advClick="0" advTm="10385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0" y="1"/>
            <a:ext cx="5702212" cy="499008"/>
          </a:xfrm>
        </p:spPr>
        <p:txBody>
          <a:bodyPr>
            <a:noAutofit/>
          </a:bodyPr>
          <a:lstStyle/>
          <a:p>
            <a:r>
              <a:rPr lang="en-CH" sz="2800" dirty="0"/>
              <a:t>Dispositifs simples: lentilles minces</a:t>
            </a:r>
          </a:p>
        </p:txBody>
      </p:sp>
      <mc:AlternateContent xmlns:mc="http://schemas.openxmlformats.org/markup-compatibility/2006" xmlns:a14="http://schemas.microsoft.com/office/drawing/2010/main">
        <mc:Choice Requires="a14">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3" y="499009"/>
                <a:ext cx="9144002" cy="1322916"/>
              </a:xfrm>
            </p:spPr>
            <p:txBody>
              <a:bodyPr>
                <a:noAutofit/>
              </a:bodyPr>
              <a:lstStyle/>
              <a:p>
                <a:pPr marL="257175" indent="-257175" algn="l">
                  <a:lnSpc>
                    <a:spcPct val="110000"/>
                  </a:lnSpc>
                  <a:spcBef>
                    <a:spcPts val="0"/>
                  </a:spcBef>
                  <a:buFont typeface="Arial" panose="020B0604020202020204" pitchFamily="34" charset="0"/>
                  <a:buChar char="•"/>
                </a:pPr>
                <a:r>
                  <a:rPr lang="en-CH"/>
                  <a:t>Pour </a:t>
                </a:r>
                <a:r>
                  <a:rPr lang="en-CH" dirty="0"/>
                  <a:t>une lentille </a:t>
                </a:r>
                <a:r>
                  <a:rPr lang="en-CH" b="1" dirty="0"/>
                  <a:t>mince</a:t>
                </a:r>
                <a:r>
                  <a:rPr lang="en-CH" dirty="0"/>
                  <a:t> (</a:t>
                </a:r>
                <a14:m>
                  <m:oMath xmlns:m="http://schemas.openxmlformats.org/officeDocument/2006/math">
                    <m:r>
                      <a:rPr lang="en-CH" i="1" smtClean="0">
                        <a:latin typeface="Cambria Math" panose="02040503050406030204" pitchFamily="18" charset="0"/>
                        <a:ea typeface="Cambria Math" panose="02040503050406030204" pitchFamily="18" charset="0"/>
                      </a:rPr>
                      <m:t>∆≪</m:t>
                    </m:r>
                    <m:r>
                      <a:rPr lang="fr-CH" i="1" smtClean="0">
                        <a:latin typeface="Cambria Math" panose="02040503050406030204" pitchFamily="18" charset="0"/>
                        <a:ea typeface="Cambria Math" panose="02040503050406030204" pitchFamily="18" charset="0"/>
                      </a:rPr>
                      <m:t>𝑧</m:t>
                    </m:r>
                  </m:oMath>
                </a14:m>
                <a:r>
                  <a:rPr lang="en-CH" dirty="0"/>
                  <a:t>) :  </a:t>
                </a:r>
                <a14:m>
                  <m:oMath xmlns:m="http://schemas.openxmlformats.org/officeDocument/2006/math">
                    <m:f>
                      <m:fPr>
                        <m:ctrlPr>
                          <a:rPr lang="en-CH" i="1">
                            <a:latin typeface="Cambria Math" panose="02040503050406030204" pitchFamily="18" charset="0"/>
                          </a:rPr>
                        </m:ctrlPr>
                      </m:fPr>
                      <m:num>
                        <m:r>
                          <a:rPr lang="fr-CH" b="0" i="1" smtClean="0">
                            <a:latin typeface="Cambria Math" panose="02040503050406030204" pitchFamily="18" charset="0"/>
                          </a:rPr>
                          <m:t>1</m:t>
                        </m:r>
                      </m:num>
                      <m:den>
                        <m:sSub>
                          <m:sSubPr>
                            <m:ctrlPr>
                              <a:rPr lang="en-CH" i="1">
                                <a:latin typeface="Cambria Math" panose="02040503050406030204" pitchFamily="18" charset="0"/>
                              </a:rPr>
                            </m:ctrlPr>
                          </m:sSubPr>
                          <m:e>
                            <m:r>
                              <a:rPr lang="fr-CH" i="1">
                                <a:latin typeface="Cambria Math" panose="02040503050406030204" pitchFamily="18" charset="0"/>
                              </a:rPr>
                              <m:t>𝑧</m:t>
                            </m:r>
                          </m:e>
                          <m:sub>
                            <m:r>
                              <a:rPr lang="fr-CH" i="1">
                                <a:latin typeface="Cambria Math" panose="02040503050406030204" pitchFamily="18" charset="0"/>
                              </a:rPr>
                              <m:t>1</m:t>
                            </m:r>
                          </m:sub>
                        </m:sSub>
                      </m:den>
                    </m:f>
                    <m:r>
                      <a:rPr lang="fr-CH" i="1">
                        <a:latin typeface="Cambria Math" panose="02040503050406030204" pitchFamily="18" charset="0"/>
                      </a:rPr>
                      <m:t>+</m:t>
                    </m:r>
                    <m:f>
                      <m:fPr>
                        <m:ctrlPr>
                          <a:rPr lang="en-CH" i="1">
                            <a:latin typeface="Cambria Math" panose="02040503050406030204" pitchFamily="18" charset="0"/>
                          </a:rPr>
                        </m:ctrlPr>
                      </m:fPr>
                      <m:num>
                        <m:r>
                          <a:rPr lang="fr-CH" b="0" i="1" smtClean="0">
                            <a:latin typeface="Cambria Math" panose="02040503050406030204" pitchFamily="18" charset="0"/>
                          </a:rPr>
                          <m:t>1</m:t>
                        </m:r>
                      </m:num>
                      <m:den>
                        <m:sSub>
                          <m:sSubPr>
                            <m:ctrlPr>
                              <a:rPr lang="en-CH" i="1">
                                <a:latin typeface="Cambria Math" panose="02040503050406030204" pitchFamily="18" charset="0"/>
                              </a:rPr>
                            </m:ctrlPr>
                          </m:sSubPr>
                          <m:e>
                            <m:r>
                              <a:rPr lang="fr-CH" i="1">
                                <a:latin typeface="Cambria Math" panose="02040503050406030204" pitchFamily="18" charset="0"/>
                              </a:rPr>
                              <m:t>𝑧</m:t>
                            </m:r>
                          </m:e>
                          <m:sub>
                            <m:r>
                              <a:rPr lang="fr-CH" i="1">
                                <a:latin typeface="Cambria Math" panose="02040503050406030204" pitchFamily="18" charset="0"/>
                              </a:rPr>
                              <m:t>2</m:t>
                            </m:r>
                          </m:sub>
                        </m:sSub>
                      </m:den>
                    </m:f>
                    <m:r>
                      <a:rPr lang="fr-CH" i="1">
                        <a:latin typeface="Cambria Math" panose="02040503050406030204" pitchFamily="18" charset="0"/>
                        <a:ea typeface="Cambria Math" panose="02040503050406030204" pitchFamily="18" charset="0"/>
                      </a:rPr>
                      <m:t>≈</m:t>
                    </m:r>
                    <m:d>
                      <m:dPr>
                        <m:ctrlPr>
                          <a:rPr lang="fr-CH" i="1">
                            <a:latin typeface="Cambria Math" panose="02040503050406030204" pitchFamily="18" charset="0"/>
                          </a:rPr>
                        </m:ctrlPr>
                      </m:dPr>
                      <m:e>
                        <m:r>
                          <a:rPr lang="fr-CH" b="0" i="1" smtClean="0">
                            <a:latin typeface="Cambria Math" panose="02040503050406030204" pitchFamily="18" charset="0"/>
                          </a:rPr>
                          <m:t>𝑛</m:t>
                        </m:r>
                        <m:r>
                          <a:rPr lang="fr-CH" i="1">
                            <a:latin typeface="Cambria Math" panose="02040503050406030204" pitchFamily="18" charset="0"/>
                          </a:rPr>
                          <m:t>−</m:t>
                        </m:r>
                        <m:r>
                          <a:rPr lang="fr-CH" b="0" i="1" smtClean="0">
                            <a:latin typeface="Cambria Math" panose="02040503050406030204" pitchFamily="18" charset="0"/>
                          </a:rPr>
                          <m:t>1</m:t>
                        </m:r>
                      </m:e>
                    </m:d>
                    <m:d>
                      <m:dPr>
                        <m:ctrlPr>
                          <a:rPr lang="fr-CH" i="1">
                            <a:latin typeface="Cambria Math" panose="02040503050406030204" pitchFamily="18" charset="0"/>
                          </a:rPr>
                        </m:ctrlPr>
                      </m:dPr>
                      <m:e>
                        <m:f>
                          <m:fPr>
                            <m:ctrlPr>
                              <a:rPr lang="fr-CH" i="1">
                                <a:latin typeface="Cambria Math" panose="02040503050406030204" pitchFamily="18" charset="0"/>
                              </a:rPr>
                            </m:ctrlPr>
                          </m:fPr>
                          <m:num>
                            <m:r>
                              <a:rPr lang="fr-CH" i="1">
                                <a:latin typeface="Cambria Math" panose="02040503050406030204" pitchFamily="18" charset="0"/>
                              </a:rPr>
                              <m:t>1</m:t>
                            </m:r>
                          </m:num>
                          <m:den>
                            <m:sSub>
                              <m:sSubPr>
                                <m:ctrlPr>
                                  <a:rPr lang="fr-CH" i="1">
                                    <a:latin typeface="Cambria Math" panose="02040503050406030204" pitchFamily="18" charset="0"/>
                                  </a:rPr>
                                </m:ctrlPr>
                              </m:sSubPr>
                              <m:e>
                                <m:r>
                                  <a:rPr lang="fr-CH" i="1">
                                    <a:latin typeface="Cambria Math" panose="02040503050406030204" pitchFamily="18" charset="0"/>
                                  </a:rPr>
                                  <m:t>𝑅</m:t>
                                </m:r>
                              </m:e>
                              <m:sub>
                                <m:r>
                                  <a:rPr lang="fr-CH" i="1">
                                    <a:latin typeface="Cambria Math" panose="02040503050406030204" pitchFamily="18" charset="0"/>
                                  </a:rPr>
                                  <m:t>1</m:t>
                                </m:r>
                              </m:sub>
                            </m:sSub>
                          </m:den>
                        </m:f>
                        <m:r>
                          <a:rPr lang="fr-CH" i="1">
                            <a:latin typeface="Cambria Math" panose="02040503050406030204" pitchFamily="18" charset="0"/>
                          </a:rPr>
                          <m:t>−</m:t>
                        </m:r>
                        <m:f>
                          <m:fPr>
                            <m:ctrlPr>
                              <a:rPr lang="fr-CH" i="1">
                                <a:latin typeface="Cambria Math" panose="02040503050406030204" pitchFamily="18" charset="0"/>
                              </a:rPr>
                            </m:ctrlPr>
                          </m:fPr>
                          <m:num>
                            <m:r>
                              <a:rPr lang="fr-CH" i="1">
                                <a:latin typeface="Cambria Math" panose="02040503050406030204" pitchFamily="18" charset="0"/>
                              </a:rPr>
                              <m:t>1</m:t>
                            </m:r>
                          </m:num>
                          <m:den>
                            <m:sSub>
                              <m:sSubPr>
                                <m:ctrlPr>
                                  <a:rPr lang="fr-CH" i="1">
                                    <a:latin typeface="Cambria Math" panose="02040503050406030204" pitchFamily="18" charset="0"/>
                                  </a:rPr>
                                </m:ctrlPr>
                              </m:sSubPr>
                              <m:e>
                                <m:r>
                                  <a:rPr lang="fr-CH" i="1">
                                    <a:latin typeface="Cambria Math" panose="02040503050406030204" pitchFamily="18" charset="0"/>
                                  </a:rPr>
                                  <m:t>𝑅</m:t>
                                </m:r>
                              </m:e>
                              <m:sub>
                                <m:r>
                                  <a:rPr lang="fr-CH" i="1">
                                    <a:latin typeface="Cambria Math" panose="02040503050406030204" pitchFamily="18" charset="0"/>
                                  </a:rPr>
                                  <m:t>2</m:t>
                                </m:r>
                              </m:sub>
                            </m:sSub>
                          </m:den>
                        </m:f>
                      </m:e>
                    </m:d>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𝑓</m:t>
                        </m:r>
                      </m:den>
                    </m:f>
                  </m:oMath>
                </a14:m>
                <a:r>
                  <a:rPr lang="en-CH" dirty="0"/>
                  <a:t> </a:t>
                </a:r>
              </a:p>
              <a:p>
                <a:pPr marL="257175" indent="-257175" algn="l">
                  <a:lnSpc>
                    <a:spcPct val="110000"/>
                  </a:lnSpc>
                  <a:spcBef>
                    <a:spcPts val="0"/>
                  </a:spcBef>
                  <a:buFont typeface="Arial" panose="020B0604020202020204" pitchFamily="34" charset="0"/>
                  <a:buChar char="•"/>
                </a:pPr>
                <a:r>
                  <a:rPr lang="en-CH" dirty="0"/>
                  <a:t>La même équation est valable pour un objet sur l'axe ou hors axe</a:t>
                </a:r>
              </a:p>
              <a:p>
                <a:pPr marL="257175" indent="-257175" algn="l">
                  <a:lnSpc>
                    <a:spcPct val="110000"/>
                  </a:lnSpc>
                  <a:spcBef>
                    <a:spcPts val="0"/>
                  </a:spcBef>
                  <a:buFont typeface="Arial" panose="020B0604020202020204" pitchFamily="34" charset="0"/>
                  <a:buChar char="•"/>
                </a:pPr>
                <a:r>
                  <a:rPr lang="en-CH" dirty="0"/>
                  <a:t>L’agrandissement: </a:t>
                </a:r>
                <a14:m>
                  <m:oMath xmlns:m="http://schemas.openxmlformats.org/officeDocument/2006/math">
                    <m:r>
                      <m:rPr>
                        <m:sty m:val="p"/>
                      </m:rPr>
                      <a:rPr lang="fr-CH">
                        <a:latin typeface="Cambria Math" panose="02040503050406030204" pitchFamily="18" charset="0"/>
                      </a:rPr>
                      <m:t>M</m:t>
                    </m:r>
                    <m:r>
                      <a:rPr lang="fr-CH" i="1">
                        <a:latin typeface="Cambria Math" panose="02040503050406030204" pitchFamily="18" charset="0"/>
                        <a:ea typeface="Cambria Math" panose="02040503050406030204" pitchFamily="18" charset="0"/>
                      </a:rPr>
                      <m:t>≡</m:t>
                    </m:r>
                    <m:f>
                      <m:fPr>
                        <m:ctrlPr>
                          <a:rPr lang="en-CH" i="1">
                            <a:latin typeface="Cambria Math" panose="02040503050406030204" pitchFamily="18" charset="0"/>
                          </a:rPr>
                        </m:ctrlPr>
                      </m:fPr>
                      <m:num>
                        <m:sSub>
                          <m:sSubPr>
                            <m:ctrlPr>
                              <a:rPr lang="en-CH" i="1">
                                <a:latin typeface="Cambria Math" panose="02040503050406030204" pitchFamily="18" charset="0"/>
                              </a:rPr>
                            </m:ctrlPr>
                          </m:sSubPr>
                          <m:e>
                            <m:r>
                              <a:rPr lang="fr-CH" i="1">
                                <a:latin typeface="Cambria Math" panose="02040503050406030204" pitchFamily="18" charset="0"/>
                              </a:rPr>
                              <m:t>𝑦</m:t>
                            </m:r>
                          </m:e>
                          <m:sub>
                            <m:r>
                              <a:rPr lang="fr-CH" i="1">
                                <a:latin typeface="Cambria Math" panose="02040503050406030204" pitchFamily="18" charset="0"/>
                              </a:rPr>
                              <m:t>2</m:t>
                            </m:r>
                          </m:sub>
                        </m:sSub>
                      </m:num>
                      <m:den>
                        <m:sSub>
                          <m:sSubPr>
                            <m:ctrlPr>
                              <a:rPr lang="fr-CH" i="1">
                                <a:latin typeface="Cambria Math" panose="02040503050406030204" pitchFamily="18" charset="0"/>
                              </a:rPr>
                            </m:ctrlPr>
                          </m:sSubPr>
                          <m:e>
                            <m:r>
                              <a:rPr lang="fr-CH" i="1">
                                <a:latin typeface="Cambria Math" panose="02040503050406030204" pitchFamily="18" charset="0"/>
                              </a:rPr>
                              <m:t>𝑦</m:t>
                            </m:r>
                          </m:e>
                          <m:sub>
                            <m:r>
                              <a:rPr lang="fr-CH" i="1">
                                <a:latin typeface="Cambria Math" panose="02040503050406030204" pitchFamily="18" charset="0"/>
                              </a:rPr>
                              <m:t>1</m:t>
                            </m:r>
                          </m:sub>
                        </m:sSub>
                      </m:den>
                    </m:f>
                    <m:r>
                      <a:rPr lang="fr-CH" i="1">
                        <a:latin typeface="Cambria Math" panose="02040503050406030204" pitchFamily="18" charset="0"/>
                      </a:rPr>
                      <m:t>=</m:t>
                    </m:r>
                    <m:r>
                      <a:rPr lang="fr-CH" b="0" i="1" smtClean="0">
                        <a:latin typeface="Cambria Math" panose="02040503050406030204" pitchFamily="18" charset="0"/>
                      </a:rPr>
                      <m:t>−</m:t>
                    </m:r>
                    <m:f>
                      <m:fPr>
                        <m:ctrlPr>
                          <a:rPr lang="en-CH" i="1">
                            <a:latin typeface="Cambria Math" panose="02040503050406030204" pitchFamily="18" charset="0"/>
                          </a:rPr>
                        </m:ctrlPr>
                      </m:fPr>
                      <m:num>
                        <m:sSub>
                          <m:sSubPr>
                            <m:ctrlPr>
                              <a:rPr lang="en-CH" i="1">
                                <a:latin typeface="Cambria Math" panose="02040503050406030204" pitchFamily="18" charset="0"/>
                              </a:rPr>
                            </m:ctrlPr>
                          </m:sSubPr>
                          <m:e>
                            <m:r>
                              <a:rPr lang="fr-CH" i="1">
                                <a:latin typeface="Cambria Math" panose="02040503050406030204" pitchFamily="18" charset="0"/>
                              </a:rPr>
                              <m:t>𝑧</m:t>
                            </m:r>
                          </m:e>
                          <m:sub>
                            <m:r>
                              <a:rPr lang="fr-CH" i="1">
                                <a:latin typeface="Cambria Math" panose="02040503050406030204" pitchFamily="18" charset="0"/>
                              </a:rPr>
                              <m:t>2</m:t>
                            </m:r>
                          </m:sub>
                        </m:sSub>
                      </m:num>
                      <m:den>
                        <m:sSub>
                          <m:sSubPr>
                            <m:ctrlPr>
                              <a:rPr lang="fr-CH" i="1">
                                <a:latin typeface="Cambria Math" panose="02040503050406030204" pitchFamily="18" charset="0"/>
                              </a:rPr>
                            </m:ctrlPr>
                          </m:sSubPr>
                          <m:e>
                            <m:r>
                              <a:rPr lang="fr-CH" i="1">
                                <a:latin typeface="Cambria Math" panose="02040503050406030204" pitchFamily="18" charset="0"/>
                              </a:rPr>
                              <m:t>𝑧</m:t>
                            </m:r>
                          </m:e>
                          <m:sub>
                            <m:r>
                              <a:rPr lang="fr-CH" i="1">
                                <a:latin typeface="Cambria Math" panose="02040503050406030204" pitchFamily="18" charset="0"/>
                              </a:rPr>
                              <m:t>1</m:t>
                            </m:r>
                          </m:sub>
                        </m:sSub>
                      </m:den>
                    </m:f>
                  </m:oMath>
                </a14:m>
                <a:endParaRPr lang="en-CH" dirty="0"/>
              </a:p>
            </p:txBody>
          </p:sp>
        </mc:Choice>
        <mc:Fallback xmlns="">
          <p:sp>
            <p:nvSpPr>
              <p:cNvPr id="5" name="Subtitle 4">
                <a:extLst>
                  <a:ext uri="{FF2B5EF4-FFF2-40B4-BE49-F238E27FC236}">
                    <a16:creationId xmlns:a16="http://schemas.microsoft.com/office/drawing/2014/main" id="{7E77E312-3E9E-A84B-B6B5-5B7303E520E7}"/>
                  </a:ext>
                </a:extLst>
              </p:cNvPr>
              <p:cNvSpPr>
                <a:spLocks noGrp="1" noRot="1" noChangeAspect="1" noMove="1" noResize="1" noEditPoints="1" noAdjustHandles="1" noChangeArrowheads="1" noChangeShapeType="1" noTextEdit="1"/>
              </p:cNvSpPr>
              <p:nvPr>
                <p:ph type="subTitle" idx="1"/>
              </p:nvPr>
            </p:nvSpPr>
            <p:spPr>
              <a:xfrm>
                <a:off x="-3" y="499009"/>
                <a:ext cx="9144002" cy="1322916"/>
              </a:xfrm>
              <a:blipFill>
                <a:blip r:embed="rId2"/>
                <a:stretch>
                  <a:fillRect l="-417"/>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DB0BC9CE-B616-D64E-9B1C-A92D277CEB7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30000"/>
                    </a14:imgEffect>
                  </a14:imgLayer>
                </a14:imgProps>
              </a:ext>
            </a:extLst>
          </a:blip>
          <a:stretch>
            <a:fillRect/>
          </a:stretch>
        </p:blipFill>
        <p:spPr>
          <a:xfrm>
            <a:off x="-5793" y="1876926"/>
            <a:ext cx="2372301" cy="1802419"/>
          </a:xfrm>
          <a:prstGeom prst="rect">
            <a:avLst/>
          </a:prstGeom>
        </p:spPr>
      </p:pic>
      <p:pic>
        <p:nvPicPr>
          <p:cNvPr id="14" name="Picture 13">
            <a:extLst>
              <a:ext uri="{FF2B5EF4-FFF2-40B4-BE49-F238E27FC236}">
                <a16:creationId xmlns:a16="http://schemas.microsoft.com/office/drawing/2014/main" id="{B496A88B-E002-0446-9310-ED9C67590184}"/>
              </a:ext>
            </a:extLst>
          </p:cNvPr>
          <p:cNvPicPr>
            <a:picLocks noChangeAspect="1"/>
          </p:cNvPicPr>
          <p:nvPr/>
        </p:nvPicPr>
        <p:blipFill>
          <a:blip r:embed="rId5"/>
          <a:stretch>
            <a:fillRect/>
          </a:stretch>
        </p:blipFill>
        <p:spPr>
          <a:xfrm>
            <a:off x="-9942" y="3679345"/>
            <a:ext cx="5523631" cy="1453587"/>
          </a:xfrm>
          <a:prstGeom prst="rect">
            <a:avLst/>
          </a:prstGeom>
        </p:spPr>
      </p:pic>
      <p:graphicFrame>
        <p:nvGraphicFramePr>
          <p:cNvPr id="15" name="Table 14">
            <a:extLst>
              <a:ext uri="{FF2B5EF4-FFF2-40B4-BE49-F238E27FC236}">
                <a16:creationId xmlns:a16="http://schemas.microsoft.com/office/drawing/2014/main" id="{EEE44F2E-C594-0349-AFC7-F584B01267F6}"/>
              </a:ext>
            </a:extLst>
          </p:cNvPr>
          <p:cNvGraphicFramePr>
            <a:graphicFrameLocks noGrp="1"/>
          </p:cNvGraphicFramePr>
          <p:nvPr/>
        </p:nvGraphicFramePr>
        <p:xfrm>
          <a:off x="4745421" y="2061553"/>
          <a:ext cx="4398579" cy="2011680"/>
        </p:xfrm>
        <a:graphic>
          <a:graphicData uri="http://schemas.openxmlformats.org/drawingml/2006/table">
            <a:tbl>
              <a:tblPr firstRow="1" firstCol="1" bandRow="1">
                <a:tableStyleId>{5C22544A-7EE6-4342-B048-85BDC9FD1C3A}</a:tableStyleId>
              </a:tblPr>
              <a:tblGrid>
                <a:gridCol w="953813">
                  <a:extLst>
                    <a:ext uri="{9D8B030D-6E8A-4147-A177-3AD203B41FA5}">
                      <a16:colId xmlns:a16="http://schemas.microsoft.com/office/drawing/2014/main" val="1842793254"/>
                    </a:ext>
                  </a:extLst>
                </a:gridCol>
                <a:gridCol w="1584435">
                  <a:extLst>
                    <a:ext uri="{9D8B030D-6E8A-4147-A177-3AD203B41FA5}">
                      <a16:colId xmlns:a16="http://schemas.microsoft.com/office/drawing/2014/main" val="3659615096"/>
                    </a:ext>
                  </a:extLst>
                </a:gridCol>
                <a:gridCol w="1860331">
                  <a:extLst>
                    <a:ext uri="{9D8B030D-6E8A-4147-A177-3AD203B41FA5}">
                      <a16:colId xmlns:a16="http://schemas.microsoft.com/office/drawing/2014/main" val="1474609586"/>
                    </a:ext>
                  </a:extLst>
                </a:gridCol>
              </a:tblGrid>
              <a:tr h="239189">
                <a:tc>
                  <a:txBody>
                    <a:bodyPr/>
                    <a:lstStyle/>
                    <a:p>
                      <a:pPr marL="0" indent="6350" algn="just">
                        <a:spcAft>
                          <a:spcPts val="0"/>
                        </a:spcAft>
                        <a:tabLst/>
                      </a:pPr>
                      <a:r>
                        <a:rPr lang="fr-FR" sz="1800" dirty="0">
                          <a:effectLst/>
                        </a:rPr>
                        <a:t>Distance</a:t>
                      </a:r>
                      <a:endParaRPr lang="en-CH" sz="1800" dirty="0">
                        <a:effectLst/>
                        <a:latin typeface="Times" pitchFamily="2" charset="0"/>
                        <a:ea typeface="Times New Roman" panose="02020603050405020304" pitchFamily="18" charset="0"/>
                        <a:cs typeface="Times" pitchFamily="2" charset="0"/>
                      </a:endParaRPr>
                    </a:p>
                  </a:txBody>
                  <a:tcPr marL="51435" marR="51435" marT="0" marB="0"/>
                </a:tc>
                <a:tc gridSpan="2">
                  <a:txBody>
                    <a:bodyPr/>
                    <a:lstStyle/>
                    <a:p>
                      <a:pPr indent="179705" algn="ctr">
                        <a:spcAft>
                          <a:spcPts val="0"/>
                        </a:spcAft>
                      </a:pPr>
                      <a:r>
                        <a:rPr lang="fr-FR" sz="1800" dirty="0">
                          <a:effectLst/>
                        </a:rPr>
                        <a:t>Signe</a:t>
                      </a:r>
                      <a:endParaRPr lang="en-CH" sz="1800" dirty="0">
                        <a:effectLst/>
                        <a:latin typeface="Times" pitchFamily="2" charset="0"/>
                        <a:ea typeface="Times New Roman" panose="02020603050405020304" pitchFamily="18" charset="0"/>
                        <a:cs typeface="Times" pitchFamily="2" charset="0"/>
                      </a:endParaRPr>
                    </a:p>
                  </a:txBody>
                  <a:tcPr marL="51435" marR="51435" marT="0" marB="0"/>
                </a:tc>
                <a:tc hMerge="1">
                  <a:txBody>
                    <a:bodyPr/>
                    <a:lstStyle/>
                    <a:p>
                      <a:endParaRPr lang="fr-CH"/>
                    </a:p>
                  </a:txBody>
                  <a:tcPr/>
                </a:tc>
                <a:extLst>
                  <a:ext uri="{0D108BD9-81ED-4DB2-BD59-A6C34878D82A}">
                    <a16:rowId xmlns:a16="http://schemas.microsoft.com/office/drawing/2014/main" val="1068246631"/>
                  </a:ext>
                </a:extLst>
              </a:tr>
              <a:tr h="318918">
                <a:tc>
                  <a:txBody>
                    <a:bodyPr/>
                    <a:lstStyle/>
                    <a:p>
                      <a:pPr indent="179705" algn="just">
                        <a:spcAft>
                          <a:spcPts val="0"/>
                        </a:spcAft>
                      </a:pPr>
                      <a:r>
                        <a:rPr lang="fr-FR" sz="1800">
                          <a:effectLst/>
                        </a:rPr>
                        <a:t> </a:t>
                      </a:r>
                      <a:endParaRPr lang="en-CH" sz="1800">
                        <a:effectLst/>
                        <a:latin typeface="Times" pitchFamily="2" charset="0"/>
                        <a:ea typeface="Times New Roman" panose="02020603050405020304" pitchFamily="18" charset="0"/>
                        <a:cs typeface="Times" pitchFamily="2" charset="0"/>
                      </a:endParaRPr>
                    </a:p>
                  </a:txBody>
                  <a:tcPr marL="51435" marR="51435" marT="0" marB="0"/>
                </a:tc>
                <a:tc>
                  <a:txBody>
                    <a:bodyPr/>
                    <a:lstStyle/>
                    <a:p>
                      <a:pPr indent="179705" algn="ctr">
                        <a:spcAft>
                          <a:spcPts val="0"/>
                        </a:spcAft>
                      </a:pPr>
                      <a:r>
                        <a:rPr lang="fr-FR" sz="2400" dirty="0">
                          <a:effectLst/>
                        </a:rPr>
                        <a:t>+</a:t>
                      </a:r>
                      <a:endParaRPr lang="en-CH" sz="2400" dirty="0">
                        <a:effectLst/>
                        <a:latin typeface="Times" pitchFamily="2" charset="0"/>
                        <a:ea typeface="Times New Roman" panose="02020603050405020304" pitchFamily="18" charset="0"/>
                        <a:cs typeface="Times" pitchFamily="2" charset="0"/>
                      </a:endParaRPr>
                    </a:p>
                  </a:txBody>
                  <a:tcPr marL="51435" marR="51435" marT="0" marB="0"/>
                </a:tc>
                <a:tc>
                  <a:txBody>
                    <a:bodyPr/>
                    <a:lstStyle/>
                    <a:p>
                      <a:pPr indent="179705" algn="ctr">
                        <a:spcAft>
                          <a:spcPts val="0"/>
                        </a:spcAft>
                      </a:pPr>
                      <a:r>
                        <a:rPr lang="fr-FR" sz="2400" dirty="0">
                          <a:effectLst/>
                        </a:rPr>
                        <a:t>-</a:t>
                      </a:r>
                      <a:endParaRPr lang="en-CH" sz="2400" dirty="0">
                        <a:effectLst/>
                        <a:latin typeface="Times" pitchFamily="2" charset="0"/>
                        <a:ea typeface="Times New Roman" panose="02020603050405020304" pitchFamily="18" charset="0"/>
                        <a:cs typeface="Times" pitchFamily="2" charset="0"/>
                      </a:endParaRPr>
                    </a:p>
                  </a:txBody>
                  <a:tcPr marL="51435" marR="51435" marT="0" marB="0"/>
                </a:tc>
                <a:extLst>
                  <a:ext uri="{0D108BD9-81ED-4DB2-BD59-A6C34878D82A}">
                    <a16:rowId xmlns:a16="http://schemas.microsoft.com/office/drawing/2014/main" val="1100798873"/>
                  </a:ext>
                </a:extLst>
              </a:tr>
              <a:tr h="239189">
                <a:tc>
                  <a:txBody>
                    <a:bodyPr/>
                    <a:lstStyle/>
                    <a:p>
                      <a:pPr indent="179705" algn="just">
                        <a:spcAft>
                          <a:spcPts val="0"/>
                        </a:spcAft>
                      </a:pPr>
                      <a:r>
                        <a:rPr lang="fr-FR" sz="1800">
                          <a:effectLst/>
                        </a:rPr>
                        <a:t>S</a:t>
                      </a:r>
                      <a:r>
                        <a:rPr lang="fr-FR" sz="1800" baseline="-25000">
                          <a:effectLst/>
                        </a:rPr>
                        <a:t>o</a:t>
                      </a:r>
                      <a:endParaRPr lang="en-CH" sz="1800">
                        <a:effectLst/>
                        <a:latin typeface="Times" pitchFamily="2" charset="0"/>
                        <a:ea typeface="Times New Roman" panose="02020603050405020304" pitchFamily="18" charset="0"/>
                        <a:cs typeface="Times" pitchFamily="2" charset="0"/>
                      </a:endParaRPr>
                    </a:p>
                  </a:txBody>
                  <a:tcPr marL="51435" marR="51435" marT="0" marB="0"/>
                </a:tc>
                <a:tc>
                  <a:txBody>
                    <a:bodyPr/>
                    <a:lstStyle/>
                    <a:p>
                      <a:pPr indent="179705" algn="just">
                        <a:spcAft>
                          <a:spcPts val="0"/>
                        </a:spcAft>
                      </a:pPr>
                      <a:r>
                        <a:rPr lang="fr-FR" sz="1800">
                          <a:effectLst/>
                        </a:rPr>
                        <a:t>Objet réel</a:t>
                      </a:r>
                      <a:endParaRPr lang="en-CH" sz="1800">
                        <a:effectLst/>
                        <a:latin typeface="Times" pitchFamily="2" charset="0"/>
                        <a:ea typeface="Times New Roman" panose="02020603050405020304" pitchFamily="18" charset="0"/>
                        <a:cs typeface="Times" pitchFamily="2" charset="0"/>
                      </a:endParaRPr>
                    </a:p>
                  </a:txBody>
                  <a:tcPr marL="51435" marR="51435" marT="0" marB="0"/>
                </a:tc>
                <a:tc>
                  <a:txBody>
                    <a:bodyPr/>
                    <a:lstStyle/>
                    <a:p>
                      <a:pPr indent="179705" algn="just">
                        <a:spcAft>
                          <a:spcPts val="0"/>
                        </a:spcAft>
                      </a:pPr>
                      <a:r>
                        <a:rPr lang="fr-FR" sz="1800">
                          <a:effectLst/>
                        </a:rPr>
                        <a:t>Objet virtuel</a:t>
                      </a:r>
                      <a:endParaRPr lang="en-CH" sz="1800">
                        <a:effectLst/>
                        <a:latin typeface="Times" pitchFamily="2" charset="0"/>
                        <a:ea typeface="Times New Roman" panose="02020603050405020304" pitchFamily="18" charset="0"/>
                        <a:cs typeface="Times" pitchFamily="2" charset="0"/>
                      </a:endParaRPr>
                    </a:p>
                  </a:txBody>
                  <a:tcPr marL="51435" marR="51435" marT="0" marB="0"/>
                </a:tc>
                <a:extLst>
                  <a:ext uri="{0D108BD9-81ED-4DB2-BD59-A6C34878D82A}">
                    <a16:rowId xmlns:a16="http://schemas.microsoft.com/office/drawing/2014/main" val="1082673778"/>
                  </a:ext>
                </a:extLst>
              </a:tr>
              <a:tr h="239189">
                <a:tc>
                  <a:txBody>
                    <a:bodyPr/>
                    <a:lstStyle/>
                    <a:p>
                      <a:pPr indent="179705" algn="just">
                        <a:spcAft>
                          <a:spcPts val="0"/>
                        </a:spcAft>
                      </a:pPr>
                      <a:r>
                        <a:rPr lang="fr-FR" sz="1800">
                          <a:effectLst/>
                        </a:rPr>
                        <a:t>S</a:t>
                      </a:r>
                      <a:r>
                        <a:rPr lang="fr-FR" sz="1800" baseline="-25000">
                          <a:effectLst/>
                        </a:rPr>
                        <a:t>i</a:t>
                      </a:r>
                      <a:endParaRPr lang="en-CH" sz="1800">
                        <a:effectLst/>
                        <a:latin typeface="Times" pitchFamily="2" charset="0"/>
                        <a:ea typeface="Times New Roman" panose="02020603050405020304" pitchFamily="18" charset="0"/>
                        <a:cs typeface="Times" pitchFamily="2" charset="0"/>
                      </a:endParaRPr>
                    </a:p>
                  </a:txBody>
                  <a:tcPr marL="51435" marR="51435" marT="0" marB="0"/>
                </a:tc>
                <a:tc>
                  <a:txBody>
                    <a:bodyPr/>
                    <a:lstStyle/>
                    <a:p>
                      <a:pPr indent="179705" algn="just">
                        <a:spcAft>
                          <a:spcPts val="0"/>
                        </a:spcAft>
                      </a:pPr>
                      <a:r>
                        <a:rPr lang="fr-FR" sz="1800" dirty="0">
                          <a:effectLst/>
                        </a:rPr>
                        <a:t>Image réelle</a:t>
                      </a:r>
                      <a:endParaRPr lang="en-CH" sz="1800" dirty="0">
                        <a:effectLst/>
                        <a:latin typeface="Times" pitchFamily="2" charset="0"/>
                        <a:ea typeface="Times New Roman" panose="02020603050405020304" pitchFamily="18" charset="0"/>
                        <a:cs typeface="Times" pitchFamily="2" charset="0"/>
                      </a:endParaRPr>
                    </a:p>
                  </a:txBody>
                  <a:tcPr marL="51435" marR="51435" marT="0" marB="0"/>
                </a:tc>
                <a:tc>
                  <a:txBody>
                    <a:bodyPr/>
                    <a:lstStyle/>
                    <a:p>
                      <a:pPr indent="179705" algn="just">
                        <a:spcAft>
                          <a:spcPts val="0"/>
                        </a:spcAft>
                      </a:pPr>
                      <a:r>
                        <a:rPr lang="fr-FR" sz="1800">
                          <a:effectLst/>
                        </a:rPr>
                        <a:t>Image virtuelle</a:t>
                      </a:r>
                      <a:endParaRPr lang="en-CH" sz="1800">
                        <a:effectLst/>
                        <a:latin typeface="Times" pitchFamily="2" charset="0"/>
                        <a:ea typeface="Times New Roman" panose="02020603050405020304" pitchFamily="18" charset="0"/>
                        <a:cs typeface="Times" pitchFamily="2" charset="0"/>
                      </a:endParaRPr>
                    </a:p>
                  </a:txBody>
                  <a:tcPr marL="51435" marR="51435" marT="0" marB="0"/>
                </a:tc>
                <a:extLst>
                  <a:ext uri="{0D108BD9-81ED-4DB2-BD59-A6C34878D82A}">
                    <a16:rowId xmlns:a16="http://schemas.microsoft.com/office/drawing/2014/main" val="2998919415"/>
                  </a:ext>
                </a:extLst>
              </a:tr>
              <a:tr h="239189">
                <a:tc>
                  <a:txBody>
                    <a:bodyPr/>
                    <a:lstStyle/>
                    <a:p>
                      <a:pPr indent="179705" algn="just">
                        <a:spcAft>
                          <a:spcPts val="0"/>
                        </a:spcAft>
                      </a:pPr>
                      <a:r>
                        <a:rPr lang="fr-FR" sz="1800" dirty="0">
                          <a:effectLst/>
                        </a:rPr>
                        <a:t>f</a:t>
                      </a:r>
                      <a:endParaRPr lang="en-CH" sz="1800" dirty="0">
                        <a:effectLst/>
                        <a:latin typeface="Times" pitchFamily="2" charset="0"/>
                        <a:ea typeface="Times New Roman" panose="02020603050405020304" pitchFamily="18" charset="0"/>
                        <a:cs typeface="Times" pitchFamily="2" charset="0"/>
                      </a:endParaRPr>
                    </a:p>
                  </a:txBody>
                  <a:tcPr marL="51435" marR="51435" marT="0" marB="0"/>
                </a:tc>
                <a:tc>
                  <a:txBody>
                    <a:bodyPr/>
                    <a:lstStyle/>
                    <a:p>
                      <a:pPr indent="179705" algn="just">
                        <a:spcAft>
                          <a:spcPts val="0"/>
                        </a:spcAft>
                      </a:pPr>
                      <a:r>
                        <a:rPr lang="fr-FR" sz="1800" dirty="0">
                          <a:effectLst/>
                        </a:rPr>
                        <a:t>Convergente</a:t>
                      </a:r>
                      <a:endParaRPr lang="en-CH" sz="1800" dirty="0">
                        <a:effectLst/>
                        <a:latin typeface="Times" pitchFamily="2" charset="0"/>
                        <a:ea typeface="Times New Roman" panose="02020603050405020304" pitchFamily="18" charset="0"/>
                        <a:cs typeface="Times" pitchFamily="2" charset="0"/>
                      </a:endParaRPr>
                    </a:p>
                  </a:txBody>
                  <a:tcPr marL="51435" marR="51435" marT="0" marB="0"/>
                </a:tc>
                <a:tc>
                  <a:txBody>
                    <a:bodyPr/>
                    <a:lstStyle/>
                    <a:p>
                      <a:pPr indent="179705" algn="just">
                        <a:spcAft>
                          <a:spcPts val="0"/>
                        </a:spcAft>
                      </a:pPr>
                      <a:r>
                        <a:rPr lang="fr-FR" sz="1800" dirty="0">
                          <a:effectLst/>
                        </a:rPr>
                        <a:t>Divergente</a:t>
                      </a:r>
                      <a:endParaRPr lang="en-CH" sz="1800" dirty="0">
                        <a:effectLst/>
                        <a:latin typeface="Times" pitchFamily="2" charset="0"/>
                        <a:ea typeface="Times New Roman" panose="02020603050405020304" pitchFamily="18" charset="0"/>
                        <a:cs typeface="Times" pitchFamily="2" charset="0"/>
                      </a:endParaRPr>
                    </a:p>
                  </a:txBody>
                  <a:tcPr marL="51435" marR="51435" marT="0" marB="0"/>
                </a:tc>
                <a:extLst>
                  <a:ext uri="{0D108BD9-81ED-4DB2-BD59-A6C34878D82A}">
                    <a16:rowId xmlns:a16="http://schemas.microsoft.com/office/drawing/2014/main" val="2847104332"/>
                  </a:ext>
                </a:extLst>
              </a:tr>
              <a:tr h="239189">
                <a:tc>
                  <a:txBody>
                    <a:bodyPr/>
                    <a:lstStyle/>
                    <a:p>
                      <a:pPr indent="179705" algn="just">
                        <a:spcAft>
                          <a:spcPts val="0"/>
                        </a:spcAft>
                      </a:pPr>
                      <a:r>
                        <a:rPr lang="fr-FR" sz="1800" dirty="0">
                          <a:effectLst/>
                        </a:rPr>
                        <a:t>y</a:t>
                      </a:r>
                      <a:r>
                        <a:rPr lang="fr-FR" sz="1800" baseline="-25000" dirty="0">
                          <a:effectLst/>
                        </a:rPr>
                        <a:t>o</a:t>
                      </a:r>
                      <a:endParaRPr lang="en-CH" sz="1800" dirty="0">
                        <a:effectLst/>
                        <a:latin typeface="Times" pitchFamily="2" charset="0"/>
                        <a:ea typeface="Times New Roman" panose="02020603050405020304" pitchFamily="18" charset="0"/>
                        <a:cs typeface="Times" pitchFamily="2" charset="0"/>
                      </a:endParaRPr>
                    </a:p>
                  </a:txBody>
                  <a:tcPr marL="51435" marR="51435" marT="0" marB="0"/>
                </a:tc>
                <a:tc>
                  <a:txBody>
                    <a:bodyPr/>
                    <a:lstStyle/>
                    <a:p>
                      <a:pPr indent="179705" algn="just">
                        <a:spcAft>
                          <a:spcPts val="0"/>
                        </a:spcAft>
                      </a:pPr>
                      <a:r>
                        <a:rPr lang="fr-FR" sz="1800" dirty="0">
                          <a:effectLst/>
                        </a:rPr>
                        <a:t>Objet droit</a:t>
                      </a:r>
                      <a:endParaRPr lang="en-CH" sz="1800" dirty="0">
                        <a:effectLst/>
                        <a:latin typeface="Times" pitchFamily="2" charset="0"/>
                        <a:ea typeface="Times New Roman" panose="02020603050405020304" pitchFamily="18" charset="0"/>
                        <a:cs typeface="Times" pitchFamily="2" charset="0"/>
                      </a:endParaRPr>
                    </a:p>
                  </a:txBody>
                  <a:tcPr marL="51435" marR="51435" marT="0" marB="0"/>
                </a:tc>
                <a:tc>
                  <a:txBody>
                    <a:bodyPr/>
                    <a:lstStyle/>
                    <a:p>
                      <a:pPr indent="179705" algn="just">
                        <a:spcAft>
                          <a:spcPts val="0"/>
                        </a:spcAft>
                      </a:pPr>
                      <a:r>
                        <a:rPr lang="fr-FR" sz="1800">
                          <a:effectLst/>
                        </a:rPr>
                        <a:t>Objet inversé</a:t>
                      </a:r>
                      <a:endParaRPr lang="en-CH" sz="1800">
                        <a:effectLst/>
                        <a:latin typeface="Times" pitchFamily="2" charset="0"/>
                        <a:ea typeface="Times New Roman" panose="02020603050405020304" pitchFamily="18" charset="0"/>
                        <a:cs typeface="Times" pitchFamily="2" charset="0"/>
                      </a:endParaRPr>
                    </a:p>
                  </a:txBody>
                  <a:tcPr marL="51435" marR="51435" marT="0" marB="0"/>
                </a:tc>
                <a:extLst>
                  <a:ext uri="{0D108BD9-81ED-4DB2-BD59-A6C34878D82A}">
                    <a16:rowId xmlns:a16="http://schemas.microsoft.com/office/drawing/2014/main" val="3211544709"/>
                  </a:ext>
                </a:extLst>
              </a:tr>
              <a:tr h="239189">
                <a:tc>
                  <a:txBody>
                    <a:bodyPr/>
                    <a:lstStyle/>
                    <a:p>
                      <a:pPr indent="179705" algn="just">
                        <a:spcAft>
                          <a:spcPts val="0"/>
                        </a:spcAft>
                      </a:pPr>
                      <a:r>
                        <a:rPr lang="fr-FR" sz="1800">
                          <a:effectLst/>
                        </a:rPr>
                        <a:t>y</a:t>
                      </a:r>
                      <a:r>
                        <a:rPr lang="fr-FR" sz="1800" baseline="-25000">
                          <a:effectLst/>
                        </a:rPr>
                        <a:t>i</a:t>
                      </a:r>
                      <a:endParaRPr lang="en-CH" sz="1800">
                        <a:effectLst/>
                        <a:latin typeface="Times" pitchFamily="2" charset="0"/>
                        <a:ea typeface="Times New Roman" panose="02020603050405020304" pitchFamily="18" charset="0"/>
                        <a:cs typeface="Times" pitchFamily="2" charset="0"/>
                      </a:endParaRPr>
                    </a:p>
                  </a:txBody>
                  <a:tcPr marL="51435" marR="51435" marT="0" marB="0"/>
                </a:tc>
                <a:tc>
                  <a:txBody>
                    <a:bodyPr/>
                    <a:lstStyle/>
                    <a:p>
                      <a:pPr indent="179705" algn="just">
                        <a:spcAft>
                          <a:spcPts val="0"/>
                        </a:spcAft>
                      </a:pPr>
                      <a:r>
                        <a:rPr lang="fr-FR" sz="1800">
                          <a:effectLst/>
                        </a:rPr>
                        <a:t>Image droite</a:t>
                      </a:r>
                      <a:endParaRPr lang="en-CH" sz="1800">
                        <a:effectLst/>
                        <a:latin typeface="Times" pitchFamily="2" charset="0"/>
                        <a:ea typeface="Times New Roman" panose="02020603050405020304" pitchFamily="18" charset="0"/>
                        <a:cs typeface="Times" pitchFamily="2" charset="0"/>
                      </a:endParaRPr>
                    </a:p>
                  </a:txBody>
                  <a:tcPr marL="51435" marR="51435" marT="0" marB="0"/>
                </a:tc>
                <a:tc>
                  <a:txBody>
                    <a:bodyPr/>
                    <a:lstStyle/>
                    <a:p>
                      <a:pPr indent="179705" algn="just">
                        <a:spcAft>
                          <a:spcPts val="0"/>
                        </a:spcAft>
                      </a:pPr>
                      <a:r>
                        <a:rPr lang="fr-FR" sz="1800" dirty="0">
                          <a:effectLst/>
                        </a:rPr>
                        <a:t>Image inversée</a:t>
                      </a:r>
                      <a:endParaRPr lang="en-CH" sz="1800" dirty="0">
                        <a:effectLst/>
                        <a:latin typeface="Times" pitchFamily="2" charset="0"/>
                        <a:ea typeface="Times New Roman" panose="02020603050405020304" pitchFamily="18" charset="0"/>
                        <a:cs typeface="Times" pitchFamily="2" charset="0"/>
                      </a:endParaRPr>
                    </a:p>
                  </a:txBody>
                  <a:tcPr marL="51435" marR="51435" marT="0" marB="0"/>
                </a:tc>
                <a:extLst>
                  <a:ext uri="{0D108BD9-81ED-4DB2-BD59-A6C34878D82A}">
                    <a16:rowId xmlns:a16="http://schemas.microsoft.com/office/drawing/2014/main" val="3429399112"/>
                  </a:ext>
                </a:extLst>
              </a:tr>
            </a:tbl>
          </a:graphicData>
        </a:graphic>
      </p:graphicFrame>
      <p:sp>
        <p:nvSpPr>
          <p:cNvPr id="17" name="Rectangle 16">
            <a:extLst>
              <a:ext uri="{FF2B5EF4-FFF2-40B4-BE49-F238E27FC236}">
                <a16:creationId xmlns:a16="http://schemas.microsoft.com/office/drawing/2014/main" id="{DFBD5AA9-633E-5849-9EBB-DCD3FE03AD11}"/>
              </a:ext>
            </a:extLst>
          </p:cNvPr>
          <p:cNvSpPr/>
          <p:nvPr/>
        </p:nvSpPr>
        <p:spPr>
          <a:xfrm>
            <a:off x="5778461" y="1733785"/>
            <a:ext cx="2332498" cy="381771"/>
          </a:xfrm>
          <a:prstGeom prst="rect">
            <a:avLst/>
          </a:prstGeom>
        </p:spPr>
        <p:txBody>
          <a:bodyPr wrap="none">
            <a:spAutoFit/>
          </a:bodyPr>
          <a:lstStyle/>
          <a:p>
            <a:pPr>
              <a:lnSpc>
                <a:spcPct val="110000"/>
              </a:lnSpc>
            </a:pPr>
            <a:r>
              <a:rPr lang="en-CH" sz="1800" dirty="0"/>
              <a:t>Convention des signes:</a:t>
            </a:r>
          </a:p>
        </p:txBody>
      </p:sp>
    </p:spTree>
    <p:extLst>
      <p:ext uri="{BB962C8B-B14F-4D97-AF65-F5344CB8AC3E}">
        <p14:creationId xmlns:p14="http://schemas.microsoft.com/office/powerpoint/2010/main" val="3749216269"/>
      </p:ext>
    </p:extLst>
  </p:cSld>
  <p:clrMapOvr>
    <a:masterClrMapping/>
  </p:clrMapOvr>
  <mc:AlternateContent xmlns:mc="http://schemas.openxmlformats.org/markup-compatibility/2006" xmlns:p14="http://schemas.microsoft.com/office/powerpoint/2010/main">
    <mc:Choice Requires="p14">
      <p:transition spd="slow" p14:dur="2000" advClick="0" advTm="64770"/>
    </mc:Choice>
    <mc:Fallback xmlns="">
      <p:transition spd="slow" advClick="0" advTm="6477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0" y="0"/>
            <a:ext cx="9144000" cy="457199"/>
          </a:xfrm>
        </p:spPr>
        <p:txBody>
          <a:bodyPr>
            <a:noAutofit/>
          </a:bodyPr>
          <a:lstStyle/>
          <a:p>
            <a:r>
              <a:rPr lang="en-CH" sz="2800" dirty="0"/>
              <a:t>Les matrices de transfert</a:t>
            </a:r>
          </a:p>
        </p:txBody>
      </p:sp>
      <mc:AlternateContent xmlns:mc="http://schemas.openxmlformats.org/markup-compatibility/2006" xmlns:a14="http://schemas.microsoft.com/office/drawing/2010/main">
        <mc:Choice Requires="a14">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2" y="450146"/>
                <a:ext cx="6914735" cy="3123550"/>
              </a:xfrm>
            </p:spPr>
            <p:txBody>
              <a:bodyPr>
                <a:noAutofit/>
              </a:bodyPr>
              <a:lstStyle/>
              <a:p>
                <a:pPr marL="257175" indent="-257175" algn="l">
                  <a:lnSpc>
                    <a:spcPct val="110000"/>
                  </a:lnSpc>
                  <a:spcBef>
                    <a:spcPts val="0"/>
                  </a:spcBef>
                  <a:buFont typeface="Arial" panose="020B0604020202020204" pitchFamily="34" charset="0"/>
                  <a:buChar char="•"/>
                </a:pPr>
                <a:r>
                  <a:rPr lang="en-CH" dirty="0"/>
                  <a:t>Une méthode simple pour calculer la réponse des systèmes optiques:</a:t>
                </a:r>
                <a:endParaRPr lang="en-CH" dirty="0">
                  <a:latin typeface="Symbol" pitchFamily="2" charset="2"/>
                </a:endParaRPr>
              </a:p>
              <a:p>
                <a:pPr marL="600075" lvl="1" indent="-257175" algn="l">
                  <a:lnSpc>
                    <a:spcPct val="110000"/>
                  </a:lnSpc>
                  <a:spcBef>
                    <a:spcPts val="0"/>
                  </a:spcBef>
                  <a:buFont typeface="Arial" panose="020B0604020202020204" pitchFamily="34" charset="0"/>
                  <a:buChar char="•"/>
                </a:pPr>
                <a:r>
                  <a:rPr lang="en-CH" dirty="0"/>
                  <a:t>On utilise </a:t>
                </a:r>
                <a:r>
                  <a:rPr lang="en-CH" b="1" dirty="0"/>
                  <a:t>l’approximation</a:t>
                </a:r>
                <a:r>
                  <a:rPr lang="fr-CH" b="1" dirty="0"/>
                  <a:t> </a:t>
                </a:r>
                <a:r>
                  <a:rPr lang="en-CH" b="1" dirty="0"/>
                  <a:t>paraxiale</a:t>
                </a:r>
              </a:p>
              <a:p>
                <a:pPr marL="600075" lvl="1" indent="-257175" algn="l">
                  <a:lnSpc>
                    <a:spcPct val="110000"/>
                  </a:lnSpc>
                  <a:spcBef>
                    <a:spcPts val="0"/>
                  </a:spcBef>
                  <a:buFont typeface="Arial" panose="020B0604020202020204" pitchFamily="34" charset="0"/>
                  <a:buChar char="•"/>
                </a:pPr>
                <a:r>
                  <a:rPr lang="en-CH" dirty="0"/>
                  <a:t>On charactérise le faisceau, en position </a:t>
                </a:r>
                <a:r>
                  <a:rPr lang="en-CH" i="1" dirty="0"/>
                  <a:t>z</a:t>
                </a:r>
                <a:r>
                  <a:rPr lang="en-CH" dirty="0"/>
                  <a:t> sur l’axe optique, par deux paramètres: hauteur </a:t>
                </a:r>
                <a:r>
                  <a:rPr lang="en-CH" i="1" dirty="0"/>
                  <a:t>y</a:t>
                </a:r>
                <a:r>
                  <a:rPr lang="en-CH" dirty="0"/>
                  <a:t> et angle </a:t>
                </a:r>
                <a:r>
                  <a:rPr lang="en-CH" i="1" dirty="0">
                    <a:latin typeface="Symbol" pitchFamily="2" charset="2"/>
                  </a:rPr>
                  <a:t>q</a:t>
                </a:r>
                <a:r>
                  <a:rPr lang="en-CH" dirty="0"/>
                  <a:t>.</a:t>
                </a:r>
              </a:p>
              <a:p>
                <a:pPr marL="257175" indent="-257175" algn="l">
                  <a:lnSpc>
                    <a:spcPct val="110000"/>
                  </a:lnSpc>
                  <a:spcBef>
                    <a:spcPts val="0"/>
                  </a:spcBef>
                  <a:buFont typeface="Arial" panose="020B0604020202020204" pitchFamily="34" charset="0"/>
                  <a:buChar char="•"/>
                </a:pPr>
                <a:endParaRPr lang="en-CH" dirty="0"/>
              </a:p>
              <a:p>
                <a:pPr marL="257175" indent="-257175" algn="l">
                  <a:lnSpc>
                    <a:spcPct val="110000"/>
                  </a:lnSpc>
                  <a:spcBef>
                    <a:spcPts val="0"/>
                  </a:spcBef>
                  <a:buFont typeface="Arial" panose="020B0604020202020204" pitchFamily="34" charset="0"/>
                  <a:buChar char="•"/>
                </a:pPr>
                <a:r>
                  <a:rPr lang="en-CH" dirty="0"/>
                  <a:t>La réponse d’un système optique est characterisé par une </a:t>
                </a:r>
                <a:r>
                  <a:rPr lang="en-CH" b="1" dirty="0"/>
                  <a:t>matrice de transfert</a:t>
                </a:r>
                <a:r>
                  <a:rPr lang="en-CH" dirty="0"/>
                  <a:t> 2x2 qui r</a:t>
                </a:r>
                <a:r>
                  <a:rPr lang="fr-CH" dirty="0"/>
                  <a:t>e</a:t>
                </a:r>
                <a:r>
                  <a:rPr lang="en-CH" dirty="0"/>
                  <a:t>lie les deux paramètres à la sortie (</a:t>
                </a:r>
                <a:r>
                  <a:rPr lang="en-CH" i="1" dirty="0"/>
                  <a:t>y</a:t>
                </a:r>
                <a:r>
                  <a:rPr lang="en-CH" i="1" baseline="-25000" dirty="0"/>
                  <a:t>2</a:t>
                </a:r>
                <a:r>
                  <a:rPr lang="en-CH" dirty="0"/>
                  <a:t>,</a:t>
                </a:r>
                <a:r>
                  <a:rPr lang="en-CH" i="1" dirty="0">
                    <a:latin typeface="Symbol" pitchFamily="2" charset="2"/>
                  </a:rPr>
                  <a:t>q</a:t>
                </a:r>
                <a:r>
                  <a:rPr lang="en-CH" i="1" baseline="-25000" dirty="0"/>
                  <a:t>2</a:t>
                </a:r>
                <a:r>
                  <a:rPr lang="en-CH" dirty="0"/>
                  <a:t>)  avec ceux à l’entrée (</a:t>
                </a:r>
                <a:r>
                  <a:rPr lang="en-CH" i="1" dirty="0"/>
                  <a:t>y</a:t>
                </a:r>
                <a:r>
                  <a:rPr lang="en-CH" i="1" baseline="-25000" dirty="0"/>
                  <a:t>1</a:t>
                </a:r>
                <a:r>
                  <a:rPr lang="en-CH" dirty="0"/>
                  <a:t>,</a:t>
                </a:r>
                <a:r>
                  <a:rPr lang="en-CH" i="1" dirty="0">
                    <a:latin typeface="Symbol" pitchFamily="2" charset="2"/>
                  </a:rPr>
                  <a:t>q</a:t>
                </a:r>
                <a:r>
                  <a:rPr lang="en-CH" i="1" baseline="-25000" dirty="0"/>
                  <a:t>1</a:t>
                </a:r>
                <a:r>
                  <a:rPr lang="en-CH" dirty="0"/>
                  <a:t>) :</a:t>
                </a:r>
              </a:p>
              <a:p>
                <a:pPr marL="257175" indent="-257175" algn="l">
                  <a:lnSpc>
                    <a:spcPct val="110000"/>
                  </a:lnSpc>
                  <a:spcBef>
                    <a:spcPts val="0"/>
                  </a:spcBef>
                  <a:buFont typeface="Arial" panose="020B0604020202020204" pitchFamily="34" charset="0"/>
                  <a:buChar char="•"/>
                </a:pPr>
                <a:endParaRPr lang="en-CH" dirty="0"/>
              </a:p>
              <a:p>
                <a:pPr algn="l">
                  <a:lnSpc>
                    <a:spcPct val="110000"/>
                  </a:lnSpc>
                  <a:spcBef>
                    <a:spcPts val="0"/>
                  </a:spcBef>
                </a:pPr>
                <a:r>
                  <a:rPr lang="en-CH" dirty="0"/>
                  <a:t>	</a:t>
                </a:r>
                <a14:m>
                  <m:oMath xmlns:m="http://schemas.openxmlformats.org/officeDocument/2006/math">
                    <m:d>
                      <m:dPr>
                        <m:ctrlPr>
                          <a:rPr lang="en-CH" i="1" smtClean="0">
                            <a:latin typeface="Cambria Math" panose="02040503050406030204" pitchFamily="18" charset="0"/>
                          </a:rPr>
                        </m:ctrlPr>
                      </m:dPr>
                      <m:e>
                        <m:m>
                          <m:mPr>
                            <m:mcs>
                              <m:mc>
                                <m:mcPr>
                                  <m:count m:val="1"/>
                                  <m:mcJc m:val="center"/>
                                </m:mcPr>
                              </m:mc>
                            </m:mcs>
                            <m:ctrlPr>
                              <a:rPr lang="en-CH" i="1">
                                <a:latin typeface="Cambria Math" panose="02040503050406030204" pitchFamily="18" charset="0"/>
                              </a:rPr>
                            </m:ctrlPr>
                          </m:mPr>
                          <m:mr>
                            <m:e>
                              <m:sSub>
                                <m:sSubPr>
                                  <m:ctrlPr>
                                    <a:rPr lang="en-CH" i="1" smtClean="0">
                                      <a:latin typeface="Cambria Math" panose="02040503050406030204" pitchFamily="18" charset="0"/>
                                    </a:rPr>
                                  </m:ctrlPr>
                                </m:sSubPr>
                                <m:e>
                                  <m:r>
                                    <a:rPr lang="fr-CH" b="0" i="1" smtClean="0">
                                      <a:latin typeface="Cambria Math" panose="02040503050406030204" pitchFamily="18" charset="0"/>
                                    </a:rPr>
                                    <m:t>𝑦</m:t>
                                  </m:r>
                                </m:e>
                                <m:sub>
                                  <m:r>
                                    <a:rPr lang="fr-CH" b="0" i="1" smtClean="0">
                                      <a:latin typeface="Cambria Math" panose="02040503050406030204" pitchFamily="18" charset="0"/>
                                    </a:rPr>
                                    <m:t>2</m:t>
                                  </m:r>
                                </m:sub>
                              </m:sSub>
                            </m:e>
                          </m:mr>
                          <m:mr>
                            <m:e>
                              <m:sSub>
                                <m:sSubPr>
                                  <m:ctrlPr>
                                    <a:rPr lang="en-CH" i="1" smtClean="0">
                                      <a:latin typeface="Cambria Math" panose="02040503050406030204" pitchFamily="18" charset="0"/>
                                    </a:rPr>
                                  </m:ctrlPr>
                                </m:sSubPr>
                                <m:e>
                                  <m:r>
                                    <a:rPr lang="en-CH" i="1" smtClean="0">
                                      <a:latin typeface="Cambria Math" panose="02040503050406030204" pitchFamily="18" charset="0"/>
                                      <a:ea typeface="Cambria Math" panose="02040503050406030204" pitchFamily="18" charset="0"/>
                                    </a:rPr>
                                    <m:t>𝜃</m:t>
                                  </m:r>
                                </m:e>
                                <m:sub>
                                  <m:r>
                                    <a:rPr lang="fr-CH" b="0" i="1" smtClean="0">
                                      <a:latin typeface="Cambria Math" panose="02040503050406030204" pitchFamily="18" charset="0"/>
                                    </a:rPr>
                                    <m:t>2</m:t>
                                  </m:r>
                                </m:sub>
                              </m:sSub>
                            </m:e>
                          </m:mr>
                        </m:m>
                      </m:e>
                    </m:d>
                    <m:r>
                      <a:rPr lang="fr-CH" b="0" i="1" smtClean="0">
                        <a:latin typeface="Cambria Math" panose="02040503050406030204" pitchFamily="18" charset="0"/>
                      </a:rPr>
                      <m:t>=</m:t>
                    </m:r>
                    <m:d>
                      <m:dPr>
                        <m:ctrlPr>
                          <a:rPr lang="fr-CH" b="0" i="1" smtClean="0">
                            <a:latin typeface="Cambria Math" panose="02040503050406030204" pitchFamily="18" charset="0"/>
                          </a:rPr>
                        </m:ctrlPr>
                      </m:dPr>
                      <m:e>
                        <m:m>
                          <m:mPr>
                            <m:mcs>
                              <m:mc>
                                <m:mcPr>
                                  <m:count m:val="2"/>
                                  <m:mcJc m:val="center"/>
                                </m:mcPr>
                              </m:mc>
                            </m:mcs>
                            <m:ctrlPr>
                              <a:rPr lang="fr-CH" b="0" i="1" smtClean="0">
                                <a:latin typeface="Cambria Math" panose="02040503050406030204" pitchFamily="18" charset="0"/>
                              </a:rPr>
                            </m:ctrlPr>
                          </m:mPr>
                          <m:mr>
                            <m:e>
                              <m:r>
                                <m:rPr>
                                  <m:brk m:alnAt="7"/>
                                </m:rPr>
                                <a:rPr lang="fr-CH" b="0" i="1" smtClean="0">
                                  <a:latin typeface="Cambria Math" panose="02040503050406030204" pitchFamily="18" charset="0"/>
                                </a:rPr>
                                <m:t>𝐴</m:t>
                              </m:r>
                            </m:e>
                            <m:e>
                              <m:r>
                                <a:rPr lang="fr-CH" b="0" i="1" smtClean="0">
                                  <a:latin typeface="Cambria Math" panose="02040503050406030204" pitchFamily="18" charset="0"/>
                                </a:rPr>
                                <m:t>𝐵</m:t>
                              </m:r>
                            </m:e>
                          </m:mr>
                          <m:mr>
                            <m:e>
                              <m:r>
                                <a:rPr lang="fr-CH" b="0" i="1" smtClean="0">
                                  <a:latin typeface="Cambria Math" panose="02040503050406030204" pitchFamily="18" charset="0"/>
                                </a:rPr>
                                <m:t>𝐶</m:t>
                              </m:r>
                            </m:e>
                            <m:e>
                              <m:r>
                                <a:rPr lang="fr-CH" b="0" i="1" smtClean="0">
                                  <a:latin typeface="Cambria Math" panose="02040503050406030204" pitchFamily="18" charset="0"/>
                                </a:rPr>
                                <m:t>𝐷</m:t>
                              </m:r>
                            </m:e>
                          </m:mr>
                        </m:m>
                      </m:e>
                    </m:d>
                    <m:d>
                      <m:dPr>
                        <m:ctrlPr>
                          <a:rPr lang="en-CH" i="1">
                            <a:latin typeface="Cambria Math" panose="02040503050406030204" pitchFamily="18" charset="0"/>
                          </a:rPr>
                        </m:ctrlPr>
                      </m:dPr>
                      <m:e>
                        <m:m>
                          <m:mPr>
                            <m:mcs>
                              <m:mc>
                                <m:mcPr>
                                  <m:count m:val="1"/>
                                  <m:mcJc m:val="center"/>
                                </m:mcPr>
                              </m:mc>
                            </m:mcs>
                            <m:ctrlPr>
                              <a:rPr lang="en-CH" i="1">
                                <a:latin typeface="Cambria Math" panose="02040503050406030204" pitchFamily="18" charset="0"/>
                              </a:rPr>
                            </m:ctrlPr>
                          </m:mPr>
                          <m:mr>
                            <m:e>
                              <m:sSub>
                                <m:sSubPr>
                                  <m:ctrlPr>
                                    <a:rPr lang="en-CH" i="1">
                                      <a:latin typeface="Cambria Math" panose="02040503050406030204" pitchFamily="18" charset="0"/>
                                    </a:rPr>
                                  </m:ctrlPr>
                                </m:sSubPr>
                                <m:e>
                                  <m:r>
                                    <a:rPr lang="fr-CH" i="1">
                                      <a:latin typeface="Cambria Math" panose="02040503050406030204" pitchFamily="18" charset="0"/>
                                    </a:rPr>
                                    <m:t>𝑦</m:t>
                                  </m:r>
                                </m:e>
                                <m:sub>
                                  <m:r>
                                    <a:rPr lang="fr-CH" b="0" i="1" smtClean="0">
                                      <a:latin typeface="Cambria Math" panose="02040503050406030204" pitchFamily="18" charset="0"/>
                                    </a:rPr>
                                    <m:t>1</m:t>
                                  </m:r>
                                </m:sub>
                              </m:sSub>
                            </m:e>
                          </m:mr>
                          <m:mr>
                            <m:e>
                              <m:sSub>
                                <m:sSubPr>
                                  <m:ctrlPr>
                                    <a:rPr lang="en-CH" i="1">
                                      <a:latin typeface="Cambria Math" panose="02040503050406030204" pitchFamily="18" charset="0"/>
                                    </a:rPr>
                                  </m:ctrlPr>
                                </m:sSubPr>
                                <m:e>
                                  <m:r>
                                    <a:rPr lang="en-CH" i="1">
                                      <a:latin typeface="Cambria Math" panose="02040503050406030204" pitchFamily="18" charset="0"/>
                                      <a:ea typeface="Cambria Math" panose="02040503050406030204" pitchFamily="18" charset="0"/>
                                    </a:rPr>
                                    <m:t>𝜃</m:t>
                                  </m:r>
                                </m:e>
                                <m:sub>
                                  <m:r>
                                    <a:rPr lang="fr-CH" b="0" i="1" smtClean="0">
                                      <a:latin typeface="Cambria Math" panose="02040503050406030204" pitchFamily="18" charset="0"/>
                                    </a:rPr>
                                    <m:t>1</m:t>
                                  </m:r>
                                </m:sub>
                              </m:sSub>
                            </m:e>
                          </m:mr>
                        </m:m>
                      </m:e>
                    </m:d>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rPr>
                      <m:t>𝑀</m:t>
                    </m:r>
                    <m:d>
                      <m:dPr>
                        <m:ctrlPr>
                          <a:rPr lang="en-CH" i="1">
                            <a:latin typeface="Cambria Math" panose="02040503050406030204" pitchFamily="18" charset="0"/>
                          </a:rPr>
                        </m:ctrlPr>
                      </m:dPr>
                      <m:e>
                        <m:m>
                          <m:mPr>
                            <m:mcs>
                              <m:mc>
                                <m:mcPr>
                                  <m:count m:val="1"/>
                                  <m:mcJc m:val="center"/>
                                </m:mcPr>
                              </m:mc>
                            </m:mcs>
                            <m:ctrlPr>
                              <a:rPr lang="en-CH" i="1">
                                <a:latin typeface="Cambria Math" panose="02040503050406030204" pitchFamily="18" charset="0"/>
                              </a:rPr>
                            </m:ctrlPr>
                          </m:mPr>
                          <m:mr>
                            <m:e>
                              <m:sSub>
                                <m:sSubPr>
                                  <m:ctrlPr>
                                    <a:rPr lang="en-CH" i="1">
                                      <a:latin typeface="Cambria Math" panose="02040503050406030204" pitchFamily="18" charset="0"/>
                                    </a:rPr>
                                  </m:ctrlPr>
                                </m:sSubPr>
                                <m:e>
                                  <m:r>
                                    <a:rPr lang="fr-CH" i="1">
                                      <a:latin typeface="Cambria Math" panose="02040503050406030204" pitchFamily="18" charset="0"/>
                                    </a:rPr>
                                    <m:t>𝑦</m:t>
                                  </m:r>
                                </m:e>
                                <m:sub>
                                  <m:r>
                                    <a:rPr lang="fr-CH" i="1">
                                      <a:latin typeface="Cambria Math" panose="02040503050406030204" pitchFamily="18" charset="0"/>
                                    </a:rPr>
                                    <m:t>1</m:t>
                                  </m:r>
                                </m:sub>
                              </m:sSub>
                            </m:e>
                          </m:mr>
                          <m:mr>
                            <m:e>
                              <m:sSub>
                                <m:sSubPr>
                                  <m:ctrlPr>
                                    <a:rPr lang="en-CH" i="1">
                                      <a:latin typeface="Cambria Math" panose="02040503050406030204" pitchFamily="18" charset="0"/>
                                    </a:rPr>
                                  </m:ctrlPr>
                                </m:sSubPr>
                                <m:e>
                                  <m:r>
                                    <a:rPr lang="en-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rPr>
                                    <m:t>1</m:t>
                                  </m:r>
                                </m:sub>
                              </m:sSub>
                            </m:e>
                          </m:mr>
                        </m:m>
                      </m:e>
                    </m:d>
                  </m:oMath>
                </a14:m>
                <a:endParaRPr lang="en-CH" dirty="0"/>
              </a:p>
            </p:txBody>
          </p:sp>
        </mc:Choice>
        <mc:Fallback xmlns="">
          <p:sp>
            <p:nvSpPr>
              <p:cNvPr id="5" name="Subtitle 4">
                <a:extLst>
                  <a:ext uri="{FF2B5EF4-FFF2-40B4-BE49-F238E27FC236}">
                    <a16:creationId xmlns:a16="http://schemas.microsoft.com/office/drawing/2014/main" id="{7E77E312-3E9E-A84B-B6B5-5B7303E520E7}"/>
                  </a:ext>
                </a:extLst>
              </p:cNvPr>
              <p:cNvSpPr>
                <a:spLocks noGrp="1" noRot="1" noChangeAspect="1" noMove="1" noResize="1" noEditPoints="1" noAdjustHandles="1" noChangeArrowheads="1" noChangeShapeType="1" noTextEdit="1"/>
              </p:cNvSpPr>
              <p:nvPr>
                <p:ph type="subTitle" idx="1"/>
              </p:nvPr>
            </p:nvSpPr>
            <p:spPr>
              <a:xfrm>
                <a:off x="-2" y="450146"/>
                <a:ext cx="6914735" cy="3123550"/>
              </a:xfrm>
              <a:blipFill>
                <a:blip r:embed="rId2"/>
                <a:stretch>
                  <a:fillRect l="-550" t="-405" r="-550" b="-2429"/>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40488559-7AB7-A547-96E7-3586F41E9CF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6960303" y="726809"/>
            <a:ext cx="2175641" cy="1316129"/>
          </a:xfrm>
          <a:prstGeom prst="rect">
            <a:avLst/>
          </a:prstGeom>
        </p:spPr>
      </p:pic>
      <p:pic>
        <p:nvPicPr>
          <p:cNvPr id="7" name="Picture 6">
            <a:extLst>
              <a:ext uri="{FF2B5EF4-FFF2-40B4-BE49-F238E27FC236}">
                <a16:creationId xmlns:a16="http://schemas.microsoft.com/office/drawing/2014/main" id="{220E4D1D-5ADD-CD42-9FAE-B7B94514434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4765342" y="2802835"/>
            <a:ext cx="4378658" cy="2340665"/>
          </a:xfrm>
          <a:prstGeom prst="rect">
            <a:avLst/>
          </a:prstGeom>
        </p:spPr>
      </p:pic>
    </p:spTree>
    <p:extLst>
      <p:ext uri="{BB962C8B-B14F-4D97-AF65-F5344CB8AC3E}">
        <p14:creationId xmlns:p14="http://schemas.microsoft.com/office/powerpoint/2010/main" val="3069667633"/>
      </p:ext>
    </p:extLst>
  </p:cSld>
  <p:clrMapOvr>
    <a:masterClrMapping/>
  </p:clrMapOvr>
  <mc:AlternateContent xmlns:mc="http://schemas.openxmlformats.org/markup-compatibility/2006" xmlns:p14="http://schemas.microsoft.com/office/powerpoint/2010/main">
    <mc:Choice Requires="p14">
      <p:transition spd="slow" p14:dur="2000" advTm="80035"/>
    </mc:Choice>
    <mc:Fallback xmlns="">
      <p:transition spd="slow" advTm="8003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1" y="1"/>
            <a:ext cx="6937513" cy="500852"/>
          </a:xfrm>
        </p:spPr>
        <p:txBody>
          <a:bodyPr>
            <a:noAutofit/>
          </a:bodyPr>
          <a:lstStyle/>
          <a:p>
            <a:r>
              <a:rPr lang="en-CH" sz="2800" dirty="0"/>
              <a:t>Matrices de transfert des composants optiques </a:t>
            </a:r>
          </a:p>
        </p:txBody>
      </p:sp>
      <mc:AlternateContent xmlns:mc="http://schemas.openxmlformats.org/markup-compatibility/2006" xmlns:a14="http://schemas.microsoft.com/office/drawing/2010/main">
        <mc:Choice Requires="a14">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2" y="500853"/>
                <a:ext cx="5334973" cy="4642647"/>
              </a:xfrm>
            </p:spPr>
            <p:txBody>
              <a:bodyPr>
                <a:noAutofit/>
              </a:bodyPr>
              <a:lstStyle/>
              <a:p>
                <a:pPr marL="257175" indent="-257175" algn="l">
                  <a:lnSpc>
                    <a:spcPct val="110000"/>
                  </a:lnSpc>
                  <a:spcBef>
                    <a:spcPts val="0"/>
                  </a:spcBef>
                  <a:buFont typeface="Arial" panose="020B0604020202020204" pitchFamily="34" charset="0"/>
                  <a:buChar char="•"/>
                </a:pPr>
                <a:r>
                  <a:rPr lang="en-CH" dirty="0"/>
                  <a:t>Propagation d’une distance </a:t>
                </a:r>
                <a:r>
                  <a:rPr lang="en-CH" i="1" dirty="0"/>
                  <a:t>d</a:t>
                </a:r>
                <a:r>
                  <a:rPr lang="en-CH" dirty="0"/>
                  <a:t> dans l’espace libre (milieu </a:t>
                </a:r>
                <a:r>
                  <a:rPr lang="en-CH"/>
                  <a:t>homogène):</a:t>
                </a:r>
                <a:r>
                  <a:rPr lang="fr-CH" dirty="0"/>
                  <a:t> L'angle reste le même, la hauteur est augmenté par </a:t>
                </a:r>
                <a14:m>
                  <m:oMath xmlns:m="http://schemas.openxmlformats.org/officeDocument/2006/math">
                    <m:sSub>
                      <m:sSubPr>
                        <m:ctrlPr>
                          <a:rPr lang="en-CH" i="1" smtClean="0">
                            <a:latin typeface="Cambria Math" panose="02040503050406030204" pitchFamily="18" charset="0"/>
                          </a:rPr>
                        </m:ctrlPr>
                      </m:sSubPr>
                      <m:e>
                        <m:r>
                          <a:rPr lang="en-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rPr>
                          <m:t>1</m:t>
                        </m:r>
                      </m:sub>
                    </m:sSub>
                    <m:r>
                      <a:rPr lang="fr-CH" b="0" i="1" smtClean="0">
                        <a:latin typeface="Cambria Math" panose="02040503050406030204" pitchFamily="18" charset="0"/>
                      </a:rPr>
                      <m:t>𝑑</m:t>
                    </m:r>
                  </m:oMath>
                </a14:m>
                <a:r>
                  <a:rPr lang="fr-CH" dirty="0"/>
                  <a:t> :</a:t>
                </a:r>
                <a:endParaRPr lang="en-CH" dirty="0"/>
              </a:p>
              <a:p>
                <a:pPr algn="l">
                  <a:lnSpc>
                    <a:spcPct val="110000"/>
                  </a:lnSpc>
                  <a:spcBef>
                    <a:spcPts val="0"/>
                  </a:spcBef>
                </a:pPr>
                <a14:m>
                  <m:oMathPara xmlns:m="http://schemas.openxmlformats.org/officeDocument/2006/math">
                    <m:oMathParaPr>
                      <m:jc m:val="centerGroup"/>
                    </m:oMathParaPr>
                    <m:oMath xmlns:m="http://schemas.openxmlformats.org/officeDocument/2006/math">
                      <m:r>
                        <a:rPr lang="fr-CH" i="1" smtClean="0">
                          <a:latin typeface="Cambria Math" panose="02040503050406030204" pitchFamily="18" charset="0"/>
                        </a:rPr>
                        <m:t>𝑀</m:t>
                      </m:r>
                      <m:r>
                        <a:rPr lang="fr-CH" b="0" i="1" smtClean="0">
                          <a:latin typeface="Cambria Math" panose="02040503050406030204" pitchFamily="18" charset="0"/>
                        </a:rPr>
                        <m:t>=</m:t>
                      </m:r>
                      <m:d>
                        <m:dPr>
                          <m:ctrlPr>
                            <a:rPr lang="fr-CH" b="0" i="1" smtClean="0">
                              <a:latin typeface="Cambria Math" panose="02040503050406030204" pitchFamily="18" charset="0"/>
                            </a:rPr>
                          </m:ctrlPr>
                        </m:dPr>
                        <m:e>
                          <m:m>
                            <m:mPr>
                              <m:mcs>
                                <m:mc>
                                  <m:mcPr>
                                    <m:count m:val="2"/>
                                    <m:mcJc m:val="center"/>
                                  </m:mcPr>
                                </m:mc>
                              </m:mcs>
                              <m:ctrlPr>
                                <a:rPr lang="fr-CH" b="0" i="1" smtClean="0">
                                  <a:latin typeface="Cambria Math" panose="02040503050406030204" pitchFamily="18" charset="0"/>
                                </a:rPr>
                              </m:ctrlPr>
                            </m:mPr>
                            <m:mr>
                              <m:e>
                                <m:r>
                                  <m:rPr>
                                    <m:brk m:alnAt="7"/>
                                  </m:rPr>
                                  <a:rPr lang="fr-CH" b="0" i="1" smtClean="0">
                                    <a:latin typeface="Cambria Math" panose="02040503050406030204" pitchFamily="18" charset="0"/>
                                  </a:rPr>
                                  <m:t>1</m:t>
                                </m:r>
                              </m:e>
                              <m:e>
                                <m:r>
                                  <a:rPr lang="fr-CH" b="0" i="1" smtClean="0">
                                    <a:latin typeface="Cambria Math" panose="02040503050406030204" pitchFamily="18" charset="0"/>
                                  </a:rPr>
                                  <m:t>𝑑</m:t>
                                </m:r>
                              </m:e>
                            </m:mr>
                            <m:mr>
                              <m:e>
                                <m:r>
                                  <a:rPr lang="fr-CH" b="0" i="1" smtClean="0">
                                    <a:latin typeface="Cambria Math" panose="02040503050406030204" pitchFamily="18" charset="0"/>
                                  </a:rPr>
                                  <m:t>0</m:t>
                                </m:r>
                              </m:e>
                              <m:e>
                                <m:r>
                                  <a:rPr lang="fr-CH" b="0" i="1" smtClean="0">
                                    <a:latin typeface="Cambria Math" panose="02040503050406030204" pitchFamily="18" charset="0"/>
                                  </a:rPr>
                                  <m:t>1</m:t>
                                </m:r>
                              </m:e>
                            </m:mr>
                          </m:m>
                        </m:e>
                      </m:d>
                    </m:oMath>
                  </m:oMathPara>
                </a14:m>
                <a:endParaRPr lang="en-CH" dirty="0"/>
              </a:p>
              <a:p>
                <a:pPr algn="l">
                  <a:lnSpc>
                    <a:spcPct val="110000"/>
                  </a:lnSpc>
                  <a:spcBef>
                    <a:spcPts val="0"/>
                  </a:spcBef>
                </a:pPr>
                <a:endParaRPr lang="en-CH" dirty="0"/>
              </a:p>
              <a:p>
                <a:pPr marL="257175" indent="-257175" algn="l">
                  <a:lnSpc>
                    <a:spcPct val="110000"/>
                  </a:lnSpc>
                  <a:spcBef>
                    <a:spcPts val="0"/>
                  </a:spcBef>
                  <a:buFont typeface="Arial" panose="020B0604020202020204" pitchFamily="34" charset="0"/>
                  <a:buChar char="•"/>
                </a:pPr>
                <a:r>
                  <a:rPr lang="en-CH" dirty="0"/>
                  <a:t>Passage d’une interface entre deux </a:t>
                </a:r>
                <a:r>
                  <a:rPr lang="en-CH"/>
                  <a:t>milieux:</a:t>
                </a:r>
                <a:r>
                  <a:rPr lang="fr-CH" dirty="0"/>
                  <a:t> La hauteur reste la même, l'angle change par Snell:</a:t>
                </a:r>
                <a:endParaRPr lang="en-CH" dirty="0"/>
              </a:p>
              <a:p>
                <a:pPr algn="l">
                  <a:lnSpc>
                    <a:spcPct val="110000"/>
                  </a:lnSpc>
                  <a:spcBef>
                    <a:spcPts val="0"/>
                  </a:spcBef>
                </a:pPr>
                <a14:m>
                  <m:oMathPara xmlns:m="http://schemas.openxmlformats.org/officeDocument/2006/math">
                    <m:oMathParaPr>
                      <m:jc m:val="centerGroup"/>
                    </m:oMathParaPr>
                    <m:oMath xmlns:m="http://schemas.openxmlformats.org/officeDocument/2006/math">
                      <m:r>
                        <a:rPr lang="fr-CH" i="1">
                          <a:latin typeface="Cambria Math" panose="02040503050406030204" pitchFamily="18" charset="0"/>
                        </a:rPr>
                        <m:t>𝑀</m:t>
                      </m:r>
                      <m:r>
                        <a:rPr lang="fr-CH" i="1">
                          <a:latin typeface="Cambria Math" panose="02040503050406030204" pitchFamily="18" charset="0"/>
                        </a:rPr>
                        <m:t>=</m:t>
                      </m:r>
                      <m:d>
                        <m:dPr>
                          <m:ctrlPr>
                            <a:rPr lang="fr-CH" i="1">
                              <a:latin typeface="Cambria Math" panose="02040503050406030204" pitchFamily="18" charset="0"/>
                            </a:rPr>
                          </m:ctrlPr>
                        </m:dPr>
                        <m:e>
                          <m:m>
                            <m:mPr>
                              <m:mcs>
                                <m:mc>
                                  <m:mcPr>
                                    <m:count m:val="2"/>
                                    <m:mcJc m:val="center"/>
                                  </m:mcPr>
                                </m:mc>
                              </m:mcs>
                              <m:ctrlPr>
                                <a:rPr lang="fr-CH" i="1">
                                  <a:latin typeface="Cambria Math" panose="02040503050406030204" pitchFamily="18" charset="0"/>
                                </a:rPr>
                              </m:ctrlPr>
                            </m:mPr>
                            <m:mr>
                              <m:e>
                                <m:r>
                                  <m:rPr>
                                    <m:brk m:alnAt="7"/>
                                  </m:rPr>
                                  <a:rPr lang="fr-CH" i="1">
                                    <a:latin typeface="Cambria Math" panose="02040503050406030204" pitchFamily="18" charset="0"/>
                                  </a:rPr>
                                  <m:t>1</m:t>
                                </m:r>
                              </m:e>
                              <m:e>
                                <m:r>
                                  <a:rPr lang="fr-CH" b="0" i="1" smtClean="0">
                                    <a:latin typeface="Cambria Math" panose="02040503050406030204" pitchFamily="18" charset="0"/>
                                  </a:rPr>
                                  <m:t>0</m:t>
                                </m:r>
                              </m:e>
                            </m:mr>
                            <m:mr>
                              <m:e>
                                <m:r>
                                  <a:rPr lang="fr-CH" i="1">
                                    <a:latin typeface="Cambria Math" panose="02040503050406030204" pitchFamily="18" charset="0"/>
                                  </a:rPr>
                                  <m:t>0</m:t>
                                </m:r>
                              </m:e>
                              <m:e>
                                <m:f>
                                  <m:fPr>
                                    <m:type m:val="skw"/>
                                    <m:ctrlPr>
                                      <a:rPr lang="fr-CH" i="1" smtClean="0">
                                        <a:latin typeface="Cambria Math" panose="02040503050406030204" pitchFamily="18" charset="0"/>
                                      </a:rPr>
                                    </m:ctrlPr>
                                  </m:fPr>
                                  <m:num>
                                    <m:sSub>
                                      <m:sSubPr>
                                        <m:ctrlPr>
                                          <a:rPr lang="fr-CH" i="1" smtClean="0">
                                            <a:latin typeface="Cambria Math" panose="02040503050406030204" pitchFamily="18" charset="0"/>
                                          </a:rPr>
                                        </m:ctrlPr>
                                      </m:sSubPr>
                                      <m:e>
                                        <m:r>
                                          <a:rPr lang="fr-CH" b="0" i="1" smtClean="0">
                                            <a:latin typeface="Cambria Math" panose="02040503050406030204" pitchFamily="18" charset="0"/>
                                          </a:rPr>
                                          <m:t>𝑛</m:t>
                                        </m:r>
                                      </m:e>
                                      <m:sub>
                                        <m:r>
                                          <a:rPr lang="fr-CH" b="0" i="1" smtClean="0">
                                            <a:latin typeface="Cambria Math" panose="02040503050406030204" pitchFamily="18" charset="0"/>
                                          </a:rPr>
                                          <m:t>1</m:t>
                                        </m:r>
                                      </m:sub>
                                    </m:sSub>
                                  </m:num>
                                  <m:den>
                                    <m:sSub>
                                      <m:sSubPr>
                                        <m:ctrlPr>
                                          <a:rPr lang="fr-CH" i="1" smtClean="0">
                                            <a:latin typeface="Cambria Math" panose="02040503050406030204" pitchFamily="18" charset="0"/>
                                          </a:rPr>
                                        </m:ctrlPr>
                                      </m:sSubPr>
                                      <m:e>
                                        <m:r>
                                          <a:rPr lang="fr-CH" b="0" i="1" smtClean="0">
                                            <a:latin typeface="Cambria Math" panose="02040503050406030204" pitchFamily="18" charset="0"/>
                                          </a:rPr>
                                          <m:t>𝑛</m:t>
                                        </m:r>
                                      </m:e>
                                      <m:sub>
                                        <m:r>
                                          <a:rPr lang="fr-CH" b="0" i="1" smtClean="0">
                                            <a:latin typeface="Cambria Math" panose="02040503050406030204" pitchFamily="18" charset="0"/>
                                          </a:rPr>
                                          <m:t>2</m:t>
                                        </m:r>
                                      </m:sub>
                                    </m:sSub>
                                  </m:den>
                                </m:f>
                              </m:e>
                            </m:mr>
                          </m:m>
                        </m:e>
                      </m:d>
                    </m:oMath>
                  </m:oMathPara>
                </a14:m>
                <a:endParaRPr lang="en-CH" dirty="0"/>
              </a:p>
              <a:p>
                <a:pPr algn="l">
                  <a:lnSpc>
                    <a:spcPct val="110000"/>
                  </a:lnSpc>
                  <a:spcBef>
                    <a:spcPts val="0"/>
                  </a:spcBef>
                </a:pPr>
                <a:endParaRPr lang="en-CH" dirty="0"/>
              </a:p>
              <a:p>
                <a:pPr marL="257175" indent="-257175" algn="l">
                  <a:lnSpc>
                    <a:spcPct val="110000"/>
                  </a:lnSpc>
                  <a:spcBef>
                    <a:spcPts val="0"/>
                  </a:spcBef>
                  <a:buFont typeface="Arial" panose="020B0604020202020204" pitchFamily="34" charset="0"/>
                  <a:buChar char="•"/>
                </a:pPr>
                <a:r>
                  <a:rPr lang="en-CH" dirty="0"/>
                  <a:t>Réfl</a:t>
                </a:r>
                <a:r>
                  <a:rPr lang="fr-CH" dirty="0"/>
                  <a:t>e</a:t>
                </a:r>
                <a:r>
                  <a:rPr lang="en-CH" dirty="0"/>
                  <a:t>xion par </a:t>
                </a:r>
                <a:r>
                  <a:rPr lang="en-CH"/>
                  <a:t>un miroir</a:t>
                </a:r>
                <a:r>
                  <a:rPr lang="fr-CH" dirty="0"/>
                  <a:t> plane</a:t>
                </a:r>
                <a:r>
                  <a:rPr lang="en-CH"/>
                  <a:t> </a:t>
                </a:r>
                <a:r>
                  <a:rPr lang="en-CH" dirty="0"/>
                  <a:t>(le changement de direction n'est pas pris en compte):</a:t>
                </a:r>
              </a:p>
              <a:p>
                <a:pPr algn="l">
                  <a:lnSpc>
                    <a:spcPct val="110000"/>
                  </a:lnSpc>
                  <a:spcBef>
                    <a:spcPts val="0"/>
                  </a:spcBef>
                </a:pPr>
                <a14:m>
                  <m:oMathPara xmlns:m="http://schemas.openxmlformats.org/officeDocument/2006/math">
                    <m:oMathParaPr>
                      <m:jc m:val="centerGroup"/>
                    </m:oMathParaPr>
                    <m:oMath xmlns:m="http://schemas.openxmlformats.org/officeDocument/2006/math">
                      <m:r>
                        <a:rPr lang="fr-CH" i="1">
                          <a:latin typeface="Cambria Math" panose="02040503050406030204" pitchFamily="18" charset="0"/>
                        </a:rPr>
                        <m:t>𝑀</m:t>
                      </m:r>
                      <m:r>
                        <a:rPr lang="fr-CH" i="1">
                          <a:latin typeface="Cambria Math" panose="02040503050406030204" pitchFamily="18" charset="0"/>
                        </a:rPr>
                        <m:t>=</m:t>
                      </m:r>
                      <m:d>
                        <m:dPr>
                          <m:ctrlPr>
                            <a:rPr lang="fr-CH" i="1">
                              <a:latin typeface="Cambria Math" panose="02040503050406030204" pitchFamily="18" charset="0"/>
                            </a:rPr>
                          </m:ctrlPr>
                        </m:dPr>
                        <m:e>
                          <m:m>
                            <m:mPr>
                              <m:mcs>
                                <m:mc>
                                  <m:mcPr>
                                    <m:count m:val="2"/>
                                    <m:mcJc m:val="center"/>
                                  </m:mcPr>
                                </m:mc>
                              </m:mcs>
                              <m:ctrlPr>
                                <a:rPr lang="fr-CH" i="1">
                                  <a:latin typeface="Cambria Math" panose="02040503050406030204" pitchFamily="18" charset="0"/>
                                </a:rPr>
                              </m:ctrlPr>
                            </m:mPr>
                            <m:mr>
                              <m:e>
                                <m:r>
                                  <m:rPr>
                                    <m:brk m:alnAt="7"/>
                                  </m:rPr>
                                  <a:rPr lang="fr-CH" i="1">
                                    <a:latin typeface="Cambria Math" panose="02040503050406030204" pitchFamily="18" charset="0"/>
                                  </a:rPr>
                                  <m:t>1</m:t>
                                </m:r>
                              </m:e>
                              <m:e>
                                <m:r>
                                  <a:rPr lang="fr-CH" b="0" i="1" smtClean="0">
                                    <a:latin typeface="Cambria Math" panose="02040503050406030204" pitchFamily="18" charset="0"/>
                                  </a:rPr>
                                  <m:t>0</m:t>
                                </m:r>
                              </m:e>
                            </m:mr>
                            <m:mr>
                              <m:e>
                                <m:r>
                                  <a:rPr lang="fr-CH" i="1">
                                    <a:latin typeface="Cambria Math" panose="02040503050406030204" pitchFamily="18" charset="0"/>
                                  </a:rPr>
                                  <m:t>0</m:t>
                                </m:r>
                              </m:e>
                              <m:e>
                                <m:r>
                                  <a:rPr lang="fr-CH" i="1">
                                    <a:latin typeface="Cambria Math" panose="02040503050406030204" pitchFamily="18" charset="0"/>
                                  </a:rPr>
                                  <m:t>1</m:t>
                                </m:r>
                              </m:e>
                            </m:mr>
                          </m:m>
                        </m:e>
                      </m:d>
                    </m:oMath>
                  </m:oMathPara>
                </a14:m>
                <a:endParaRPr lang="en-CH" dirty="0"/>
              </a:p>
              <a:p>
                <a:pPr marL="257175" indent="-257175" algn="l">
                  <a:lnSpc>
                    <a:spcPct val="110000"/>
                  </a:lnSpc>
                  <a:spcBef>
                    <a:spcPts val="0"/>
                  </a:spcBef>
                  <a:buFont typeface="Arial" panose="020B0604020202020204" pitchFamily="34" charset="0"/>
                  <a:buChar char="•"/>
                </a:pPr>
                <a:endParaRPr lang="en-CH" dirty="0"/>
              </a:p>
            </p:txBody>
          </p:sp>
        </mc:Choice>
        <mc:Fallback xmlns="">
          <p:sp>
            <p:nvSpPr>
              <p:cNvPr id="5" name="Subtitle 4">
                <a:extLst>
                  <a:ext uri="{FF2B5EF4-FFF2-40B4-BE49-F238E27FC236}">
                    <a16:creationId xmlns:a16="http://schemas.microsoft.com/office/drawing/2014/main" id="{7E77E312-3E9E-A84B-B6B5-5B7303E520E7}"/>
                  </a:ext>
                </a:extLst>
              </p:cNvPr>
              <p:cNvSpPr>
                <a:spLocks noGrp="1" noRot="1" noChangeAspect="1" noMove="1" noResize="1" noEditPoints="1" noAdjustHandles="1" noChangeArrowheads="1" noChangeShapeType="1" noTextEdit="1"/>
              </p:cNvSpPr>
              <p:nvPr>
                <p:ph type="subTitle" idx="1"/>
              </p:nvPr>
            </p:nvSpPr>
            <p:spPr>
              <a:xfrm>
                <a:off x="-2" y="500853"/>
                <a:ext cx="5334973" cy="4642647"/>
              </a:xfrm>
              <a:blipFill>
                <a:blip r:embed="rId2"/>
                <a:stretch>
                  <a:fillRect l="-713" t="-272"/>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220E4D1D-5ADD-CD42-9FAE-B7B94514434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6937513" y="1"/>
            <a:ext cx="2206487" cy="1179504"/>
          </a:xfrm>
          <a:prstGeom prst="rect">
            <a:avLst/>
          </a:prstGeom>
        </p:spPr>
      </p:pic>
      <p:pic>
        <p:nvPicPr>
          <p:cNvPr id="6" name="Picture 5">
            <a:extLst>
              <a:ext uri="{FF2B5EF4-FFF2-40B4-BE49-F238E27FC236}">
                <a16:creationId xmlns:a16="http://schemas.microsoft.com/office/drawing/2014/main" id="{B870BD20-0096-3B49-8A28-5A3F26DED722}"/>
              </a:ext>
            </a:extLst>
          </p:cNvPr>
          <p:cNvPicPr>
            <a:picLocks noChangeAspect="1"/>
          </p:cNvPicPr>
          <p:nvPr/>
        </p:nvPicPr>
        <p:blipFill>
          <a:blip r:embed="rId5"/>
          <a:stretch>
            <a:fillRect/>
          </a:stretch>
        </p:blipFill>
        <p:spPr>
          <a:xfrm>
            <a:off x="5334972" y="663565"/>
            <a:ext cx="1435917" cy="1179503"/>
          </a:xfrm>
          <a:prstGeom prst="rect">
            <a:avLst/>
          </a:prstGeom>
        </p:spPr>
      </p:pic>
      <p:pic>
        <p:nvPicPr>
          <p:cNvPr id="9" name="Picture 8">
            <a:extLst>
              <a:ext uri="{FF2B5EF4-FFF2-40B4-BE49-F238E27FC236}">
                <a16:creationId xmlns:a16="http://schemas.microsoft.com/office/drawing/2014/main" id="{92CA0B32-5389-0E44-BBCA-F9A17E6B1F79}"/>
              </a:ext>
            </a:extLst>
          </p:cNvPr>
          <p:cNvPicPr>
            <a:picLocks noChangeAspect="1"/>
          </p:cNvPicPr>
          <p:nvPr/>
        </p:nvPicPr>
        <p:blipFill>
          <a:blip r:embed="rId6"/>
          <a:stretch>
            <a:fillRect/>
          </a:stretch>
        </p:blipFill>
        <p:spPr>
          <a:xfrm>
            <a:off x="5334972" y="2270132"/>
            <a:ext cx="1435917" cy="1480099"/>
          </a:xfrm>
          <a:prstGeom prst="rect">
            <a:avLst/>
          </a:prstGeom>
        </p:spPr>
      </p:pic>
      <p:pic>
        <p:nvPicPr>
          <p:cNvPr id="15" name="Picture 14">
            <a:extLst>
              <a:ext uri="{FF2B5EF4-FFF2-40B4-BE49-F238E27FC236}">
                <a16:creationId xmlns:a16="http://schemas.microsoft.com/office/drawing/2014/main" id="{6DC31B02-6292-8540-B885-CEECEFA61BCC}"/>
              </a:ext>
            </a:extLst>
          </p:cNvPr>
          <p:cNvPicPr>
            <a:picLocks noChangeAspect="1"/>
          </p:cNvPicPr>
          <p:nvPr/>
        </p:nvPicPr>
        <p:blipFill>
          <a:blip r:embed="rId7"/>
          <a:stretch>
            <a:fillRect/>
          </a:stretch>
        </p:blipFill>
        <p:spPr>
          <a:xfrm>
            <a:off x="5334972" y="3941816"/>
            <a:ext cx="1435917" cy="947984"/>
          </a:xfrm>
          <a:prstGeom prst="rect">
            <a:avLst/>
          </a:prstGeom>
        </p:spPr>
      </p:pic>
    </p:spTree>
    <p:extLst>
      <p:ext uri="{BB962C8B-B14F-4D97-AF65-F5344CB8AC3E}">
        <p14:creationId xmlns:p14="http://schemas.microsoft.com/office/powerpoint/2010/main" val="1913285560"/>
      </p:ext>
    </p:extLst>
  </p:cSld>
  <p:clrMapOvr>
    <a:masterClrMapping/>
  </p:clrMapOvr>
  <mc:AlternateContent xmlns:mc="http://schemas.openxmlformats.org/markup-compatibility/2006" xmlns:p14="http://schemas.microsoft.com/office/powerpoint/2010/main">
    <mc:Choice Requires="p14">
      <p:transition spd="slow" p14:dur="2000" advTm="64716"/>
    </mc:Choice>
    <mc:Fallback xmlns="">
      <p:transition spd="slow" advTm="6471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1" y="1"/>
            <a:ext cx="6937513" cy="445132"/>
          </a:xfrm>
        </p:spPr>
        <p:txBody>
          <a:bodyPr>
            <a:noAutofit/>
          </a:bodyPr>
          <a:lstStyle/>
          <a:p>
            <a:r>
              <a:rPr lang="en-CH" sz="2800" dirty="0"/>
              <a:t>Matrices de transfert des composants optiques</a:t>
            </a:r>
          </a:p>
        </p:txBody>
      </p:sp>
      <mc:AlternateContent xmlns:mc="http://schemas.openxmlformats.org/markup-compatibility/2006" xmlns:a14="http://schemas.microsoft.com/office/drawing/2010/main">
        <mc:Choice Requires="a14">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2" y="566057"/>
                <a:ext cx="5334974" cy="4577443"/>
              </a:xfrm>
            </p:spPr>
            <p:txBody>
              <a:bodyPr>
                <a:noAutofit/>
              </a:bodyPr>
              <a:lstStyle/>
              <a:p>
                <a:pPr marL="257175" indent="-257175" algn="l">
                  <a:lnSpc>
                    <a:spcPct val="110000"/>
                  </a:lnSpc>
                  <a:spcBef>
                    <a:spcPts val="0"/>
                  </a:spcBef>
                  <a:buFont typeface="Arial" panose="020B0604020202020204" pitchFamily="34" charset="0"/>
                  <a:buChar char="•"/>
                </a:pPr>
                <a:r>
                  <a:rPr lang="en-CH" dirty="0"/>
                  <a:t>Réfl</a:t>
                </a:r>
                <a:r>
                  <a:rPr lang="fr-CH" dirty="0"/>
                  <a:t>e</a:t>
                </a:r>
                <a:r>
                  <a:rPr lang="en-CH" dirty="0"/>
                  <a:t>xion par un miroir sphérique (le changement de direction n'est pas pris en compte):</a:t>
                </a:r>
              </a:p>
              <a:p>
                <a:pPr algn="l">
                  <a:lnSpc>
                    <a:spcPct val="110000"/>
                  </a:lnSpc>
                  <a:spcBef>
                    <a:spcPts val="0"/>
                  </a:spcBef>
                </a:pPr>
                <a14:m>
                  <m:oMathPara xmlns:m="http://schemas.openxmlformats.org/officeDocument/2006/math">
                    <m:oMathParaPr>
                      <m:jc m:val="centerGroup"/>
                    </m:oMathParaPr>
                    <m:oMath xmlns:m="http://schemas.openxmlformats.org/officeDocument/2006/math">
                      <m:r>
                        <a:rPr lang="fr-CH" i="1" smtClean="0">
                          <a:latin typeface="Cambria Math" panose="02040503050406030204" pitchFamily="18" charset="0"/>
                        </a:rPr>
                        <m:t>𝑀</m:t>
                      </m:r>
                      <m:r>
                        <a:rPr lang="fr-CH" b="0" i="1" smtClean="0">
                          <a:latin typeface="Cambria Math" panose="02040503050406030204" pitchFamily="18" charset="0"/>
                        </a:rPr>
                        <m:t>=</m:t>
                      </m:r>
                      <m:d>
                        <m:dPr>
                          <m:ctrlPr>
                            <a:rPr lang="fr-CH" b="0" i="1" smtClean="0">
                              <a:latin typeface="Cambria Math" panose="02040503050406030204" pitchFamily="18" charset="0"/>
                            </a:rPr>
                          </m:ctrlPr>
                        </m:dPr>
                        <m:e>
                          <m:m>
                            <m:mPr>
                              <m:mcs>
                                <m:mc>
                                  <m:mcPr>
                                    <m:count m:val="2"/>
                                    <m:mcJc m:val="center"/>
                                  </m:mcPr>
                                </m:mc>
                              </m:mcs>
                              <m:ctrlPr>
                                <a:rPr lang="fr-CH" b="0" i="1" smtClean="0">
                                  <a:latin typeface="Cambria Math" panose="02040503050406030204" pitchFamily="18" charset="0"/>
                                </a:rPr>
                              </m:ctrlPr>
                            </m:mPr>
                            <m:mr>
                              <m:e>
                                <m:r>
                                  <m:rPr>
                                    <m:brk m:alnAt="7"/>
                                  </m:rPr>
                                  <a:rPr lang="fr-CH" b="0" i="1" smtClean="0">
                                    <a:latin typeface="Cambria Math" panose="02040503050406030204" pitchFamily="18" charset="0"/>
                                  </a:rPr>
                                  <m:t>1</m:t>
                                </m:r>
                              </m:e>
                              <m:e>
                                <m:r>
                                  <a:rPr lang="fr-CH" b="0" i="1" smtClean="0">
                                    <a:latin typeface="Cambria Math" panose="02040503050406030204" pitchFamily="18" charset="0"/>
                                  </a:rPr>
                                  <m:t>0</m:t>
                                </m:r>
                              </m:e>
                            </m:mr>
                            <m:mr>
                              <m:e>
                                <m:f>
                                  <m:fPr>
                                    <m:type m:val="skw"/>
                                    <m:ctrlPr>
                                      <a:rPr lang="fr-CH" b="0" i="1" smtClean="0">
                                        <a:latin typeface="Cambria Math" panose="02040503050406030204" pitchFamily="18" charset="0"/>
                                      </a:rPr>
                                    </m:ctrlPr>
                                  </m:fPr>
                                  <m:num>
                                    <m:r>
                                      <a:rPr lang="fr-CH" b="0" i="1" smtClean="0">
                                        <a:latin typeface="Cambria Math" panose="02040503050406030204" pitchFamily="18" charset="0"/>
                                      </a:rPr>
                                      <m:t>2</m:t>
                                    </m:r>
                                  </m:num>
                                  <m:den>
                                    <m:r>
                                      <a:rPr lang="fr-CH" b="0" i="1" smtClean="0">
                                        <a:latin typeface="Cambria Math" panose="02040503050406030204" pitchFamily="18" charset="0"/>
                                      </a:rPr>
                                      <m:t>𝑅</m:t>
                                    </m:r>
                                  </m:den>
                                </m:f>
                              </m:e>
                              <m:e>
                                <m:r>
                                  <a:rPr lang="fr-CH" b="0" i="1" smtClean="0">
                                    <a:latin typeface="Cambria Math" panose="02040503050406030204" pitchFamily="18" charset="0"/>
                                  </a:rPr>
                                  <m:t>1</m:t>
                                </m:r>
                              </m:e>
                            </m:mr>
                          </m:m>
                        </m:e>
                      </m:d>
                      <m:r>
                        <a:rPr lang="fr-CH" i="1">
                          <a:latin typeface="Cambria Math" panose="02040503050406030204" pitchFamily="18" charset="0"/>
                        </a:rPr>
                        <m:t>=</m:t>
                      </m:r>
                      <m:d>
                        <m:dPr>
                          <m:ctrlPr>
                            <a:rPr lang="fr-CH" i="1">
                              <a:latin typeface="Cambria Math" panose="02040503050406030204" pitchFamily="18" charset="0"/>
                            </a:rPr>
                          </m:ctrlPr>
                        </m:dPr>
                        <m:e>
                          <m:m>
                            <m:mPr>
                              <m:mcs>
                                <m:mc>
                                  <m:mcPr>
                                    <m:count m:val="2"/>
                                    <m:mcJc m:val="center"/>
                                  </m:mcPr>
                                </m:mc>
                              </m:mcs>
                              <m:ctrlPr>
                                <a:rPr lang="fr-CH" i="1">
                                  <a:latin typeface="Cambria Math" panose="02040503050406030204" pitchFamily="18" charset="0"/>
                                </a:rPr>
                              </m:ctrlPr>
                            </m:mPr>
                            <m:mr>
                              <m:e>
                                <m:r>
                                  <m:rPr>
                                    <m:brk m:alnAt="7"/>
                                  </m:rPr>
                                  <a:rPr lang="fr-CH" i="1">
                                    <a:latin typeface="Cambria Math" panose="02040503050406030204" pitchFamily="18" charset="0"/>
                                  </a:rPr>
                                  <m:t>1</m:t>
                                </m:r>
                              </m:e>
                              <m:e>
                                <m:r>
                                  <a:rPr lang="fr-CH" i="1">
                                    <a:latin typeface="Cambria Math" panose="02040503050406030204" pitchFamily="18" charset="0"/>
                                  </a:rPr>
                                  <m:t>0</m:t>
                                </m:r>
                              </m:e>
                            </m:mr>
                            <m:mr>
                              <m:e>
                                <m:r>
                                  <a:rPr lang="fr-CH" b="0" i="1" smtClean="0">
                                    <a:latin typeface="Cambria Math" panose="02040503050406030204" pitchFamily="18" charset="0"/>
                                  </a:rPr>
                                  <m:t>−</m:t>
                                </m:r>
                                <m:f>
                                  <m:fPr>
                                    <m:type m:val="skw"/>
                                    <m:ctrlPr>
                                      <a:rPr lang="fr-CH" i="1">
                                        <a:latin typeface="Cambria Math" panose="02040503050406030204" pitchFamily="18" charset="0"/>
                                      </a:rPr>
                                    </m:ctrlPr>
                                  </m:fPr>
                                  <m:num>
                                    <m:r>
                                      <a:rPr lang="fr-CH" b="0" i="1" smtClean="0">
                                        <a:latin typeface="Cambria Math" panose="02040503050406030204" pitchFamily="18" charset="0"/>
                                      </a:rPr>
                                      <m:t>1</m:t>
                                    </m:r>
                                  </m:num>
                                  <m:den>
                                    <m:r>
                                      <a:rPr lang="fr-CH" b="0" i="1" smtClean="0">
                                        <a:latin typeface="Cambria Math" panose="02040503050406030204" pitchFamily="18" charset="0"/>
                                      </a:rPr>
                                      <m:t>𝑓</m:t>
                                    </m:r>
                                  </m:den>
                                </m:f>
                              </m:e>
                              <m:e>
                                <m:r>
                                  <a:rPr lang="fr-CH" i="1">
                                    <a:latin typeface="Cambria Math" panose="02040503050406030204" pitchFamily="18" charset="0"/>
                                  </a:rPr>
                                  <m:t>1</m:t>
                                </m:r>
                              </m:e>
                            </m:mr>
                          </m:m>
                        </m:e>
                      </m:d>
                    </m:oMath>
                  </m:oMathPara>
                </a14:m>
                <a:endParaRPr lang="en-CH" dirty="0"/>
              </a:p>
              <a:p>
                <a:pPr algn="l">
                  <a:lnSpc>
                    <a:spcPct val="110000"/>
                  </a:lnSpc>
                  <a:spcBef>
                    <a:spcPts val="0"/>
                  </a:spcBef>
                </a:pPr>
                <a:endParaRPr lang="en-CH" dirty="0"/>
              </a:p>
              <a:p>
                <a:pPr marL="257175" indent="-257175" algn="l">
                  <a:lnSpc>
                    <a:spcPct val="110000"/>
                  </a:lnSpc>
                  <a:spcBef>
                    <a:spcPts val="0"/>
                  </a:spcBef>
                  <a:buFont typeface="Arial" panose="020B0604020202020204" pitchFamily="34" charset="0"/>
                  <a:buChar char="•"/>
                </a:pPr>
                <a:r>
                  <a:rPr lang="en-CH" dirty="0"/>
                  <a:t>Passage d’un dioptre:</a:t>
                </a:r>
              </a:p>
              <a:p>
                <a:pPr algn="l">
                  <a:lnSpc>
                    <a:spcPct val="110000"/>
                  </a:lnSpc>
                  <a:spcBef>
                    <a:spcPts val="0"/>
                  </a:spcBef>
                </a:pPr>
                <a14:m>
                  <m:oMathPara xmlns:m="http://schemas.openxmlformats.org/officeDocument/2006/math">
                    <m:oMathParaPr>
                      <m:jc m:val="centerGroup"/>
                    </m:oMathParaPr>
                    <m:oMath xmlns:m="http://schemas.openxmlformats.org/officeDocument/2006/math">
                      <m:r>
                        <a:rPr lang="fr-CH" i="1">
                          <a:latin typeface="Cambria Math" panose="02040503050406030204" pitchFamily="18" charset="0"/>
                        </a:rPr>
                        <m:t>𝑀</m:t>
                      </m:r>
                      <m:r>
                        <a:rPr lang="fr-CH" i="1">
                          <a:latin typeface="Cambria Math" panose="02040503050406030204" pitchFamily="18" charset="0"/>
                        </a:rPr>
                        <m:t>=</m:t>
                      </m:r>
                      <m:d>
                        <m:dPr>
                          <m:ctrlPr>
                            <a:rPr lang="fr-CH" i="1">
                              <a:latin typeface="Cambria Math" panose="02040503050406030204" pitchFamily="18" charset="0"/>
                            </a:rPr>
                          </m:ctrlPr>
                        </m:dPr>
                        <m:e>
                          <m:m>
                            <m:mPr>
                              <m:mcs>
                                <m:mc>
                                  <m:mcPr>
                                    <m:count m:val="2"/>
                                    <m:mcJc m:val="center"/>
                                  </m:mcPr>
                                </m:mc>
                              </m:mcs>
                              <m:ctrlPr>
                                <a:rPr lang="fr-CH" i="1">
                                  <a:latin typeface="Cambria Math" panose="02040503050406030204" pitchFamily="18" charset="0"/>
                                </a:rPr>
                              </m:ctrlPr>
                            </m:mPr>
                            <m:mr>
                              <m:e>
                                <m:r>
                                  <m:rPr>
                                    <m:brk m:alnAt="7"/>
                                  </m:rPr>
                                  <a:rPr lang="fr-CH" i="1">
                                    <a:latin typeface="Cambria Math" panose="02040503050406030204" pitchFamily="18" charset="0"/>
                                  </a:rPr>
                                  <m:t>1</m:t>
                                </m:r>
                              </m:e>
                              <m:e>
                                <m:r>
                                  <a:rPr lang="fr-CH" b="0" i="1" smtClean="0">
                                    <a:latin typeface="Cambria Math" panose="02040503050406030204" pitchFamily="18" charset="0"/>
                                  </a:rPr>
                                  <m:t>0</m:t>
                                </m:r>
                              </m:e>
                            </m:mr>
                            <m:mr>
                              <m:e>
                                <m:r>
                                  <a:rPr lang="fr-CH" b="0" i="1" smtClean="0">
                                    <a:latin typeface="Cambria Math" panose="02040503050406030204" pitchFamily="18" charset="0"/>
                                  </a:rPr>
                                  <m:t>−</m:t>
                                </m:r>
                                <m:f>
                                  <m:fPr>
                                    <m:ctrlPr>
                                      <a:rPr lang="fr-CH" i="1" smtClean="0">
                                        <a:latin typeface="Cambria Math" panose="02040503050406030204" pitchFamily="18" charset="0"/>
                                      </a:rPr>
                                    </m:ctrlPr>
                                  </m:fPr>
                                  <m:num>
                                    <m:d>
                                      <m:dPr>
                                        <m:ctrlPr>
                                          <a:rPr lang="fr-CH" i="1" smtClean="0">
                                            <a:latin typeface="Cambria Math" panose="02040503050406030204" pitchFamily="18" charset="0"/>
                                          </a:rPr>
                                        </m:ctrlPr>
                                      </m:dPr>
                                      <m:e>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b="0" i="1" smtClean="0">
                                                <a:latin typeface="Cambria Math" panose="02040503050406030204" pitchFamily="18" charset="0"/>
                                              </a:rPr>
                                              <m:t>2</m:t>
                                            </m:r>
                                          </m:sub>
                                        </m:sSub>
                                        <m:r>
                                          <a:rPr lang="fr-CH" b="0" i="1" smtClean="0">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1</m:t>
                                            </m:r>
                                          </m:sub>
                                        </m:sSub>
                                      </m:e>
                                    </m:d>
                                  </m:num>
                                  <m:den>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b="0" i="1" smtClean="0">
                                            <a:latin typeface="Cambria Math" panose="02040503050406030204" pitchFamily="18" charset="0"/>
                                          </a:rPr>
                                          <m:t>2</m:t>
                                        </m:r>
                                      </m:sub>
                                    </m:sSub>
                                    <m:r>
                                      <a:rPr lang="fr-CH" b="0" i="1" smtClean="0">
                                        <a:latin typeface="Cambria Math" panose="02040503050406030204" pitchFamily="18" charset="0"/>
                                      </a:rPr>
                                      <m:t>𝑅</m:t>
                                    </m:r>
                                  </m:den>
                                </m:f>
                              </m:e>
                              <m:e>
                                <m:f>
                                  <m:fPr>
                                    <m:type m:val="skw"/>
                                    <m:ctrlPr>
                                      <a:rPr lang="fr-CH" i="1" smtClean="0">
                                        <a:latin typeface="Cambria Math" panose="02040503050406030204" pitchFamily="18" charset="0"/>
                                      </a:rPr>
                                    </m:ctrlPr>
                                  </m:fPr>
                                  <m:num>
                                    <m:sSub>
                                      <m:sSubPr>
                                        <m:ctrlPr>
                                          <a:rPr lang="fr-CH" i="1" smtClean="0">
                                            <a:latin typeface="Cambria Math" panose="02040503050406030204" pitchFamily="18" charset="0"/>
                                          </a:rPr>
                                        </m:ctrlPr>
                                      </m:sSubPr>
                                      <m:e>
                                        <m:r>
                                          <a:rPr lang="fr-CH" b="0" i="1" smtClean="0">
                                            <a:latin typeface="Cambria Math" panose="02040503050406030204" pitchFamily="18" charset="0"/>
                                          </a:rPr>
                                          <m:t>𝑛</m:t>
                                        </m:r>
                                      </m:e>
                                      <m:sub>
                                        <m:r>
                                          <a:rPr lang="fr-CH" b="0" i="1" smtClean="0">
                                            <a:latin typeface="Cambria Math" panose="02040503050406030204" pitchFamily="18" charset="0"/>
                                          </a:rPr>
                                          <m:t>1</m:t>
                                        </m:r>
                                      </m:sub>
                                    </m:sSub>
                                  </m:num>
                                  <m:den>
                                    <m:sSub>
                                      <m:sSubPr>
                                        <m:ctrlPr>
                                          <a:rPr lang="fr-CH" i="1" smtClean="0">
                                            <a:latin typeface="Cambria Math" panose="02040503050406030204" pitchFamily="18" charset="0"/>
                                          </a:rPr>
                                        </m:ctrlPr>
                                      </m:sSubPr>
                                      <m:e>
                                        <m:r>
                                          <a:rPr lang="fr-CH" b="0" i="1" smtClean="0">
                                            <a:latin typeface="Cambria Math" panose="02040503050406030204" pitchFamily="18" charset="0"/>
                                          </a:rPr>
                                          <m:t>𝑛</m:t>
                                        </m:r>
                                      </m:e>
                                      <m:sub>
                                        <m:r>
                                          <a:rPr lang="fr-CH" b="0" i="1" smtClean="0">
                                            <a:latin typeface="Cambria Math" panose="02040503050406030204" pitchFamily="18" charset="0"/>
                                          </a:rPr>
                                          <m:t>2</m:t>
                                        </m:r>
                                      </m:sub>
                                    </m:sSub>
                                  </m:den>
                                </m:f>
                              </m:e>
                            </m:mr>
                          </m:m>
                        </m:e>
                      </m:d>
                    </m:oMath>
                  </m:oMathPara>
                </a14:m>
                <a:endParaRPr lang="en-CH" dirty="0"/>
              </a:p>
              <a:p>
                <a:pPr algn="l">
                  <a:lnSpc>
                    <a:spcPct val="110000"/>
                  </a:lnSpc>
                  <a:spcBef>
                    <a:spcPts val="0"/>
                  </a:spcBef>
                </a:pPr>
                <a:endParaRPr lang="en-CH" dirty="0"/>
              </a:p>
              <a:p>
                <a:pPr marL="257175" indent="-257175" algn="l">
                  <a:lnSpc>
                    <a:spcPct val="110000"/>
                  </a:lnSpc>
                  <a:spcBef>
                    <a:spcPts val="0"/>
                  </a:spcBef>
                  <a:buFont typeface="Arial" panose="020B0604020202020204" pitchFamily="34" charset="0"/>
                  <a:buChar char="•"/>
                </a:pPr>
                <a:r>
                  <a:rPr lang="en-CH" dirty="0"/>
                  <a:t>Passage d’une </a:t>
                </a:r>
                <a:r>
                  <a:rPr lang="en-CH"/>
                  <a:t>lentille mince:</a:t>
                </a:r>
                <a:r>
                  <a:rPr lang="fr-CH" dirty="0"/>
                  <a:t> La hauteur reste la même, l'angle diminue par 1/</a:t>
                </a:r>
                <a:r>
                  <a:rPr lang="fr-CH" i="1" dirty="0"/>
                  <a:t>f</a:t>
                </a:r>
                <a:r>
                  <a:rPr lang="fr-CH" dirty="0"/>
                  <a:t>:</a:t>
                </a:r>
                <a:endParaRPr lang="en-CH" dirty="0"/>
              </a:p>
              <a:p>
                <a:pPr algn="l">
                  <a:lnSpc>
                    <a:spcPct val="110000"/>
                  </a:lnSpc>
                  <a:spcBef>
                    <a:spcPts val="0"/>
                  </a:spcBef>
                </a:pPr>
                <a14:m>
                  <m:oMathPara xmlns:m="http://schemas.openxmlformats.org/officeDocument/2006/math">
                    <m:oMathParaPr>
                      <m:jc m:val="centerGroup"/>
                    </m:oMathParaPr>
                    <m:oMath xmlns:m="http://schemas.openxmlformats.org/officeDocument/2006/math">
                      <m:r>
                        <a:rPr lang="fr-CH" i="1">
                          <a:latin typeface="Cambria Math" panose="02040503050406030204" pitchFamily="18" charset="0"/>
                        </a:rPr>
                        <m:t>𝑀</m:t>
                      </m:r>
                      <m:r>
                        <a:rPr lang="fr-CH" i="1">
                          <a:latin typeface="Cambria Math" panose="02040503050406030204" pitchFamily="18" charset="0"/>
                        </a:rPr>
                        <m:t>=</m:t>
                      </m:r>
                      <m:d>
                        <m:dPr>
                          <m:ctrlPr>
                            <a:rPr lang="fr-CH" i="1">
                              <a:latin typeface="Cambria Math" panose="02040503050406030204" pitchFamily="18" charset="0"/>
                            </a:rPr>
                          </m:ctrlPr>
                        </m:dPr>
                        <m:e>
                          <m:m>
                            <m:mPr>
                              <m:mcs>
                                <m:mc>
                                  <m:mcPr>
                                    <m:count m:val="2"/>
                                    <m:mcJc m:val="center"/>
                                  </m:mcPr>
                                </m:mc>
                              </m:mcs>
                              <m:ctrlPr>
                                <a:rPr lang="fr-CH" i="1">
                                  <a:latin typeface="Cambria Math" panose="02040503050406030204" pitchFamily="18" charset="0"/>
                                </a:rPr>
                              </m:ctrlPr>
                            </m:mPr>
                            <m:mr>
                              <m:e>
                                <m:r>
                                  <m:rPr>
                                    <m:brk m:alnAt="7"/>
                                  </m:rPr>
                                  <a:rPr lang="fr-CH" i="1">
                                    <a:latin typeface="Cambria Math" panose="02040503050406030204" pitchFamily="18" charset="0"/>
                                  </a:rPr>
                                  <m:t>1</m:t>
                                </m:r>
                              </m:e>
                              <m:e>
                                <m:r>
                                  <a:rPr lang="fr-CH" i="1">
                                    <a:latin typeface="Cambria Math" panose="02040503050406030204" pitchFamily="18" charset="0"/>
                                  </a:rPr>
                                  <m:t>0</m:t>
                                </m:r>
                              </m:e>
                            </m:mr>
                            <m:mr>
                              <m:e>
                                <m:r>
                                  <a:rPr lang="fr-CH" i="1">
                                    <a:latin typeface="Cambria Math" panose="02040503050406030204" pitchFamily="18" charset="0"/>
                                  </a:rPr>
                                  <m:t>−</m:t>
                                </m:r>
                                <m:f>
                                  <m:fPr>
                                    <m:type m:val="skw"/>
                                    <m:ctrlPr>
                                      <a:rPr lang="fr-CH" i="1">
                                        <a:latin typeface="Cambria Math" panose="02040503050406030204" pitchFamily="18" charset="0"/>
                                      </a:rPr>
                                    </m:ctrlPr>
                                  </m:fPr>
                                  <m:num>
                                    <m:r>
                                      <a:rPr lang="fr-CH" i="1">
                                        <a:latin typeface="Cambria Math" panose="02040503050406030204" pitchFamily="18" charset="0"/>
                                      </a:rPr>
                                      <m:t>1</m:t>
                                    </m:r>
                                  </m:num>
                                  <m:den>
                                    <m:r>
                                      <a:rPr lang="fr-CH" i="1">
                                        <a:latin typeface="Cambria Math" panose="02040503050406030204" pitchFamily="18" charset="0"/>
                                      </a:rPr>
                                      <m:t>𝑓</m:t>
                                    </m:r>
                                  </m:den>
                                </m:f>
                              </m:e>
                              <m:e>
                                <m:r>
                                  <a:rPr lang="fr-CH" i="1">
                                    <a:latin typeface="Cambria Math" panose="02040503050406030204" pitchFamily="18" charset="0"/>
                                  </a:rPr>
                                  <m:t>1</m:t>
                                </m:r>
                              </m:e>
                            </m:mr>
                          </m:m>
                        </m:e>
                      </m:d>
                    </m:oMath>
                  </m:oMathPara>
                </a14:m>
                <a:endParaRPr lang="en-CH" dirty="0"/>
              </a:p>
            </p:txBody>
          </p:sp>
        </mc:Choice>
        <mc:Fallback xmlns="">
          <p:sp>
            <p:nvSpPr>
              <p:cNvPr id="5" name="Subtitle 4">
                <a:extLst>
                  <a:ext uri="{FF2B5EF4-FFF2-40B4-BE49-F238E27FC236}">
                    <a16:creationId xmlns:a16="http://schemas.microsoft.com/office/drawing/2014/main" id="{7E77E312-3E9E-A84B-B6B5-5B7303E520E7}"/>
                  </a:ext>
                </a:extLst>
              </p:cNvPr>
              <p:cNvSpPr>
                <a:spLocks noGrp="1" noRot="1" noChangeAspect="1" noMove="1" noResize="1" noEditPoints="1" noAdjustHandles="1" noChangeArrowheads="1" noChangeShapeType="1" noTextEdit="1"/>
              </p:cNvSpPr>
              <p:nvPr>
                <p:ph type="subTitle" idx="1"/>
              </p:nvPr>
            </p:nvSpPr>
            <p:spPr>
              <a:xfrm>
                <a:off x="-2" y="566057"/>
                <a:ext cx="5334974" cy="4577443"/>
              </a:xfrm>
              <a:blipFill>
                <a:blip r:embed="rId2"/>
                <a:stretch>
                  <a:fillRect l="-713" t="-276" b="-16851"/>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220E4D1D-5ADD-CD42-9FAE-B7B94514434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6937513" y="1"/>
            <a:ext cx="2206487" cy="1179504"/>
          </a:xfrm>
          <a:prstGeom prst="rect">
            <a:avLst/>
          </a:prstGeom>
        </p:spPr>
      </p:pic>
      <p:pic>
        <p:nvPicPr>
          <p:cNvPr id="11" name="Picture 10">
            <a:extLst>
              <a:ext uri="{FF2B5EF4-FFF2-40B4-BE49-F238E27FC236}">
                <a16:creationId xmlns:a16="http://schemas.microsoft.com/office/drawing/2014/main" id="{479EA6DF-61B6-2E46-9ABB-9522C6E72339}"/>
              </a:ext>
            </a:extLst>
          </p:cNvPr>
          <p:cNvPicPr>
            <a:picLocks noChangeAspect="1"/>
          </p:cNvPicPr>
          <p:nvPr/>
        </p:nvPicPr>
        <p:blipFill>
          <a:blip r:embed="rId5"/>
          <a:stretch>
            <a:fillRect/>
          </a:stretch>
        </p:blipFill>
        <p:spPr>
          <a:xfrm>
            <a:off x="5334972" y="2534739"/>
            <a:ext cx="1684595" cy="1149303"/>
          </a:xfrm>
          <a:prstGeom prst="rect">
            <a:avLst/>
          </a:prstGeom>
        </p:spPr>
      </p:pic>
      <p:pic>
        <p:nvPicPr>
          <p:cNvPr id="13" name="Picture 12">
            <a:extLst>
              <a:ext uri="{FF2B5EF4-FFF2-40B4-BE49-F238E27FC236}">
                <a16:creationId xmlns:a16="http://schemas.microsoft.com/office/drawing/2014/main" id="{D3D90150-3E94-0F48-A4FA-FD48281981C2}"/>
              </a:ext>
            </a:extLst>
          </p:cNvPr>
          <p:cNvPicPr>
            <a:picLocks noChangeAspect="1"/>
          </p:cNvPicPr>
          <p:nvPr/>
        </p:nvPicPr>
        <p:blipFill>
          <a:blip r:embed="rId6"/>
          <a:stretch>
            <a:fillRect/>
          </a:stretch>
        </p:blipFill>
        <p:spPr>
          <a:xfrm>
            <a:off x="5334972" y="4042187"/>
            <a:ext cx="1944884" cy="1080492"/>
          </a:xfrm>
          <a:prstGeom prst="rect">
            <a:avLst/>
          </a:prstGeom>
        </p:spPr>
      </p:pic>
      <p:pic>
        <p:nvPicPr>
          <p:cNvPr id="17" name="Picture 16">
            <a:extLst>
              <a:ext uri="{FF2B5EF4-FFF2-40B4-BE49-F238E27FC236}">
                <a16:creationId xmlns:a16="http://schemas.microsoft.com/office/drawing/2014/main" id="{B44A1365-AB81-0343-BA6A-99A728205297}"/>
              </a:ext>
            </a:extLst>
          </p:cNvPr>
          <p:cNvPicPr>
            <a:picLocks noChangeAspect="1"/>
          </p:cNvPicPr>
          <p:nvPr/>
        </p:nvPicPr>
        <p:blipFill>
          <a:blip r:embed="rId7"/>
          <a:stretch>
            <a:fillRect/>
          </a:stretch>
        </p:blipFill>
        <p:spPr>
          <a:xfrm>
            <a:off x="5039450" y="873149"/>
            <a:ext cx="1731440" cy="1302866"/>
          </a:xfrm>
          <a:prstGeom prst="rect">
            <a:avLst/>
          </a:prstGeom>
        </p:spPr>
      </p:pic>
    </p:spTree>
    <p:extLst>
      <p:ext uri="{BB962C8B-B14F-4D97-AF65-F5344CB8AC3E}">
        <p14:creationId xmlns:p14="http://schemas.microsoft.com/office/powerpoint/2010/main" val="2201912815"/>
      </p:ext>
    </p:extLst>
  </p:cSld>
  <p:clrMapOvr>
    <a:masterClrMapping/>
  </p:clrMapOvr>
  <mc:AlternateContent xmlns:mc="http://schemas.openxmlformats.org/markup-compatibility/2006" xmlns:p14="http://schemas.microsoft.com/office/powerpoint/2010/main">
    <mc:Choice Requires="p14">
      <p:transition spd="slow" p14:dur="2000" advTm="56723"/>
    </mc:Choice>
    <mc:Fallback xmlns="">
      <p:transition spd="slow" advTm="5672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0" y="0"/>
            <a:ext cx="5702212" cy="442685"/>
          </a:xfrm>
        </p:spPr>
        <p:txBody>
          <a:bodyPr>
            <a:noAutofit/>
          </a:bodyPr>
          <a:lstStyle/>
          <a:p>
            <a:r>
              <a:rPr lang="en-CH" sz="2800" dirty="0"/>
              <a:t>Matrices de transfert des systèmes</a:t>
            </a:r>
          </a:p>
        </p:txBody>
      </p:sp>
      <mc:AlternateContent xmlns:mc="http://schemas.openxmlformats.org/markup-compatibility/2006" xmlns:a14="http://schemas.microsoft.com/office/drawing/2010/main">
        <mc:Choice Requires="a14">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2" y="442685"/>
                <a:ext cx="5827488" cy="2656115"/>
              </a:xfrm>
            </p:spPr>
            <p:txBody>
              <a:bodyPr>
                <a:noAutofit/>
              </a:bodyPr>
              <a:lstStyle/>
              <a:p>
                <a:pPr marL="257175" indent="-257175" algn="l">
                  <a:lnSpc>
                    <a:spcPct val="110000"/>
                  </a:lnSpc>
                  <a:spcBef>
                    <a:spcPts val="0"/>
                  </a:spcBef>
                  <a:buFont typeface="Arial" panose="020B0604020202020204" pitchFamily="34" charset="0"/>
                  <a:buChar char="•"/>
                </a:pPr>
                <a:r>
                  <a:rPr lang="en-CH" dirty="0"/>
                  <a:t>Pour un système complexe, on suit le faisceau à travers toutes les matrices en les multipliant:</a:t>
                </a:r>
              </a:p>
              <a:p>
                <a:pPr algn="l">
                  <a:lnSpc>
                    <a:spcPct val="110000"/>
                  </a:lnSpc>
                  <a:spcBef>
                    <a:spcPts val="0"/>
                  </a:spcBef>
                </a:pPr>
                <a14:m>
                  <m:oMathPara xmlns:m="http://schemas.openxmlformats.org/officeDocument/2006/math">
                    <m:oMathParaPr>
                      <m:jc m:val="centerGroup"/>
                    </m:oMathParaPr>
                    <m:oMath xmlns:m="http://schemas.openxmlformats.org/officeDocument/2006/math">
                      <m:r>
                        <a:rPr lang="fr-CH" i="1" smtClean="0">
                          <a:latin typeface="Cambria Math" panose="02040503050406030204" pitchFamily="18" charset="0"/>
                        </a:rPr>
                        <m:t>𝑀</m:t>
                      </m:r>
                      <m:r>
                        <a:rPr lang="fr-CH" b="0" i="1" smtClean="0">
                          <a:latin typeface="Cambria Math" panose="02040503050406030204" pitchFamily="18" charset="0"/>
                        </a:rPr>
                        <m:t>=</m:t>
                      </m:r>
                      <m:sSub>
                        <m:sSubPr>
                          <m:ctrlPr>
                            <a:rPr lang="fr-CH" b="0" i="1" smtClean="0">
                              <a:latin typeface="Cambria Math" panose="02040503050406030204" pitchFamily="18" charset="0"/>
                            </a:rPr>
                          </m:ctrlPr>
                        </m:sSubPr>
                        <m:e>
                          <m:r>
                            <a:rPr lang="fr-CH" b="0" i="1" smtClean="0">
                              <a:latin typeface="Cambria Math" panose="02040503050406030204" pitchFamily="18" charset="0"/>
                            </a:rPr>
                            <m:t>𝑀</m:t>
                          </m:r>
                        </m:e>
                        <m:sub>
                          <m:r>
                            <a:rPr lang="fr-CH" b="0" i="1" smtClean="0">
                              <a:latin typeface="Cambria Math" panose="02040503050406030204" pitchFamily="18" charset="0"/>
                            </a:rPr>
                            <m:t>𝑁</m:t>
                          </m:r>
                        </m:sub>
                      </m:sSub>
                      <m:r>
                        <a:rPr lang="fr-CH" b="0" i="1" smtClean="0">
                          <a:latin typeface="Cambria Math" panose="02040503050406030204" pitchFamily="18" charset="0"/>
                        </a:rPr>
                        <m:t>…</m:t>
                      </m:r>
                      <m:sSub>
                        <m:sSubPr>
                          <m:ctrlPr>
                            <a:rPr lang="fr-CH" b="0" i="1" smtClean="0">
                              <a:latin typeface="Cambria Math" panose="02040503050406030204" pitchFamily="18" charset="0"/>
                            </a:rPr>
                          </m:ctrlPr>
                        </m:sSubPr>
                        <m:e>
                          <m:r>
                            <a:rPr lang="fr-CH" b="0" i="1" smtClean="0">
                              <a:latin typeface="Cambria Math" panose="02040503050406030204" pitchFamily="18" charset="0"/>
                            </a:rPr>
                            <m:t>𝑀</m:t>
                          </m:r>
                        </m:e>
                        <m:sub>
                          <m:r>
                            <a:rPr lang="fr-CH" b="0" i="1" smtClean="0">
                              <a:latin typeface="Cambria Math" panose="02040503050406030204" pitchFamily="18" charset="0"/>
                            </a:rPr>
                            <m:t>2</m:t>
                          </m:r>
                        </m:sub>
                      </m:sSub>
                      <m:sSub>
                        <m:sSubPr>
                          <m:ctrlPr>
                            <a:rPr lang="fr-CH" b="0" i="1" smtClean="0">
                              <a:latin typeface="Cambria Math" panose="02040503050406030204" pitchFamily="18" charset="0"/>
                            </a:rPr>
                          </m:ctrlPr>
                        </m:sSubPr>
                        <m:e>
                          <m:r>
                            <a:rPr lang="fr-CH" b="0" i="1" smtClean="0">
                              <a:latin typeface="Cambria Math" panose="02040503050406030204" pitchFamily="18" charset="0"/>
                            </a:rPr>
                            <m:t>𝑀</m:t>
                          </m:r>
                        </m:e>
                        <m:sub>
                          <m:r>
                            <a:rPr lang="fr-CH" b="0" i="1" smtClean="0">
                              <a:latin typeface="Cambria Math" panose="02040503050406030204" pitchFamily="18" charset="0"/>
                            </a:rPr>
                            <m:t>1</m:t>
                          </m:r>
                        </m:sub>
                      </m:sSub>
                    </m:oMath>
                  </m:oMathPara>
                </a14:m>
                <a:endParaRPr lang="en-CH" dirty="0"/>
              </a:p>
              <a:p>
                <a:pPr marL="257175" indent="-257175" algn="l">
                  <a:lnSpc>
                    <a:spcPct val="110000"/>
                  </a:lnSpc>
                  <a:spcBef>
                    <a:spcPts val="0"/>
                  </a:spcBef>
                  <a:buFont typeface="Arial" panose="020B0604020202020204" pitchFamily="34" charset="0"/>
                  <a:buChar char="•"/>
                </a:pPr>
                <a:r>
                  <a:rPr lang="en-CH" dirty="0"/>
                  <a:t>Exemple: un objectif d’appareil photo simple, composé  de quatre él</a:t>
                </a:r>
                <a:r>
                  <a:rPr lang="fr-CH" dirty="0"/>
                  <a:t>é</a:t>
                </a:r>
                <a:r>
                  <a:rPr lang="en-CH" dirty="0"/>
                  <a:t>ments:</a:t>
                </a:r>
              </a:p>
              <a:p>
                <a:pPr algn="l">
                  <a:lnSpc>
                    <a:spcPct val="110000"/>
                  </a:lnSpc>
                  <a:spcBef>
                    <a:spcPts val="0"/>
                  </a:spcBef>
                </a:pPr>
                <a:r>
                  <a:rPr lang="en-CH" dirty="0"/>
                  <a:t>La solution d</a:t>
                </a:r>
                <a:r>
                  <a:rPr lang="fr-CH" dirty="0"/>
                  <a:t>e</a:t>
                </a:r>
                <a:r>
                  <a:rPr lang="en-CH" dirty="0"/>
                  <a:t>mande la multiplication de 13 matrices:</a:t>
                </a:r>
              </a:p>
              <a:p>
                <a:pPr algn="l">
                  <a:lnSpc>
                    <a:spcPct val="110000"/>
                  </a:lnSpc>
                  <a:spcBef>
                    <a:spcPts val="0"/>
                  </a:spcBef>
                </a:pPr>
                <a:endParaRPr lang="en-CH" dirty="0"/>
              </a:p>
              <a:p>
                <a:pPr marL="285750" indent="-285750" algn="l">
                  <a:lnSpc>
                    <a:spcPct val="110000"/>
                  </a:lnSpc>
                  <a:spcBef>
                    <a:spcPts val="0"/>
                  </a:spcBef>
                  <a:buFont typeface="Arial" panose="020B0604020202020204" pitchFamily="34" charset="0"/>
                  <a:buChar char="•"/>
                </a:pPr>
                <a:r>
                  <a:rPr lang="en-CH" dirty="0"/>
                  <a:t>Des objectifs modernes utilisent encore plus d'élements:</a:t>
                </a:r>
              </a:p>
            </p:txBody>
          </p:sp>
        </mc:Choice>
        <mc:Fallback xmlns="">
          <p:sp>
            <p:nvSpPr>
              <p:cNvPr id="5" name="Subtitle 4">
                <a:extLst>
                  <a:ext uri="{FF2B5EF4-FFF2-40B4-BE49-F238E27FC236}">
                    <a16:creationId xmlns:a16="http://schemas.microsoft.com/office/drawing/2014/main" id="{7E77E312-3E9E-A84B-B6B5-5B7303E520E7}"/>
                  </a:ext>
                </a:extLst>
              </p:cNvPr>
              <p:cNvSpPr>
                <a:spLocks noGrp="1" noRot="1" noChangeAspect="1" noMove="1" noResize="1" noEditPoints="1" noAdjustHandles="1" noChangeArrowheads="1" noChangeShapeType="1" noTextEdit="1"/>
              </p:cNvSpPr>
              <p:nvPr>
                <p:ph type="subTitle" idx="1"/>
              </p:nvPr>
            </p:nvSpPr>
            <p:spPr>
              <a:xfrm>
                <a:off x="-2" y="442685"/>
                <a:ext cx="5827488" cy="2656115"/>
              </a:xfrm>
              <a:blipFill>
                <a:blip r:embed="rId4"/>
                <a:stretch>
                  <a:fillRect l="-655" t="-962"/>
                </a:stretch>
              </a:blipFill>
            </p:spPr>
            <p:txBody>
              <a:bodyPr/>
              <a:lstStyle/>
              <a:p>
                <a:r>
                  <a:rPr lang="fr-CH">
                    <a:noFill/>
                  </a:rPr>
                  <a:t> </a:t>
                </a:r>
              </a:p>
            </p:txBody>
          </p:sp>
        </mc:Fallback>
      </mc:AlternateContent>
      <p:pic>
        <p:nvPicPr>
          <p:cNvPr id="7" name="Picture 6">
            <a:extLst>
              <a:ext uri="{FF2B5EF4-FFF2-40B4-BE49-F238E27FC236}">
                <a16:creationId xmlns:a16="http://schemas.microsoft.com/office/drawing/2014/main" id="{220E4D1D-5ADD-CD42-9FAE-B7B94514434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6937513" y="1"/>
            <a:ext cx="2206487" cy="1179504"/>
          </a:xfrm>
          <a:prstGeom prst="rect">
            <a:avLst/>
          </a:prstGeom>
        </p:spPr>
      </p:pic>
      <p:pic>
        <p:nvPicPr>
          <p:cNvPr id="8" name="Picture 7">
            <a:extLst>
              <a:ext uri="{FF2B5EF4-FFF2-40B4-BE49-F238E27FC236}">
                <a16:creationId xmlns:a16="http://schemas.microsoft.com/office/drawing/2014/main" id="{59DBBE51-14F7-1F49-BF15-EA669FA1FC50}"/>
              </a:ext>
            </a:extLst>
          </p:cNvPr>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933988" y="1179505"/>
            <a:ext cx="3208038" cy="3963995"/>
          </a:xfrm>
          <a:prstGeom prst="rect">
            <a:avLst/>
          </a:prstGeom>
          <a:noFill/>
          <a:ln>
            <a:noFill/>
          </a:ln>
        </p:spPr>
      </p:pic>
      <p:pic>
        <p:nvPicPr>
          <p:cNvPr id="12" name="Picture 11">
            <a:extLst>
              <a:ext uri="{FF2B5EF4-FFF2-40B4-BE49-F238E27FC236}">
                <a16:creationId xmlns:a16="http://schemas.microsoft.com/office/drawing/2014/main" id="{D278F624-7794-F049-B0FD-DA9F9A0B69EC}"/>
              </a:ext>
            </a:extLst>
          </p:cNvPr>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73046" y="2275687"/>
            <a:ext cx="5098765" cy="408309"/>
          </a:xfrm>
          <a:prstGeom prst="rect">
            <a:avLst/>
          </a:prstGeom>
          <a:noFill/>
          <a:ln>
            <a:noFill/>
          </a:ln>
        </p:spPr>
      </p:pic>
      <p:pic>
        <p:nvPicPr>
          <p:cNvPr id="9" name="Picture 8">
            <a:extLst>
              <a:ext uri="{FF2B5EF4-FFF2-40B4-BE49-F238E27FC236}">
                <a16:creationId xmlns:a16="http://schemas.microsoft.com/office/drawing/2014/main" id="{55D6834A-75D3-4246-B36F-FD678BCCCD0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79" t="4204" r="2309" b="23424"/>
          <a:stretch/>
        </p:blipFill>
        <p:spPr>
          <a:xfrm>
            <a:off x="0" y="3098800"/>
            <a:ext cx="3302453" cy="1399935"/>
          </a:xfrm>
          <a:prstGeom prst="rect">
            <a:avLst/>
          </a:prstGeom>
        </p:spPr>
      </p:pic>
      <p:pic>
        <p:nvPicPr>
          <p:cNvPr id="10" name="Content Placeholder 3">
            <a:extLst>
              <a:ext uri="{FF2B5EF4-FFF2-40B4-BE49-F238E27FC236}">
                <a16:creationId xmlns:a16="http://schemas.microsoft.com/office/drawing/2014/main" id="{17A60C75-E633-5A4A-A95A-2A7CD7C3E63C}"/>
              </a:ext>
            </a:extLst>
          </p:cNvPr>
          <p:cNvPicPr>
            <a:picLocks noChangeAspect="1"/>
          </p:cNvPicPr>
          <p:nvPr/>
        </p:nvPicPr>
        <p:blipFill rotWithShape="1">
          <a:blip r:embed="rId12">
            <a:extLst>
              <a:ext uri="{28A0092B-C50C-407E-A947-70E740481C1C}">
                <a14:useLocalDpi xmlns:a14="http://schemas.microsoft.com/office/drawing/2010/main" val="0"/>
              </a:ext>
            </a:extLst>
          </a:blip>
          <a:srcRect l="6441" t="1769" r="53106" b="7262"/>
          <a:stretch/>
        </p:blipFill>
        <p:spPr>
          <a:xfrm>
            <a:off x="4040338" y="2953655"/>
            <a:ext cx="1661873" cy="2189845"/>
          </a:xfrm>
          <a:prstGeom prst="rect">
            <a:avLst/>
          </a:prstGeom>
        </p:spPr>
      </p:pic>
      <p:sp>
        <p:nvSpPr>
          <p:cNvPr id="4" name="TextBox 3">
            <a:extLst>
              <a:ext uri="{FF2B5EF4-FFF2-40B4-BE49-F238E27FC236}">
                <a16:creationId xmlns:a16="http://schemas.microsoft.com/office/drawing/2014/main" id="{87FE6C76-AE1C-654C-A70F-1B45A14A5F31}"/>
              </a:ext>
            </a:extLst>
          </p:cNvPr>
          <p:cNvSpPr txBox="1"/>
          <p:nvPr/>
        </p:nvSpPr>
        <p:spPr>
          <a:xfrm>
            <a:off x="274443" y="4521200"/>
            <a:ext cx="1271823" cy="369332"/>
          </a:xfrm>
          <a:prstGeom prst="rect">
            <a:avLst/>
          </a:prstGeom>
          <a:noFill/>
        </p:spPr>
        <p:txBody>
          <a:bodyPr wrap="none" rtlCol="0">
            <a:spAutoFit/>
          </a:bodyPr>
          <a:lstStyle/>
          <a:p>
            <a:r>
              <a:rPr lang="fr-CH" dirty="0"/>
              <a:t>Téléobjectif</a:t>
            </a:r>
          </a:p>
        </p:txBody>
      </p:sp>
      <p:sp>
        <p:nvSpPr>
          <p:cNvPr id="11" name="TextBox 10">
            <a:extLst>
              <a:ext uri="{FF2B5EF4-FFF2-40B4-BE49-F238E27FC236}">
                <a16:creationId xmlns:a16="http://schemas.microsoft.com/office/drawing/2014/main" id="{F58096B4-90DC-744B-87B8-E5B639A21FEC}"/>
              </a:ext>
            </a:extLst>
          </p:cNvPr>
          <p:cNvSpPr txBox="1"/>
          <p:nvPr/>
        </p:nvSpPr>
        <p:spPr>
          <a:xfrm>
            <a:off x="1760192" y="4604539"/>
            <a:ext cx="2410403" cy="369332"/>
          </a:xfrm>
          <a:prstGeom prst="rect">
            <a:avLst/>
          </a:prstGeom>
          <a:noFill/>
        </p:spPr>
        <p:txBody>
          <a:bodyPr wrap="none" rtlCol="0">
            <a:spAutoFit/>
          </a:bodyPr>
          <a:lstStyle/>
          <a:p>
            <a:r>
              <a:rPr lang="fr-CH" dirty="0"/>
              <a:t>Objectif de microscope:</a:t>
            </a:r>
          </a:p>
        </p:txBody>
      </p:sp>
    </p:spTree>
    <p:extLst>
      <p:ext uri="{BB962C8B-B14F-4D97-AF65-F5344CB8AC3E}">
        <p14:creationId xmlns:p14="http://schemas.microsoft.com/office/powerpoint/2010/main" val="1004548545"/>
      </p:ext>
    </p:extLst>
  </p:cSld>
  <p:clrMapOvr>
    <a:masterClrMapping/>
  </p:clrMapOvr>
  <mc:AlternateContent xmlns:mc="http://schemas.openxmlformats.org/markup-compatibility/2006" xmlns:p14="http://schemas.microsoft.com/office/powerpoint/2010/main">
    <mc:Choice Requires="p14">
      <p:transition spd="slow" p14:dur="2000" advTm="43087"/>
    </mc:Choice>
    <mc:Fallback xmlns="">
      <p:transition spd="slow" advTm="4308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B62B2C-8445-D94A-AFC6-A6036D93DE6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234941" y="3367582"/>
            <a:ext cx="3909059" cy="1775917"/>
          </a:xfrm>
          <a:prstGeom prst="rect">
            <a:avLst/>
          </a:prstGeom>
          <a:noFill/>
          <a:ln>
            <a:noFill/>
          </a:ln>
        </p:spPr>
      </p:pic>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0" y="1"/>
            <a:ext cx="5702212" cy="449942"/>
          </a:xfrm>
        </p:spPr>
        <p:txBody>
          <a:bodyPr>
            <a:noAutofit/>
          </a:bodyPr>
          <a:lstStyle/>
          <a:p>
            <a:r>
              <a:rPr lang="en-GB" sz="2800" dirty="0"/>
              <a:t>S</a:t>
            </a:r>
            <a:r>
              <a:rPr lang="en-CH" sz="2800" dirty="0"/>
              <a:t>ystèmes </a:t>
            </a:r>
            <a:r>
              <a:rPr lang="en-CH" sz="2800"/>
              <a:t>de lentilles</a:t>
            </a:r>
            <a:r>
              <a:rPr lang="fr-CH" sz="2800" dirty="0"/>
              <a:t> – calcul exact</a:t>
            </a:r>
            <a:endParaRPr lang="en-CH" sz="2800" dirty="0"/>
          </a:p>
        </p:txBody>
      </p:sp>
      <mc:AlternateContent xmlns:mc="http://schemas.openxmlformats.org/markup-compatibility/2006" xmlns:a14="http://schemas.microsoft.com/office/drawing/2010/main">
        <mc:Choice Requires="a14">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2" y="606971"/>
                <a:ext cx="8686802" cy="4536527"/>
              </a:xfrm>
            </p:spPr>
            <p:txBody>
              <a:bodyPr>
                <a:noAutofit/>
              </a:bodyPr>
              <a:lstStyle/>
              <a:p>
                <a:pPr marL="257175" indent="-257175" algn="l">
                  <a:lnSpc>
                    <a:spcPct val="110000"/>
                  </a:lnSpc>
                  <a:spcBef>
                    <a:spcPts val="0"/>
                  </a:spcBef>
                  <a:buFont typeface="Arial" panose="020B0604020202020204" pitchFamily="34" charset="0"/>
                  <a:buChar char="•"/>
                </a:pPr>
                <a:r>
                  <a:rPr lang="en-CH" dirty="0"/>
                  <a:t>Un système de deux lentilles minces, à une distance </a:t>
                </a:r>
                <a:r>
                  <a:rPr lang="en-CH" i="1" dirty="0"/>
                  <a:t>d</a:t>
                </a:r>
                <a:endParaRPr lang="en-CH" i="1" dirty="0">
                  <a:latin typeface="Symbol" pitchFamily="2" charset="2"/>
                </a:endParaRPr>
              </a:p>
              <a:p>
                <a:pPr marL="257175" indent="-257175" algn="l">
                  <a:lnSpc>
                    <a:spcPct val="110000"/>
                  </a:lnSpc>
                  <a:spcBef>
                    <a:spcPts val="0"/>
                  </a:spcBef>
                  <a:buFont typeface="Arial" panose="020B0604020202020204" pitchFamily="34" charset="0"/>
                  <a:buChar char="•"/>
                </a:pPr>
                <a:r>
                  <a:rPr lang="fr-CH" dirty="0"/>
                  <a:t>La position de l’image est: </a:t>
                </a:r>
                <a14:m>
                  <m:oMath xmlns:m="http://schemas.openxmlformats.org/officeDocument/2006/math">
                    <m:sSub>
                      <m:sSubPr>
                        <m:ctrlPr>
                          <a:rPr lang="en-CH" i="1">
                            <a:latin typeface="Cambria Math" panose="02040503050406030204" pitchFamily="18" charset="0"/>
                          </a:rPr>
                        </m:ctrlPr>
                      </m:sSubPr>
                      <m:e>
                        <m:r>
                          <a:rPr lang="fr-CH" i="1">
                            <a:latin typeface="Cambria Math" panose="02040503050406030204" pitchFamily="18" charset="0"/>
                          </a:rPr>
                          <m:t>𝑆</m:t>
                        </m:r>
                      </m:e>
                      <m:sub>
                        <m:r>
                          <a:rPr lang="fr-CH" i="1">
                            <a:latin typeface="Cambria Math" panose="02040503050406030204" pitchFamily="18" charset="0"/>
                          </a:rPr>
                          <m:t>𝑖</m:t>
                        </m:r>
                        <m:r>
                          <a:rPr lang="fr-CH" i="1">
                            <a:latin typeface="Cambria Math" panose="02040503050406030204" pitchFamily="18" charset="0"/>
                          </a:rPr>
                          <m:t>2</m:t>
                        </m:r>
                      </m:sub>
                    </m:sSub>
                    <m:r>
                      <a:rPr lang="fr-CH" i="1">
                        <a:latin typeface="Cambria Math" panose="02040503050406030204" pitchFamily="18" charset="0"/>
                      </a:rPr>
                      <m:t>=</m:t>
                    </m:r>
                    <m:f>
                      <m:fPr>
                        <m:ctrlPr>
                          <a:rPr lang="fr-CH" i="1">
                            <a:latin typeface="Cambria Math" panose="02040503050406030204" pitchFamily="18" charset="0"/>
                          </a:rPr>
                        </m:ctrlPr>
                      </m:fPr>
                      <m:num>
                        <m:sSub>
                          <m:sSubPr>
                            <m:ctrlPr>
                              <a:rPr lang="fr-CH" i="1">
                                <a:latin typeface="Cambria Math" panose="02040503050406030204" pitchFamily="18" charset="0"/>
                              </a:rPr>
                            </m:ctrlPr>
                          </m:sSubPr>
                          <m:e>
                            <m:r>
                              <a:rPr lang="fr-CH" i="1">
                                <a:latin typeface="Cambria Math" panose="02040503050406030204" pitchFamily="18" charset="0"/>
                              </a:rPr>
                              <m:t>𝑓</m:t>
                            </m:r>
                          </m:e>
                          <m:sub>
                            <m:r>
                              <a:rPr lang="fr-CH" i="1">
                                <a:latin typeface="Cambria Math" panose="02040503050406030204" pitchFamily="18" charset="0"/>
                              </a:rPr>
                              <m:t>2</m:t>
                            </m:r>
                          </m:sub>
                        </m:sSub>
                        <m:r>
                          <a:rPr lang="fr-CH" i="1">
                            <a:latin typeface="Cambria Math" panose="02040503050406030204" pitchFamily="18" charset="0"/>
                          </a:rPr>
                          <m:t>𝑑</m:t>
                        </m:r>
                        <m:r>
                          <a:rPr lang="fr-CH" i="1">
                            <a:latin typeface="Cambria Math" panose="02040503050406030204" pitchFamily="18" charset="0"/>
                          </a:rPr>
                          <m:t>−</m:t>
                        </m:r>
                        <m:sSub>
                          <m:sSubPr>
                            <m:ctrlPr>
                              <a:rPr lang="fr-CH" i="1">
                                <a:solidFill>
                                  <a:prstClr val="black"/>
                                </a:solidFill>
                                <a:latin typeface="Cambria Math" panose="02040503050406030204" pitchFamily="18" charset="0"/>
                              </a:rPr>
                            </m:ctrlPr>
                          </m:sSubPr>
                          <m:e>
                            <m:r>
                              <a:rPr lang="fr-CH" i="1">
                                <a:solidFill>
                                  <a:prstClr val="black"/>
                                </a:solidFill>
                                <a:latin typeface="Cambria Math" panose="02040503050406030204" pitchFamily="18" charset="0"/>
                              </a:rPr>
                              <m:t>𝑓</m:t>
                            </m:r>
                          </m:e>
                          <m:sub>
                            <m:r>
                              <a:rPr lang="fr-CH" i="1">
                                <a:solidFill>
                                  <a:prstClr val="black"/>
                                </a:solidFill>
                                <a:latin typeface="Cambria Math" panose="02040503050406030204" pitchFamily="18" charset="0"/>
                              </a:rPr>
                              <m:t>2</m:t>
                            </m:r>
                          </m:sub>
                        </m:sSub>
                        <m:sSub>
                          <m:sSubPr>
                            <m:ctrlPr>
                              <a:rPr lang="fr-CH" i="1">
                                <a:solidFill>
                                  <a:prstClr val="black"/>
                                </a:solidFill>
                                <a:latin typeface="Cambria Math" panose="02040503050406030204" pitchFamily="18" charset="0"/>
                              </a:rPr>
                            </m:ctrlPr>
                          </m:sSubPr>
                          <m:e>
                            <m:r>
                              <a:rPr lang="fr-CH" i="1">
                                <a:solidFill>
                                  <a:prstClr val="black"/>
                                </a:solidFill>
                                <a:latin typeface="Cambria Math" panose="02040503050406030204" pitchFamily="18" charset="0"/>
                              </a:rPr>
                              <m:t>𝑆</m:t>
                            </m:r>
                          </m:e>
                          <m:sub>
                            <m:r>
                              <a:rPr lang="fr-CH" i="1">
                                <a:solidFill>
                                  <a:prstClr val="black"/>
                                </a:solidFill>
                                <a:latin typeface="Cambria Math" panose="02040503050406030204" pitchFamily="18" charset="0"/>
                              </a:rPr>
                              <m:t>𝑜</m:t>
                            </m:r>
                            <m:r>
                              <a:rPr lang="fr-CH" i="1">
                                <a:solidFill>
                                  <a:prstClr val="black"/>
                                </a:solidFill>
                                <a:latin typeface="Cambria Math" panose="02040503050406030204" pitchFamily="18" charset="0"/>
                              </a:rPr>
                              <m:t>1</m:t>
                            </m:r>
                          </m:sub>
                        </m:sSub>
                        <m:sSub>
                          <m:sSubPr>
                            <m:ctrlPr>
                              <a:rPr lang="fr-CH" i="1">
                                <a:solidFill>
                                  <a:prstClr val="black"/>
                                </a:solidFill>
                                <a:latin typeface="Cambria Math" panose="02040503050406030204" pitchFamily="18" charset="0"/>
                              </a:rPr>
                            </m:ctrlPr>
                          </m:sSubPr>
                          <m:e>
                            <m:r>
                              <a:rPr lang="fr-CH" i="1">
                                <a:solidFill>
                                  <a:prstClr val="black"/>
                                </a:solidFill>
                                <a:latin typeface="Cambria Math" panose="02040503050406030204" pitchFamily="18" charset="0"/>
                              </a:rPr>
                              <m:t>𝑓</m:t>
                            </m:r>
                          </m:e>
                          <m:sub>
                            <m:r>
                              <a:rPr lang="fr-CH" i="1">
                                <a:solidFill>
                                  <a:prstClr val="black"/>
                                </a:solidFill>
                                <a:latin typeface="Cambria Math" panose="02040503050406030204" pitchFamily="18" charset="0"/>
                              </a:rPr>
                              <m:t>1</m:t>
                            </m:r>
                          </m:sub>
                        </m:sSub>
                        <m:r>
                          <a:rPr lang="fr-CH" i="1">
                            <a:solidFill>
                              <a:prstClr val="black"/>
                            </a:solidFill>
                            <a:latin typeface="Cambria Math" panose="02040503050406030204" pitchFamily="18" charset="0"/>
                          </a:rPr>
                          <m:t>/</m:t>
                        </m:r>
                        <m:d>
                          <m:dPr>
                            <m:ctrlPr>
                              <a:rPr lang="fr-CH" i="1">
                                <a:solidFill>
                                  <a:prstClr val="black"/>
                                </a:solidFill>
                                <a:latin typeface="Cambria Math" panose="02040503050406030204" pitchFamily="18" charset="0"/>
                              </a:rPr>
                            </m:ctrlPr>
                          </m:dPr>
                          <m:e>
                            <m:sSub>
                              <m:sSubPr>
                                <m:ctrlPr>
                                  <a:rPr lang="fr-CH" i="1">
                                    <a:solidFill>
                                      <a:prstClr val="black"/>
                                    </a:solidFill>
                                    <a:latin typeface="Cambria Math" panose="02040503050406030204" pitchFamily="18" charset="0"/>
                                  </a:rPr>
                                </m:ctrlPr>
                              </m:sSubPr>
                              <m:e>
                                <m:r>
                                  <a:rPr lang="fr-CH" i="1">
                                    <a:solidFill>
                                      <a:prstClr val="black"/>
                                    </a:solidFill>
                                    <a:latin typeface="Cambria Math" panose="02040503050406030204" pitchFamily="18" charset="0"/>
                                  </a:rPr>
                                  <m:t>𝑆</m:t>
                                </m:r>
                              </m:e>
                              <m:sub>
                                <m:r>
                                  <a:rPr lang="fr-CH" i="1">
                                    <a:solidFill>
                                      <a:prstClr val="black"/>
                                    </a:solidFill>
                                    <a:latin typeface="Cambria Math" panose="02040503050406030204" pitchFamily="18" charset="0"/>
                                  </a:rPr>
                                  <m:t>𝑜</m:t>
                                </m:r>
                                <m:r>
                                  <a:rPr lang="fr-CH" i="1">
                                    <a:solidFill>
                                      <a:prstClr val="black"/>
                                    </a:solidFill>
                                    <a:latin typeface="Cambria Math" panose="02040503050406030204" pitchFamily="18" charset="0"/>
                                  </a:rPr>
                                  <m:t>1</m:t>
                                </m:r>
                              </m:sub>
                            </m:sSub>
                            <m:r>
                              <a:rPr lang="fr-CH" i="1">
                                <a:solidFill>
                                  <a:prstClr val="black"/>
                                </a:solidFill>
                                <a:latin typeface="Cambria Math" panose="02040503050406030204" pitchFamily="18" charset="0"/>
                              </a:rPr>
                              <m:t>−</m:t>
                            </m:r>
                            <m:sSub>
                              <m:sSubPr>
                                <m:ctrlPr>
                                  <a:rPr lang="fr-CH" i="1">
                                    <a:solidFill>
                                      <a:prstClr val="black"/>
                                    </a:solidFill>
                                    <a:latin typeface="Cambria Math" panose="02040503050406030204" pitchFamily="18" charset="0"/>
                                  </a:rPr>
                                </m:ctrlPr>
                              </m:sSubPr>
                              <m:e>
                                <m:r>
                                  <a:rPr lang="fr-CH" i="1">
                                    <a:solidFill>
                                      <a:prstClr val="black"/>
                                    </a:solidFill>
                                    <a:latin typeface="Cambria Math" panose="02040503050406030204" pitchFamily="18" charset="0"/>
                                  </a:rPr>
                                  <m:t>𝑓</m:t>
                                </m:r>
                              </m:e>
                              <m:sub>
                                <m:r>
                                  <a:rPr lang="fr-CH" i="1">
                                    <a:solidFill>
                                      <a:prstClr val="black"/>
                                    </a:solidFill>
                                    <a:latin typeface="Cambria Math" panose="02040503050406030204" pitchFamily="18" charset="0"/>
                                  </a:rPr>
                                  <m:t>1</m:t>
                                </m:r>
                              </m:sub>
                            </m:sSub>
                          </m:e>
                        </m:d>
                      </m:num>
                      <m:den>
                        <m:r>
                          <a:rPr lang="fr-CH" i="1">
                            <a:latin typeface="Cambria Math" panose="02040503050406030204" pitchFamily="18" charset="0"/>
                          </a:rPr>
                          <m:t>𝑑</m:t>
                        </m:r>
                        <m:r>
                          <a:rPr lang="fr-CH" i="1">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𝑓</m:t>
                            </m:r>
                          </m:e>
                          <m:sub>
                            <m:r>
                              <a:rPr lang="fr-CH" i="1">
                                <a:latin typeface="Cambria Math" panose="02040503050406030204" pitchFamily="18" charset="0"/>
                              </a:rPr>
                              <m:t>2</m:t>
                            </m:r>
                          </m:sub>
                        </m:sSub>
                        <m:r>
                          <a:rPr lang="fr-CH" i="1">
                            <a:latin typeface="Cambria Math" panose="02040503050406030204" pitchFamily="18" charset="0"/>
                          </a:rPr>
                          <m:t>−</m:t>
                        </m:r>
                        <m:sSub>
                          <m:sSubPr>
                            <m:ctrlPr>
                              <a:rPr lang="fr-CH" i="1">
                                <a:solidFill>
                                  <a:prstClr val="black"/>
                                </a:solidFill>
                                <a:latin typeface="Cambria Math" panose="02040503050406030204" pitchFamily="18" charset="0"/>
                              </a:rPr>
                            </m:ctrlPr>
                          </m:sSubPr>
                          <m:e>
                            <m:r>
                              <a:rPr lang="fr-CH" i="1">
                                <a:solidFill>
                                  <a:prstClr val="black"/>
                                </a:solidFill>
                                <a:latin typeface="Cambria Math" panose="02040503050406030204" pitchFamily="18" charset="0"/>
                              </a:rPr>
                              <m:t>𝑆</m:t>
                            </m:r>
                          </m:e>
                          <m:sub>
                            <m:r>
                              <a:rPr lang="fr-CH" i="1">
                                <a:solidFill>
                                  <a:prstClr val="black"/>
                                </a:solidFill>
                                <a:latin typeface="Cambria Math" panose="02040503050406030204" pitchFamily="18" charset="0"/>
                              </a:rPr>
                              <m:t>𝑜</m:t>
                            </m:r>
                            <m:r>
                              <a:rPr lang="fr-CH" i="1">
                                <a:solidFill>
                                  <a:prstClr val="black"/>
                                </a:solidFill>
                                <a:latin typeface="Cambria Math" panose="02040503050406030204" pitchFamily="18" charset="0"/>
                              </a:rPr>
                              <m:t>1</m:t>
                            </m:r>
                          </m:sub>
                        </m:sSub>
                        <m:sSub>
                          <m:sSubPr>
                            <m:ctrlPr>
                              <a:rPr lang="fr-CH" i="1">
                                <a:solidFill>
                                  <a:prstClr val="black"/>
                                </a:solidFill>
                                <a:latin typeface="Cambria Math" panose="02040503050406030204" pitchFamily="18" charset="0"/>
                              </a:rPr>
                            </m:ctrlPr>
                          </m:sSubPr>
                          <m:e>
                            <m:r>
                              <a:rPr lang="fr-CH" i="1">
                                <a:solidFill>
                                  <a:prstClr val="black"/>
                                </a:solidFill>
                                <a:latin typeface="Cambria Math" panose="02040503050406030204" pitchFamily="18" charset="0"/>
                              </a:rPr>
                              <m:t>𝑓</m:t>
                            </m:r>
                          </m:e>
                          <m:sub>
                            <m:r>
                              <a:rPr lang="fr-CH" i="1">
                                <a:solidFill>
                                  <a:prstClr val="black"/>
                                </a:solidFill>
                                <a:latin typeface="Cambria Math" panose="02040503050406030204" pitchFamily="18" charset="0"/>
                              </a:rPr>
                              <m:t>1</m:t>
                            </m:r>
                          </m:sub>
                        </m:sSub>
                        <m:r>
                          <a:rPr lang="fr-CH" i="1">
                            <a:solidFill>
                              <a:prstClr val="black"/>
                            </a:solidFill>
                            <a:latin typeface="Cambria Math" panose="02040503050406030204" pitchFamily="18" charset="0"/>
                          </a:rPr>
                          <m:t>/</m:t>
                        </m:r>
                        <m:d>
                          <m:dPr>
                            <m:ctrlPr>
                              <a:rPr lang="fr-CH" i="1">
                                <a:solidFill>
                                  <a:prstClr val="black"/>
                                </a:solidFill>
                                <a:latin typeface="Cambria Math" panose="02040503050406030204" pitchFamily="18" charset="0"/>
                              </a:rPr>
                            </m:ctrlPr>
                          </m:dPr>
                          <m:e>
                            <m:sSub>
                              <m:sSubPr>
                                <m:ctrlPr>
                                  <a:rPr lang="fr-CH" i="1">
                                    <a:solidFill>
                                      <a:prstClr val="black"/>
                                    </a:solidFill>
                                    <a:latin typeface="Cambria Math" panose="02040503050406030204" pitchFamily="18" charset="0"/>
                                  </a:rPr>
                                </m:ctrlPr>
                              </m:sSubPr>
                              <m:e>
                                <m:r>
                                  <a:rPr lang="fr-CH" i="1">
                                    <a:solidFill>
                                      <a:prstClr val="black"/>
                                    </a:solidFill>
                                    <a:latin typeface="Cambria Math" panose="02040503050406030204" pitchFamily="18" charset="0"/>
                                  </a:rPr>
                                  <m:t>𝑆</m:t>
                                </m:r>
                              </m:e>
                              <m:sub>
                                <m:r>
                                  <a:rPr lang="fr-CH" i="1">
                                    <a:solidFill>
                                      <a:prstClr val="black"/>
                                    </a:solidFill>
                                    <a:latin typeface="Cambria Math" panose="02040503050406030204" pitchFamily="18" charset="0"/>
                                  </a:rPr>
                                  <m:t>𝑜</m:t>
                                </m:r>
                                <m:r>
                                  <a:rPr lang="fr-CH" i="1">
                                    <a:solidFill>
                                      <a:prstClr val="black"/>
                                    </a:solidFill>
                                    <a:latin typeface="Cambria Math" panose="02040503050406030204" pitchFamily="18" charset="0"/>
                                  </a:rPr>
                                  <m:t>1</m:t>
                                </m:r>
                              </m:sub>
                            </m:sSub>
                            <m:r>
                              <a:rPr lang="fr-CH" i="1">
                                <a:solidFill>
                                  <a:prstClr val="black"/>
                                </a:solidFill>
                                <a:latin typeface="Cambria Math" panose="02040503050406030204" pitchFamily="18" charset="0"/>
                              </a:rPr>
                              <m:t>−</m:t>
                            </m:r>
                            <m:sSub>
                              <m:sSubPr>
                                <m:ctrlPr>
                                  <a:rPr lang="fr-CH" i="1">
                                    <a:solidFill>
                                      <a:prstClr val="black"/>
                                    </a:solidFill>
                                    <a:latin typeface="Cambria Math" panose="02040503050406030204" pitchFamily="18" charset="0"/>
                                  </a:rPr>
                                </m:ctrlPr>
                              </m:sSubPr>
                              <m:e>
                                <m:r>
                                  <a:rPr lang="fr-CH" i="1">
                                    <a:solidFill>
                                      <a:prstClr val="black"/>
                                    </a:solidFill>
                                    <a:latin typeface="Cambria Math" panose="02040503050406030204" pitchFamily="18" charset="0"/>
                                  </a:rPr>
                                  <m:t>𝑓</m:t>
                                </m:r>
                              </m:e>
                              <m:sub>
                                <m:r>
                                  <a:rPr lang="fr-CH" i="1">
                                    <a:solidFill>
                                      <a:prstClr val="black"/>
                                    </a:solidFill>
                                    <a:latin typeface="Cambria Math" panose="02040503050406030204" pitchFamily="18" charset="0"/>
                                  </a:rPr>
                                  <m:t>1</m:t>
                                </m:r>
                              </m:sub>
                            </m:sSub>
                          </m:e>
                        </m:d>
                      </m:den>
                    </m:f>
                  </m:oMath>
                </a14:m>
                <a:endParaRPr lang="en-CH" dirty="0"/>
              </a:p>
              <a:p>
                <a:pPr marL="257175" indent="-257175" algn="l">
                  <a:lnSpc>
                    <a:spcPct val="110000"/>
                  </a:lnSpc>
                  <a:spcBef>
                    <a:spcPts val="0"/>
                  </a:spcBef>
                  <a:buFont typeface="Arial" panose="020B0604020202020204" pitchFamily="34" charset="0"/>
                  <a:buChar char="•"/>
                </a:pPr>
                <a:r>
                  <a:rPr lang="en-CH" dirty="0"/>
                  <a:t>L’agrandissement du système est: </a:t>
                </a:r>
                <a14:m>
                  <m:oMath xmlns:m="http://schemas.openxmlformats.org/officeDocument/2006/math">
                    <m:r>
                      <m:rPr>
                        <m:sty m:val="p"/>
                      </m:rPr>
                      <a:rPr lang="fr-CH">
                        <a:latin typeface="Cambria Math" panose="02040503050406030204" pitchFamily="18" charset="0"/>
                      </a:rPr>
                      <m:t>M</m:t>
                    </m:r>
                    <m:r>
                      <a:rPr lang="fr-CH" b="0" i="0" smtClean="0">
                        <a:latin typeface="Cambria Math" panose="02040503050406030204" pitchFamily="18" charset="0"/>
                      </a:rPr>
                      <m:t>=</m:t>
                    </m:r>
                    <m:sSub>
                      <m:sSubPr>
                        <m:ctrlPr>
                          <a:rPr lang="fr-CH" b="0" i="1" smtClean="0">
                            <a:latin typeface="Cambria Math" panose="02040503050406030204" pitchFamily="18" charset="0"/>
                          </a:rPr>
                        </m:ctrlPr>
                      </m:sSubPr>
                      <m:e>
                        <m:r>
                          <a:rPr lang="fr-CH" b="0" i="1" smtClean="0">
                            <a:latin typeface="Cambria Math" panose="02040503050406030204" pitchFamily="18" charset="0"/>
                          </a:rPr>
                          <m:t>𝑀</m:t>
                        </m:r>
                      </m:e>
                      <m:sub>
                        <m:r>
                          <a:rPr lang="fr-CH" b="0" i="1" smtClean="0">
                            <a:latin typeface="Cambria Math" panose="02040503050406030204" pitchFamily="18" charset="0"/>
                          </a:rPr>
                          <m:t>1</m:t>
                        </m:r>
                      </m:sub>
                    </m:sSub>
                    <m:sSub>
                      <m:sSubPr>
                        <m:ctrlPr>
                          <a:rPr lang="fr-CH" i="1">
                            <a:latin typeface="Cambria Math" panose="02040503050406030204" pitchFamily="18" charset="0"/>
                          </a:rPr>
                        </m:ctrlPr>
                      </m:sSubPr>
                      <m:e>
                        <m:r>
                          <a:rPr lang="fr-CH" i="1">
                            <a:latin typeface="Cambria Math" panose="02040503050406030204" pitchFamily="18" charset="0"/>
                          </a:rPr>
                          <m:t>𝑀</m:t>
                        </m:r>
                      </m:e>
                      <m:sub>
                        <m:r>
                          <a:rPr lang="fr-CH" b="0" i="1" smtClean="0">
                            <a:latin typeface="Cambria Math" panose="02040503050406030204" pitchFamily="18" charset="0"/>
                          </a:rPr>
                          <m:t>2</m:t>
                        </m:r>
                      </m:sub>
                    </m:sSub>
                    <m:r>
                      <a:rPr lang="fr-CH" i="1">
                        <a:latin typeface="Cambria Math" panose="02040503050406030204" pitchFamily="18" charset="0"/>
                      </a:rPr>
                      <m:t>=</m:t>
                    </m:r>
                    <m:f>
                      <m:fPr>
                        <m:ctrlPr>
                          <a:rPr lang="fr-CH" i="1">
                            <a:latin typeface="Cambria Math" panose="02040503050406030204" pitchFamily="18" charset="0"/>
                          </a:rPr>
                        </m:ctrlPr>
                      </m:fPr>
                      <m:num>
                        <m:sSub>
                          <m:sSubPr>
                            <m:ctrlPr>
                              <a:rPr lang="fr-CH" i="1">
                                <a:solidFill>
                                  <a:prstClr val="black"/>
                                </a:solidFill>
                                <a:latin typeface="Cambria Math" panose="02040503050406030204" pitchFamily="18" charset="0"/>
                              </a:rPr>
                            </m:ctrlPr>
                          </m:sSubPr>
                          <m:e>
                            <m:r>
                              <a:rPr lang="fr-CH" i="1">
                                <a:solidFill>
                                  <a:prstClr val="black"/>
                                </a:solidFill>
                                <a:latin typeface="Cambria Math" panose="02040503050406030204" pitchFamily="18" charset="0"/>
                              </a:rPr>
                              <m:t>𝑓</m:t>
                            </m:r>
                          </m:e>
                          <m:sub>
                            <m:r>
                              <a:rPr lang="fr-CH" b="0" i="1" smtClean="0">
                                <a:solidFill>
                                  <a:prstClr val="black"/>
                                </a:solidFill>
                                <a:latin typeface="Cambria Math" panose="02040503050406030204" pitchFamily="18" charset="0"/>
                              </a:rPr>
                              <m:t>1</m:t>
                            </m:r>
                          </m:sub>
                        </m:sSub>
                        <m:sSub>
                          <m:sSubPr>
                            <m:ctrlPr>
                              <a:rPr lang="fr-CH" i="1">
                                <a:solidFill>
                                  <a:prstClr val="black"/>
                                </a:solidFill>
                                <a:latin typeface="Cambria Math" panose="02040503050406030204" pitchFamily="18" charset="0"/>
                              </a:rPr>
                            </m:ctrlPr>
                          </m:sSubPr>
                          <m:e>
                            <m:r>
                              <a:rPr lang="fr-CH" i="1">
                                <a:solidFill>
                                  <a:prstClr val="black"/>
                                </a:solidFill>
                                <a:latin typeface="Cambria Math" panose="02040503050406030204" pitchFamily="18" charset="0"/>
                              </a:rPr>
                              <m:t>𝑆</m:t>
                            </m:r>
                          </m:e>
                          <m:sub>
                            <m:r>
                              <a:rPr lang="fr-CH" b="0" i="1" smtClean="0">
                                <a:solidFill>
                                  <a:prstClr val="black"/>
                                </a:solidFill>
                                <a:latin typeface="Cambria Math" panose="02040503050406030204" pitchFamily="18" charset="0"/>
                              </a:rPr>
                              <m:t>𝑖</m:t>
                            </m:r>
                            <m:r>
                              <a:rPr lang="fr-CH" b="0" i="1" smtClean="0">
                                <a:solidFill>
                                  <a:prstClr val="black"/>
                                </a:solidFill>
                                <a:latin typeface="Cambria Math" panose="02040503050406030204" pitchFamily="18" charset="0"/>
                              </a:rPr>
                              <m:t>2</m:t>
                            </m:r>
                          </m:sub>
                        </m:sSub>
                      </m:num>
                      <m:den>
                        <m:r>
                          <a:rPr lang="fr-CH" i="1">
                            <a:latin typeface="Cambria Math" panose="02040503050406030204" pitchFamily="18" charset="0"/>
                          </a:rPr>
                          <m:t>𝑑</m:t>
                        </m:r>
                        <m:d>
                          <m:dPr>
                            <m:ctrlPr>
                              <a:rPr lang="fr-CH" i="1">
                                <a:solidFill>
                                  <a:prstClr val="black"/>
                                </a:solidFill>
                                <a:latin typeface="Cambria Math" panose="02040503050406030204" pitchFamily="18" charset="0"/>
                              </a:rPr>
                            </m:ctrlPr>
                          </m:dPr>
                          <m:e>
                            <m:sSub>
                              <m:sSubPr>
                                <m:ctrlPr>
                                  <a:rPr lang="fr-CH" i="1">
                                    <a:solidFill>
                                      <a:prstClr val="black"/>
                                    </a:solidFill>
                                    <a:latin typeface="Cambria Math" panose="02040503050406030204" pitchFamily="18" charset="0"/>
                                  </a:rPr>
                                </m:ctrlPr>
                              </m:sSubPr>
                              <m:e>
                                <m:r>
                                  <a:rPr lang="fr-CH" i="1">
                                    <a:solidFill>
                                      <a:prstClr val="black"/>
                                    </a:solidFill>
                                    <a:latin typeface="Cambria Math" panose="02040503050406030204" pitchFamily="18" charset="0"/>
                                  </a:rPr>
                                  <m:t>𝑆</m:t>
                                </m:r>
                              </m:e>
                              <m:sub>
                                <m:r>
                                  <a:rPr lang="fr-CH" i="1">
                                    <a:solidFill>
                                      <a:prstClr val="black"/>
                                    </a:solidFill>
                                    <a:latin typeface="Cambria Math" panose="02040503050406030204" pitchFamily="18" charset="0"/>
                                  </a:rPr>
                                  <m:t>𝑜</m:t>
                                </m:r>
                                <m:r>
                                  <a:rPr lang="fr-CH" i="1">
                                    <a:solidFill>
                                      <a:prstClr val="black"/>
                                    </a:solidFill>
                                    <a:latin typeface="Cambria Math" panose="02040503050406030204" pitchFamily="18" charset="0"/>
                                  </a:rPr>
                                  <m:t>1</m:t>
                                </m:r>
                              </m:sub>
                            </m:sSub>
                            <m:r>
                              <a:rPr lang="fr-CH" i="1">
                                <a:solidFill>
                                  <a:prstClr val="black"/>
                                </a:solidFill>
                                <a:latin typeface="Cambria Math" panose="02040503050406030204" pitchFamily="18" charset="0"/>
                              </a:rPr>
                              <m:t>−</m:t>
                            </m:r>
                            <m:sSub>
                              <m:sSubPr>
                                <m:ctrlPr>
                                  <a:rPr lang="fr-CH" i="1">
                                    <a:solidFill>
                                      <a:prstClr val="black"/>
                                    </a:solidFill>
                                    <a:latin typeface="Cambria Math" panose="02040503050406030204" pitchFamily="18" charset="0"/>
                                  </a:rPr>
                                </m:ctrlPr>
                              </m:sSubPr>
                              <m:e>
                                <m:r>
                                  <a:rPr lang="fr-CH" i="1">
                                    <a:solidFill>
                                      <a:prstClr val="black"/>
                                    </a:solidFill>
                                    <a:latin typeface="Cambria Math" panose="02040503050406030204" pitchFamily="18" charset="0"/>
                                  </a:rPr>
                                  <m:t>𝑓</m:t>
                                </m:r>
                              </m:e>
                              <m:sub>
                                <m:r>
                                  <a:rPr lang="fr-CH" i="1">
                                    <a:solidFill>
                                      <a:prstClr val="black"/>
                                    </a:solidFill>
                                    <a:latin typeface="Cambria Math" panose="02040503050406030204" pitchFamily="18" charset="0"/>
                                  </a:rPr>
                                  <m:t>1</m:t>
                                </m:r>
                              </m:sub>
                            </m:sSub>
                          </m:e>
                        </m:d>
                        <m:sSub>
                          <m:sSubPr>
                            <m:ctrlPr>
                              <a:rPr lang="fr-CH" i="1">
                                <a:solidFill>
                                  <a:prstClr val="black"/>
                                </a:solidFill>
                                <a:latin typeface="Cambria Math" panose="02040503050406030204" pitchFamily="18" charset="0"/>
                              </a:rPr>
                            </m:ctrlPr>
                          </m:sSubPr>
                          <m:e>
                            <m:r>
                              <a:rPr lang="fr-CH" b="0" i="1" smtClean="0">
                                <a:solidFill>
                                  <a:prstClr val="black"/>
                                </a:solidFill>
                                <a:latin typeface="Cambria Math" panose="02040503050406030204" pitchFamily="18" charset="0"/>
                              </a:rPr>
                              <m:t>−</m:t>
                            </m:r>
                            <m:r>
                              <a:rPr lang="fr-CH" i="1">
                                <a:solidFill>
                                  <a:prstClr val="black"/>
                                </a:solidFill>
                                <a:latin typeface="Cambria Math" panose="02040503050406030204" pitchFamily="18" charset="0"/>
                              </a:rPr>
                              <m:t>𝑆</m:t>
                            </m:r>
                          </m:e>
                          <m:sub>
                            <m:r>
                              <a:rPr lang="fr-CH" i="1">
                                <a:solidFill>
                                  <a:prstClr val="black"/>
                                </a:solidFill>
                                <a:latin typeface="Cambria Math" panose="02040503050406030204" pitchFamily="18" charset="0"/>
                              </a:rPr>
                              <m:t>𝑜</m:t>
                            </m:r>
                            <m:r>
                              <a:rPr lang="fr-CH" i="1">
                                <a:solidFill>
                                  <a:prstClr val="black"/>
                                </a:solidFill>
                                <a:latin typeface="Cambria Math" panose="02040503050406030204" pitchFamily="18" charset="0"/>
                              </a:rPr>
                              <m:t>1</m:t>
                            </m:r>
                          </m:sub>
                        </m:sSub>
                        <m:sSub>
                          <m:sSubPr>
                            <m:ctrlPr>
                              <a:rPr lang="fr-CH" i="1">
                                <a:solidFill>
                                  <a:prstClr val="black"/>
                                </a:solidFill>
                                <a:latin typeface="Cambria Math" panose="02040503050406030204" pitchFamily="18" charset="0"/>
                              </a:rPr>
                            </m:ctrlPr>
                          </m:sSubPr>
                          <m:e>
                            <m:r>
                              <a:rPr lang="fr-CH" i="1">
                                <a:solidFill>
                                  <a:prstClr val="black"/>
                                </a:solidFill>
                                <a:latin typeface="Cambria Math" panose="02040503050406030204" pitchFamily="18" charset="0"/>
                              </a:rPr>
                              <m:t>𝑓</m:t>
                            </m:r>
                          </m:e>
                          <m:sub>
                            <m:r>
                              <a:rPr lang="fr-CH" i="1">
                                <a:solidFill>
                                  <a:prstClr val="black"/>
                                </a:solidFill>
                                <a:latin typeface="Cambria Math" panose="02040503050406030204" pitchFamily="18" charset="0"/>
                              </a:rPr>
                              <m:t>1</m:t>
                            </m:r>
                          </m:sub>
                        </m:sSub>
                      </m:den>
                    </m:f>
                  </m:oMath>
                </a14:m>
                <a:endParaRPr lang="en-CH" dirty="0"/>
              </a:p>
              <a:p>
                <a:pPr marL="257175" indent="-257175" algn="l">
                  <a:lnSpc>
                    <a:spcPct val="110000"/>
                  </a:lnSpc>
                  <a:spcBef>
                    <a:spcPts val="0"/>
                  </a:spcBef>
                  <a:buFont typeface="Arial" panose="020B0604020202020204" pitchFamily="34" charset="0"/>
                  <a:buChar char="•"/>
                </a:pPr>
                <a:r>
                  <a:rPr lang="en-CH" dirty="0"/>
                  <a:t>On définit la </a:t>
                </a:r>
                <a:r>
                  <a:rPr lang="en-CH" b="1" dirty="0"/>
                  <a:t>distance focale avant</a:t>
                </a:r>
                <a:r>
                  <a:rPr lang="en-CH" dirty="0"/>
                  <a:t> (FFL) comme la distance entre la surface de la première lentille et le point focal avant. En posant  </a:t>
                </a:r>
                <a14:m>
                  <m:oMath xmlns:m="http://schemas.openxmlformats.org/officeDocument/2006/math">
                    <m:sSub>
                      <m:sSubPr>
                        <m:ctrlPr>
                          <a:rPr lang="fr-CH" i="1" smtClean="0">
                            <a:latin typeface="Cambria Math" panose="02040503050406030204" pitchFamily="18" charset="0"/>
                          </a:rPr>
                        </m:ctrlPr>
                      </m:sSubPr>
                      <m:e>
                        <m:r>
                          <a:rPr lang="fr-CH" b="0" i="1" smtClean="0">
                            <a:latin typeface="Cambria Math" panose="02040503050406030204" pitchFamily="18" charset="0"/>
                          </a:rPr>
                          <m:t>𝑆</m:t>
                        </m:r>
                      </m:e>
                      <m:sub>
                        <m:r>
                          <a:rPr lang="fr-CH" b="0" i="1" smtClean="0">
                            <a:latin typeface="Cambria Math" panose="02040503050406030204" pitchFamily="18" charset="0"/>
                          </a:rPr>
                          <m:t>𝑖</m:t>
                        </m:r>
                        <m:r>
                          <a:rPr lang="fr-CH" b="0" i="1" smtClean="0">
                            <a:latin typeface="Cambria Math" panose="02040503050406030204" pitchFamily="18" charset="0"/>
                          </a:rPr>
                          <m:t>2</m:t>
                        </m:r>
                      </m:sub>
                    </m:sSub>
                    <m:r>
                      <a:rPr lang="fr-CH" i="1">
                        <a:latin typeface="Cambria Math" panose="02040503050406030204" pitchFamily="18" charset="0"/>
                        <a:ea typeface="Cambria Math" panose="02040503050406030204" pitchFamily="18" charset="0"/>
                      </a:rPr>
                      <m:t>→</m:t>
                    </m:r>
                    <m:r>
                      <a:rPr lang="fr-CH" i="1" smtClean="0">
                        <a:latin typeface="Cambria Math" panose="02040503050406030204" pitchFamily="18" charset="0"/>
                        <a:ea typeface="Cambria Math" panose="02040503050406030204" pitchFamily="18" charset="0"/>
                      </a:rPr>
                      <m:t>∞</m:t>
                    </m:r>
                  </m:oMath>
                </a14:m>
                <a:r>
                  <a:rPr lang="en-CH" dirty="0"/>
                  <a:t> on obtient: </a:t>
                </a:r>
                <a14:m>
                  <m:oMath xmlns:m="http://schemas.openxmlformats.org/officeDocument/2006/math">
                    <m:r>
                      <m:rPr>
                        <m:sty m:val="p"/>
                      </m:rPr>
                      <a:rPr lang="fr-CH" b="0" i="0" smtClean="0">
                        <a:latin typeface="Cambria Math" panose="02040503050406030204" pitchFamily="18" charset="0"/>
                      </a:rPr>
                      <m:t>FFL</m:t>
                    </m:r>
                    <m:r>
                      <a:rPr lang="fr-CH" i="1">
                        <a:latin typeface="Cambria Math" panose="02040503050406030204" pitchFamily="18" charset="0"/>
                      </a:rPr>
                      <m:t>=</m:t>
                    </m:r>
                    <m:f>
                      <m:fPr>
                        <m:ctrlPr>
                          <a:rPr lang="fr-CH" i="1">
                            <a:latin typeface="Cambria Math" panose="02040503050406030204" pitchFamily="18" charset="0"/>
                          </a:rPr>
                        </m:ctrlPr>
                      </m:fPr>
                      <m:num>
                        <m:sSub>
                          <m:sSubPr>
                            <m:ctrlPr>
                              <a:rPr lang="fr-CH" i="1">
                                <a:solidFill>
                                  <a:prstClr val="black"/>
                                </a:solidFill>
                                <a:latin typeface="Cambria Math" panose="02040503050406030204" pitchFamily="18" charset="0"/>
                              </a:rPr>
                            </m:ctrlPr>
                          </m:sSubPr>
                          <m:e>
                            <m:r>
                              <a:rPr lang="fr-CH" i="1">
                                <a:solidFill>
                                  <a:prstClr val="black"/>
                                </a:solidFill>
                                <a:latin typeface="Cambria Math" panose="02040503050406030204" pitchFamily="18" charset="0"/>
                              </a:rPr>
                              <m:t>𝑓</m:t>
                            </m:r>
                          </m:e>
                          <m:sub>
                            <m:r>
                              <a:rPr lang="fr-CH" i="1">
                                <a:solidFill>
                                  <a:prstClr val="black"/>
                                </a:solidFill>
                                <a:latin typeface="Cambria Math" panose="02040503050406030204" pitchFamily="18" charset="0"/>
                              </a:rPr>
                              <m:t>1</m:t>
                            </m:r>
                          </m:sub>
                        </m:sSub>
                        <m:d>
                          <m:dPr>
                            <m:ctrlPr>
                              <a:rPr lang="fr-CH" i="1">
                                <a:solidFill>
                                  <a:prstClr val="black"/>
                                </a:solidFill>
                                <a:latin typeface="Cambria Math" panose="02040503050406030204" pitchFamily="18" charset="0"/>
                              </a:rPr>
                            </m:ctrlPr>
                          </m:dPr>
                          <m:e>
                            <m:r>
                              <a:rPr lang="fr-CH" i="1">
                                <a:solidFill>
                                  <a:prstClr val="black"/>
                                </a:solidFill>
                                <a:latin typeface="Cambria Math" panose="02040503050406030204" pitchFamily="18" charset="0"/>
                              </a:rPr>
                              <m:t>𝑑</m:t>
                            </m:r>
                            <m:r>
                              <a:rPr lang="fr-CH" i="1">
                                <a:solidFill>
                                  <a:prstClr val="black"/>
                                </a:solidFill>
                                <a:latin typeface="Cambria Math" panose="02040503050406030204" pitchFamily="18" charset="0"/>
                              </a:rPr>
                              <m:t>−</m:t>
                            </m:r>
                            <m:sSub>
                              <m:sSubPr>
                                <m:ctrlPr>
                                  <a:rPr lang="fr-CH" i="1">
                                    <a:solidFill>
                                      <a:prstClr val="black"/>
                                    </a:solidFill>
                                    <a:latin typeface="Cambria Math" panose="02040503050406030204" pitchFamily="18" charset="0"/>
                                  </a:rPr>
                                </m:ctrlPr>
                              </m:sSubPr>
                              <m:e>
                                <m:r>
                                  <a:rPr lang="fr-CH" i="1">
                                    <a:solidFill>
                                      <a:prstClr val="black"/>
                                    </a:solidFill>
                                    <a:latin typeface="Cambria Math" panose="02040503050406030204" pitchFamily="18" charset="0"/>
                                  </a:rPr>
                                  <m:t>𝑓</m:t>
                                </m:r>
                              </m:e>
                              <m:sub>
                                <m:r>
                                  <a:rPr lang="fr-CH" i="1">
                                    <a:solidFill>
                                      <a:prstClr val="black"/>
                                    </a:solidFill>
                                    <a:latin typeface="Cambria Math" panose="02040503050406030204" pitchFamily="18" charset="0"/>
                                  </a:rPr>
                                  <m:t>2</m:t>
                                </m:r>
                              </m:sub>
                            </m:sSub>
                          </m:e>
                        </m:d>
                      </m:num>
                      <m:den>
                        <m:r>
                          <a:rPr lang="fr-CH" i="1">
                            <a:latin typeface="Cambria Math" panose="02040503050406030204" pitchFamily="18" charset="0"/>
                          </a:rPr>
                          <m:t>𝑑</m:t>
                        </m:r>
                        <m:r>
                          <a:rPr lang="fr-CH" b="0" i="1" smtClean="0">
                            <a:latin typeface="Cambria Math" panose="02040503050406030204" pitchFamily="18" charset="0"/>
                          </a:rPr>
                          <m:t>−</m:t>
                        </m:r>
                        <m:d>
                          <m:dPr>
                            <m:ctrlPr>
                              <a:rPr lang="fr-CH" i="1">
                                <a:solidFill>
                                  <a:prstClr val="black"/>
                                </a:solidFill>
                                <a:latin typeface="Cambria Math" panose="02040503050406030204" pitchFamily="18" charset="0"/>
                              </a:rPr>
                            </m:ctrlPr>
                          </m:dPr>
                          <m:e>
                            <m:sSub>
                              <m:sSubPr>
                                <m:ctrlPr>
                                  <a:rPr lang="fr-CH" i="1">
                                    <a:solidFill>
                                      <a:prstClr val="black"/>
                                    </a:solidFill>
                                    <a:latin typeface="Cambria Math" panose="02040503050406030204" pitchFamily="18" charset="0"/>
                                  </a:rPr>
                                </m:ctrlPr>
                              </m:sSubPr>
                              <m:e>
                                <m:r>
                                  <a:rPr lang="fr-CH" b="0" i="1" smtClean="0">
                                    <a:solidFill>
                                      <a:prstClr val="black"/>
                                    </a:solidFill>
                                    <a:latin typeface="Cambria Math" panose="02040503050406030204" pitchFamily="18" charset="0"/>
                                  </a:rPr>
                                  <m:t>𝑓</m:t>
                                </m:r>
                              </m:e>
                              <m:sub>
                                <m:r>
                                  <a:rPr lang="fr-CH" i="1">
                                    <a:solidFill>
                                      <a:prstClr val="black"/>
                                    </a:solidFill>
                                    <a:latin typeface="Cambria Math" panose="02040503050406030204" pitchFamily="18" charset="0"/>
                                  </a:rPr>
                                  <m:t>1</m:t>
                                </m:r>
                              </m:sub>
                            </m:sSub>
                            <m:r>
                              <a:rPr lang="fr-CH" b="0" i="1" smtClean="0">
                                <a:solidFill>
                                  <a:prstClr val="black"/>
                                </a:solidFill>
                                <a:latin typeface="Cambria Math" panose="02040503050406030204" pitchFamily="18" charset="0"/>
                              </a:rPr>
                              <m:t>+</m:t>
                            </m:r>
                            <m:sSub>
                              <m:sSubPr>
                                <m:ctrlPr>
                                  <a:rPr lang="fr-CH" i="1">
                                    <a:solidFill>
                                      <a:prstClr val="black"/>
                                    </a:solidFill>
                                    <a:latin typeface="Cambria Math" panose="02040503050406030204" pitchFamily="18" charset="0"/>
                                  </a:rPr>
                                </m:ctrlPr>
                              </m:sSubPr>
                              <m:e>
                                <m:r>
                                  <a:rPr lang="fr-CH" i="1">
                                    <a:solidFill>
                                      <a:prstClr val="black"/>
                                    </a:solidFill>
                                    <a:latin typeface="Cambria Math" panose="02040503050406030204" pitchFamily="18" charset="0"/>
                                  </a:rPr>
                                  <m:t>𝑓</m:t>
                                </m:r>
                              </m:e>
                              <m:sub>
                                <m:r>
                                  <a:rPr lang="fr-CH" b="0" i="1" smtClean="0">
                                    <a:solidFill>
                                      <a:prstClr val="black"/>
                                    </a:solidFill>
                                    <a:latin typeface="Cambria Math" panose="02040503050406030204" pitchFamily="18" charset="0"/>
                                  </a:rPr>
                                  <m:t>2</m:t>
                                </m:r>
                              </m:sub>
                            </m:sSub>
                          </m:e>
                        </m:d>
                      </m:den>
                    </m:f>
                  </m:oMath>
                </a14:m>
                <a:r>
                  <a:rPr lang="en-CH" dirty="0"/>
                  <a:t> </a:t>
                </a:r>
              </a:p>
              <a:p>
                <a:pPr marL="257175" indent="-257175" algn="l">
                  <a:lnSpc>
                    <a:spcPct val="110000"/>
                  </a:lnSpc>
                  <a:spcBef>
                    <a:spcPts val="0"/>
                  </a:spcBef>
                  <a:buFont typeface="Arial" panose="020B0604020202020204" pitchFamily="34" charset="0"/>
                  <a:buChar char="•"/>
                </a:pPr>
                <a:r>
                  <a:rPr lang="en-CH" dirty="0"/>
                  <a:t>On définit la </a:t>
                </a:r>
                <a:r>
                  <a:rPr lang="en-CH" b="1" dirty="0"/>
                  <a:t>distance focale arrière</a:t>
                </a:r>
                <a:r>
                  <a:rPr lang="en-CH" dirty="0"/>
                  <a:t> (BFL) comme la distance entre la surface de la dernière lentille et le point focal arrière. En posant  </a:t>
                </a:r>
                <a14:m>
                  <m:oMath xmlns:m="http://schemas.openxmlformats.org/officeDocument/2006/math">
                    <m:sSub>
                      <m:sSubPr>
                        <m:ctrlPr>
                          <a:rPr lang="fr-CH" i="1">
                            <a:latin typeface="Cambria Math" panose="02040503050406030204" pitchFamily="18" charset="0"/>
                          </a:rPr>
                        </m:ctrlPr>
                      </m:sSubPr>
                      <m:e>
                        <m:r>
                          <a:rPr lang="fr-CH" i="1">
                            <a:latin typeface="Cambria Math" panose="02040503050406030204" pitchFamily="18" charset="0"/>
                          </a:rPr>
                          <m:t>𝑆</m:t>
                        </m:r>
                      </m:e>
                      <m:sub>
                        <m:r>
                          <a:rPr lang="fr-CH" b="0" i="1" smtClean="0">
                            <a:latin typeface="Cambria Math" panose="02040503050406030204" pitchFamily="18" charset="0"/>
                          </a:rPr>
                          <m:t>𝑜</m:t>
                        </m:r>
                        <m:r>
                          <a:rPr lang="fr-CH" b="0" i="1" smtClean="0">
                            <a:latin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oMath>
                </a14:m>
                <a:r>
                  <a:rPr lang="en-CH" dirty="0"/>
                  <a:t> on obtient: </a:t>
                </a:r>
                <a14:m>
                  <m:oMath xmlns:m="http://schemas.openxmlformats.org/officeDocument/2006/math">
                    <m:r>
                      <m:rPr>
                        <m:sty m:val="p"/>
                      </m:rPr>
                      <a:rPr lang="fr-CH" dirty="0" smtClean="0">
                        <a:latin typeface="Cambria Math" panose="02040503050406030204" pitchFamily="18" charset="0"/>
                      </a:rPr>
                      <m:t>B</m:t>
                    </m:r>
                    <m:r>
                      <m:rPr>
                        <m:sty m:val="p"/>
                      </m:rPr>
                      <a:rPr lang="fr-CH">
                        <a:latin typeface="Cambria Math" panose="02040503050406030204" pitchFamily="18" charset="0"/>
                      </a:rPr>
                      <m:t>FL</m:t>
                    </m:r>
                    <m:r>
                      <a:rPr lang="fr-CH" i="1">
                        <a:latin typeface="Cambria Math" panose="02040503050406030204" pitchFamily="18" charset="0"/>
                      </a:rPr>
                      <m:t>=</m:t>
                    </m:r>
                    <m:f>
                      <m:fPr>
                        <m:ctrlPr>
                          <a:rPr lang="fr-CH" i="1">
                            <a:latin typeface="Cambria Math" panose="02040503050406030204" pitchFamily="18" charset="0"/>
                          </a:rPr>
                        </m:ctrlPr>
                      </m:fPr>
                      <m:num>
                        <m:sSub>
                          <m:sSubPr>
                            <m:ctrlPr>
                              <a:rPr lang="fr-CH" i="1">
                                <a:solidFill>
                                  <a:prstClr val="black"/>
                                </a:solidFill>
                                <a:latin typeface="Cambria Math" panose="02040503050406030204" pitchFamily="18" charset="0"/>
                              </a:rPr>
                            </m:ctrlPr>
                          </m:sSubPr>
                          <m:e>
                            <m:r>
                              <a:rPr lang="fr-CH" i="1">
                                <a:solidFill>
                                  <a:prstClr val="black"/>
                                </a:solidFill>
                                <a:latin typeface="Cambria Math" panose="02040503050406030204" pitchFamily="18" charset="0"/>
                              </a:rPr>
                              <m:t>𝑓</m:t>
                            </m:r>
                          </m:e>
                          <m:sub>
                            <m:r>
                              <a:rPr lang="fr-CH" b="0" i="1" smtClean="0">
                                <a:solidFill>
                                  <a:prstClr val="black"/>
                                </a:solidFill>
                                <a:latin typeface="Cambria Math" panose="02040503050406030204" pitchFamily="18" charset="0"/>
                              </a:rPr>
                              <m:t>2</m:t>
                            </m:r>
                          </m:sub>
                        </m:sSub>
                        <m:d>
                          <m:dPr>
                            <m:ctrlPr>
                              <a:rPr lang="fr-CH" i="1">
                                <a:solidFill>
                                  <a:prstClr val="black"/>
                                </a:solidFill>
                                <a:latin typeface="Cambria Math" panose="02040503050406030204" pitchFamily="18" charset="0"/>
                              </a:rPr>
                            </m:ctrlPr>
                          </m:dPr>
                          <m:e>
                            <m:r>
                              <a:rPr lang="fr-CH" i="1">
                                <a:solidFill>
                                  <a:prstClr val="black"/>
                                </a:solidFill>
                                <a:latin typeface="Cambria Math" panose="02040503050406030204" pitchFamily="18" charset="0"/>
                              </a:rPr>
                              <m:t>𝑑</m:t>
                            </m:r>
                            <m:r>
                              <a:rPr lang="fr-CH" i="1">
                                <a:solidFill>
                                  <a:prstClr val="black"/>
                                </a:solidFill>
                                <a:latin typeface="Cambria Math" panose="02040503050406030204" pitchFamily="18" charset="0"/>
                              </a:rPr>
                              <m:t>−</m:t>
                            </m:r>
                            <m:sSub>
                              <m:sSubPr>
                                <m:ctrlPr>
                                  <a:rPr lang="fr-CH" i="1">
                                    <a:solidFill>
                                      <a:prstClr val="black"/>
                                    </a:solidFill>
                                    <a:latin typeface="Cambria Math" panose="02040503050406030204" pitchFamily="18" charset="0"/>
                                  </a:rPr>
                                </m:ctrlPr>
                              </m:sSubPr>
                              <m:e>
                                <m:r>
                                  <a:rPr lang="fr-CH" i="1">
                                    <a:solidFill>
                                      <a:prstClr val="black"/>
                                    </a:solidFill>
                                    <a:latin typeface="Cambria Math" panose="02040503050406030204" pitchFamily="18" charset="0"/>
                                  </a:rPr>
                                  <m:t>𝑓</m:t>
                                </m:r>
                              </m:e>
                              <m:sub>
                                <m:r>
                                  <a:rPr lang="fr-CH" b="0" i="1" smtClean="0">
                                    <a:solidFill>
                                      <a:prstClr val="black"/>
                                    </a:solidFill>
                                    <a:latin typeface="Cambria Math" panose="02040503050406030204" pitchFamily="18" charset="0"/>
                                  </a:rPr>
                                  <m:t>1</m:t>
                                </m:r>
                              </m:sub>
                            </m:sSub>
                          </m:e>
                        </m:d>
                      </m:num>
                      <m:den>
                        <m:r>
                          <a:rPr lang="fr-CH" i="1">
                            <a:latin typeface="Cambria Math" panose="02040503050406030204" pitchFamily="18" charset="0"/>
                          </a:rPr>
                          <m:t>𝑑</m:t>
                        </m:r>
                        <m:r>
                          <a:rPr lang="fr-CH" i="1">
                            <a:latin typeface="Cambria Math" panose="02040503050406030204" pitchFamily="18" charset="0"/>
                          </a:rPr>
                          <m:t>−</m:t>
                        </m:r>
                        <m:d>
                          <m:dPr>
                            <m:ctrlPr>
                              <a:rPr lang="fr-CH" i="1">
                                <a:solidFill>
                                  <a:prstClr val="black"/>
                                </a:solidFill>
                                <a:latin typeface="Cambria Math" panose="02040503050406030204" pitchFamily="18" charset="0"/>
                              </a:rPr>
                            </m:ctrlPr>
                          </m:dPr>
                          <m:e>
                            <m:sSub>
                              <m:sSubPr>
                                <m:ctrlPr>
                                  <a:rPr lang="fr-CH" i="1">
                                    <a:solidFill>
                                      <a:prstClr val="black"/>
                                    </a:solidFill>
                                    <a:latin typeface="Cambria Math" panose="02040503050406030204" pitchFamily="18" charset="0"/>
                                  </a:rPr>
                                </m:ctrlPr>
                              </m:sSubPr>
                              <m:e>
                                <m:r>
                                  <a:rPr lang="fr-CH" i="1">
                                    <a:solidFill>
                                      <a:prstClr val="black"/>
                                    </a:solidFill>
                                    <a:latin typeface="Cambria Math" panose="02040503050406030204" pitchFamily="18" charset="0"/>
                                  </a:rPr>
                                  <m:t>𝑓</m:t>
                                </m:r>
                              </m:e>
                              <m:sub>
                                <m:r>
                                  <a:rPr lang="fr-CH" i="1">
                                    <a:solidFill>
                                      <a:prstClr val="black"/>
                                    </a:solidFill>
                                    <a:latin typeface="Cambria Math" panose="02040503050406030204" pitchFamily="18" charset="0"/>
                                  </a:rPr>
                                  <m:t>1</m:t>
                                </m:r>
                              </m:sub>
                            </m:sSub>
                            <m:r>
                              <a:rPr lang="fr-CH" i="1">
                                <a:solidFill>
                                  <a:prstClr val="black"/>
                                </a:solidFill>
                                <a:latin typeface="Cambria Math" panose="02040503050406030204" pitchFamily="18" charset="0"/>
                              </a:rPr>
                              <m:t>+</m:t>
                            </m:r>
                            <m:sSub>
                              <m:sSubPr>
                                <m:ctrlPr>
                                  <a:rPr lang="fr-CH" i="1">
                                    <a:solidFill>
                                      <a:prstClr val="black"/>
                                    </a:solidFill>
                                    <a:latin typeface="Cambria Math" panose="02040503050406030204" pitchFamily="18" charset="0"/>
                                  </a:rPr>
                                </m:ctrlPr>
                              </m:sSubPr>
                              <m:e>
                                <m:r>
                                  <a:rPr lang="fr-CH" i="1">
                                    <a:solidFill>
                                      <a:prstClr val="black"/>
                                    </a:solidFill>
                                    <a:latin typeface="Cambria Math" panose="02040503050406030204" pitchFamily="18" charset="0"/>
                                  </a:rPr>
                                  <m:t>𝑓</m:t>
                                </m:r>
                              </m:e>
                              <m:sub>
                                <m:r>
                                  <a:rPr lang="fr-CH" i="1">
                                    <a:solidFill>
                                      <a:prstClr val="black"/>
                                    </a:solidFill>
                                    <a:latin typeface="Cambria Math" panose="02040503050406030204" pitchFamily="18" charset="0"/>
                                  </a:rPr>
                                  <m:t>2</m:t>
                                </m:r>
                              </m:sub>
                            </m:sSub>
                          </m:e>
                        </m:d>
                      </m:den>
                    </m:f>
                  </m:oMath>
                </a14:m>
                <a:endParaRPr lang="en-CH" dirty="0"/>
              </a:p>
              <a:p>
                <a:pPr marL="257175" indent="-257175" algn="l">
                  <a:lnSpc>
                    <a:spcPct val="110000"/>
                  </a:lnSpc>
                  <a:spcBef>
                    <a:spcPts val="0"/>
                  </a:spcBef>
                  <a:buFont typeface="Arial" panose="020B0604020202020204" pitchFamily="34" charset="0"/>
                  <a:buChar char="•"/>
                </a:pPr>
                <a:r>
                  <a:rPr lang="en-CH" dirty="0"/>
                  <a:t>Pour le cas </a:t>
                </a:r>
                <a14:m>
                  <m:oMath xmlns:m="http://schemas.openxmlformats.org/officeDocument/2006/math">
                    <m:r>
                      <a:rPr lang="fr-CH" b="0" i="1" smtClean="0">
                        <a:latin typeface="Cambria Math" panose="02040503050406030204" pitchFamily="18" charset="0"/>
                      </a:rPr>
                      <m:t>𝑑</m:t>
                    </m:r>
                    <m:r>
                      <a:rPr lang="fr-CH" b="0" i="1" smtClean="0">
                        <a:latin typeface="Cambria Math" panose="02040503050406030204" pitchFamily="18" charset="0"/>
                        <a:ea typeface="Cambria Math" panose="02040503050406030204" pitchFamily="18" charset="0"/>
                      </a:rPr>
                      <m:t>→0</m:t>
                    </m:r>
                  </m:oMath>
                </a14:m>
                <a:r>
                  <a:rPr lang="en-CH" dirty="0"/>
                  <a:t>  : </a:t>
                </a:r>
                <a14:m>
                  <m:oMath xmlns:m="http://schemas.openxmlformats.org/officeDocument/2006/math">
                    <m:f>
                      <m:fPr>
                        <m:ctrlPr>
                          <a:rPr lang="en-CH" i="1" smtClean="0">
                            <a:latin typeface="Cambria Math" panose="02040503050406030204" pitchFamily="18" charset="0"/>
                          </a:rPr>
                        </m:ctrlPr>
                      </m:fPr>
                      <m:num>
                        <m:r>
                          <a:rPr lang="fr-CH" b="0" i="1" smtClean="0">
                            <a:latin typeface="Cambria Math" panose="02040503050406030204" pitchFamily="18" charset="0"/>
                          </a:rPr>
                          <m:t>1</m:t>
                        </m:r>
                      </m:num>
                      <m:den>
                        <m:sSub>
                          <m:sSubPr>
                            <m:ctrlPr>
                              <a:rPr lang="en-CH" i="1" smtClean="0">
                                <a:latin typeface="Cambria Math" panose="02040503050406030204" pitchFamily="18" charset="0"/>
                              </a:rPr>
                            </m:ctrlPr>
                          </m:sSubPr>
                          <m:e>
                            <m:r>
                              <a:rPr lang="fr-CH" b="0" i="1" smtClean="0">
                                <a:latin typeface="Cambria Math" panose="02040503050406030204" pitchFamily="18" charset="0"/>
                              </a:rPr>
                              <m:t>𝑆</m:t>
                            </m:r>
                          </m:e>
                          <m:sub>
                            <m:r>
                              <a:rPr lang="fr-CH" b="0" i="1" smtClean="0">
                                <a:latin typeface="Cambria Math" panose="02040503050406030204" pitchFamily="18" charset="0"/>
                              </a:rPr>
                              <m:t>𝑖</m:t>
                            </m:r>
                            <m:r>
                              <a:rPr lang="fr-CH" b="0" i="1" smtClean="0">
                                <a:latin typeface="Cambria Math" panose="02040503050406030204" pitchFamily="18" charset="0"/>
                              </a:rPr>
                              <m:t>2</m:t>
                            </m:r>
                          </m:sub>
                        </m:sSub>
                      </m:den>
                    </m:f>
                    <m:r>
                      <a:rPr lang="fr-CH" b="0" i="1" smtClean="0">
                        <a:latin typeface="Cambria Math" panose="02040503050406030204" pitchFamily="18" charset="0"/>
                      </a:rPr>
                      <m:t>+</m:t>
                    </m:r>
                    <m:f>
                      <m:fPr>
                        <m:ctrlPr>
                          <a:rPr lang="en-CH" i="1">
                            <a:latin typeface="Cambria Math" panose="02040503050406030204" pitchFamily="18" charset="0"/>
                          </a:rPr>
                        </m:ctrlPr>
                      </m:fPr>
                      <m:num>
                        <m:r>
                          <a:rPr lang="fr-CH" i="1">
                            <a:latin typeface="Cambria Math" panose="02040503050406030204" pitchFamily="18" charset="0"/>
                          </a:rPr>
                          <m:t>1</m:t>
                        </m:r>
                      </m:num>
                      <m:den>
                        <m:sSub>
                          <m:sSubPr>
                            <m:ctrlPr>
                              <a:rPr lang="en-CH" i="1">
                                <a:latin typeface="Cambria Math" panose="02040503050406030204" pitchFamily="18" charset="0"/>
                              </a:rPr>
                            </m:ctrlPr>
                          </m:sSubPr>
                          <m:e>
                            <m:r>
                              <a:rPr lang="fr-CH" i="1">
                                <a:latin typeface="Cambria Math" panose="02040503050406030204" pitchFamily="18" charset="0"/>
                              </a:rPr>
                              <m:t>𝑆</m:t>
                            </m:r>
                          </m:e>
                          <m:sub>
                            <m:r>
                              <a:rPr lang="fr-CH" b="0" i="1" smtClean="0">
                                <a:latin typeface="Cambria Math" panose="02040503050406030204" pitchFamily="18" charset="0"/>
                              </a:rPr>
                              <m:t>𝑜</m:t>
                            </m:r>
                            <m:r>
                              <a:rPr lang="fr-CH" b="0" i="1" smtClean="0">
                                <a:latin typeface="Cambria Math" panose="02040503050406030204" pitchFamily="18" charset="0"/>
                              </a:rPr>
                              <m:t>1</m:t>
                            </m:r>
                          </m:sub>
                        </m:sSub>
                      </m:den>
                    </m:f>
                    <m:r>
                      <a:rPr lang="fr-CH" b="0" i="1" smtClean="0">
                        <a:latin typeface="Cambria Math" panose="02040503050406030204" pitchFamily="18" charset="0"/>
                      </a:rPr>
                      <m:t>=</m:t>
                    </m:r>
                    <m:f>
                      <m:fPr>
                        <m:ctrlPr>
                          <a:rPr lang="fr-CH" b="0" i="1" smtClean="0">
                            <a:latin typeface="Cambria Math" panose="02040503050406030204" pitchFamily="18" charset="0"/>
                          </a:rPr>
                        </m:ctrlPr>
                      </m:fPr>
                      <m:num>
                        <m:r>
                          <a:rPr lang="fr-CH" b="0" i="1" smtClean="0">
                            <a:latin typeface="Cambria Math" panose="02040503050406030204" pitchFamily="18" charset="0"/>
                          </a:rPr>
                          <m:t>1</m:t>
                        </m:r>
                      </m:num>
                      <m:den>
                        <m:sSub>
                          <m:sSubPr>
                            <m:ctrlPr>
                              <a:rPr lang="fr-CH" b="0" i="1" smtClean="0">
                                <a:latin typeface="Cambria Math" panose="02040503050406030204" pitchFamily="18" charset="0"/>
                              </a:rPr>
                            </m:ctrlPr>
                          </m:sSubPr>
                          <m:e>
                            <m:r>
                              <a:rPr lang="fr-CH" b="0" i="1" smtClean="0">
                                <a:latin typeface="Cambria Math" panose="02040503050406030204" pitchFamily="18" charset="0"/>
                              </a:rPr>
                              <m:t>𝑓</m:t>
                            </m:r>
                          </m:e>
                          <m:sub>
                            <m:r>
                              <a:rPr lang="fr-CH" b="0" i="1" smtClean="0">
                                <a:latin typeface="Cambria Math" panose="02040503050406030204" pitchFamily="18" charset="0"/>
                              </a:rPr>
                              <m:t>1</m:t>
                            </m:r>
                          </m:sub>
                        </m:sSub>
                      </m:den>
                    </m:f>
                    <m:r>
                      <a:rPr lang="fr-CH" b="0" i="1" smtClean="0">
                        <a:latin typeface="Cambria Math" panose="02040503050406030204" pitchFamily="18" charset="0"/>
                      </a:rPr>
                      <m:t>+</m:t>
                    </m:r>
                    <m:f>
                      <m:fPr>
                        <m:ctrlPr>
                          <a:rPr lang="fr-CH" i="1">
                            <a:latin typeface="Cambria Math" panose="02040503050406030204" pitchFamily="18" charset="0"/>
                          </a:rPr>
                        </m:ctrlPr>
                      </m:fPr>
                      <m:num>
                        <m:r>
                          <a:rPr lang="fr-CH" i="1">
                            <a:latin typeface="Cambria Math" panose="02040503050406030204" pitchFamily="18" charset="0"/>
                          </a:rPr>
                          <m:t>1</m:t>
                        </m:r>
                      </m:num>
                      <m:den>
                        <m:sSub>
                          <m:sSubPr>
                            <m:ctrlPr>
                              <a:rPr lang="fr-CH" i="1">
                                <a:latin typeface="Cambria Math" panose="02040503050406030204" pitchFamily="18" charset="0"/>
                              </a:rPr>
                            </m:ctrlPr>
                          </m:sSubPr>
                          <m:e>
                            <m:r>
                              <a:rPr lang="fr-CH" i="1">
                                <a:latin typeface="Cambria Math" panose="02040503050406030204" pitchFamily="18" charset="0"/>
                              </a:rPr>
                              <m:t>𝑓</m:t>
                            </m:r>
                          </m:e>
                          <m:sub>
                            <m:r>
                              <a:rPr lang="fr-CH" b="0" i="1" smtClean="0">
                                <a:latin typeface="Cambria Math" panose="02040503050406030204" pitchFamily="18" charset="0"/>
                              </a:rPr>
                              <m:t>2</m:t>
                            </m:r>
                          </m:sub>
                        </m:sSub>
                      </m:den>
                    </m:f>
                    <m:r>
                      <a:rPr lang="fr-CH" i="1" smtClean="0">
                        <a:latin typeface="Cambria Math" panose="02040503050406030204" pitchFamily="18" charset="0"/>
                        <a:ea typeface="Cambria Math" panose="02040503050406030204" pitchFamily="18" charset="0"/>
                      </a:rPr>
                      <m:t>≡</m:t>
                    </m:r>
                    <m:f>
                      <m:fPr>
                        <m:ctrlPr>
                          <a:rPr lang="fr-CH" i="1" smtClean="0">
                            <a:latin typeface="Cambria Math" panose="02040503050406030204" pitchFamily="18" charset="0"/>
                            <a:ea typeface="Cambria Math" panose="02040503050406030204" pitchFamily="18" charset="0"/>
                          </a:rPr>
                        </m:ctrlPr>
                      </m:fPr>
                      <m:num>
                        <m:r>
                          <a:rPr lang="fr-CH" b="0" i="1" smtClean="0">
                            <a:latin typeface="Cambria Math" panose="02040503050406030204" pitchFamily="18" charset="0"/>
                            <a:ea typeface="Cambria Math" panose="02040503050406030204" pitchFamily="18" charset="0"/>
                          </a:rPr>
                          <m:t>1</m:t>
                        </m:r>
                      </m:num>
                      <m:den>
                        <m:r>
                          <a:rPr lang="fr-CH" b="0" i="1" smtClean="0">
                            <a:latin typeface="Cambria Math" panose="02040503050406030204" pitchFamily="18" charset="0"/>
                            <a:ea typeface="Cambria Math" panose="02040503050406030204" pitchFamily="18" charset="0"/>
                          </a:rPr>
                          <m:t>𝑓</m:t>
                        </m:r>
                      </m:den>
                    </m:f>
                  </m:oMath>
                </a14:m>
                <a:endParaRPr lang="en-CH" dirty="0"/>
              </a:p>
              <a:p>
                <a:pPr marL="257175" indent="-257175" algn="l">
                  <a:lnSpc>
                    <a:spcPct val="110000"/>
                  </a:lnSpc>
                  <a:spcBef>
                    <a:spcPts val="0"/>
                  </a:spcBef>
                  <a:buFont typeface="Arial" panose="020B0604020202020204" pitchFamily="34" charset="0"/>
                  <a:buChar char="•"/>
                </a:pPr>
                <a:r>
                  <a:rPr lang="en-CH" dirty="0"/>
                  <a:t>On peut définir la dioptrie: </a:t>
                </a:r>
                <a14:m>
                  <m:oMath xmlns:m="http://schemas.openxmlformats.org/officeDocument/2006/math">
                    <m:r>
                      <a:rPr lang="fr-CH" b="0" i="1" smtClean="0">
                        <a:latin typeface="Cambria Math" panose="02040503050406030204" pitchFamily="18" charset="0"/>
                      </a:rPr>
                      <m:t>𝐷</m:t>
                    </m:r>
                    <m:r>
                      <a:rPr lang="fr-CH" b="0" i="1" smtClean="0">
                        <a:latin typeface="Cambria Math" panose="02040503050406030204" pitchFamily="18" charset="0"/>
                        <a:ea typeface="Cambria Math" panose="02040503050406030204" pitchFamily="18" charset="0"/>
                      </a:rPr>
                      <m:t>≡</m:t>
                    </m:r>
                    <m:f>
                      <m:fPr>
                        <m:ctrlPr>
                          <a:rPr lang="fr-CH" b="0" i="1" smtClean="0">
                            <a:latin typeface="Cambria Math" panose="02040503050406030204" pitchFamily="18" charset="0"/>
                            <a:ea typeface="Cambria Math" panose="02040503050406030204" pitchFamily="18" charset="0"/>
                          </a:rPr>
                        </m:ctrlPr>
                      </m:fPr>
                      <m:num>
                        <m:r>
                          <a:rPr lang="fr-CH" b="0" i="1" smtClean="0">
                            <a:latin typeface="Cambria Math" panose="02040503050406030204" pitchFamily="18" charset="0"/>
                            <a:ea typeface="Cambria Math" panose="02040503050406030204" pitchFamily="18" charset="0"/>
                          </a:rPr>
                          <m:t>1</m:t>
                        </m:r>
                      </m:num>
                      <m:den>
                        <m:r>
                          <a:rPr lang="fr-CH" b="0" i="1" smtClean="0">
                            <a:latin typeface="Cambria Math" panose="02040503050406030204" pitchFamily="18" charset="0"/>
                            <a:ea typeface="Cambria Math" panose="02040503050406030204" pitchFamily="18" charset="0"/>
                          </a:rPr>
                          <m:t>𝑓</m:t>
                        </m:r>
                      </m:den>
                    </m:f>
                  </m:oMath>
                </a14:m>
                <a:r>
                  <a:rPr lang="en-CH" dirty="0"/>
                  <a:t> pour obtenir: </a:t>
                </a:r>
              </a:p>
              <a:p>
                <a:pPr algn="l">
                  <a:lnSpc>
                    <a:spcPct val="110000"/>
                  </a:lnSpc>
                  <a:spcBef>
                    <a:spcPts val="0"/>
                  </a:spcBef>
                </a:pPr>
                <a:r>
                  <a:rPr lang="en-CH" i="1" dirty="0"/>
                  <a:t>	D</a:t>
                </a:r>
                <a:r>
                  <a:rPr lang="en-CH" dirty="0"/>
                  <a:t>=</a:t>
                </a:r>
                <a:r>
                  <a:rPr lang="en-CH" i="1" dirty="0"/>
                  <a:t>D</a:t>
                </a:r>
                <a:r>
                  <a:rPr lang="en-CH" baseline="-25000" dirty="0"/>
                  <a:t>1</a:t>
                </a:r>
                <a:r>
                  <a:rPr lang="en-CH" dirty="0"/>
                  <a:t>+</a:t>
                </a:r>
                <a:r>
                  <a:rPr lang="en-CH" i="1" dirty="0"/>
                  <a:t>D</a:t>
                </a:r>
                <a:r>
                  <a:rPr lang="en-CH" baseline="-25000" dirty="0"/>
                  <a:t>2</a:t>
                </a:r>
                <a:r>
                  <a:rPr lang="en-CH" dirty="0"/>
                  <a:t> </a:t>
                </a:r>
              </a:p>
              <a:p>
                <a:pPr marL="257175" indent="-257175" algn="l">
                  <a:lnSpc>
                    <a:spcPct val="110000"/>
                  </a:lnSpc>
                  <a:spcBef>
                    <a:spcPts val="0"/>
                  </a:spcBef>
                  <a:buFont typeface="Arial" panose="020B0604020202020204" pitchFamily="34" charset="0"/>
                  <a:buChar char="•"/>
                </a:pPr>
                <a:r>
                  <a:rPr lang="en-CH" dirty="0"/>
                  <a:t>Pour plusieurs lentilles: </a:t>
                </a:r>
                <a14:m>
                  <m:oMath xmlns:m="http://schemas.openxmlformats.org/officeDocument/2006/math">
                    <m:r>
                      <a:rPr lang="fr-CH" b="0" i="1" smtClean="0">
                        <a:latin typeface="Cambria Math" panose="02040503050406030204" pitchFamily="18" charset="0"/>
                      </a:rPr>
                      <m:t>𝐷</m:t>
                    </m:r>
                    <m:r>
                      <a:rPr lang="fr-CH" b="0" i="1" smtClean="0">
                        <a:latin typeface="Cambria Math" panose="02040503050406030204" pitchFamily="18" charset="0"/>
                      </a:rPr>
                      <m:t>=</m:t>
                    </m:r>
                    <m:nary>
                      <m:naryPr>
                        <m:chr m:val="∑"/>
                        <m:subHide m:val="on"/>
                        <m:supHide m:val="on"/>
                        <m:ctrlPr>
                          <a:rPr lang="fr-CH" b="0" i="1" smtClean="0">
                            <a:latin typeface="Cambria Math" panose="02040503050406030204" pitchFamily="18" charset="0"/>
                          </a:rPr>
                        </m:ctrlPr>
                      </m:naryPr>
                      <m:sub/>
                      <m:sup/>
                      <m:e>
                        <m:sSub>
                          <m:sSubPr>
                            <m:ctrlPr>
                              <a:rPr lang="fr-CH" b="0" i="1" smtClean="0">
                                <a:latin typeface="Cambria Math" panose="02040503050406030204" pitchFamily="18" charset="0"/>
                              </a:rPr>
                            </m:ctrlPr>
                          </m:sSubPr>
                          <m:e>
                            <m:r>
                              <a:rPr lang="fr-CH" b="0" i="1" smtClean="0">
                                <a:latin typeface="Cambria Math" panose="02040503050406030204" pitchFamily="18" charset="0"/>
                              </a:rPr>
                              <m:t>𝐷</m:t>
                            </m:r>
                          </m:e>
                          <m:sub>
                            <m:r>
                              <a:rPr lang="fr-CH" b="0" i="1" smtClean="0">
                                <a:latin typeface="Cambria Math" panose="02040503050406030204" pitchFamily="18" charset="0"/>
                              </a:rPr>
                              <m:t>𝑖</m:t>
                            </m:r>
                          </m:sub>
                        </m:sSub>
                      </m:e>
                    </m:nary>
                  </m:oMath>
                </a14:m>
                <a:endParaRPr lang="en-CH" dirty="0"/>
              </a:p>
            </p:txBody>
          </p:sp>
        </mc:Choice>
        <mc:Fallback xmlns="">
          <p:sp>
            <p:nvSpPr>
              <p:cNvPr id="5" name="Subtitle 4">
                <a:extLst>
                  <a:ext uri="{FF2B5EF4-FFF2-40B4-BE49-F238E27FC236}">
                    <a16:creationId xmlns:a16="http://schemas.microsoft.com/office/drawing/2014/main" id="{7E77E312-3E9E-A84B-B6B5-5B7303E520E7}"/>
                  </a:ext>
                </a:extLst>
              </p:cNvPr>
              <p:cNvSpPr>
                <a:spLocks noGrp="1" noRot="1" noChangeAspect="1" noMove="1" noResize="1" noEditPoints="1" noAdjustHandles="1" noChangeArrowheads="1" noChangeShapeType="1" noTextEdit="1"/>
              </p:cNvSpPr>
              <p:nvPr>
                <p:ph type="subTitle" idx="1"/>
              </p:nvPr>
            </p:nvSpPr>
            <p:spPr>
              <a:xfrm>
                <a:off x="-2" y="606971"/>
                <a:ext cx="8686802" cy="4536527"/>
              </a:xfrm>
              <a:blipFill>
                <a:blip r:embed="rId3"/>
                <a:stretch>
                  <a:fillRect l="-439" t="-559" b="-11732"/>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085E6807-69BA-1C42-9586-A6670C484A1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656278" y="1"/>
            <a:ext cx="3487722" cy="1545020"/>
          </a:xfrm>
          <a:prstGeom prst="rect">
            <a:avLst/>
          </a:prstGeom>
          <a:noFill/>
          <a:ln>
            <a:noFill/>
          </a:ln>
        </p:spPr>
      </p:pic>
    </p:spTree>
    <p:extLst>
      <p:ext uri="{BB962C8B-B14F-4D97-AF65-F5344CB8AC3E}">
        <p14:creationId xmlns:p14="http://schemas.microsoft.com/office/powerpoint/2010/main" val="2104119443"/>
      </p:ext>
    </p:extLst>
  </p:cSld>
  <p:clrMapOvr>
    <a:masterClrMapping/>
  </p:clrMapOvr>
  <mc:AlternateContent xmlns:mc="http://schemas.openxmlformats.org/markup-compatibility/2006" xmlns:p14="http://schemas.microsoft.com/office/powerpoint/2010/main">
    <mc:Choice Requires="p14">
      <p:transition spd="slow" p14:dur="2000" advTm="137556"/>
    </mc:Choice>
    <mc:Fallback xmlns="">
      <p:transition spd="slow" advTm="13755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0" y="1"/>
            <a:ext cx="5702212" cy="435428"/>
          </a:xfrm>
        </p:spPr>
        <p:txBody>
          <a:bodyPr>
            <a:noAutofit/>
          </a:bodyPr>
          <a:lstStyle/>
          <a:p>
            <a:r>
              <a:rPr lang="fr-CH" sz="2800" dirty="0"/>
              <a:t>La</a:t>
            </a:r>
            <a:r>
              <a:rPr lang="en-CH" sz="2800" dirty="0"/>
              <a:t> lentille épaisse: définitions</a:t>
            </a:r>
          </a:p>
        </p:txBody>
      </p:sp>
      <p:pic>
        <p:nvPicPr>
          <p:cNvPr id="7" name="Picture 6">
            <a:extLst>
              <a:ext uri="{FF2B5EF4-FFF2-40B4-BE49-F238E27FC236}">
                <a16:creationId xmlns:a16="http://schemas.microsoft.com/office/drawing/2014/main" id="{C38C5A5B-620D-C147-B268-EEAD8E194013}"/>
              </a:ext>
            </a:extLst>
          </p:cNvPr>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612234" y="0"/>
            <a:ext cx="3020036" cy="4021331"/>
          </a:xfrm>
          <a:prstGeom prst="rect">
            <a:avLst/>
          </a:prstGeom>
          <a:noFill/>
          <a:ln>
            <a:noFill/>
          </a:ln>
        </p:spPr>
      </p:pic>
      <p:pic>
        <p:nvPicPr>
          <p:cNvPr id="10" name="Picture 9">
            <a:extLst>
              <a:ext uri="{FF2B5EF4-FFF2-40B4-BE49-F238E27FC236}">
                <a16:creationId xmlns:a16="http://schemas.microsoft.com/office/drawing/2014/main" id="{DD3469C4-27E4-4148-9E83-24BD7FB40D3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685808" y="3090155"/>
            <a:ext cx="1723382" cy="2047435"/>
          </a:xfrm>
          <a:prstGeom prst="rect">
            <a:avLst/>
          </a:prstGeom>
          <a:noFill/>
          <a:ln>
            <a:noFill/>
          </a:ln>
        </p:spPr>
      </p:pic>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2" y="377372"/>
            <a:ext cx="4770985" cy="4766128"/>
          </a:xfrm>
        </p:spPr>
        <p:txBody>
          <a:bodyPr>
            <a:noAutofit/>
          </a:bodyPr>
          <a:lstStyle/>
          <a:p>
            <a:pPr marL="257175" indent="-257175" algn="l">
              <a:lnSpc>
                <a:spcPct val="110000"/>
              </a:lnSpc>
              <a:spcBef>
                <a:spcPts val="0"/>
              </a:spcBef>
              <a:buFont typeface="Arial" panose="020B0604020202020204" pitchFamily="34" charset="0"/>
              <a:buChar char="•"/>
            </a:pPr>
            <a:r>
              <a:rPr lang="en-CH" dirty="0"/>
              <a:t>Dans une lentille épaisse on définit les </a:t>
            </a:r>
            <a:r>
              <a:rPr lang="en-CH" b="1" dirty="0"/>
              <a:t>plans principaux</a:t>
            </a:r>
            <a:r>
              <a:rPr lang="en-CH" dirty="0"/>
              <a:t> (primaire et secondaire): ce sont les plans imaginaires (différents des surfaces de la lentille) où le rayon change de direction. </a:t>
            </a:r>
          </a:p>
          <a:p>
            <a:pPr marL="257175" indent="-257175" algn="l">
              <a:lnSpc>
                <a:spcPct val="110000"/>
              </a:lnSpc>
              <a:spcBef>
                <a:spcPts val="0"/>
              </a:spcBef>
              <a:buFont typeface="Arial" panose="020B0604020202020204" pitchFamily="34" charset="0"/>
              <a:buChar char="•"/>
            </a:pPr>
            <a:r>
              <a:rPr lang="en-CH" dirty="0"/>
              <a:t>Les </a:t>
            </a:r>
            <a:r>
              <a:rPr lang="en-CH" b="1" dirty="0"/>
              <a:t>points principaux</a:t>
            </a:r>
            <a:r>
              <a:rPr lang="en-CH" dirty="0"/>
              <a:t> (H</a:t>
            </a:r>
            <a:r>
              <a:rPr lang="en-CH" baseline="-25000" dirty="0"/>
              <a:t>1</a:t>
            </a:r>
            <a:r>
              <a:rPr lang="en-CH" dirty="0"/>
              <a:t> et H</a:t>
            </a:r>
            <a:r>
              <a:rPr lang="en-CH" baseline="-25000" dirty="0"/>
              <a:t>2</a:t>
            </a:r>
            <a:r>
              <a:rPr lang="en-CH" dirty="0"/>
              <a:t>) sont les intersections de ces plans avec l'axe optique, différents des extremités de la lentille V</a:t>
            </a:r>
            <a:r>
              <a:rPr lang="en-CH" baseline="-25000" dirty="0"/>
              <a:t>1</a:t>
            </a:r>
            <a:r>
              <a:rPr lang="en-CH" dirty="0"/>
              <a:t> et V</a:t>
            </a:r>
            <a:r>
              <a:rPr lang="en-CH" baseline="-25000" dirty="0"/>
              <a:t>2</a:t>
            </a:r>
            <a:r>
              <a:rPr lang="en-CH" dirty="0"/>
              <a:t>. Ils peuvent se trouver en dehors de la lentille.</a:t>
            </a:r>
          </a:p>
          <a:p>
            <a:pPr marL="257175" indent="-257175" algn="l">
              <a:lnSpc>
                <a:spcPct val="110000"/>
              </a:lnSpc>
              <a:spcBef>
                <a:spcPts val="0"/>
              </a:spcBef>
              <a:buFont typeface="Arial" panose="020B0604020202020204" pitchFamily="34" charset="0"/>
              <a:buChar char="•"/>
            </a:pPr>
            <a:r>
              <a:rPr lang="en-CH" dirty="0"/>
              <a:t>Un faisceau qui passe par le centre optique </a:t>
            </a:r>
            <a:r>
              <a:rPr lang="en-CH" i="1" dirty="0"/>
              <a:t>O</a:t>
            </a:r>
            <a:r>
              <a:rPr lang="en-CH" dirty="0"/>
              <a:t> sort dans une direction parallèle. Les </a:t>
            </a:r>
            <a:r>
              <a:rPr lang="en-CH" b="1" dirty="0"/>
              <a:t>points nodaux</a:t>
            </a:r>
            <a:r>
              <a:rPr lang="en-CH" dirty="0"/>
              <a:t>  N</a:t>
            </a:r>
            <a:r>
              <a:rPr lang="en-CH" baseline="-25000" dirty="0"/>
              <a:t>1</a:t>
            </a:r>
            <a:r>
              <a:rPr lang="en-CH" dirty="0"/>
              <a:t> et N</a:t>
            </a:r>
            <a:r>
              <a:rPr lang="en-CH" baseline="-25000" dirty="0"/>
              <a:t>2</a:t>
            </a:r>
            <a:r>
              <a:rPr lang="en-CH" dirty="0"/>
              <a:t> sont ses intersections avec l'axe </a:t>
            </a:r>
            <a:r>
              <a:rPr lang="en-CH"/>
              <a:t>optique.</a:t>
            </a:r>
            <a:endParaRPr lang="en-CH" dirty="0"/>
          </a:p>
        </p:txBody>
      </p:sp>
      <p:pic>
        <p:nvPicPr>
          <p:cNvPr id="3" name="Picture 2">
            <a:extLst>
              <a:ext uri="{FF2B5EF4-FFF2-40B4-BE49-F238E27FC236}">
                <a16:creationId xmlns:a16="http://schemas.microsoft.com/office/drawing/2014/main" id="{936D1AC0-A093-8D45-854E-BE90D9FA6042}"/>
              </a:ext>
            </a:extLst>
          </p:cNvPr>
          <p:cNvPicPr>
            <a:picLocks noChangeAspect="1"/>
          </p:cNvPicPr>
          <p:nvPr/>
        </p:nvPicPr>
        <p:blipFill>
          <a:blip r:embed="rId5"/>
          <a:stretch>
            <a:fillRect/>
          </a:stretch>
        </p:blipFill>
        <p:spPr>
          <a:xfrm>
            <a:off x="7420617" y="3420118"/>
            <a:ext cx="1723382" cy="1723382"/>
          </a:xfrm>
          <a:prstGeom prst="rect">
            <a:avLst/>
          </a:prstGeom>
        </p:spPr>
      </p:pic>
    </p:spTree>
    <p:extLst>
      <p:ext uri="{BB962C8B-B14F-4D97-AF65-F5344CB8AC3E}">
        <p14:creationId xmlns:p14="http://schemas.microsoft.com/office/powerpoint/2010/main" val="1729241050"/>
      </p:ext>
    </p:extLst>
  </p:cSld>
  <p:clrMapOvr>
    <a:masterClrMapping/>
  </p:clrMapOvr>
  <mc:AlternateContent xmlns:mc="http://schemas.openxmlformats.org/markup-compatibility/2006" xmlns:p14="http://schemas.microsoft.com/office/powerpoint/2010/main">
    <mc:Choice Requires="p14">
      <p:transition spd="slow" p14:dur="2000" advTm="103451"/>
    </mc:Choice>
    <mc:Fallback xmlns="">
      <p:transition spd="slow" advTm="10345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0" y="1"/>
            <a:ext cx="9144000" cy="435428"/>
          </a:xfrm>
        </p:spPr>
        <p:txBody>
          <a:bodyPr>
            <a:noAutofit/>
          </a:bodyPr>
          <a:lstStyle/>
          <a:p>
            <a:r>
              <a:rPr lang="fr-CH" sz="2800" dirty="0"/>
              <a:t>La</a:t>
            </a:r>
            <a:r>
              <a:rPr lang="en-CH" sz="2800" dirty="0"/>
              <a:t> lentille épaisse: équations</a:t>
            </a:r>
          </a:p>
        </p:txBody>
      </p:sp>
      <mc:AlternateContent xmlns:mc="http://schemas.openxmlformats.org/markup-compatibility/2006" xmlns:a14="http://schemas.microsoft.com/office/drawing/2010/main">
        <mc:Choice Requires="a14">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2" y="377372"/>
                <a:ext cx="9144002" cy="4766128"/>
              </a:xfrm>
            </p:spPr>
            <p:txBody>
              <a:bodyPr>
                <a:noAutofit/>
              </a:bodyPr>
              <a:lstStyle/>
              <a:p>
                <a:pPr marL="257175" indent="-257175" algn="l">
                  <a:lnSpc>
                    <a:spcPct val="110000"/>
                  </a:lnSpc>
                  <a:spcBef>
                    <a:spcPts val="0"/>
                  </a:spcBef>
                  <a:buFont typeface="Arial" panose="020B0604020202020204" pitchFamily="34" charset="0"/>
                  <a:buChar char="•"/>
                </a:pPr>
                <a:r>
                  <a:rPr lang="en-CH" dirty="0"/>
                  <a:t>Les équations de la lentille épaisse: </a:t>
                </a:r>
                <a14:m>
                  <m:oMath xmlns:m="http://schemas.openxmlformats.org/officeDocument/2006/math">
                    <m:f>
                      <m:fPr>
                        <m:ctrlPr>
                          <a:rPr lang="en-CH" i="1" smtClean="0">
                            <a:latin typeface="Cambria Math" panose="02040503050406030204" pitchFamily="18" charset="0"/>
                          </a:rPr>
                        </m:ctrlPr>
                      </m:fPr>
                      <m:num>
                        <m:r>
                          <a:rPr lang="fr-CH" b="0" i="1" smtClean="0">
                            <a:latin typeface="Cambria Math" panose="02040503050406030204" pitchFamily="18" charset="0"/>
                          </a:rPr>
                          <m:t>1</m:t>
                        </m:r>
                      </m:num>
                      <m:den>
                        <m:sSub>
                          <m:sSubPr>
                            <m:ctrlPr>
                              <a:rPr lang="en-CH" i="1" smtClean="0">
                                <a:latin typeface="Cambria Math" panose="02040503050406030204" pitchFamily="18" charset="0"/>
                              </a:rPr>
                            </m:ctrlPr>
                          </m:sSubPr>
                          <m:e>
                            <m:r>
                              <a:rPr lang="fr-CH" b="0" i="1" smtClean="0">
                                <a:latin typeface="Cambria Math" panose="02040503050406030204" pitchFamily="18" charset="0"/>
                              </a:rPr>
                              <m:t>𝑆</m:t>
                            </m:r>
                          </m:e>
                          <m:sub>
                            <m:r>
                              <a:rPr lang="fr-CH" b="0" i="1" smtClean="0">
                                <a:latin typeface="Cambria Math" panose="02040503050406030204" pitchFamily="18" charset="0"/>
                              </a:rPr>
                              <m:t>𝑜</m:t>
                            </m:r>
                          </m:sub>
                        </m:sSub>
                      </m:den>
                    </m:f>
                    <m:r>
                      <a:rPr lang="fr-CH" b="0" i="1" smtClean="0">
                        <a:latin typeface="Cambria Math" panose="02040503050406030204" pitchFamily="18" charset="0"/>
                      </a:rPr>
                      <m:t>+</m:t>
                    </m:r>
                    <m:f>
                      <m:fPr>
                        <m:ctrlPr>
                          <a:rPr lang="en-CH" i="1">
                            <a:latin typeface="Cambria Math" panose="02040503050406030204" pitchFamily="18" charset="0"/>
                          </a:rPr>
                        </m:ctrlPr>
                      </m:fPr>
                      <m:num>
                        <m:r>
                          <a:rPr lang="fr-CH" i="1">
                            <a:latin typeface="Cambria Math" panose="02040503050406030204" pitchFamily="18" charset="0"/>
                          </a:rPr>
                          <m:t>1</m:t>
                        </m:r>
                      </m:num>
                      <m:den>
                        <m:sSub>
                          <m:sSubPr>
                            <m:ctrlPr>
                              <a:rPr lang="en-CH" i="1">
                                <a:latin typeface="Cambria Math" panose="02040503050406030204" pitchFamily="18" charset="0"/>
                              </a:rPr>
                            </m:ctrlPr>
                          </m:sSubPr>
                          <m:e>
                            <m:r>
                              <a:rPr lang="fr-CH" i="1">
                                <a:latin typeface="Cambria Math" panose="02040503050406030204" pitchFamily="18" charset="0"/>
                              </a:rPr>
                              <m:t>𝑆</m:t>
                            </m:r>
                          </m:e>
                          <m:sub>
                            <m:r>
                              <a:rPr lang="fr-CH" b="0" i="1" smtClean="0">
                                <a:latin typeface="Cambria Math" panose="02040503050406030204" pitchFamily="18" charset="0"/>
                              </a:rPr>
                              <m:t>𝑖</m:t>
                            </m:r>
                          </m:sub>
                        </m:sSub>
                      </m:den>
                    </m:f>
                    <m:r>
                      <a:rPr lang="fr-CH" b="0" i="1" smtClean="0">
                        <a:latin typeface="Cambria Math" panose="02040503050406030204" pitchFamily="18" charset="0"/>
                      </a:rPr>
                      <m:t>=</m:t>
                    </m:r>
                    <m:f>
                      <m:fPr>
                        <m:ctrlPr>
                          <a:rPr lang="en-CH" i="1">
                            <a:latin typeface="Cambria Math" panose="02040503050406030204" pitchFamily="18" charset="0"/>
                          </a:rPr>
                        </m:ctrlPr>
                      </m:fPr>
                      <m:num>
                        <m:r>
                          <a:rPr lang="fr-CH" i="1">
                            <a:latin typeface="Cambria Math" panose="02040503050406030204" pitchFamily="18" charset="0"/>
                          </a:rPr>
                          <m:t>1</m:t>
                        </m:r>
                      </m:num>
                      <m:den>
                        <m:r>
                          <a:rPr lang="fr-CH" b="0" i="1" smtClean="0">
                            <a:latin typeface="Cambria Math" panose="02040503050406030204" pitchFamily="18" charset="0"/>
                          </a:rPr>
                          <m:t>𝑓</m:t>
                        </m:r>
                      </m:den>
                    </m:f>
                    <m:r>
                      <a:rPr lang="fr-CH" b="0" i="1" smtClean="0">
                        <a:latin typeface="Cambria Math" panose="02040503050406030204" pitchFamily="18" charset="0"/>
                      </a:rPr>
                      <m:t>=</m:t>
                    </m:r>
                    <m:d>
                      <m:dPr>
                        <m:ctrlPr>
                          <a:rPr lang="fr-CH" b="0" i="1" smtClean="0">
                            <a:latin typeface="Cambria Math" panose="02040503050406030204" pitchFamily="18" charset="0"/>
                          </a:rPr>
                        </m:ctrlPr>
                      </m:dPr>
                      <m:e>
                        <m:r>
                          <a:rPr lang="fr-CH" b="0" i="1" smtClean="0">
                            <a:latin typeface="Cambria Math" panose="02040503050406030204" pitchFamily="18" charset="0"/>
                          </a:rPr>
                          <m:t>𝑛</m:t>
                        </m:r>
                        <m:r>
                          <a:rPr lang="fr-CH" b="0" i="1" smtClean="0">
                            <a:latin typeface="Cambria Math" panose="02040503050406030204" pitchFamily="18" charset="0"/>
                          </a:rPr>
                          <m:t>−1</m:t>
                        </m:r>
                      </m:e>
                    </m:d>
                    <m:d>
                      <m:dPr>
                        <m:ctrlPr>
                          <a:rPr lang="fr-CH" b="0" i="1" smtClean="0">
                            <a:latin typeface="Cambria Math" panose="02040503050406030204" pitchFamily="18" charset="0"/>
                          </a:rPr>
                        </m:ctrlPr>
                      </m:dPr>
                      <m:e>
                        <m:f>
                          <m:fPr>
                            <m:ctrlPr>
                              <a:rPr lang="en-CH" i="1">
                                <a:latin typeface="Cambria Math" panose="02040503050406030204" pitchFamily="18" charset="0"/>
                              </a:rPr>
                            </m:ctrlPr>
                          </m:fPr>
                          <m:num>
                            <m:r>
                              <a:rPr lang="fr-CH" i="1">
                                <a:latin typeface="Cambria Math" panose="02040503050406030204" pitchFamily="18" charset="0"/>
                              </a:rPr>
                              <m:t>1</m:t>
                            </m:r>
                          </m:num>
                          <m:den>
                            <m:sSub>
                              <m:sSubPr>
                                <m:ctrlPr>
                                  <a:rPr lang="en-CH" i="1">
                                    <a:latin typeface="Cambria Math" panose="02040503050406030204" pitchFamily="18" charset="0"/>
                                  </a:rPr>
                                </m:ctrlPr>
                              </m:sSubPr>
                              <m:e>
                                <m:r>
                                  <a:rPr lang="fr-CH" b="0" i="1" smtClean="0">
                                    <a:latin typeface="Cambria Math" panose="02040503050406030204" pitchFamily="18" charset="0"/>
                                  </a:rPr>
                                  <m:t>𝑅</m:t>
                                </m:r>
                              </m:e>
                              <m:sub>
                                <m:r>
                                  <a:rPr lang="fr-CH" b="0" i="1" smtClean="0">
                                    <a:latin typeface="Cambria Math" panose="02040503050406030204" pitchFamily="18" charset="0"/>
                                  </a:rPr>
                                  <m:t>1</m:t>
                                </m:r>
                              </m:sub>
                            </m:sSub>
                          </m:den>
                        </m:f>
                        <m:r>
                          <a:rPr lang="fr-CH" b="0" i="1" smtClean="0">
                            <a:latin typeface="Cambria Math" panose="02040503050406030204" pitchFamily="18" charset="0"/>
                          </a:rPr>
                          <m:t>−</m:t>
                        </m:r>
                        <m:f>
                          <m:fPr>
                            <m:ctrlPr>
                              <a:rPr lang="en-CH" i="1">
                                <a:latin typeface="Cambria Math" panose="02040503050406030204" pitchFamily="18" charset="0"/>
                              </a:rPr>
                            </m:ctrlPr>
                          </m:fPr>
                          <m:num>
                            <m:r>
                              <a:rPr lang="fr-CH" i="1">
                                <a:latin typeface="Cambria Math" panose="02040503050406030204" pitchFamily="18" charset="0"/>
                              </a:rPr>
                              <m:t>1</m:t>
                            </m:r>
                          </m:num>
                          <m:den>
                            <m:sSub>
                              <m:sSubPr>
                                <m:ctrlPr>
                                  <a:rPr lang="en-CH" i="1">
                                    <a:latin typeface="Cambria Math" panose="02040503050406030204" pitchFamily="18" charset="0"/>
                                  </a:rPr>
                                </m:ctrlPr>
                              </m:sSubPr>
                              <m:e>
                                <m:r>
                                  <a:rPr lang="fr-CH" b="0" i="1" smtClean="0">
                                    <a:latin typeface="Cambria Math" panose="02040503050406030204" pitchFamily="18" charset="0"/>
                                  </a:rPr>
                                  <m:t>𝑅</m:t>
                                </m:r>
                              </m:e>
                              <m:sub>
                                <m:r>
                                  <a:rPr lang="fr-CH" b="0" i="1" smtClean="0">
                                    <a:latin typeface="Cambria Math" panose="02040503050406030204" pitchFamily="18" charset="0"/>
                                  </a:rPr>
                                  <m:t>2</m:t>
                                </m:r>
                              </m:sub>
                            </m:sSub>
                          </m:den>
                        </m:f>
                        <m:r>
                          <a:rPr lang="fr-CH" b="0" i="1" smtClean="0">
                            <a:latin typeface="Cambria Math" panose="02040503050406030204" pitchFamily="18" charset="0"/>
                          </a:rPr>
                          <m:t>+</m:t>
                        </m:r>
                        <m:f>
                          <m:fPr>
                            <m:ctrlPr>
                              <a:rPr lang="en-CH" i="1">
                                <a:latin typeface="Cambria Math" panose="02040503050406030204" pitchFamily="18" charset="0"/>
                              </a:rPr>
                            </m:ctrlPr>
                          </m:fPr>
                          <m:num>
                            <m:d>
                              <m:dPr>
                                <m:ctrlPr>
                                  <a:rPr lang="en-CH" i="1" smtClean="0">
                                    <a:latin typeface="Cambria Math" panose="02040503050406030204" pitchFamily="18" charset="0"/>
                                  </a:rPr>
                                </m:ctrlPr>
                              </m:dPr>
                              <m:e>
                                <m:r>
                                  <a:rPr lang="fr-CH" b="0" i="1" smtClean="0">
                                    <a:latin typeface="Cambria Math" panose="02040503050406030204" pitchFamily="18" charset="0"/>
                                  </a:rPr>
                                  <m:t>𝑛</m:t>
                                </m:r>
                                <m:r>
                                  <a:rPr lang="fr-CH" b="0" i="1" smtClean="0">
                                    <a:latin typeface="Cambria Math" panose="02040503050406030204" pitchFamily="18" charset="0"/>
                                  </a:rPr>
                                  <m:t>−1</m:t>
                                </m:r>
                              </m:e>
                            </m:d>
                            <m:sSub>
                              <m:sSubPr>
                                <m:ctrlPr>
                                  <a:rPr lang="fr-CH" b="0" i="1" smtClean="0">
                                    <a:latin typeface="Cambria Math" panose="02040503050406030204" pitchFamily="18" charset="0"/>
                                  </a:rPr>
                                </m:ctrlPr>
                              </m:sSubPr>
                              <m:e>
                                <m:r>
                                  <a:rPr lang="fr-CH" b="0" i="1" smtClean="0">
                                    <a:latin typeface="Cambria Math" panose="02040503050406030204" pitchFamily="18" charset="0"/>
                                  </a:rPr>
                                  <m:t>𝑑</m:t>
                                </m:r>
                              </m:e>
                              <m:sub>
                                <m:r>
                                  <a:rPr lang="fr-CH" b="0" i="1" smtClean="0">
                                    <a:latin typeface="Cambria Math" panose="02040503050406030204" pitchFamily="18" charset="0"/>
                                  </a:rPr>
                                  <m:t>𝑙</m:t>
                                </m:r>
                              </m:sub>
                            </m:sSub>
                          </m:num>
                          <m:den>
                            <m:sSub>
                              <m:sSubPr>
                                <m:ctrlPr>
                                  <a:rPr lang="en-CH" i="1">
                                    <a:latin typeface="Cambria Math" panose="02040503050406030204" pitchFamily="18" charset="0"/>
                                  </a:rPr>
                                </m:ctrlPr>
                              </m:sSubPr>
                              <m:e>
                                <m:r>
                                  <a:rPr lang="fr-CH" b="0" i="1" smtClean="0">
                                    <a:latin typeface="Cambria Math" panose="02040503050406030204" pitchFamily="18" charset="0"/>
                                  </a:rPr>
                                  <m:t>𝑛𝑅</m:t>
                                </m:r>
                              </m:e>
                              <m:sub>
                                <m:r>
                                  <a:rPr lang="fr-CH" b="0" i="1" smtClean="0">
                                    <a:latin typeface="Cambria Math" panose="02040503050406030204" pitchFamily="18" charset="0"/>
                                  </a:rPr>
                                  <m:t>1</m:t>
                                </m:r>
                              </m:sub>
                            </m:sSub>
                            <m:sSub>
                              <m:sSubPr>
                                <m:ctrlPr>
                                  <a:rPr lang="en-CH" i="1">
                                    <a:latin typeface="Cambria Math" panose="02040503050406030204" pitchFamily="18" charset="0"/>
                                  </a:rPr>
                                </m:ctrlPr>
                              </m:sSubPr>
                              <m:e>
                                <m:r>
                                  <a:rPr lang="fr-CH" i="1">
                                    <a:latin typeface="Cambria Math" panose="02040503050406030204" pitchFamily="18" charset="0"/>
                                  </a:rPr>
                                  <m:t>𝑅</m:t>
                                </m:r>
                              </m:e>
                              <m:sub>
                                <m:r>
                                  <a:rPr lang="fr-CH" b="0" i="1" smtClean="0">
                                    <a:latin typeface="Cambria Math" panose="02040503050406030204" pitchFamily="18" charset="0"/>
                                  </a:rPr>
                                  <m:t>2</m:t>
                                </m:r>
                              </m:sub>
                            </m:sSub>
                          </m:den>
                        </m:f>
                      </m:e>
                    </m:d>
                  </m:oMath>
                </a14:m>
                <a:r>
                  <a:rPr lang="en-CH" i="1" dirty="0">
                    <a:latin typeface="Symbol" pitchFamily="2" charset="2"/>
                  </a:rPr>
                  <a:t> </a:t>
                </a:r>
              </a:p>
              <a:p>
                <a:pPr marL="257175" indent="-257175" algn="l">
                  <a:lnSpc>
                    <a:spcPct val="110000"/>
                  </a:lnSpc>
                  <a:spcBef>
                    <a:spcPts val="0"/>
                  </a:spcBef>
                  <a:buFont typeface="Arial" panose="020B0604020202020204" pitchFamily="34" charset="0"/>
                  <a:buChar char="•"/>
                </a:pPr>
                <a14:m>
                  <m:oMath xmlns:m="http://schemas.openxmlformats.org/officeDocument/2006/math">
                    <m:sSub>
                      <m:sSubPr>
                        <m:ctrlPr>
                          <a:rPr lang="fr-CH" i="1">
                            <a:latin typeface="Cambria Math" panose="02040503050406030204" pitchFamily="18" charset="0"/>
                          </a:rPr>
                        </m:ctrlPr>
                      </m:sSubPr>
                      <m:e>
                        <m:r>
                          <a:rPr lang="fr-CH" i="1">
                            <a:latin typeface="Cambria Math" panose="02040503050406030204" pitchFamily="18" charset="0"/>
                          </a:rPr>
                          <m:t>𝑑</m:t>
                        </m:r>
                      </m:e>
                      <m:sub>
                        <m:r>
                          <a:rPr lang="fr-CH" i="1">
                            <a:latin typeface="Cambria Math" panose="02040503050406030204" pitchFamily="18" charset="0"/>
                          </a:rPr>
                          <m:t>𝑙</m:t>
                        </m:r>
                      </m:sub>
                    </m:sSub>
                  </m:oMath>
                </a14:m>
                <a:r>
                  <a:rPr lang="en-CH" dirty="0"/>
                  <a:t> = distance entre les extrêmités de la lentille (</a:t>
                </a:r>
                <a:r>
                  <a:rPr lang="en-CH" i="1" dirty="0"/>
                  <a:t>V</a:t>
                </a:r>
                <a:r>
                  <a:rPr lang="en-CH" i="1" baseline="-25000" dirty="0"/>
                  <a:t>1</a:t>
                </a:r>
                <a:r>
                  <a:rPr lang="en-CH" dirty="0"/>
                  <a:t> et </a:t>
                </a:r>
                <a:r>
                  <a:rPr lang="en-CH" i="1" dirty="0"/>
                  <a:t>V</a:t>
                </a:r>
                <a:r>
                  <a:rPr lang="en-CH" i="1" baseline="-25000" dirty="0"/>
                  <a:t>2</a:t>
                </a:r>
                <a:r>
                  <a:rPr lang="en-CH" dirty="0"/>
                  <a:t>).</a:t>
                </a:r>
              </a:p>
              <a:p>
                <a:pPr marL="257175" indent="-257175" algn="l">
                  <a:lnSpc>
                    <a:spcPct val="110000"/>
                  </a:lnSpc>
                  <a:spcBef>
                    <a:spcPts val="0"/>
                  </a:spcBef>
                  <a:buFont typeface="Arial" panose="020B0604020202020204" pitchFamily="34" charset="0"/>
                  <a:buChar char="•"/>
                </a:pPr>
                <a:r>
                  <a:rPr lang="en-CH" dirty="0"/>
                  <a:t>Les distances focales (avant et arrière) sont aussi mesurées par rapport à </a:t>
                </a:r>
                <a:r>
                  <a:rPr lang="en-CH" i="1" dirty="0"/>
                  <a:t>V</a:t>
                </a:r>
                <a:r>
                  <a:rPr lang="en-CH" i="1" baseline="-25000" dirty="0"/>
                  <a:t>1</a:t>
                </a:r>
                <a:r>
                  <a:rPr lang="en-CH" dirty="0"/>
                  <a:t> et </a:t>
                </a:r>
                <a:r>
                  <a:rPr lang="en-CH" i="1" dirty="0"/>
                  <a:t>V</a:t>
                </a:r>
                <a:r>
                  <a:rPr lang="en-CH" i="1" baseline="-25000" dirty="0"/>
                  <a:t>2</a:t>
                </a:r>
                <a:r>
                  <a:rPr lang="en-CH" dirty="0"/>
                  <a:t> .</a:t>
                </a:r>
              </a:p>
              <a:p>
                <a:pPr marL="257175" indent="-257175" algn="l">
                  <a:lnSpc>
                    <a:spcPct val="110000"/>
                  </a:lnSpc>
                  <a:spcBef>
                    <a:spcPts val="0"/>
                  </a:spcBef>
                  <a:buFont typeface="Arial" panose="020B0604020202020204" pitchFamily="34" charset="0"/>
                  <a:buChar char="•"/>
                </a:pPr>
                <a:r>
                  <a:rPr lang="en-CH" dirty="0"/>
                  <a:t>Par contre, </a:t>
                </a:r>
                <a:r>
                  <a:rPr lang="en-CH" i="1" dirty="0"/>
                  <a:t>S</a:t>
                </a:r>
                <a:r>
                  <a:rPr lang="en-CH" i="1" baseline="-25000" dirty="0"/>
                  <a:t>o</a:t>
                </a:r>
                <a:r>
                  <a:rPr lang="en-CH" dirty="0"/>
                  <a:t> , </a:t>
                </a:r>
                <a:r>
                  <a:rPr lang="en-CH" i="1" dirty="0"/>
                  <a:t>S</a:t>
                </a:r>
                <a:r>
                  <a:rPr lang="en-CH" i="1" baseline="-25000" dirty="0"/>
                  <a:t>i</a:t>
                </a:r>
                <a:r>
                  <a:rPr lang="en-CH" dirty="0"/>
                  <a:t> sont mesurés à partir de </a:t>
                </a:r>
                <a:r>
                  <a:rPr lang="en-CH" i="1" dirty="0"/>
                  <a:t>H</a:t>
                </a:r>
                <a:r>
                  <a:rPr lang="en-CH" i="1" baseline="-25000" dirty="0"/>
                  <a:t>1</a:t>
                </a:r>
                <a:r>
                  <a:rPr lang="en-CH" dirty="0"/>
                  <a:t> , </a:t>
                </a:r>
                <a:r>
                  <a:rPr lang="en-CH" i="1" dirty="0"/>
                  <a:t>H</a:t>
                </a:r>
                <a:r>
                  <a:rPr lang="en-CH" i="1" baseline="-25000" dirty="0"/>
                  <a:t>2</a:t>
                </a:r>
                <a:r>
                  <a:rPr lang="en-CH" dirty="0"/>
                  <a:t> , avec: </a:t>
                </a:r>
                <a14:m>
                  <m:oMath xmlns:m="http://schemas.openxmlformats.org/officeDocument/2006/math">
                    <m:sSub>
                      <m:sSubPr>
                        <m:ctrlPr>
                          <a:rPr lang="en-CH" i="1" smtClean="0">
                            <a:latin typeface="Cambria Math" panose="02040503050406030204" pitchFamily="18" charset="0"/>
                          </a:rPr>
                        </m:ctrlPr>
                      </m:sSubPr>
                      <m:e>
                        <m:r>
                          <a:rPr lang="fr-CH" b="0" i="1" smtClean="0">
                            <a:latin typeface="Cambria Math" panose="02040503050406030204" pitchFamily="18" charset="0"/>
                          </a:rPr>
                          <m:t>h</m:t>
                        </m:r>
                      </m:e>
                      <m:sub>
                        <m:r>
                          <a:rPr lang="fr-CH" b="0" i="1" smtClean="0">
                            <a:latin typeface="Cambria Math" panose="02040503050406030204" pitchFamily="18" charset="0"/>
                          </a:rPr>
                          <m:t>1</m:t>
                        </m:r>
                      </m:sub>
                    </m:sSub>
                    <m:r>
                      <a:rPr lang="fr-CH" b="0" i="1" smtClean="0">
                        <a:latin typeface="Cambria Math" panose="02040503050406030204" pitchFamily="18" charset="0"/>
                      </a:rPr>
                      <m:t>=−</m:t>
                    </m:r>
                    <m:f>
                      <m:fPr>
                        <m:ctrlPr>
                          <a:rPr lang="en-CH" i="1">
                            <a:latin typeface="Cambria Math" panose="02040503050406030204" pitchFamily="18" charset="0"/>
                          </a:rPr>
                        </m:ctrlPr>
                      </m:fPr>
                      <m:num>
                        <m:r>
                          <a:rPr lang="fr-CH" b="0" i="1" smtClean="0">
                            <a:latin typeface="Cambria Math" panose="02040503050406030204" pitchFamily="18" charset="0"/>
                          </a:rPr>
                          <m:t>𝑓</m:t>
                        </m:r>
                        <m:d>
                          <m:dPr>
                            <m:ctrlPr>
                              <a:rPr lang="en-CH" i="1">
                                <a:latin typeface="Cambria Math" panose="02040503050406030204" pitchFamily="18" charset="0"/>
                              </a:rPr>
                            </m:ctrlPr>
                          </m:dPr>
                          <m:e>
                            <m:r>
                              <a:rPr lang="fr-CH" i="1">
                                <a:latin typeface="Cambria Math" panose="02040503050406030204" pitchFamily="18" charset="0"/>
                              </a:rPr>
                              <m:t>𝑛</m:t>
                            </m:r>
                            <m:r>
                              <a:rPr lang="fr-CH" i="1">
                                <a:latin typeface="Cambria Math" panose="02040503050406030204" pitchFamily="18" charset="0"/>
                              </a:rPr>
                              <m:t>−1</m:t>
                            </m:r>
                          </m:e>
                        </m:d>
                        <m:sSub>
                          <m:sSubPr>
                            <m:ctrlPr>
                              <a:rPr lang="fr-CH" i="1">
                                <a:latin typeface="Cambria Math" panose="02040503050406030204" pitchFamily="18" charset="0"/>
                              </a:rPr>
                            </m:ctrlPr>
                          </m:sSubPr>
                          <m:e>
                            <m:r>
                              <a:rPr lang="fr-CH" i="1">
                                <a:latin typeface="Cambria Math" panose="02040503050406030204" pitchFamily="18" charset="0"/>
                              </a:rPr>
                              <m:t>𝑑</m:t>
                            </m:r>
                          </m:e>
                          <m:sub>
                            <m:r>
                              <a:rPr lang="fr-CH" i="1">
                                <a:latin typeface="Cambria Math" panose="02040503050406030204" pitchFamily="18" charset="0"/>
                              </a:rPr>
                              <m:t>𝑙</m:t>
                            </m:r>
                          </m:sub>
                        </m:sSub>
                      </m:num>
                      <m:den>
                        <m:r>
                          <a:rPr lang="fr-CH" b="0" i="1" smtClean="0">
                            <a:latin typeface="Cambria Math" panose="02040503050406030204" pitchFamily="18" charset="0"/>
                          </a:rPr>
                          <m:t>𝑛</m:t>
                        </m:r>
                        <m:sSub>
                          <m:sSubPr>
                            <m:ctrlPr>
                              <a:rPr lang="en-CH" i="1">
                                <a:latin typeface="Cambria Math" panose="02040503050406030204" pitchFamily="18" charset="0"/>
                              </a:rPr>
                            </m:ctrlPr>
                          </m:sSubPr>
                          <m:e>
                            <m:r>
                              <a:rPr lang="fr-CH" i="1">
                                <a:latin typeface="Cambria Math" panose="02040503050406030204" pitchFamily="18" charset="0"/>
                              </a:rPr>
                              <m:t>𝑅</m:t>
                            </m:r>
                          </m:e>
                          <m:sub>
                            <m:r>
                              <a:rPr lang="fr-CH" i="1">
                                <a:latin typeface="Cambria Math" panose="02040503050406030204" pitchFamily="18" charset="0"/>
                              </a:rPr>
                              <m:t>2</m:t>
                            </m:r>
                          </m:sub>
                        </m:sSub>
                      </m:den>
                    </m:f>
                  </m:oMath>
                </a14:m>
                <a:r>
                  <a:rPr lang="en-CH" dirty="0"/>
                  <a:t>  ,  </a:t>
                </a:r>
                <a14:m>
                  <m:oMath xmlns:m="http://schemas.openxmlformats.org/officeDocument/2006/math">
                    <m:sSub>
                      <m:sSubPr>
                        <m:ctrlPr>
                          <a:rPr lang="en-CH" i="1">
                            <a:latin typeface="Cambria Math" panose="02040503050406030204" pitchFamily="18" charset="0"/>
                          </a:rPr>
                        </m:ctrlPr>
                      </m:sSubPr>
                      <m:e>
                        <m:r>
                          <a:rPr lang="fr-CH" i="1">
                            <a:latin typeface="Cambria Math" panose="02040503050406030204" pitchFamily="18" charset="0"/>
                          </a:rPr>
                          <m:t>h</m:t>
                        </m:r>
                      </m:e>
                      <m:sub>
                        <m:r>
                          <a:rPr lang="fr-CH" b="0" i="1" smtClean="0">
                            <a:latin typeface="Cambria Math" panose="02040503050406030204" pitchFamily="18" charset="0"/>
                          </a:rPr>
                          <m:t>2</m:t>
                        </m:r>
                      </m:sub>
                    </m:sSub>
                    <m:r>
                      <a:rPr lang="fr-CH" i="1">
                        <a:latin typeface="Cambria Math" panose="02040503050406030204" pitchFamily="18" charset="0"/>
                      </a:rPr>
                      <m:t>=−</m:t>
                    </m:r>
                    <m:f>
                      <m:fPr>
                        <m:ctrlPr>
                          <a:rPr lang="en-CH" i="1">
                            <a:latin typeface="Cambria Math" panose="02040503050406030204" pitchFamily="18" charset="0"/>
                          </a:rPr>
                        </m:ctrlPr>
                      </m:fPr>
                      <m:num>
                        <m:r>
                          <a:rPr lang="fr-CH" i="1">
                            <a:latin typeface="Cambria Math" panose="02040503050406030204" pitchFamily="18" charset="0"/>
                          </a:rPr>
                          <m:t>𝑓</m:t>
                        </m:r>
                        <m:d>
                          <m:dPr>
                            <m:ctrlPr>
                              <a:rPr lang="en-CH" i="1">
                                <a:latin typeface="Cambria Math" panose="02040503050406030204" pitchFamily="18" charset="0"/>
                              </a:rPr>
                            </m:ctrlPr>
                          </m:dPr>
                          <m:e>
                            <m:r>
                              <a:rPr lang="fr-CH" i="1">
                                <a:latin typeface="Cambria Math" panose="02040503050406030204" pitchFamily="18" charset="0"/>
                              </a:rPr>
                              <m:t>𝑛</m:t>
                            </m:r>
                            <m:r>
                              <a:rPr lang="fr-CH" i="1">
                                <a:latin typeface="Cambria Math" panose="02040503050406030204" pitchFamily="18" charset="0"/>
                              </a:rPr>
                              <m:t>−1</m:t>
                            </m:r>
                          </m:e>
                        </m:d>
                        <m:sSub>
                          <m:sSubPr>
                            <m:ctrlPr>
                              <a:rPr lang="fr-CH" i="1">
                                <a:latin typeface="Cambria Math" panose="02040503050406030204" pitchFamily="18" charset="0"/>
                              </a:rPr>
                            </m:ctrlPr>
                          </m:sSubPr>
                          <m:e>
                            <m:r>
                              <a:rPr lang="fr-CH" i="1">
                                <a:latin typeface="Cambria Math" panose="02040503050406030204" pitchFamily="18" charset="0"/>
                              </a:rPr>
                              <m:t>𝑑</m:t>
                            </m:r>
                          </m:e>
                          <m:sub>
                            <m:r>
                              <a:rPr lang="fr-CH" i="1">
                                <a:latin typeface="Cambria Math" panose="02040503050406030204" pitchFamily="18" charset="0"/>
                              </a:rPr>
                              <m:t>𝑙</m:t>
                            </m:r>
                          </m:sub>
                        </m:sSub>
                      </m:num>
                      <m:den>
                        <m:r>
                          <a:rPr lang="fr-CH" i="1">
                            <a:latin typeface="Cambria Math" panose="02040503050406030204" pitchFamily="18" charset="0"/>
                          </a:rPr>
                          <m:t>𝑛</m:t>
                        </m:r>
                        <m:sSub>
                          <m:sSubPr>
                            <m:ctrlPr>
                              <a:rPr lang="en-CH" i="1">
                                <a:latin typeface="Cambria Math" panose="02040503050406030204" pitchFamily="18" charset="0"/>
                              </a:rPr>
                            </m:ctrlPr>
                          </m:sSubPr>
                          <m:e>
                            <m:r>
                              <a:rPr lang="fr-CH" i="1">
                                <a:latin typeface="Cambria Math" panose="02040503050406030204" pitchFamily="18" charset="0"/>
                              </a:rPr>
                              <m:t>𝑅</m:t>
                            </m:r>
                          </m:e>
                          <m:sub>
                            <m:r>
                              <a:rPr lang="fr-CH" b="0" i="1" smtClean="0">
                                <a:latin typeface="Cambria Math" panose="02040503050406030204" pitchFamily="18" charset="0"/>
                              </a:rPr>
                              <m:t>1</m:t>
                            </m:r>
                          </m:sub>
                        </m:sSub>
                      </m:den>
                    </m:f>
                  </m:oMath>
                </a14:m>
                <a:endParaRPr lang="en-CH" dirty="0"/>
              </a:p>
              <a:p>
                <a:pPr marL="257175" indent="-257175" algn="l">
                  <a:lnSpc>
                    <a:spcPct val="110000"/>
                  </a:lnSpc>
                  <a:spcBef>
                    <a:spcPts val="0"/>
                  </a:spcBef>
                  <a:buFont typeface="Arial" panose="020B0604020202020204" pitchFamily="34" charset="0"/>
                  <a:buChar char="•"/>
                </a:pPr>
                <a:r>
                  <a:rPr lang="en-CH" dirty="0"/>
                  <a:t>L'agrandissement est toujours donné par: </a:t>
                </a:r>
                <a14:m>
                  <m:oMath xmlns:m="http://schemas.openxmlformats.org/officeDocument/2006/math">
                    <m:r>
                      <m:rPr>
                        <m:sty m:val="p"/>
                      </m:rPr>
                      <a:rPr lang="fr-CH">
                        <a:latin typeface="Cambria Math" panose="02040503050406030204" pitchFamily="18" charset="0"/>
                      </a:rPr>
                      <m:t>M</m:t>
                    </m:r>
                    <m:r>
                      <a:rPr lang="fr-CH" i="1">
                        <a:latin typeface="Cambria Math" panose="02040503050406030204" pitchFamily="18" charset="0"/>
                        <a:ea typeface="Cambria Math" panose="02040503050406030204" pitchFamily="18" charset="0"/>
                      </a:rPr>
                      <m:t>≡</m:t>
                    </m:r>
                    <m:f>
                      <m:fPr>
                        <m:ctrlPr>
                          <a:rPr lang="en-CH" i="1">
                            <a:latin typeface="Cambria Math" panose="02040503050406030204" pitchFamily="18" charset="0"/>
                          </a:rPr>
                        </m:ctrlPr>
                      </m:fPr>
                      <m:num>
                        <m:sSub>
                          <m:sSubPr>
                            <m:ctrlPr>
                              <a:rPr lang="en-CH" i="1">
                                <a:latin typeface="Cambria Math" panose="02040503050406030204" pitchFamily="18" charset="0"/>
                              </a:rPr>
                            </m:ctrlPr>
                          </m:sSubPr>
                          <m:e>
                            <m:r>
                              <a:rPr lang="fr-CH" i="1">
                                <a:latin typeface="Cambria Math" panose="02040503050406030204" pitchFamily="18" charset="0"/>
                              </a:rPr>
                              <m:t>𝑦</m:t>
                            </m:r>
                          </m:e>
                          <m:sub>
                            <m:r>
                              <a:rPr lang="fr-CH" i="1">
                                <a:latin typeface="Cambria Math" panose="02040503050406030204" pitchFamily="18" charset="0"/>
                              </a:rPr>
                              <m:t>2</m:t>
                            </m:r>
                          </m:sub>
                        </m:sSub>
                      </m:num>
                      <m:den>
                        <m:sSub>
                          <m:sSubPr>
                            <m:ctrlPr>
                              <a:rPr lang="fr-CH" i="1">
                                <a:latin typeface="Cambria Math" panose="02040503050406030204" pitchFamily="18" charset="0"/>
                              </a:rPr>
                            </m:ctrlPr>
                          </m:sSubPr>
                          <m:e>
                            <m:r>
                              <a:rPr lang="fr-CH" i="1">
                                <a:latin typeface="Cambria Math" panose="02040503050406030204" pitchFamily="18" charset="0"/>
                              </a:rPr>
                              <m:t>𝑦</m:t>
                            </m:r>
                          </m:e>
                          <m:sub>
                            <m:r>
                              <a:rPr lang="fr-CH" i="1">
                                <a:latin typeface="Cambria Math" panose="02040503050406030204" pitchFamily="18" charset="0"/>
                              </a:rPr>
                              <m:t>1</m:t>
                            </m:r>
                          </m:sub>
                        </m:sSub>
                      </m:den>
                    </m:f>
                    <m:r>
                      <a:rPr lang="fr-CH" i="1">
                        <a:latin typeface="Cambria Math" panose="02040503050406030204" pitchFamily="18" charset="0"/>
                      </a:rPr>
                      <m:t>=−</m:t>
                    </m:r>
                    <m:f>
                      <m:fPr>
                        <m:ctrlPr>
                          <a:rPr lang="en-CH" i="1">
                            <a:latin typeface="Cambria Math" panose="02040503050406030204" pitchFamily="18" charset="0"/>
                          </a:rPr>
                        </m:ctrlPr>
                      </m:fPr>
                      <m:num>
                        <m:sSub>
                          <m:sSubPr>
                            <m:ctrlPr>
                              <a:rPr lang="en-CH" i="1">
                                <a:latin typeface="Cambria Math" panose="02040503050406030204" pitchFamily="18" charset="0"/>
                              </a:rPr>
                            </m:ctrlPr>
                          </m:sSubPr>
                          <m:e>
                            <m:r>
                              <a:rPr lang="fr-CH" b="0" i="1" smtClean="0">
                                <a:latin typeface="Cambria Math" panose="02040503050406030204" pitchFamily="18" charset="0"/>
                              </a:rPr>
                              <m:t>𝑆</m:t>
                            </m:r>
                          </m:e>
                          <m:sub>
                            <m:r>
                              <a:rPr lang="fr-CH" b="0" i="1" smtClean="0">
                                <a:latin typeface="Cambria Math" panose="02040503050406030204" pitchFamily="18" charset="0"/>
                              </a:rPr>
                              <m:t>𝑖</m:t>
                            </m:r>
                          </m:sub>
                        </m:sSub>
                      </m:num>
                      <m:den>
                        <m:sSub>
                          <m:sSubPr>
                            <m:ctrlPr>
                              <a:rPr lang="fr-CH" i="1">
                                <a:latin typeface="Cambria Math" panose="02040503050406030204" pitchFamily="18" charset="0"/>
                              </a:rPr>
                            </m:ctrlPr>
                          </m:sSubPr>
                          <m:e>
                            <m:r>
                              <a:rPr lang="fr-CH" b="0" i="1" smtClean="0">
                                <a:latin typeface="Cambria Math" panose="02040503050406030204" pitchFamily="18" charset="0"/>
                              </a:rPr>
                              <m:t>𝑆</m:t>
                            </m:r>
                          </m:e>
                          <m:sub>
                            <m:r>
                              <a:rPr lang="fr-CH" b="0" i="1" smtClean="0">
                                <a:latin typeface="Cambria Math" panose="02040503050406030204" pitchFamily="18" charset="0"/>
                              </a:rPr>
                              <m:t>𝑜</m:t>
                            </m:r>
                          </m:sub>
                        </m:sSub>
                      </m:den>
                    </m:f>
                  </m:oMath>
                </a14:m>
                <a:r>
                  <a:rPr lang="en-CH" dirty="0"/>
                  <a:t> .</a:t>
                </a:r>
              </a:p>
            </p:txBody>
          </p:sp>
        </mc:Choice>
        <mc:Fallback xmlns="">
          <p:sp>
            <p:nvSpPr>
              <p:cNvPr id="5" name="Subtitle 4">
                <a:extLst>
                  <a:ext uri="{FF2B5EF4-FFF2-40B4-BE49-F238E27FC236}">
                    <a16:creationId xmlns:a16="http://schemas.microsoft.com/office/drawing/2014/main" id="{7E77E312-3E9E-A84B-B6B5-5B7303E520E7}"/>
                  </a:ext>
                </a:extLst>
              </p:cNvPr>
              <p:cNvSpPr>
                <a:spLocks noGrp="1" noRot="1" noChangeAspect="1" noMove="1" noResize="1" noEditPoints="1" noAdjustHandles="1" noChangeArrowheads="1" noChangeShapeType="1" noTextEdit="1"/>
              </p:cNvSpPr>
              <p:nvPr>
                <p:ph type="subTitle" idx="1"/>
              </p:nvPr>
            </p:nvSpPr>
            <p:spPr>
              <a:xfrm>
                <a:off x="-2" y="377372"/>
                <a:ext cx="9144002" cy="4766128"/>
              </a:xfrm>
              <a:blipFill>
                <a:blip r:embed="rId2"/>
                <a:stretch>
                  <a:fillRect l="-417"/>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0DB61D51-4A42-BD4F-A2A0-04ADF9D725B8}"/>
              </a:ext>
            </a:extLst>
          </p:cNvPr>
          <p:cNvPicPr>
            <a:picLocks noChangeAspect="1"/>
          </p:cNvPicPr>
          <p:nvPr/>
        </p:nvPicPr>
        <p:blipFill>
          <a:blip r:embed="rId3"/>
          <a:stretch>
            <a:fillRect/>
          </a:stretch>
        </p:blipFill>
        <p:spPr>
          <a:xfrm>
            <a:off x="1516677" y="2571750"/>
            <a:ext cx="7627324" cy="2571749"/>
          </a:xfrm>
          <a:prstGeom prst="rect">
            <a:avLst/>
          </a:prstGeom>
        </p:spPr>
      </p:pic>
    </p:spTree>
    <p:extLst>
      <p:ext uri="{BB962C8B-B14F-4D97-AF65-F5344CB8AC3E}">
        <p14:creationId xmlns:p14="http://schemas.microsoft.com/office/powerpoint/2010/main" val="1285074168"/>
      </p:ext>
    </p:extLst>
  </p:cSld>
  <p:clrMapOvr>
    <a:masterClrMapping/>
  </p:clrMapOvr>
  <mc:AlternateContent xmlns:mc="http://schemas.openxmlformats.org/markup-compatibility/2006" xmlns:p14="http://schemas.microsoft.com/office/powerpoint/2010/main">
    <mc:Choice Requires="p14">
      <p:transition spd="slow" p14:dur="2000" advTm="103451"/>
    </mc:Choice>
    <mc:Fallback xmlns="">
      <p:transition spd="slow" advTm="10345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1" y="0"/>
            <a:ext cx="9143999" cy="457199"/>
          </a:xfrm>
        </p:spPr>
        <p:txBody>
          <a:bodyPr>
            <a:noAutofit/>
          </a:bodyPr>
          <a:lstStyle/>
          <a:p>
            <a:r>
              <a:rPr lang="fr-CH" sz="2800" dirty="0"/>
              <a:t>Les diaphragmes et pupilles (1)</a:t>
            </a:r>
            <a:endParaRPr lang="en-CH" sz="2800" dirty="0"/>
          </a:p>
        </p:txBody>
      </p:sp>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0" y="457200"/>
            <a:ext cx="9144000" cy="2019300"/>
          </a:xfrm>
        </p:spPr>
        <p:txBody>
          <a:bodyPr>
            <a:noAutofit/>
          </a:bodyPr>
          <a:lstStyle/>
          <a:p>
            <a:pPr marL="257175" indent="-257175" algn="l">
              <a:lnSpc>
                <a:spcPct val="110000"/>
              </a:lnSpc>
              <a:spcBef>
                <a:spcPts val="0"/>
              </a:spcBef>
              <a:buFont typeface="Arial" panose="020B0604020202020204" pitchFamily="34" charset="0"/>
              <a:buChar char="•"/>
            </a:pPr>
            <a:r>
              <a:rPr lang="en-CH" dirty="0"/>
              <a:t>Dans un système optique on trouve souvent des diaphragmes pour différentes raisons:</a:t>
            </a:r>
          </a:p>
          <a:p>
            <a:pPr marL="600075" lvl="1" indent="-257175" algn="l">
              <a:lnSpc>
                <a:spcPct val="110000"/>
              </a:lnSpc>
              <a:spcBef>
                <a:spcPts val="0"/>
              </a:spcBef>
              <a:buFont typeface="Arial" panose="020B0604020202020204" pitchFamily="34" charset="0"/>
              <a:buChar char="•"/>
            </a:pPr>
            <a:r>
              <a:rPr lang="en-CH" dirty="0"/>
              <a:t>L’ouverture de l’objectif (aperture stop, A.S.) limite la quantité de lumière qui entre le système, donc la brillance de l'image (p. ex. pour éviter la saturation du capteur)</a:t>
            </a:r>
          </a:p>
          <a:p>
            <a:pPr marL="600075" lvl="1" indent="-257175" algn="l">
              <a:lnSpc>
                <a:spcPct val="110000"/>
              </a:lnSpc>
              <a:spcBef>
                <a:spcPts val="0"/>
              </a:spcBef>
              <a:buFont typeface="Arial" panose="020B0604020202020204" pitchFamily="34" charset="0"/>
              <a:buChar char="•"/>
            </a:pPr>
            <a:r>
              <a:rPr lang="en-CH" dirty="0"/>
              <a:t>L’arrêt de champ (field stop, F.S.) limite l’extension de l’image et les rayons obliques qui peuvent ajouter des distortions à l'image.</a:t>
            </a:r>
          </a:p>
          <a:p>
            <a:pPr marL="257175" indent="-257175" algn="l">
              <a:lnSpc>
                <a:spcPct val="110000"/>
              </a:lnSpc>
              <a:spcBef>
                <a:spcPts val="0"/>
              </a:spcBef>
              <a:buFont typeface="Arial" panose="020B0604020202020204" pitchFamily="34" charset="0"/>
              <a:buChar char="•"/>
            </a:pPr>
            <a:r>
              <a:rPr lang="en-CH" dirty="0"/>
              <a:t>Parfois c’est le bord de la lentille, ou de l’élement d’imag</a:t>
            </a:r>
            <a:r>
              <a:rPr lang="fr-CH" dirty="0"/>
              <a:t>e</a:t>
            </a:r>
            <a:r>
              <a:rPr lang="en-CH" dirty="0"/>
              <a:t>rie (capteur), qui joue le rôle d'une ouverture de l’objectif ou d'un arrêt de champ.</a:t>
            </a:r>
          </a:p>
        </p:txBody>
      </p:sp>
      <p:pic>
        <p:nvPicPr>
          <p:cNvPr id="3" name="Picture 2">
            <a:extLst>
              <a:ext uri="{FF2B5EF4-FFF2-40B4-BE49-F238E27FC236}">
                <a16:creationId xmlns:a16="http://schemas.microsoft.com/office/drawing/2014/main" id="{FAFB6705-685D-5D49-8329-A1C7097542B8}"/>
              </a:ext>
            </a:extLst>
          </p:cNvPr>
          <p:cNvPicPr>
            <a:picLocks noChangeAspect="1"/>
          </p:cNvPicPr>
          <p:nvPr/>
        </p:nvPicPr>
        <p:blipFill>
          <a:blip r:embed="rId2"/>
          <a:stretch>
            <a:fillRect/>
          </a:stretch>
        </p:blipFill>
        <p:spPr>
          <a:xfrm>
            <a:off x="2375129" y="2476500"/>
            <a:ext cx="4025660" cy="2667000"/>
          </a:xfrm>
          <a:prstGeom prst="rect">
            <a:avLst/>
          </a:prstGeom>
        </p:spPr>
      </p:pic>
      <p:sp>
        <p:nvSpPr>
          <p:cNvPr id="4" name="TextBox 3">
            <a:extLst>
              <a:ext uri="{FF2B5EF4-FFF2-40B4-BE49-F238E27FC236}">
                <a16:creationId xmlns:a16="http://schemas.microsoft.com/office/drawing/2014/main" id="{52CCE3C9-F3AC-8F45-83F9-EBD60DC6C365}"/>
              </a:ext>
            </a:extLst>
          </p:cNvPr>
          <p:cNvSpPr txBox="1"/>
          <p:nvPr/>
        </p:nvSpPr>
        <p:spPr>
          <a:xfrm>
            <a:off x="1726196" y="4404836"/>
            <a:ext cx="2249819" cy="738664"/>
          </a:xfrm>
          <a:prstGeom prst="rect">
            <a:avLst/>
          </a:prstGeom>
          <a:noFill/>
          <a:ln>
            <a:solidFill>
              <a:srgbClr val="00B0F0"/>
            </a:solidFill>
          </a:ln>
        </p:spPr>
        <p:txBody>
          <a:bodyPr wrap="square" rtlCol="0">
            <a:spAutoFit/>
          </a:bodyPr>
          <a:lstStyle/>
          <a:p>
            <a:r>
              <a:rPr lang="en-US" sz="1400" dirty="0"/>
              <a:t>L'</a:t>
            </a:r>
            <a:r>
              <a:rPr lang="en-CH" sz="1400" dirty="0"/>
              <a:t>arrêt de champ ne laisse pas passer les rayons au-delà de la taille de cet objet</a:t>
            </a:r>
            <a:endParaRPr lang="en-US" sz="1400" dirty="0"/>
          </a:p>
        </p:txBody>
      </p:sp>
      <p:sp>
        <p:nvSpPr>
          <p:cNvPr id="9" name="TextBox 8">
            <a:extLst>
              <a:ext uri="{FF2B5EF4-FFF2-40B4-BE49-F238E27FC236}">
                <a16:creationId xmlns:a16="http://schemas.microsoft.com/office/drawing/2014/main" id="{48D679C1-2229-EB4D-A9CF-BDCF2592B232}"/>
              </a:ext>
            </a:extLst>
          </p:cNvPr>
          <p:cNvSpPr txBox="1"/>
          <p:nvPr/>
        </p:nvSpPr>
        <p:spPr>
          <a:xfrm>
            <a:off x="849712" y="2486154"/>
            <a:ext cx="3307849" cy="523220"/>
          </a:xfrm>
          <a:prstGeom prst="rect">
            <a:avLst/>
          </a:prstGeom>
          <a:noFill/>
          <a:ln>
            <a:solidFill>
              <a:srgbClr val="FF0000"/>
            </a:solidFill>
          </a:ln>
        </p:spPr>
        <p:txBody>
          <a:bodyPr wrap="square" rtlCol="0">
            <a:spAutoFit/>
          </a:bodyPr>
          <a:lstStyle/>
          <a:p>
            <a:r>
              <a:rPr lang="en-CH" sz="1400" dirty="0"/>
              <a:t>L’ouverture de l’objectif limite le cône de lumière entrant, donc l'intensité de l'image</a:t>
            </a:r>
            <a:endParaRPr lang="en-US" sz="1400" dirty="0"/>
          </a:p>
        </p:txBody>
      </p:sp>
      <p:cxnSp>
        <p:nvCxnSpPr>
          <p:cNvPr id="10" name="Straight Arrow Connector 9">
            <a:extLst>
              <a:ext uri="{FF2B5EF4-FFF2-40B4-BE49-F238E27FC236}">
                <a16:creationId xmlns:a16="http://schemas.microsoft.com/office/drawing/2014/main" id="{9980117F-BC9F-884B-BCD0-EC9C0B43BE8D}"/>
              </a:ext>
            </a:extLst>
          </p:cNvPr>
          <p:cNvCxnSpPr>
            <a:cxnSpLocks/>
            <a:stCxn id="4" idx="3"/>
          </p:cNvCxnSpPr>
          <p:nvPr/>
        </p:nvCxnSpPr>
        <p:spPr>
          <a:xfrm flipV="1">
            <a:off x="3976015" y="4183873"/>
            <a:ext cx="2207697" cy="590295"/>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AD79DFF-BA21-C74F-A6AA-E68F6586AB49}"/>
              </a:ext>
            </a:extLst>
          </p:cNvPr>
          <p:cNvCxnSpPr>
            <a:cxnSpLocks/>
            <a:stCxn id="4" idx="0"/>
          </p:cNvCxnSpPr>
          <p:nvPr/>
        </p:nvCxnSpPr>
        <p:spPr>
          <a:xfrm flipH="1" flipV="1">
            <a:off x="2802406" y="4183873"/>
            <a:ext cx="48700" cy="2209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CF8A97D-DF71-6347-99F9-80E42FABDBC3}"/>
              </a:ext>
            </a:extLst>
          </p:cNvPr>
          <p:cNvCxnSpPr/>
          <p:nvPr/>
        </p:nvCxnSpPr>
        <p:spPr>
          <a:xfrm>
            <a:off x="4164138" y="2756357"/>
            <a:ext cx="578901" cy="3772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7810EC1-72F0-D840-B4A0-0A6FB238B676}"/>
              </a:ext>
            </a:extLst>
          </p:cNvPr>
          <p:cNvCxnSpPr>
            <a:cxnSpLocks/>
            <a:stCxn id="9" idx="2"/>
          </p:cNvCxnSpPr>
          <p:nvPr/>
        </p:nvCxnSpPr>
        <p:spPr>
          <a:xfrm>
            <a:off x="2503637" y="3009374"/>
            <a:ext cx="1002659" cy="5620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123612"/>
      </p:ext>
    </p:extLst>
  </p:cSld>
  <p:clrMapOvr>
    <a:masterClrMapping/>
  </p:clrMapOvr>
  <mc:AlternateContent xmlns:mc="http://schemas.openxmlformats.org/markup-compatibility/2006" xmlns:p14="http://schemas.microsoft.com/office/powerpoint/2010/main">
    <mc:Choice Requires="p14">
      <p:transition spd="slow" p14:dur="2000" advTm="104826"/>
    </mc:Choice>
    <mc:Fallback xmlns="">
      <p:transition spd="slow" advTm="10482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338076-20BF-F74D-BDAD-7816E4435C1F}"/>
              </a:ext>
            </a:extLst>
          </p:cNvPr>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222174" y="0"/>
            <a:ext cx="4921825" cy="1901163"/>
          </a:xfrm>
          <a:prstGeom prst="rect">
            <a:avLst/>
          </a:prstGeom>
          <a:noFill/>
          <a:ln>
            <a:noFill/>
          </a:ln>
        </p:spPr>
      </p:pic>
      <p:pic>
        <p:nvPicPr>
          <p:cNvPr id="8" name="Picture 7">
            <a:extLst>
              <a:ext uri="{FF2B5EF4-FFF2-40B4-BE49-F238E27FC236}">
                <a16:creationId xmlns:a16="http://schemas.microsoft.com/office/drawing/2014/main" id="{82022C68-0123-6C47-AC21-32A2869F9B6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070976" y="1901163"/>
            <a:ext cx="3727655" cy="2753932"/>
          </a:xfrm>
          <a:prstGeom prst="rect">
            <a:avLst/>
          </a:prstGeom>
          <a:noFill/>
          <a:ln>
            <a:noFill/>
          </a:ln>
        </p:spPr>
      </p:pic>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0" y="457199"/>
            <a:ext cx="4440431" cy="4686299"/>
          </a:xfrm>
        </p:spPr>
        <p:txBody>
          <a:bodyPr>
            <a:noAutofit/>
          </a:bodyPr>
          <a:lstStyle/>
          <a:p>
            <a:pPr marL="257175" indent="-257175" algn="l">
              <a:lnSpc>
                <a:spcPct val="110000"/>
              </a:lnSpc>
              <a:spcBef>
                <a:spcPts val="0"/>
              </a:spcBef>
              <a:buFont typeface="Arial" panose="020B0604020202020204" pitchFamily="34" charset="0"/>
              <a:buChar char="•"/>
            </a:pPr>
            <a:r>
              <a:rPr lang="fr-CH" dirty="0"/>
              <a:t>On définit:</a:t>
            </a:r>
          </a:p>
          <a:p>
            <a:pPr marL="600075" lvl="1" indent="-257175" algn="l">
              <a:lnSpc>
                <a:spcPct val="110000"/>
              </a:lnSpc>
              <a:spcBef>
                <a:spcPts val="0"/>
              </a:spcBef>
              <a:buFont typeface="Arial" panose="020B0604020202020204" pitchFamily="34" charset="0"/>
              <a:buChar char="•"/>
            </a:pPr>
            <a:r>
              <a:rPr lang="fr-CH" b="1" dirty="0"/>
              <a:t>Pupille d’entrée</a:t>
            </a:r>
            <a:r>
              <a:rPr lang="fr-CH" dirty="0"/>
              <a:t> (entrance </a:t>
            </a:r>
            <a:r>
              <a:rPr lang="fr-CH" dirty="0" err="1"/>
              <a:t>pupil</a:t>
            </a:r>
            <a:r>
              <a:rPr lang="fr-CH" dirty="0"/>
              <a:t>) = image de l’ouverture de l’objectif vue depuis un point axial de l’objet.</a:t>
            </a:r>
          </a:p>
          <a:p>
            <a:pPr marL="600075" lvl="1" indent="-257175" algn="l">
              <a:lnSpc>
                <a:spcPct val="110000"/>
              </a:lnSpc>
              <a:spcBef>
                <a:spcPts val="0"/>
              </a:spcBef>
              <a:buFont typeface="Arial" panose="020B0604020202020204" pitchFamily="34" charset="0"/>
              <a:buChar char="•"/>
            </a:pPr>
            <a:r>
              <a:rPr lang="fr-CH" b="1" dirty="0"/>
              <a:t>Pupille de sortie</a:t>
            </a:r>
            <a:r>
              <a:rPr lang="fr-CH" dirty="0"/>
              <a:t> (exit </a:t>
            </a:r>
            <a:r>
              <a:rPr lang="fr-CH" dirty="0" err="1"/>
              <a:t>pupil</a:t>
            </a:r>
            <a:r>
              <a:rPr lang="fr-CH" dirty="0"/>
              <a:t>) = image de l’ouverture de l’objectif vue depuis un point axial de l’image.</a:t>
            </a:r>
          </a:p>
          <a:p>
            <a:pPr marL="600075" lvl="1" indent="-257175" algn="l">
              <a:lnSpc>
                <a:spcPct val="110000"/>
              </a:lnSpc>
              <a:spcBef>
                <a:spcPts val="0"/>
              </a:spcBef>
              <a:buFont typeface="Arial" panose="020B0604020202020204" pitchFamily="34" charset="0"/>
              <a:buChar char="•"/>
            </a:pPr>
            <a:r>
              <a:rPr lang="fr-CH" b="1" dirty="0"/>
              <a:t>Rayon principal</a:t>
            </a:r>
            <a:r>
              <a:rPr lang="fr-CH" dirty="0"/>
              <a:t> (</a:t>
            </a:r>
            <a:r>
              <a:rPr lang="fr-CH" dirty="0" err="1"/>
              <a:t>chief</a:t>
            </a:r>
            <a:r>
              <a:rPr lang="fr-CH" dirty="0"/>
              <a:t> ray) = le rayon émergeant d’un point (hors axe) de l’objet, qui passe par le centre de l’ouverture de l’objectif. Il entre le système dans la direction du centre de la pupille d’entrée et sort dans la direction depuis le centre de la pupille de la sortie.</a:t>
            </a:r>
          </a:p>
          <a:p>
            <a:pPr marL="600075" lvl="1" indent="-257175" algn="l">
              <a:lnSpc>
                <a:spcPct val="110000"/>
              </a:lnSpc>
              <a:spcBef>
                <a:spcPts val="0"/>
              </a:spcBef>
              <a:buFont typeface="Arial" panose="020B0604020202020204" pitchFamily="34" charset="0"/>
              <a:buChar char="•"/>
            </a:pPr>
            <a:r>
              <a:rPr lang="fr-CH" b="1" dirty="0"/>
              <a:t>Rayon marginal</a:t>
            </a:r>
            <a:r>
              <a:rPr lang="fr-CH" dirty="0"/>
              <a:t> (marginal ray) = le rayon émergeant d’un point axial de l’objet, qui passe par le bord de l’ouverture de l’objectif. Il représente l'angle maximal du rayon qui peut encore passer par le système.</a:t>
            </a:r>
          </a:p>
        </p:txBody>
      </p:sp>
      <p:sp>
        <p:nvSpPr>
          <p:cNvPr id="3" name="Rectangle 2">
            <a:extLst>
              <a:ext uri="{FF2B5EF4-FFF2-40B4-BE49-F238E27FC236}">
                <a16:creationId xmlns:a16="http://schemas.microsoft.com/office/drawing/2014/main" id="{22490998-F793-1045-B1FB-AD2985AD849F}"/>
              </a:ext>
            </a:extLst>
          </p:cNvPr>
          <p:cNvSpPr/>
          <p:nvPr/>
        </p:nvSpPr>
        <p:spPr>
          <a:xfrm>
            <a:off x="4946970" y="4655095"/>
            <a:ext cx="4256235" cy="488403"/>
          </a:xfrm>
          <a:prstGeom prst="rect">
            <a:avLst/>
          </a:prstGeom>
        </p:spPr>
        <p:txBody>
          <a:bodyPr wrap="square">
            <a:spAutoFit/>
          </a:bodyPr>
          <a:lstStyle/>
          <a:p>
            <a:pPr>
              <a:lnSpc>
                <a:spcPct val="110000"/>
              </a:lnSpc>
            </a:pPr>
            <a:r>
              <a:rPr lang="fr-CH" sz="1200" dirty="0"/>
              <a:t>Dans un système complexe, il faut tracer les rayons à travers les différents éléments optiques pour trouver les pupilles et rayons...</a:t>
            </a:r>
          </a:p>
        </p:txBody>
      </p:sp>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0" y="0"/>
            <a:ext cx="4625396" cy="457199"/>
          </a:xfrm>
        </p:spPr>
        <p:txBody>
          <a:bodyPr>
            <a:noAutofit/>
          </a:bodyPr>
          <a:lstStyle/>
          <a:p>
            <a:r>
              <a:rPr lang="fr-CH" sz="2800" dirty="0"/>
              <a:t>Les diaphragmes et pupilles (2)</a:t>
            </a:r>
            <a:endParaRPr lang="en-CH" sz="2800" dirty="0"/>
          </a:p>
        </p:txBody>
      </p:sp>
    </p:spTree>
    <p:extLst>
      <p:ext uri="{BB962C8B-B14F-4D97-AF65-F5344CB8AC3E}">
        <p14:creationId xmlns:p14="http://schemas.microsoft.com/office/powerpoint/2010/main" val="1283655249"/>
      </p:ext>
    </p:extLst>
  </p:cSld>
  <p:clrMapOvr>
    <a:masterClrMapping/>
  </p:clrMapOvr>
  <mc:AlternateContent xmlns:mc="http://schemas.openxmlformats.org/markup-compatibility/2006" xmlns:p14="http://schemas.microsoft.com/office/powerpoint/2010/main">
    <mc:Choice Requires="p14">
      <p:transition spd="slow" p14:dur="2000" advTm="104826"/>
    </mc:Choice>
    <mc:Fallback xmlns="">
      <p:transition spd="slow" advTm="10482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39A961-EA4B-244D-AA86-4B36DEEBB44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483770" y="1619219"/>
            <a:ext cx="2653972" cy="1900478"/>
          </a:xfrm>
          <a:prstGeom prst="rect">
            <a:avLst/>
          </a:prstGeom>
          <a:blipFill dpi="0" rotWithShape="0">
            <a:blip/>
            <a:srcRect/>
            <a:stretch>
              <a:fillRect/>
            </a:stretch>
          </a:blipFill>
        </p:spPr>
      </p:pic>
      <p:pic>
        <p:nvPicPr>
          <p:cNvPr id="14" name="Picture 13">
            <a:extLst>
              <a:ext uri="{FF2B5EF4-FFF2-40B4-BE49-F238E27FC236}">
                <a16:creationId xmlns:a16="http://schemas.microsoft.com/office/drawing/2014/main" id="{BAA6C1B9-45ED-7D45-9AEE-63C1BE1ACE42}"/>
              </a:ext>
            </a:extLst>
          </p:cNvPr>
          <p:cNvPicPr>
            <a:picLocks noChangeAspect="1"/>
          </p:cNvPicPr>
          <p:nvPr/>
        </p:nvPicPr>
        <p:blipFill rotWithShape="1">
          <a:blip r:embed="rId3"/>
          <a:srcRect l="62537" t="16326" b="13702"/>
          <a:stretch/>
        </p:blipFill>
        <p:spPr>
          <a:xfrm>
            <a:off x="7150190" y="11551"/>
            <a:ext cx="1730164" cy="1641902"/>
          </a:xfrm>
          <a:prstGeom prst="rect">
            <a:avLst/>
          </a:prstGeom>
        </p:spPr>
      </p:pic>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0" y="1"/>
            <a:ext cx="5702212" cy="449942"/>
          </a:xfrm>
        </p:spPr>
        <p:txBody>
          <a:bodyPr>
            <a:noAutofit/>
          </a:bodyPr>
          <a:lstStyle/>
          <a:p>
            <a:r>
              <a:rPr lang="en-CH" sz="2800" dirty="0"/>
              <a:t>Les bases: réfl</a:t>
            </a:r>
            <a:r>
              <a:rPr lang="fr-CH" sz="2800" dirty="0"/>
              <a:t>ex</a:t>
            </a:r>
            <a:r>
              <a:rPr lang="en-CH" sz="2800" dirty="0"/>
              <a:t>ion et réfraction</a:t>
            </a:r>
          </a:p>
        </p:txBody>
      </p:sp>
      <mc:AlternateContent xmlns:mc="http://schemas.openxmlformats.org/markup-compatibility/2006" xmlns:a14="http://schemas.microsoft.com/office/drawing/2010/main">
        <mc:Choice Requires="a14">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1" y="612657"/>
                <a:ext cx="6578417" cy="2566289"/>
              </a:xfrm>
            </p:spPr>
            <p:txBody>
              <a:bodyPr>
                <a:normAutofit fontScale="85000" lnSpcReduction="10000"/>
              </a:bodyPr>
              <a:lstStyle/>
              <a:p>
                <a:pPr marL="257175" indent="-257175" algn="l">
                  <a:lnSpc>
                    <a:spcPct val="110000"/>
                  </a:lnSpc>
                  <a:spcBef>
                    <a:spcPts val="600"/>
                  </a:spcBef>
                  <a:buFont typeface="Arial" panose="020B0604020202020204" pitchFamily="34" charset="0"/>
                  <a:buChar char="•"/>
                </a:pPr>
                <a:r>
                  <a:rPr lang="en-CH" dirty="0"/>
                  <a:t>La réfl</a:t>
                </a:r>
                <a:r>
                  <a:rPr lang="fr-CH" dirty="0"/>
                  <a:t>ex</a:t>
                </a:r>
                <a:r>
                  <a:rPr lang="en-CH" dirty="0"/>
                  <a:t>ion par un miroir ou </a:t>
                </a:r>
                <a:r>
                  <a:rPr lang="fr-CH" dirty="0"/>
                  <a:t>à</a:t>
                </a:r>
                <a:r>
                  <a:rPr lang="en-CH" dirty="0"/>
                  <a:t> l’int</a:t>
                </a:r>
                <a:r>
                  <a:rPr lang="fr-CH" dirty="0"/>
                  <a:t>e</a:t>
                </a:r>
                <a:r>
                  <a:rPr lang="en-CH" dirty="0"/>
                  <a:t>rface entre deux milieux : </a:t>
                </a:r>
                <a:r>
                  <a:rPr lang="en-CH" i="1" dirty="0">
                    <a:latin typeface="Symbol" pitchFamily="2" charset="2"/>
                  </a:rPr>
                  <a:t>q</a:t>
                </a:r>
                <a:r>
                  <a:rPr lang="en-CH" i="1" baseline="-25000" dirty="0"/>
                  <a:t>r</a:t>
                </a:r>
                <a:r>
                  <a:rPr lang="en-CH" dirty="0"/>
                  <a:t> = </a:t>
                </a:r>
                <a:r>
                  <a:rPr lang="en-CH" i="1" dirty="0">
                    <a:latin typeface="Symbol" pitchFamily="2" charset="2"/>
                  </a:rPr>
                  <a:t>q</a:t>
                </a:r>
                <a:r>
                  <a:rPr lang="en-CH" i="1" baseline="-25000" dirty="0"/>
                  <a:t>i</a:t>
                </a:r>
              </a:p>
              <a:p>
                <a:pPr marL="257175" indent="-257175" algn="l">
                  <a:lnSpc>
                    <a:spcPct val="110000"/>
                  </a:lnSpc>
                  <a:spcBef>
                    <a:spcPts val="600"/>
                  </a:spcBef>
                  <a:buFont typeface="Arial" panose="020B0604020202020204" pitchFamily="34" charset="0"/>
                  <a:buChar char="•"/>
                </a:pPr>
                <a:r>
                  <a:rPr lang="en-CH" dirty="0"/>
                  <a:t>La réfraction par une telle int</a:t>
                </a:r>
                <a:r>
                  <a:rPr lang="fr-CH" dirty="0"/>
                  <a:t>e</a:t>
                </a:r>
                <a:r>
                  <a:rPr lang="en-CH" dirty="0"/>
                  <a:t>rface (loi de Snell-Descartes): </a:t>
                </a:r>
                <a:r>
                  <a:rPr lang="en-CH" i="1" dirty="0"/>
                  <a:t>n</a:t>
                </a:r>
                <a:r>
                  <a:rPr lang="en-CH" i="1" baseline="-25000" dirty="0"/>
                  <a:t>t</a:t>
                </a:r>
                <a:r>
                  <a:rPr lang="en-CH" dirty="0"/>
                  <a:t>sin</a:t>
                </a:r>
                <a:r>
                  <a:rPr lang="en-CH" i="1" dirty="0">
                    <a:latin typeface="Symbol" pitchFamily="2" charset="2"/>
                  </a:rPr>
                  <a:t>q</a:t>
                </a:r>
                <a:r>
                  <a:rPr lang="en-CH" i="1" baseline="-25000" dirty="0"/>
                  <a:t>t</a:t>
                </a:r>
                <a:r>
                  <a:rPr lang="en-CH" dirty="0"/>
                  <a:t> = </a:t>
                </a:r>
                <a:r>
                  <a:rPr lang="en-CH" i="1" dirty="0"/>
                  <a:t>n</a:t>
                </a:r>
                <a:r>
                  <a:rPr lang="en-CH" i="1" baseline="-25000" dirty="0"/>
                  <a:t>i</a:t>
                </a:r>
                <a:r>
                  <a:rPr lang="en-CH" dirty="0"/>
                  <a:t>sin</a:t>
                </a:r>
                <a:r>
                  <a:rPr lang="en-CH" i="1" dirty="0">
                    <a:latin typeface="Symbol" pitchFamily="2" charset="2"/>
                  </a:rPr>
                  <a:t>q</a:t>
                </a:r>
                <a:r>
                  <a:rPr lang="en-CH" i="1" baseline="-25000" dirty="0"/>
                  <a:t>i</a:t>
                </a:r>
                <a:r>
                  <a:rPr lang="en-CH" dirty="0"/>
                  <a:t> </a:t>
                </a:r>
              </a:p>
              <a:p>
                <a:pPr marL="257175" indent="-257175" algn="l">
                  <a:lnSpc>
                    <a:spcPct val="110000"/>
                  </a:lnSpc>
                  <a:spcBef>
                    <a:spcPts val="600"/>
                  </a:spcBef>
                  <a:buFont typeface="Arial" panose="020B0604020202020204" pitchFamily="34" charset="0"/>
                  <a:buChar char="•"/>
                </a:pPr>
                <a:r>
                  <a:rPr lang="en-CH" dirty="0"/>
                  <a:t>Ces deux lois peuvent être prouvées pour les ondes électromagnétiques (</a:t>
                </a:r>
                <a:r>
                  <a:rPr lang="en-CH"/>
                  <a:t>ch.</a:t>
                </a:r>
                <a:r>
                  <a:rPr lang="fr-CH"/>
                  <a:t>2</a:t>
                </a:r>
                <a:r>
                  <a:rPr lang="en-CH"/>
                  <a:t>)</a:t>
                </a:r>
                <a:endParaRPr lang="en-CH" dirty="0"/>
              </a:p>
              <a:p>
                <a:pPr marL="257175" indent="-257175" algn="l">
                  <a:lnSpc>
                    <a:spcPct val="110000"/>
                  </a:lnSpc>
                  <a:spcBef>
                    <a:spcPts val="600"/>
                  </a:spcBef>
                  <a:buFont typeface="Arial" panose="020B0604020202020204" pitchFamily="34" charset="0"/>
                  <a:buChar char="•"/>
                </a:pPr>
                <a:r>
                  <a:rPr lang="en-CH" dirty="0"/>
                  <a:t>La réfl</a:t>
                </a:r>
                <a:r>
                  <a:rPr lang="fr-CH" dirty="0"/>
                  <a:t>ex</a:t>
                </a:r>
                <a:r>
                  <a:rPr lang="en-CH" dirty="0"/>
                  <a:t>ion est appelé </a:t>
                </a:r>
                <a:r>
                  <a:rPr lang="en-CH" b="1" dirty="0"/>
                  <a:t>interne</a:t>
                </a:r>
                <a:r>
                  <a:rPr lang="en-CH" dirty="0"/>
                  <a:t> si </a:t>
                </a:r>
                <a:r>
                  <a:rPr lang="en-CH" i="1" dirty="0"/>
                  <a:t>n</a:t>
                </a:r>
                <a:r>
                  <a:rPr lang="en-CH" i="1" baseline="-25000" dirty="0"/>
                  <a:t>t</a:t>
                </a:r>
                <a:r>
                  <a:rPr lang="en-CH" dirty="0"/>
                  <a:t> &lt; </a:t>
                </a:r>
                <a:r>
                  <a:rPr lang="en-CH" i="1" dirty="0"/>
                  <a:t>n</a:t>
                </a:r>
                <a:r>
                  <a:rPr lang="en-CH" i="1" baseline="-25000" dirty="0"/>
                  <a:t>i</a:t>
                </a:r>
                <a:r>
                  <a:rPr lang="en-CH" dirty="0"/>
                  <a:t>  , et </a:t>
                </a:r>
                <a:r>
                  <a:rPr lang="en-CH" b="1" dirty="0"/>
                  <a:t>externe</a:t>
                </a:r>
                <a:r>
                  <a:rPr lang="en-CH" dirty="0"/>
                  <a:t> si </a:t>
                </a:r>
                <a:r>
                  <a:rPr lang="en-CH" i="1" dirty="0"/>
                  <a:t>n</a:t>
                </a:r>
                <a:r>
                  <a:rPr lang="en-CH" i="1" baseline="-25000" dirty="0"/>
                  <a:t>t</a:t>
                </a:r>
                <a:r>
                  <a:rPr lang="en-CH" dirty="0"/>
                  <a:t> &gt; </a:t>
                </a:r>
                <a:r>
                  <a:rPr lang="en-CH" i="1" dirty="0"/>
                  <a:t>n</a:t>
                </a:r>
                <a:r>
                  <a:rPr lang="en-CH" i="1" baseline="-25000" dirty="0"/>
                  <a:t>i</a:t>
                </a:r>
              </a:p>
              <a:p>
                <a:pPr marL="257175" indent="-257175" algn="l">
                  <a:lnSpc>
                    <a:spcPct val="110000"/>
                  </a:lnSpc>
                  <a:spcBef>
                    <a:spcPts val="600"/>
                  </a:spcBef>
                  <a:buFont typeface="Arial" panose="020B0604020202020204" pitchFamily="34" charset="0"/>
                  <a:buChar char="•"/>
                </a:pPr>
                <a:r>
                  <a:rPr lang="en-CH" dirty="0"/>
                  <a:t>Dans la réfl</a:t>
                </a:r>
                <a:r>
                  <a:rPr lang="fr-CH" dirty="0"/>
                  <a:t>ex</a:t>
                </a:r>
                <a:r>
                  <a:rPr lang="en-CH" dirty="0"/>
                  <a:t>ion </a:t>
                </a:r>
                <a:r>
                  <a:rPr lang="en-CH" b="1" dirty="0"/>
                  <a:t>interne</a:t>
                </a:r>
                <a:r>
                  <a:rPr lang="en-CH" dirty="0"/>
                  <a:t>, si : </a:t>
                </a:r>
                <a14:m>
                  <m:oMath xmlns:m="http://schemas.openxmlformats.org/officeDocument/2006/math">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rPr>
                          <m:t>𝑖</m:t>
                        </m:r>
                      </m:sub>
                    </m:sSub>
                    <m:r>
                      <a:rPr lang="fr-CH" i="1">
                        <a:latin typeface="Cambria Math" panose="02040503050406030204" pitchFamily="18" charset="0"/>
                      </a:rPr>
                      <m:t>&gt;</m:t>
                    </m:r>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rPr>
                          <m:t>𝑐</m:t>
                        </m:r>
                      </m:sub>
                    </m:sSub>
                    <m:r>
                      <a:rPr lang="fr-CH" i="1">
                        <a:latin typeface="Cambria Math" panose="02040503050406030204" pitchFamily="18" charset="0"/>
                      </a:rPr>
                      <m:t>=</m:t>
                    </m:r>
                    <m:func>
                      <m:funcPr>
                        <m:ctrlPr>
                          <a:rPr lang="fr-CH" i="1">
                            <a:latin typeface="Cambria Math" panose="02040503050406030204" pitchFamily="18" charset="0"/>
                          </a:rPr>
                        </m:ctrlPr>
                      </m:funcPr>
                      <m:fName>
                        <m:sSup>
                          <m:sSupPr>
                            <m:ctrlPr>
                              <a:rPr lang="fr-CH" i="1">
                                <a:latin typeface="Cambria Math" panose="02040503050406030204" pitchFamily="18" charset="0"/>
                              </a:rPr>
                            </m:ctrlPr>
                          </m:sSupPr>
                          <m:e>
                            <m:r>
                              <m:rPr>
                                <m:sty m:val="p"/>
                              </m:rPr>
                              <a:rPr lang="fr-CH">
                                <a:latin typeface="Cambria Math" panose="02040503050406030204" pitchFamily="18" charset="0"/>
                              </a:rPr>
                              <m:t>sin</m:t>
                            </m:r>
                          </m:e>
                          <m:sup>
                            <m:r>
                              <a:rPr lang="fr-CH" i="1">
                                <a:latin typeface="Cambria Math" panose="02040503050406030204" pitchFamily="18" charset="0"/>
                              </a:rPr>
                              <m:t>−1</m:t>
                            </m:r>
                          </m:sup>
                        </m:sSup>
                      </m:fName>
                      <m:e>
                        <m:d>
                          <m:dPr>
                            <m:ctrlPr>
                              <a:rPr lang="fr-CH" i="1">
                                <a:latin typeface="Cambria Math" panose="02040503050406030204" pitchFamily="18" charset="0"/>
                              </a:rPr>
                            </m:ctrlPr>
                          </m:dPr>
                          <m:e>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𝑡</m:t>
                                </m:r>
                              </m:sub>
                            </m:sSub>
                            <m:r>
                              <a:rPr lang="fr-CH" i="1">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𝑖</m:t>
                                </m:r>
                              </m:sub>
                            </m:sSub>
                          </m:e>
                        </m:d>
                      </m:e>
                    </m:func>
                  </m:oMath>
                </a14:m>
                <a:r>
                  <a:rPr lang="en-CH" dirty="0"/>
                  <a:t> , on est en </a:t>
                </a:r>
                <a:r>
                  <a:rPr lang="en-CH" b="1" dirty="0"/>
                  <a:t>réfl</a:t>
                </a:r>
                <a:r>
                  <a:rPr lang="fr-CH" b="1" dirty="0"/>
                  <a:t>ex</a:t>
                </a:r>
                <a:r>
                  <a:rPr lang="en-CH" b="1" dirty="0"/>
                  <a:t>ion interne totale</a:t>
                </a:r>
              </a:p>
              <a:p>
                <a:pPr marL="257175" indent="-257175" algn="l">
                  <a:lnSpc>
                    <a:spcPct val="110000"/>
                  </a:lnSpc>
                  <a:spcBef>
                    <a:spcPts val="600"/>
                  </a:spcBef>
                  <a:buFont typeface="Arial" panose="020B0604020202020204" pitchFamily="34" charset="0"/>
                  <a:buChar char="•"/>
                </a:pPr>
                <a:r>
                  <a:rPr lang="en-CH" dirty="0"/>
                  <a:t>En utilisant les lois de la réfl</a:t>
                </a:r>
                <a:r>
                  <a:rPr lang="fr-CH" dirty="0"/>
                  <a:t>ex</a:t>
                </a:r>
                <a:r>
                  <a:rPr lang="en-CH" dirty="0"/>
                  <a:t>ion et de la réfraction, plus besoin de recalculer avec le principe de Fermat</a:t>
                </a:r>
                <a:endParaRPr lang="en-CH" i="1" baseline="-25000" dirty="0"/>
              </a:p>
              <a:p>
                <a:pPr marL="257175" indent="-257175" algn="l">
                  <a:lnSpc>
                    <a:spcPct val="110000"/>
                  </a:lnSpc>
                  <a:spcBef>
                    <a:spcPts val="600"/>
                  </a:spcBef>
                  <a:buFont typeface="Arial" panose="020B0604020202020204" pitchFamily="34" charset="0"/>
                  <a:buChar char="•"/>
                </a:pPr>
                <a:endParaRPr lang="en-CH" b="1" dirty="0"/>
              </a:p>
            </p:txBody>
          </p:sp>
        </mc:Choice>
        <mc:Fallback xmlns="">
          <p:sp>
            <p:nvSpPr>
              <p:cNvPr id="5" name="Subtitle 4">
                <a:extLst>
                  <a:ext uri="{FF2B5EF4-FFF2-40B4-BE49-F238E27FC236}">
                    <a16:creationId xmlns:a16="http://schemas.microsoft.com/office/drawing/2014/main" id="{7E77E312-3E9E-A84B-B6B5-5B7303E520E7}"/>
                  </a:ext>
                </a:extLst>
              </p:cNvPr>
              <p:cNvSpPr>
                <a:spLocks noGrp="1" noRot="1" noChangeAspect="1" noMove="1" noResize="1" noEditPoints="1" noAdjustHandles="1" noChangeArrowheads="1" noChangeShapeType="1" noTextEdit="1"/>
              </p:cNvSpPr>
              <p:nvPr>
                <p:ph type="subTitle" idx="1"/>
              </p:nvPr>
            </p:nvSpPr>
            <p:spPr>
              <a:xfrm>
                <a:off x="-1" y="612657"/>
                <a:ext cx="6578417" cy="2566289"/>
              </a:xfrm>
              <a:blipFill>
                <a:blip r:embed="rId4"/>
                <a:stretch>
                  <a:fillRect l="-386" t="-985"/>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D57C3069-32D4-EF45-894E-AA693B556697}"/>
              </a:ext>
            </a:extLst>
          </p:cNvPr>
          <p:cNvGrpSpPr/>
          <p:nvPr/>
        </p:nvGrpSpPr>
        <p:grpSpPr>
          <a:xfrm>
            <a:off x="89429" y="3131649"/>
            <a:ext cx="6582251" cy="1983061"/>
            <a:chOff x="2547609" y="3131649"/>
            <a:chExt cx="6582251" cy="1983061"/>
          </a:xfrm>
        </p:grpSpPr>
        <p:pic>
          <p:nvPicPr>
            <p:cNvPr id="25" name="Picture 24">
              <a:extLst>
                <a:ext uri="{FF2B5EF4-FFF2-40B4-BE49-F238E27FC236}">
                  <a16:creationId xmlns:a16="http://schemas.microsoft.com/office/drawing/2014/main" id="{7852D99B-3DB7-4C45-8D0F-A3E11C436255}"/>
                </a:ext>
              </a:extLst>
            </p:cNvPr>
            <p:cNvPicPr>
              <a:picLocks noChangeAspect="1"/>
            </p:cNvPicPr>
            <p:nvPr/>
          </p:nvPicPr>
          <p:blipFill>
            <a:blip r:embed="rId5"/>
            <a:stretch>
              <a:fillRect/>
            </a:stretch>
          </p:blipFill>
          <p:spPr>
            <a:xfrm>
              <a:off x="4093590" y="3131649"/>
              <a:ext cx="5036270" cy="1900479"/>
            </a:xfrm>
            <a:prstGeom prst="rect">
              <a:avLst/>
            </a:prstGeom>
          </p:spPr>
        </p:pic>
        <p:sp>
          <p:nvSpPr>
            <p:cNvPr id="11" name="TextBox 10">
              <a:extLst>
                <a:ext uri="{FF2B5EF4-FFF2-40B4-BE49-F238E27FC236}">
                  <a16:creationId xmlns:a16="http://schemas.microsoft.com/office/drawing/2014/main" id="{A7E9D9F3-DBBE-AB4F-9104-80BF67EE65A0}"/>
                </a:ext>
              </a:extLst>
            </p:cNvPr>
            <p:cNvSpPr txBox="1"/>
            <p:nvPr/>
          </p:nvSpPr>
          <p:spPr>
            <a:xfrm>
              <a:off x="4336108" y="4866501"/>
              <a:ext cx="590226" cy="248209"/>
            </a:xfrm>
            <a:prstGeom prst="rect">
              <a:avLst/>
            </a:prstGeom>
            <a:noFill/>
          </p:spPr>
          <p:txBody>
            <a:bodyPr wrap="none" rtlCol="0">
              <a:spAutoFit/>
            </a:bodyPr>
            <a:lstStyle/>
            <a:p>
              <a:r>
                <a:rPr lang="fr-CH" sz="1013" dirty="0"/>
                <a:t>Externe</a:t>
              </a:r>
            </a:p>
          </p:txBody>
        </p:sp>
        <p:sp>
          <p:nvSpPr>
            <p:cNvPr id="16" name="TextBox 15">
              <a:extLst>
                <a:ext uri="{FF2B5EF4-FFF2-40B4-BE49-F238E27FC236}">
                  <a16:creationId xmlns:a16="http://schemas.microsoft.com/office/drawing/2014/main" id="{0EDC7177-679E-D040-BA3C-452C617EDE63}"/>
                </a:ext>
              </a:extLst>
            </p:cNvPr>
            <p:cNvSpPr txBox="1"/>
            <p:nvPr/>
          </p:nvSpPr>
          <p:spPr>
            <a:xfrm>
              <a:off x="5758976" y="4866501"/>
              <a:ext cx="570990" cy="248209"/>
            </a:xfrm>
            <a:prstGeom prst="rect">
              <a:avLst/>
            </a:prstGeom>
            <a:noFill/>
          </p:spPr>
          <p:txBody>
            <a:bodyPr wrap="none" rtlCol="0">
              <a:spAutoFit/>
            </a:bodyPr>
            <a:lstStyle/>
            <a:p>
              <a:r>
                <a:rPr lang="fr-CH" sz="1013" dirty="0"/>
                <a:t>Interne</a:t>
              </a:r>
            </a:p>
          </p:txBody>
        </p:sp>
        <p:pic>
          <p:nvPicPr>
            <p:cNvPr id="27" name="Picture 26">
              <a:extLst>
                <a:ext uri="{FF2B5EF4-FFF2-40B4-BE49-F238E27FC236}">
                  <a16:creationId xmlns:a16="http://schemas.microsoft.com/office/drawing/2014/main" id="{6E283460-D4CD-7C48-9D89-5811B797B8D1}"/>
                </a:ext>
              </a:extLst>
            </p:cNvPr>
            <p:cNvPicPr>
              <a:picLocks noChangeAspect="1"/>
            </p:cNvPicPr>
            <p:nvPr/>
          </p:nvPicPr>
          <p:blipFill rotWithShape="1">
            <a:blip r:embed="rId6"/>
            <a:srcRect r="78019"/>
            <a:stretch/>
          </p:blipFill>
          <p:spPr>
            <a:xfrm>
              <a:off x="2606254" y="3131649"/>
              <a:ext cx="1487336" cy="1900479"/>
            </a:xfrm>
            <a:prstGeom prst="rect">
              <a:avLst/>
            </a:prstGeom>
          </p:spPr>
        </p:pic>
        <p:sp>
          <p:nvSpPr>
            <p:cNvPr id="28" name="TextBox 27">
              <a:extLst>
                <a:ext uri="{FF2B5EF4-FFF2-40B4-BE49-F238E27FC236}">
                  <a16:creationId xmlns:a16="http://schemas.microsoft.com/office/drawing/2014/main" id="{AB044857-7363-244A-B019-97348A72E522}"/>
                </a:ext>
              </a:extLst>
            </p:cNvPr>
            <p:cNvSpPr txBox="1"/>
            <p:nvPr/>
          </p:nvSpPr>
          <p:spPr>
            <a:xfrm>
              <a:off x="2547609" y="4866501"/>
              <a:ext cx="912429" cy="248209"/>
            </a:xfrm>
            <a:prstGeom prst="rect">
              <a:avLst/>
            </a:prstGeom>
            <a:noFill/>
          </p:spPr>
          <p:txBody>
            <a:bodyPr wrap="none" rtlCol="0">
              <a:spAutoFit/>
            </a:bodyPr>
            <a:lstStyle/>
            <a:p>
              <a:r>
                <a:rPr lang="fr-CH" sz="1013" dirty="0"/>
                <a:t>Interne totale</a:t>
              </a:r>
            </a:p>
          </p:txBody>
        </p:sp>
      </p:grpSp>
    </p:spTree>
    <p:extLst>
      <p:ext uri="{BB962C8B-B14F-4D97-AF65-F5344CB8AC3E}">
        <p14:creationId xmlns:p14="http://schemas.microsoft.com/office/powerpoint/2010/main" val="258932022"/>
      </p:ext>
    </p:extLst>
  </p:cSld>
  <p:clrMapOvr>
    <a:masterClrMapping/>
  </p:clrMapOvr>
  <mc:AlternateContent xmlns:mc="http://schemas.openxmlformats.org/markup-compatibility/2006" xmlns:p14="http://schemas.microsoft.com/office/powerpoint/2010/main">
    <mc:Choice Requires="p14">
      <p:transition spd="slow" p14:dur="2000" advClick="0" advTm="154876"/>
    </mc:Choice>
    <mc:Fallback xmlns="">
      <p:transition spd="slow" advClick="0" advTm="15487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0" y="1"/>
            <a:ext cx="6413956" cy="435428"/>
          </a:xfrm>
        </p:spPr>
        <p:txBody>
          <a:bodyPr>
            <a:noAutofit/>
          </a:bodyPr>
          <a:lstStyle/>
          <a:p>
            <a:r>
              <a:rPr lang="fr-CH" sz="2800" dirty="0"/>
              <a:t>Le vignettage, le  </a:t>
            </a:r>
            <a:r>
              <a:rPr lang="fr-CH" sz="2800" i="1" dirty="0"/>
              <a:t>f/#</a:t>
            </a:r>
            <a:endParaRPr lang="en-CH" sz="2800" i="1" dirty="0"/>
          </a:p>
        </p:txBody>
      </p:sp>
      <p:pic>
        <p:nvPicPr>
          <p:cNvPr id="9" name="Picture 8">
            <a:extLst>
              <a:ext uri="{FF2B5EF4-FFF2-40B4-BE49-F238E27FC236}">
                <a16:creationId xmlns:a16="http://schemas.microsoft.com/office/drawing/2014/main" id="{27DAF9A9-3505-8240-B4A3-AC2C96F4646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942968" y="1508282"/>
            <a:ext cx="2183130" cy="1766948"/>
          </a:xfrm>
          <a:prstGeom prst="rect">
            <a:avLst/>
          </a:prstGeom>
          <a:noFill/>
          <a:ln>
            <a:noFill/>
          </a:ln>
        </p:spPr>
      </p:pic>
      <p:pic>
        <p:nvPicPr>
          <p:cNvPr id="8" name="Picture 7">
            <a:extLst>
              <a:ext uri="{FF2B5EF4-FFF2-40B4-BE49-F238E27FC236}">
                <a16:creationId xmlns:a16="http://schemas.microsoft.com/office/drawing/2014/main" id="{6A7C33B5-1F02-FB4E-B859-886FCEB3B99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102429" y="0"/>
            <a:ext cx="2041572" cy="1508282"/>
          </a:xfrm>
          <a:prstGeom prst="rect">
            <a:avLst/>
          </a:prstGeom>
          <a:noFill/>
          <a:ln>
            <a:noFill/>
          </a:ln>
        </p:spPr>
      </p:pic>
      <p:grpSp>
        <p:nvGrpSpPr>
          <p:cNvPr id="4" name="Group 3">
            <a:extLst>
              <a:ext uri="{FF2B5EF4-FFF2-40B4-BE49-F238E27FC236}">
                <a16:creationId xmlns:a16="http://schemas.microsoft.com/office/drawing/2014/main" id="{422FAD5F-0F1E-B24E-AA1E-D4215352A223}"/>
              </a:ext>
            </a:extLst>
          </p:cNvPr>
          <p:cNvGrpSpPr/>
          <p:nvPr/>
        </p:nvGrpSpPr>
        <p:grpSpPr>
          <a:xfrm>
            <a:off x="4741937" y="3275230"/>
            <a:ext cx="4402063" cy="1868270"/>
            <a:chOff x="4741937" y="3275230"/>
            <a:chExt cx="4402063" cy="1868270"/>
          </a:xfrm>
        </p:grpSpPr>
        <p:pic>
          <p:nvPicPr>
            <p:cNvPr id="7" name="Picture 6">
              <a:extLst>
                <a:ext uri="{FF2B5EF4-FFF2-40B4-BE49-F238E27FC236}">
                  <a16:creationId xmlns:a16="http://schemas.microsoft.com/office/drawing/2014/main" id="{3FF59BAA-C2C5-AA4D-BAC9-2C27A0167104}"/>
                </a:ext>
              </a:extLst>
            </p:cNvPr>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741937" y="3275230"/>
              <a:ext cx="4402063" cy="1868270"/>
            </a:xfrm>
            <a:prstGeom prst="rect">
              <a:avLst/>
            </a:prstGeom>
            <a:noFill/>
            <a:ln>
              <a:noFill/>
            </a:ln>
          </p:spPr>
        </p:pic>
        <p:sp>
          <p:nvSpPr>
            <p:cNvPr id="3" name="TextBox 2">
              <a:extLst>
                <a:ext uri="{FF2B5EF4-FFF2-40B4-BE49-F238E27FC236}">
                  <a16:creationId xmlns:a16="http://schemas.microsoft.com/office/drawing/2014/main" id="{7E698BDA-681D-6F41-BC6C-CDF294D5D869}"/>
                </a:ext>
              </a:extLst>
            </p:cNvPr>
            <p:cNvSpPr txBox="1"/>
            <p:nvPr/>
          </p:nvSpPr>
          <p:spPr>
            <a:xfrm>
              <a:off x="5374567" y="3861530"/>
              <a:ext cx="517129" cy="276999"/>
            </a:xfrm>
            <a:prstGeom prst="rect">
              <a:avLst/>
            </a:prstGeom>
            <a:noFill/>
          </p:spPr>
          <p:txBody>
            <a:bodyPr wrap="none" rtlCol="0">
              <a:spAutoFit/>
            </a:bodyPr>
            <a:lstStyle/>
            <a:p>
              <a:r>
                <a:rPr lang="en-CH" sz="1200" dirty="0">
                  <a:latin typeface="Symbol" pitchFamily="2" charset="2"/>
                </a:rPr>
                <a:t>2</a:t>
              </a:r>
              <a:r>
                <a:rPr lang="en-CH" sz="1200" i="1" dirty="0">
                  <a:latin typeface="Symbol" pitchFamily="2" charset="2"/>
                </a:rPr>
                <a:t>q</a:t>
              </a:r>
              <a:r>
                <a:rPr lang="en-CH" sz="1200" baseline="-25000" dirty="0"/>
                <a:t>max</a:t>
              </a:r>
              <a:endParaRPr lang="en-US" sz="1200" dirty="0"/>
            </a:p>
          </p:txBody>
        </p:sp>
      </p:grpSp>
      <mc:AlternateContent xmlns:mc="http://schemas.openxmlformats.org/markup-compatibility/2006" xmlns:a14="http://schemas.microsoft.com/office/drawing/2010/main">
        <mc:Choice Requires="a14">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1" y="531599"/>
                <a:ext cx="6413957" cy="4611900"/>
              </a:xfrm>
            </p:spPr>
            <p:txBody>
              <a:bodyPr>
                <a:noAutofit/>
              </a:bodyPr>
              <a:lstStyle/>
              <a:p>
                <a:pPr marL="257175" indent="-257175" algn="l">
                  <a:lnSpc>
                    <a:spcPct val="110000"/>
                  </a:lnSpc>
                  <a:spcBef>
                    <a:spcPts val="0"/>
                  </a:spcBef>
                  <a:buFont typeface="Arial" panose="020B0604020202020204" pitchFamily="34" charset="0"/>
                  <a:buChar char="•"/>
                </a:pPr>
                <a:r>
                  <a:rPr lang="en-CH" dirty="0"/>
                  <a:t>Dans un système optique complexe, il arrive que des faisceaux venants des parties péripheriques de l’objet soient bloqués par des diaphragmes intermédiaires ou par les bords des lentilles.</a:t>
                </a:r>
              </a:p>
              <a:p>
                <a:pPr marL="257175" indent="-257175" algn="l">
                  <a:lnSpc>
                    <a:spcPct val="110000"/>
                  </a:lnSpc>
                  <a:spcBef>
                    <a:spcPts val="0"/>
                  </a:spcBef>
                  <a:buFont typeface="Arial" panose="020B0604020202020204" pitchFamily="34" charset="0"/>
                  <a:buChar char="•"/>
                </a:pPr>
                <a:r>
                  <a:rPr lang="en-CH" dirty="0"/>
                  <a:t>L’effet sur l’image est une diminution de la luminosité vers les bords – </a:t>
                </a:r>
                <a:r>
                  <a:rPr lang="en-CH" b="1" dirty="0"/>
                  <a:t>vignettage</a:t>
                </a:r>
              </a:p>
              <a:p>
                <a:pPr marL="257175" indent="-257175" algn="l">
                  <a:lnSpc>
                    <a:spcPct val="110000"/>
                  </a:lnSpc>
                  <a:spcBef>
                    <a:spcPts val="0"/>
                  </a:spcBef>
                  <a:buFont typeface="Arial" panose="020B0604020202020204" pitchFamily="34" charset="0"/>
                  <a:buChar char="•"/>
                </a:pPr>
                <a:r>
                  <a:rPr lang="en-CH" dirty="0"/>
                  <a:t>Parfois, cet effet est intentionnel… </a:t>
                </a:r>
              </a:p>
              <a:p>
                <a:pPr marL="257175" indent="-257175" algn="l">
                  <a:lnSpc>
                    <a:spcPct val="110000"/>
                  </a:lnSpc>
                  <a:spcBef>
                    <a:spcPts val="0"/>
                  </a:spcBef>
                  <a:buFont typeface="Arial" panose="020B0604020202020204" pitchFamily="34" charset="0"/>
                  <a:buChar char="•"/>
                </a:pPr>
                <a:r>
                  <a:rPr lang="en-CH" dirty="0"/>
                  <a:t>Dans plusieurs systèmes, l’ouverture de l’objectif sert à controller la quantité de la lumière qui entre.</a:t>
                </a:r>
              </a:p>
              <a:p>
                <a:pPr marL="257175" indent="-257175" algn="l">
                  <a:lnSpc>
                    <a:spcPct val="110000"/>
                  </a:lnSpc>
                  <a:spcBef>
                    <a:spcPts val="0"/>
                  </a:spcBef>
                  <a:buFont typeface="Arial" panose="020B0604020202020204" pitchFamily="34" charset="0"/>
                  <a:buChar char="•"/>
                </a:pPr>
                <a:r>
                  <a:rPr lang="en-CH" dirty="0"/>
                  <a:t>On définit le </a:t>
                </a:r>
                <a:r>
                  <a:rPr lang="en-CH" b="1" dirty="0"/>
                  <a:t>rapport focal</a:t>
                </a:r>
                <a:r>
                  <a:rPr lang="en-CH" dirty="0"/>
                  <a:t> (</a:t>
                </a:r>
                <a:r>
                  <a:rPr lang="en-CH" i="1" dirty="0"/>
                  <a:t>f</a:t>
                </a:r>
                <a:r>
                  <a:rPr lang="en-CH" dirty="0"/>
                  <a:t>-number) par:</a:t>
                </a:r>
              </a:p>
              <a:p>
                <a:pPr marL="257175" indent="-257175" algn="l">
                  <a:lnSpc>
                    <a:spcPct val="110000"/>
                  </a:lnSpc>
                  <a:spcBef>
                    <a:spcPts val="0"/>
                  </a:spcBef>
                  <a:buFont typeface="Arial" panose="020B0604020202020204" pitchFamily="34" charset="0"/>
                  <a:buChar char="•"/>
                </a:pPr>
                <a:r>
                  <a:rPr lang="en-CH" dirty="0"/>
                  <a:t> </a:t>
                </a:r>
                <a14:m>
                  <m:oMath xmlns:m="http://schemas.openxmlformats.org/officeDocument/2006/math">
                    <m:f>
                      <m:fPr>
                        <m:type m:val="skw"/>
                        <m:ctrlPr>
                          <a:rPr lang="en-CH" i="1" smtClean="0">
                            <a:latin typeface="Cambria Math" panose="02040503050406030204" pitchFamily="18" charset="0"/>
                          </a:rPr>
                        </m:ctrlPr>
                      </m:fPr>
                      <m:num>
                        <m:r>
                          <a:rPr lang="fr-CH" b="0" i="1" smtClean="0">
                            <a:latin typeface="Cambria Math" panose="02040503050406030204" pitchFamily="18" charset="0"/>
                          </a:rPr>
                          <m:t>𝑓</m:t>
                        </m:r>
                      </m:num>
                      <m:den>
                        <m:r>
                          <a:rPr lang="fr-CH" b="0" i="1" smtClean="0">
                            <a:latin typeface="Cambria Math" panose="02040503050406030204" pitchFamily="18" charset="0"/>
                          </a:rPr>
                          <m:t>#</m:t>
                        </m:r>
                      </m:den>
                    </m:f>
                    <m:r>
                      <a:rPr lang="fr-CH" i="1">
                        <a:latin typeface="Cambria Math" panose="02040503050406030204" pitchFamily="18" charset="0"/>
                        <a:ea typeface="Cambria Math" panose="02040503050406030204" pitchFamily="18" charset="0"/>
                      </a:rPr>
                      <m:t>≡</m:t>
                    </m:r>
                    <m:f>
                      <m:fPr>
                        <m:ctrlPr>
                          <a:rPr lang="fr-CH" i="1" smtClean="0">
                            <a:latin typeface="Cambria Math" panose="02040503050406030204" pitchFamily="18" charset="0"/>
                            <a:ea typeface="Cambria Math" panose="02040503050406030204" pitchFamily="18" charset="0"/>
                          </a:rPr>
                        </m:ctrlPr>
                      </m:fPr>
                      <m:num>
                        <m:r>
                          <a:rPr lang="fr-CH" b="0" i="1" smtClean="0">
                            <a:latin typeface="Cambria Math" panose="02040503050406030204" pitchFamily="18" charset="0"/>
                            <a:ea typeface="Cambria Math" panose="02040503050406030204" pitchFamily="18" charset="0"/>
                          </a:rPr>
                          <m:t>𝑓</m:t>
                        </m:r>
                      </m:num>
                      <m:den>
                        <m:r>
                          <a:rPr lang="fr-CH" b="0" i="1" smtClean="0">
                            <a:latin typeface="Cambria Math" panose="02040503050406030204" pitchFamily="18" charset="0"/>
                            <a:ea typeface="Cambria Math" panose="02040503050406030204" pitchFamily="18" charset="0"/>
                          </a:rPr>
                          <m:t>𝐷</m:t>
                        </m:r>
                      </m:den>
                    </m:f>
                    <m:r>
                      <a:rPr lang="fr-CH" i="1" smtClean="0">
                        <a:latin typeface="Cambria Math" panose="02040503050406030204" pitchFamily="18" charset="0"/>
                        <a:ea typeface="Cambria Math" panose="02040503050406030204" pitchFamily="18" charset="0"/>
                      </a:rPr>
                      <m:t>≡</m:t>
                    </m:r>
                    <m:f>
                      <m:fPr>
                        <m:ctrlPr>
                          <a:rPr lang="fr-CH" i="1" smtClean="0">
                            <a:latin typeface="Cambria Math" panose="02040503050406030204" pitchFamily="18" charset="0"/>
                            <a:ea typeface="Cambria Math" panose="02040503050406030204" pitchFamily="18" charset="0"/>
                          </a:rPr>
                        </m:ctrlPr>
                      </m:fPr>
                      <m:num>
                        <m:r>
                          <a:rPr lang="fr-CH" b="0" i="1" smtClean="0">
                            <a:latin typeface="Cambria Math" panose="02040503050406030204" pitchFamily="18" charset="0"/>
                            <a:ea typeface="Cambria Math" panose="02040503050406030204" pitchFamily="18" charset="0"/>
                          </a:rPr>
                          <m:t>1</m:t>
                        </m:r>
                      </m:num>
                      <m:den>
                        <m:r>
                          <a:rPr lang="fr-CH" b="0" i="1" smtClean="0">
                            <a:latin typeface="Cambria Math" panose="02040503050406030204" pitchFamily="18" charset="0"/>
                            <a:ea typeface="Cambria Math" panose="02040503050406030204" pitchFamily="18" charset="0"/>
                          </a:rPr>
                          <m:t>2</m:t>
                        </m:r>
                        <m:r>
                          <a:rPr lang="fr-CH" b="0" i="1" smtClean="0">
                            <a:latin typeface="Cambria Math" panose="02040503050406030204" pitchFamily="18" charset="0"/>
                            <a:ea typeface="Cambria Math" panose="02040503050406030204" pitchFamily="18" charset="0"/>
                          </a:rPr>
                          <m:t>𝑁𝐴</m:t>
                        </m:r>
                      </m:den>
                    </m:f>
                  </m:oMath>
                </a14:m>
                <a:r>
                  <a:rPr lang="en-CH" dirty="0"/>
                  <a:t> 	</a:t>
                </a:r>
                <a:r>
                  <a:rPr lang="en-CH" i="1" dirty="0"/>
                  <a:t>D</a:t>
                </a:r>
                <a:r>
                  <a:rPr lang="en-CH" dirty="0"/>
                  <a:t> = diamètre de l’ouverture</a:t>
                </a:r>
              </a:p>
              <a:p>
                <a:pPr algn="l">
                  <a:lnSpc>
                    <a:spcPct val="110000"/>
                  </a:lnSpc>
                  <a:spcBef>
                    <a:spcPts val="0"/>
                  </a:spcBef>
                </a:pPr>
                <a:r>
                  <a:rPr lang="en-CH" dirty="0"/>
                  <a:t>			</a:t>
                </a:r>
                <a:r>
                  <a:rPr lang="en-CH" i="1" dirty="0"/>
                  <a:t>f</a:t>
                </a:r>
                <a:r>
                  <a:rPr lang="en-CH" dirty="0"/>
                  <a:t> = distance focal</a:t>
                </a:r>
              </a:p>
              <a:p>
                <a:pPr marL="257175" indent="-257175" algn="l">
                  <a:lnSpc>
                    <a:spcPct val="110000"/>
                  </a:lnSpc>
                  <a:spcBef>
                    <a:spcPts val="0"/>
                  </a:spcBef>
                  <a:buFont typeface="Arial" panose="020B0604020202020204" pitchFamily="34" charset="0"/>
                  <a:buChar char="•"/>
                </a:pPr>
                <a:r>
                  <a:rPr lang="en-CH" dirty="0"/>
                  <a:t> </a:t>
                </a:r>
                <a14:m>
                  <m:oMath xmlns:m="http://schemas.openxmlformats.org/officeDocument/2006/math">
                    <m:r>
                      <a:rPr lang="fr-CH" i="1">
                        <a:latin typeface="Cambria Math" panose="02040503050406030204" pitchFamily="18" charset="0"/>
                      </a:rPr>
                      <m:t>𝑁𝐴</m:t>
                    </m:r>
                    <m:r>
                      <a:rPr lang="fr-CH" i="1">
                        <a:latin typeface="Cambria Math" panose="02040503050406030204" pitchFamily="18" charset="0"/>
                        <a:ea typeface="Cambria Math" panose="02040503050406030204" pitchFamily="18" charset="0"/>
                      </a:rPr>
                      <m:t>≡</m:t>
                    </m:r>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sin</m:t>
                        </m:r>
                      </m:fName>
                      <m:e>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𝑚𝑎𝑥</m:t>
                            </m:r>
                          </m:sub>
                        </m:sSub>
                      </m:e>
                    </m:func>
                  </m:oMath>
                </a14:m>
                <a:r>
                  <a:rPr lang="en-CH" dirty="0"/>
                  <a:t>  L’</a:t>
                </a:r>
                <a:r>
                  <a:rPr lang="en-CH" b="1" dirty="0"/>
                  <a:t>ouverture numérique</a:t>
                </a:r>
              </a:p>
              <a:p>
                <a:pPr algn="l">
                  <a:lnSpc>
                    <a:spcPct val="110000"/>
                  </a:lnSpc>
                  <a:spcBef>
                    <a:spcPts val="0"/>
                  </a:spcBef>
                </a:pPr>
                <a:r>
                  <a:rPr lang="en-CH" dirty="0"/>
                  <a:t>	</a:t>
                </a:r>
                <a:r>
                  <a:rPr lang="en-CH" i="1" dirty="0">
                    <a:latin typeface="Symbol" pitchFamily="2" charset="2"/>
                  </a:rPr>
                  <a:t>q</a:t>
                </a:r>
                <a:r>
                  <a:rPr lang="en-CH" baseline="-25000" dirty="0"/>
                  <a:t>max</a:t>
                </a:r>
                <a:r>
                  <a:rPr lang="en-CH" dirty="0"/>
                  <a:t> = demi-angle maximale d’entrée</a:t>
                </a:r>
              </a:p>
              <a:p>
                <a:pPr marL="285750" indent="-285750" algn="l">
                  <a:lnSpc>
                    <a:spcPct val="110000"/>
                  </a:lnSpc>
                  <a:spcBef>
                    <a:spcPts val="0"/>
                  </a:spcBef>
                  <a:buFont typeface="Arial" panose="020B0604020202020204" pitchFamily="34" charset="0"/>
                  <a:buChar char="•"/>
                </a:pPr>
                <a:r>
                  <a:rPr lang="en-CH" dirty="0"/>
                  <a:t>L'intensité qui passe est proportionnelle au: </a:t>
                </a:r>
                <a14:m>
                  <m:oMath xmlns:m="http://schemas.openxmlformats.org/officeDocument/2006/math">
                    <m:sSup>
                      <m:sSupPr>
                        <m:ctrlPr>
                          <a:rPr lang="en-CH" i="1" smtClean="0">
                            <a:latin typeface="Cambria Math" panose="02040503050406030204" pitchFamily="18" charset="0"/>
                          </a:rPr>
                        </m:ctrlPr>
                      </m:sSupPr>
                      <m:e>
                        <m:d>
                          <m:dPr>
                            <m:ctrlPr>
                              <a:rPr lang="en-CH" i="1" smtClean="0">
                                <a:latin typeface="Cambria Math" panose="02040503050406030204" pitchFamily="18" charset="0"/>
                              </a:rPr>
                            </m:ctrlPr>
                          </m:dPr>
                          <m:e>
                            <m:f>
                              <m:fPr>
                                <m:type m:val="skw"/>
                                <m:ctrlPr>
                                  <a:rPr lang="en-CH" i="1">
                                    <a:latin typeface="Cambria Math" panose="02040503050406030204" pitchFamily="18" charset="0"/>
                                  </a:rPr>
                                </m:ctrlPr>
                              </m:fPr>
                              <m:num>
                                <m:r>
                                  <a:rPr lang="fr-CH" i="1">
                                    <a:latin typeface="Cambria Math" panose="02040503050406030204" pitchFamily="18" charset="0"/>
                                  </a:rPr>
                                  <m:t>𝑓</m:t>
                                </m:r>
                              </m:num>
                              <m:den>
                                <m:r>
                                  <a:rPr lang="fr-CH" i="1">
                                    <a:latin typeface="Cambria Math" panose="02040503050406030204" pitchFamily="18" charset="0"/>
                                  </a:rPr>
                                  <m:t>#</m:t>
                                </m:r>
                              </m:den>
                            </m:f>
                          </m:e>
                        </m:d>
                      </m:e>
                      <m:sup>
                        <m:r>
                          <a:rPr lang="fr-CH" b="0" i="1" smtClean="0">
                            <a:latin typeface="Cambria Math" panose="02040503050406030204" pitchFamily="18" charset="0"/>
                          </a:rPr>
                          <m:t>2</m:t>
                        </m:r>
                      </m:sup>
                    </m:sSup>
                  </m:oMath>
                </a14:m>
                <a:r>
                  <a:rPr lang="en-CH" dirty="0"/>
                  <a:t> .</a:t>
                </a:r>
              </a:p>
            </p:txBody>
          </p:sp>
        </mc:Choice>
        <mc:Fallback xmlns="">
          <p:sp>
            <p:nvSpPr>
              <p:cNvPr id="5" name="Subtitle 4">
                <a:extLst>
                  <a:ext uri="{FF2B5EF4-FFF2-40B4-BE49-F238E27FC236}">
                    <a16:creationId xmlns:a16="http://schemas.microsoft.com/office/drawing/2014/main" id="{7E77E312-3E9E-A84B-B6B5-5B7303E520E7}"/>
                  </a:ext>
                </a:extLst>
              </p:cNvPr>
              <p:cNvSpPr>
                <a:spLocks noGrp="1" noRot="1" noChangeAspect="1" noMove="1" noResize="1" noEditPoints="1" noAdjustHandles="1" noChangeArrowheads="1" noChangeShapeType="1" noTextEdit="1"/>
              </p:cNvSpPr>
              <p:nvPr>
                <p:ph type="subTitle" idx="1"/>
              </p:nvPr>
            </p:nvSpPr>
            <p:spPr>
              <a:xfrm>
                <a:off x="-1" y="531599"/>
                <a:ext cx="6413957" cy="4611900"/>
              </a:xfrm>
              <a:blipFill>
                <a:blip r:embed="rId6"/>
                <a:stretch>
                  <a:fillRect l="-594" t="-274" b="-15890"/>
                </a:stretch>
              </a:blipFill>
            </p:spPr>
            <p:txBody>
              <a:bodyPr/>
              <a:lstStyle/>
              <a:p>
                <a:r>
                  <a:rPr lang="en-US">
                    <a:noFill/>
                  </a:rPr>
                  <a:t> </a:t>
                </a:r>
              </a:p>
            </p:txBody>
          </p:sp>
        </mc:Fallback>
      </mc:AlternateContent>
    </p:spTree>
    <p:extLst>
      <p:ext uri="{BB962C8B-B14F-4D97-AF65-F5344CB8AC3E}">
        <p14:creationId xmlns:p14="http://schemas.microsoft.com/office/powerpoint/2010/main" val="3811478297"/>
      </p:ext>
    </p:extLst>
  </p:cSld>
  <p:clrMapOvr>
    <a:masterClrMapping/>
  </p:clrMapOvr>
  <mc:AlternateContent xmlns:mc="http://schemas.openxmlformats.org/markup-compatibility/2006" xmlns:p14="http://schemas.microsoft.com/office/powerpoint/2010/main">
    <mc:Choice Requires="p14">
      <p:transition spd="slow" p14:dur="2000" advTm="136601"/>
    </mc:Choice>
    <mc:Fallback xmlns="">
      <p:transition spd="slow" advTm="136601"/>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0" y="0"/>
            <a:ext cx="5702212" cy="473645"/>
          </a:xfrm>
        </p:spPr>
        <p:txBody>
          <a:bodyPr>
            <a:noAutofit/>
          </a:bodyPr>
          <a:lstStyle/>
          <a:p>
            <a:r>
              <a:rPr lang="fr-CH" sz="2800" dirty="0"/>
              <a:t>Les aberrations optiques</a:t>
            </a:r>
            <a:endParaRPr lang="en-CH" sz="2800" dirty="0"/>
          </a:p>
        </p:txBody>
      </p:sp>
      <mc:AlternateContent xmlns:mc="http://schemas.openxmlformats.org/markup-compatibility/2006">
        <mc:Choice xmlns:a14="http://schemas.microsoft.com/office/drawing/2010/main" Requires="a14">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4" y="473645"/>
                <a:ext cx="9144003" cy="4669854"/>
              </a:xfrm>
            </p:spPr>
            <p:txBody>
              <a:bodyPr>
                <a:noAutofit/>
              </a:bodyPr>
              <a:lstStyle/>
              <a:p>
                <a:pPr marL="257175" indent="-257175" algn="l">
                  <a:lnSpc>
                    <a:spcPct val="110000"/>
                  </a:lnSpc>
                  <a:spcBef>
                    <a:spcPts val="0"/>
                  </a:spcBef>
                  <a:buFont typeface="Arial" panose="020B0604020202020204" pitchFamily="34" charset="0"/>
                  <a:buChar char="•"/>
                </a:pPr>
                <a:r>
                  <a:rPr lang="en-CH"/>
                  <a:t>Dans </a:t>
                </a:r>
                <a:r>
                  <a:rPr lang="fr-CH" dirty="0"/>
                  <a:t>l'analyse des</a:t>
                </a:r>
                <a:r>
                  <a:rPr lang="en-CH"/>
                  <a:t> système</a:t>
                </a:r>
                <a:r>
                  <a:rPr lang="fr-CH" dirty="0"/>
                  <a:t>s</a:t>
                </a:r>
                <a:r>
                  <a:rPr lang="en-CH"/>
                  <a:t> optique</a:t>
                </a:r>
                <a:r>
                  <a:rPr lang="fr-CH" dirty="0"/>
                  <a:t>s</a:t>
                </a:r>
                <a:r>
                  <a:rPr lang="en-CH"/>
                  <a:t>, nous avons faits</a:t>
                </a:r>
                <a:r>
                  <a:rPr lang="fr-CH" dirty="0"/>
                  <a:t> deux</a:t>
                </a:r>
                <a:r>
                  <a:rPr lang="en-CH"/>
                  <a:t> approximation</a:t>
                </a:r>
                <a:r>
                  <a:rPr lang="fr-CH" dirty="0"/>
                  <a:t>:</a:t>
                </a:r>
              </a:p>
              <a:p>
                <a:pPr marL="600075" lvl="1" indent="-257175" algn="l">
                  <a:lnSpc>
                    <a:spcPct val="110000"/>
                  </a:lnSpc>
                  <a:spcBef>
                    <a:spcPts val="0"/>
                  </a:spcBef>
                  <a:buFont typeface="Arial" panose="020B0604020202020204" pitchFamily="34" charset="0"/>
                  <a:buChar char="•"/>
                </a:pPr>
                <a:r>
                  <a:rPr lang="en-CH"/>
                  <a:t>L’approximation de la surface sphérique par une surface paraboloïdale.</a:t>
                </a:r>
                <a:r>
                  <a:rPr lang="fr-CH" dirty="0"/>
                  <a:t> L</a:t>
                </a:r>
                <a:r>
                  <a:rPr lang="en-CH"/>
                  <a:t>a </a:t>
                </a:r>
                <a:r>
                  <a:rPr lang="fr-CH" dirty="0"/>
                  <a:t>première </a:t>
                </a:r>
                <a:r>
                  <a:rPr lang="en-CH"/>
                  <a:t>correction </a:t>
                </a:r>
                <a:r>
                  <a:rPr lang="fr-CH" dirty="0"/>
                  <a:t>est en</a:t>
                </a:r>
                <a:r>
                  <a:rPr lang="en-CH"/>
                  <a:t> </a:t>
                </a:r>
                <a:r>
                  <a:rPr lang="fr-CH" dirty="0"/>
                  <a:t>3</a:t>
                </a:r>
                <a:r>
                  <a:rPr lang="en-CH" baseline="30000"/>
                  <a:t>è</a:t>
                </a:r>
                <a:r>
                  <a:rPr lang="fr-CH" baseline="30000" dirty="0"/>
                  <a:t>m</a:t>
                </a:r>
                <a:r>
                  <a:rPr lang="en-CH" baseline="30000"/>
                  <a:t>e</a:t>
                </a:r>
                <a:r>
                  <a:rPr lang="fr-CH" dirty="0"/>
                  <a:t> ordre </a:t>
                </a:r>
                <a:r>
                  <a:rPr lang="en-CH"/>
                  <a:t>:</a:t>
                </a:r>
                <a:r>
                  <a:rPr lang="fr-CH" dirty="0"/>
                  <a:t> </a:t>
                </a:r>
                <a14:m>
                  <m:oMath xmlns:m="http://schemas.openxmlformats.org/officeDocument/2006/math">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𝜃</m:t>
                    </m:r>
                    <m:r>
                      <a:rPr lang="fr-CH" b="0" i="0" smtClean="0">
                        <a:latin typeface="Cambria Math" panose="02040503050406030204" pitchFamily="18" charset="0"/>
                      </a:rPr>
                      <m:t>=</m:t>
                    </m:r>
                    <m:f>
                      <m:fPr>
                        <m:ctrlPr>
                          <a:rPr lang="fr-CH" i="1">
                            <a:latin typeface="Cambria Math" panose="02040503050406030204" pitchFamily="18" charset="0"/>
                          </a:rPr>
                        </m:ctrlPr>
                      </m:fPr>
                      <m:num>
                        <m:r>
                          <a:rPr lang="fr-CH"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rPr>
                          <m:t>𝑧</m:t>
                        </m:r>
                      </m:num>
                      <m:den>
                        <m:r>
                          <a:rPr lang="fr-CH" b="0" i="1" smtClean="0">
                            <a:latin typeface="Cambria Math" panose="02040503050406030204" pitchFamily="18" charset="0"/>
                          </a:rPr>
                          <m:t>𝑧</m:t>
                        </m:r>
                      </m:den>
                    </m:f>
                    <m:r>
                      <a:rPr lang="fr-CH" b="0" i="1" smtClean="0">
                        <a:latin typeface="Cambria Math" panose="02040503050406030204" pitchFamily="18" charset="0"/>
                        <a:ea typeface="Cambria Math" panose="02040503050406030204" pitchFamily="18" charset="0"/>
                      </a:rPr>
                      <m:t>≅</m:t>
                    </m:r>
                    <m:f>
                      <m:fPr>
                        <m:ctrlPr>
                          <a:rPr lang="fr-CH" i="1">
                            <a:latin typeface="Cambria Math" panose="02040503050406030204" pitchFamily="18" charset="0"/>
                          </a:rPr>
                        </m:ctrlPr>
                      </m:fPr>
                      <m:num>
                        <m:sSup>
                          <m:sSupPr>
                            <m:ctrlPr>
                              <a:rPr lang="fr-CH" i="1">
                                <a:latin typeface="Cambria Math" panose="02040503050406030204" pitchFamily="18" charset="0"/>
                              </a:rPr>
                            </m:ctrlPr>
                          </m:sSupPr>
                          <m:e>
                            <m:r>
                              <a:rPr lang="fr-CH" i="1">
                                <a:latin typeface="Cambria Math" panose="02040503050406030204" pitchFamily="18" charset="0"/>
                              </a:rPr>
                              <m:t>𝑦</m:t>
                            </m:r>
                          </m:e>
                          <m:sup>
                            <m:r>
                              <a:rPr lang="fr-CH" b="0" i="1" smtClean="0">
                                <a:latin typeface="Cambria Math" panose="02040503050406030204" pitchFamily="18" charset="0"/>
                              </a:rPr>
                              <m:t>2</m:t>
                            </m:r>
                          </m:sup>
                        </m:sSup>
                      </m:num>
                      <m:den>
                        <m:sSup>
                          <m:sSupPr>
                            <m:ctrlPr>
                              <a:rPr lang="fr-CH" i="1">
                                <a:latin typeface="Cambria Math" panose="02040503050406030204" pitchFamily="18" charset="0"/>
                              </a:rPr>
                            </m:ctrlPr>
                          </m:sSupPr>
                          <m:e>
                            <m:r>
                              <a:rPr lang="fr-CH" b="0" i="1" smtClean="0">
                                <a:latin typeface="Cambria Math" panose="02040503050406030204" pitchFamily="18" charset="0"/>
                              </a:rPr>
                              <m:t>4</m:t>
                            </m:r>
                            <m:r>
                              <a:rPr lang="fr-CH" i="1">
                                <a:latin typeface="Cambria Math" panose="02040503050406030204" pitchFamily="18" charset="0"/>
                              </a:rPr>
                              <m:t>𝑅</m:t>
                            </m:r>
                          </m:e>
                          <m:sup>
                            <m:r>
                              <a:rPr lang="fr-CH" b="0" i="1" smtClean="0">
                                <a:latin typeface="Cambria Math" panose="02040503050406030204" pitchFamily="18" charset="0"/>
                              </a:rPr>
                              <m:t>2</m:t>
                            </m:r>
                          </m:sup>
                        </m:sSup>
                      </m:den>
                    </m:f>
                    <m:r>
                      <a:rPr lang="fr-CH" b="0" i="1" smtClean="0">
                        <a:latin typeface="Cambria Math" panose="02040503050406030204" pitchFamily="18" charset="0"/>
                      </a:rPr>
                      <m:t>=</m:t>
                    </m:r>
                    <m:f>
                      <m:fPr>
                        <m:ctrlPr>
                          <a:rPr lang="fr-CH" i="1">
                            <a:latin typeface="Cambria Math" panose="02040503050406030204" pitchFamily="18" charset="0"/>
                          </a:rPr>
                        </m:ctrlPr>
                      </m:fPr>
                      <m:num>
                        <m:sSup>
                          <m:sSupPr>
                            <m:ctrlPr>
                              <a:rPr lang="fr-CH" i="1">
                                <a:latin typeface="Cambria Math" panose="02040503050406030204" pitchFamily="18" charset="0"/>
                              </a:rPr>
                            </m:ctrlPr>
                          </m:sSupPr>
                          <m:e>
                            <m:r>
                              <a:rPr lang="fr-CH" i="1">
                                <a:latin typeface="Cambria Math" panose="02040503050406030204" pitchFamily="18" charset="0"/>
                                <a:ea typeface="Cambria Math" panose="02040503050406030204" pitchFamily="18" charset="0"/>
                              </a:rPr>
                              <m:t>𝜃</m:t>
                            </m:r>
                          </m:e>
                          <m:sup>
                            <m:r>
                              <a:rPr lang="fr-CH" b="0" i="1" smtClean="0">
                                <a:latin typeface="Cambria Math" panose="02040503050406030204" pitchFamily="18" charset="0"/>
                              </a:rPr>
                              <m:t>3</m:t>
                            </m:r>
                          </m:sup>
                        </m:sSup>
                      </m:num>
                      <m:den>
                        <m:r>
                          <a:rPr lang="fr-CH" b="0" i="1" smtClean="0">
                            <a:latin typeface="Cambria Math" panose="02040503050406030204" pitchFamily="18" charset="0"/>
                          </a:rPr>
                          <m:t>4</m:t>
                        </m:r>
                      </m:den>
                    </m:f>
                    <m:sSup>
                      <m:sSupPr>
                        <m:ctrlPr>
                          <a:rPr lang="fr-CH" i="1" smtClean="0">
                            <a:latin typeface="Cambria Math" panose="02040503050406030204" pitchFamily="18" charset="0"/>
                          </a:rPr>
                        </m:ctrlPr>
                      </m:sSupPr>
                      <m:e>
                        <m:d>
                          <m:dPr>
                            <m:ctrlPr>
                              <a:rPr lang="fr-CH" i="1" smtClean="0">
                                <a:latin typeface="Cambria Math" panose="02040503050406030204" pitchFamily="18" charset="0"/>
                              </a:rPr>
                            </m:ctrlPr>
                          </m:dPr>
                          <m:e>
                            <m:f>
                              <m:fPr>
                                <m:ctrlPr>
                                  <a:rPr lang="fr-CH" i="1" smtClean="0">
                                    <a:latin typeface="Cambria Math" panose="02040503050406030204" pitchFamily="18" charset="0"/>
                                  </a:rPr>
                                </m:ctrlPr>
                              </m:fPr>
                              <m:num>
                                <m:r>
                                  <a:rPr lang="fr-CH" b="0" i="1" smtClean="0">
                                    <a:latin typeface="Cambria Math" panose="02040503050406030204" pitchFamily="18" charset="0"/>
                                  </a:rPr>
                                  <m:t>𝑧</m:t>
                                </m:r>
                              </m:num>
                              <m:den>
                                <m:r>
                                  <a:rPr lang="fr-CH" b="0" i="1" smtClean="0">
                                    <a:latin typeface="Cambria Math" panose="02040503050406030204" pitchFamily="18" charset="0"/>
                                  </a:rPr>
                                  <m:t>𝑅</m:t>
                                </m:r>
                              </m:den>
                            </m:f>
                          </m:e>
                        </m:d>
                      </m:e>
                      <m:sup>
                        <m:r>
                          <a:rPr lang="fr-CH" b="0" i="1" smtClean="0">
                            <a:latin typeface="Cambria Math" panose="02040503050406030204" pitchFamily="18" charset="0"/>
                          </a:rPr>
                          <m:t>2</m:t>
                        </m:r>
                      </m:sup>
                    </m:sSup>
                  </m:oMath>
                </a14:m>
                <a:r>
                  <a:rPr lang="fr-CH" dirty="0"/>
                  <a:t> </a:t>
                </a:r>
                <a:r>
                  <a:rPr lang="en-CH" dirty="0"/>
                  <a:t>.</a:t>
                </a:r>
                <a:endParaRPr lang="en-CH"/>
              </a:p>
              <a:p>
                <a:pPr marL="600075" lvl="1" indent="-257175" algn="l">
                  <a:lnSpc>
                    <a:spcPct val="110000"/>
                  </a:lnSpc>
                  <a:spcBef>
                    <a:spcPts val="0"/>
                  </a:spcBef>
                  <a:buFont typeface="Arial" panose="020B0604020202020204" pitchFamily="34" charset="0"/>
                  <a:buChar char="•"/>
                </a:pPr>
                <a:r>
                  <a:rPr lang="en-CH"/>
                  <a:t>L’approximation </a:t>
                </a:r>
                <a:r>
                  <a:rPr lang="en-CH" dirty="0"/>
                  <a:t>de la loi de Snell par: </a:t>
                </a:r>
                <a14:m>
                  <m:oMath xmlns:m="http://schemas.openxmlformats.org/officeDocument/2006/math">
                    <m:func>
                      <m:funcPr>
                        <m:ctrlPr>
                          <a:rPr lang="en-GB" i="1" smtClean="0">
                            <a:latin typeface="Cambria Math" panose="02040503050406030204" pitchFamily="18" charset="0"/>
                          </a:rPr>
                        </m:ctrlPr>
                      </m:funcPr>
                      <m:fName>
                        <m:r>
                          <m:rPr>
                            <m:sty m:val="p"/>
                          </m:rPr>
                          <a:rPr lang="en-GB" i="0" smtClean="0">
                            <a:latin typeface="Cambria Math" panose="02040503050406030204" pitchFamily="18" charset="0"/>
                          </a:rPr>
                          <m:t>sin</m:t>
                        </m:r>
                      </m:fName>
                      <m:e>
                        <m:r>
                          <a:rPr lang="en-GB" i="1" smtClean="0">
                            <a:latin typeface="Cambria Math" panose="02040503050406030204" pitchFamily="18" charset="0"/>
                            <a:ea typeface="Cambria Math" panose="02040503050406030204" pitchFamily="18" charset="0"/>
                          </a:rPr>
                          <m:t>𝜃</m:t>
                        </m:r>
                      </m:e>
                    </m:func>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𝜃</m:t>
                    </m:r>
                  </m:oMath>
                </a14:m>
                <a:r>
                  <a:rPr lang="en-CH" dirty="0"/>
                  <a:t> (que pour les </a:t>
                </a:r>
                <a:r>
                  <a:rPr lang="en-CH"/>
                  <a:t>lentilles).</a:t>
                </a:r>
                <a:r>
                  <a:rPr lang="fr-CH" dirty="0"/>
                  <a:t> L</a:t>
                </a:r>
                <a:r>
                  <a:rPr lang="en-CH"/>
                  <a:t>a </a:t>
                </a:r>
                <a:r>
                  <a:rPr lang="fr-CH" dirty="0"/>
                  <a:t>première </a:t>
                </a:r>
                <a:r>
                  <a:rPr lang="en-CH"/>
                  <a:t>correction </a:t>
                </a:r>
                <a:r>
                  <a:rPr lang="fr-CH" dirty="0"/>
                  <a:t>est en</a:t>
                </a:r>
                <a:r>
                  <a:rPr lang="en-CH"/>
                  <a:t> </a:t>
                </a:r>
                <a:r>
                  <a:rPr lang="fr-CH" dirty="0"/>
                  <a:t>3</a:t>
                </a:r>
                <a:r>
                  <a:rPr lang="en-CH" baseline="30000"/>
                  <a:t>è</a:t>
                </a:r>
                <a:r>
                  <a:rPr lang="fr-CH" baseline="30000" dirty="0"/>
                  <a:t>m</a:t>
                </a:r>
                <a:r>
                  <a:rPr lang="en-CH" baseline="30000"/>
                  <a:t>e</a:t>
                </a:r>
                <a:r>
                  <a:rPr lang="fr-CH" dirty="0"/>
                  <a:t> ordre </a:t>
                </a:r>
                <a:r>
                  <a:rPr lang="en-CH"/>
                  <a:t>:</a:t>
                </a:r>
                <a:r>
                  <a:rPr lang="fr-CH" dirty="0"/>
                  <a:t> </a:t>
                </a:r>
                <a14:m>
                  <m:oMath xmlns:m="http://schemas.openxmlformats.org/officeDocument/2006/math">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𝜃</m:t>
                    </m:r>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rPr>
                        </m:ctrlPr>
                      </m:fPr>
                      <m:num>
                        <m:d>
                          <m:dPr>
                            <m:ctrlPr>
                              <a:rPr lang="fr-CH" i="1" smtClean="0">
                                <a:latin typeface="Cambria Math" panose="02040503050406030204" pitchFamily="18" charset="0"/>
                              </a:rPr>
                            </m:ctrlPr>
                          </m:dPr>
                          <m:e>
                            <m:sSubSup>
                              <m:sSubSupPr>
                                <m:ctrlPr>
                                  <a:rPr lang="fr-CH" i="1" smtClean="0">
                                    <a:latin typeface="Cambria Math" panose="02040503050406030204" pitchFamily="18" charset="0"/>
                                  </a:rPr>
                                </m:ctrlPr>
                              </m:sSubSupPr>
                              <m:e>
                                <m:r>
                                  <a:rPr lang="fr-CH" i="1" smtClean="0">
                                    <a:latin typeface="Cambria Math" panose="02040503050406030204" pitchFamily="18" charset="0"/>
                                    <a:ea typeface="Cambria Math" panose="02040503050406030204" pitchFamily="18" charset="0"/>
                                  </a:rPr>
                                  <m:t>𝜃</m:t>
                                </m:r>
                              </m:e>
                              <m:sub>
                                <m:r>
                                  <a:rPr lang="fr-CH" b="0" i="1" smtClean="0">
                                    <a:latin typeface="Cambria Math" panose="02040503050406030204" pitchFamily="18" charset="0"/>
                                  </a:rPr>
                                  <m:t>2</m:t>
                                </m:r>
                              </m:sub>
                              <m:sup>
                                <m:r>
                                  <a:rPr lang="fr-CH" b="0" i="1" smtClean="0">
                                    <a:latin typeface="Cambria Math" panose="02040503050406030204" pitchFamily="18" charset="0"/>
                                  </a:rPr>
                                  <m:t>3</m:t>
                                </m:r>
                              </m:sup>
                            </m:sSubSup>
                            <m:r>
                              <a:rPr lang="fr-CH" b="0" i="1" smtClean="0">
                                <a:latin typeface="Cambria Math" panose="02040503050406030204" pitchFamily="18" charset="0"/>
                              </a:rPr>
                              <m:t>−</m:t>
                            </m:r>
                            <m:sSubSup>
                              <m:sSubSupPr>
                                <m:ctrlPr>
                                  <a:rPr lang="fr-CH" b="0" i="1" smtClean="0">
                                    <a:latin typeface="Cambria Math" panose="02040503050406030204" pitchFamily="18" charset="0"/>
                                  </a:rPr>
                                </m:ctrlPr>
                              </m:sSubSupPr>
                              <m:e>
                                <m:r>
                                  <a:rPr lang="fr-CH" b="0" i="1" smtClean="0">
                                    <a:latin typeface="Cambria Math" panose="02040503050406030204" pitchFamily="18" charset="0"/>
                                    <a:ea typeface="Cambria Math" panose="02040503050406030204" pitchFamily="18" charset="0"/>
                                  </a:rPr>
                                  <m:t>𝜃</m:t>
                                </m:r>
                              </m:e>
                              <m:sub>
                                <m:r>
                                  <a:rPr lang="fr-CH" b="0" i="1" smtClean="0">
                                    <a:latin typeface="Cambria Math" panose="02040503050406030204" pitchFamily="18" charset="0"/>
                                  </a:rPr>
                                  <m:t>1</m:t>
                                </m:r>
                              </m:sub>
                              <m:sup>
                                <m:r>
                                  <a:rPr lang="fr-CH" b="0" i="1" smtClean="0">
                                    <a:latin typeface="Cambria Math" panose="02040503050406030204" pitchFamily="18" charset="0"/>
                                  </a:rPr>
                                  <m:t>3</m:t>
                                </m:r>
                              </m:sup>
                            </m:sSubSup>
                          </m:e>
                        </m:d>
                      </m:num>
                      <m:den>
                        <m:r>
                          <a:rPr lang="fr-CH" b="0" i="1" smtClean="0">
                            <a:latin typeface="Cambria Math" panose="02040503050406030204" pitchFamily="18" charset="0"/>
                          </a:rPr>
                          <m:t>3</m:t>
                        </m:r>
                      </m:den>
                    </m:f>
                  </m:oMath>
                </a14:m>
                <a:r>
                  <a:rPr lang="en-CH" dirty="0"/>
                  <a:t> .</a:t>
                </a:r>
                <a:r>
                  <a:rPr lang="fr-CH" dirty="0"/>
                  <a:t> </a:t>
                </a:r>
                <a:endParaRPr lang="en-CH" dirty="0"/>
              </a:p>
              <a:p>
                <a:pPr marL="257175" indent="-257175" algn="l">
                  <a:lnSpc>
                    <a:spcPct val="110000"/>
                  </a:lnSpc>
                  <a:spcBef>
                    <a:spcPts val="0"/>
                  </a:spcBef>
                  <a:buFont typeface="Arial" panose="020B0604020202020204" pitchFamily="34" charset="0"/>
                  <a:buChar char="•"/>
                </a:pPr>
                <a:r>
                  <a:rPr lang="en-CH"/>
                  <a:t>Il </a:t>
                </a:r>
                <a:r>
                  <a:rPr lang="en-CH" dirty="0"/>
                  <a:t>y a 5 types d'aberrations monochromatiques du 3</a:t>
                </a:r>
                <a:r>
                  <a:rPr lang="en-CH" baseline="30000" dirty="0"/>
                  <a:t>ème</a:t>
                </a:r>
                <a:r>
                  <a:rPr lang="en-CH" dirty="0"/>
                  <a:t> ordre (de Seidel).</a:t>
                </a:r>
              </a:p>
              <a:p>
                <a:pPr marL="257175" indent="-257175" algn="l">
                  <a:lnSpc>
                    <a:spcPct val="110000"/>
                  </a:lnSpc>
                  <a:spcBef>
                    <a:spcPts val="0"/>
                  </a:spcBef>
                  <a:buFont typeface="Arial" panose="020B0604020202020204" pitchFamily="34" charset="0"/>
                  <a:buChar char="•"/>
                </a:pPr>
                <a:r>
                  <a:rPr lang="en-CH"/>
                  <a:t>Les </a:t>
                </a:r>
                <a:r>
                  <a:rPr lang="fr-CH" dirty="0"/>
                  <a:t>lentilles ont aussi des </a:t>
                </a:r>
                <a:r>
                  <a:rPr lang="en-CH"/>
                  <a:t>aberrations </a:t>
                </a:r>
                <a:r>
                  <a:rPr lang="en-CH" b="1"/>
                  <a:t>chromatiques</a:t>
                </a:r>
                <a:r>
                  <a:rPr lang="fr-CH" dirty="0"/>
                  <a:t>,</a:t>
                </a:r>
                <a:r>
                  <a:rPr lang="en-CH"/>
                  <a:t> </a:t>
                </a:r>
                <a:r>
                  <a:rPr lang="fr-CH" dirty="0"/>
                  <a:t>dus à</a:t>
                </a:r>
                <a:r>
                  <a:rPr lang="en-CH"/>
                  <a:t> la </a:t>
                </a:r>
                <a:r>
                  <a:rPr lang="en-CH" b="1"/>
                  <a:t>dispersion</a:t>
                </a:r>
                <a:r>
                  <a:rPr lang="en-CH"/>
                  <a:t> </a:t>
                </a:r>
                <a:r>
                  <a:rPr lang="fr-CH" dirty="0"/>
                  <a:t>(</a:t>
                </a:r>
                <a:r>
                  <a:rPr lang="en-CH"/>
                  <a:t>la </a:t>
                </a:r>
                <a:r>
                  <a:rPr lang="en-CH" dirty="0"/>
                  <a:t>dépendance sp</a:t>
                </a:r>
                <a:r>
                  <a:rPr lang="fr-CH" dirty="0"/>
                  <a:t>e</a:t>
                </a:r>
                <a:r>
                  <a:rPr lang="en-CH" dirty="0"/>
                  <a:t>ctrale </a:t>
                </a:r>
                <a:r>
                  <a:rPr lang="en-CH"/>
                  <a:t>de </a:t>
                </a:r>
                <a:r>
                  <a:rPr lang="en-CH" i="1"/>
                  <a:t>n</a:t>
                </a:r>
                <a:r>
                  <a:rPr lang="fr-CH"/>
                  <a:t>) .</a:t>
                </a:r>
                <a:endParaRPr lang="en-CH" dirty="0"/>
              </a:p>
              <a:p>
                <a:pPr marL="257175" indent="-257175" algn="l">
                  <a:lnSpc>
                    <a:spcPct val="110000"/>
                  </a:lnSpc>
                  <a:spcBef>
                    <a:spcPts val="0"/>
                  </a:spcBef>
                  <a:buFont typeface="Arial" panose="020B0604020202020204" pitchFamily="34" charset="0"/>
                  <a:buChar char="•"/>
                </a:pPr>
                <a:r>
                  <a:rPr lang="en-CH" dirty="0"/>
                  <a:t>Même sans aberrations, il y a </a:t>
                </a:r>
                <a:r>
                  <a:rPr lang="en-CH"/>
                  <a:t>toujours l</a:t>
                </a:r>
                <a:r>
                  <a:rPr lang="fr-CH" dirty="0"/>
                  <a:t>'ultime</a:t>
                </a:r>
                <a:r>
                  <a:rPr lang="en-CH"/>
                  <a:t> </a:t>
                </a:r>
                <a:r>
                  <a:rPr lang="en-CH" dirty="0"/>
                  <a:t>limite de la diffraction (ch.9)</a:t>
                </a:r>
              </a:p>
            </p:txBody>
          </p:sp>
        </mc:Choice>
        <mc:Fallback>
          <p:sp>
            <p:nvSpPr>
              <p:cNvPr id="5" name="Subtitle 4">
                <a:extLst>
                  <a:ext uri="{FF2B5EF4-FFF2-40B4-BE49-F238E27FC236}">
                    <a16:creationId xmlns:a16="http://schemas.microsoft.com/office/drawing/2014/main" id="{7E77E312-3E9E-A84B-B6B5-5B7303E520E7}"/>
                  </a:ext>
                </a:extLst>
              </p:cNvPr>
              <p:cNvSpPr>
                <a:spLocks noGrp="1" noRot="1" noChangeAspect="1" noMove="1" noResize="1" noEditPoints="1" noAdjustHandles="1" noChangeArrowheads="1" noChangeShapeType="1" noTextEdit="1"/>
              </p:cNvSpPr>
              <p:nvPr>
                <p:ph type="subTitle" idx="1"/>
              </p:nvPr>
            </p:nvSpPr>
            <p:spPr>
              <a:xfrm>
                <a:off x="-4" y="473645"/>
                <a:ext cx="9144003" cy="4669854"/>
              </a:xfrm>
              <a:blipFill>
                <a:blip r:embed="rId2"/>
                <a:stretch>
                  <a:fillRect l="-417" t="-271"/>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80E0824E-576D-FE45-A7F6-7896957B13C2}"/>
              </a:ext>
            </a:extLst>
          </p:cNvPr>
          <p:cNvPicPr/>
          <p:nvPr/>
        </p:nvPicPr>
        <p:blipFill>
          <a:blip r:embed="rId3">
            <a:extLst>
              <a:ext uri="{28A0092B-C50C-407E-A947-70E740481C1C}">
                <a14:useLocalDpi xmlns:a14="http://schemas.microsoft.com/office/drawing/2010/main" val="0"/>
              </a:ext>
            </a:extLst>
          </a:blip>
          <a:srcRect l="16138" t="44475" r="17152" b="31721"/>
          <a:stretch>
            <a:fillRect/>
          </a:stretch>
        </p:blipFill>
        <p:spPr bwMode="auto">
          <a:xfrm>
            <a:off x="4314403" y="3817985"/>
            <a:ext cx="4829597" cy="1297607"/>
          </a:xfrm>
          <a:prstGeom prst="rect">
            <a:avLst/>
          </a:prstGeom>
          <a:noFill/>
          <a:ln>
            <a:noFill/>
          </a:ln>
        </p:spPr>
      </p:pic>
      <p:pic>
        <p:nvPicPr>
          <p:cNvPr id="13" name="Picture 12" descr="Lens Aberrations Physics Term Paper">
            <a:extLst>
              <a:ext uri="{FF2B5EF4-FFF2-40B4-BE49-F238E27FC236}">
                <a16:creationId xmlns:a16="http://schemas.microsoft.com/office/drawing/2014/main" id="{18DA87FB-0373-1C4C-A8C4-1B247A46963D}"/>
              </a:ext>
            </a:extLst>
          </p:cNvPr>
          <p:cNvPicPr/>
          <p:nvPr/>
        </p:nvPicPr>
        <p:blipFill>
          <a:blip r:embed="rId4">
            <a:extLst>
              <a:ext uri="{28A0092B-C50C-407E-A947-70E740481C1C}">
                <a14:useLocalDpi xmlns:a14="http://schemas.microsoft.com/office/drawing/2010/main" val="0"/>
              </a:ext>
            </a:extLst>
          </a:blip>
          <a:srcRect l="4753" t="33987" r="10112" b="12323"/>
          <a:stretch>
            <a:fillRect/>
          </a:stretch>
        </p:blipFill>
        <p:spPr bwMode="auto">
          <a:xfrm>
            <a:off x="255213" y="3817985"/>
            <a:ext cx="2628900" cy="1243013"/>
          </a:xfrm>
          <a:prstGeom prst="rect">
            <a:avLst/>
          </a:prstGeom>
          <a:noFill/>
          <a:ln>
            <a:noFill/>
          </a:ln>
        </p:spPr>
      </p:pic>
    </p:spTree>
    <p:extLst>
      <p:ext uri="{BB962C8B-B14F-4D97-AF65-F5344CB8AC3E}">
        <p14:creationId xmlns:p14="http://schemas.microsoft.com/office/powerpoint/2010/main" val="4180665985"/>
      </p:ext>
    </p:extLst>
  </p:cSld>
  <p:clrMapOvr>
    <a:masterClrMapping/>
  </p:clrMapOvr>
  <mc:AlternateContent xmlns:mc="http://schemas.openxmlformats.org/markup-compatibility/2006" xmlns:p14="http://schemas.microsoft.com/office/powerpoint/2010/main">
    <mc:Choice Requires="p14">
      <p:transition spd="slow" p14:dur="2000" advTm="137997"/>
    </mc:Choice>
    <mc:Fallback xmlns="">
      <p:transition spd="slow" advTm="137997"/>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0" y="0"/>
            <a:ext cx="5702212" cy="517712"/>
          </a:xfrm>
        </p:spPr>
        <p:txBody>
          <a:bodyPr>
            <a:normAutofit/>
          </a:bodyPr>
          <a:lstStyle/>
          <a:p>
            <a:r>
              <a:rPr lang="fr-CH" sz="2800" dirty="0"/>
              <a:t>L’aberration sphérique</a:t>
            </a:r>
            <a:endParaRPr lang="en-CH" sz="2800" dirty="0"/>
          </a:p>
        </p:txBody>
      </p:sp>
      <p:pic>
        <p:nvPicPr>
          <p:cNvPr id="7" name="Picture 6" descr="Spherical_aber_interface">
            <a:extLst>
              <a:ext uri="{FF2B5EF4-FFF2-40B4-BE49-F238E27FC236}">
                <a16:creationId xmlns:a16="http://schemas.microsoft.com/office/drawing/2014/main" id="{3C5740F6-89EB-6549-B492-4FF878CFD3E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950857" y="3333803"/>
            <a:ext cx="3193143" cy="1809698"/>
          </a:xfrm>
          <a:prstGeom prst="rect">
            <a:avLst/>
          </a:prstGeom>
          <a:noFill/>
          <a:ln>
            <a:noFill/>
          </a:ln>
        </p:spPr>
      </p:pic>
      <p:pic>
        <p:nvPicPr>
          <p:cNvPr id="4" name="Picture 3">
            <a:extLst>
              <a:ext uri="{FF2B5EF4-FFF2-40B4-BE49-F238E27FC236}">
                <a16:creationId xmlns:a16="http://schemas.microsoft.com/office/drawing/2014/main" id="{576968A2-BDD9-E944-A872-76B05043C82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5804713" y="600006"/>
            <a:ext cx="3339287" cy="2246430"/>
          </a:xfrm>
          <a:prstGeom prst="rect">
            <a:avLst/>
          </a:prstGeom>
        </p:spPr>
      </p:pic>
      <mc:AlternateContent xmlns:mc="http://schemas.openxmlformats.org/markup-compatibility/2006" xmlns:a14="http://schemas.microsoft.com/office/drawing/2010/main">
        <mc:Choice Requires="a14">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2" y="703890"/>
                <a:ext cx="6074231" cy="4439609"/>
              </a:xfrm>
            </p:spPr>
            <p:txBody>
              <a:bodyPr>
                <a:noAutofit/>
              </a:bodyPr>
              <a:lstStyle/>
              <a:p>
                <a:pPr marL="257175" indent="-257175" algn="l">
                  <a:lnSpc>
                    <a:spcPct val="110000"/>
                  </a:lnSpc>
                  <a:spcBef>
                    <a:spcPts val="0"/>
                  </a:spcBef>
                  <a:buFont typeface="Arial" panose="020B0604020202020204" pitchFamily="34" charset="0"/>
                  <a:buChar char="•"/>
                </a:pPr>
                <a:r>
                  <a:rPr lang="en-CH" dirty="0"/>
                  <a:t>L’aberration sphérique concerne </a:t>
                </a:r>
                <a:r>
                  <a:rPr lang="fr-CH" dirty="0"/>
                  <a:t>l</a:t>
                </a:r>
                <a:r>
                  <a:rPr lang="en-CH" dirty="0"/>
                  <a:t>es objets sur l’axe optique.</a:t>
                </a:r>
              </a:p>
              <a:p>
                <a:pPr marL="257175" indent="-257175" algn="l">
                  <a:lnSpc>
                    <a:spcPct val="110000"/>
                  </a:lnSpc>
                  <a:spcBef>
                    <a:spcPts val="0"/>
                  </a:spcBef>
                  <a:buFont typeface="Arial" panose="020B0604020202020204" pitchFamily="34" charset="0"/>
                  <a:buChar char="•"/>
                </a:pPr>
                <a:r>
                  <a:rPr lang="en-CH" dirty="0"/>
                  <a:t>Dans un dioptre, l’équation paraxiale est: </a:t>
                </a:r>
              </a:p>
              <a:p>
                <a:pPr algn="l">
                  <a:lnSpc>
                    <a:spcPct val="110000"/>
                  </a:lnSpc>
                  <a:spcBef>
                    <a:spcPts val="0"/>
                  </a:spcBef>
                </a:pPr>
                <a:r>
                  <a:rPr lang="en-CH" dirty="0"/>
                  <a:t>	 </a:t>
                </a:r>
                <a14:m>
                  <m:oMath xmlns:m="http://schemas.openxmlformats.org/officeDocument/2006/math">
                    <m:f>
                      <m:fPr>
                        <m:ctrlPr>
                          <a:rPr lang="en-CH" i="1">
                            <a:latin typeface="Cambria Math" panose="02040503050406030204" pitchFamily="18" charset="0"/>
                          </a:rPr>
                        </m:ctrlPr>
                      </m:fPr>
                      <m:num>
                        <m:sSub>
                          <m:sSubPr>
                            <m:ctrlPr>
                              <a:rPr lang="en-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1</m:t>
                            </m:r>
                          </m:sub>
                        </m:sSub>
                      </m:num>
                      <m:den>
                        <m:sSub>
                          <m:sSubPr>
                            <m:ctrlPr>
                              <a:rPr lang="en-CH" i="1">
                                <a:latin typeface="Cambria Math" panose="02040503050406030204" pitchFamily="18" charset="0"/>
                              </a:rPr>
                            </m:ctrlPr>
                          </m:sSubPr>
                          <m:e>
                            <m:r>
                              <a:rPr lang="fr-CH" b="0" i="1" smtClean="0">
                                <a:latin typeface="Cambria Math" panose="02040503050406030204" pitchFamily="18" charset="0"/>
                              </a:rPr>
                              <m:t>𝑆</m:t>
                            </m:r>
                          </m:e>
                          <m:sub>
                            <m:r>
                              <a:rPr lang="fr-CH" b="0" i="1" smtClean="0">
                                <a:latin typeface="Cambria Math" panose="02040503050406030204" pitchFamily="18" charset="0"/>
                              </a:rPr>
                              <m:t>𝑜</m:t>
                            </m:r>
                          </m:sub>
                        </m:sSub>
                      </m:den>
                    </m:f>
                    <m:r>
                      <a:rPr lang="fr-CH" i="1">
                        <a:latin typeface="Cambria Math" panose="02040503050406030204" pitchFamily="18" charset="0"/>
                      </a:rPr>
                      <m:t>+</m:t>
                    </m:r>
                    <m:f>
                      <m:fPr>
                        <m:ctrlPr>
                          <a:rPr lang="en-CH" i="1">
                            <a:latin typeface="Cambria Math" panose="02040503050406030204" pitchFamily="18" charset="0"/>
                          </a:rPr>
                        </m:ctrlPr>
                      </m:fPr>
                      <m:num>
                        <m:sSub>
                          <m:sSubPr>
                            <m:ctrlPr>
                              <a:rPr lang="en-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2</m:t>
                            </m:r>
                          </m:sub>
                        </m:sSub>
                      </m:num>
                      <m:den>
                        <m:sSub>
                          <m:sSubPr>
                            <m:ctrlPr>
                              <a:rPr lang="en-CH" i="1">
                                <a:latin typeface="Cambria Math" panose="02040503050406030204" pitchFamily="18" charset="0"/>
                              </a:rPr>
                            </m:ctrlPr>
                          </m:sSubPr>
                          <m:e>
                            <m:r>
                              <a:rPr lang="fr-CH" b="0" i="1" smtClean="0">
                                <a:latin typeface="Cambria Math" panose="02040503050406030204" pitchFamily="18" charset="0"/>
                              </a:rPr>
                              <m:t>𝑆</m:t>
                            </m:r>
                          </m:e>
                          <m:sub>
                            <m:r>
                              <a:rPr lang="fr-CH" b="0" i="1" smtClean="0">
                                <a:latin typeface="Cambria Math" panose="02040503050406030204" pitchFamily="18" charset="0"/>
                              </a:rPr>
                              <m:t>𝑖</m:t>
                            </m:r>
                          </m:sub>
                        </m:sSub>
                      </m:den>
                    </m:f>
                    <m:r>
                      <a:rPr lang="fr-CH" i="1">
                        <a:latin typeface="Cambria Math" panose="02040503050406030204" pitchFamily="18" charset="0"/>
                        <a:ea typeface="Cambria Math" panose="02040503050406030204" pitchFamily="18" charset="0"/>
                      </a:rPr>
                      <m:t>≈</m:t>
                    </m:r>
                    <m:f>
                      <m:fPr>
                        <m:ctrlPr>
                          <a:rPr lang="en-CH" i="1">
                            <a:latin typeface="Cambria Math" panose="02040503050406030204" pitchFamily="18" charset="0"/>
                          </a:rPr>
                        </m:ctrlPr>
                      </m:fPr>
                      <m:num>
                        <m:r>
                          <a:rPr lang="fr-CH" i="1">
                            <a:latin typeface="Cambria Math" panose="02040503050406030204" pitchFamily="18" charset="0"/>
                          </a:rPr>
                          <m:t>1</m:t>
                        </m:r>
                      </m:num>
                      <m:den>
                        <m:r>
                          <a:rPr lang="fr-CH" i="1">
                            <a:latin typeface="Cambria Math" panose="02040503050406030204" pitchFamily="18" charset="0"/>
                          </a:rPr>
                          <m:t>𝑅</m:t>
                        </m:r>
                      </m:den>
                    </m:f>
                    <m:d>
                      <m:dPr>
                        <m:ctrlPr>
                          <a:rPr lang="fr-CH" i="1">
                            <a:latin typeface="Cambria Math" panose="02040503050406030204" pitchFamily="18" charset="0"/>
                          </a:rPr>
                        </m:ctrlPr>
                      </m:dPr>
                      <m:e>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2</m:t>
                            </m:r>
                          </m:sub>
                        </m:sSub>
                        <m:r>
                          <a:rPr lang="fr-CH" i="1">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1</m:t>
                            </m:r>
                          </m:sub>
                        </m:sSub>
                      </m:e>
                    </m:d>
                  </m:oMath>
                </a14:m>
                <a:endParaRPr lang="en-CH" dirty="0"/>
              </a:p>
              <a:p>
                <a:pPr marL="257175" indent="-257175" algn="l">
                  <a:lnSpc>
                    <a:spcPct val="110000"/>
                  </a:lnSpc>
                  <a:spcBef>
                    <a:spcPts val="0"/>
                  </a:spcBef>
                  <a:buFont typeface="Arial" panose="020B0604020202020204" pitchFamily="34" charset="0"/>
                  <a:buChar char="•"/>
                </a:pPr>
                <a:r>
                  <a:rPr lang="en-CH" dirty="0"/>
                  <a:t>En effet, par Snell et Fermat, on a l’expression exacte:</a:t>
                </a:r>
              </a:p>
              <a:p>
                <a:pPr algn="l">
                  <a:lnSpc>
                    <a:spcPct val="110000"/>
                  </a:lnSpc>
                  <a:spcBef>
                    <a:spcPts val="0"/>
                  </a:spcBef>
                </a:pPr>
                <a:r>
                  <a:rPr lang="en-CH" dirty="0"/>
                  <a:t>	 </a:t>
                </a:r>
                <a14:m>
                  <m:oMath xmlns:m="http://schemas.openxmlformats.org/officeDocument/2006/math">
                    <m:f>
                      <m:fPr>
                        <m:ctrlPr>
                          <a:rPr lang="en-CH" i="1">
                            <a:latin typeface="Cambria Math" panose="02040503050406030204" pitchFamily="18" charset="0"/>
                          </a:rPr>
                        </m:ctrlPr>
                      </m:fPr>
                      <m:num>
                        <m:sSub>
                          <m:sSubPr>
                            <m:ctrlPr>
                              <a:rPr lang="en-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1</m:t>
                            </m:r>
                          </m:sub>
                        </m:sSub>
                      </m:num>
                      <m:den>
                        <m:sSub>
                          <m:sSubPr>
                            <m:ctrlPr>
                              <a:rPr lang="en-CH" i="1">
                                <a:latin typeface="Cambria Math" panose="02040503050406030204" pitchFamily="18" charset="0"/>
                              </a:rPr>
                            </m:ctrlPr>
                          </m:sSubPr>
                          <m:e>
                            <m:r>
                              <a:rPr lang="fr-CH" b="0" i="1" smtClean="0">
                                <a:latin typeface="Cambria Math" panose="02040503050406030204" pitchFamily="18" charset="0"/>
                              </a:rPr>
                              <m:t>𝑙</m:t>
                            </m:r>
                          </m:e>
                          <m:sub>
                            <m:r>
                              <a:rPr lang="fr-CH" i="1">
                                <a:latin typeface="Cambria Math" panose="02040503050406030204" pitchFamily="18" charset="0"/>
                              </a:rPr>
                              <m:t>𝑜</m:t>
                            </m:r>
                          </m:sub>
                        </m:sSub>
                      </m:den>
                    </m:f>
                    <m:r>
                      <a:rPr lang="fr-CH" i="1">
                        <a:latin typeface="Cambria Math" panose="02040503050406030204" pitchFamily="18" charset="0"/>
                      </a:rPr>
                      <m:t>+</m:t>
                    </m:r>
                    <m:f>
                      <m:fPr>
                        <m:ctrlPr>
                          <a:rPr lang="en-CH" i="1">
                            <a:latin typeface="Cambria Math" panose="02040503050406030204" pitchFamily="18" charset="0"/>
                          </a:rPr>
                        </m:ctrlPr>
                      </m:fPr>
                      <m:num>
                        <m:sSub>
                          <m:sSubPr>
                            <m:ctrlPr>
                              <a:rPr lang="en-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2</m:t>
                            </m:r>
                          </m:sub>
                        </m:sSub>
                      </m:num>
                      <m:den>
                        <m:sSub>
                          <m:sSubPr>
                            <m:ctrlPr>
                              <a:rPr lang="en-CH" i="1">
                                <a:latin typeface="Cambria Math" panose="02040503050406030204" pitchFamily="18" charset="0"/>
                              </a:rPr>
                            </m:ctrlPr>
                          </m:sSubPr>
                          <m:e>
                            <m:r>
                              <a:rPr lang="fr-CH" b="0" i="1" smtClean="0">
                                <a:latin typeface="Cambria Math" panose="02040503050406030204" pitchFamily="18" charset="0"/>
                              </a:rPr>
                              <m:t>𝑙</m:t>
                            </m:r>
                          </m:e>
                          <m:sub>
                            <m:r>
                              <a:rPr lang="fr-CH" i="1">
                                <a:latin typeface="Cambria Math" panose="02040503050406030204" pitchFamily="18" charset="0"/>
                              </a:rPr>
                              <m:t>𝑖</m:t>
                            </m:r>
                          </m:sub>
                        </m:sSub>
                      </m:den>
                    </m:f>
                    <m:r>
                      <a:rPr lang="fr-CH" b="0" i="1" smtClean="0">
                        <a:latin typeface="Cambria Math" panose="02040503050406030204" pitchFamily="18" charset="0"/>
                        <a:ea typeface="Cambria Math" panose="02040503050406030204" pitchFamily="18" charset="0"/>
                      </a:rPr>
                      <m:t>=</m:t>
                    </m:r>
                    <m:f>
                      <m:fPr>
                        <m:ctrlPr>
                          <a:rPr lang="en-CH" i="1">
                            <a:latin typeface="Cambria Math" panose="02040503050406030204" pitchFamily="18" charset="0"/>
                          </a:rPr>
                        </m:ctrlPr>
                      </m:fPr>
                      <m:num>
                        <m:r>
                          <a:rPr lang="fr-CH" i="1">
                            <a:latin typeface="Cambria Math" panose="02040503050406030204" pitchFamily="18" charset="0"/>
                          </a:rPr>
                          <m:t>1</m:t>
                        </m:r>
                      </m:num>
                      <m:den>
                        <m:r>
                          <a:rPr lang="fr-CH" i="1">
                            <a:latin typeface="Cambria Math" panose="02040503050406030204" pitchFamily="18" charset="0"/>
                          </a:rPr>
                          <m:t>𝑅</m:t>
                        </m:r>
                      </m:den>
                    </m:f>
                    <m:d>
                      <m:dPr>
                        <m:ctrlPr>
                          <a:rPr lang="fr-CH" i="1">
                            <a:latin typeface="Cambria Math" panose="02040503050406030204" pitchFamily="18" charset="0"/>
                          </a:rPr>
                        </m:ctrlPr>
                      </m:dPr>
                      <m:e>
                        <m:f>
                          <m:fPr>
                            <m:ctrlPr>
                              <a:rPr lang="fr-CH" i="1" smtClean="0">
                                <a:latin typeface="Cambria Math" panose="02040503050406030204" pitchFamily="18" charset="0"/>
                              </a:rPr>
                            </m:ctrlPr>
                          </m:fPr>
                          <m:num>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2</m:t>
                                </m:r>
                              </m:sub>
                            </m:sSub>
                            <m:sSub>
                              <m:sSubPr>
                                <m:ctrlPr>
                                  <a:rPr lang="fr-CH" i="1">
                                    <a:latin typeface="Cambria Math" panose="02040503050406030204" pitchFamily="18" charset="0"/>
                                  </a:rPr>
                                </m:ctrlPr>
                              </m:sSubPr>
                              <m:e>
                                <m:r>
                                  <a:rPr lang="fr-CH" b="0" i="1" smtClean="0">
                                    <a:latin typeface="Cambria Math" panose="02040503050406030204" pitchFamily="18" charset="0"/>
                                  </a:rPr>
                                  <m:t>𝑆</m:t>
                                </m:r>
                              </m:e>
                              <m:sub>
                                <m:r>
                                  <a:rPr lang="fr-CH" b="0" i="1" smtClean="0">
                                    <a:latin typeface="Cambria Math" panose="02040503050406030204" pitchFamily="18" charset="0"/>
                                  </a:rPr>
                                  <m:t>𝑖</m:t>
                                </m:r>
                              </m:sub>
                            </m:sSub>
                          </m:num>
                          <m:den>
                            <m:sSub>
                              <m:sSubPr>
                                <m:ctrlPr>
                                  <a:rPr lang="en-CH" i="1">
                                    <a:latin typeface="Cambria Math" panose="02040503050406030204" pitchFamily="18" charset="0"/>
                                  </a:rPr>
                                </m:ctrlPr>
                              </m:sSubPr>
                              <m:e>
                                <m:r>
                                  <a:rPr lang="fr-CH" i="1">
                                    <a:latin typeface="Cambria Math" panose="02040503050406030204" pitchFamily="18" charset="0"/>
                                  </a:rPr>
                                  <m:t>𝑙</m:t>
                                </m:r>
                              </m:e>
                              <m:sub>
                                <m:r>
                                  <a:rPr lang="fr-CH" i="1">
                                    <a:latin typeface="Cambria Math" panose="02040503050406030204" pitchFamily="18" charset="0"/>
                                  </a:rPr>
                                  <m:t>𝑖</m:t>
                                </m:r>
                              </m:sub>
                            </m:sSub>
                          </m:den>
                        </m:f>
                        <m:r>
                          <a:rPr lang="fr-CH" i="1">
                            <a:latin typeface="Cambria Math" panose="02040503050406030204" pitchFamily="18" charset="0"/>
                          </a:rPr>
                          <m:t>−</m:t>
                        </m:r>
                        <m:f>
                          <m:fPr>
                            <m:ctrlPr>
                              <a:rPr lang="fr-CH" i="1">
                                <a:latin typeface="Cambria Math" panose="02040503050406030204" pitchFamily="18" charset="0"/>
                              </a:rPr>
                            </m:ctrlPr>
                          </m:fPr>
                          <m:num>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b="0" i="1" smtClean="0">
                                    <a:latin typeface="Cambria Math" panose="02040503050406030204" pitchFamily="18" charset="0"/>
                                  </a:rPr>
                                  <m:t>1</m:t>
                                </m:r>
                              </m:sub>
                            </m:sSub>
                            <m:sSub>
                              <m:sSubPr>
                                <m:ctrlPr>
                                  <a:rPr lang="fr-CH" i="1">
                                    <a:latin typeface="Cambria Math" panose="02040503050406030204" pitchFamily="18" charset="0"/>
                                  </a:rPr>
                                </m:ctrlPr>
                              </m:sSubPr>
                              <m:e>
                                <m:r>
                                  <a:rPr lang="fr-CH" i="1">
                                    <a:latin typeface="Cambria Math" panose="02040503050406030204" pitchFamily="18" charset="0"/>
                                  </a:rPr>
                                  <m:t>𝑆</m:t>
                                </m:r>
                              </m:e>
                              <m:sub>
                                <m:r>
                                  <a:rPr lang="fr-CH" b="0" i="1" smtClean="0">
                                    <a:latin typeface="Cambria Math" panose="02040503050406030204" pitchFamily="18" charset="0"/>
                                  </a:rPr>
                                  <m:t>𝑜</m:t>
                                </m:r>
                              </m:sub>
                            </m:sSub>
                          </m:num>
                          <m:den>
                            <m:sSub>
                              <m:sSubPr>
                                <m:ctrlPr>
                                  <a:rPr lang="en-CH" i="1">
                                    <a:latin typeface="Cambria Math" panose="02040503050406030204" pitchFamily="18" charset="0"/>
                                  </a:rPr>
                                </m:ctrlPr>
                              </m:sSubPr>
                              <m:e>
                                <m:r>
                                  <a:rPr lang="fr-CH" i="1">
                                    <a:latin typeface="Cambria Math" panose="02040503050406030204" pitchFamily="18" charset="0"/>
                                  </a:rPr>
                                  <m:t>𝑙</m:t>
                                </m:r>
                              </m:e>
                              <m:sub>
                                <m:r>
                                  <a:rPr lang="fr-CH" b="0" i="1" smtClean="0">
                                    <a:latin typeface="Cambria Math" panose="02040503050406030204" pitchFamily="18" charset="0"/>
                                  </a:rPr>
                                  <m:t>𝑜</m:t>
                                </m:r>
                              </m:sub>
                            </m:sSub>
                          </m:den>
                        </m:f>
                      </m:e>
                    </m:d>
                  </m:oMath>
                </a14:m>
                <a:endParaRPr lang="en-CH" dirty="0"/>
              </a:p>
              <a:p>
                <a:pPr marL="257175" indent="-257175" algn="l">
                  <a:lnSpc>
                    <a:spcPct val="110000"/>
                  </a:lnSpc>
                  <a:spcBef>
                    <a:spcPts val="0"/>
                  </a:spcBef>
                  <a:buFont typeface="Arial" panose="020B0604020202020204" pitchFamily="34" charset="0"/>
                  <a:buChar char="•"/>
                </a:pPr>
                <a:r>
                  <a:rPr lang="en-CH" dirty="0"/>
                  <a:t>Cette équation est compliquée, car </a:t>
                </a:r>
                <a14:m>
                  <m:oMath xmlns:m="http://schemas.openxmlformats.org/officeDocument/2006/math">
                    <m:sSub>
                      <m:sSubPr>
                        <m:ctrlPr>
                          <a:rPr lang="en-CH" i="1">
                            <a:latin typeface="Cambria Math" panose="02040503050406030204" pitchFamily="18" charset="0"/>
                          </a:rPr>
                        </m:ctrlPr>
                      </m:sSubPr>
                      <m:e>
                        <m:r>
                          <a:rPr lang="fr-CH" i="1">
                            <a:latin typeface="Cambria Math" panose="02040503050406030204" pitchFamily="18" charset="0"/>
                          </a:rPr>
                          <m:t>𝑙</m:t>
                        </m:r>
                      </m:e>
                      <m:sub>
                        <m:r>
                          <a:rPr lang="fr-CH" i="1">
                            <a:latin typeface="Cambria Math" panose="02040503050406030204" pitchFamily="18" charset="0"/>
                          </a:rPr>
                          <m:t>𝑜</m:t>
                        </m:r>
                      </m:sub>
                    </m:sSub>
                  </m:oMath>
                </a14:m>
                <a:r>
                  <a:rPr lang="fr-CH" i="1" dirty="0"/>
                  <a:t> </a:t>
                </a:r>
                <a:r>
                  <a:rPr lang="fr-CH" dirty="0"/>
                  <a:t>et</a:t>
                </a:r>
                <a:r>
                  <a:rPr lang="fr-CH" i="1" dirty="0"/>
                  <a:t> </a:t>
                </a:r>
                <a14:m>
                  <m:oMath xmlns:m="http://schemas.openxmlformats.org/officeDocument/2006/math">
                    <m:sSub>
                      <m:sSubPr>
                        <m:ctrlPr>
                          <a:rPr lang="en-CH" i="1">
                            <a:latin typeface="Cambria Math" panose="02040503050406030204" pitchFamily="18" charset="0"/>
                          </a:rPr>
                        </m:ctrlPr>
                      </m:sSubPr>
                      <m:e>
                        <m:r>
                          <a:rPr lang="fr-CH" i="1">
                            <a:latin typeface="Cambria Math" panose="02040503050406030204" pitchFamily="18" charset="0"/>
                          </a:rPr>
                          <m:t>𝑙</m:t>
                        </m:r>
                      </m:e>
                      <m:sub>
                        <m:r>
                          <a:rPr lang="fr-CH" i="1">
                            <a:latin typeface="Cambria Math" panose="02040503050406030204" pitchFamily="18" charset="0"/>
                          </a:rPr>
                          <m:t>𝑖</m:t>
                        </m:r>
                      </m:sub>
                    </m:sSub>
                  </m:oMath>
                </a14:m>
                <a:r>
                  <a:rPr lang="en-CH" dirty="0"/>
                  <a:t> dépendent de </a:t>
                </a:r>
                <a:r>
                  <a:rPr lang="en-CH" i="1" dirty="0"/>
                  <a:t>h</a:t>
                </a:r>
                <a:r>
                  <a:rPr lang="en-CH" dirty="0"/>
                  <a:t>.</a:t>
                </a:r>
              </a:p>
              <a:p>
                <a:pPr marL="257175" indent="-257175" algn="l">
                  <a:lnSpc>
                    <a:spcPct val="110000"/>
                  </a:lnSpc>
                  <a:spcBef>
                    <a:spcPts val="0"/>
                  </a:spcBef>
                  <a:buFont typeface="Arial" panose="020B0604020202020204" pitchFamily="34" charset="0"/>
                  <a:buChar char="•"/>
                </a:pPr>
                <a:r>
                  <a:rPr lang="en-CH" dirty="0"/>
                  <a:t>Une meilleure précision par rapport à l’équation paraxiale (1</a:t>
                </a:r>
                <a:r>
                  <a:rPr lang="en-CH" baseline="30000" dirty="0"/>
                  <a:t>er</a:t>
                </a:r>
                <a:r>
                  <a:rPr lang="en-CH" dirty="0"/>
                  <a:t> ordre) est de d</a:t>
                </a:r>
                <a:r>
                  <a:rPr lang="fr-CH" dirty="0"/>
                  <a:t>é</a:t>
                </a:r>
                <a:r>
                  <a:rPr lang="en-CH" dirty="0"/>
                  <a:t>velopper </a:t>
                </a:r>
                <a:r>
                  <a:rPr lang="fr-CH" dirty="0"/>
                  <a:t>au</a:t>
                </a:r>
                <a:r>
                  <a:rPr lang="en-CH" dirty="0"/>
                  <a:t> 3</a:t>
                </a:r>
                <a:r>
                  <a:rPr lang="en-CH" baseline="30000" dirty="0"/>
                  <a:t>ème</a:t>
                </a:r>
                <a:r>
                  <a:rPr lang="en-CH" dirty="0"/>
                  <a:t> ordre, ce qui donne:</a:t>
                </a:r>
              </a:p>
              <a:p>
                <a:pPr algn="l">
                  <a:lnSpc>
                    <a:spcPct val="110000"/>
                  </a:lnSpc>
                  <a:spcBef>
                    <a:spcPts val="0"/>
                  </a:spcBef>
                </a:pPr>
                <a:r>
                  <a:rPr lang="en-CH" dirty="0"/>
                  <a:t>     </a:t>
                </a:r>
                <a14:m>
                  <m:oMath xmlns:m="http://schemas.openxmlformats.org/officeDocument/2006/math">
                    <m:f>
                      <m:fPr>
                        <m:ctrlPr>
                          <a:rPr lang="en-CH" i="1">
                            <a:latin typeface="Cambria Math" panose="02040503050406030204" pitchFamily="18" charset="0"/>
                          </a:rPr>
                        </m:ctrlPr>
                      </m:fPr>
                      <m:num>
                        <m:sSub>
                          <m:sSubPr>
                            <m:ctrlPr>
                              <a:rPr lang="en-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1</m:t>
                            </m:r>
                          </m:sub>
                        </m:sSub>
                      </m:num>
                      <m:den>
                        <m:sSub>
                          <m:sSubPr>
                            <m:ctrlPr>
                              <a:rPr lang="en-CH" i="1">
                                <a:latin typeface="Cambria Math" panose="02040503050406030204" pitchFamily="18" charset="0"/>
                              </a:rPr>
                            </m:ctrlPr>
                          </m:sSubPr>
                          <m:e>
                            <m:r>
                              <a:rPr lang="fr-CH" i="1">
                                <a:latin typeface="Cambria Math" panose="02040503050406030204" pitchFamily="18" charset="0"/>
                              </a:rPr>
                              <m:t>𝑆</m:t>
                            </m:r>
                          </m:e>
                          <m:sub>
                            <m:r>
                              <a:rPr lang="fr-CH" i="1">
                                <a:latin typeface="Cambria Math" panose="02040503050406030204" pitchFamily="18" charset="0"/>
                              </a:rPr>
                              <m:t>𝑜</m:t>
                            </m:r>
                          </m:sub>
                        </m:sSub>
                      </m:den>
                    </m:f>
                    <m:r>
                      <a:rPr lang="fr-CH" i="1">
                        <a:latin typeface="Cambria Math" panose="02040503050406030204" pitchFamily="18" charset="0"/>
                      </a:rPr>
                      <m:t>+</m:t>
                    </m:r>
                    <m:f>
                      <m:fPr>
                        <m:ctrlPr>
                          <a:rPr lang="en-CH" i="1">
                            <a:latin typeface="Cambria Math" panose="02040503050406030204" pitchFamily="18" charset="0"/>
                          </a:rPr>
                        </m:ctrlPr>
                      </m:fPr>
                      <m:num>
                        <m:sSub>
                          <m:sSubPr>
                            <m:ctrlPr>
                              <a:rPr lang="en-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2</m:t>
                            </m:r>
                          </m:sub>
                        </m:sSub>
                      </m:num>
                      <m:den>
                        <m:sSub>
                          <m:sSubPr>
                            <m:ctrlPr>
                              <a:rPr lang="en-CH" i="1">
                                <a:latin typeface="Cambria Math" panose="02040503050406030204" pitchFamily="18" charset="0"/>
                              </a:rPr>
                            </m:ctrlPr>
                          </m:sSubPr>
                          <m:e>
                            <m:r>
                              <a:rPr lang="fr-CH" i="1">
                                <a:latin typeface="Cambria Math" panose="02040503050406030204" pitchFamily="18" charset="0"/>
                              </a:rPr>
                              <m:t>𝑆</m:t>
                            </m:r>
                          </m:e>
                          <m:sub>
                            <m:r>
                              <a:rPr lang="fr-CH" i="1">
                                <a:latin typeface="Cambria Math" panose="02040503050406030204" pitchFamily="18" charset="0"/>
                              </a:rPr>
                              <m:t>𝑖</m:t>
                            </m:r>
                          </m:sub>
                        </m:sSub>
                      </m:den>
                    </m:f>
                    <m:r>
                      <a:rPr lang="fr-CH" i="1" smtClean="0">
                        <a:latin typeface="Cambria Math" panose="02040503050406030204" pitchFamily="18" charset="0"/>
                        <a:ea typeface="Cambria Math" panose="02040503050406030204" pitchFamily="18" charset="0"/>
                      </a:rPr>
                      <m:t>≅</m:t>
                    </m:r>
                    <m:f>
                      <m:fPr>
                        <m:ctrlPr>
                          <a:rPr lang="en-CH" i="1">
                            <a:latin typeface="Cambria Math" panose="02040503050406030204" pitchFamily="18" charset="0"/>
                          </a:rPr>
                        </m:ctrlPr>
                      </m:fPr>
                      <m:num>
                        <m:r>
                          <a:rPr lang="fr-CH" i="1">
                            <a:latin typeface="Cambria Math" panose="02040503050406030204" pitchFamily="18" charset="0"/>
                          </a:rPr>
                          <m:t>1</m:t>
                        </m:r>
                      </m:num>
                      <m:den>
                        <m:r>
                          <a:rPr lang="fr-CH" i="1">
                            <a:latin typeface="Cambria Math" panose="02040503050406030204" pitchFamily="18" charset="0"/>
                          </a:rPr>
                          <m:t>𝑅</m:t>
                        </m:r>
                      </m:den>
                    </m:f>
                    <m:d>
                      <m:dPr>
                        <m:ctrlPr>
                          <a:rPr lang="fr-CH" i="1">
                            <a:latin typeface="Cambria Math" panose="02040503050406030204" pitchFamily="18" charset="0"/>
                          </a:rPr>
                        </m:ctrlPr>
                      </m:dPr>
                      <m:e>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2</m:t>
                            </m:r>
                          </m:sub>
                        </m:sSub>
                        <m:r>
                          <a:rPr lang="fr-CH" i="1">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1</m:t>
                            </m:r>
                          </m:sub>
                        </m:sSub>
                      </m:e>
                    </m:d>
                    <m:r>
                      <a:rPr lang="fr-CH" b="0" i="1" smtClean="0">
                        <a:latin typeface="Cambria Math" panose="02040503050406030204" pitchFamily="18" charset="0"/>
                      </a:rPr>
                      <m:t>+</m:t>
                    </m:r>
                    <m:sSup>
                      <m:sSupPr>
                        <m:ctrlPr>
                          <a:rPr lang="fr-CH" b="0" i="1" smtClean="0">
                            <a:latin typeface="Cambria Math" panose="02040503050406030204" pitchFamily="18" charset="0"/>
                          </a:rPr>
                        </m:ctrlPr>
                      </m:sSupPr>
                      <m:e>
                        <m:r>
                          <a:rPr lang="fr-CH" b="0" i="1" smtClean="0">
                            <a:latin typeface="Cambria Math" panose="02040503050406030204" pitchFamily="18" charset="0"/>
                          </a:rPr>
                          <m:t>h</m:t>
                        </m:r>
                      </m:e>
                      <m:sup>
                        <m:r>
                          <a:rPr lang="fr-CH" b="0" i="1" smtClean="0">
                            <a:latin typeface="Cambria Math" panose="02040503050406030204" pitchFamily="18" charset="0"/>
                          </a:rPr>
                          <m:t>2</m:t>
                        </m:r>
                      </m:sup>
                    </m:sSup>
                    <m:d>
                      <m:dPr>
                        <m:begChr m:val="["/>
                        <m:endChr m:val="]"/>
                        <m:ctrlPr>
                          <a:rPr lang="fr-CH" b="0" i="1" smtClean="0">
                            <a:latin typeface="Cambria Math" panose="02040503050406030204" pitchFamily="18" charset="0"/>
                          </a:rPr>
                        </m:ctrlPr>
                      </m:dPr>
                      <m:e>
                        <m:f>
                          <m:fPr>
                            <m:ctrlPr>
                              <a:rPr lang="fr-CH" b="0" i="1" smtClean="0">
                                <a:latin typeface="Cambria Math" panose="02040503050406030204" pitchFamily="18" charset="0"/>
                              </a:rPr>
                            </m:ctrlPr>
                          </m:fPr>
                          <m:num>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1</m:t>
                                </m:r>
                              </m:sub>
                            </m:sSub>
                          </m:num>
                          <m:den>
                            <m:sSub>
                              <m:sSubPr>
                                <m:ctrlPr>
                                  <a:rPr lang="en-CH" i="1">
                                    <a:latin typeface="Cambria Math" panose="02040503050406030204" pitchFamily="18" charset="0"/>
                                  </a:rPr>
                                </m:ctrlPr>
                              </m:sSubPr>
                              <m:e>
                                <m:r>
                                  <a:rPr lang="fr-CH" b="0" i="1" smtClean="0">
                                    <a:latin typeface="Cambria Math" panose="02040503050406030204" pitchFamily="18" charset="0"/>
                                  </a:rPr>
                                  <m:t>2</m:t>
                                </m:r>
                                <m:r>
                                  <a:rPr lang="fr-CH" i="1">
                                    <a:latin typeface="Cambria Math" panose="02040503050406030204" pitchFamily="18" charset="0"/>
                                  </a:rPr>
                                  <m:t>𝑆</m:t>
                                </m:r>
                              </m:e>
                              <m:sub>
                                <m:r>
                                  <a:rPr lang="fr-CH" i="1">
                                    <a:latin typeface="Cambria Math" panose="02040503050406030204" pitchFamily="18" charset="0"/>
                                  </a:rPr>
                                  <m:t>𝑜</m:t>
                                </m:r>
                              </m:sub>
                            </m:sSub>
                          </m:den>
                        </m:f>
                        <m:sSup>
                          <m:sSupPr>
                            <m:ctrlPr>
                              <a:rPr lang="fr-CH" b="0" i="1" smtClean="0">
                                <a:latin typeface="Cambria Math" panose="02040503050406030204" pitchFamily="18" charset="0"/>
                              </a:rPr>
                            </m:ctrlPr>
                          </m:sSupPr>
                          <m:e>
                            <m:d>
                              <m:dPr>
                                <m:ctrlPr>
                                  <a:rPr lang="fr-CH" b="0" i="1" smtClean="0">
                                    <a:latin typeface="Cambria Math" panose="02040503050406030204" pitchFamily="18" charset="0"/>
                                  </a:rPr>
                                </m:ctrlPr>
                              </m:dPr>
                              <m:e>
                                <m:f>
                                  <m:fPr>
                                    <m:ctrlPr>
                                      <a:rPr lang="en-CH" i="1">
                                        <a:latin typeface="Cambria Math" panose="02040503050406030204" pitchFamily="18" charset="0"/>
                                      </a:rPr>
                                    </m:ctrlPr>
                                  </m:fPr>
                                  <m:num>
                                    <m:r>
                                      <a:rPr lang="fr-CH" i="1">
                                        <a:latin typeface="Cambria Math" panose="02040503050406030204" pitchFamily="18" charset="0"/>
                                      </a:rPr>
                                      <m:t>1</m:t>
                                    </m:r>
                                  </m:num>
                                  <m:den>
                                    <m:r>
                                      <a:rPr lang="fr-CH" i="1">
                                        <a:latin typeface="Cambria Math" panose="02040503050406030204" pitchFamily="18" charset="0"/>
                                      </a:rPr>
                                      <m:t>𝑅</m:t>
                                    </m:r>
                                  </m:den>
                                </m:f>
                                <m:r>
                                  <a:rPr lang="fr-CH" b="0" i="1" smtClean="0">
                                    <a:latin typeface="Cambria Math" panose="02040503050406030204" pitchFamily="18" charset="0"/>
                                  </a:rPr>
                                  <m:t>+</m:t>
                                </m:r>
                                <m:f>
                                  <m:fPr>
                                    <m:ctrlPr>
                                      <a:rPr lang="en-CH" i="1">
                                        <a:latin typeface="Cambria Math" panose="02040503050406030204" pitchFamily="18" charset="0"/>
                                      </a:rPr>
                                    </m:ctrlPr>
                                  </m:fPr>
                                  <m:num>
                                    <m:r>
                                      <a:rPr lang="fr-CH" i="1">
                                        <a:latin typeface="Cambria Math" panose="02040503050406030204" pitchFamily="18" charset="0"/>
                                      </a:rPr>
                                      <m:t>1</m:t>
                                    </m:r>
                                  </m:num>
                                  <m:den>
                                    <m:sSub>
                                      <m:sSubPr>
                                        <m:ctrlPr>
                                          <a:rPr lang="en-CH" i="1">
                                            <a:latin typeface="Cambria Math" panose="02040503050406030204" pitchFamily="18" charset="0"/>
                                          </a:rPr>
                                        </m:ctrlPr>
                                      </m:sSubPr>
                                      <m:e>
                                        <m:r>
                                          <a:rPr lang="fr-CH" i="1">
                                            <a:latin typeface="Cambria Math" panose="02040503050406030204" pitchFamily="18" charset="0"/>
                                          </a:rPr>
                                          <m:t>𝑆</m:t>
                                        </m:r>
                                      </m:e>
                                      <m:sub>
                                        <m:r>
                                          <a:rPr lang="fr-CH" b="0" i="1" smtClean="0">
                                            <a:latin typeface="Cambria Math" panose="02040503050406030204" pitchFamily="18" charset="0"/>
                                          </a:rPr>
                                          <m:t>𝑜</m:t>
                                        </m:r>
                                      </m:sub>
                                    </m:sSub>
                                  </m:den>
                                </m:f>
                              </m:e>
                            </m:d>
                          </m:e>
                          <m:sup>
                            <m:r>
                              <a:rPr lang="fr-CH" b="0" i="1" smtClean="0">
                                <a:latin typeface="Cambria Math" panose="02040503050406030204" pitchFamily="18" charset="0"/>
                              </a:rPr>
                              <m:t>2</m:t>
                            </m:r>
                          </m:sup>
                        </m:sSup>
                        <m:r>
                          <a:rPr lang="fr-CH" b="0" i="1" smtClean="0">
                            <a:latin typeface="Cambria Math" panose="02040503050406030204" pitchFamily="18" charset="0"/>
                          </a:rPr>
                          <m:t>+</m:t>
                        </m:r>
                        <m:f>
                          <m:fPr>
                            <m:ctrlPr>
                              <a:rPr lang="fr-CH" i="1">
                                <a:latin typeface="Cambria Math" panose="02040503050406030204" pitchFamily="18" charset="0"/>
                              </a:rPr>
                            </m:ctrlPr>
                          </m:fPr>
                          <m:num>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b="0" i="1" smtClean="0">
                                    <a:latin typeface="Cambria Math" panose="02040503050406030204" pitchFamily="18" charset="0"/>
                                  </a:rPr>
                                  <m:t>2</m:t>
                                </m:r>
                              </m:sub>
                            </m:sSub>
                          </m:num>
                          <m:den>
                            <m:sSub>
                              <m:sSubPr>
                                <m:ctrlPr>
                                  <a:rPr lang="en-CH" i="1">
                                    <a:latin typeface="Cambria Math" panose="02040503050406030204" pitchFamily="18" charset="0"/>
                                  </a:rPr>
                                </m:ctrlPr>
                              </m:sSubPr>
                              <m:e>
                                <m:r>
                                  <a:rPr lang="fr-CH" i="1">
                                    <a:latin typeface="Cambria Math" panose="02040503050406030204" pitchFamily="18" charset="0"/>
                                  </a:rPr>
                                  <m:t>2</m:t>
                                </m:r>
                                <m:r>
                                  <a:rPr lang="fr-CH" i="1">
                                    <a:latin typeface="Cambria Math" panose="02040503050406030204" pitchFamily="18" charset="0"/>
                                  </a:rPr>
                                  <m:t>𝑆</m:t>
                                </m:r>
                              </m:e>
                              <m:sub>
                                <m:r>
                                  <a:rPr lang="fr-CH" b="0" i="1" smtClean="0">
                                    <a:latin typeface="Cambria Math" panose="02040503050406030204" pitchFamily="18" charset="0"/>
                                  </a:rPr>
                                  <m:t>𝑖</m:t>
                                </m:r>
                              </m:sub>
                            </m:sSub>
                          </m:den>
                        </m:f>
                        <m:sSup>
                          <m:sSupPr>
                            <m:ctrlPr>
                              <a:rPr lang="fr-CH" i="1">
                                <a:latin typeface="Cambria Math" panose="02040503050406030204" pitchFamily="18" charset="0"/>
                              </a:rPr>
                            </m:ctrlPr>
                          </m:sSupPr>
                          <m:e>
                            <m:d>
                              <m:dPr>
                                <m:ctrlPr>
                                  <a:rPr lang="fr-CH" i="1">
                                    <a:latin typeface="Cambria Math" panose="02040503050406030204" pitchFamily="18" charset="0"/>
                                  </a:rPr>
                                </m:ctrlPr>
                              </m:dPr>
                              <m:e>
                                <m:f>
                                  <m:fPr>
                                    <m:ctrlPr>
                                      <a:rPr lang="en-CH" i="1">
                                        <a:latin typeface="Cambria Math" panose="02040503050406030204" pitchFamily="18" charset="0"/>
                                      </a:rPr>
                                    </m:ctrlPr>
                                  </m:fPr>
                                  <m:num>
                                    <m:r>
                                      <a:rPr lang="fr-CH" i="1">
                                        <a:latin typeface="Cambria Math" panose="02040503050406030204" pitchFamily="18" charset="0"/>
                                      </a:rPr>
                                      <m:t>1</m:t>
                                    </m:r>
                                  </m:num>
                                  <m:den>
                                    <m:r>
                                      <a:rPr lang="fr-CH" i="1">
                                        <a:latin typeface="Cambria Math" panose="02040503050406030204" pitchFamily="18" charset="0"/>
                                      </a:rPr>
                                      <m:t>𝑅</m:t>
                                    </m:r>
                                  </m:den>
                                </m:f>
                                <m:r>
                                  <a:rPr lang="fr-CH" b="0" i="1" smtClean="0">
                                    <a:latin typeface="Cambria Math" panose="02040503050406030204" pitchFamily="18" charset="0"/>
                                  </a:rPr>
                                  <m:t>−</m:t>
                                </m:r>
                                <m:f>
                                  <m:fPr>
                                    <m:ctrlPr>
                                      <a:rPr lang="en-CH" i="1">
                                        <a:latin typeface="Cambria Math" panose="02040503050406030204" pitchFamily="18" charset="0"/>
                                      </a:rPr>
                                    </m:ctrlPr>
                                  </m:fPr>
                                  <m:num>
                                    <m:r>
                                      <a:rPr lang="fr-CH" i="1">
                                        <a:latin typeface="Cambria Math" panose="02040503050406030204" pitchFamily="18" charset="0"/>
                                      </a:rPr>
                                      <m:t>1</m:t>
                                    </m:r>
                                  </m:num>
                                  <m:den>
                                    <m:sSub>
                                      <m:sSubPr>
                                        <m:ctrlPr>
                                          <a:rPr lang="en-CH" i="1">
                                            <a:latin typeface="Cambria Math" panose="02040503050406030204" pitchFamily="18" charset="0"/>
                                          </a:rPr>
                                        </m:ctrlPr>
                                      </m:sSubPr>
                                      <m:e>
                                        <m:r>
                                          <a:rPr lang="fr-CH" i="1">
                                            <a:latin typeface="Cambria Math" panose="02040503050406030204" pitchFamily="18" charset="0"/>
                                          </a:rPr>
                                          <m:t>𝑆</m:t>
                                        </m:r>
                                      </m:e>
                                      <m:sub>
                                        <m:r>
                                          <a:rPr lang="fr-CH" b="0" i="1" smtClean="0">
                                            <a:latin typeface="Cambria Math" panose="02040503050406030204" pitchFamily="18" charset="0"/>
                                          </a:rPr>
                                          <m:t>𝑖</m:t>
                                        </m:r>
                                      </m:sub>
                                    </m:sSub>
                                  </m:den>
                                </m:f>
                              </m:e>
                            </m:d>
                          </m:e>
                          <m:sup>
                            <m:r>
                              <a:rPr lang="fr-CH" i="1">
                                <a:latin typeface="Cambria Math" panose="02040503050406030204" pitchFamily="18" charset="0"/>
                              </a:rPr>
                              <m:t>2</m:t>
                            </m:r>
                          </m:sup>
                        </m:sSup>
                      </m:e>
                    </m:d>
                  </m:oMath>
                </a14:m>
                <a:r>
                  <a:rPr lang="en-CH" dirty="0"/>
                  <a:t> </a:t>
                </a:r>
              </a:p>
              <a:p>
                <a:pPr marL="257175" indent="-257175" algn="l">
                  <a:lnSpc>
                    <a:spcPct val="110000"/>
                  </a:lnSpc>
                  <a:spcBef>
                    <a:spcPts val="0"/>
                  </a:spcBef>
                  <a:buFont typeface="Arial" panose="020B0604020202020204" pitchFamily="34" charset="0"/>
                  <a:buChar char="•"/>
                </a:pPr>
                <a:r>
                  <a:rPr lang="en-CH" dirty="0"/>
                  <a:t>Le terme suppl</a:t>
                </a:r>
                <a:r>
                  <a:rPr lang="fr-CH" dirty="0"/>
                  <a:t>é</a:t>
                </a:r>
                <a:r>
                  <a:rPr lang="en-CH" dirty="0"/>
                  <a:t>mentaire montre que pour un </a:t>
                </a:r>
                <a:r>
                  <a:rPr lang="en-CH" i="1" dirty="0"/>
                  <a:t>h</a:t>
                </a:r>
                <a:r>
                  <a:rPr lang="en-CH" dirty="0"/>
                  <a:t> plus grand, le point focal </a:t>
                </a:r>
                <a:r>
                  <a:rPr lang="en-CH" i="1" dirty="0"/>
                  <a:t>S</a:t>
                </a:r>
                <a:r>
                  <a:rPr lang="en-CH" baseline="-25000" dirty="0"/>
                  <a:t>i</a:t>
                </a:r>
                <a:r>
                  <a:rPr lang="en-CH" dirty="0"/>
                  <a:t> est plus proche de la lentille. C’est aussi intuitif (conservation du chemin optique).</a:t>
                </a:r>
              </a:p>
            </p:txBody>
          </p:sp>
        </mc:Choice>
        <mc:Fallback xmlns="">
          <p:sp>
            <p:nvSpPr>
              <p:cNvPr id="5" name="Subtitle 4">
                <a:extLst>
                  <a:ext uri="{FF2B5EF4-FFF2-40B4-BE49-F238E27FC236}">
                    <a16:creationId xmlns:a16="http://schemas.microsoft.com/office/drawing/2014/main" id="{7E77E312-3E9E-A84B-B6B5-5B7303E520E7}"/>
                  </a:ext>
                </a:extLst>
              </p:cNvPr>
              <p:cNvSpPr>
                <a:spLocks noGrp="1" noRot="1" noChangeAspect="1" noMove="1" noResize="1" noEditPoints="1" noAdjustHandles="1" noChangeArrowheads="1" noChangeShapeType="1" noTextEdit="1"/>
              </p:cNvSpPr>
              <p:nvPr>
                <p:ph type="subTitle" idx="1"/>
              </p:nvPr>
            </p:nvSpPr>
            <p:spPr>
              <a:xfrm>
                <a:off x="-2" y="703890"/>
                <a:ext cx="6074231" cy="4439609"/>
              </a:xfrm>
              <a:blipFill>
                <a:blip r:embed="rId5"/>
                <a:stretch>
                  <a:fillRect l="-626" t="-285"/>
                </a:stretch>
              </a:blipFill>
            </p:spPr>
            <p:txBody>
              <a:bodyPr/>
              <a:lstStyle/>
              <a:p>
                <a:r>
                  <a:rPr lang="en-US">
                    <a:noFill/>
                  </a:rPr>
                  <a:t> </a:t>
                </a:r>
              </a:p>
            </p:txBody>
          </p:sp>
        </mc:Fallback>
      </mc:AlternateContent>
    </p:spTree>
    <p:extLst>
      <p:ext uri="{BB962C8B-B14F-4D97-AF65-F5344CB8AC3E}">
        <p14:creationId xmlns:p14="http://schemas.microsoft.com/office/powerpoint/2010/main" val="2325680021"/>
      </p:ext>
    </p:extLst>
  </p:cSld>
  <p:clrMapOvr>
    <a:masterClrMapping/>
  </p:clrMapOvr>
  <mc:AlternateContent xmlns:mc="http://schemas.openxmlformats.org/markup-compatibility/2006" xmlns:p14="http://schemas.microsoft.com/office/powerpoint/2010/main">
    <mc:Choice Requires="p14">
      <p:transition spd="slow" p14:dur="2000" advTm="175067"/>
    </mc:Choice>
    <mc:Fallback xmlns="">
      <p:transition spd="slow" advTm="17506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0" y="0"/>
            <a:ext cx="5702212" cy="499959"/>
          </a:xfrm>
        </p:spPr>
        <p:txBody>
          <a:bodyPr>
            <a:normAutofit/>
          </a:bodyPr>
          <a:lstStyle/>
          <a:p>
            <a:r>
              <a:rPr lang="fr-CH" sz="2800" dirty="0"/>
              <a:t>L’aberration sphérique</a:t>
            </a:r>
            <a:endParaRPr lang="en-CH" sz="2800" dirty="0"/>
          </a:p>
        </p:txBody>
      </p:sp>
      <mc:AlternateContent xmlns:mc="http://schemas.openxmlformats.org/markup-compatibility/2006" xmlns:a14="http://schemas.microsoft.com/office/drawing/2010/main">
        <mc:Choice Requires="a14">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1" y="499960"/>
                <a:ext cx="5749538" cy="4643540"/>
              </a:xfrm>
            </p:spPr>
            <p:txBody>
              <a:bodyPr>
                <a:noAutofit/>
              </a:bodyPr>
              <a:lstStyle/>
              <a:p>
                <a:pPr marL="257175" indent="-257175" algn="l">
                  <a:lnSpc>
                    <a:spcPct val="110000"/>
                  </a:lnSpc>
                  <a:spcBef>
                    <a:spcPts val="0"/>
                  </a:spcBef>
                  <a:buFont typeface="Arial" panose="020B0604020202020204" pitchFamily="34" charset="0"/>
                  <a:buChar char="•"/>
                </a:pPr>
                <a:r>
                  <a:rPr lang="en-CH" dirty="0"/>
                  <a:t>L’objet se trouve sur l’axe optique.</a:t>
                </a:r>
              </a:p>
              <a:p>
                <a:pPr marL="257175" indent="-257175" algn="l">
                  <a:lnSpc>
                    <a:spcPct val="110000"/>
                  </a:lnSpc>
                  <a:spcBef>
                    <a:spcPts val="0"/>
                  </a:spcBef>
                  <a:buFont typeface="Arial" panose="020B0604020202020204" pitchFamily="34" charset="0"/>
                  <a:buChar char="•"/>
                </a:pPr>
                <a:r>
                  <a:rPr lang="en-CH" dirty="0"/>
                  <a:t>L’image se trouve aussi sur l’axe optique, mais la distance dépend de la hauteur </a:t>
                </a:r>
                <a:r>
                  <a:rPr lang="en-CH" i="1" dirty="0"/>
                  <a:t>h</a:t>
                </a:r>
                <a:r>
                  <a:rPr lang="en-CH" dirty="0"/>
                  <a:t> des rayons qui la forment.</a:t>
                </a:r>
              </a:p>
              <a:p>
                <a:pPr marL="257175" indent="-257175" algn="l">
                  <a:lnSpc>
                    <a:spcPct val="110000"/>
                  </a:lnSpc>
                  <a:spcBef>
                    <a:spcPts val="0"/>
                  </a:spcBef>
                  <a:buFont typeface="Arial" panose="020B0604020202020204" pitchFamily="34" charset="0"/>
                  <a:buChar char="•"/>
                </a:pPr>
                <a:r>
                  <a:rPr lang="en-CH" dirty="0"/>
                  <a:t>Le résultat: pas </a:t>
                </a:r>
                <a:r>
                  <a:rPr lang="en-CH" b="1" dirty="0"/>
                  <a:t>un</a:t>
                </a:r>
                <a:r>
                  <a:rPr lang="en-CH" dirty="0"/>
                  <a:t> point focal mais plusieurs! Pour chaque groupe circulaire des rayons, un point focal. Elles forment une ligne sur l’axe, sa longeur est l’</a:t>
                </a:r>
                <a:r>
                  <a:rPr lang="en-CH" b="1" dirty="0"/>
                  <a:t>aberration sphérique longitudinal</a:t>
                </a:r>
                <a:r>
                  <a:rPr lang="en-CH" dirty="0"/>
                  <a:t> (L-SA).</a:t>
                </a:r>
              </a:p>
              <a:p>
                <a:pPr marL="257175" indent="-257175" algn="l">
                  <a:lnSpc>
                    <a:spcPct val="110000"/>
                  </a:lnSpc>
                  <a:spcBef>
                    <a:spcPts val="0"/>
                  </a:spcBef>
                  <a:buFont typeface="Arial" panose="020B0604020202020204" pitchFamily="34" charset="0"/>
                  <a:buChar char="•"/>
                </a:pPr>
                <a:r>
                  <a:rPr lang="en-CH" dirty="0"/>
                  <a:t>Avant d’arriver au po</a:t>
                </a:r>
                <a:r>
                  <a:rPr lang="fr-CH" dirty="0"/>
                  <a:t>i</a:t>
                </a:r>
                <a:r>
                  <a:rPr lang="en-CH" dirty="0"/>
                  <a:t>nt focal, un groupe de rayons forme un cercle. </a:t>
                </a:r>
                <a:r>
                  <a:rPr lang="en-GB" dirty="0"/>
                  <a:t>L</a:t>
                </a:r>
                <a:r>
                  <a:rPr lang="en-CH" dirty="0"/>
                  <a:t>’enveloppe de tou</a:t>
                </a:r>
                <a:r>
                  <a:rPr lang="fr-CH" dirty="0"/>
                  <a:t>s</a:t>
                </a:r>
                <a:r>
                  <a:rPr lang="en-CH" dirty="0"/>
                  <a:t> les rayons réfractés est l</a:t>
                </a:r>
                <a:r>
                  <a:rPr lang="fr-CH" dirty="0"/>
                  <a:t>a</a:t>
                </a:r>
                <a:r>
                  <a:rPr lang="en-CH" dirty="0"/>
                  <a:t> </a:t>
                </a:r>
                <a:r>
                  <a:rPr lang="en-CH" b="1" dirty="0"/>
                  <a:t>caustique</a:t>
                </a:r>
                <a:r>
                  <a:rPr lang="en-CH" dirty="0"/>
                  <a:t>. Son intersection avec les rayons marginaux est le </a:t>
                </a:r>
                <a:r>
                  <a:rPr lang="en-CH" b="1" dirty="0"/>
                  <a:t>cercle de confusion minimale</a:t>
                </a:r>
                <a:r>
                  <a:rPr lang="fr-CH" b="1" dirty="0"/>
                  <a:t> </a:t>
                </a:r>
                <a14:m>
                  <m:oMath xmlns:m="http://schemas.openxmlformats.org/officeDocument/2006/math">
                    <m:sSub>
                      <m:sSubPr>
                        <m:ctrlPr>
                          <a:rPr lang="fr-CH" b="1" i="1" smtClean="0">
                            <a:latin typeface="Cambria Math" panose="02040503050406030204" pitchFamily="18" charset="0"/>
                          </a:rPr>
                        </m:ctrlPr>
                      </m:sSubPr>
                      <m:e>
                        <m:r>
                          <a:rPr lang="fr-CH" b="1" i="0" smtClean="0">
                            <a:latin typeface="Cambria Math" panose="02040503050406030204" pitchFamily="18" charset="0"/>
                          </a:rPr>
                          <m:t>𝚺</m:t>
                        </m:r>
                      </m:e>
                      <m:sub>
                        <m:r>
                          <a:rPr lang="fr-CH" b="1" i="0" smtClean="0">
                            <a:latin typeface="Cambria Math" panose="02040503050406030204" pitchFamily="18" charset="0"/>
                          </a:rPr>
                          <m:t>𝐋𝐂</m:t>
                        </m:r>
                      </m:sub>
                    </m:sSub>
                  </m:oMath>
                </a14:m>
                <a:r>
                  <a:rPr lang="en-CH" dirty="0"/>
                  <a:t>.</a:t>
                </a:r>
              </a:p>
              <a:p>
                <a:pPr marL="257175" indent="-257175" algn="l">
                  <a:lnSpc>
                    <a:spcPct val="110000"/>
                  </a:lnSpc>
                  <a:spcBef>
                    <a:spcPts val="0"/>
                  </a:spcBef>
                  <a:buFont typeface="Arial" panose="020B0604020202020204" pitchFamily="34" charset="0"/>
                  <a:buChar char="•"/>
                </a:pPr>
                <a:r>
                  <a:rPr lang="en-CH" dirty="0"/>
                  <a:t>Si on met un écran au point focal paraxial, les autres rayons vont former un cercle; sa taille es</a:t>
                </a:r>
                <a:r>
                  <a:rPr lang="fr-CH" dirty="0"/>
                  <a:t>t</a:t>
                </a:r>
                <a:r>
                  <a:rPr lang="en-CH" dirty="0"/>
                  <a:t> l’</a:t>
                </a:r>
                <a:r>
                  <a:rPr lang="en-CH" b="1" dirty="0"/>
                  <a:t>aberration sphérique transverse</a:t>
                </a:r>
                <a:r>
                  <a:rPr lang="en-CH" dirty="0"/>
                  <a:t> (T-SA).</a:t>
                </a:r>
              </a:p>
              <a:p>
                <a:pPr marL="257175" indent="-257175" algn="l">
                  <a:lnSpc>
                    <a:spcPct val="110000"/>
                  </a:lnSpc>
                  <a:spcBef>
                    <a:spcPts val="0"/>
                  </a:spcBef>
                  <a:buFont typeface="Arial" panose="020B0604020202020204" pitchFamily="34" charset="0"/>
                  <a:buChar char="•"/>
                </a:pPr>
                <a:r>
                  <a:rPr lang="en-CH" dirty="0"/>
                  <a:t>Le même phénomène existe pour le miroir sphérique.</a:t>
                </a:r>
              </a:p>
            </p:txBody>
          </p:sp>
        </mc:Choice>
        <mc:Fallback xmlns="">
          <p:sp>
            <p:nvSpPr>
              <p:cNvPr id="5" name="Subtitle 4">
                <a:extLst>
                  <a:ext uri="{FF2B5EF4-FFF2-40B4-BE49-F238E27FC236}">
                    <a16:creationId xmlns:a16="http://schemas.microsoft.com/office/drawing/2014/main" id="{7E77E312-3E9E-A84B-B6B5-5B7303E520E7}"/>
                  </a:ext>
                </a:extLst>
              </p:cNvPr>
              <p:cNvSpPr>
                <a:spLocks noGrp="1" noRot="1" noChangeAspect="1" noMove="1" noResize="1" noEditPoints="1" noAdjustHandles="1" noChangeArrowheads="1" noChangeShapeType="1" noTextEdit="1"/>
              </p:cNvSpPr>
              <p:nvPr>
                <p:ph type="subTitle" idx="1"/>
              </p:nvPr>
            </p:nvSpPr>
            <p:spPr>
              <a:xfrm>
                <a:off x="-1" y="499960"/>
                <a:ext cx="5749538" cy="4643540"/>
              </a:xfrm>
              <a:blipFill>
                <a:blip r:embed="rId2"/>
                <a:stretch>
                  <a:fillRect l="-662" t="-272" r="-1766" b="-1090"/>
                </a:stretch>
              </a:blipFill>
            </p:spPr>
            <p:txBody>
              <a:bodyPr/>
              <a:lstStyle/>
              <a:p>
                <a:r>
                  <a:rPr lang="en-US">
                    <a:noFill/>
                  </a:rPr>
                  <a:t> </a:t>
                </a:r>
              </a:p>
            </p:txBody>
          </p:sp>
        </mc:Fallback>
      </mc:AlternateContent>
      <p:pic>
        <p:nvPicPr>
          <p:cNvPr id="6" name="Picture 5" descr="600px-Caustic_of_a_circle_2">
            <a:extLst>
              <a:ext uri="{FF2B5EF4-FFF2-40B4-BE49-F238E27FC236}">
                <a16:creationId xmlns:a16="http://schemas.microsoft.com/office/drawing/2014/main" id="{8A018BF2-597D-5341-9AFA-BEF8099D9033}"/>
              </a:ext>
            </a:extLst>
          </p:cNvPr>
          <p:cNvPicPr/>
          <p:nvPr/>
        </p:nvPicPr>
        <p:blipFill>
          <a:blip r:embed="rId3">
            <a:lum contrast="80000"/>
            <a:extLst>
              <a:ext uri="{28A0092B-C50C-407E-A947-70E740481C1C}">
                <a14:useLocalDpi xmlns:a14="http://schemas.microsoft.com/office/drawing/2010/main" val="0"/>
              </a:ext>
            </a:extLst>
          </a:blip>
          <a:srcRect/>
          <a:stretch>
            <a:fillRect/>
          </a:stretch>
        </p:blipFill>
        <p:spPr bwMode="auto">
          <a:xfrm>
            <a:off x="7339012" y="3338512"/>
            <a:ext cx="1804988" cy="1804988"/>
          </a:xfrm>
          <a:prstGeom prst="rect">
            <a:avLst/>
          </a:prstGeom>
          <a:noFill/>
          <a:ln>
            <a:noFill/>
          </a:ln>
        </p:spPr>
      </p:pic>
      <p:pic>
        <p:nvPicPr>
          <p:cNvPr id="8" name="Picture 7" descr="Spherical_aber_lens">
            <a:extLst>
              <a:ext uri="{FF2B5EF4-FFF2-40B4-BE49-F238E27FC236}">
                <a16:creationId xmlns:a16="http://schemas.microsoft.com/office/drawing/2014/main" id="{17CF1FC3-A589-1E49-912D-479E2E7DAC5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035041" y="-1"/>
            <a:ext cx="3108960" cy="3308319"/>
          </a:xfrm>
          <a:prstGeom prst="rect">
            <a:avLst/>
          </a:prstGeom>
          <a:noFill/>
          <a:ln>
            <a:noFill/>
          </a:ln>
        </p:spPr>
      </p:pic>
    </p:spTree>
    <p:extLst>
      <p:ext uri="{BB962C8B-B14F-4D97-AF65-F5344CB8AC3E}">
        <p14:creationId xmlns:p14="http://schemas.microsoft.com/office/powerpoint/2010/main" val="1298221201"/>
      </p:ext>
    </p:extLst>
  </p:cSld>
  <p:clrMapOvr>
    <a:masterClrMapping/>
  </p:clrMapOvr>
  <mc:AlternateContent xmlns:mc="http://schemas.openxmlformats.org/markup-compatibility/2006" xmlns:p14="http://schemas.microsoft.com/office/powerpoint/2010/main">
    <mc:Choice Requires="p14">
      <p:transition spd="slow" p14:dur="2000" advTm="138003"/>
    </mc:Choice>
    <mc:Fallback xmlns="">
      <p:transition spd="slow" advTm="13800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0" y="1"/>
            <a:ext cx="5168360" cy="519691"/>
          </a:xfrm>
        </p:spPr>
        <p:txBody>
          <a:bodyPr>
            <a:noAutofit/>
          </a:bodyPr>
          <a:lstStyle/>
          <a:p>
            <a:r>
              <a:rPr lang="fr-CH" sz="2800" dirty="0"/>
              <a:t>Diminuer l’aberration sphérique</a:t>
            </a:r>
            <a:endParaRPr lang="en-CH" sz="2800" dirty="0"/>
          </a:p>
        </p:txBody>
      </p:sp>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2" y="776253"/>
            <a:ext cx="5095961" cy="4367247"/>
          </a:xfrm>
        </p:spPr>
        <p:txBody>
          <a:bodyPr>
            <a:noAutofit/>
          </a:bodyPr>
          <a:lstStyle/>
          <a:p>
            <a:pPr marL="257175" indent="-257175" algn="l">
              <a:lnSpc>
                <a:spcPct val="110000"/>
              </a:lnSpc>
              <a:spcBef>
                <a:spcPts val="0"/>
              </a:spcBef>
              <a:buFont typeface="Arial" panose="020B0604020202020204" pitchFamily="34" charset="0"/>
              <a:buChar char="•"/>
            </a:pPr>
            <a:r>
              <a:rPr lang="fr-CH" dirty="0"/>
              <a:t>L’aberration sphérique dépend de la déflexion du faisceau: il est mieux de diviser la déflexion entre les deux faces de la lentille, comme dans le prisme.</a:t>
            </a:r>
          </a:p>
          <a:p>
            <a:pPr marL="257175" indent="-257175" algn="l">
              <a:lnSpc>
                <a:spcPct val="110000"/>
              </a:lnSpc>
              <a:spcBef>
                <a:spcPts val="0"/>
              </a:spcBef>
              <a:buFont typeface="Arial" panose="020B0604020202020204" pitchFamily="34" charset="0"/>
              <a:buChar char="•"/>
            </a:pPr>
            <a:r>
              <a:rPr lang="fr-CH" dirty="0"/>
              <a:t>Exemple: Pour focaliser un faisceau parallèle il  est mieux de le diriger vers la face courbe d’une lentille </a:t>
            </a:r>
            <a:r>
              <a:rPr lang="fr-CH" dirty="0" err="1"/>
              <a:t>plano-convexe</a:t>
            </a:r>
            <a:r>
              <a:rPr lang="fr-CH" dirty="0"/>
              <a:t>; une lentille biconvexe est meilleure pour l’imagerie 1:1 (angle similaire à l'entrée et à la sortie de la lentille).</a:t>
            </a:r>
          </a:p>
        </p:txBody>
      </p:sp>
      <p:pic>
        <p:nvPicPr>
          <p:cNvPr id="7" name="Picture 6" descr="Spherical_aber_planar_convex_lens">
            <a:extLst>
              <a:ext uri="{FF2B5EF4-FFF2-40B4-BE49-F238E27FC236}">
                <a16:creationId xmlns:a16="http://schemas.microsoft.com/office/drawing/2014/main" id="{7A3E9C15-1734-9647-B639-2C7F58EDEF96}"/>
              </a:ext>
            </a:extLst>
          </p:cNvPr>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168361" y="0"/>
            <a:ext cx="3975640" cy="1132503"/>
          </a:xfrm>
          <a:prstGeom prst="rect">
            <a:avLst/>
          </a:prstGeom>
          <a:noFill/>
          <a:ln>
            <a:noFill/>
          </a:ln>
        </p:spPr>
      </p:pic>
      <p:pic>
        <p:nvPicPr>
          <p:cNvPr id="9" name="Picture 8">
            <a:extLst>
              <a:ext uri="{FF2B5EF4-FFF2-40B4-BE49-F238E27FC236}">
                <a16:creationId xmlns:a16="http://schemas.microsoft.com/office/drawing/2014/main" id="{0A1CC81F-CC06-5745-94EC-8B0E2668F038}"/>
              </a:ext>
            </a:extLst>
          </p:cNvPr>
          <p:cNvPicPr/>
          <p:nvPr/>
        </p:nvPicPr>
        <p:blipFill>
          <a:blip r:embed="rId4">
            <a:extLst>
              <a:ext uri="{28A0092B-C50C-407E-A947-70E740481C1C}">
                <a14:useLocalDpi xmlns:a14="http://schemas.microsoft.com/office/drawing/2010/main" val="0"/>
              </a:ext>
            </a:extLst>
          </a:blip>
          <a:srcRect l="14551" t="1826" r="13342" b="7707"/>
          <a:stretch>
            <a:fillRect/>
          </a:stretch>
        </p:blipFill>
        <p:spPr bwMode="auto">
          <a:xfrm>
            <a:off x="5577841" y="2177204"/>
            <a:ext cx="3566160" cy="2966297"/>
          </a:xfrm>
          <a:prstGeom prst="rect">
            <a:avLst/>
          </a:prstGeom>
          <a:noFill/>
        </p:spPr>
      </p:pic>
      <p:grpSp>
        <p:nvGrpSpPr>
          <p:cNvPr id="11" name="Group 10">
            <a:extLst>
              <a:ext uri="{FF2B5EF4-FFF2-40B4-BE49-F238E27FC236}">
                <a16:creationId xmlns:a16="http://schemas.microsoft.com/office/drawing/2014/main" id="{D2D8F4B7-61E6-274D-81CD-4C6C97AE303B}"/>
              </a:ext>
            </a:extLst>
          </p:cNvPr>
          <p:cNvGrpSpPr>
            <a:grpSpLocks/>
          </p:cNvGrpSpPr>
          <p:nvPr/>
        </p:nvGrpSpPr>
        <p:grpSpPr bwMode="auto">
          <a:xfrm>
            <a:off x="5168360" y="1261469"/>
            <a:ext cx="3364980" cy="725044"/>
            <a:chOff x="2154" y="11773"/>
            <a:chExt cx="5252" cy="1227"/>
          </a:xfrm>
        </p:grpSpPr>
        <p:grpSp>
          <p:nvGrpSpPr>
            <p:cNvPr id="12" name="Group 11">
              <a:extLst>
                <a:ext uri="{FF2B5EF4-FFF2-40B4-BE49-F238E27FC236}">
                  <a16:creationId xmlns:a16="http://schemas.microsoft.com/office/drawing/2014/main" id="{E9777988-1896-6B4E-BD24-3A5E3B8D4A82}"/>
                </a:ext>
              </a:extLst>
            </p:cNvPr>
            <p:cNvGrpSpPr>
              <a:grpSpLocks/>
            </p:cNvGrpSpPr>
            <p:nvPr/>
          </p:nvGrpSpPr>
          <p:grpSpPr bwMode="auto">
            <a:xfrm>
              <a:off x="2915" y="11773"/>
              <a:ext cx="3446" cy="1227"/>
              <a:chOff x="2927" y="11773"/>
              <a:chExt cx="3446" cy="1227"/>
            </a:xfrm>
          </p:grpSpPr>
          <p:sp>
            <p:nvSpPr>
              <p:cNvPr id="18" name="Freeform 17">
                <a:extLst>
                  <a:ext uri="{FF2B5EF4-FFF2-40B4-BE49-F238E27FC236}">
                    <a16:creationId xmlns:a16="http://schemas.microsoft.com/office/drawing/2014/main" id="{05E4C6B9-808A-9540-9574-0A5D032EB3C5}"/>
                  </a:ext>
                </a:extLst>
              </p:cNvPr>
              <p:cNvSpPr>
                <a:spLocks/>
              </p:cNvSpPr>
              <p:nvPr/>
            </p:nvSpPr>
            <p:spPr bwMode="auto">
              <a:xfrm>
                <a:off x="2927" y="11773"/>
                <a:ext cx="529" cy="1185"/>
              </a:xfrm>
              <a:custGeom>
                <a:avLst/>
                <a:gdLst>
                  <a:gd name="T0" fmla="*/ 11 w 529"/>
                  <a:gd name="T1" fmla="*/ 12 h 1185"/>
                  <a:gd name="T2" fmla="*/ 11 w 529"/>
                  <a:gd name="T3" fmla="*/ 1185 h 1185"/>
                  <a:gd name="T4" fmla="*/ 529 w 529"/>
                  <a:gd name="T5" fmla="*/ 1185 h 1185"/>
                  <a:gd name="T6" fmla="*/ 253 w 529"/>
                  <a:gd name="T7" fmla="*/ 0 h 1185"/>
                  <a:gd name="T8" fmla="*/ 11 w 529"/>
                  <a:gd name="T9" fmla="*/ 12 h 1185"/>
                </a:gdLst>
                <a:ahLst/>
                <a:cxnLst>
                  <a:cxn ang="0">
                    <a:pos x="T0" y="T1"/>
                  </a:cxn>
                  <a:cxn ang="0">
                    <a:pos x="T2" y="T3"/>
                  </a:cxn>
                  <a:cxn ang="0">
                    <a:pos x="T4" y="T5"/>
                  </a:cxn>
                  <a:cxn ang="0">
                    <a:pos x="T6" y="T7"/>
                  </a:cxn>
                  <a:cxn ang="0">
                    <a:pos x="T8" y="T9"/>
                  </a:cxn>
                </a:cxnLst>
                <a:rect l="0" t="0" r="r" b="b"/>
                <a:pathLst>
                  <a:path w="529" h="1185">
                    <a:moveTo>
                      <a:pt x="11" y="12"/>
                    </a:moveTo>
                    <a:cubicBezTo>
                      <a:pt x="0" y="1039"/>
                      <a:pt x="11" y="60"/>
                      <a:pt x="11" y="1185"/>
                    </a:cubicBezTo>
                    <a:lnTo>
                      <a:pt x="529" y="1185"/>
                    </a:lnTo>
                    <a:lnTo>
                      <a:pt x="253" y="0"/>
                    </a:lnTo>
                    <a:lnTo>
                      <a:pt x="11" y="12"/>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endParaRPr lang="en-GB" sz="1013"/>
              </a:p>
            </p:txBody>
          </p:sp>
          <p:sp>
            <p:nvSpPr>
              <p:cNvPr id="19" name="Freeform 18">
                <a:extLst>
                  <a:ext uri="{FF2B5EF4-FFF2-40B4-BE49-F238E27FC236}">
                    <a16:creationId xmlns:a16="http://schemas.microsoft.com/office/drawing/2014/main" id="{58977DE0-D50A-B44A-B9FC-8A9A09BD06CA}"/>
                  </a:ext>
                </a:extLst>
              </p:cNvPr>
              <p:cNvSpPr>
                <a:spLocks/>
              </p:cNvSpPr>
              <p:nvPr/>
            </p:nvSpPr>
            <p:spPr bwMode="auto">
              <a:xfrm flipH="1">
                <a:off x="5844" y="11815"/>
                <a:ext cx="529" cy="1185"/>
              </a:xfrm>
              <a:custGeom>
                <a:avLst/>
                <a:gdLst>
                  <a:gd name="T0" fmla="*/ 11 w 529"/>
                  <a:gd name="T1" fmla="*/ 12 h 1185"/>
                  <a:gd name="T2" fmla="*/ 11 w 529"/>
                  <a:gd name="T3" fmla="*/ 1185 h 1185"/>
                  <a:gd name="T4" fmla="*/ 529 w 529"/>
                  <a:gd name="T5" fmla="*/ 1185 h 1185"/>
                  <a:gd name="T6" fmla="*/ 253 w 529"/>
                  <a:gd name="T7" fmla="*/ 0 h 1185"/>
                  <a:gd name="T8" fmla="*/ 11 w 529"/>
                  <a:gd name="T9" fmla="*/ 12 h 1185"/>
                </a:gdLst>
                <a:ahLst/>
                <a:cxnLst>
                  <a:cxn ang="0">
                    <a:pos x="T0" y="T1"/>
                  </a:cxn>
                  <a:cxn ang="0">
                    <a:pos x="T2" y="T3"/>
                  </a:cxn>
                  <a:cxn ang="0">
                    <a:pos x="T4" y="T5"/>
                  </a:cxn>
                  <a:cxn ang="0">
                    <a:pos x="T6" y="T7"/>
                  </a:cxn>
                  <a:cxn ang="0">
                    <a:pos x="T8" y="T9"/>
                  </a:cxn>
                </a:cxnLst>
                <a:rect l="0" t="0" r="r" b="b"/>
                <a:pathLst>
                  <a:path w="529" h="1185">
                    <a:moveTo>
                      <a:pt x="11" y="12"/>
                    </a:moveTo>
                    <a:cubicBezTo>
                      <a:pt x="0" y="1039"/>
                      <a:pt x="11" y="60"/>
                      <a:pt x="11" y="1185"/>
                    </a:cubicBezTo>
                    <a:lnTo>
                      <a:pt x="529" y="1185"/>
                    </a:lnTo>
                    <a:lnTo>
                      <a:pt x="253" y="0"/>
                    </a:lnTo>
                    <a:lnTo>
                      <a:pt x="11" y="12"/>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endParaRPr lang="en-GB" sz="1013"/>
              </a:p>
            </p:txBody>
          </p:sp>
        </p:grpSp>
        <p:cxnSp>
          <p:nvCxnSpPr>
            <p:cNvPr id="13" name="AutoShape 235">
              <a:extLst>
                <a:ext uri="{FF2B5EF4-FFF2-40B4-BE49-F238E27FC236}">
                  <a16:creationId xmlns:a16="http://schemas.microsoft.com/office/drawing/2014/main" id="{DD3E21BC-37C4-C24B-90B6-F81F964D7643}"/>
                </a:ext>
              </a:extLst>
            </p:cNvPr>
            <p:cNvCxnSpPr>
              <a:cxnSpLocks noChangeShapeType="1"/>
            </p:cNvCxnSpPr>
            <p:nvPr/>
          </p:nvCxnSpPr>
          <p:spPr bwMode="auto">
            <a:xfrm flipH="1">
              <a:off x="2154" y="12131"/>
              <a:ext cx="1118" cy="0"/>
            </a:xfrm>
            <a:prstGeom prst="straightConnector1">
              <a:avLst/>
            </a:prstGeom>
            <a:noFill/>
            <a:ln w="12700">
              <a:solidFill>
                <a:srgbClr val="FF0000"/>
              </a:solidFill>
              <a:round/>
              <a:headEnd/>
              <a:tailEnd/>
            </a:ln>
            <a:extLst>
              <a:ext uri="{909E8E84-426E-40DD-AFC4-6F175D3DCCD1}">
                <a14:hiddenFill xmlns:a14="http://schemas.microsoft.com/office/drawing/2010/main">
                  <a:noFill/>
                </a14:hiddenFill>
              </a:ext>
            </a:extLst>
          </p:spPr>
        </p:cxnSp>
        <p:cxnSp>
          <p:nvCxnSpPr>
            <p:cNvPr id="14" name="AutoShape 236">
              <a:extLst>
                <a:ext uri="{FF2B5EF4-FFF2-40B4-BE49-F238E27FC236}">
                  <a16:creationId xmlns:a16="http://schemas.microsoft.com/office/drawing/2014/main" id="{686AE413-B4B4-5F4E-9FF3-F2969826BEF3}"/>
                </a:ext>
              </a:extLst>
            </p:cNvPr>
            <p:cNvCxnSpPr>
              <a:cxnSpLocks noChangeShapeType="1"/>
            </p:cNvCxnSpPr>
            <p:nvPr/>
          </p:nvCxnSpPr>
          <p:spPr bwMode="auto">
            <a:xfrm flipH="1" flipV="1">
              <a:off x="3246" y="12120"/>
              <a:ext cx="1072" cy="598"/>
            </a:xfrm>
            <a:prstGeom prst="straightConnector1">
              <a:avLst/>
            </a:prstGeom>
            <a:noFill/>
            <a:ln w="12700">
              <a:solidFill>
                <a:srgbClr val="FF0000"/>
              </a:solidFill>
              <a:round/>
              <a:headEnd/>
              <a:tailEnd/>
            </a:ln>
            <a:extLst>
              <a:ext uri="{909E8E84-426E-40DD-AFC4-6F175D3DCCD1}">
                <a14:hiddenFill xmlns:a14="http://schemas.microsoft.com/office/drawing/2010/main">
                  <a:noFill/>
                </a14:hiddenFill>
              </a:ext>
            </a:extLst>
          </p:spPr>
        </p:cxnSp>
        <p:cxnSp>
          <p:nvCxnSpPr>
            <p:cNvPr id="15" name="AutoShape 237">
              <a:extLst>
                <a:ext uri="{FF2B5EF4-FFF2-40B4-BE49-F238E27FC236}">
                  <a16:creationId xmlns:a16="http://schemas.microsoft.com/office/drawing/2014/main" id="{780EF297-FF36-FE43-B303-D08D843E9C64}"/>
                </a:ext>
              </a:extLst>
            </p:cNvPr>
            <p:cNvCxnSpPr>
              <a:cxnSpLocks noChangeShapeType="1"/>
            </p:cNvCxnSpPr>
            <p:nvPr/>
          </p:nvCxnSpPr>
          <p:spPr bwMode="auto">
            <a:xfrm flipH="1">
              <a:off x="4920" y="12119"/>
              <a:ext cx="1109" cy="1"/>
            </a:xfrm>
            <a:prstGeom prst="straightConnector1">
              <a:avLst/>
            </a:prstGeom>
            <a:noFill/>
            <a:ln w="12700">
              <a:solidFill>
                <a:srgbClr val="FF0000"/>
              </a:solidFill>
              <a:round/>
              <a:headEnd/>
              <a:tailEnd/>
            </a:ln>
            <a:extLst>
              <a:ext uri="{909E8E84-426E-40DD-AFC4-6F175D3DCCD1}">
                <a14:hiddenFill xmlns:a14="http://schemas.microsoft.com/office/drawing/2010/main">
                  <a:noFill/>
                </a14:hiddenFill>
              </a:ext>
            </a:extLst>
          </p:spPr>
        </p:cxnSp>
        <p:cxnSp>
          <p:nvCxnSpPr>
            <p:cNvPr id="16" name="AutoShape 238">
              <a:extLst>
                <a:ext uri="{FF2B5EF4-FFF2-40B4-BE49-F238E27FC236}">
                  <a16:creationId xmlns:a16="http://schemas.microsoft.com/office/drawing/2014/main" id="{E76C12C7-9F26-814B-B4D4-2B5518905372}"/>
                </a:ext>
              </a:extLst>
            </p:cNvPr>
            <p:cNvCxnSpPr>
              <a:cxnSpLocks noChangeShapeType="1"/>
            </p:cNvCxnSpPr>
            <p:nvPr/>
          </p:nvCxnSpPr>
          <p:spPr bwMode="auto">
            <a:xfrm flipH="1" flipV="1">
              <a:off x="6045" y="12120"/>
              <a:ext cx="289" cy="57"/>
            </a:xfrm>
            <a:prstGeom prst="straightConnector1">
              <a:avLst/>
            </a:prstGeom>
            <a:noFill/>
            <a:ln w="12700">
              <a:solidFill>
                <a:srgbClr val="FF0000"/>
              </a:solidFill>
              <a:round/>
              <a:headEnd/>
              <a:tailEnd/>
            </a:ln>
            <a:extLst>
              <a:ext uri="{909E8E84-426E-40DD-AFC4-6F175D3DCCD1}">
                <a14:hiddenFill xmlns:a14="http://schemas.microsoft.com/office/drawing/2010/main">
                  <a:noFill/>
                </a14:hiddenFill>
              </a:ext>
            </a:extLst>
          </p:spPr>
        </p:cxnSp>
        <p:cxnSp>
          <p:nvCxnSpPr>
            <p:cNvPr id="17" name="AutoShape 239">
              <a:extLst>
                <a:ext uri="{FF2B5EF4-FFF2-40B4-BE49-F238E27FC236}">
                  <a16:creationId xmlns:a16="http://schemas.microsoft.com/office/drawing/2014/main" id="{8BA87308-8705-1541-9B7F-CDC9CD97D303}"/>
                </a:ext>
              </a:extLst>
            </p:cNvPr>
            <p:cNvCxnSpPr>
              <a:cxnSpLocks noChangeShapeType="1"/>
            </p:cNvCxnSpPr>
            <p:nvPr/>
          </p:nvCxnSpPr>
          <p:spPr bwMode="auto">
            <a:xfrm flipH="1" flipV="1">
              <a:off x="6334" y="12177"/>
              <a:ext cx="1072" cy="598"/>
            </a:xfrm>
            <a:prstGeom prst="straightConnector1">
              <a:avLst/>
            </a:prstGeom>
            <a:noFill/>
            <a:ln w="12700">
              <a:solidFill>
                <a:srgbClr val="FF0000"/>
              </a:solidFill>
              <a:round/>
              <a:headEnd/>
              <a:tailEnd/>
            </a:ln>
            <a:extLst>
              <a:ext uri="{909E8E84-426E-40DD-AFC4-6F175D3DCCD1}">
                <a14:hiddenFill xmlns:a14="http://schemas.microsoft.com/office/drawing/2010/main">
                  <a:noFill/>
                </a14:hiddenFill>
              </a:ext>
            </a:extLst>
          </p:spPr>
        </p:cxnSp>
      </p:grpSp>
      <p:pic>
        <p:nvPicPr>
          <p:cNvPr id="20" name="Picture 19">
            <a:extLst>
              <a:ext uri="{FF2B5EF4-FFF2-40B4-BE49-F238E27FC236}">
                <a16:creationId xmlns:a16="http://schemas.microsoft.com/office/drawing/2014/main" id="{1608F808-A440-CF43-B7C1-92787639250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t="16405" r="62126" b="15131"/>
          <a:stretch/>
        </p:blipFill>
        <p:spPr>
          <a:xfrm>
            <a:off x="-2" y="3871626"/>
            <a:ext cx="1666705" cy="1271874"/>
          </a:xfrm>
          <a:prstGeom prst="rect">
            <a:avLst/>
          </a:prstGeom>
        </p:spPr>
      </p:pic>
      <p:grpSp>
        <p:nvGrpSpPr>
          <p:cNvPr id="21" name="Group 20">
            <a:extLst>
              <a:ext uri="{FF2B5EF4-FFF2-40B4-BE49-F238E27FC236}">
                <a16:creationId xmlns:a16="http://schemas.microsoft.com/office/drawing/2014/main" id="{FED5E489-1148-E24C-B9E4-EE25CF98FCFB}"/>
              </a:ext>
            </a:extLst>
          </p:cNvPr>
          <p:cNvGrpSpPr/>
          <p:nvPr/>
        </p:nvGrpSpPr>
        <p:grpSpPr>
          <a:xfrm>
            <a:off x="1760751" y="3871625"/>
            <a:ext cx="1576316" cy="1271874"/>
            <a:chOff x="7019585" y="1912502"/>
            <a:chExt cx="2120462" cy="1710926"/>
          </a:xfrm>
        </p:grpSpPr>
        <p:pic>
          <p:nvPicPr>
            <p:cNvPr id="22" name="Picture 21">
              <a:extLst>
                <a:ext uri="{FF2B5EF4-FFF2-40B4-BE49-F238E27FC236}">
                  <a16:creationId xmlns:a16="http://schemas.microsoft.com/office/drawing/2014/main" id="{F779EA36-DAED-0844-A511-E7A2A38F980E}"/>
                </a:ext>
              </a:extLst>
            </p:cNvPr>
            <p:cNvPicPr>
              <a:picLocks noChangeAspect="1"/>
            </p:cNvPicPr>
            <p:nvPr/>
          </p:nvPicPr>
          <p:blipFill rotWithShape="1">
            <a:blip r:embed="rId5">
              <a:extLst>
                <a:ext uri="{BEBA8EAE-BF5A-486C-A8C5-ECC9F3942E4B}">
                  <a14:imgProps xmlns:a14="http://schemas.microsoft.com/office/drawing/2010/main">
                    <a14:imgLayer r:embed="rId7">
                      <a14:imgEffect>
                        <a14:brightnessContrast bright="20000" contrast="-20000"/>
                      </a14:imgEffect>
                    </a14:imgLayer>
                  </a14:imgProps>
                </a:ext>
              </a:extLst>
            </a:blip>
            <a:srcRect l="47328" b="-675"/>
            <a:stretch/>
          </p:blipFill>
          <p:spPr>
            <a:xfrm>
              <a:off x="7019585" y="1912502"/>
              <a:ext cx="2120462" cy="1710926"/>
            </a:xfrm>
            <a:prstGeom prst="rect">
              <a:avLst/>
            </a:prstGeom>
          </p:spPr>
        </p:pic>
        <p:sp>
          <p:nvSpPr>
            <p:cNvPr id="23" name="TextBox 22">
              <a:extLst>
                <a:ext uri="{FF2B5EF4-FFF2-40B4-BE49-F238E27FC236}">
                  <a16:creationId xmlns:a16="http://schemas.microsoft.com/office/drawing/2014/main" id="{9EDFF3C3-0F2D-074C-9EDB-0B13070BD57F}"/>
                </a:ext>
              </a:extLst>
            </p:cNvPr>
            <p:cNvSpPr txBox="1"/>
            <p:nvPr/>
          </p:nvSpPr>
          <p:spPr>
            <a:xfrm>
              <a:off x="7838217" y="1993363"/>
              <a:ext cx="414022" cy="217362"/>
            </a:xfrm>
            <a:prstGeom prst="rect">
              <a:avLst/>
            </a:prstGeom>
            <a:solidFill>
              <a:schemeClr val="bg1"/>
            </a:solidFill>
          </p:spPr>
          <p:txBody>
            <a:bodyPr wrap="none" lIns="0" tIns="0" rIns="0" bIns="0" rtlCol="0">
              <a:spAutoFit/>
            </a:bodyPr>
            <a:lstStyle/>
            <a:p>
              <a:r>
                <a:rPr lang="en-US" sz="1050" i="1" dirty="0"/>
                <a:t>n</a:t>
              </a:r>
              <a:r>
                <a:rPr lang="en-US" sz="1050" dirty="0"/>
                <a:t>=1.5</a:t>
              </a: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8CCF744-FC7E-E642-A837-6317920741A5}"/>
                  </a:ext>
                </a:extLst>
              </p:cNvPr>
              <p:cNvSpPr txBox="1"/>
              <p:nvPr/>
            </p:nvSpPr>
            <p:spPr>
              <a:xfrm>
                <a:off x="4430958" y="4556670"/>
                <a:ext cx="1095556" cy="5499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CH" b="0" i="1" smtClean="0">
                          <a:latin typeface="Cambria Math" panose="02040503050406030204" pitchFamily="18" charset="0"/>
                        </a:rPr>
                        <m:t>𝑞</m:t>
                      </m:r>
                      <m:r>
                        <a:rPr lang="fr-CH" b="0" i="1" smtClean="0">
                          <a:latin typeface="Cambria Math" panose="02040503050406030204" pitchFamily="18" charset="0"/>
                          <a:ea typeface="Cambria Math" panose="02040503050406030204" pitchFamily="18" charset="0"/>
                        </a:rPr>
                        <m:t>≡</m:t>
                      </m:r>
                      <m:f>
                        <m:fPr>
                          <m:ctrlPr>
                            <a:rPr lang="fr-CH" b="0" i="1" smtClean="0">
                              <a:latin typeface="Cambria Math" panose="02040503050406030204" pitchFamily="18" charset="0"/>
                            </a:rPr>
                          </m:ctrlPr>
                        </m:fPr>
                        <m:num>
                          <m:sSub>
                            <m:sSubPr>
                              <m:ctrlPr>
                                <a:rPr lang="fr-CH" b="0" i="1" smtClean="0">
                                  <a:latin typeface="Cambria Math" panose="02040503050406030204" pitchFamily="18" charset="0"/>
                                </a:rPr>
                              </m:ctrlPr>
                            </m:sSubPr>
                            <m:e>
                              <m:r>
                                <a:rPr lang="fr-CH" b="0" i="1" smtClean="0">
                                  <a:latin typeface="Cambria Math" panose="02040503050406030204" pitchFamily="18" charset="0"/>
                                </a:rPr>
                                <m:t>𝑟</m:t>
                              </m:r>
                            </m:e>
                            <m:sub>
                              <m:r>
                                <a:rPr lang="fr-CH" b="0" i="1" smtClean="0">
                                  <a:latin typeface="Cambria Math" panose="02040503050406030204" pitchFamily="18" charset="0"/>
                                </a:rPr>
                                <m:t>𝑙</m:t>
                              </m:r>
                            </m:sub>
                          </m:sSub>
                          <m:r>
                            <a:rPr lang="fr-CH" b="0" i="1" smtClean="0">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𝑟</m:t>
                              </m:r>
                            </m:e>
                            <m:sub>
                              <m:r>
                                <a:rPr lang="fr-CH" b="0" i="1" smtClean="0">
                                  <a:latin typeface="Cambria Math" panose="02040503050406030204" pitchFamily="18" charset="0"/>
                                </a:rPr>
                                <m:t>𝑟</m:t>
                              </m:r>
                            </m:sub>
                          </m:sSub>
                        </m:num>
                        <m:den>
                          <m:sSub>
                            <m:sSubPr>
                              <m:ctrlPr>
                                <a:rPr lang="fr-CH" i="1">
                                  <a:latin typeface="Cambria Math" panose="02040503050406030204" pitchFamily="18" charset="0"/>
                                </a:rPr>
                              </m:ctrlPr>
                            </m:sSubPr>
                            <m:e>
                              <m:r>
                                <a:rPr lang="fr-CH" i="1">
                                  <a:latin typeface="Cambria Math" panose="02040503050406030204" pitchFamily="18" charset="0"/>
                                </a:rPr>
                                <m:t>𝑟</m:t>
                              </m:r>
                            </m:e>
                            <m:sub>
                              <m:r>
                                <a:rPr lang="fr-CH" i="1">
                                  <a:latin typeface="Cambria Math" panose="02040503050406030204" pitchFamily="18" charset="0"/>
                                </a:rPr>
                                <m:t>𝑙</m:t>
                              </m:r>
                            </m:sub>
                          </m:sSub>
                          <m:r>
                            <a:rPr lang="fr-CH" b="0" i="1" smtClean="0">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𝑟</m:t>
                              </m:r>
                            </m:e>
                            <m:sub>
                              <m:r>
                                <a:rPr lang="fr-CH" b="0" i="1" smtClean="0">
                                  <a:latin typeface="Cambria Math" panose="02040503050406030204" pitchFamily="18" charset="0"/>
                                </a:rPr>
                                <m:t>𝑟</m:t>
                              </m:r>
                            </m:sub>
                          </m:sSub>
                        </m:den>
                      </m:f>
                    </m:oMath>
                  </m:oMathPara>
                </a14:m>
                <a:endParaRPr lang="en-US" dirty="0"/>
              </a:p>
            </p:txBody>
          </p:sp>
        </mc:Choice>
        <mc:Fallback xmlns="">
          <p:sp>
            <p:nvSpPr>
              <p:cNvPr id="3" name="TextBox 2">
                <a:extLst>
                  <a:ext uri="{FF2B5EF4-FFF2-40B4-BE49-F238E27FC236}">
                    <a16:creationId xmlns:a16="http://schemas.microsoft.com/office/drawing/2014/main" id="{68CCF744-FC7E-E642-A837-6317920741A5}"/>
                  </a:ext>
                </a:extLst>
              </p:cNvPr>
              <p:cNvSpPr txBox="1">
                <a:spLocks noRot="1" noChangeAspect="1" noMove="1" noResize="1" noEditPoints="1" noAdjustHandles="1" noChangeArrowheads="1" noChangeShapeType="1" noTextEdit="1"/>
              </p:cNvSpPr>
              <p:nvPr/>
            </p:nvSpPr>
            <p:spPr>
              <a:xfrm>
                <a:off x="4430958" y="4556670"/>
                <a:ext cx="1095556" cy="549959"/>
              </a:xfrm>
              <a:prstGeom prst="rect">
                <a:avLst/>
              </a:prstGeom>
              <a:blipFill>
                <a:blip r:embed="rId8"/>
                <a:stretch>
                  <a:fillRect l="-4545" b="-6667"/>
                </a:stretch>
              </a:blipFill>
            </p:spPr>
            <p:txBody>
              <a:bodyPr/>
              <a:lstStyle/>
              <a:p>
                <a:r>
                  <a:rPr lang="en-US">
                    <a:noFill/>
                  </a:rPr>
                  <a:t> </a:t>
                </a:r>
              </a:p>
            </p:txBody>
          </p:sp>
        </mc:Fallback>
      </mc:AlternateContent>
    </p:spTree>
    <p:extLst>
      <p:ext uri="{BB962C8B-B14F-4D97-AF65-F5344CB8AC3E}">
        <p14:creationId xmlns:p14="http://schemas.microsoft.com/office/powerpoint/2010/main" val="636083914"/>
      </p:ext>
    </p:extLst>
  </p:cSld>
  <p:clrMapOvr>
    <a:masterClrMapping/>
  </p:clrMapOvr>
  <mc:AlternateContent xmlns:mc="http://schemas.openxmlformats.org/markup-compatibility/2006" xmlns:p14="http://schemas.microsoft.com/office/powerpoint/2010/main">
    <mc:Choice Requires="p14">
      <p:transition spd="slow" p14:dur="2000" advTm="156332"/>
    </mc:Choice>
    <mc:Fallback xmlns="">
      <p:transition spd="slow" advTm="15633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0" y="0"/>
            <a:ext cx="4907499" cy="532852"/>
          </a:xfrm>
        </p:spPr>
        <p:txBody>
          <a:bodyPr>
            <a:normAutofit/>
          </a:bodyPr>
          <a:lstStyle/>
          <a:p>
            <a:r>
              <a:rPr lang="fr-CH" sz="2800" dirty="0"/>
              <a:t>Annuler l’aberration sphérique</a:t>
            </a:r>
            <a:endParaRPr lang="en-CH" sz="2800" dirty="0"/>
          </a:p>
        </p:txBody>
      </p:sp>
      <mc:AlternateContent xmlns:mc="http://schemas.openxmlformats.org/markup-compatibility/2006" xmlns:a14="http://schemas.microsoft.com/office/drawing/2010/main">
        <mc:Choice Requires="a14">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2" y="605214"/>
                <a:ext cx="5578500" cy="4538286"/>
              </a:xfrm>
            </p:spPr>
            <p:txBody>
              <a:bodyPr>
                <a:noAutofit/>
              </a:bodyPr>
              <a:lstStyle/>
              <a:p>
                <a:pPr marL="257175" indent="-257175" algn="l">
                  <a:lnSpc>
                    <a:spcPct val="110000"/>
                  </a:lnSpc>
                  <a:spcBef>
                    <a:spcPts val="0"/>
                  </a:spcBef>
                  <a:buFont typeface="Arial" panose="020B0604020202020204" pitchFamily="34" charset="0"/>
                  <a:buChar char="•"/>
                </a:pPr>
                <a:r>
                  <a:rPr lang="en-CH" dirty="0"/>
                  <a:t>Pour un dioptre sphérique avec un rayon </a:t>
                </a:r>
                <a:r>
                  <a:rPr lang="en-CH" i="1" dirty="0"/>
                  <a:t>R,</a:t>
                </a:r>
                <a:r>
                  <a:rPr lang="en-CH" dirty="0"/>
                  <a:t> un faisceau venant du point spécial </a:t>
                </a:r>
                <a:r>
                  <a:rPr lang="en-CH" i="1" dirty="0"/>
                  <a:t>P</a:t>
                </a:r>
                <a:r>
                  <a:rPr lang="en-CH" dirty="0"/>
                  <a:t> (distance </a:t>
                </a:r>
                <a:r>
                  <a:rPr lang="en-CH" i="1" dirty="0"/>
                  <a:t>n</a:t>
                </a:r>
                <a:r>
                  <a:rPr lang="en-CH" i="1" baseline="-25000" dirty="0"/>
                  <a:t>1</a:t>
                </a:r>
                <a:r>
                  <a:rPr lang="en-CH" i="1" dirty="0"/>
                  <a:t>R/n</a:t>
                </a:r>
                <a:r>
                  <a:rPr lang="en-CH" i="1" baseline="-25000" dirty="0"/>
                  <a:t>2</a:t>
                </a:r>
                <a:r>
                  <a:rPr lang="en-CH" dirty="0"/>
                  <a:t> du centre C), </a:t>
                </a:r>
                <a:r>
                  <a:rPr lang="fr-CH" dirty="0"/>
                  <a:t>é</a:t>
                </a:r>
                <a:r>
                  <a:rPr lang="en-CH" dirty="0"/>
                  <a:t>m</a:t>
                </a:r>
                <a:r>
                  <a:rPr lang="fr-CH" dirty="0"/>
                  <a:t>e</a:t>
                </a:r>
                <a:r>
                  <a:rPr lang="en-CH" dirty="0"/>
                  <a:t>rge d’un point A sur la surface du dioptre dans la direction </a:t>
                </a:r>
                <a:r>
                  <a:rPr lang="en-CH" i="1" dirty="0"/>
                  <a:t>P’A</a:t>
                </a:r>
                <a:r>
                  <a:rPr lang="en-CH" dirty="0"/>
                  <a:t>, </a:t>
                </a:r>
                <a:r>
                  <a:rPr lang="en-CH" i="1" dirty="0"/>
                  <a:t>P’</a:t>
                </a:r>
                <a:r>
                  <a:rPr lang="en-CH" dirty="0"/>
                  <a:t> étant à la distance </a:t>
                </a:r>
                <a:r>
                  <a:rPr lang="en-CH" i="1" dirty="0"/>
                  <a:t>n</a:t>
                </a:r>
                <a:r>
                  <a:rPr lang="en-CH" i="1" baseline="-25000" dirty="0"/>
                  <a:t>2</a:t>
                </a:r>
                <a:r>
                  <a:rPr lang="en-CH" i="1" dirty="0"/>
                  <a:t>R/n</a:t>
                </a:r>
                <a:r>
                  <a:rPr lang="en-CH" i="1" baseline="-25000" dirty="0"/>
                  <a:t>1</a:t>
                </a:r>
                <a:r>
                  <a:rPr lang="en-CH" dirty="0"/>
                  <a:t> du centre C.</a:t>
                </a:r>
              </a:p>
              <a:p>
                <a:pPr marL="257175" indent="-257175" algn="l">
                  <a:lnSpc>
                    <a:spcPct val="110000"/>
                  </a:lnSpc>
                  <a:spcBef>
                    <a:spcPts val="0"/>
                  </a:spcBef>
                  <a:buFont typeface="Arial" panose="020B0604020202020204" pitchFamily="34" charset="0"/>
                  <a:buChar char="•"/>
                </a:pPr>
                <a:r>
                  <a:rPr lang="en-CH" dirty="0"/>
                  <a:t>On trouve que ce faisceau est réfracté selon la loi de Snell pour tous les points A, donc il n’y a pas d’aberration sphérique.</a:t>
                </a:r>
              </a:p>
              <a:p>
                <a:pPr marL="257175" indent="-257175" algn="l">
                  <a:lnSpc>
                    <a:spcPct val="110000"/>
                  </a:lnSpc>
                  <a:spcBef>
                    <a:spcPts val="0"/>
                  </a:spcBef>
                  <a:buFont typeface="Arial" panose="020B0604020202020204" pitchFamily="34" charset="0"/>
                  <a:buChar char="•"/>
                </a:pPr>
                <a:r>
                  <a:rPr lang="en-CH" dirty="0"/>
                  <a:t>On peut former de ce dioptre une lentille sans aberration sphérique en ajoutant une surface d’un rayon </a:t>
                </a:r>
                <a:r>
                  <a:rPr lang="en-CH" i="1" dirty="0"/>
                  <a:t>PA</a:t>
                </a:r>
                <a:r>
                  <a:rPr lang="en-CH" dirty="0"/>
                  <a:t> centrée à </a:t>
                </a:r>
                <a:r>
                  <a:rPr lang="en-CH" i="1" dirty="0"/>
                  <a:t>P</a:t>
                </a:r>
                <a:r>
                  <a:rPr lang="en-CH" dirty="0"/>
                  <a:t>: Le faisceau ém</a:t>
                </a:r>
                <a:r>
                  <a:rPr lang="fr-CH" dirty="0"/>
                  <a:t>e</a:t>
                </a:r>
                <a:r>
                  <a:rPr lang="en-CH" dirty="0"/>
                  <a:t>rgent de </a:t>
                </a:r>
                <a:r>
                  <a:rPr lang="en-CH" i="1" dirty="0"/>
                  <a:t>P</a:t>
                </a:r>
                <a:r>
                  <a:rPr lang="en-CH" dirty="0"/>
                  <a:t> croisera</a:t>
                </a:r>
                <a:r>
                  <a:rPr lang="fr-CH" dirty="0"/>
                  <a:t> </a:t>
                </a:r>
                <a:r>
                  <a:rPr lang="en-CH" dirty="0"/>
                  <a:t>toujours cette surface à angle droit, donc sans réfraction, puis </a:t>
                </a:r>
                <a:r>
                  <a:rPr lang="fr-CH" dirty="0"/>
                  <a:t>il</a:t>
                </a:r>
                <a:r>
                  <a:rPr lang="en-CH" dirty="0"/>
                  <a:t> sera réfracté de la surface externe comme pour le dioptre précédant. La distance focale de cette lentille est: </a:t>
                </a:r>
                <a14:m>
                  <m:oMath xmlns:m="http://schemas.openxmlformats.org/officeDocument/2006/math">
                    <m:r>
                      <a:rPr lang="fr-CH" b="0" i="1" smtClean="0">
                        <a:latin typeface="Cambria Math" panose="02040503050406030204" pitchFamily="18" charset="0"/>
                      </a:rPr>
                      <m:t>𝑓</m:t>
                    </m:r>
                    <m:r>
                      <a:rPr lang="fr-CH" b="0" i="1" smtClean="0">
                        <a:latin typeface="Cambria Math" panose="02040503050406030204" pitchFamily="18" charset="0"/>
                      </a:rPr>
                      <m:t>=</m:t>
                    </m:r>
                    <m:r>
                      <a:rPr lang="fr-CH" b="0" i="1" smtClean="0">
                        <a:latin typeface="Cambria Math" panose="02040503050406030204" pitchFamily="18" charset="0"/>
                      </a:rPr>
                      <m:t>𝑅</m:t>
                    </m:r>
                    <m:f>
                      <m:fPr>
                        <m:ctrlPr>
                          <a:rPr lang="fr-CH" b="0" i="1" smtClean="0">
                            <a:latin typeface="Cambria Math" panose="02040503050406030204" pitchFamily="18" charset="0"/>
                          </a:rPr>
                        </m:ctrlPr>
                      </m:fPr>
                      <m:num>
                        <m:r>
                          <a:rPr lang="fr-CH" b="0" i="1" smtClean="0">
                            <a:latin typeface="Cambria Math" panose="02040503050406030204" pitchFamily="18" charset="0"/>
                          </a:rPr>
                          <m:t>𝑛</m:t>
                        </m:r>
                        <m:d>
                          <m:dPr>
                            <m:ctrlPr>
                              <a:rPr lang="fr-CH" b="0" i="1" smtClean="0">
                                <a:latin typeface="Cambria Math" panose="02040503050406030204" pitchFamily="18" charset="0"/>
                              </a:rPr>
                            </m:ctrlPr>
                          </m:dPr>
                          <m:e>
                            <m:r>
                              <a:rPr lang="fr-CH" b="0" i="1" smtClean="0">
                                <a:latin typeface="Cambria Math" panose="02040503050406030204" pitchFamily="18" charset="0"/>
                              </a:rPr>
                              <m:t>𝑛</m:t>
                            </m:r>
                            <m:r>
                              <a:rPr lang="fr-CH" b="0" i="1" smtClean="0">
                                <a:latin typeface="Cambria Math" panose="02040503050406030204" pitchFamily="18" charset="0"/>
                              </a:rPr>
                              <m:t>+1</m:t>
                            </m:r>
                          </m:e>
                        </m:d>
                      </m:num>
                      <m:den>
                        <m:d>
                          <m:dPr>
                            <m:ctrlPr>
                              <a:rPr lang="fr-CH" b="0" i="1" smtClean="0">
                                <a:latin typeface="Cambria Math" panose="02040503050406030204" pitchFamily="18" charset="0"/>
                              </a:rPr>
                            </m:ctrlPr>
                          </m:dPr>
                          <m:e>
                            <m:r>
                              <a:rPr lang="fr-CH" b="0" i="1" smtClean="0">
                                <a:latin typeface="Cambria Math" panose="02040503050406030204" pitchFamily="18" charset="0"/>
                              </a:rPr>
                              <m:t>𝑛</m:t>
                            </m:r>
                            <m:r>
                              <a:rPr lang="fr-CH" b="0" i="1" smtClean="0">
                                <a:latin typeface="Cambria Math" panose="02040503050406030204" pitchFamily="18" charset="0"/>
                              </a:rPr>
                              <m:t>−1</m:t>
                            </m:r>
                          </m:e>
                        </m:d>
                        <m:d>
                          <m:dPr>
                            <m:ctrlPr>
                              <a:rPr lang="fr-CH" b="0" i="1" smtClean="0">
                                <a:latin typeface="Cambria Math" panose="02040503050406030204" pitchFamily="18" charset="0"/>
                              </a:rPr>
                            </m:ctrlPr>
                          </m:dPr>
                          <m:e>
                            <m:r>
                              <a:rPr lang="fr-CH" b="0" i="1" smtClean="0">
                                <a:latin typeface="Cambria Math" panose="02040503050406030204" pitchFamily="18" charset="0"/>
                              </a:rPr>
                              <m:t>2</m:t>
                            </m:r>
                            <m:r>
                              <a:rPr lang="fr-CH" b="0" i="1" smtClean="0">
                                <a:latin typeface="Cambria Math" panose="02040503050406030204" pitchFamily="18" charset="0"/>
                              </a:rPr>
                              <m:t>𝑛</m:t>
                            </m:r>
                            <m:r>
                              <a:rPr lang="fr-CH" b="0" i="1" smtClean="0">
                                <a:latin typeface="Cambria Math" panose="02040503050406030204" pitchFamily="18" charset="0"/>
                              </a:rPr>
                              <m:t>−1</m:t>
                            </m:r>
                          </m:e>
                        </m:d>
                      </m:den>
                    </m:f>
                  </m:oMath>
                </a14:m>
                <a:endParaRPr lang="en-CH" dirty="0"/>
              </a:p>
            </p:txBody>
          </p:sp>
        </mc:Choice>
        <mc:Fallback xmlns="">
          <p:sp>
            <p:nvSpPr>
              <p:cNvPr id="5" name="Subtitle 4">
                <a:extLst>
                  <a:ext uri="{FF2B5EF4-FFF2-40B4-BE49-F238E27FC236}">
                    <a16:creationId xmlns:a16="http://schemas.microsoft.com/office/drawing/2014/main" id="{7E77E312-3E9E-A84B-B6B5-5B7303E520E7}"/>
                  </a:ext>
                </a:extLst>
              </p:cNvPr>
              <p:cNvSpPr>
                <a:spLocks noGrp="1" noRot="1" noChangeAspect="1" noMove="1" noResize="1" noEditPoints="1" noAdjustHandles="1" noChangeArrowheads="1" noChangeShapeType="1" noTextEdit="1"/>
              </p:cNvSpPr>
              <p:nvPr>
                <p:ph type="subTitle" idx="1"/>
              </p:nvPr>
            </p:nvSpPr>
            <p:spPr>
              <a:xfrm>
                <a:off x="-2" y="605214"/>
                <a:ext cx="5578500" cy="4538286"/>
              </a:xfrm>
              <a:blipFill>
                <a:blip r:embed="rId2"/>
                <a:stretch>
                  <a:fillRect l="-682" t="-279" r="-1591"/>
                </a:stretch>
              </a:blipFill>
            </p:spPr>
            <p:txBody>
              <a:bodyPr/>
              <a:lstStyle/>
              <a:p>
                <a:r>
                  <a:rPr lang="en-US">
                    <a:noFill/>
                  </a:rPr>
                  <a:t> </a:t>
                </a:r>
              </a:p>
            </p:txBody>
          </p:sp>
        </mc:Fallback>
      </mc:AlternateContent>
      <p:pic>
        <p:nvPicPr>
          <p:cNvPr id="10" name="Picture 9" descr="Spherical_aber_zero_points">
            <a:extLst>
              <a:ext uri="{FF2B5EF4-FFF2-40B4-BE49-F238E27FC236}">
                <a16:creationId xmlns:a16="http://schemas.microsoft.com/office/drawing/2014/main" id="{C17DD662-0DA9-B64F-824E-319CAC568C3D}"/>
              </a:ext>
            </a:extLst>
          </p:cNvPr>
          <p:cNvPicPr/>
          <p:nvPr/>
        </p:nvPicPr>
        <p:blipFill rotWithShape="1">
          <a:blip r:embed="rId3">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rcRect b="32949"/>
          <a:stretch/>
        </p:blipFill>
        <p:spPr bwMode="auto">
          <a:xfrm>
            <a:off x="5712903" y="1"/>
            <a:ext cx="3429194" cy="4249657"/>
          </a:xfrm>
          <a:prstGeom prst="rect">
            <a:avLst/>
          </a:prstGeom>
          <a:noFill/>
        </p:spPr>
      </p:pic>
    </p:spTree>
    <p:extLst>
      <p:ext uri="{BB962C8B-B14F-4D97-AF65-F5344CB8AC3E}">
        <p14:creationId xmlns:p14="http://schemas.microsoft.com/office/powerpoint/2010/main" val="3845494696"/>
      </p:ext>
    </p:extLst>
  </p:cSld>
  <p:clrMapOvr>
    <a:masterClrMapping/>
  </p:clrMapOvr>
  <mc:AlternateContent xmlns:mc="http://schemas.openxmlformats.org/markup-compatibility/2006" xmlns:p14="http://schemas.microsoft.com/office/powerpoint/2010/main">
    <mc:Choice Requires="p14">
      <p:transition spd="slow" p14:dur="2000" advTm="179192"/>
    </mc:Choice>
    <mc:Fallback xmlns="">
      <p:transition spd="slow" advTm="179192"/>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stig_3D">
            <a:extLst>
              <a:ext uri="{FF2B5EF4-FFF2-40B4-BE49-F238E27FC236}">
                <a16:creationId xmlns:a16="http://schemas.microsoft.com/office/drawing/2014/main" id="{9885673A-B25E-1D47-A3F6-B8DC372657F1}"/>
              </a:ext>
            </a:extLst>
          </p:cNvPr>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460167" y="2683984"/>
            <a:ext cx="4683833" cy="2459516"/>
          </a:xfrm>
          <a:prstGeom prst="rect">
            <a:avLst/>
          </a:prstGeom>
          <a:noFill/>
          <a:ln>
            <a:noFill/>
          </a:ln>
        </p:spPr>
      </p:pic>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0" y="1"/>
            <a:ext cx="4683833" cy="460488"/>
          </a:xfrm>
        </p:spPr>
        <p:txBody>
          <a:bodyPr>
            <a:noAutofit/>
          </a:bodyPr>
          <a:lstStyle/>
          <a:p>
            <a:r>
              <a:rPr lang="fr-CH" sz="2800" dirty="0"/>
              <a:t>L’astigmatisme</a:t>
            </a:r>
            <a:endParaRPr lang="en-CH" sz="2800" dirty="0"/>
          </a:p>
        </p:txBody>
      </p:sp>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2" y="526273"/>
            <a:ext cx="4572002" cy="4617227"/>
          </a:xfrm>
        </p:spPr>
        <p:txBody>
          <a:bodyPr>
            <a:noAutofit/>
          </a:bodyPr>
          <a:lstStyle/>
          <a:p>
            <a:pPr marL="257175" indent="-257175" algn="l">
              <a:lnSpc>
                <a:spcPct val="110000"/>
              </a:lnSpc>
              <a:spcBef>
                <a:spcPts val="0"/>
              </a:spcBef>
              <a:buFont typeface="Arial" panose="020B0604020202020204" pitchFamily="34" charset="0"/>
              <a:buChar char="•"/>
            </a:pPr>
            <a:r>
              <a:rPr lang="en-CH" dirty="0"/>
              <a:t>Pour un objet qui n’est pas sur l’axe optique, on peut définir le </a:t>
            </a:r>
            <a:r>
              <a:rPr lang="en-CH" b="1" dirty="0"/>
              <a:t>plan méridional</a:t>
            </a:r>
            <a:r>
              <a:rPr lang="en-CH" dirty="0"/>
              <a:t>, contenant l’objet et l’axe optique, et le </a:t>
            </a:r>
            <a:r>
              <a:rPr lang="en-CH" b="1" dirty="0"/>
              <a:t>plan sagittal</a:t>
            </a:r>
            <a:r>
              <a:rPr lang="en-CH" dirty="0"/>
              <a:t>, perpendiculaire au plan méridional.</a:t>
            </a:r>
          </a:p>
          <a:p>
            <a:pPr marL="257175" indent="-257175" algn="l">
              <a:lnSpc>
                <a:spcPct val="110000"/>
              </a:lnSpc>
              <a:spcBef>
                <a:spcPts val="0"/>
              </a:spcBef>
              <a:buFont typeface="Arial" panose="020B0604020202020204" pitchFamily="34" charset="0"/>
              <a:buChar char="•"/>
            </a:pPr>
            <a:r>
              <a:rPr lang="en-CH" dirty="0"/>
              <a:t>La propagation des faisceaux dans le plan sagittal est symmétrique, la propagation dans le plan méridional est asymmetrique par rapport à la lentille.</a:t>
            </a:r>
          </a:p>
          <a:p>
            <a:pPr marL="257175" indent="-257175" algn="l">
              <a:lnSpc>
                <a:spcPct val="110000"/>
              </a:lnSpc>
              <a:spcBef>
                <a:spcPts val="0"/>
              </a:spcBef>
              <a:buFont typeface="Arial" panose="020B0604020202020204" pitchFamily="34" charset="0"/>
              <a:buChar char="•"/>
            </a:pPr>
            <a:r>
              <a:rPr lang="en-CH" dirty="0"/>
              <a:t>En conséquence, les faiscaux dans le plan méridional se focalisent dans un "point" (en effet, une ligne) différent de celui des faisc</a:t>
            </a:r>
            <a:r>
              <a:rPr lang="fr-CH" dirty="0"/>
              <a:t>e</a:t>
            </a:r>
            <a:r>
              <a:rPr lang="en-CH" dirty="0"/>
              <a:t>aux du plan sagittal, plus proche de la lentille. Entre les deux il y a un plan de confusion minimale.</a:t>
            </a:r>
          </a:p>
          <a:p>
            <a:pPr marL="257175" indent="-257175" algn="l">
              <a:lnSpc>
                <a:spcPct val="110000"/>
              </a:lnSpc>
              <a:spcBef>
                <a:spcPts val="0"/>
              </a:spcBef>
              <a:buFont typeface="Arial" panose="020B0604020202020204" pitchFamily="34" charset="0"/>
              <a:buChar char="•"/>
            </a:pPr>
            <a:r>
              <a:rPr lang="en-CH" dirty="0"/>
              <a:t>Ce phénomène s’apelle </a:t>
            </a:r>
            <a:r>
              <a:rPr lang="en-CH" b="1" dirty="0"/>
              <a:t>l’astigmatisme</a:t>
            </a:r>
            <a:r>
              <a:rPr lang="en-CH" dirty="0"/>
              <a:t>.</a:t>
            </a:r>
          </a:p>
        </p:txBody>
      </p:sp>
      <p:pic>
        <p:nvPicPr>
          <p:cNvPr id="6" name="Picture 5" descr="Astig">
            <a:extLst>
              <a:ext uri="{FF2B5EF4-FFF2-40B4-BE49-F238E27FC236}">
                <a16:creationId xmlns:a16="http://schemas.microsoft.com/office/drawing/2014/main" id="{0FE43ED2-BBAB-9347-B9AC-FA7047F8462F}"/>
              </a:ext>
            </a:extLst>
          </p:cNvPr>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572001" y="0"/>
            <a:ext cx="2559110" cy="3200400"/>
          </a:xfrm>
          <a:prstGeom prst="rect">
            <a:avLst/>
          </a:prstGeom>
          <a:noFill/>
          <a:ln>
            <a:noFill/>
          </a:ln>
        </p:spPr>
      </p:pic>
      <p:pic>
        <p:nvPicPr>
          <p:cNvPr id="11" name="Picture 10" descr="Astig_pict">
            <a:extLst>
              <a:ext uri="{FF2B5EF4-FFF2-40B4-BE49-F238E27FC236}">
                <a16:creationId xmlns:a16="http://schemas.microsoft.com/office/drawing/2014/main" id="{353DC44A-E227-364C-B2E9-DB1C2E37DD76}"/>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525977" y="0"/>
            <a:ext cx="1618023" cy="1828800"/>
          </a:xfrm>
          <a:prstGeom prst="rect">
            <a:avLst/>
          </a:prstGeom>
          <a:noFill/>
          <a:ln>
            <a:noFill/>
          </a:ln>
        </p:spPr>
      </p:pic>
    </p:spTree>
    <p:extLst>
      <p:ext uri="{BB962C8B-B14F-4D97-AF65-F5344CB8AC3E}">
        <p14:creationId xmlns:p14="http://schemas.microsoft.com/office/powerpoint/2010/main" val="1821451474"/>
      </p:ext>
    </p:extLst>
  </p:cSld>
  <p:clrMapOvr>
    <a:masterClrMapping/>
  </p:clrMapOvr>
  <mc:AlternateContent xmlns:mc="http://schemas.openxmlformats.org/markup-compatibility/2006" xmlns:p14="http://schemas.microsoft.com/office/powerpoint/2010/main">
    <mc:Choice Requires="p14">
      <p:transition spd="slow" p14:dur="2000" advTm="159214"/>
    </mc:Choice>
    <mc:Fallback xmlns="">
      <p:transition spd="slow" advTm="159214"/>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0" y="0"/>
            <a:ext cx="4420696" cy="592057"/>
          </a:xfrm>
        </p:spPr>
        <p:txBody>
          <a:bodyPr>
            <a:normAutofit/>
          </a:bodyPr>
          <a:lstStyle/>
          <a:p>
            <a:r>
              <a:rPr lang="fr-CH" sz="2800" dirty="0"/>
              <a:t>La coma</a:t>
            </a:r>
            <a:endParaRPr lang="en-CH" sz="2800" dirty="0"/>
          </a:p>
        </p:txBody>
      </p:sp>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2" y="723626"/>
            <a:ext cx="4720592" cy="4419874"/>
          </a:xfrm>
        </p:spPr>
        <p:txBody>
          <a:bodyPr>
            <a:noAutofit/>
          </a:bodyPr>
          <a:lstStyle/>
          <a:p>
            <a:pPr marL="257175" indent="-257175" algn="l">
              <a:lnSpc>
                <a:spcPct val="110000"/>
              </a:lnSpc>
              <a:spcBef>
                <a:spcPts val="0"/>
              </a:spcBef>
              <a:buFont typeface="Arial" panose="020B0604020202020204" pitchFamily="34" charset="0"/>
              <a:buChar char="•"/>
            </a:pPr>
            <a:r>
              <a:rPr lang="fr-CH"/>
              <a:t>La </a:t>
            </a:r>
            <a:r>
              <a:rPr lang="fr-CH" b="1"/>
              <a:t>coma</a:t>
            </a:r>
            <a:r>
              <a:rPr lang="fr-CH"/>
              <a:t> est une combinaison des deux aberrations précédentes: comme l’astigmatisme, elle concerne un objet qui n’est pas sur l’axe optique; comme l’aberration sphérique, elle est formée par des faisceaux qui passent par différentes parties de la lentille.</a:t>
            </a:r>
          </a:p>
          <a:p>
            <a:pPr marL="257175" indent="-257175" algn="l">
              <a:lnSpc>
                <a:spcPct val="110000"/>
              </a:lnSpc>
              <a:spcBef>
                <a:spcPts val="0"/>
              </a:spcBef>
              <a:buFont typeface="Arial" panose="020B0604020202020204" pitchFamily="34" charset="0"/>
              <a:buChar char="•"/>
            </a:pPr>
            <a:r>
              <a:rPr lang="fr-CH"/>
              <a:t>Si le plan de l’image est au focus pour des faisceaux centraux, les faisceaux qui passent vers les bords de la lentille forment une image plus grande (hors focus) et plus proche de l’axe optique. La forme combinée est donc conique, comme un comète.</a:t>
            </a:r>
          </a:p>
        </p:txBody>
      </p:sp>
      <p:pic>
        <p:nvPicPr>
          <p:cNvPr id="9" name="Picture 8">
            <a:extLst>
              <a:ext uri="{FF2B5EF4-FFF2-40B4-BE49-F238E27FC236}">
                <a16:creationId xmlns:a16="http://schemas.microsoft.com/office/drawing/2014/main" id="{709A7789-D846-AC41-A38E-CF997DB320DD}"/>
              </a:ext>
            </a:extLst>
          </p:cNvPr>
          <p:cNvPicPr/>
          <p:nvPr/>
        </p:nvPicPr>
        <p:blipFill>
          <a:blip r:embed="rId2">
            <a:extLst>
              <a:ext uri="{28A0092B-C50C-407E-A947-70E740481C1C}">
                <a14:useLocalDpi xmlns:a14="http://schemas.microsoft.com/office/drawing/2010/main" val="0"/>
              </a:ext>
            </a:extLst>
          </a:blip>
          <a:srcRect t="7799" b="4738"/>
          <a:stretch>
            <a:fillRect/>
          </a:stretch>
        </p:blipFill>
        <p:spPr bwMode="auto">
          <a:xfrm>
            <a:off x="4573564" y="0"/>
            <a:ext cx="4570436" cy="2521059"/>
          </a:xfrm>
          <a:prstGeom prst="rect">
            <a:avLst/>
          </a:prstGeom>
          <a:noFill/>
          <a:ln>
            <a:noFill/>
          </a:ln>
        </p:spPr>
      </p:pic>
      <p:sp>
        <p:nvSpPr>
          <p:cNvPr id="4" name="Rectangle 3">
            <a:extLst>
              <a:ext uri="{FF2B5EF4-FFF2-40B4-BE49-F238E27FC236}">
                <a16:creationId xmlns:a16="http://schemas.microsoft.com/office/drawing/2014/main" id="{6B90CC0B-0ADE-544C-91A9-FCC3EC868D06}"/>
              </a:ext>
            </a:extLst>
          </p:cNvPr>
          <p:cNvSpPr/>
          <p:nvPr/>
        </p:nvSpPr>
        <p:spPr>
          <a:xfrm>
            <a:off x="5886450" y="2408382"/>
            <a:ext cx="2743200" cy="369332"/>
          </a:xfrm>
          <a:prstGeom prst="rect">
            <a:avLst/>
          </a:prstGeom>
          <a:solidFill>
            <a:schemeClr val="bg1"/>
          </a:solidFill>
        </p:spPr>
        <p:txBody>
          <a:bodyPr wrap="square">
            <a:spAutoFit/>
          </a:bodyPr>
          <a:lstStyle/>
          <a:p>
            <a:r>
              <a:rPr lang="en-CH" sz="900" i="1" dirty="0">
                <a:latin typeface="Times New Roman" panose="02020603050405020304" pitchFamily="18" charset="0"/>
                <a:ea typeface="Times New Roman" panose="02020603050405020304" pitchFamily="18" charset="0"/>
              </a:rPr>
              <a:t>https://www.olympus-lifescience.com/en/microscope-resource/primer/lightandcolor/opticalaberrations</a:t>
            </a:r>
            <a:r>
              <a:rPr lang="en-CH" sz="900" dirty="0"/>
              <a:t> </a:t>
            </a:r>
            <a:endParaRPr lang="fr-CH" sz="900" dirty="0"/>
          </a:p>
        </p:txBody>
      </p:sp>
      <p:pic>
        <p:nvPicPr>
          <p:cNvPr id="12" name="Picture 11">
            <a:extLst>
              <a:ext uri="{FF2B5EF4-FFF2-40B4-BE49-F238E27FC236}">
                <a16:creationId xmlns:a16="http://schemas.microsoft.com/office/drawing/2014/main" id="{F2B45D39-9DF2-A74A-A4B4-7B907D2EFCF8}"/>
              </a:ext>
            </a:extLst>
          </p:cNvPr>
          <p:cNvPicPr/>
          <p:nvPr/>
        </p:nvPicPr>
        <p:blipFill>
          <a:blip r:embed="rId3">
            <a:extLst>
              <a:ext uri="{28A0092B-C50C-407E-A947-70E740481C1C}">
                <a14:useLocalDpi xmlns:a14="http://schemas.microsoft.com/office/drawing/2010/main" val="0"/>
              </a:ext>
            </a:extLst>
          </a:blip>
          <a:srcRect l="22804" t="22760" r="22145" b="17624"/>
          <a:stretch>
            <a:fillRect/>
          </a:stretch>
        </p:blipFill>
        <p:spPr bwMode="auto">
          <a:xfrm>
            <a:off x="6480810" y="2792269"/>
            <a:ext cx="2663190" cy="2156354"/>
          </a:xfrm>
          <a:prstGeom prst="rect">
            <a:avLst/>
          </a:prstGeom>
          <a:noFill/>
          <a:ln>
            <a:noFill/>
          </a:ln>
        </p:spPr>
      </p:pic>
      <p:sp>
        <p:nvSpPr>
          <p:cNvPr id="13" name="Rectangle 12">
            <a:extLst>
              <a:ext uri="{FF2B5EF4-FFF2-40B4-BE49-F238E27FC236}">
                <a16:creationId xmlns:a16="http://schemas.microsoft.com/office/drawing/2014/main" id="{3414C9D1-90CD-B441-82E4-008D9B8A46BF}"/>
              </a:ext>
            </a:extLst>
          </p:cNvPr>
          <p:cNvSpPr/>
          <p:nvPr/>
        </p:nvSpPr>
        <p:spPr>
          <a:xfrm>
            <a:off x="5249577" y="4935751"/>
            <a:ext cx="3894423" cy="230832"/>
          </a:xfrm>
          <a:prstGeom prst="rect">
            <a:avLst/>
          </a:prstGeom>
        </p:spPr>
        <p:txBody>
          <a:bodyPr wrap="square">
            <a:spAutoFit/>
          </a:bodyPr>
          <a:lstStyle/>
          <a:p>
            <a:r>
              <a:rPr lang="en-CH" sz="900" i="1" u="sng" dirty="0">
                <a:solidFill>
                  <a:srgbClr val="0563C1"/>
                </a:solidFill>
                <a:latin typeface="Times New Roman" panose="02020603050405020304" pitchFamily="18" charset="0"/>
                <a:ea typeface="Times New Roman" panose="02020603050405020304" pitchFamily="18" charset="0"/>
                <a:hlinkClick r:id="rId4"/>
              </a:rPr>
              <a:t>https://www.slideshare.net/VineetPanwar4/lens-aberrations-physics-term-paper</a:t>
            </a:r>
            <a:r>
              <a:rPr lang="en-CH" sz="900" dirty="0"/>
              <a:t> </a:t>
            </a:r>
            <a:endParaRPr lang="fr-CH" sz="900" dirty="0"/>
          </a:p>
        </p:txBody>
      </p:sp>
    </p:spTree>
    <p:extLst>
      <p:ext uri="{BB962C8B-B14F-4D97-AF65-F5344CB8AC3E}">
        <p14:creationId xmlns:p14="http://schemas.microsoft.com/office/powerpoint/2010/main" val="3851225651"/>
      </p:ext>
    </p:extLst>
  </p:cSld>
  <p:clrMapOvr>
    <a:masterClrMapping/>
  </p:clrMapOvr>
  <mc:AlternateContent xmlns:mc="http://schemas.openxmlformats.org/markup-compatibility/2006" xmlns:p14="http://schemas.microsoft.com/office/powerpoint/2010/main">
    <mc:Choice Requires="p14">
      <p:transition spd="slow" p14:dur="2000" advTm="114911"/>
    </mc:Choice>
    <mc:Fallback xmlns="">
      <p:transition spd="slow" advTm="114911"/>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0" y="0"/>
            <a:ext cx="4782291" cy="539429"/>
          </a:xfrm>
        </p:spPr>
        <p:txBody>
          <a:bodyPr>
            <a:normAutofit/>
          </a:bodyPr>
          <a:lstStyle/>
          <a:p>
            <a:r>
              <a:rPr lang="fr-CH" sz="2800" dirty="0"/>
              <a:t>Minimiser le coma</a:t>
            </a:r>
            <a:endParaRPr lang="en-CH" sz="2800" dirty="0"/>
          </a:p>
        </p:txBody>
      </p:sp>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27411" y="678283"/>
            <a:ext cx="4754880" cy="2739005"/>
          </a:xfrm>
        </p:spPr>
        <p:txBody>
          <a:bodyPr>
            <a:noAutofit/>
          </a:bodyPr>
          <a:lstStyle/>
          <a:p>
            <a:pPr marL="257175" indent="-257175" algn="l">
              <a:lnSpc>
                <a:spcPct val="110000"/>
              </a:lnSpc>
              <a:spcBef>
                <a:spcPts val="0"/>
              </a:spcBef>
              <a:buFont typeface="Arial" panose="020B0604020202020204" pitchFamily="34" charset="0"/>
              <a:buChar char="•"/>
            </a:pPr>
            <a:r>
              <a:rPr lang="en-CH" dirty="0"/>
              <a:t>En changeant la forme de la lentille on peut minim</a:t>
            </a:r>
            <a:r>
              <a:rPr lang="fr-CH" dirty="0"/>
              <a:t>i</a:t>
            </a:r>
            <a:r>
              <a:rPr lang="en-CH" dirty="0"/>
              <a:t>ser l</a:t>
            </a:r>
            <a:r>
              <a:rPr lang="fr-CH" dirty="0"/>
              <a:t>a</a:t>
            </a:r>
            <a:r>
              <a:rPr lang="en-CH" dirty="0"/>
              <a:t> coma et l’aberration sphérique.</a:t>
            </a:r>
          </a:p>
          <a:p>
            <a:pPr marL="257175" indent="-257175" algn="l">
              <a:lnSpc>
                <a:spcPct val="110000"/>
              </a:lnSpc>
              <a:spcBef>
                <a:spcPts val="0"/>
              </a:spcBef>
              <a:buFont typeface="Arial" panose="020B0604020202020204" pitchFamily="34" charset="0"/>
              <a:buChar char="•"/>
            </a:pPr>
            <a:r>
              <a:rPr lang="en-CH" dirty="0"/>
              <a:t>La meilleure forme dépend de la situation: Si on focalise un faisceau parallèle, on utilise une lentille asymmétrique; pour l’imag</a:t>
            </a:r>
            <a:r>
              <a:rPr lang="fr-CH" dirty="0"/>
              <a:t>e</a:t>
            </a:r>
            <a:r>
              <a:rPr lang="en-CH" dirty="0"/>
              <a:t>rie 1:1, on préfère une lentille symmétrique.</a:t>
            </a:r>
          </a:p>
          <a:p>
            <a:pPr marL="257175" indent="-257175" algn="l">
              <a:lnSpc>
                <a:spcPct val="110000"/>
              </a:lnSpc>
              <a:spcBef>
                <a:spcPts val="0"/>
              </a:spcBef>
              <a:buFont typeface="Arial" panose="020B0604020202020204" pitchFamily="34" charset="0"/>
              <a:buChar char="•"/>
            </a:pPr>
            <a:r>
              <a:rPr lang="en-CH" dirty="0"/>
              <a:t>Un système de deux lentilles permet plus de flexibilité pour diminuer les aberrations.</a:t>
            </a:r>
          </a:p>
        </p:txBody>
      </p:sp>
      <p:pic>
        <p:nvPicPr>
          <p:cNvPr id="11" name="Picture 10">
            <a:extLst>
              <a:ext uri="{FF2B5EF4-FFF2-40B4-BE49-F238E27FC236}">
                <a16:creationId xmlns:a16="http://schemas.microsoft.com/office/drawing/2014/main" id="{C1D0FE7A-7367-F748-A90E-719FBA7C29CC}"/>
              </a:ext>
            </a:extLst>
          </p:cNvPr>
          <p:cNvPicPr/>
          <p:nvPr/>
        </p:nvPicPr>
        <p:blipFill>
          <a:blip r:embed="rId2">
            <a:extLst>
              <a:ext uri="{28A0092B-C50C-407E-A947-70E740481C1C}">
                <a14:useLocalDpi xmlns:a14="http://schemas.microsoft.com/office/drawing/2010/main" val="0"/>
              </a:ext>
            </a:extLst>
          </a:blip>
          <a:srcRect l="7425" t="4721" r="18646" b="8994"/>
          <a:stretch>
            <a:fillRect/>
          </a:stretch>
        </p:blipFill>
        <p:spPr bwMode="auto">
          <a:xfrm>
            <a:off x="5006340" y="-1"/>
            <a:ext cx="4110249" cy="3948068"/>
          </a:xfrm>
          <a:prstGeom prst="rect">
            <a:avLst/>
          </a:prstGeom>
          <a:noFill/>
          <a:ln>
            <a:noFill/>
          </a:ln>
        </p:spPr>
      </p:pic>
      <p:sp>
        <p:nvSpPr>
          <p:cNvPr id="3" name="Rectangle 2">
            <a:extLst>
              <a:ext uri="{FF2B5EF4-FFF2-40B4-BE49-F238E27FC236}">
                <a16:creationId xmlns:a16="http://schemas.microsoft.com/office/drawing/2014/main" id="{6AF12DA1-6B4D-D541-A1CF-49C7FE3083B6}"/>
              </a:ext>
            </a:extLst>
          </p:cNvPr>
          <p:cNvSpPr/>
          <p:nvPr/>
        </p:nvSpPr>
        <p:spPr>
          <a:xfrm>
            <a:off x="7739667" y="4899249"/>
            <a:ext cx="1402948" cy="230832"/>
          </a:xfrm>
          <a:prstGeom prst="rect">
            <a:avLst/>
          </a:prstGeom>
        </p:spPr>
        <p:txBody>
          <a:bodyPr wrap="none">
            <a:spAutoFit/>
          </a:bodyPr>
          <a:lstStyle/>
          <a:p>
            <a:r>
              <a:rPr lang="fr-CH" sz="900" i="1" dirty="0">
                <a:latin typeface="Times New Roman" panose="02020603050405020304" pitchFamily="18" charset="0"/>
                <a:ea typeface="Times New Roman" panose="02020603050405020304" pitchFamily="18" charset="0"/>
              </a:rPr>
              <a:t>https://</a:t>
            </a:r>
            <a:r>
              <a:rPr lang="fr-CH" sz="900" i="1" dirty="0" err="1">
                <a:latin typeface="Times New Roman" panose="02020603050405020304" pitchFamily="18" charset="0"/>
                <a:ea typeface="Times New Roman" panose="02020603050405020304" pitchFamily="18" charset="0"/>
              </a:rPr>
              <a:t>www.thorlabs.com</a:t>
            </a:r>
            <a:r>
              <a:rPr lang="en-CH" sz="900" dirty="0"/>
              <a:t> </a:t>
            </a:r>
            <a:endParaRPr lang="fr-CH" sz="900" dirty="0"/>
          </a:p>
        </p:txBody>
      </p:sp>
      <p:pic>
        <p:nvPicPr>
          <p:cNvPr id="8" name="Picture 7" descr="Best-Form Lens">
            <a:extLst>
              <a:ext uri="{FF2B5EF4-FFF2-40B4-BE49-F238E27FC236}">
                <a16:creationId xmlns:a16="http://schemas.microsoft.com/office/drawing/2014/main" id="{392C6F5D-3DB9-064B-9358-E8899D58EBA6}"/>
              </a:ext>
            </a:extLst>
          </p:cNvPr>
          <p:cNvPicPr/>
          <p:nvPr/>
        </p:nvPicPr>
        <p:blipFill rotWithShape="1">
          <a:blip r:embed="rId3">
            <a:extLst>
              <a:ext uri="{28A0092B-C50C-407E-A947-70E740481C1C}">
                <a14:useLocalDpi xmlns:a14="http://schemas.microsoft.com/office/drawing/2010/main" val="0"/>
              </a:ext>
            </a:extLst>
          </a:blip>
          <a:srcRect l="16159" t="11648" b="11377"/>
          <a:stretch/>
        </p:blipFill>
        <p:spPr bwMode="auto">
          <a:xfrm>
            <a:off x="6446520" y="1651561"/>
            <a:ext cx="1568433" cy="921941"/>
          </a:xfrm>
          <a:prstGeom prst="rect">
            <a:avLst/>
          </a:prstGeom>
          <a:noFill/>
          <a:ln>
            <a:noFill/>
          </a:ln>
        </p:spPr>
      </p:pic>
      <p:sp>
        <p:nvSpPr>
          <p:cNvPr id="4" name="Rectangle 3">
            <a:extLst>
              <a:ext uri="{FF2B5EF4-FFF2-40B4-BE49-F238E27FC236}">
                <a16:creationId xmlns:a16="http://schemas.microsoft.com/office/drawing/2014/main" id="{4B8017D0-B05C-1D48-98BF-16226AE4B009}"/>
              </a:ext>
            </a:extLst>
          </p:cNvPr>
          <p:cNvSpPr/>
          <p:nvPr/>
        </p:nvSpPr>
        <p:spPr>
          <a:xfrm>
            <a:off x="27411" y="4937760"/>
            <a:ext cx="3881649" cy="230832"/>
          </a:xfrm>
          <a:prstGeom prst="rect">
            <a:avLst/>
          </a:prstGeom>
        </p:spPr>
        <p:txBody>
          <a:bodyPr wrap="square">
            <a:spAutoFit/>
          </a:bodyPr>
          <a:lstStyle/>
          <a:p>
            <a:r>
              <a:rPr lang="en-CH" sz="900" i="1" dirty="0">
                <a:latin typeface="Times New Roman" panose="02020603050405020304" pitchFamily="18" charset="0"/>
                <a:ea typeface="Times New Roman" panose="02020603050405020304" pitchFamily="18" charset="0"/>
              </a:rPr>
              <a:t>https://www.slideshare.net/VineetPanwar4/lens-aberrations-physics-term-paper</a:t>
            </a:r>
            <a:r>
              <a:rPr lang="en-CH" sz="900" dirty="0"/>
              <a:t> </a:t>
            </a:r>
            <a:endParaRPr lang="fr-CH" sz="900" dirty="0"/>
          </a:p>
        </p:txBody>
      </p:sp>
      <p:grpSp>
        <p:nvGrpSpPr>
          <p:cNvPr id="7" name="Group 6">
            <a:extLst>
              <a:ext uri="{FF2B5EF4-FFF2-40B4-BE49-F238E27FC236}">
                <a16:creationId xmlns:a16="http://schemas.microsoft.com/office/drawing/2014/main" id="{0A31346D-109C-124A-9C11-7F3E47F973DA}"/>
              </a:ext>
            </a:extLst>
          </p:cNvPr>
          <p:cNvGrpSpPr/>
          <p:nvPr/>
        </p:nvGrpSpPr>
        <p:grpSpPr>
          <a:xfrm>
            <a:off x="27411" y="3380051"/>
            <a:ext cx="5448422" cy="1555702"/>
            <a:chOff x="36548" y="4693138"/>
            <a:chExt cx="6611728" cy="1887863"/>
          </a:xfrm>
        </p:grpSpPr>
        <p:pic>
          <p:nvPicPr>
            <p:cNvPr id="10" name="Picture 9">
              <a:extLst>
                <a:ext uri="{FF2B5EF4-FFF2-40B4-BE49-F238E27FC236}">
                  <a16:creationId xmlns:a16="http://schemas.microsoft.com/office/drawing/2014/main" id="{C88F6411-080F-CB41-A93D-1D928E366427}"/>
                </a:ext>
              </a:extLst>
            </p:cNvPr>
            <p:cNvPicPr/>
            <p:nvPr/>
          </p:nvPicPr>
          <p:blipFill rotWithShape="1">
            <a:blip r:embed="rId4">
              <a:extLst>
                <a:ext uri="{28A0092B-C50C-407E-A947-70E740481C1C}">
                  <a14:useLocalDpi xmlns:a14="http://schemas.microsoft.com/office/drawing/2010/main" val="0"/>
                </a:ext>
              </a:extLst>
            </a:blip>
            <a:srcRect l="17715" t="46951" r="22636" b="33625"/>
            <a:stretch/>
          </p:blipFill>
          <p:spPr bwMode="auto">
            <a:xfrm>
              <a:off x="36548" y="5026520"/>
              <a:ext cx="6339841" cy="1554481"/>
            </a:xfrm>
            <a:prstGeom prst="rect">
              <a:avLst/>
            </a:prstGeom>
            <a:noFill/>
            <a:ln>
              <a:noFill/>
            </a:ln>
          </p:spPr>
        </p:pic>
        <p:sp>
          <p:nvSpPr>
            <p:cNvPr id="14" name="TextBox 13">
              <a:extLst>
                <a:ext uri="{FF2B5EF4-FFF2-40B4-BE49-F238E27FC236}">
                  <a16:creationId xmlns:a16="http://schemas.microsoft.com/office/drawing/2014/main" id="{B0406149-C86F-4F45-85A4-0E7D7B1F0A0A}"/>
                </a:ext>
              </a:extLst>
            </p:cNvPr>
            <p:cNvSpPr txBox="1"/>
            <p:nvPr/>
          </p:nvSpPr>
          <p:spPr>
            <a:xfrm>
              <a:off x="378725" y="4693138"/>
              <a:ext cx="6269551" cy="301205"/>
            </a:xfrm>
            <a:prstGeom prst="rect">
              <a:avLst/>
            </a:prstGeom>
            <a:noFill/>
          </p:spPr>
          <p:txBody>
            <a:bodyPr wrap="square" rtlCol="0">
              <a:spAutoFit/>
            </a:bodyPr>
            <a:lstStyle/>
            <a:p>
              <a:r>
                <a:rPr lang="fr-CH" sz="1013" dirty="0"/>
                <a:t>Coma				          Astigmatisme		           Sans aberrations</a:t>
              </a:r>
            </a:p>
          </p:txBody>
        </p:sp>
      </p:grpSp>
    </p:spTree>
    <p:extLst>
      <p:ext uri="{BB962C8B-B14F-4D97-AF65-F5344CB8AC3E}">
        <p14:creationId xmlns:p14="http://schemas.microsoft.com/office/powerpoint/2010/main" val="1541356102"/>
      </p:ext>
    </p:extLst>
  </p:cSld>
  <p:clrMapOvr>
    <a:masterClrMapping/>
  </p:clrMapOvr>
  <mc:AlternateContent xmlns:mc="http://schemas.openxmlformats.org/markup-compatibility/2006" xmlns:p14="http://schemas.microsoft.com/office/powerpoint/2010/main">
    <mc:Choice Requires="p14">
      <p:transition spd="slow" p14:dur="2000" advTm="86949"/>
    </mc:Choice>
    <mc:Fallback xmlns="">
      <p:transition spd="slow" advTm="86949"/>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0" y="0"/>
            <a:ext cx="5702212" cy="532851"/>
          </a:xfrm>
        </p:spPr>
        <p:txBody>
          <a:bodyPr>
            <a:normAutofit/>
          </a:bodyPr>
          <a:lstStyle/>
          <a:p>
            <a:r>
              <a:rPr lang="fr-CH" sz="2800" dirty="0"/>
              <a:t>Courbure de champ</a:t>
            </a:r>
            <a:endParaRPr lang="en-CH" sz="2800" dirty="0"/>
          </a:p>
        </p:txBody>
      </p:sp>
      <p:pic>
        <p:nvPicPr>
          <p:cNvPr id="12" name="Picture 11" descr="Field%20curvature">
            <a:extLst>
              <a:ext uri="{FF2B5EF4-FFF2-40B4-BE49-F238E27FC236}">
                <a16:creationId xmlns:a16="http://schemas.microsoft.com/office/drawing/2014/main" id="{1FEC4A77-6D16-334E-950A-0FD16FF9A878}"/>
              </a:ext>
            </a:extLst>
          </p:cNvPr>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809803" y="712595"/>
            <a:ext cx="3334197" cy="3517325"/>
          </a:xfrm>
          <a:prstGeom prst="rect">
            <a:avLst/>
          </a:prstGeom>
          <a:noFill/>
          <a:ln>
            <a:noFill/>
          </a:ln>
        </p:spPr>
      </p:pic>
      <mc:AlternateContent xmlns:mc="http://schemas.openxmlformats.org/markup-compatibility/2006" xmlns:a14="http://schemas.microsoft.com/office/drawing/2010/main">
        <mc:Choice Requires="a14">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3" y="532852"/>
                <a:ext cx="5821901" cy="4610648"/>
              </a:xfrm>
            </p:spPr>
            <p:txBody>
              <a:bodyPr>
                <a:noAutofit/>
              </a:bodyPr>
              <a:lstStyle/>
              <a:p>
                <a:pPr marL="257175" indent="-257175" algn="l">
                  <a:lnSpc>
                    <a:spcPct val="110000"/>
                  </a:lnSpc>
                  <a:spcBef>
                    <a:spcPts val="0"/>
                  </a:spcBef>
                  <a:buFont typeface="Arial" panose="020B0604020202020204" pitchFamily="34" charset="0"/>
                  <a:buChar char="•"/>
                </a:pPr>
                <a:r>
                  <a:rPr lang="en-CH" dirty="0"/>
                  <a:t>Pour une lentille mince, sans aberrations: Un point </a:t>
                </a:r>
                <a:r>
                  <a:rPr lang="en-CH" dirty="0">
                    <a:latin typeface="Symbol" pitchFamily="2" charset="2"/>
                  </a:rPr>
                  <a:t>s</a:t>
                </a:r>
                <a:r>
                  <a:rPr lang="en-CH" baseline="-25000" dirty="0"/>
                  <a:t>o</a:t>
                </a:r>
                <a:r>
                  <a:rPr lang="en-CH" dirty="0"/>
                  <a:t> sur un plan sphèrique serait parfaitement imagé à un point </a:t>
                </a:r>
                <a:r>
                  <a:rPr lang="en-CH" dirty="0">
                    <a:latin typeface="Symbol" pitchFamily="2" charset="2"/>
                  </a:rPr>
                  <a:t>s</a:t>
                </a:r>
                <a:r>
                  <a:rPr lang="en-CH" baseline="-25000" dirty="0"/>
                  <a:t>i</a:t>
                </a:r>
                <a:r>
                  <a:rPr lang="en-CH" dirty="0"/>
                  <a:t> sur un autre plan sphèrique:  </a:t>
                </a:r>
                <a14:m>
                  <m:oMath xmlns:m="http://schemas.openxmlformats.org/officeDocument/2006/math">
                    <m:f>
                      <m:fPr>
                        <m:ctrlPr>
                          <a:rPr lang="en-CH" i="1">
                            <a:latin typeface="Cambria Math" panose="02040503050406030204" pitchFamily="18" charset="0"/>
                          </a:rPr>
                        </m:ctrlPr>
                      </m:fPr>
                      <m:num>
                        <m:r>
                          <a:rPr lang="fr-CH" b="0" i="1" smtClean="0">
                            <a:latin typeface="Cambria Math" panose="02040503050406030204" pitchFamily="18" charset="0"/>
                          </a:rPr>
                          <m:t>1</m:t>
                        </m:r>
                      </m:num>
                      <m:den>
                        <m:sSub>
                          <m:sSubPr>
                            <m:ctrlPr>
                              <a:rPr lang="en-CH" i="1">
                                <a:latin typeface="Cambria Math" panose="02040503050406030204" pitchFamily="18" charset="0"/>
                              </a:rPr>
                            </m:ctrlPr>
                          </m:sSubPr>
                          <m:e>
                            <m:r>
                              <a:rPr lang="fr-CH" i="1" smtClean="0">
                                <a:latin typeface="Cambria Math" panose="02040503050406030204" pitchFamily="18" charset="0"/>
                                <a:ea typeface="Cambria Math" panose="02040503050406030204" pitchFamily="18" charset="0"/>
                              </a:rPr>
                              <m:t>𝜎</m:t>
                            </m:r>
                          </m:e>
                          <m:sub>
                            <m:r>
                              <a:rPr lang="fr-CH" i="1">
                                <a:latin typeface="Cambria Math" panose="02040503050406030204" pitchFamily="18" charset="0"/>
                              </a:rPr>
                              <m:t>𝑜</m:t>
                            </m:r>
                          </m:sub>
                        </m:sSub>
                      </m:den>
                    </m:f>
                    <m:r>
                      <a:rPr lang="fr-CH" i="1">
                        <a:latin typeface="Cambria Math" panose="02040503050406030204" pitchFamily="18" charset="0"/>
                      </a:rPr>
                      <m:t>+</m:t>
                    </m:r>
                    <m:f>
                      <m:fPr>
                        <m:ctrlPr>
                          <a:rPr lang="en-CH" i="1">
                            <a:latin typeface="Cambria Math" panose="02040503050406030204" pitchFamily="18" charset="0"/>
                          </a:rPr>
                        </m:ctrlPr>
                      </m:fPr>
                      <m:num>
                        <m:r>
                          <a:rPr lang="fr-CH" b="0" i="1" smtClean="0">
                            <a:latin typeface="Cambria Math" panose="02040503050406030204" pitchFamily="18" charset="0"/>
                          </a:rPr>
                          <m:t>1</m:t>
                        </m:r>
                      </m:num>
                      <m:den>
                        <m:sSub>
                          <m:sSubPr>
                            <m:ctrlPr>
                              <a:rPr lang="en-CH" i="1">
                                <a:latin typeface="Cambria Math" panose="02040503050406030204" pitchFamily="18" charset="0"/>
                              </a:rPr>
                            </m:ctrlPr>
                          </m:sSubPr>
                          <m:e>
                            <m:r>
                              <a:rPr lang="fr-CH" i="1" smtClean="0">
                                <a:latin typeface="Cambria Math" panose="02040503050406030204" pitchFamily="18" charset="0"/>
                                <a:ea typeface="Cambria Math" panose="02040503050406030204" pitchFamily="18" charset="0"/>
                              </a:rPr>
                              <m:t>𝜎</m:t>
                            </m:r>
                          </m:e>
                          <m:sub>
                            <m:r>
                              <a:rPr lang="fr-CH" i="1">
                                <a:latin typeface="Cambria Math" panose="02040503050406030204" pitchFamily="18" charset="0"/>
                              </a:rPr>
                              <m:t>𝑖</m:t>
                            </m:r>
                          </m:sub>
                        </m:sSub>
                      </m:den>
                    </m:f>
                    <m:r>
                      <a:rPr lang="fr-CH" b="0" i="1" smtClean="0">
                        <a:latin typeface="Cambria Math" panose="02040503050406030204" pitchFamily="18" charset="0"/>
                        <a:ea typeface="Cambria Math" panose="02040503050406030204" pitchFamily="18" charset="0"/>
                      </a:rPr>
                      <m:t>=</m:t>
                    </m:r>
                    <m:f>
                      <m:fPr>
                        <m:ctrlPr>
                          <a:rPr lang="en-CH" i="1">
                            <a:latin typeface="Cambria Math" panose="02040503050406030204" pitchFamily="18" charset="0"/>
                          </a:rPr>
                        </m:ctrlPr>
                      </m:fPr>
                      <m:num>
                        <m:r>
                          <a:rPr lang="fr-CH" i="1">
                            <a:latin typeface="Cambria Math" panose="02040503050406030204" pitchFamily="18" charset="0"/>
                          </a:rPr>
                          <m:t>1</m:t>
                        </m:r>
                      </m:num>
                      <m:den>
                        <m:r>
                          <a:rPr lang="fr-CH" b="0" i="1" smtClean="0">
                            <a:latin typeface="Cambria Math" panose="02040503050406030204" pitchFamily="18" charset="0"/>
                          </a:rPr>
                          <m:t>𝑓</m:t>
                        </m:r>
                      </m:den>
                    </m:f>
                  </m:oMath>
                </a14:m>
                <a:endParaRPr lang="en-CH" dirty="0"/>
              </a:p>
              <a:p>
                <a:pPr marL="257175" indent="-257175" algn="l">
                  <a:lnSpc>
                    <a:spcPct val="110000"/>
                  </a:lnSpc>
                  <a:spcBef>
                    <a:spcPts val="0"/>
                  </a:spcBef>
                  <a:buFont typeface="Arial" panose="020B0604020202020204" pitchFamily="34" charset="0"/>
                  <a:buChar char="•"/>
                </a:pPr>
                <a:r>
                  <a:rPr lang="en-CH" dirty="0"/>
                  <a:t>En réalité, le point de l'objet </a:t>
                </a:r>
                <a:r>
                  <a:rPr lang="en-CH" i="1" dirty="0"/>
                  <a:t>S</a:t>
                </a:r>
                <a:r>
                  <a:rPr lang="en-CH" i="1" baseline="-25000" dirty="0"/>
                  <a:t>o</a:t>
                </a:r>
                <a:r>
                  <a:rPr lang="en-CH" dirty="0"/>
                  <a:t> se trouve sur un plan droit, donc plus loin de la lentille que </a:t>
                </a:r>
                <a:r>
                  <a:rPr lang="en-CH" i="1" dirty="0">
                    <a:latin typeface="Symbol" pitchFamily="2" charset="2"/>
                  </a:rPr>
                  <a:t>s</a:t>
                </a:r>
                <a:r>
                  <a:rPr lang="en-CH" i="1" baseline="-25000" dirty="0"/>
                  <a:t>o</a:t>
                </a:r>
                <a:endParaRPr lang="en-CH" i="1" dirty="0"/>
              </a:p>
              <a:p>
                <a:pPr marL="257175" indent="-257175" algn="l">
                  <a:lnSpc>
                    <a:spcPct val="110000"/>
                  </a:lnSpc>
                  <a:spcBef>
                    <a:spcPts val="0"/>
                  </a:spcBef>
                  <a:buFont typeface="Arial" panose="020B0604020202020204" pitchFamily="34" charset="0"/>
                  <a:buChar char="•"/>
                </a:pPr>
                <a:r>
                  <a:rPr lang="en-CH" dirty="0"/>
                  <a:t>L’image serait donc formé à une distance </a:t>
                </a:r>
                <a:r>
                  <a:rPr lang="en-CH" i="1" dirty="0"/>
                  <a:t>S</a:t>
                </a:r>
                <a:r>
                  <a:rPr lang="en-CH" i="1" baseline="-25000" dirty="0"/>
                  <a:t>i</a:t>
                </a:r>
                <a:r>
                  <a:rPr lang="en-CH" dirty="0"/>
                  <a:t> , plus proche de la lentille que </a:t>
                </a:r>
                <a:r>
                  <a:rPr lang="en-CH" i="1" dirty="0">
                    <a:latin typeface="Symbol" pitchFamily="2" charset="2"/>
                  </a:rPr>
                  <a:t>s</a:t>
                </a:r>
                <a:r>
                  <a:rPr lang="en-CH" i="1" baseline="-25000" dirty="0"/>
                  <a:t>i</a:t>
                </a:r>
                <a:r>
                  <a:rPr lang="en-CH" dirty="0"/>
                  <a:t> , formant la </a:t>
                </a:r>
                <a:r>
                  <a:rPr lang="en-CH" b="1" dirty="0"/>
                  <a:t>surface de Petzval</a:t>
                </a:r>
                <a:r>
                  <a:rPr lang="en-CH" dirty="0"/>
                  <a:t> </a:t>
                </a:r>
                <a:r>
                  <a:rPr lang="en-CH" dirty="0">
                    <a:latin typeface="Symbol" pitchFamily="2" charset="2"/>
                  </a:rPr>
                  <a:t>S</a:t>
                </a:r>
                <a:r>
                  <a:rPr lang="en-CH" baseline="-25000" dirty="0"/>
                  <a:t>p</a:t>
                </a:r>
                <a:r>
                  <a:rPr lang="en-CH" dirty="0"/>
                  <a:t> .</a:t>
                </a:r>
              </a:p>
              <a:p>
                <a:pPr marL="257175" indent="-257175" algn="l">
                  <a:lnSpc>
                    <a:spcPct val="110000"/>
                  </a:lnSpc>
                  <a:spcBef>
                    <a:spcPts val="0"/>
                  </a:spcBef>
                  <a:buFont typeface="Arial" panose="020B0604020202020204" pitchFamily="34" charset="0"/>
                  <a:buChar char="•"/>
                </a:pPr>
                <a:r>
                  <a:rPr lang="en-CH" dirty="0"/>
                  <a:t>Pour un système de plusieurs lentilles, la déviation </a:t>
                </a:r>
                <a:r>
                  <a:rPr lang="en-CH" dirty="0">
                    <a:latin typeface="Symbol" pitchFamily="2" charset="2"/>
                  </a:rPr>
                  <a:t>D</a:t>
                </a:r>
                <a:r>
                  <a:rPr lang="en-CH" i="1" dirty="0"/>
                  <a:t>x</a:t>
                </a:r>
                <a:r>
                  <a:rPr lang="en-CH" dirty="0"/>
                  <a:t> du plan paraxial d’un point de l’image à une hauteur </a:t>
                </a:r>
                <a:r>
                  <a:rPr lang="en-CH" i="1" dirty="0"/>
                  <a:t>y</a:t>
                </a:r>
                <a:r>
                  <a:rPr lang="en-CH" dirty="0"/>
                  <a:t> est donnée par: </a:t>
                </a:r>
                <a14:m>
                  <m:oMath xmlns:m="http://schemas.openxmlformats.org/officeDocument/2006/math">
                    <m:r>
                      <a:rPr lang="en-CH"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𝑥</m:t>
                    </m:r>
                    <m:r>
                      <a:rPr lang="fr-CH" b="0" i="1" smtClean="0">
                        <a:latin typeface="Cambria Math" panose="02040503050406030204" pitchFamily="18" charset="0"/>
                        <a:ea typeface="Cambria Math" panose="02040503050406030204" pitchFamily="18" charset="0"/>
                      </a:rPr>
                      <m:t>=</m:t>
                    </m:r>
                    <m:f>
                      <m:fPr>
                        <m:ctrlPr>
                          <a:rPr lang="fr-CH" b="0" i="1" smtClean="0">
                            <a:latin typeface="Cambria Math" panose="02040503050406030204" pitchFamily="18" charset="0"/>
                            <a:ea typeface="Cambria Math" panose="02040503050406030204" pitchFamily="18" charset="0"/>
                          </a:rPr>
                        </m:ctrlPr>
                      </m:fPr>
                      <m:num>
                        <m:sSup>
                          <m:sSupPr>
                            <m:ctrlPr>
                              <a:rPr lang="fr-CH" b="0" i="1" smtClean="0">
                                <a:latin typeface="Cambria Math" panose="02040503050406030204" pitchFamily="18" charset="0"/>
                                <a:ea typeface="Cambria Math" panose="02040503050406030204" pitchFamily="18" charset="0"/>
                              </a:rPr>
                            </m:ctrlPr>
                          </m:sSupPr>
                          <m:e>
                            <m:r>
                              <a:rPr lang="fr-CH" b="0" i="1" smtClean="0">
                                <a:latin typeface="Cambria Math" panose="02040503050406030204" pitchFamily="18" charset="0"/>
                                <a:ea typeface="Cambria Math" panose="02040503050406030204" pitchFamily="18" charset="0"/>
                              </a:rPr>
                              <m:t>𝑦</m:t>
                            </m:r>
                          </m:e>
                          <m:sup>
                            <m:r>
                              <a:rPr lang="fr-CH" b="0" i="1" smtClean="0">
                                <a:latin typeface="Cambria Math" panose="02040503050406030204" pitchFamily="18" charset="0"/>
                                <a:ea typeface="Cambria Math" panose="02040503050406030204" pitchFamily="18" charset="0"/>
                              </a:rPr>
                              <m:t>2</m:t>
                            </m:r>
                          </m:sup>
                        </m:sSup>
                      </m:num>
                      <m:den>
                        <m:r>
                          <a:rPr lang="fr-CH" b="0" i="1" smtClean="0">
                            <a:latin typeface="Cambria Math" panose="02040503050406030204" pitchFamily="18" charset="0"/>
                            <a:ea typeface="Cambria Math" panose="02040503050406030204" pitchFamily="18" charset="0"/>
                          </a:rPr>
                          <m:t>2</m:t>
                        </m:r>
                      </m:den>
                    </m:f>
                    <m:nary>
                      <m:naryPr>
                        <m:chr m:val="∑"/>
                        <m:ctrlPr>
                          <a:rPr lang="fr-CH" b="0" i="1" smtClean="0">
                            <a:latin typeface="Cambria Math" panose="02040503050406030204" pitchFamily="18" charset="0"/>
                            <a:ea typeface="Cambria Math" panose="02040503050406030204" pitchFamily="18" charset="0"/>
                          </a:rPr>
                        </m:ctrlPr>
                      </m:naryPr>
                      <m:sub>
                        <m:r>
                          <m:rPr>
                            <m:brk m:alnAt="23"/>
                          </m:rPr>
                          <a:rPr lang="fr-CH" b="0" i="1" smtClean="0">
                            <a:latin typeface="Cambria Math" panose="02040503050406030204" pitchFamily="18" charset="0"/>
                            <a:ea typeface="Cambria Math" panose="02040503050406030204" pitchFamily="18" charset="0"/>
                          </a:rPr>
                          <m:t>𝑗</m:t>
                        </m:r>
                        <m:r>
                          <a:rPr lang="fr-CH" b="0" i="1" smtClean="0">
                            <a:latin typeface="Cambria Math" panose="02040503050406030204" pitchFamily="18" charset="0"/>
                            <a:ea typeface="Cambria Math" panose="02040503050406030204" pitchFamily="18" charset="0"/>
                          </a:rPr>
                          <m:t>=1</m:t>
                        </m:r>
                      </m:sub>
                      <m:sup>
                        <m:r>
                          <a:rPr lang="fr-CH" b="0" i="1" smtClean="0">
                            <a:latin typeface="Cambria Math" panose="02040503050406030204" pitchFamily="18" charset="0"/>
                            <a:ea typeface="Cambria Math" panose="02040503050406030204" pitchFamily="18" charset="0"/>
                          </a:rPr>
                          <m:t>𝑚</m:t>
                        </m:r>
                      </m:sup>
                      <m:e>
                        <m:f>
                          <m:fPr>
                            <m:ctrlPr>
                              <a:rPr lang="fr-CH" b="0" i="1" smtClean="0">
                                <a:latin typeface="Cambria Math" panose="02040503050406030204" pitchFamily="18" charset="0"/>
                                <a:ea typeface="Cambria Math" panose="02040503050406030204" pitchFamily="18" charset="0"/>
                              </a:rPr>
                            </m:ctrlPr>
                          </m:fPr>
                          <m:num>
                            <m:r>
                              <a:rPr lang="fr-CH" b="0" i="1" smtClean="0">
                                <a:latin typeface="Cambria Math" panose="02040503050406030204" pitchFamily="18" charset="0"/>
                                <a:ea typeface="Cambria Math" panose="02040503050406030204" pitchFamily="18" charset="0"/>
                              </a:rPr>
                              <m:t>1</m:t>
                            </m:r>
                          </m:num>
                          <m:den>
                            <m:sSub>
                              <m:sSubPr>
                                <m:ctrlPr>
                                  <a:rPr lang="fr-CH" b="0" i="1" smtClean="0">
                                    <a:latin typeface="Cambria Math" panose="02040503050406030204" pitchFamily="18" charset="0"/>
                                    <a:ea typeface="Cambria Math" panose="02040503050406030204" pitchFamily="18" charset="0"/>
                                  </a:rPr>
                                </m:ctrlPr>
                              </m:sSubPr>
                              <m:e>
                                <m:r>
                                  <a:rPr lang="fr-CH" b="0" i="1" smtClean="0">
                                    <a:latin typeface="Cambria Math" panose="02040503050406030204" pitchFamily="18" charset="0"/>
                                    <a:ea typeface="Cambria Math" panose="02040503050406030204" pitchFamily="18" charset="0"/>
                                  </a:rPr>
                                  <m:t>𝑛</m:t>
                                </m:r>
                              </m:e>
                              <m:sub>
                                <m:r>
                                  <a:rPr lang="fr-CH" b="0" i="1" smtClean="0">
                                    <a:latin typeface="Cambria Math" panose="02040503050406030204" pitchFamily="18" charset="0"/>
                                    <a:ea typeface="Cambria Math" panose="02040503050406030204" pitchFamily="18" charset="0"/>
                                  </a:rPr>
                                  <m:t>𝑗</m:t>
                                </m:r>
                              </m:sub>
                            </m:sSub>
                            <m:sSub>
                              <m:sSubPr>
                                <m:ctrlPr>
                                  <a:rPr lang="fr-CH" b="0" i="1" smtClean="0">
                                    <a:latin typeface="Cambria Math" panose="02040503050406030204" pitchFamily="18" charset="0"/>
                                    <a:ea typeface="Cambria Math" panose="02040503050406030204" pitchFamily="18" charset="0"/>
                                  </a:rPr>
                                </m:ctrlPr>
                              </m:sSubPr>
                              <m:e>
                                <m:r>
                                  <a:rPr lang="fr-CH" b="0" i="1" smtClean="0">
                                    <a:latin typeface="Cambria Math" panose="02040503050406030204" pitchFamily="18" charset="0"/>
                                    <a:ea typeface="Cambria Math" panose="02040503050406030204" pitchFamily="18" charset="0"/>
                                  </a:rPr>
                                  <m:t>𝑓</m:t>
                                </m:r>
                              </m:e>
                              <m:sub>
                                <m:r>
                                  <a:rPr lang="fr-CH" b="0" i="1" smtClean="0">
                                    <a:latin typeface="Cambria Math" panose="02040503050406030204" pitchFamily="18" charset="0"/>
                                    <a:ea typeface="Cambria Math" panose="02040503050406030204" pitchFamily="18" charset="0"/>
                                  </a:rPr>
                                  <m:t>𝑗</m:t>
                                </m:r>
                              </m:sub>
                            </m:sSub>
                          </m:den>
                        </m:f>
                      </m:e>
                    </m:nary>
                  </m:oMath>
                </a14:m>
                <a:r>
                  <a:rPr lang="en-CH" dirty="0"/>
                  <a:t> </a:t>
                </a:r>
              </a:p>
              <a:p>
                <a:pPr marL="257175" indent="-257175" algn="l">
                  <a:lnSpc>
                    <a:spcPct val="110000"/>
                  </a:lnSpc>
                  <a:spcBef>
                    <a:spcPts val="0"/>
                  </a:spcBef>
                  <a:buFont typeface="Arial" panose="020B0604020202020204" pitchFamily="34" charset="0"/>
                  <a:buChar char="•"/>
                </a:pPr>
                <a:r>
                  <a:rPr lang="en-CH" dirty="0"/>
                  <a:t>Pour deux lentilles minces à une distance d, nous pourrons </a:t>
                </a:r>
                <a:r>
                  <a:rPr lang="en-CH" b="1" dirty="0"/>
                  <a:t>annuler</a:t>
                </a:r>
                <a:r>
                  <a:rPr lang="en-CH" dirty="0"/>
                  <a:t> la courbure de champ si: </a:t>
                </a:r>
                <a14:m>
                  <m:oMath xmlns:m="http://schemas.openxmlformats.org/officeDocument/2006/math">
                    <m:sSub>
                      <m:sSubPr>
                        <m:ctrlPr>
                          <a:rPr lang="fr-CH" b="0" i="1" smtClean="0">
                            <a:latin typeface="Cambria Math" panose="02040503050406030204" pitchFamily="18" charset="0"/>
                          </a:rPr>
                        </m:ctrlPr>
                      </m:sSubPr>
                      <m:e>
                        <m:r>
                          <a:rPr lang="fr-CH" b="0" i="1" smtClean="0">
                            <a:latin typeface="Cambria Math" panose="02040503050406030204" pitchFamily="18" charset="0"/>
                          </a:rPr>
                          <m:t>𝑛</m:t>
                        </m:r>
                      </m:e>
                      <m:sub>
                        <m:r>
                          <a:rPr lang="fr-CH" b="0" i="1" smtClean="0">
                            <a:latin typeface="Cambria Math" panose="02040503050406030204" pitchFamily="18" charset="0"/>
                          </a:rPr>
                          <m:t>1</m:t>
                        </m:r>
                      </m:sub>
                    </m:sSub>
                    <m:sSub>
                      <m:sSubPr>
                        <m:ctrlPr>
                          <a:rPr lang="fr-CH" b="0" i="1" smtClean="0">
                            <a:latin typeface="Cambria Math" panose="02040503050406030204" pitchFamily="18" charset="0"/>
                          </a:rPr>
                        </m:ctrlPr>
                      </m:sSubPr>
                      <m:e>
                        <m:r>
                          <a:rPr lang="fr-CH" b="0" i="1" smtClean="0">
                            <a:latin typeface="Cambria Math" panose="02040503050406030204" pitchFamily="18" charset="0"/>
                          </a:rPr>
                          <m:t>𝑓</m:t>
                        </m:r>
                      </m:e>
                      <m:sub>
                        <m:r>
                          <a:rPr lang="fr-CH" b="0" i="1" smtClean="0">
                            <a:latin typeface="Cambria Math" panose="02040503050406030204" pitchFamily="18" charset="0"/>
                          </a:rPr>
                          <m:t>1</m:t>
                        </m:r>
                      </m:sub>
                    </m:sSub>
                    <m:r>
                      <a:rPr lang="fr-CH" b="0" i="1" smtClean="0">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b="0" i="1" smtClean="0">
                            <a:latin typeface="Cambria Math" panose="02040503050406030204" pitchFamily="18" charset="0"/>
                          </a:rPr>
                          <m:t>2</m:t>
                        </m:r>
                      </m:sub>
                    </m:sSub>
                    <m:sSub>
                      <m:sSubPr>
                        <m:ctrlPr>
                          <a:rPr lang="fr-CH" i="1">
                            <a:latin typeface="Cambria Math" panose="02040503050406030204" pitchFamily="18" charset="0"/>
                          </a:rPr>
                        </m:ctrlPr>
                      </m:sSubPr>
                      <m:e>
                        <m:r>
                          <a:rPr lang="fr-CH" i="1">
                            <a:latin typeface="Cambria Math" panose="02040503050406030204" pitchFamily="18" charset="0"/>
                          </a:rPr>
                          <m:t>𝑓</m:t>
                        </m:r>
                      </m:e>
                      <m:sub>
                        <m:r>
                          <a:rPr lang="fr-CH" b="0" i="1" smtClean="0">
                            <a:latin typeface="Cambria Math" panose="02040503050406030204" pitchFamily="18" charset="0"/>
                          </a:rPr>
                          <m:t>2</m:t>
                        </m:r>
                      </m:sub>
                    </m:sSub>
                  </m:oMath>
                </a14:m>
                <a:endParaRPr lang="en-CH" dirty="0"/>
              </a:p>
              <a:p>
                <a:pPr marL="257175" indent="-257175" algn="l">
                  <a:lnSpc>
                    <a:spcPct val="110000"/>
                  </a:lnSpc>
                  <a:spcBef>
                    <a:spcPts val="0"/>
                  </a:spcBef>
                  <a:buFont typeface="Arial" panose="020B0604020202020204" pitchFamily="34" charset="0"/>
                  <a:buChar char="•"/>
                </a:pPr>
                <a:r>
                  <a:rPr lang="en-CH" dirty="0"/>
                  <a:t>Exemple: </a:t>
                </a:r>
                <a:r>
                  <a:rPr lang="en-CH" i="1" dirty="0"/>
                  <a:t>n</a:t>
                </a:r>
                <a:r>
                  <a:rPr lang="en-CH" baseline="-25000" dirty="0"/>
                  <a:t>1</a:t>
                </a:r>
                <a:r>
                  <a:rPr lang="en-CH" dirty="0"/>
                  <a:t>=</a:t>
                </a:r>
                <a:r>
                  <a:rPr lang="en-CH" i="1" dirty="0"/>
                  <a:t>n</a:t>
                </a:r>
                <a:r>
                  <a:rPr lang="en-CH" baseline="-25000" dirty="0"/>
                  <a:t>2</a:t>
                </a:r>
                <a:r>
                  <a:rPr lang="en-CH" dirty="0"/>
                  <a:t>,  </a:t>
                </a:r>
                <a:r>
                  <a:rPr lang="en-CH" i="1" dirty="0"/>
                  <a:t>f</a:t>
                </a:r>
                <a:r>
                  <a:rPr lang="en-CH" baseline="-25000" dirty="0"/>
                  <a:t>1</a:t>
                </a:r>
                <a:r>
                  <a:rPr lang="en-CH" dirty="0"/>
                  <a:t>=-</a:t>
                </a:r>
                <a:r>
                  <a:rPr lang="en-CH" i="1" dirty="0"/>
                  <a:t>f</a:t>
                </a:r>
                <a:r>
                  <a:rPr lang="en-CH" baseline="-25000" dirty="0"/>
                  <a:t>2</a:t>
                </a:r>
                <a:r>
                  <a:rPr lang="en-CH" dirty="0"/>
                  <a:t>,  ce qui donne: </a:t>
                </a:r>
                <a14:m>
                  <m:oMath xmlns:m="http://schemas.openxmlformats.org/officeDocument/2006/math">
                    <m:sSub>
                      <m:sSubPr>
                        <m:ctrlPr>
                          <a:rPr lang="en-CH" i="1" smtClean="0">
                            <a:latin typeface="Cambria Math" panose="02040503050406030204" pitchFamily="18" charset="0"/>
                          </a:rPr>
                        </m:ctrlPr>
                      </m:sSubPr>
                      <m:e>
                        <m:r>
                          <a:rPr lang="fr-CH" b="0" i="1" smtClean="0">
                            <a:latin typeface="Cambria Math" panose="02040503050406030204" pitchFamily="18" charset="0"/>
                          </a:rPr>
                          <m:t>𝑓</m:t>
                        </m:r>
                      </m:e>
                      <m:sub>
                        <m:r>
                          <a:rPr lang="fr-CH" b="0" i="1" smtClean="0">
                            <a:latin typeface="Cambria Math" panose="02040503050406030204" pitchFamily="18" charset="0"/>
                          </a:rPr>
                          <m:t>𝑒𝑞𝑢𝑖𝑣</m:t>
                        </m:r>
                      </m:sub>
                    </m:sSub>
                    <m:r>
                      <a:rPr lang="fr-CH" b="0" i="1" smtClean="0">
                        <a:latin typeface="Cambria Math" panose="02040503050406030204" pitchFamily="18" charset="0"/>
                      </a:rPr>
                      <m:t>=</m:t>
                    </m:r>
                    <m:f>
                      <m:fPr>
                        <m:ctrlPr>
                          <a:rPr lang="fr-CH" b="0" i="1" smtClean="0">
                            <a:latin typeface="Cambria Math" panose="02040503050406030204" pitchFamily="18" charset="0"/>
                          </a:rPr>
                        </m:ctrlPr>
                      </m:fPr>
                      <m:num>
                        <m:sSubSup>
                          <m:sSubSupPr>
                            <m:ctrlPr>
                              <a:rPr lang="fr-CH" b="0" i="1" smtClean="0">
                                <a:latin typeface="Cambria Math" panose="02040503050406030204" pitchFamily="18" charset="0"/>
                              </a:rPr>
                            </m:ctrlPr>
                          </m:sSubSupPr>
                          <m:e>
                            <m:r>
                              <a:rPr lang="fr-CH" b="0" i="1" smtClean="0">
                                <a:latin typeface="Cambria Math" panose="02040503050406030204" pitchFamily="18" charset="0"/>
                              </a:rPr>
                              <m:t>𝑓</m:t>
                            </m:r>
                          </m:e>
                          <m:sub>
                            <m:r>
                              <a:rPr lang="fr-CH" b="0" i="1" smtClean="0">
                                <a:latin typeface="Cambria Math" panose="02040503050406030204" pitchFamily="18" charset="0"/>
                              </a:rPr>
                              <m:t>1</m:t>
                            </m:r>
                          </m:sub>
                          <m:sup>
                            <m:r>
                              <a:rPr lang="fr-CH" b="0" i="1" smtClean="0">
                                <a:latin typeface="Cambria Math" panose="02040503050406030204" pitchFamily="18" charset="0"/>
                              </a:rPr>
                              <m:t>2</m:t>
                            </m:r>
                          </m:sup>
                        </m:sSubSup>
                      </m:num>
                      <m:den>
                        <m:r>
                          <a:rPr lang="fr-CH" b="0" i="1" smtClean="0">
                            <a:latin typeface="Cambria Math" panose="02040503050406030204" pitchFamily="18" charset="0"/>
                          </a:rPr>
                          <m:t>𝑑</m:t>
                        </m:r>
                      </m:den>
                    </m:f>
                  </m:oMath>
                </a14:m>
                <a:r>
                  <a:rPr lang="en-CH" dirty="0"/>
                  <a:t> </a:t>
                </a:r>
              </a:p>
            </p:txBody>
          </p:sp>
        </mc:Choice>
        <mc:Fallback xmlns="">
          <p:sp>
            <p:nvSpPr>
              <p:cNvPr id="5" name="Subtitle 4">
                <a:extLst>
                  <a:ext uri="{FF2B5EF4-FFF2-40B4-BE49-F238E27FC236}">
                    <a16:creationId xmlns:a16="http://schemas.microsoft.com/office/drawing/2014/main" id="{7E77E312-3E9E-A84B-B6B5-5B7303E520E7}"/>
                  </a:ext>
                </a:extLst>
              </p:cNvPr>
              <p:cNvSpPr>
                <a:spLocks noGrp="1" noRot="1" noChangeAspect="1" noMove="1" noResize="1" noEditPoints="1" noAdjustHandles="1" noChangeArrowheads="1" noChangeShapeType="1" noTextEdit="1"/>
              </p:cNvSpPr>
              <p:nvPr>
                <p:ph type="subTitle" idx="1"/>
              </p:nvPr>
            </p:nvSpPr>
            <p:spPr>
              <a:xfrm>
                <a:off x="-3" y="532852"/>
                <a:ext cx="5821901" cy="4610648"/>
              </a:xfrm>
              <a:blipFill>
                <a:blip r:embed="rId4"/>
                <a:stretch>
                  <a:fillRect l="-654" t="-548" r="-654"/>
                </a:stretch>
              </a:blipFill>
            </p:spPr>
            <p:txBody>
              <a:bodyPr/>
              <a:lstStyle/>
              <a:p>
                <a:r>
                  <a:rPr lang="en-US">
                    <a:noFill/>
                  </a:rPr>
                  <a:t> </a:t>
                </a:r>
              </a:p>
            </p:txBody>
          </p:sp>
        </mc:Fallback>
      </mc:AlternateContent>
    </p:spTree>
    <p:extLst>
      <p:ext uri="{BB962C8B-B14F-4D97-AF65-F5344CB8AC3E}">
        <p14:creationId xmlns:p14="http://schemas.microsoft.com/office/powerpoint/2010/main" val="3498662252"/>
      </p:ext>
    </p:extLst>
  </p:cSld>
  <p:clrMapOvr>
    <a:masterClrMapping/>
  </p:clrMapOvr>
  <mc:AlternateContent xmlns:mc="http://schemas.openxmlformats.org/markup-compatibility/2006" xmlns:p14="http://schemas.microsoft.com/office/powerpoint/2010/main">
    <mc:Choice Requires="p14">
      <p:transition spd="slow" p14:dur="2000" advTm="173733"/>
    </mc:Choice>
    <mc:Fallback xmlns="">
      <p:transition spd="slow" advTm="17373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0" y="0"/>
            <a:ext cx="5702212" cy="442685"/>
          </a:xfrm>
        </p:spPr>
        <p:txBody>
          <a:bodyPr>
            <a:noAutofit/>
          </a:bodyPr>
          <a:lstStyle/>
          <a:p>
            <a:r>
              <a:rPr lang="en-CH" sz="2800" dirty="0"/>
              <a:t>Dispositifs simples: miroirs</a:t>
            </a:r>
          </a:p>
        </p:txBody>
      </p:sp>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1" y="442685"/>
            <a:ext cx="5230907" cy="4700815"/>
          </a:xfrm>
        </p:spPr>
        <p:txBody>
          <a:bodyPr>
            <a:noAutofit/>
          </a:bodyPr>
          <a:lstStyle/>
          <a:p>
            <a:pPr marL="257175" indent="-257175" algn="l">
              <a:lnSpc>
                <a:spcPct val="110000"/>
              </a:lnSpc>
              <a:spcBef>
                <a:spcPts val="0"/>
              </a:spcBef>
              <a:buFont typeface="Arial" panose="020B0604020202020204" pitchFamily="34" charset="0"/>
              <a:buChar char="•"/>
            </a:pPr>
            <a:r>
              <a:rPr lang="en-CH" dirty="0"/>
              <a:t>Le </a:t>
            </a:r>
            <a:r>
              <a:rPr lang="en-CH" b="1" dirty="0"/>
              <a:t>miroir plan</a:t>
            </a:r>
            <a:r>
              <a:rPr lang="en-CH" dirty="0"/>
              <a:t> est le plus rép</a:t>
            </a:r>
            <a:r>
              <a:rPr lang="fr-CH" dirty="0"/>
              <a:t>a</a:t>
            </a:r>
            <a:r>
              <a:rPr lang="en-CH" dirty="0"/>
              <a:t>ndu dans la vie courante. La règle de la réfl</a:t>
            </a:r>
            <a:r>
              <a:rPr lang="fr-CH" dirty="0"/>
              <a:t>e</a:t>
            </a:r>
            <a:r>
              <a:rPr lang="en-CH" dirty="0"/>
              <a:t>xion: </a:t>
            </a:r>
            <a:r>
              <a:rPr lang="en-CH" i="1" dirty="0">
                <a:latin typeface="Symbol" pitchFamily="2" charset="2"/>
              </a:rPr>
              <a:t>q</a:t>
            </a:r>
            <a:r>
              <a:rPr lang="en-CH" i="1" baseline="-25000" dirty="0"/>
              <a:t>r</a:t>
            </a:r>
            <a:r>
              <a:rPr lang="en-CH" dirty="0"/>
              <a:t> = </a:t>
            </a:r>
            <a:r>
              <a:rPr lang="en-CH" i="1" dirty="0">
                <a:latin typeface="Symbol" pitchFamily="2" charset="2"/>
              </a:rPr>
              <a:t>q</a:t>
            </a:r>
            <a:r>
              <a:rPr lang="en-CH" i="1" baseline="-25000" dirty="0"/>
              <a:t>i</a:t>
            </a:r>
            <a:r>
              <a:rPr lang="en-CH" dirty="0"/>
              <a:t> donne lieu à une image inversée (gauche-droite) </a:t>
            </a:r>
          </a:p>
          <a:p>
            <a:pPr marL="257175" indent="-257175" algn="l">
              <a:lnSpc>
                <a:spcPct val="110000"/>
              </a:lnSpc>
              <a:spcBef>
                <a:spcPts val="0"/>
              </a:spcBef>
              <a:buFont typeface="Arial" panose="020B0604020202020204" pitchFamily="34" charset="0"/>
              <a:buChar char="•"/>
            </a:pPr>
            <a:r>
              <a:rPr lang="en-CH" dirty="0"/>
              <a:t>Le </a:t>
            </a:r>
            <a:r>
              <a:rPr lang="en-CH" b="1" dirty="0"/>
              <a:t>miroir parabolique (paraboloïdal) :</a:t>
            </a:r>
            <a:r>
              <a:rPr lang="en-CH" dirty="0"/>
              <a:t> </a:t>
            </a:r>
            <a:r>
              <a:rPr lang="fr-CH" dirty="0"/>
              <a:t>f</a:t>
            </a:r>
            <a:r>
              <a:rPr lang="en-CH" dirty="0"/>
              <a:t>ocalise un faisceau parallèle </a:t>
            </a:r>
            <a:r>
              <a:rPr lang="fr-CH" dirty="0"/>
              <a:t>en</a:t>
            </a:r>
            <a:r>
              <a:rPr lang="en-CH" dirty="0"/>
              <a:t> un point et </a:t>
            </a:r>
            <a:r>
              <a:rPr lang="fr-CH" dirty="0"/>
              <a:t>vice versa</a:t>
            </a:r>
            <a:r>
              <a:rPr lang="en-CH" dirty="0"/>
              <a:t>. La preuve géometrique (par Fermat): C’est l’ensemble des points dont la distance vers un point fixe et une ligne est égale</a:t>
            </a:r>
            <a:r>
              <a:rPr lang="en-CH"/>
              <a:t>. Utilisation</a:t>
            </a:r>
            <a:r>
              <a:rPr lang="en-CH" dirty="0"/>
              <a:t>: phares, projecteurs, téléscopes</a:t>
            </a:r>
          </a:p>
          <a:p>
            <a:pPr marL="257175" indent="-257175" algn="l">
              <a:lnSpc>
                <a:spcPct val="110000"/>
              </a:lnSpc>
              <a:spcBef>
                <a:spcPts val="0"/>
              </a:spcBef>
              <a:buFont typeface="Arial" panose="020B0604020202020204" pitchFamily="34" charset="0"/>
              <a:buChar char="•"/>
            </a:pPr>
            <a:r>
              <a:rPr lang="en-CH" dirty="0"/>
              <a:t>Le </a:t>
            </a:r>
            <a:r>
              <a:rPr lang="en-CH" b="1" dirty="0"/>
              <a:t>miroir </a:t>
            </a:r>
            <a:r>
              <a:rPr lang="fr-CH" b="1" dirty="0"/>
              <a:t>el</a:t>
            </a:r>
            <a:r>
              <a:rPr lang="en-CH" b="1" dirty="0"/>
              <a:t>liptique</a:t>
            </a:r>
            <a:r>
              <a:rPr lang="en-CH" dirty="0"/>
              <a:t> envoie l’image d’un point focal vers </a:t>
            </a:r>
            <a:r>
              <a:rPr lang="fr-CH" dirty="0"/>
              <a:t>un </a:t>
            </a:r>
            <a:r>
              <a:rPr lang="en-CH" dirty="0"/>
              <a:t>autre. La preuve géometrique (par Fermat): C’est l’ensemble des points dont la somme des distances aux deux points focaux et constante</a:t>
            </a:r>
          </a:p>
          <a:p>
            <a:pPr marL="257175" indent="-257175" algn="l">
              <a:lnSpc>
                <a:spcPct val="110000"/>
              </a:lnSpc>
              <a:spcBef>
                <a:spcPts val="0"/>
              </a:spcBef>
              <a:buFont typeface="Arial" panose="020B0604020202020204" pitchFamily="34" charset="0"/>
              <a:buChar char="•"/>
            </a:pPr>
            <a:r>
              <a:rPr lang="en-CH" dirty="0"/>
              <a:t>On définit </a:t>
            </a:r>
            <a:r>
              <a:rPr lang="en-CH" b="1" dirty="0"/>
              <a:t>l’axe optique</a:t>
            </a:r>
            <a:r>
              <a:rPr lang="en-CH" dirty="0"/>
              <a:t> = l'axe de sysmmmétrie rotationnelle du système. Système 1D (R).</a:t>
            </a:r>
          </a:p>
        </p:txBody>
      </p:sp>
      <p:pic>
        <p:nvPicPr>
          <p:cNvPr id="14" name="Picture 13" descr="Parabola">
            <a:extLst>
              <a:ext uri="{FF2B5EF4-FFF2-40B4-BE49-F238E27FC236}">
                <a16:creationId xmlns:a16="http://schemas.microsoft.com/office/drawing/2014/main" id="{2E180386-3CC0-CD40-9B10-275C0665EED7}"/>
              </a:ext>
            </a:extLst>
          </p:cNvPr>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474672" y="2319406"/>
            <a:ext cx="1725056" cy="1779341"/>
          </a:xfrm>
          <a:prstGeom prst="rect">
            <a:avLst/>
          </a:prstGeom>
          <a:noFill/>
          <a:ln>
            <a:noFill/>
          </a:ln>
        </p:spPr>
      </p:pic>
      <p:pic>
        <p:nvPicPr>
          <p:cNvPr id="17" name="Picture 16">
            <a:extLst>
              <a:ext uri="{FF2B5EF4-FFF2-40B4-BE49-F238E27FC236}">
                <a16:creationId xmlns:a16="http://schemas.microsoft.com/office/drawing/2014/main" id="{99F7B46C-73E0-2240-9909-BCDC6A71CFDE}"/>
              </a:ext>
            </a:extLst>
          </p:cNvPr>
          <p:cNvPicPr>
            <a:picLocks noChangeAspect="1"/>
          </p:cNvPicPr>
          <p:nvPr/>
        </p:nvPicPr>
        <p:blipFill>
          <a:blip r:embed="rId4"/>
          <a:stretch>
            <a:fillRect/>
          </a:stretch>
        </p:blipFill>
        <p:spPr>
          <a:xfrm>
            <a:off x="7418944" y="-1"/>
            <a:ext cx="1725056" cy="1539280"/>
          </a:xfrm>
          <a:prstGeom prst="rect">
            <a:avLst/>
          </a:prstGeom>
        </p:spPr>
      </p:pic>
      <p:pic>
        <p:nvPicPr>
          <p:cNvPr id="18" name="Picture 17">
            <a:extLst>
              <a:ext uri="{FF2B5EF4-FFF2-40B4-BE49-F238E27FC236}">
                <a16:creationId xmlns:a16="http://schemas.microsoft.com/office/drawing/2014/main" id="{078B439C-E79D-7A43-950E-9C36E7028C70}"/>
              </a:ext>
            </a:extLst>
          </p:cNvPr>
          <p:cNvPicPr>
            <a:picLocks noChangeAspect="1"/>
          </p:cNvPicPr>
          <p:nvPr/>
        </p:nvPicPr>
        <p:blipFill rotWithShape="1">
          <a:blip r:embed="rId5"/>
          <a:srcRect l="16683"/>
          <a:stretch/>
        </p:blipFill>
        <p:spPr>
          <a:xfrm>
            <a:off x="7409762" y="1718167"/>
            <a:ext cx="1734238" cy="1561120"/>
          </a:xfrm>
          <a:prstGeom prst="rect">
            <a:avLst/>
          </a:prstGeom>
        </p:spPr>
      </p:pic>
      <p:grpSp>
        <p:nvGrpSpPr>
          <p:cNvPr id="23" name="Group 22">
            <a:extLst>
              <a:ext uri="{FF2B5EF4-FFF2-40B4-BE49-F238E27FC236}">
                <a16:creationId xmlns:a16="http://schemas.microsoft.com/office/drawing/2014/main" id="{16E13476-EFBF-7E43-B9DD-7A05D1728E8A}"/>
              </a:ext>
            </a:extLst>
          </p:cNvPr>
          <p:cNvGrpSpPr/>
          <p:nvPr/>
        </p:nvGrpSpPr>
        <p:grpSpPr>
          <a:xfrm>
            <a:off x="5328268" y="-4301"/>
            <a:ext cx="2081494" cy="1779341"/>
            <a:chOff x="9397821" y="4504399"/>
            <a:chExt cx="2775325" cy="2372455"/>
          </a:xfrm>
        </p:grpSpPr>
        <p:pic>
          <p:nvPicPr>
            <p:cNvPr id="20" name="Picture 19">
              <a:extLst>
                <a:ext uri="{FF2B5EF4-FFF2-40B4-BE49-F238E27FC236}">
                  <a16:creationId xmlns:a16="http://schemas.microsoft.com/office/drawing/2014/main" id="{AE72AC01-6E04-4241-8D88-6D082943CE81}"/>
                </a:ext>
              </a:extLst>
            </p:cNvPr>
            <p:cNvPicPr>
              <a:picLocks noChangeAspect="1"/>
            </p:cNvPicPr>
            <p:nvPr/>
          </p:nvPicPr>
          <p:blipFill>
            <a:blip r:embed="rId6"/>
            <a:stretch>
              <a:fillRect/>
            </a:stretch>
          </p:blipFill>
          <p:spPr>
            <a:xfrm>
              <a:off x="9397821" y="4504399"/>
              <a:ext cx="2775325" cy="2372455"/>
            </a:xfrm>
            <a:prstGeom prst="rect">
              <a:avLst/>
            </a:prstGeom>
          </p:spPr>
        </p:pic>
        <p:sp>
          <p:nvSpPr>
            <p:cNvPr id="21" name="TextBox 20">
              <a:extLst>
                <a:ext uri="{FF2B5EF4-FFF2-40B4-BE49-F238E27FC236}">
                  <a16:creationId xmlns:a16="http://schemas.microsoft.com/office/drawing/2014/main" id="{5B5E121F-2206-4943-9224-F3D0E6177FB4}"/>
                </a:ext>
              </a:extLst>
            </p:cNvPr>
            <p:cNvSpPr txBox="1"/>
            <p:nvPr/>
          </p:nvSpPr>
          <p:spPr>
            <a:xfrm>
              <a:off x="9398528" y="5743246"/>
              <a:ext cx="194499" cy="246221"/>
            </a:xfrm>
            <a:prstGeom prst="rect">
              <a:avLst/>
            </a:prstGeom>
            <a:solidFill>
              <a:schemeClr val="bg1"/>
            </a:solidFill>
          </p:spPr>
          <p:txBody>
            <a:bodyPr wrap="none" lIns="0" tIns="0" rIns="0" bIns="0" rtlCol="0">
              <a:spAutoFit/>
            </a:bodyPr>
            <a:lstStyle/>
            <a:p>
              <a:r>
                <a:rPr lang="fr-CH" sz="1200" i="1" dirty="0">
                  <a:latin typeface="Times New Roman" panose="02020603050405020304" pitchFamily="18" charset="0"/>
                  <a:cs typeface="Times New Roman" panose="02020603050405020304" pitchFamily="18" charset="0"/>
                </a:rPr>
                <a:t>P</a:t>
              </a:r>
              <a:r>
                <a:rPr lang="fr-CH" sz="1200" i="1" baseline="-25000" dirty="0">
                  <a:latin typeface="Times New Roman" panose="02020603050405020304" pitchFamily="18" charset="0"/>
                  <a:cs typeface="Times New Roman" panose="02020603050405020304" pitchFamily="18" charset="0"/>
                </a:rPr>
                <a:t>1</a:t>
              </a:r>
            </a:p>
          </p:txBody>
        </p:sp>
      </p:grpSp>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1D3A3831-308C-483A-B4B0-9245F158BE60}"/>
                  </a:ext>
                </a:extLst>
              </p:cNvPr>
              <p:cNvSpPr txBox="1"/>
              <p:nvPr/>
            </p:nvSpPr>
            <p:spPr>
              <a:xfrm>
                <a:off x="5841188" y="4156374"/>
                <a:ext cx="223804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fr-CH" sz="1400" b="0" i="1" smtClean="0">
                              <a:latin typeface="Cambria Math" panose="02040503050406030204" pitchFamily="18" charset="0"/>
                            </a:rPr>
                            <m:t>𝑊</m:t>
                          </m:r>
                        </m:e>
                        <m:sub>
                          <m:r>
                            <a:rPr lang="fr-CH" sz="1400" b="0" i="1" smtClean="0">
                              <a:latin typeface="Cambria Math" panose="02040503050406030204" pitchFamily="18" charset="0"/>
                            </a:rPr>
                            <m:t>1</m:t>
                          </m:r>
                        </m:sub>
                      </m:sSub>
                      <m:sSub>
                        <m:sSubPr>
                          <m:ctrlPr>
                            <a:rPr lang="en-US" sz="1400" i="1">
                              <a:latin typeface="Cambria Math" panose="02040503050406030204" pitchFamily="18" charset="0"/>
                            </a:rPr>
                          </m:ctrlPr>
                        </m:sSubPr>
                        <m:e>
                          <m:r>
                            <a:rPr lang="fr-CH" sz="1400" b="0" i="1" smtClean="0">
                              <a:latin typeface="Cambria Math" panose="02040503050406030204" pitchFamily="18" charset="0"/>
                            </a:rPr>
                            <m:t>𝐴</m:t>
                          </m:r>
                        </m:e>
                        <m:sub>
                          <m:r>
                            <a:rPr lang="fr-CH" sz="1400" i="1">
                              <a:latin typeface="Cambria Math" panose="02040503050406030204" pitchFamily="18" charset="0"/>
                            </a:rPr>
                            <m:t>1</m:t>
                          </m:r>
                        </m:sub>
                      </m:sSub>
                      <m:r>
                        <a:rPr lang="fr-CH" sz="1400" b="0" i="0" smtClean="0">
                          <a:latin typeface="Cambria Math" panose="02040503050406030204" pitchFamily="18" charset="0"/>
                        </a:rPr>
                        <m:t>+</m:t>
                      </m:r>
                      <m:sSub>
                        <m:sSubPr>
                          <m:ctrlPr>
                            <a:rPr lang="en-US" sz="1400" i="1">
                              <a:latin typeface="Cambria Math" panose="02040503050406030204" pitchFamily="18" charset="0"/>
                            </a:rPr>
                          </m:ctrlPr>
                        </m:sSubPr>
                        <m:e>
                          <m:r>
                            <a:rPr lang="fr-CH" sz="1400" b="0" i="1" smtClean="0">
                              <a:latin typeface="Cambria Math" panose="02040503050406030204" pitchFamily="18" charset="0"/>
                            </a:rPr>
                            <m:t>𝐴</m:t>
                          </m:r>
                        </m:e>
                        <m:sub>
                          <m:r>
                            <a:rPr lang="fr-CH" sz="1400" i="1">
                              <a:latin typeface="Cambria Math" panose="02040503050406030204" pitchFamily="18" charset="0"/>
                            </a:rPr>
                            <m:t>1</m:t>
                          </m:r>
                        </m:sub>
                      </m:sSub>
                      <m:r>
                        <a:rPr lang="fr-CH" sz="1400" b="0" i="1" smtClean="0">
                          <a:latin typeface="Cambria Math" panose="02040503050406030204" pitchFamily="18" charset="0"/>
                        </a:rPr>
                        <m:t>𝐹</m:t>
                      </m:r>
                      <m:r>
                        <a:rPr lang="fr-CH" sz="1400" b="0" i="0" smtClean="0">
                          <a:latin typeface="Cambria Math" panose="02040503050406030204" pitchFamily="18" charset="0"/>
                        </a:rPr>
                        <m:t>=</m:t>
                      </m:r>
                      <m:sSub>
                        <m:sSubPr>
                          <m:ctrlPr>
                            <a:rPr lang="en-US" sz="1400" i="1">
                              <a:latin typeface="Cambria Math" panose="02040503050406030204" pitchFamily="18" charset="0"/>
                            </a:rPr>
                          </m:ctrlPr>
                        </m:sSubPr>
                        <m:e>
                          <m:r>
                            <a:rPr lang="fr-CH" sz="1400" i="1">
                              <a:latin typeface="Cambria Math" panose="02040503050406030204" pitchFamily="18" charset="0"/>
                            </a:rPr>
                            <m:t>𝑊</m:t>
                          </m:r>
                        </m:e>
                        <m:sub>
                          <m:r>
                            <a:rPr lang="fr-CH" sz="1400" b="0" i="1" smtClean="0">
                              <a:latin typeface="Cambria Math" panose="02040503050406030204" pitchFamily="18" charset="0"/>
                            </a:rPr>
                            <m:t>2</m:t>
                          </m:r>
                        </m:sub>
                      </m:sSub>
                      <m:sSub>
                        <m:sSubPr>
                          <m:ctrlPr>
                            <a:rPr lang="en-US" sz="1400" i="1" smtClean="0">
                              <a:latin typeface="Cambria Math" panose="02040503050406030204" pitchFamily="18" charset="0"/>
                            </a:rPr>
                          </m:ctrlPr>
                        </m:sSubPr>
                        <m:e>
                          <m:r>
                            <a:rPr lang="fr-CH" sz="1400" b="0" i="1" smtClean="0">
                              <a:latin typeface="Cambria Math" panose="02040503050406030204" pitchFamily="18" charset="0"/>
                            </a:rPr>
                            <m:t>𝐴</m:t>
                          </m:r>
                        </m:e>
                        <m:sub>
                          <m:r>
                            <a:rPr lang="fr-CH" sz="1400" b="0" i="1" smtClean="0">
                              <a:latin typeface="Cambria Math" panose="02040503050406030204" pitchFamily="18" charset="0"/>
                            </a:rPr>
                            <m:t>2</m:t>
                          </m:r>
                        </m:sub>
                      </m:sSub>
                      <m:r>
                        <a:rPr lang="fr-CH" sz="1400">
                          <a:latin typeface="Cambria Math" panose="02040503050406030204" pitchFamily="18" charset="0"/>
                        </a:rPr>
                        <m:t>+</m:t>
                      </m:r>
                      <m:sSub>
                        <m:sSubPr>
                          <m:ctrlPr>
                            <a:rPr lang="en-US" sz="1400" i="1">
                              <a:latin typeface="Cambria Math" panose="02040503050406030204" pitchFamily="18" charset="0"/>
                            </a:rPr>
                          </m:ctrlPr>
                        </m:sSubPr>
                        <m:e>
                          <m:r>
                            <a:rPr lang="fr-CH" sz="1400" i="1">
                              <a:latin typeface="Cambria Math" panose="02040503050406030204" pitchFamily="18" charset="0"/>
                            </a:rPr>
                            <m:t>𝐴</m:t>
                          </m:r>
                        </m:e>
                        <m:sub>
                          <m:r>
                            <a:rPr lang="fr-CH" sz="1400" b="0" i="1" smtClean="0">
                              <a:latin typeface="Cambria Math" panose="02040503050406030204" pitchFamily="18" charset="0"/>
                            </a:rPr>
                            <m:t>2</m:t>
                          </m:r>
                        </m:sub>
                      </m:sSub>
                      <m:r>
                        <a:rPr lang="fr-CH" sz="1400" i="1">
                          <a:latin typeface="Cambria Math" panose="02040503050406030204" pitchFamily="18" charset="0"/>
                        </a:rPr>
                        <m:t>𝐹</m:t>
                      </m:r>
                    </m:oMath>
                  </m:oMathPara>
                </a14:m>
                <a:endParaRPr lang="en-US" sz="1400" dirty="0"/>
              </a:p>
            </p:txBody>
          </p:sp>
        </mc:Choice>
        <mc:Fallback xmlns="">
          <p:sp>
            <p:nvSpPr>
              <p:cNvPr id="3" name="ZoneTexte 2">
                <a:extLst>
                  <a:ext uri="{FF2B5EF4-FFF2-40B4-BE49-F238E27FC236}">
                    <a16:creationId xmlns:a16="http://schemas.microsoft.com/office/drawing/2014/main" id="{1D3A3831-308C-483A-B4B0-9245F158BE60}"/>
                  </a:ext>
                </a:extLst>
              </p:cNvPr>
              <p:cNvSpPr txBox="1">
                <a:spLocks noRot="1" noChangeAspect="1" noMove="1" noResize="1" noEditPoints="1" noAdjustHandles="1" noChangeArrowheads="1" noChangeShapeType="1" noTextEdit="1"/>
              </p:cNvSpPr>
              <p:nvPr/>
            </p:nvSpPr>
            <p:spPr>
              <a:xfrm>
                <a:off x="5841188" y="4156374"/>
                <a:ext cx="2238049" cy="215444"/>
              </a:xfrm>
              <a:prstGeom prst="rect">
                <a:avLst/>
              </a:prstGeom>
              <a:blipFill>
                <a:blip r:embed="rId7"/>
                <a:stretch>
                  <a:fillRect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ZoneTexte 3">
                <a:extLst>
                  <a:ext uri="{FF2B5EF4-FFF2-40B4-BE49-F238E27FC236}">
                    <a16:creationId xmlns:a16="http://schemas.microsoft.com/office/drawing/2014/main" id="{A4AC1829-2DB7-2880-1DF5-1180C2C5D4DE}"/>
                  </a:ext>
                </a:extLst>
              </p:cNvPr>
              <p:cNvSpPr txBox="1"/>
              <p:nvPr/>
            </p:nvSpPr>
            <p:spPr>
              <a:xfrm>
                <a:off x="5807568" y="4397579"/>
                <a:ext cx="2325317"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fr-CH" sz="1400" b="0" i="1" smtClean="0">
                              <a:latin typeface="Cambria Math" panose="02040503050406030204" pitchFamily="18" charset="0"/>
                            </a:rPr>
                            <m:t>𝑊</m:t>
                          </m:r>
                        </m:e>
                        <m:sub>
                          <m:r>
                            <a:rPr lang="fr-CH" sz="1400" b="0" i="1" smtClean="0">
                              <a:latin typeface="Cambria Math" panose="02040503050406030204" pitchFamily="18" charset="0"/>
                            </a:rPr>
                            <m:t>1</m:t>
                          </m:r>
                        </m:sub>
                      </m:sSub>
                      <m:sSub>
                        <m:sSubPr>
                          <m:ctrlPr>
                            <a:rPr lang="en-US" sz="1400" i="1">
                              <a:latin typeface="Cambria Math" panose="02040503050406030204" pitchFamily="18" charset="0"/>
                            </a:rPr>
                          </m:ctrlPr>
                        </m:sSubPr>
                        <m:e>
                          <m:r>
                            <a:rPr lang="fr-CH" sz="1400" b="0" i="1" smtClean="0">
                              <a:latin typeface="Cambria Math" panose="02040503050406030204" pitchFamily="18" charset="0"/>
                            </a:rPr>
                            <m:t>𝐴</m:t>
                          </m:r>
                        </m:e>
                        <m:sub>
                          <m:r>
                            <a:rPr lang="fr-CH" sz="1400" i="1">
                              <a:latin typeface="Cambria Math" panose="02040503050406030204" pitchFamily="18" charset="0"/>
                            </a:rPr>
                            <m:t>1</m:t>
                          </m:r>
                        </m:sub>
                      </m:sSub>
                      <m:r>
                        <a:rPr lang="fr-CH" sz="1400" b="0" i="0" smtClean="0">
                          <a:latin typeface="Cambria Math" panose="02040503050406030204" pitchFamily="18" charset="0"/>
                        </a:rPr>
                        <m:t>+</m:t>
                      </m:r>
                      <m:sSub>
                        <m:sSubPr>
                          <m:ctrlPr>
                            <a:rPr lang="en-US" sz="1400" i="1">
                              <a:latin typeface="Cambria Math" panose="02040503050406030204" pitchFamily="18" charset="0"/>
                            </a:rPr>
                          </m:ctrlPr>
                        </m:sSubPr>
                        <m:e>
                          <m:r>
                            <a:rPr lang="fr-CH" sz="1400" b="0" i="1" smtClean="0">
                              <a:latin typeface="Cambria Math" panose="02040503050406030204" pitchFamily="18" charset="0"/>
                            </a:rPr>
                            <m:t>𝐴</m:t>
                          </m:r>
                        </m:e>
                        <m:sub>
                          <m:r>
                            <a:rPr lang="fr-CH" sz="1400" i="1">
                              <a:latin typeface="Cambria Math" panose="02040503050406030204" pitchFamily="18" charset="0"/>
                            </a:rPr>
                            <m:t>1</m:t>
                          </m:r>
                        </m:sub>
                      </m:sSub>
                      <m:sSub>
                        <m:sSubPr>
                          <m:ctrlPr>
                            <a:rPr lang="en-US" sz="1400" i="1">
                              <a:latin typeface="Cambria Math" panose="02040503050406030204" pitchFamily="18" charset="0"/>
                            </a:rPr>
                          </m:ctrlPr>
                        </m:sSubPr>
                        <m:e>
                          <m:r>
                            <a:rPr lang="fr-CH" sz="1400" b="0" i="1" smtClean="0">
                              <a:latin typeface="Cambria Math" panose="02040503050406030204" pitchFamily="18" charset="0"/>
                            </a:rPr>
                            <m:t>𝐷</m:t>
                          </m:r>
                        </m:e>
                        <m:sub>
                          <m:r>
                            <a:rPr lang="fr-CH" sz="1400" i="1">
                              <a:latin typeface="Cambria Math" panose="02040503050406030204" pitchFamily="18" charset="0"/>
                            </a:rPr>
                            <m:t>1</m:t>
                          </m:r>
                        </m:sub>
                      </m:sSub>
                      <m:r>
                        <a:rPr lang="fr-CH" sz="1400" b="0" i="0" smtClean="0">
                          <a:latin typeface="Cambria Math" panose="02040503050406030204" pitchFamily="18" charset="0"/>
                        </a:rPr>
                        <m:t>=</m:t>
                      </m:r>
                      <m:sSub>
                        <m:sSubPr>
                          <m:ctrlPr>
                            <a:rPr lang="en-US" sz="1400" i="1">
                              <a:latin typeface="Cambria Math" panose="02040503050406030204" pitchFamily="18" charset="0"/>
                            </a:rPr>
                          </m:ctrlPr>
                        </m:sSubPr>
                        <m:e>
                          <m:r>
                            <a:rPr lang="fr-CH" sz="1400" i="1">
                              <a:latin typeface="Cambria Math" panose="02040503050406030204" pitchFamily="18" charset="0"/>
                            </a:rPr>
                            <m:t>𝑊</m:t>
                          </m:r>
                        </m:e>
                        <m:sub>
                          <m:r>
                            <a:rPr lang="fr-CH" sz="1400" b="0" i="1" smtClean="0">
                              <a:latin typeface="Cambria Math" panose="02040503050406030204" pitchFamily="18" charset="0"/>
                            </a:rPr>
                            <m:t>2</m:t>
                          </m:r>
                        </m:sub>
                      </m:sSub>
                      <m:sSub>
                        <m:sSubPr>
                          <m:ctrlPr>
                            <a:rPr lang="en-US" sz="1400" i="1" smtClean="0">
                              <a:latin typeface="Cambria Math" panose="02040503050406030204" pitchFamily="18" charset="0"/>
                            </a:rPr>
                          </m:ctrlPr>
                        </m:sSubPr>
                        <m:e>
                          <m:r>
                            <a:rPr lang="fr-CH" sz="1400" b="0" i="1" smtClean="0">
                              <a:latin typeface="Cambria Math" panose="02040503050406030204" pitchFamily="18" charset="0"/>
                            </a:rPr>
                            <m:t>𝐴</m:t>
                          </m:r>
                        </m:e>
                        <m:sub>
                          <m:r>
                            <a:rPr lang="fr-CH" sz="1400" b="0" i="1" smtClean="0">
                              <a:latin typeface="Cambria Math" panose="02040503050406030204" pitchFamily="18" charset="0"/>
                            </a:rPr>
                            <m:t>2</m:t>
                          </m:r>
                        </m:sub>
                      </m:sSub>
                      <m:r>
                        <a:rPr lang="fr-CH" sz="1400">
                          <a:latin typeface="Cambria Math" panose="02040503050406030204" pitchFamily="18" charset="0"/>
                        </a:rPr>
                        <m:t>+</m:t>
                      </m:r>
                      <m:sSub>
                        <m:sSubPr>
                          <m:ctrlPr>
                            <a:rPr lang="en-US" sz="1400" i="1">
                              <a:latin typeface="Cambria Math" panose="02040503050406030204" pitchFamily="18" charset="0"/>
                            </a:rPr>
                          </m:ctrlPr>
                        </m:sSubPr>
                        <m:e>
                          <m:r>
                            <a:rPr lang="fr-CH" sz="1400" i="1">
                              <a:latin typeface="Cambria Math" panose="02040503050406030204" pitchFamily="18" charset="0"/>
                            </a:rPr>
                            <m:t>𝐴</m:t>
                          </m:r>
                        </m:e>
                        <m:sub>
                          <m:r>
                            <a:rPr lang="fr-CH" sz="1400" b="0" i="1" smtClean="0">
                              <a:latin typeface="Cambria Math" panose="02040503050406030204" pitchFamily="18" charset="0"/>
                            </a:rPr>
                            <m:t>2</m:t>
                          </m:r>
                        </m:sub>
                      </m:sSub>
                      <m:sSub>
                        <m:sSubPr>
                          <m:ctrlPr>
                            <a:rPr lang="en-US" sz="1400" i="1">
                              <a:latin typeface="Cambria Math" panose="02040503050406030204" pitchFamily="18" charset="0"/>
                            </a:rPr>
                          </m:ctrlPr>
                        </m:sSubPr>
                        <m:e>
                          <m:r>
                            <a:rPr lang="fr-CH" sz="1400" b="0" i="1" smtClean="0">
                              <a:latin typeface="Cambria Math" panose="02040503050406030204" pitchFamily="18" charset="0"/>
                            </a:rPr>
                            <m:t>𝐷</m:t>
                          </m:r>
                        </m:e>
                        <m:sub>
                          <m:r>
                            <a:rPr lang="fr-CH" sz="1400" b="0" i="1" smtClean="0">
                              <a:latin typeface="Cambria Math" panose="02040503050406030204" pitchFamily="18" charset="0"/>
                            </a:rPr>
                            <m:t>2</m:t>
                          </m:r>
                        </m:sub>
                      </m:sSub>
                    </m:oMath>
                  </m:oMathPara>
                </a14:m>
                <a:endParaRPr lang="en-US" sz="1400" dirty="0"/>
              </a:p>
            </p:txBody>
          </p:sp>
        </mc:Choice>
        <mc:Fallback xmlns="">
          <p:sp>
            <p:nvSpPr>
              <p:cNvPr id="4" name="ZoneTexte 3">
                <a:extLst>
                  <a:ext uri="{FF2B5EF4-FFF2-40B4-BE49-F238E27FC236}">
                    <a16:creationId xmlns:a16="http://schemas.microsoft.com/office/drawing/2014/main" id="{A4AC1829-2DB7-2880-1DF5-1180C2C5D4DE}"/>
                  </a:ext>
                </a:extLst>
              </p:cNvPr>
              <p:cNvSpPr txBox="1">
                <a:spLocks noRot="1" noChangeAspect="1" noMove="1" noResize="1" noEditPoints="1" noAdjustHandles="1" noChangeArrowheads="1" noChangeShapeType="1" noTextEdit="1"/>
              </p:cNvSpPr>
              <p:nvPr/>
            </p:nvSpPr>
            <p:spPr>
              <a:xfrm>
                <a:off x="5807568" y="4397579"/>
                <a:ext cx="2325317" cy="215444"/>
              </a:xfrm>
              <a:prstGeom prst="rect">
                <a:avLst/>
              </a:prstGeom>
              <a:blipFill>
                <a:blip r:embed="rId8"/>
                <a:stretch>
                  <a:fillRect l="-1087"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69275F9B-CCB0-A060-A435-8FD4125EDB36}"/>
                  </a:ext>
                </a:extLst>
              </p:cNvPr>
              <p:cNvSpPr txBox="1"/>
              <p:nvPr/>
            </p:nvSpPr>
            <p:spPr>
              <a:xfrm>
                <a:off x="5841188" y="4670650"/>
                <a:ext cx="96847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fr-CH" sz="1400" b="0" i="1" smtClean="0">
                              <a:latin typeface="Cambria Math" panose="02040503050406030204" pitchFamily="18" charset="0"/>
                            </a:rPr>
                            <m:t>𝐴</m:t>
                          </m:r>
                        </m:e>
                        <m:sub>
                          <m:r>
                            <a:rPr lang="fr-CH" sz="1400" i="1">
                              <a:latin typeface="Cambria Math" panose="02040503050406030204" pitchFamily="18" charset="0"/>
                            </a:rPr>
                            <m:t>1</m:t>
                          </m:r>
                        </m:sub>
                      </m:sSub>
                      <m:r>
                        <a:rPr lang="fr-CH" sz="1400" b="0" i="1" smtClean="0">
                          <a:latin typeface="Cambria Math" panose="02040503050406030204" pitchFamily="18" charset="0"/>
                        </a:rPr>
                        <m:t>𝐹</m:t>
                      </m:r>
                      <m:r>
                        <a:rPr lang="fr-CH" sz="1400" b="0" i="0" smtClean="0">
                          <a:latin typeface="Cambria Math" panose="02040503050406030204" pitchFamily="18" charset="0"/>
                        </a:rPr>
                        <m:t>=</m:t>
                      </m:r>
                      <m:sSub>
                        <m:sSubPr>
                          <m:ctrlPr>
                            <a:rPr lang="en-US" sz="1400" i="1">
                              <a:latin typeface="Cambria Math" panose="02040503050406030204" pitchFamily="18" charset="0"/>
                            </a:rPr>
                          </m:ctrlPr>
                        </m:sSubPr>
                        <m:e>
                          <m:r>
                            <a:rPr lang="fr-CH" sz="1400" i="1">
                              <a:latin typeface="Cambria Math" panose="02040503050406030204" pitchFamily="18" charset="0"/>
                            </a:rPr>
                            <m:t>𝐴</m:t>
                          </m:r>
                        </m:e>
                        <m:sub>
                          <m:r>
                            <a:rPr lang="fr-CH" sz="1400" i="1">
                              <a:latin typeface="Cambria Math" panose="02040503050406030204" pitchFamily="18" charset="0"/>
                            </a:rPr>
                            <m:t>1</m:t>
                          </m:r>
                        </m:sub>
                      </m:sSub>
                      <m:sSub>
                        <m:sSubPr>
                          <m:ctrlPr>
                            <a:rPr lang="en-US" sz="1400" i="1">
                              <a:latin typeface="Cambria Math" panose="02040503050406030204" pitchFamily="18" charset="0"/>
                            </a:rPr>
                          </m:ctrlPr>
                        </m:sSubPr>
                        <m:e>
                          <m:r>
                            <a:rPr lang="fr-CH" sz="1400" i="1">
                              <a:latin typeface="Cambria Math" panose="02040503050406030204" pitchFamily="18" charset="0"/>
                            </a:rPr>
                            <m:t>𝐷</m:t>
                          </m:r>
                        </m:e>
                        <m:sub>
                          <m:r>
                            <a:rPr lang="fr-CH" sz="1400" i="1">
                              <a:latin typeface="Cambria Math" panose="02040503050406030204" pitchFamily="18" charset="0"/>
                            </a:rPr>
                            <m:t>1</m:t>
                          </m:r>
                        </m:sub>
                      </m:sSub>
                    </m:oMath>
                  </m:oMathPara>
                </a14:m>
                <a:endParaRPr lang="en-US" sz="1400" dirty="0"/>
              </a:p>
            </p:txBody>
          </p:sp>
        </mc:Choice>
        <mc:Fallback xmlns="">
          <p:sp>
            <p:nvSpPr>
              <p:cNvPr id="6" name="ZoneTexte 5">
                <a:extLst>
                  <a:ext uri="{FF2B5EF4-FFF2-40B4-BE49-F238E27FC236}">
                    <a16:creationId xmlns:a16="http://schemas.microsoft.com/office/drawing/2014/main" id="{69275F9B-CCB0-A060-A435-8FD4125EDB36}"/>
                  </a:ext>
                </a:extLst>
              </p:cNvPr>
              <p:cNvSpPr txBox="1">
                <a:spLocks noRot="1" noChangeAspect="1" noMove="1" noResize="1" noEditPoints="1" noAdjustHandles="1" noChangeArrowheads="1" noChangeShapeType="1" noTextEdit="1"/>
              </p:cNvSpPr>
              <p:nvPr/>
            </p:nvSpPr>
            <p:spPr>
              <a:xfrm>
                <a:off x="5841188" y="4670650"/>
                <a:ext cx="968470" cy="215444"/>
              </a:xfrm>
              <a:prstGeom prst="rect">
                <a:avLst/>
              </a:prstGeom>
              <a:blipFill>
                <a:blip r:embed="rId9"/>
                <a:stretch>
                  <a:fillRect l="-3846" r="-1282"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B00160FB-6B21-E435-E745-07A316E7E006}"/>
                  </a:ext>
                </a:extLst>
              </p:cNvPr>
              <p:cNvSpPr txBox="1"/>
              <p:nvPr/>
            </p:nvSpPr>
            <p:spPr>
              <a:xfrm>
                <a:off x="5839765" y="4905868"/>
                <a:ext cx="980973"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fr-CH" sz="1400" b="0" i="1" smtClean="0">
                              <a:latin typeface="Cambria Math" panose="02040503050406030204" pitchFamily="18" charset="0"/>
                            </a:rPr>
                            <m:t>𝐴</m:t>
                          </m:r>
                        </m:e>
                        <m:sub>
                          <m:r>
                            <a:rPr lang="fr-CH" sz="1400" b="0" i="1" smtClean="0">
                              <a:latin typeface="Cambria Math" panose="02040503050406030204" pitchFamily="18" charset="0"/>
                            </a:rPr>
                            <m:t>2</m:t>
                          </m:r>
                        </m:sub>
                      </m:sSub>
                      <m:r>
                        <a:rPr lang="fr-CH" sz="1400" b="0" i="1" smtClean="0">
                          <a:latin typeface="Cambria Math" panose="02040503050406030204" pitchFamily="18" charset="0"/>
                        </a:rPr>
                        <m:t>𝐹</m:t>
                      </m:r>
                      <m:r>
                        <a:rPr lang="fr-CH" sz="1400" b="0" i="0" smtClean="0">
                          <a:latin typeface="Cambria Math" panose="02040503050406030204" pitchFamily="18" charset="0"/>
                        </a:rPr>
                        <m:t>=</m:t>
                      </m:r>
                      <m:sSub>
                        <m:sSubPr>
                          <m:ctrlPr>
                            <a:rPr lang="en-US" sz="1400" i="1">
                              <a:latin typeface="Cambria Math" panose="02040503050406030204" pitchFamily="18" charset="0"/>
                            </a:rPr>
                          </m:ctrlPr>
                        </m:sSubPr>
                        <m:e>
                          <m:r>
                            <a:rPr lang="fr-CH" sz="1400" i="1">
                              <a:latin typeface="Cambria Math" panose="02040503050406030204" pitchFamily="18" charset="0"/>
                            </a:rPr>
                            <m:t>𝐴</m:t>
                          </m:r>
                        </m:e>
                        <m:sub>
                          <m:r>
                            <a:rPr lang="fr-CH" sz="1400" b="0" i="1" smtClean="0">
                              <a:latin typeface="Cambria Math" panose="02040503050406030204" pitchFamily="18" charset="0"/>
                            </a:rPr>
                            <m:t>2</m:t>
                          </m:r>
                        </m:sub>
                      </m:sSub>
                      <m:sSub>
                        <m:sSubPr>
                          <m:ctrlPr>
                            <a:rPr lang="en-US" sz="1400" i="1">
                              <a:latin typeface="Cambria Math" panose="02040503050406030204" pitchFamily="18" charset="0"/>
                            </a:rPr>
                          </m:ctrlPr>
                        </m:sSubPr>
                        <m:e>
                          <m:r>
                            <a:rPr lang="fr-CH" sz="1400" i="1">
                              <a:latin typeface="Cambria Math" panose="02040503050406030204" pitchFamily="18" charset="0"/>
                            </a:rPr>
                            <m:t>𝐷</m:t>
                          </m:r>
                        </m:e>
                        <m:sub>
                          <m:r>
                            <a:rPr lang="fr-CH" sz="1400" b="0" i="1" smtClean="0">
                              <a:latin typeface="Cambria Math" panose="02040503050406030204" pitchFamily="18" charset="0"/>
                            </a:rPr>
                            <m:t>2</m:t>
                          </m:r>
                        </m:sub>
                      </m:sSub>
                    </m:oMath>
                  </m:oMathPara>
                </a14:m>
                <a:endParaRPr lang="en-US" sz="1400" dirty="0"/>
              </a:p>
            </p:txBody>
          </p:sp>
        </mc:Choice>
        <mc:Fallback xmlns="">
          <p:sp>
            <p:nvSpPr>
              <p:cNvPr id="8" name="ZoneTexte 7">
                <a:extLst>
                  <a:ext uri="{FF2B5EF4-FFF2-40B4-BE49-F238E27FC236}">
                    <a16:creationId xmlns:a16="http://schemas.microsoft.com/office/drawing/2014/main" id="{B00160FB-6B21-E435-E745-07A316E7E006}"/>
                  </a:ext>
                </a:extLst>
              </p:cNvPr>
              <p:cNvSpPr txBox="1">
                <a:spLocks noRot="1" noChangeAspect="1" noMove="1" noResize="1" noEditPoints="1" noAdjustHandles="1" noChangeArrowheads="1" noChangeShapeType="1" noTextEdit="1"/>
              </p:cNvSpPr>
              <p:nvPr/>
            </p:nvSpPr>
            <p:spPr>
              <a:xfrm>
                <a:off x="5839765" y="4905868"/>
                <a:ext cx="980973" cy="215444"/>
              </a:xfrm>
              <a:prstGeom prst="rect">
                <a:avLst/>
              </a:prstGeom>
              <a:blipFill>
                <a:blip r:embed="rId10"/>
                <a:stretch>
                  <a:fillRect l="-3797" b="-11111"/>
                </a:stretch>
              </a:blipFill>
            </p:spPr>
            <p:txBody>
              <a:bodyPr/>
              <a:lstStyle/>
              <a:p>
                <a:r>
                  <a:rPr lang="en-US">
                    <a:noFill/>
                  </a:rPr>
                  <a:t> </a:t>
                </a:r>
              </a:p>
            </p:txBody>
          </p:sp>
        </mc:Fallback>
      </mc:AlternateContent>
    </p:spTree>
    <p:extLst>
      <p:ext uri="{BB962C8B-B14F-4D97-AF65-F5344CB8AC3E}">
        <p14:creationId xmlns:p14="http://schemas.microsoft.com/office/powerpoint/2010/main" val="2939735653"/>
      </p:ext>
    </p:extLst>
  </p:cSld>
  <p:clrMapOvr>
    <a:masterClrMapping/>
  </p:clrMapOvr>
  <mc:AlternateContent xmlns:mc="http://schemas.openxmlformats.org/markup-compatibility/2006" xmlns:p14="http://schemas.microsoft.com/office/powerpoint/2010/main">
    <mc:Choice Requires="p14">
      <p:transition spd="slow" p14:dur="2000" advClick="0" advTm="105178"/>
    </mc:Choice>
    <mc:Fallback xmlns="">
      <p:transition spd="slow" advClick="0" advTm="105178"/>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0" y="1"/>
            <a:ext cx="9144000" cy="565878"/>
          </a:xfrm>
        </p:spPr>
        <p:txBody>
          <a:bodyPr>
            <a:noAutofit/>
          </a:bodyPr>
          <a:lstStyle/>
          <a:p>
            <a:r>
              <a:rPr lang="fr-CH" sz="2800" dirty="0"/>
              <a:t>Courbure de champ et astigmatisme</a:t>
            </a:r>
            <a:endParaRPr lang="en-CH" sz="2800" dirty="0"/>
          </a:p>
        </p:txBody>
      </p:sp>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2" y="565879"/>
            <a:ext cx="9144002" cy="1565525"/>
          </a:xfrm>
        </p:spPr>
        <p:txBody>
          <a:bodyPr>
            <a:noAutofit/>
          </a:bodyPr>
          <a:lstStyle/>
          <a:p>
            <a:pPr marL="257175" indent="-257175" algn="l">
              <a:lnSpc>
                <a:spcPct val="110000"/>
              </a:lnSpc>
              <a:spcBef>
                <a:spcPts val="0"/>
              </a:spcBef>
              <a:buFont typeface="Arial" panose="020B0604020202020204" pitchFamily="34" charset="0"/>
              <a:buChar char="•"/>
            </a:pPr>
            <a:r>
              <a:rPr lang="fr-CH" dirty="0"/>
              <a:t>En présence de l’astigmatisme, on a trois plans focaux: Sagittal,(</a:t>
            </a:r>
            <a:r>
              <a:rPr lang="fr-CH" dirty="0">
                <a:latin typeface="Symbol" pitchFamily="2" charset="2"/>
              </a:rPr>
              <a:t>S</a:t>
            </a:r>
            <a:r>
              <a:rPr lang="fr-CH" baseline="-25000" dirty="0"/>
              <a:t>S</a:t>
            </a:r>
            <a:r>
              <a:rPr lang="fr-CH" dirty="0"/>
              <a:t>), Méridional (</a:t>
            </a:r>
            <a:r>
              <a:rPr lang="fr-CH" dirty="0">
                <a:latin typeface="Symbol" pitchFamily="2" charset="2"/>
              </a:rPr>
              <a:t>S</a:t>
            </a:r>
            <a:r>
              <a:rPr lang="fr-CH" baseline="-25000" dirty="0"/>
              <a:t>T</a:t>
            </a:r>
            <a:r>
              <a:rPr lang="fr-CH" dirty="0"/>
              <a:t>), et de </a:t>
            </a:r>
            <a:r>
              <a:rPr lang="fr-CH" dirty="0" err="1"/>
              <a:t>Petzval</a:t>
            </a:r>
            <a:r>
              <a:rPr lang="fr-CH" dirty="0"/>
              <a:t> (</a:t>
            </a:r>
            <a:r>
              <a:rPr lang="fr-CH" dirty="0">
                <a:latin typeface="Symbol" pitchFamily="2" charset="2"/>
              </a:rPr>
              <a:t>S</a:t>
            </a:r>
            <a:r>
              <a:rPr lang="fr-CH" baseline="-25000" dirty="0"/>
              <a:t>P</a:t>
            </a:r>
            <a:r>
              <a:rPr lang="fr-CH" dirty="0"/>
              <a:t>). Un diaphragme devant la lentille peut inverser l’ordre des plans, donnant une compensation partielle des aberrations.</a:t>
            </a:r>
          </a:p>
          <a:p>
            <a:pPr marL="257175" indent="-257175" algn="l">
              <a:lnSpc>
                <a:spcPct val="110000"/>
              </a:lnSpc>
              <a:spcBef>
                <a:spcPts val="0"/>
              </a:spcBef>
              <a:buFont typeface="Arial" panose="020B0604020202020204" pitchFamily="34" charset="0"/>
              <a:buChar char="•"/>
            </a:pPr>
            <a:r>
              <a:rPr lang="fr-CH" dirty="0"/>
              <a:t>Des lentilles complexes (multiéléments) arrivent à corriger tous les effets d’une manière suffisante.</a:t>
            </a:r>
            <a:endParaRPr lang="en-CH" dirty="0"/>
          </a:p>
        </p:txBody>
      </p:sp>
      <p:pic>
        <p:nvPicPr>
          <p:cNvPr id="6" name="Picture 5" descr="Image_surfaces">
            <a:extLst>
              <a:ext uri="{FF2B5EF4-FFF2-40B4-BE49-F238E27FC236}">
                <a16:creationId xmlns:a16="http://schemas.microsoft.com/office/drawing/2014/main" id="{4B985A6E-BE14-8542-8B09-61AC5C87E2A1}"/>
              </a:ext>
            </a:extLst>
          </p:cNvPr>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767753" y="2353963"/>
            <a:ext cx="4376248" cy="2789537"/>
          </a:xfrm>
          <a:prstGeom prst="rect">
            <a:avLst/>
          </a:prstGeom>
          <a:noFill/>
          <a:ln>
            <a:noFill/>
          </a:ln>
        </p:spPr>
      </p:pic>
      <p:sp>
        <p:nvSpPr>
          <p:cNvPr id="3" name="TextBox 2">
            <a:extLst>
              <a:ext uri="{FF2B5EF4-FFF2-40B4-BE49-F238E27FC236}">
                <a16:creationId xmlns:a16="http://schemas.microsoft.com/office/drawing/2014/main" id="{FC7A4559-1858-394C-A024-8868FA5CCDE0}"/>
              </a:ext>
            </a:extLst>
          </p:cNvPr>
          <p:cNvSpPr txBox="1"/>
          <p:nvPr/>
        </p:nvSpPr>
        <p:spPr>
          <a:xfrm>
            <a:off x="0" y="4269844"/>
            <a:ext cx="1801968" cy="307777"/>
          </a:xfrm>
          <a:prstGeom prst="rect">
            <a:avLst/>
          </a:prstGeom>
          <a:noFill/>
        </p:spPr>
        <p:txBody>
          <a:bodyPr wrap="none" rtlCol="0">
            <a:spAutoFit/>
          </a:bodyPr>
          <a:lstStyle/>
          <a:p>
            <a:r>
              <a:rPr lang="fr-CH" sz="1400"/>
              <a:t>Lentille multi-élement</a:t>
            </a:r>
          </a:p>
        </p:txBody>
      </p:sp>
      <p:sp>
        <p:nvSpPr>
          <p:cNvPr id="8" name="TextBox 7">
            <a:extLst>
              <a:ext uri="{FF2B5EF4-FFF2-40B4-BE49-F238E27FC236}">
                <a16:creationId xmlns:a16="http://schemas.microsoft.com/office/drawing/2014/main" id="{50B82359-6264-5E4F-BA01-84230BBF28CB}"/>
              </a:ext>
            </a:extLst>
          </p:cNvPr>
          <p:cNvSpPr txBox="1"/>
          <p:nvPr/>
        </p:nvSpPr>
        <p:spPr>
          <a:xfrm>
            <a:off x="1274821" y="2353963"/>
            <a:ext cx="1461705" cy="523220"/>
          </a:xfrm>
          <a:prstGeom prst="rect">
            <a:avLst/>
          </a:prstGeom>
          <a:noFill/>
        </p:spPr>
        <p:txBody>
          <a:bodyPr wrap="square" rtlCol="0">
            <a:spAutoFit/>
          </a:bodyPr>
          <a:lstStyle/>
          <a:p>
            <a:r>
              <a:rPr lang="fr-CH" sz="1400" dirty="0"/>
              <a:t>Calcul numérique du plan focal:</a:t>
            </a:r>
          </a:p>
        </p:txBody>
      </p:sp>
      <p:grpSp>
        <p:nvGrpSpPr>
          <p:cNvPr id="9" name="Groupe 8">
            <a:extLst>
              <a:ext uri="{FF2B5EF4-FFF2-40B4-BE49-F238E27FC236}">
                <a16:creationId xmlns:a16="http://schemas.microsoft.com/office/drawing/2014/main" id="{ADE7D1F0-C959-6010-9A8B-A5A16A3237DA}"/>
              </a:ext>
            </a:extLst>
          </p:cNvPr>
          <p:cNvGrpSpPr/>
          <p:nvPr/>
        </p:nvGrpSpPr>
        <p:grpSpPr>
          <a:xfrm>
            <a:off x="0" y="2353963"/>
            <a:ext cx="4572000" cy="2789537"/>
            <a:chOff x="0" y="2353963"/>
            <a:chExt cx="4572000" cy="2789537"/>
          </a:xfrm>
        </p:grpSpPr>
        <p:pic>
          <p:nvPicPr>
            <p:cNvPr id="7" name="Picture 6" descr="Dist_Sonnar_Lens">
              <a:extLst>
                <a:ext uri="{FF2B5EF4-FFF2-40B4-BE49-F238E27FC236}">
                  <a16:creationId xmlns:a16="http://schemas.microsoft.com/office/drawing/2014/main" id="{AFCE808B-D26F-5C43-BCCC-86A0DFFB0184}"/>
                </a:ext>
              </a:extLst>
            </p:cNvPr>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2353963"/>
              <a:ext cx="4572000" cy="2789537"/>
            </a:xfrm>
            <a:prstGeom prst="rect">
              <a:avLst/>
            </a:prstGeom>
            <a:noFill/>
            <a:ln>
              <a:noFill/>
            </a:ln>
          </p:spPr>
        </p:pic>
        <p:sp>
          <p:nvSpPr>
            <p:cNvPr id="4" name="Rectangle 3">
              <a:extLst>
                <a:ext uri="{FF2B5EF4-FFF2-40B4-BE49-F238E27FC236}">
                  <a16:creationId xmlns:a16="http://schemas.microsoft.com/office/drawing/2014/main" id="{886E81C5-B49F-69E6-7F50-72D76DDE1459}"/>
                </a:ext>
              </a:extLst>
            </p:cNvPr>
            <p:cNvSpPr/>
            <p:nvPr/>
          </p:nvSpPr>
          <p:spPr>
            <a:xfrm>
              <a:off x="2509444" y="2697282"/>
              <a:ext cx="178956" cy="969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46237883"/>
      </p:ext>
    </p:extLst>
  </p:cSld>
  <p:clrMapOvr>
    <a:masterClrMapping/>
  </p:clrMapOvr>
  <mc:AlternateContent xmlns:mc="http://schemas.openxmlformats.org/markup-compatibility/2006" xmlns:p14="http://schemas.microsoft.com/office/powerpoint/2010/main">
    <mc:Choice Requires="p14">
      <p:transition spd="slow" p14:dur="2000" advTm="93803"/>
    </mc:Choice>
    <mc:Fallback xmlns="">
      <p:transition spd="slow" advTm="93803"/>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0" y="0"/>
            <a:ext cx="5989320" cy="542026"/>
          </a:xfrm>
        </p:spPr>
        <p:txBody>
          <a:bodyPr>
            <a:noAutofit/>
          </a:bodyPr>
          <a:lstStyle/>
          <a:p>
            <a:r>
              <a:rPr lang="fr-CH" sz="2800" dirty="0"/>
              <a:t>Distorsion</a:t>
            </a:r>
            <a:endParaRPr lang="en-CH" sz="2800" dirty="0"/>
          </a:p>
        </p:txBody>
      </p:sp>
      <mc:AlternateContent xmlns:mc="http://schemas.openxmlformats.org/markup-compatibility/2006" xmlns:a14="http://schemas.microsoft.com/office/drawing/2010/main">
        <mc:Choice Requires="a14">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2" y="542026"/>
                <a:ext cx="5989322" cy="2770274"/>
              </a:xfrm>
            </p:spPr>
            <p:txBody>
              <a:bodyPr>
                <a:noAutofit/>
              </a:bodyPr>
              <a:lstStyle/>
              <a:p>
                <a:pPr marL="257175" indent="-257175" algn="l">
                  <a:lnSpc>
                    <a:spcPct val="110000"/>
                  </a:lnSpc>
                  <a:spcBef>
                    <a:spcPts val="0"/>
                  </a:spcBef>
                  <a:buFont typeface="Arial" panose="020B0604020202020204" pitchFamily="34" charset="0"/>
                  <a:buChar char="•"/>
                </a:pPr>
                <a:r>
                  <a:rPr lang="en-CH" dirty="0"/>
                  <a:t>La distorsion n’est pas lié</a:t>
                </a:r>
                <a:r>
                  <a:rPr lang="fr-CH" dirty="0"/>
                  <a:t>e</a:t>
                </a:r>
                <a:r>
                  <a:rPr lang="en-CH" dirty="0"/>
                  <a:t> à l’imagerie d’un point, mais aux r</a:t>
                </a:r>
                <a:r>
                  <a:rPr lang="fr-CH" dirty="0"/>
                  <a:t>e</a:t>
                </a:r>
                <a:r>
                  <a:rPr lang="en-CH" dirty="0"/>
                  <a:t>lations entre les points de l’image.</a:t>
                </a:r>
              </a:p>
              <a:p>
                <a:pPr marL="257175" indent="-257175" algn="l">
                  <a:lnSpc>
                    <a:spcPct val="110000"/>
                  </a:lnSpc>
                  <a:spcBef>
                    <a:spcPts val="0"/>
                  </a:spcBef>
                  <a:buFont typeface="Arial" panose="020B0604020202020204" pitchFamily="34" charset="0"/>
                  <a:buChar char="•"/>
                </a:pPr>
                <a:r>
                  <a:rPr lang="en-CH" dirty="0"/>
                  <a:t>La cause est l’agrandissement qui dépend de la distance entre l’object et la lentille.</a:t>
                </a:r>
              </a:p>
              <a:p>
                <a:pPr marL="257175" indent="-257175" algn="l">
                  <a:lnSpc>
                    <a:spcPct val="110000"/>
                  </a:lnSpc>
                  <a:spcBef>
                    <a:spcPts val="0"/>
                  </a:spcBef>
                  <a:buFont typeface="Arial" panose="020B0604020202020204" pitchFamily="34" charset="0"/>
                  <a:buChar char="•"/>
                </a:pPr>
                <a:r>
                  <a:rPr lang="en-CH" dirty="0"/>
                  <a:t>Un point de l’objet plus loin de l’axe optique est plus loin de la lentille; l’agrandissement </a:t>
                </a:r>
                <a14:m>
                  <m:oMath xmlns:m="http://schemas.openxmlformats.org/officeDocument/2006/math">
                    <m:r>
                      <m:rPr>
                        <m:sty m:val="p"/>
                      </m:rPr>
                      <a:rPr lang="fr-CH">
                        <a:latin typeface="Cambria Math" panose="02040503050406030204" pitchFamily="18" charset="0"/>
                      </a:rPr>
                      <m:t>M</m:t>
                    </m:r>
                    <m:r>
                      <a:rPr lang="fr-CH" i="1">
                        <a:latin typeface="Cambria Math" panose="02040503050406030204" pitchFamily="18" charset="0"/>
                      </a:rPr>
                      <m:t>=−</m:t>
                    </m:r>
                    <m:f>
                      <m:fPr>
                        <m:ctrlPr>
                          <a:rPr lang="en-CH" i="1">
                            <a:latin typeface="Cambria Math" panose="02040503050406030204" pitchFamily="18" charset="0"/>
                          </a:rPr>
                        </m:ctrlPr>
                      </m:fPr>
                      <m:num>
                        <m:sSub>
                          <m:sSubPr>
                            <m:ctrlPr>
                              <a:rPr lang="en-CH" i="1">
                                <a:latin typeface="Cambria Math" panose="02040503050406030204" pitchFamily="18" charset="0"/>
                              </a:rPr>
                            </m:ctrlPr>
                          </m:sSubPr>
                          <m:e>
                            <m:r>
                              <a:rPr lang="fr-CH" b="0" i="1" smtClean="0">
                                <a:latin typeface="Cambria Math" panose="02040503050406030204" pitchFamily="18" charset="0"/>
                              </a:rPr>
                              <m:t>𝑆</m:t>
                            </m:r>
                          </m:e>
                          <m:sub>
                            <m:r>
                              <a:rPr lang="fr-CH" b="0" i="1" smtClean="0">
                                <a:latin typeface="Cambria Math" panose="02040503050406030204" pitchFamily="18" charset="0"/>
                              </a:rPr>
                              <m:t>𝑖</m:t>
                            </m:r>
                          </m:sub>
                        </m:sSub>
                      </m:num>
                      <m:den>
                        <m:sSub>
                          <m:sSubPr>
                            <m:ctrlPr>
                              <a:rPr lang="fr-CH" i="1">
                                <a:latin typeface="Cambria Math" panose="02040503050406030204" pitchFamily="18" charset="0"/>
                              </a:rPr>
                            </m:ctrlPr>
                          </m:sSubPr>
                          <m:e>
                            <m:r>
                              <a:rPr lang="fr-CH" b="0" i="1" smtClean="0">
                                <a:latin typeface="Cambria Math" panose="02040503050406030204" pitchFamily="18" charset="0"/>
                              </a:rPr>
                              <m:t>𝑆</m:t>
                            </m:r>
                          </m:e>
                          <m:sub>
                            <m:r>
                              <a:rPr lang="fr-CH" b="0" i="1" smtClean="0">
                                <a:latin typeface="Cambria Math" panose="02040503050406030204" pitchFamily="18" charset="0"/>
                              </a:rPr>
                              <m:t>𝑜</m:t>
                            </m:r>
                          </m:sub>
                        </m:sSub>
                      </m:den>
                    </m:f>
                  </m:oMath>
                </a14:m>
                <a:r>
                  <a:rPr lang="en-CH" dirty="0"/>
                  <a:t> est plus petit, donc le point sur l’image serait plus proche de l’axe. C’est la distorsion du </a:t>
                </a:r>
                <a:r>
                  <a:rPr lang="en-CH" b="1" dirty="0"/>
                  <a:t>tonneau</a:t>
                </a:r>
                <a:r>
                  <a:rPr lang="en-CH" dirty="0"/>
                  <a:t>.</a:t>
                </a:r>
              </a:p>
            </p:txBody>
          </p:sp>
        </mc:Choice>
        <mc:Fallback xmlns="">
          <p:sp>
            <p:nvSpPr>
              <p:cNvPr id="5" name="Subtitle 4">
                <a:extLst>
                  <a:ext uri="{FF2B5EF4-FFF2-40B4-BE49-F238E27FC236}">
                    <a16:creationId xmlns:a16="http://schemas.microsoft.com/office/drawing/2014/main" id="{7E77E312-3E9E-A84B-B6B5-5B7303E520E7}"/>
                  </a:ext>
                </a:extLst>
              </p:cNvPr>
              <p:cNvSpPr>
                <a:spLocks noGrp="1" noRot="1" noChangeAspect="1" noMove="1" noResize="1" noEditPoints="1" noAdjustHandles="1" noChangeArrowheads="1" noChangeShapeType="1" noTextEdit="1"/>
              </p:cNvSpPr>
              <p:nvPr>
                <p:ph type="subTitle" idx="1"/>
              </p:nvPr>
            </p:nvSpPr>
            <p:spPr>
              <a:xfrm>
                <a:off x="-2" y="542026"/>
                <a:ext cx="5989322" cy="2770274"/>
              </a:xfrm>
              <a:blipFill>
                <a:blip r:embed="rId2"/>
                <a:stretch>
                  <a:fillRect l="-636" t="-457" r="-1483"/>
                </a:stretch>
              </a:blipFill>
            </p:spPr>
            <p:txBody>
              <a:bodyPr/>
              <a:lstStyle/>
              <a:p>
                <a:r>
                  <a:rPr lang="en-US">
                    <a:noFill/>
                  </a:rPr>
                  <a:t> </a:t>
                </a:r>
              </a:p>
            </p:txBody>
          </p:sp>
        </mc:Fallback>
      </mc:AlternateContent>
      <p:pic>
        <p:nvPicPr>
          <p:cNvPr id="6" name="Picture 5" descr="Dist_stop_location">
            <a:extLst>
              <a:ext uri="{FF2B5EF4-FFF2-40B4-BE49-F238E27FC236}">
                <a16:creationId xmlns:a16="http://schemas.microsoft.com/office/drawing/2014/main" id="{EADC4386-C0CB-1E4E-9726-FA20D97810F9}"/>
              </a:ext>
            </a:extLst>
          </p:cNvPr>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360420" y="2881508"/>
            <a:ext cx="5783580" cy="2261993"/>
          </a:xfrm>
          <a:prstGeom prst="rect">
            <a:avLst/>
          </a:prstGeom>
          <a:noFill/>
          <a:ln>
            <a:noFill/>
          </a:ln>
        </p:spPr>
      </p:pic>
      <p:pic>
        <p:nvPicPr>
          <p:cNvPr id="7" name="Picture 6" descr="Distortion">
            <a:extLst>
              <a:ext uri="{FF2B5EF4-FFF2-40B4-BE49-F238E27FC236}">
                <a16:creationId xmlns:a16="http://schemas.microsoft.com/office/drawing/2014/main" id="{18C5B605-7D6F-0147-BD62-B747632CACDA}"/>
              </a:ext>
            </a:extLst>
          </p:cNvPr>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142429" y="0"/>
            <a:ext cx="3001571" cy="2881508"/>
          </a:xfrm>
          <a:prstGeom prst="rect">
            <a:avLst/>
          </a:prstGeom>
          <a:noFill/>
          <a:ln>
            <a:noFill/>
          </a:ln>
        </p:spPr>
      </p:pic>
      <p:sp>
        <p:nvSpPr>
          <p:cNvPr id="3" name="Rectangle 2">
            <a:extLst>
              <a:ext uri="{FF2B5EF4-FFF2-40B4-BE49-F238E27FC236}">
                <a16:creationId xmlns:a16="http://schemas.microsoft.com/office/drawing/2014/main" id="{4FACF042-CDE7-2140-9431-AE4F8856972D}"/>
              </a:ext>
            </a:extLst>
          </p:cNvPr>
          <p:cNvSpPr/>
          <p:nvPr/>
        </p:nvSpPr>
        <p:spPr>
          <a:xfrm>
            <a:off x="-2" y="3312300"/>
            <a:ext cx="3360420" cy="1600566"/>
          </a:xfrm>
          <a:prstGeom prst="rect">
            <a:avLst/>
          </a:prstGeom>
        </p:spPr>
        <p:txBody>
          <a:bodyPr wrap="square">
            <a:spAutoFit/>
          </a:bodyPr>
          <a:lstStyle/>
          <a:p>
            <a:pPr marL="257175" indent="-257175">
              <a:lnSpc>
                <a:spcPct val="110000"/>
              </a:lnSpc>
              <a:buFont typeface="Arial" panose="020B0604020202020204" pitchFamily="34" charset="0"/>
              <a:buChar char="•"/>
            </a:pPr>
            <a:r>
              <a:rPr lang="en-CH" sz="1800" dirty="0"/>
              <a:t>Un diaphragme peut aussi introduire des distorsions, soit du tonneau soit du </a:t>
            </a:r>
            <a:r>
              <a:rPr lang="en-CH" sz="1800" b="1" dirty="0"/>
              <a:t>coussin</a:t>
            </a:r>
            <a:r>
              <a:rPr lang="en-CH" sz="1800" dirty="0"/>
              <a:t>.</a:t>
            </a:r>
          </a:p>
          <a:p>
            <a:pPr marL="257175" indent="-257175">
              <a:lnSpc>
                <a:spcPct val="110000"/>
              </a:lnSpc>
              <a:buFont typeface="Arial" panose="020B0604020202020204" pitchFamily="34" charset="0"/>
              <a:buChar char="•"/>
            </a:pPr>
            <a:r>
              <a:rPr lang="en-CH" sz="1800" dirty="0"/>
              <a:t>Un système symmétrique donne zéro distorsion.</a:t>
            </a:r>
          </a:p>
        </p:txBody>
      </p:sp>
    </p:spTree>
    <p:extLst>
      <p:ext uri="{BB962C8B-B14F-4D97-AF65-F5344CB8AC3E}">
        <p14:creationId xmlns:p14="http://schemas.microsoft.com/office/powerpoint/2010/main" val="1438523078"/>
      </p:ext>
    </p:extLst>
  </p:cSld>
  <p:clrMapOvr>
    <a:masterClrMapping/>
  </p:clrMapOvr>
  <mc:AlternateContent xmlns:mc="http://schemas.openxmlformats.org/markup-compatibility/2006" xmlns:p14="http://schemas.microsoft.com/office/powerpoint/2010/main">
    <mc:Choice Requires="p14">
      <p:transition spd="slow" p14:dur="2000" advTm="89096"/>
    </mc:Choice>
    <mc:Fallback xmlns="">
      <p:transition spd="slow" advTm="8909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0" y="1"/>
            <a:ext cx="5702212" cy="478668"/>
          </a:xfrm>
        </p:spPr>
        <p:txBody>
          <a:bodyPr>
            <a:noAutofit/>
          </a:bodyPr>
          <a:lstStyle/>
          <a:p>
            <a:r>
              <a:rPr lang="fr-CH" sz="2800" dirty="0"/>
              <a:t>Aberration chromatique</a:t>
            </a:r>
            <a:endParaRPr lang="en-CH" sz="2800" dirty="0"/>
          </a:p>
        </p:txBody>
      </p:sp>
      <mc:AlternateContent xmlns:mc="http://schemas.openxmlformats.org/markup-compatibility/2006" xmlns:a14="http://schemas.microsoft.com/office/drawing/2010/main">
        <mc:Choice Requires="a14">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0" y="540960"/>
                <a:ext cx="6288967" cy="4228735"/>
              </a:xfrm>
            </p:spPr>
            <p:txBody>
              <a:bodyPr>
                <a:noAutofit/>
              </a:bodyPr>
              <a:lstStyle/>
              <a:p>
                <a:pPr marL="257175" indent="-257175" algn="l">
                  <a:lnSpc>
                    <a:spcPct val="110000"/>
                  </a:lnSpc>
                  <a:spcBef>
                    <a:spcPts val="0"/>
                  </a:spcBef>
                  <a:buFont typeface="Arial" panose="020B0604020202020204" pitchFamily="34" charset="0"/>
                  <a:buChar char="•"/>
                </a:pPr>
                <a:r>
                  <a:rPr lang="en-CH" dirty="0"/>
                  <a:t>La source de l’</a:t>
                </a:r>
                <a:r>
                  <a:rPr lang="en-CH" b="1" dirty="0"/>
                  <a:t>aberration chromatique</a:t>
                </a:r>
                <a:r>
                  <a:rPr lang="en-CH" dirty="0"/>
                  <a:t> est la </a:t>
                </a:r>
                <a:r>
                  <a:rPr lang="en-CH" b="1" dirty="0"/>
                  <a:t>dispersion</a:t>
                </a:r>
                <a:r>
                  <a:rPr lang="en-CH" dirty="0"/>
                  <a:t> des matériaux (</a:t>
                </a:r>
                <a:r>
                  <a:rPr lang="en-CH"/>
                  <a:t>ch.</a:t>
                </a:r>
                <a:r>
                  <a:rPr lang="fr-CH" dirty="0"/>
                  <a:t>1,2</a:t>
                </a:r>
                <a:r>
                  <a:rPr lang="en-CH"/>
                  <a:t>): </a:t>
                </a:r>
                <a:r>
                  <a:rPr lang="en-CH" i="1" dirty="0"/>
                  <a:t>n </a:t>
                </a:r>
                <a:r>
                  <a:rPr lang="en-CH" dirty="0"/>
                  <a:t>= </a:t>
                </a:r>
                <a:r>
                  <a:rPr lang="en-CH" i="1" dirty="0"/>
                  <a:t>n</a:t>
                </a:r>
                <a:r>
                  <a:rPr lang="en-CH" dirty="0"/>
                  <a:t>(</a:t>
                </a:r>
                <a:r>
                  <a:rPr lang="en-CH" dirty="0">
                    <a:latin typeface="Symbol" pitchFamily="2" charset="2"/>
                  </a:rPr>
                  <a:t>l</a:t>
                </a:r>
                <a:r>
                  <a:rPr lang="en-CH" dirty="0"/>
                  <a:t>), via la formule de la lentille: </a:t>
                </a:r>
              </a:p>
              <a:p>
                <a:pPr algn="l">
                  <a:lnSpc>
                    <a:spcPct val="110000"/>
                  </a:lnSpc>
                  <a:spcBef>
                    <a:spcPts val="0"/>
                  </a:spcBef>
                </a:pPr>
                <a:r>
                  <a:rPr lang="en-CH" dirty="0"/>
                  <a:t>	 </a:t>
                </a:r>
                <a14:m>
                  <m:oMath xmlns:m="http://schemas.openxmlformats.org/officeDocument/2006/math">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𝑓</m:t>
                        </m:r>
                      </m:den>
                    </m:f>
                    <m:r>
                      <a:rPr lang="fr-CH" i="1">
                        <a:latin typeface="Cambria Math" panose="02040503050406030204" pitchFamily="18" charset="0"/>
                        <a:ea typeface="Cambria Math" panose="02040503050406030204" pitchFamily="18" charset="0"/>
                      </a:rPr>
                      <m:t>=</m:t>
                    </m:r>
                    <m:d>
                      <m:dPr>
                        <m:ctrlPr>
                          <a:rPr lang="fr-CH" i="1">
                            <a:latin typeface="Cambria Math" panose="02040503050406030204" pitchFamily="18" charset="0"/>
                          </a:rPr>
                        </m:ctrlPr>
                      </m:dPr>
                      <m:e>
                        <m:r>
                          <a:rPr lang="fr-CH" i="1">
                            <a:latin typeface="Cambria Math" panose="02040503050406030204" pitchFamily="18" charset="0"/>
                          </a:rPr>
                          <m:t>𝑛</m:t>
                        </m:r>
                        <m:r>
                          <a:rPr lang="fr-CH" i="1">
                            <a:latin typeface="Cambria Math" panose="02040503050406030204" pitchFamily="18" charset="0"/>
                          </a:rPr>
                          <m:t>−1</m:t>
                        </m:r>
                      </m:e>
                    </m:d>
                    <m:d>
                      <m:dPr>
                        <m:ctrlPr>
                          <a:rPr lang="fr-CH" i="1">
                            <a:latin typeface="Cambria Math" panose="02040503050406030204" pitchFamily="18" charset="0"/>
                          </a:rPr>
                        </m:ctrlPr>
                      </m:dPr>
                      <m:e>
                        <m:f>
                          <m:fPr>
                            <m:ctrlPr>
                              <a:rPr lang="fr-CH" i="1">
                                <a:latin typeface="Cambria Math" panose="02040503050406030204" pitchFamily="18" charset="0"/>
                              </a:rPr>
                            </m:ctrlPr>
                          </m:fPr>
                          <m:num>
                            <m:r>
                              <a:rPr lang="fr-CH" i="1">
                                <a:latin typeface="Cambria Math" panose="02040503050406030204" pitchFamily="18" charset="0"/>
                              </a:rPr>
                              <m:t>1</m:t>
                            </m:r>
                          </m:num>
                          <m:den>
                            <m:sSub>
                              <m:sSubPr>
                                <m:ctrlPr>
                                  <a:rPr lang="fr-CH" i="1">
                                    <a:latin typeface="Cambria Math" panose="02040503050406030204" pitchFamily="18" charset="0"/>
                                  </a:rPr>
                                </m:ctrlPr>
                              </m:sSubPr>
                              <m:e>
                                <m:r>
                                  <a:rPr lang="fr-CH" i="1">
                                    <a:latin typeface="Cambria Math" panose="02040503050406030204" pitchFamily="18" charset="0"/>
                                  </a:rPr>
                                  <m:t>𝑅</m:t>
                                </m:r>
                              </m:e>
                              <m:sub>
                                <m:r>
                                  <a:rPr lang="fr-CH" i="1">
                                    <a:latin typeface="Cambria Math" panose="02040503050406030204" pitchFamily="18" charset="0"/>
                                  </a:rPr>
                                  <m:t>1</m:t>
                                </m:r>
                              </m:sub>
                            </m:sSub>
                          </m:den>
                        </m:f>
                        <m:r>
                          <a:rPr lang="fr-CH" i="1">
                            <a:latin typeface="Cambria Math" panose="02040503050406030204" pitchFamily="18" charset="0"/>
                          </a:rPr>
                          <m:t>−</m:t>
                        </m:r>
                        <m:f>
                          <m:fPr>
                            <m:ctrlPr>
                              <a:rPr lang="fr-CH" i="1">
                                <a:latin typeface="Cambria Math" panose="02040503050406030204" pitchFamily="18" charset="0"/>
                              </a:rPr>
                            </m:ctrlPr>
                          </m:fPr>
                          <m:num>
                            <m:r>
                              <a:rPr lang="fr-CH" i="1">
                                <a:latin typeface="Cambria Math" panose="02040503050406030204" pitchFamily="18" charset="0"/>
                              </a:rPr>
                              <m:t>1</m:t>
                            </m:r>
                          </m:num>
                          <m:den>
                            <m:sSub>
                              <m:sSubPr>
                                <m:ctrlPr>
                                  <a:rPr lang="fr-CH" i="1">
                                    <a:latin typeface="Cambria Math" panose="02040503050406030204" pitchFamily="18" charset="0"/>
                                  </a:rPr>
                                </m:ctrlPr>
                              </m:sSubPr>
                              <m:e>
                                <m:r>
                                  <a:rPr lang="fr-CH" i="1">
                                    <a:latin typeface="Cambria Math" panose="02040503050406030204" pitchFamily="18" charset="0"/>
                                  </a:rPr>
                                  <m:t>𝑅</m:t>
                                </m:r>
                              </m:e>
                              <m:sub>
                                <m:r>
                                  <a:rPr lang="fr-CH" i="1">
                                    <a:latin typeface="Cambria Math" panose="02040503050406030204" pitchFamily="18" charset="0"/>
                                  </a:rPr>
                                  <m:t>2</m:t>
                                </m:r>
                              </m:sub>
                            </m:sSub>
                          </m:den>
                        </m:f>
                      </m:e>
                    </m:d>
                  </m:oMath>
                </a14:m>
                <a:r>
                  <a:rPr lang="en-CH" dirty="0"/>
                  <a:t> . Donc </a:t>
                </a:r>
                <a:r>
                  <a:rPr lang="en-CH" i="1" dirty="0"/>
                  <a:t>f</a:t>
                </a:r>
                <a:r>
                  <a:rPr lang="en-CH" dirty="0"/>
                  <a:t>, </a:t>
                </a:r>
                <a:r>
                  <a:rPr lang="en-CH" i="1" dirty="0"/>
                  <a:t>S</a:t>
                </a:r>
                <a:r>
                  <a:rPr lang="en-CH" i="1" baseline="-25000" dirty="0"/>
                  <a:t>i</a:t>
                </a:r>
                <a:r>
                  <a:rPr lang="en-CH" dirty="0"/>
                  <a:t> et </a:t>
                </a:r>
                <a:r>
                  <a:rPr lang="en-CH" i="1" dirty="0"/>
                  <a:t>M</a:t>
                </a:r>
                <a:r>
                  <a:rPr lang="en-CH" dirty="0"/>
                  <a:t> dépendent de </a:t>
                </a:r>
                <a:r>
                  <a:rPr lang="en-CH" i="1" dirty="0"/>
                  <a:t>n</a:t>
                </a:r>
                <a:r>
                  <a:rPr lang="en-CH" dirty="0"/>
                  <a:t>(</a:t>
                </a:r>
                <a:r>
                  <a:rPr lang="en-CH" dirty="0">
                    <a:latin typeface="Symbol" pitchFamily="2" charset="2"/>
                  </a:rPr>
                  <a:t>l</a:t>
                </a:r>
                <a:r>
                  <a:rPr lang="en-CH" dirty="0"/>
                  <a:t>)</a:t>
                </a:r>
              </a:p>
              <a:p>
                <a:pPr marL="257175" indent="-257175" algn="l">
                  <a:lnSpc>
                    <a:spcPct val="110000"/>
                  </a:lnSpc>
                  <a:spcBef>
                    <a:spcPts val="0"/>
                  </a:spcBef>
                  <a:buFont typeface="Arial" panose="020B0604020202020204" pitchFamily="34" charset="0"/>
                  <a:buChar char="•"/>
                </a:pPr>
                <a:r>
                  <a:rPr lang="en-CH" dirty="0"/>
                  <a:t>Pour les longueurs d’onde différentes, il y a des points focaux différents, ce qui donne une extension axiale (A-CA) et latérale (L</a:t>
                </a:r>
                <a:r>
                  <a:rPr lang="fr-CH" dirty="0"/>
                  <a:t>-</a:t>
                </a:r>
                <a:r>
                  <a:rPr lang="en-CH" dirty="0"/>
                  <a:t>CA), et un cercle de confusion minimale.</a:t>
                </a:r>
              </a:p>
              <a:p>
                <a:pPr marL="257175" indent="-257175" algn="l">
                  <a:lnSpc>
                    <a:spcPct val="110000"/>
                  </a:lnSpc>
                  <a:spcBef>
                    <a:spcPts val="0"/>
                  </a:spcBef>
                  <a:buFont typeface="Arial" panose="020B0604020202020204" pitchFamily="34" charset="0"/>
                  <a:buChar char="•"/>
                </a:pPr>
                <a:r>
                  <a:rPr lang="en-CH" dirty="0"/>
                  <a:t>L’indice </a:t>
                </a:r>
                <a:r>
                  <a:rPr lang="en-CH" i="1" dirty="0"/>
                  <a:t>n</a:t>
                </a:r>
                <a:r>
                  <a:rPr lang="en-CH" dirty="0"/>
                  <a:t> est souvent plus grand dans le </a:t>
                </a:r>
                <a:r>
                  <a:rPr lang="en-CH" b="1" dirty="0"/>
                  <a:t>bleu</a:t>
                </a:r>
                <a:r>
                  <a:rPr lang="en-CH" dirty="0"/>
                  <a:t>, donc la distance focale est plus </a:t>
                </a:r>
                <a:r>
                  <a:rPr lang="en-CH" b="1" dirty="0"/>
                  <a:t>petite</a:t>
                </a:r>
                <a:r>
                  <a:rPr lang="en-CH" dirty="0"/>
                  <a:t> et l’image plus </a:t>
                </a:r>
                <a:r>
                  <a:rPr lang="en-CH" b="1" dirty="0"/>
                  <a:t>proche</a:t>
                </a:r>
                <a:r>
                  <a:rPr lang="en-CH" dirty="0"/>
                  <a:t> de la lentille.</a:t>
                </a:r>
              </a:p>
            </p:txBody>
          </p:sp>
        </mc:Choice>
        <mc:Fallback xmlns="">
          <p:sp>
            <p:nvSpPr>
              <p:cNvPr id="5" name="Subtitle 4">
                <a:extLst>
                  <a:ext uri="{FF2B5EF4-FFF2-40B4-BE49-F238E27FC236}">
                    <a16:creationId xmlns:a16="http://schemas.microsoft.com/office/drawing/2014/main" id="{7E77E312-3E9E-A84B-B6B5-5B7303E520E7}"/>
                  </a:ext>
                </a:extLst>
              </p:cNvPr>
              <p:cNvSpPr>
                <a:spLocks noGrp="1" noRot="1" noChangeAspect="1" noMove="1" noResize="1" noEditPoints="1" noAdjustHandles="1" noChangeArrowheads="1" noChangeShapeType="1" noTextEdit="1"/>
              </p:cNvSpPr>
              <p:nvPr>
                <p:ph type="subTitle" idx="1"/>
              </p:nvPr>
            </p:nvSpPr>
            <p:spPr>
              <a:xfrm>
                <a:off x="0" y="540960"/>
                <a:ext cx="6288967" cy="4228735"/>
              </a:xfrm>
              <a:blipFill>
                <a:blip r:embed="rId2"/>
                <a:stretch>
                  <a:fillRect l="-605" t="-299" r="-806"/>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10161656-A964-504C-BA5B-A9F18F507CF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606540" y="1"/>
            <a:ext cx="2537460" cy="2141174"/>
          </a:xfrm>
          <a:prstGeom prst="rect">
            <a:avLst/>
          </a:prstGeom>
          <a:noFill/>
          <a:ln>
            <a:noFill/>
          </a:ln>
        </p:spPr>
      </p:pic>
      <p:pic>
        <p:nvPicPr>
          <p:cNvPr id="10" name="Picture 9" descr="Chrom_aber_focus">
            <a:extLst>
              <a:ext uri="{FF2B5EF4-FFF2-40B4-BE49-F238E27FC236}">
                <a16:creationId xmlns:a16="http://schemas.microsoft.com/office/drawing/2014/main" id="{4A313EA6-064A-A043-BD68-2D734CB4DC47}"/>
              </a:ext>
            </a:extLst>
          </p:cNvPr>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370345" y="2141175"/>
            <a:ext cx="2773655" cy="1411390"/>
          </a:xfrm>
          <a:prstGeom prst="rect">
            <a:avLst/>
          </a:prstGeom>
          <a:noFill/>
          <a:ln>
            <a:noFill/>
          </a:ln>
        </p:spPr>
      </p:pic>
      <p:sp>
        <p:nvSpPr>
          <p:cNvPr id="4" name="Rectangle 3">
            <a:extLst>
              <a:ext uri="{FF2B5EF4-FFF2-40B4-BE49-F238E27FC236}">
                <a16:creationId xmlns:a16="http://schemas.microsoft.com/office/drawing/2014/main" id="{4353D331-06FD-3544-BA23-43524E102138}"/>
              </a:ext>
            </a:extLst>
          </p:cNvPr>
          <p:cNvSpPr/>
          <p:nvPr/>
        </p:nvSpPr>
        <p:spPr>
          <a:xfrm>
            <a:off x="0" y="4831987"/>
            <a:ext cx="1828799" cy="323165"/>
          </a:xfrm>
          <a:prstGeom prst="rect">
            <a:avLst/>
          </a:prstGeom>
        </p:spPr>
        <p:txBody>
          <a:bodyPr wrap="square">
            <a:spAutoFit/>
          </a:bodyPr>
          <a:lstStyle/>
          <a:p>
            <a:r>
              <a:rPr lang="en-CH" sz="750" i="1" dirty="0">
                <a:latin typeface="Times New Roman" panose="02020603050405020304" pitchFamily="18" charset="0"/>
                <a:ea typeface="Times New Roman" panose="02020603050405020304" pitchFamily="18" charset="0"/>
              </a:rPr>
              <a:t>https://en.wikipedia.org/wiki/Dispersion_(optics)#/media/File:Dispersion-curve.png)</a:t>
            </a:r>
            <a:r>
              <a:rPr lang="en-CH" sz="750" dirty="0"/>
              <a:t> </a:t>
            </a:r>
            <a:endParaRPr lang="fr-CH" sz="750" dirty="0"/>
          </a:p>
        </p:txBody>
      </p:sp>
      <p:pic>
        <p:nvPicPr>
          <p:cNvPr id="11" name="Picture 10" descr="Lens Aberrations Physics Term Paper">
            <a:extLst>
              <a:ext uri="{FF2B5EF4-FFF2-40B4-BE49-F238E27FC236}">
                <a16:creationId xmlns:a16="http://schemas.microsoft.com/office/drawing/2014/main" id="{1422FD9F-7194-CE40-92BF-02DCEB78EFBC}"/>
              </a:ext>
            </a:extLst>
          </p:cNvPr>
          <p:cNvPicPr/>
          <p:nvPr/>
        </p:nvPicPr>
        <p:blipFill>
          <a:blip r:embed="rId6">
            <a:extLst>
              <a:ext uri="{28A0092B-C50C-407E-A947-70E740481C1C}">
                <a14:useLocalDpi xmlns:a14="http://schemas.microsoft.com/office/drawing/2010/main" val="0"/>
              </a:ext>
            </a:extLst>
          </a:blip>
          <a:srcRect l="4753" t="33987" r="10112" b="12323"/>
          <a:stretch>
            <a:fillRect/>
          </a:stretch>
        </p:blipFill>
        <p:spPr bwMode="auto">
          <a:xfrm>
            <a:off x="5835946" y="3554240"/>
            <a:ext cx="3308054" cy="1564134"/>
          </a:xfrm>
          <a:prstGeom prst="rect">
            <a:avLst/>
          </a:prstGeom>
          <a:noFill/>
          <a:ln>
            <a:noFill/>
          </a:ln>
        </p:spPr>
      </p:pic>
      <p:sp>
        <p:nvSpPr>
          <p:cNvPr id="12" name="Rectangle 11">
            <a:extLst>
              <a:ext uri="{FF2B5EF4-FFF2-40B4-BE49-F238E27FC236}">
                <a16:creationId xmlns:a16="http://schemas.microsoft.com/office/drawing/2014/main" id="{938B96A8-4785-8F4A-BD0A-A7A56D299265}"/>
              </a:ext>
            </a:extLst>
          </p:cNvPr>
          <p:cNvSpPr/>
          <p:nvPr/>
        </p:nvSpPr>
        <p:spPr>
          <a:xfrm>
            <a:off x="1901163" y="4924320"/>
            <a:ext cx="3939567" cy="230832"/>
          </a:xfrm>
          <a:prstGeom prst="rect">
            <a:avLst/>
          </a:prstGeom>
        </p:spPr>
        <p:txBody>
          <a:bodyPr wrap="square">
            <a:spAutoFit/>
          </a:bodyPr>
          <a:lstStyle/>
          <a:p>
            <a:r>
              <a:rPr lang="en-CH" sz="900" i="1" dirty="0">
                <a:latin typeface="Times New Roman" panose="02020603050405020304" pitchFamily="18" charset="0"/>
                <a:ea typeface="Times New Roman" panose="02020603050405020304" pitchFamily="18" charset="0"/>
              </a:rPr>
              <a:t>https://www.slideshare.net/VineetPanwar4/lens-aberrations-physics-term-paper</a:t>
            </a:r>
            <a:r>
              <a:rPr lang="en-CH" sz="900" dirty="0"/>
              <a:t> </a:t>
            </a:r>
            <a:endParaRPr lang="fr-CH" sz="900" dirty="0"/>
          </a:p>
        </p:txBody>
      </p:sp>
      <p:grpSp>
        <p:nvGrpSpPr>
          <p:cNvPr id="13" name="Group 12">
            <a:extLst>
              <a:ext uri="{FF2B5EF4-FFF2-40B4-BE49-F238E27FC236}">
                <a16:creationId xmlns:a16="http://schemas.microsoft.com/office/drawing/2014/main" id="{8B840D2F-3138-8D4E-88DB-57C4D78EC3DD}"/>
              </a:ext>
            </a:extLst>
          </p:cNvPr>
          <p:cNvGrpSpPr/>
          <p:nvPr/>
        </p:nvGrpSpPr>
        <p:grpSpPr>
          <a:xfrm>
            <a:off x="7669" y="3552353"/>
            <a:ext cx="5556284" cy="1248712"/>
            <a:chOff x="7669" y="3552353"/>
            <a:chExt cx="5556284" cy="1248712"/>
          </a:xfrm>
        </p:grpSpPr>
        <p:pic>
          <p:nvPicPr>
            <p:cNvPr id="9" name="Picture 8" descr="Chrom_aber_image">
              <a:extLst>
                <a:ext uri="{FF2B5EF4-FFF2-40B4-BE49-F238E27FC236}">
                  <a16:creationId xmlns:a16="http://schemas.microsoft.com/office/drawing/2014/main" id="{E625D889-8425-C948-A3FB-759866286CD4}"/>
                </a:ext>
              </a:extLst>
            </p:cNvPr>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t="16849" b="11319"/>
            <a:stretch>
              <a:fillRect/>
            </a:stretch>
          </p:blipFill>
          <p:spPr bwMode="auto">
            <a:xfrm>
              <a:off x="7669" y="3552353"/>
              <a:ext cx="5556284" cy="1248712"/>
            </a:xfrm>
            <a:prstGeom prst="rect">
              <a:avLst/>
            </a:prstGeom>
            <a:noFill/>
            <a:ln>
              <a:noFill/>
            </a:ln>
          </p:spPr>
        </p:pic>
        <p:sp>
          <p:nvSpPr>
            <p:cNvPr id="3" name="TextBox 2">
              <a:extLst>
                <a:ext uri="{FF2B5EF4-FFF2-40B4-BE49-F238E27FC236}">
                  <a16:creationId xmlns:a16="http://schemas.microsoft.com/office/drawing/2014/main" id="{2FDF90A0-E270-464F-93DA-6117B2027AD3}"/>
                </a:ext>
              </a:extLst>
            </p:cNvPr>
            <p:cNvSpPr txBox="1"/>
            <p:nvPr/>
          </p:nvSpPr>
          <p:spPr>
            <a:xfrm>
              <a:off x="4143712" y="3868932"/>
              <a:ext cx="542393" cy="307777"/>
            </a:xfrm>
            <a:prstGeom prst="rect">
              <a:avLst/>
            </a:prstGeom>
            <a:noFill/>
          </p:spPr>
          <p:txBody>
            <a:bodyPr wrap="none" rtlCol="0">
              <a:spAutoFit/>
            </a:bodyPr>
            <a:lstStyle/>
            <a:p>
              <a:r>
                <a:rPr lang="en-US" sz="1400" dirty="0">
                  <a:solidFill>
                    <a:schemeClr val="tx1">
                      <a:lumMod val="50000"/>
                      <a:lumOff val="50000"/>
                    </a:schemeClr>
                  </a:solidFill>
                </a:rPr>
                <a:t>A-CA</a:t>
              </a:r>
            </a:p>
          </p:txBody>
        </p:sp>
        <p:cxnSp>
          <p:nvCxnSpPr>
            <p:cNvPr id="7" name="Straight Arrow Connector 6">
              <a:extLst>
                <a:ext uri="{FF2B5EF4-FFF2-40B4-BE49-F238E27FC236}">
                  <a16:creationId xmlns:a16="http://schemas.microsoft.com/office/drawing/2014/main" id="{85E69AD0-587E-F14A-B679-956D7B8A71DB}"/>
                </a:ext>
              </a:extLst>
            </p:cNvPr>
            <p:cNvCxnSpPr/>
            <p:nvPr/>
          </p:nvCxnSpPr>
          <p:spPr>
            <a:xfrm>
              <a:off x="3870946" y="4091439"/>
              <a:ext cx="1148242" cy="0"/>
            </a:xfrm>
            <a:prstGeom prst="straightConnector1">
              <a:avLst/>
            </a:prstGeom>
            <a:ln w="12700">
              <a:solidFill>
                <a:schemeClr val="tx1">
                  <a:lumMod val="50000"/>
                  <a:lumOff val="50000"/>
                </a:schemeClr>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0943184"/>
      </p:ext>
    </p:extLst>
  </p:cSld>
  <p:clrMapOvr>
    <a:masterClrMapping/>
  </p:clrMapOvr>
  <mc:AlternateContent xmlns:mc="http://schemas.openxmlformats.org/markup-compatibility/2006" xmlns:p14="http://schemas.microsoft.com/office/powerpoint/2010/main">
    <mc:Choice Requires="p14">
      <p:transition spd="slow" p14:dur="2000" advTm="98625"/>
    </mc:Choice>
    <mc:Fallback xmlns="">
      <p:transition spd="slow" advTm="98625"/>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1" y="1"/>
            <a:ext cx="3589020" cy="473902"/>
          </a:xfrm>
        </p:spPr>
        <p:txBody>
          <a:bodyPr>
            <a:normAutofit fontScale="90000"/>
          </a:bodyPr>
          <a:lstStyle/>
          <a:p>
            <a:r>
              <a:rPr lang="fr-CH" sz="2800" dirty="0"/>
              <a:t>Classification des verres</a:t>
            </a:r>
            <a:endParaRPr lang="en-CH" sz="2800" dirty="0"/>
          </a:p>
        </p:txBody>
      </p:sp>
      <mc:AlternateContent xmlns:mc="http://schemas.openxmlformats.org/markup-compatibility/2006" xmlns:a14="http://schemas.microsoft.com/office/drawing/2010/main">
        <mc:Choice Requires="a14">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3" y="539430"/>
                <a:ext cx="3238218" cy="3647559"/>
              </a:xfrm>
            </p:spPr>
            <p:txBody>
              <a:bodyPr>
                <a:noAutofit/>
              </a:bodyPr>
              <a:lstStyle/>
              <a:p>
                <a:pPr marL="257175" indent="-257175" algn="l">
                  <a:lnSpc>
                    <a:spcPct val="110000"/>
                  </a:lnSpc>
                  <a:spcBef>
                    <a:spcPts val="0"/>
                  </a:spcBef>
                  <a:buFont typeface="Arial" panose="020B0604020202020204" pitchFamily="34" charset="0"/>
                  <a:buChar char="•"/>
                </a:pPr>
                <a:r>
                  <a:rPr lang="en-CH" dirty="0"/>
                  <a:t>Pour simplifier le calcul de l’effet de la dispersion, on classifie les verres par leur No. d’Abbé: </a:t>
                </a:r>
                <a14:m>
                  <m:oMath xmlns:m="http://schemas.openxmlformats.org/officeDocument/2006/math">
                    <m:sSub>
                      <m:sSubPr>
                        <m:ctrlPr>
                          <a:rPr lang="en-CH" i="1" smtClean="0">
                            <a:latin typeface="Cambria Math" panose="02040503050406030204" pitchFamily="18" charset="0"/>
                          </a:rPr>
                        </m:ctrlPr>
                      </m:sSubPr>
                      <m:e>
                        <m:r>
                          <a:rPr lang="fr-CH" b="0" i="1" smtClean="0">
                            <a:latin typeface="Cambria Math" panose="02040503050406030204" pitchFamily="18" charset="0"/>
                          </a:rPr>
                          <m:t>𝑉</m:t>
                        </m:r>
                      </m:e>
                      <m:sub>
                        <m:r>
                          <a:rPr lang="fr-CH" b="0" i="1" smtClean="0">
                            <a:latin typeface="Cambria Math" panose="02040503050406030204" pitchFamily="18" charset="0"/>
                          </a:rPr>
                          <m:t>𝑑</m:t>
                        </m:r>
                      </m:sub>
                    </m:sSub>
                    <m:r>
                      <a:rPr lang="fr-CH" b="0" i="1" smtClean="0">
                        <a:latin typeface="Cambria Math" panose="02040503050406030204" pitchFamily="18" charset="0"/>
                      </a:rPr>
                      <m:t>=</m:t>
                    </m:r>
                    <m:f>
                      <m:fPr>
                        <m:ctrlPr>
                          <a:rPr lang="fr-CH" b="0" i="1" smtClean="0">
                            <a:latin typeface="Cambria Math" panose="02040503050406030204" pitchFamily="18" charset="0"/>
                          </a:rPr>
                        </m:ctrlPr>
                      </m:fPr>
                      <m:num>
                        <m:sSub>
                          <m:sSubPr>
                            <m:ctrlPr>
                              <a:rPr lang="fr-CH" b="0" i="1" smtClean="0">
                                <a:latin typeface="Cambria Math" panose="02040503050406030204" pitchFamily="18" charset="0"/>
                              </a:rPr>
                            </m:ctrlPr>
                          </m:sSubPr>
                          <m:e>
                            <m:r>
                              <a:rPr lang="fr-CH" b="0" i="1" smtClean="0">
                                <a:latin typeface="Cambria Math" panose="02040503050406030204" pitchFamily="18" charset="0"/>
                              </a:rPr>
                              <m:t>𝑛</m:t>
                            </m:r>
                          </m:e>
                          <m:sub>
                            <m:r>
                              <a:rPr lang="fr-CH" b="0" i="1" smtClean="0">
                                <a:latin typeface="Cambria Math" panose="02040503050406030204" pitchFamily="18" charset="0"/>
                              </a:rPr>
                              <m:t>𝑑</m:t>
                            </m:r>
                          </m:sub>
                        </m:sSub>
                        <m:r>
                          <a:rPr lang="fr-CH" b="0" i="1" smtClean="0">
                            <a:latin typeface="Cambria Math" panose="02040503050406030204" pitchFamily="18" charset="0"/>
                          </a:rPr>
                          <m:t>−1</m:t>
                        </m:r>
                      </m:num>
                      <m:den>
                        <m:sSub>
                          <m:sSubPr>
                            <m:ctrlPr>
                              <a:rPr lang="fr-CH" b="0" i="1" smtClean="0">
                                <a:latin typeface="Cambria Math" panose="02040503050406030204" pitchFamily="18" charset="0"/>
                              </a:rPr>
                            </m:ctrlPr>
                          </m:sSubPr>
                          <m:e>
                            <m:r>
                              <a:rPr lang="fr-CH" b="0" i="1" smtClean="0">
                                <a:latin typeface="Cambria Math" panose="02040503050406030204" pitchFamily="18" charset="0"/>
                              </a:rPr>
                              <m:t>𝑛</m:t>
                            </m:r>
                          </m:e>
                          <m:sub>
                            <m:r>
                              <a:rPr lang="fr-CH" b="0" i="1" smtClean="0">
                                <a:latin typeface="Cambria Math" panose="02040503050406030204" pitchFamily="18" charset="0"/>
                              </a:rPr>
                              <m:t>𝐹</m:t>
                            </m:r>
                          </m:sub>
                        </m:sSub>
                        <m:r>
                          <a:rPr lang="fr-CH" b="0" i="1" smtClean="0">
                            <a:latin typeface="Cambria Math" panose="02040503050406030204" pitchFamily="18" charset="0"/>
                          </a:rPr>
                          <m:t>−</m:t>
                        </m:r>
                        <m:sSub>
                          <m:sSubPr>
                            <m:ctrlPr>
                              <a:rPr lang="fr-CH" b="0" i="1" smtClean="0">
                                <a:latin typeface="Cambria Math" panose="02040503050406030204" pitchFamily="18" charset="0"/>
                              </a:rPr>
                            </m:ctrlPr>
                          </m:sSubPr>
                          <m:e>
                            <m:r>
                              <a:rPr lang="fr-CH" b="0" i="1" smtClean="0">
                                <a:latin typeface="Cambria Math" panose="02040503050406030204" pitchFamily="18" charset="0"/>
                              </a:rPr>
                              <m:t>𝑛</m:t>
                            </m:r>
                          </m:e>
                          <m:sub>
                            <m:r>
                              <a:rPr lang="fr-CH" b="0" i="1" smtClean="0">
                                <a:latin typeface="Cambria Math" panose="02040503050406030204" pitchFamily="18" charset="0"/>
                              </a:rPr>
                              <m:t>𝐶</m:t>
                            </m:r>
                          </m:sub>
                        </m:sSub>
                      </m:den>
                    </m:f>
                  </m:oMath>
                </a14:m>
                <a:r>
                  <a:rPr lang="en-CH" dirty="0"/>
                  <a:t> </a:t>
                </a:r>
              </a:p>
              <a:p>
                <a:pPr marL="257175" indent="-257175" algn="l">
                  <a:lnSpc>
                    <a:spcPct val="110000"/>
                  </a:lnSpc>
                  <a:spcBef>
                    <a:spcPts val="0"/>
                  </a:spcBef>
                  <a:buFont typeface="Arial" panose="020B0604020202020204" pitchFamily="34" charset="0"/>
                  <a:buChar char="•"/>
                </a:pPr>
                <a:r>
                  <a:rPr lang="en-CH" dirty="0"/>
                  <a:t>Les indices sont pris aux longueurs d’onde suivantes: </a:t>
                </a:r>
              </a:p>
              <a:p>
                <a:pPr marL="600075" lvl="1" indent="-257175" algn="l">
                  <a:lnSpc>
                    <a:spcPct val="110000"/>
                  </a:lnSpc>
                  <a:spcBef>
                    <a:spcPts val="0"/>
                  </a:spcBef>
                  <a:buFont typeface="Arial" panose="020B0604020202020204" pitchFamily="34" charset="0"/>
                  <a:buChar char="•"/>
                </a:pPr>
                <a:r>
                  <a:rPr lang="en-CH" b="1" i="1" dirty="0"/>
                  <a:t>d</a:t>
                </a:r>
                <a:r>
                  <a:rPr lang="en-CH" dirty="0"/>
                  <a:t> - La ligne sp</a:t>
                </a:r>
                <a:r>
                  <a:rPr lang="fr-CH" dirty="0"/>
                  <a:t>e</a:t>
                </a:r>
                <a:r>
                  <a:rPr lang="en-CH" dirty="0"/>
                  <a:t>ctrale D</a:t>
                </a:r>
                <a:r>
                  <a:rPr lang="en-CH" baseline="-25000" dirty="0"/>
                  <a:t>3</a:t>
                </a:r>
                <a:r>
                  <a:rPr lang="en-CH" dirty="0"/>
                  <a:t> de l’Hélium à 587.6 nm</a:t>
                </a:r>
              </a:p>
              <a:p>
                <a:pPr marL="600075" lvl="1" indent="-257175" algn="l">
                  <a:lnSpc>
                    <a:spcPct val="110000"/>
                  </a:lnSpc>
                  <a:spcBef>
                    <a:spcPts val="0"/>
                  </a:spcBef>
                  <a:buFont typeface="Arial" panose="020B0604020202020204" pitchFamily="34" charset="0"/>
                  <a:buChar char="•"/>
                </a:pPr>
                <a:r>
                  <a:rPr lang="en-CH" b="1" i="1" dirty="0"/>
                  <a:t>F</a:t>
                </a:r>
                <a:r>
                  <a:rPr lang="en-CH" dirty="0"/>
                  <a:t> - La ligne sp</a:t>
                </a:r>
                <a:r>
                  <a:rPr lang="fr-CH" dirty="0"/>
                  <a:t>e</a:t>
                </a:r>
                <a:r>
                  <a:rPr lang="en-CH" dirty="0"/>
                  <a:t>ctrale de l’Hydrogène à 486.1 nm</a:t>
                </a:r>
              </a:p>
              <a:p>
                <a:pPr marL="600075" lvl="1" indent="-257175" algn="l">
                  <a:lnSpc>
                    <a:spcPct val="110000"/>
                  </a:lnSpc>
                  <a:spcBef>
                    <a:spcPts val="0"/>
                  </a:spcBef>
                  <a:buFont typeface="Arial" panose="020B0604020202020204" pitchFamily="34" charset="0"/>
                  <a:buChar char="•"/>
                </a:pPr>
                <a:r>
                  <a:rPr lang="en-CH" b="1" i="1" dirty="0"/>
                  <a:t>C</a:t>
                </a:r>
                <a:r>
                  <a:rPr lang="en-CH" dirty="0"/>
                  <a:t> - La ligne sp</a:t>
                </a:r>
                <a:r>
                  <a:rPr lang="fr-CH" dirty="0"/>
                  <a:t>e</a:t>
                </a:r>
                <a:r>
                  <a:rPr lang="en-CH" dirty="0"/>
                  <a:t>ctrale de l’Hydrogène à </a:t>
                </a:r>
                <a:r>
                  <a:rPr lang="en-CH"/>
                  <a:t>656.3 nm</a:t>
                </a:r>
                <a:endParaRPr lang="en-CH" dirty="0"/>
              </a:p>
            </p:txBody>
          </p:sp>
        </mc:Choice>
        <mc:Fallback xmlns="">
          <p:sp>
            <p:nvSpPr>
              <p:cNvPr id="5" name="Subtitle 4">
                <a:extLst>
                  <a:ext uri="{FF2B5EF4-FFF2-40B4-BE49-F238E27FC236}">
                    <a16:creationId xmlns:a16="http://schemas.microsoft.com/office/drawing/2014/main" id="{7E77E312-3E9E-A84B-B6B5-5B7303E520E7}"/>
                  </a:ext>
                </a:extLst>
              </p:cNvPr>
              <p:cNvSpPr>
                <a:spLocks noGrp="1" noRot="1" noChangeAspect="1" noMove="1" noResize="1" noEditPoints="1" noAdjustHandles="1" noChangeArrowheads="1" noChangeShapeType="1" noTextEdit="1"/>
              </p:cNvSpPr>
              <p:nvPr>
                <p:ph type="subTitle" idx="1"/>
              </p:nvPr>
            </p:nvSpPr>
            <p:spPr>
              <a:xfrm>
                <a:off x="-3" y="539430"/>
                <a:ext cx="3238218" cy="3647559"/>
              </a:xfrm>
              <a:blipFill>
                <a:blip r:embed="rId2"/>
                <a:stretch>
                  <a:fillRect l="-1176" t="-347"/>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938B96A8-4785-8F4A-BD0A-A7A56D299265}"/>
              </a:ext>
            </a:extLst>
          </p:cNvPr>
          <p:cNvSpPr/>
          <p:nvPr/>
        </p:nvSpPr>
        <p:spPr>
          <a:xfrm>
            <a:off x="3743119" y="4935750"/>
            <a:ext cx="5400881" cy="230832"/>
          </a:xfrm>
          <a:prstGeom prst="rect">
            <a:avLst/>
          </a:prstGeom>
        </p:spPr>
        <p:txBody>
          <a:bodyPr wrap="square">
            <a:spAutoFit/>
          </a:bodyPr>
          <a:lstStyle/>
          <a:p>
            <a:r>
              <a:rPr lang="en-GB" sz="900" i="1" dirty="0">
                <a:latin typeface="Times New Roman" panose="02020603050405020304" pitchFamily="18" charset="0"/>
                <a:ea typeface="Times New Roman" panose="02020603050405020304" pitchFamily="18" charset="0"/>
              </a:rPr>
              <a:t>https://</a:t>
            </a:r>
            <a:r>
              <a:rPr lang="en-GB" sz="900" i="1" dirty="0" err="1">
                <a:latin typeface="Times New Roman" panose="02020603050405020304" pitchFamily="18" charset="0"/>
                <a:ea typeface="Times New Roman" panose="02020603050405020304" pitchFamily="18" charset="0"/>
              </a:rPr>
              <a:t>commons.wikimedia.org</a:t>
            </a:r>
            <a:r>
              <a:rPr lang="en-GB" sz="900" i="1" dirty="0">
                <a:latin typeface="Times New Roman" panose="02020603050405020304" pitchFamily="18" charset="0"/>
                <a:ea typeface="Times New Roman" panose="02020603050405020304" pitchFamily="18" charset="0"/>
              </a:rPr>
              <a:t>/wiki/</a:t>
            </a:r>
            <a:r>
              <a:rPr lang="en-GB" sz="900" i="1" dirty="0" err="1">
                <a:latin typeface="Times New Roman" panose="02020603050405020304" pitchFamily="18" charset="0"/>
                <a:ea typeface="Times New Roman" panose="02020603050405020304" pitchFamily="18" charset="0"/>
              </a:rPr>
              <a:t>File:Abbe-diagram-fr.svg</a:t>
            </a:r>
            <a:r>
              <a:rPr lang="en-GB" sz="900" i="1" dirty="0">
                <a:latin typeface="Times New Roman" panose="02020603050405020304" pitchFamily="18" charset="0"/>
                <a:ea typeface="Times New Roman" panose="02020603050405020304" pitchFamily="18" charset="0"/>
              </a:rPr>
              <a:t>, </a:t>
            </a:r>
            <a:r>
              <a:rPr lang="en-GB" sz="900" i="1" dirty="0" err="1">
                <a:latin typeface="Times New Roman" panose="02020603050405020304" pitchFamily="18" charset="0"/>
                <a:ea typeface="Times New Roman" panose="02020603050405020304" pitchFamily="18" charset="0"/>
              </a:rPr>
              <a:t>données</a:t>
            </a:r>
            <a:r>
              <a:rPr lang="en-GB" sz="900" i="1" dirty="0">
                <a:latin typeface="Times New Roman" panose="02020603050405020304" pitchFamily="18" charset="0"/>
                <a:ea typeface="Times New Roman" panose="02020603050405020304" pitchFamily="18" charset="0"/>
              </a:rPr>
              <a:t> </a:t>
            </a:r>
            <a:r>
              <a:rPr lang="en-GB" sz="900" i="1" dirty="0" err="1">
                <a:latin typeface="Times New Roman" panose="02020603050405020304" pitchFamily="18" charset="0"/>
                <a:ea typeface="Times New Roman" panose="02020603050405020304" pitchFamily="18" charset="0"/>
              </a:rPr>
              <a:t>viennet</a:t>
            </a:r>
            <a:r>
              <a:rPr lang="en-GB" sz="900" i="1" dirty="0">
                <a:latin typeface="Times New Roman" panose="02020603050405020304" pitchFamily="18" charset="0"/>
                <a:ea typeface="Times New Roman" panose="02020603050405020304" pitchFamily="18" charset="0"/>
              </a:rPr>
              <a:t> du catalogue des </a:t>
            </a:r>
            <a:r>
              <a:rPr lang="en-GB" sz="900" i="1" dirty="0" err="1">
                <a:latin typeface="Times New Roman" panose="02020603050405020304" pitchFamily="18" charset="0"/>
                <a:ea typeface="Times New Roman" panose="02020603050405020304" pitchFamily="18" charset="0"/>
              </a:rPr>
              <a:t>verres</a:t>
            </a:r>
            <a:r>
              <a:rPr lang="en-GB" sz="900" i="1" dirty="0">
                <a:latin typeface="Times New Roman" panose="02020603050405020304" pitchFamily="18" charset="0"/>
                <a:ea typeface="Times New Roman" panose="02020603050405020304" pitchFamily="18" charset="0"/>
              </a:rPr>
              <a:t> Schott </a:t>
            </a:r>
            <a:endParaRPr lang="fr-CH" sz="900" dirty="0"/>
          </a:p>
        </p:txBody>
      </p:sp>
      <p:pic>
        <p:nvPicPr>
          <p:cNvPr id="13" name="Picture 12">
            <a:extLst>
              <a:ext uri="{FF2B5EF4-FFF2-40B4-BE49-F238E27FC236}">
                <a16:creationId xmlns:a16="http://schemas.microsoft.com/office/drawing/2014/main" id="{92038851-272F-2F49-B032-C9FCD89F5B3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468674" y="11432"/>
            <a:ext cx="5675326" cy="4435640"/>
          </a:xfrm>
          <a:prstGeom prst="rect">
            <a:avLst/>
          </a:prstGeom>
          <a:noFill/>
          <a:ln>
            <a:noFill/>
          </a:ln>
        </p:spPr>
      </p:pic>
      <p:sp>
        <p:nvSpPr>
          <p:cNvPr id="3" name="Rectangle 2">
            <a:extLst>
              <a:ext uri="{FF2B5EF4-FFF2-40B4-BE49-F238E27FC236}">
                <a16:creationId xmlns:a16="http://schemas.microsoft.com/office/drawing/2014/main" id="{D7337733-3E6D-0340-BB77-94FF6C4D9C48}"/>
              </a:ext>
            </a:extLst>
          </p:cNvPr>
          <p:cNvSpPr/>
          <p:nvPr/>
        </p:nvSpPr>
        <p:spPr>
          <a:xfrm>
            <a:off x="2297336" y="2841464"/>
            <a:ext cx="216000" cy="216000"/>
          </a:xfrm>
          <a:prstGeom prst="rect">
            <a:avLst/>
          </a:prstGeom>
          <a:solidFill>
            <a:srgbClr val="F3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36B3FCE-67CB-C343-BCE8-C5D30EB30E2F}"/>
              </a:ext>
            </a:extLst>
          </p:cNvPr>
          <p:cNvSpPr/>
          <p:nvPr/>
        </p:nvSpPr>
        <p:spPr>
          <a:xfrm>
            <a:off x="2611905" y="3356601"/>
            <a:ext cx="216000" cy="216000"/>
          </a:xfrm>
          <a:prstGeom prst="rect">
            <a:avLst/>
          </a:prstGeom>
          <a:solidFill>
            <a:srgbClr val="00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8D5A3B3-8C96-5B44-9F1C-AEB5FFB4F12E}"/>
              </a:ext>
            </a:extLst>
          </p:cNvPr>
          <p:cNvSpPr/>
          <p:nvPr/>
        </p:nvSpPr>
        <p:spPr>
          <a:xfrm>
            <a:off x="2601522" y="3856624"/>
            <a:ext cx="216000" cy="21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BDE36B1C-42C2-B29B-AA5A-FF584AE9332E}"/>
              </a:ext>
            </a:extLst>
          </p:cNvPr>
          <p:cNvSpPr txBox="1"/>
          <p:nvPr/>
        </p:nvSpPr>
        <p:spPr>
          <a:xfrm>
            <a:off x="0" y="4152331"/>
            <a:ext cx="3891356" cy="991169"/>
          </a:xfrm>
          <a:prstGeom prst="rect">
            <a:avLst/>
          </a:prstGeom>
          <a:noFill/>
        </p:spPr>
        <p:txBody>
          <a:bodyPr wrap="square">
            <a:spAutoFit/>
          </a:bodyPr>
          <a:lstStyle/>
          <a:p>
            <a:pPr marL="257175" indent="-257175" algn="l">
              <a:lnSpc>
                <a:spcPct val="110000"/>
              </a:lnSpc>
              <a:spcBef>
                <a:spcPts val="0"/>
              </a:spcBef>
              <a:buFont typeface="Arial" panose="020B0604020202020204" pitchFamily="34" charset="0"/>
              <a:buChar char="•"/>
            </a:pPr>
            <a:r>
              <a:rPr lang="en-CH"/>
              <a:t>En règle générale, le nombre d’Abbé </a:t>
            </a:r>
            <a:r>
              <a:rPr lang="fr-CH" dirty="0"/>
              <a:t>diminue (= plus de dispersion)</a:t>
            </a:r>
            <a:r>
              <a:rPr lang="en-CH"/>
              <a:t> avec l’indice de réfraction.</a:t>
            </a:r>
            <a:endParaRPr lang="en-CH" dirty="0"/>
          </a:p>
        </p:txBody>
      </p:sp>
    </p:spTree>
    <p:extLst>
      <p:ext uri="{BB962C8B-B14F-4D97-AF65-F5344CB8AC3E}">
        <p14:creationId xmlns:p14="http://schemas.microsoft.com/office/powerpoint/2010/main" val="1948703995"/>
      </p:ext>
    </p:extLst>
  </p:cSld>
  <p:clrMapOvr>
    <a:masterClrMapping/>
  </p:clrMapOvr>
  <mc:AlternateContent xmlns:mc="http://schemas.openxmlformats.org/markup-compatibility/2006" xmlns:p14="http://schemas.microsoft.com/office/powerpoint/2010/main">
    <mc:Choice Requires="p14">
      <p:transition spd="slow" p14:dur="2000" advTm="61727"/>
    </mc:Choice>
    <mc:Fallback xmlns="">
      <p:transition spd="slow" advTm="61727"/>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0" y="1"/>
            <a:ext cx="5960046" cy="527434"/>
          </a:xfrm>
        </p:spPr>
        <p:txBody>
          <a:bodyPr>
            <a:normAutofit/>
          </a:bodyPr>
          <a:lstStyle/>
          <a:p>
            <a:r>
              <a:rPr lang="fr-CH" sz="2800" dirty="0"/>
              <a:t>Le doublet achromatique</a:t>
            </a:r>
            <a:endParaRPr lang="en-CH" sz="2800" dirty="0"/>
          </a:p>
        </p:txBody>
      </p:sp>
      <mc:AlternateContent xmlns:mc="http://schemas.openxmlformats.org/markup-compatibility/2006" xmlns:a14="http://schemas.microsoft.com/office/drawing/2010/main">
        <mc:Choice Requires="a14">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17911" y="527435"/>
                <a:ext cx="6215495" cy="4400165"/>
              </a:xfrm>
            </p:spPr>
            <p:txBody>
              <a:bodyPr>
                <a:noAutofit/>
              </a:bodyPr>
              <a:lstStyle/>
              <a:p>
                <a:pPr marL="257175" indent="-257175" algn="l">
                  <a:lnSpc>
                    <a:spcPct val="110000"/>
                  </a:lnSpc>
                  <a:spcBef>
                    <a:spcPts val="0"/>
                  </a:spcBef>
                  <a:buFont typeface="Arial" panose="020B0604020202020204" pitchFamily="34" charset="0"/>
                  <a:buChar char="•"/>
                </a:pPr>
                <a:r>
                  <a:rPr lang="fr-CH" dirty="0"/>
                  <a:t>On peut diminuer l’aberration chromatique en utilisant un doublet: deux lentilles collées ensemble, en verres différents. </a:t>
                </a:r>
                <a:endParaRPr lang="en-CH" dirty="0"/>
              </a:p>
              <a:p>
                <a:pPr marL="257175" indent="-257175" algn="l">
                  <a:lnSpc>
                    <a:spcPct val="110000"/>
                  </a:lnSpc>
                  <a:spcBef>
                    <a:spcPts val="0"/>
                  </a:spcBef>
                  <a:buFont typeface="Arial" panose="020B0604020202020204" pitchFamily="34" charset="0"/>
                  <a:buChar char="•"/>
                </a:pPr>
                <a:r>
                  <a:rPr lang="en-CH" dirty="0"/>
                  <a:t>La dispersion de l’une compense celle de l’autre, pour donner la même distance focal </a:t>
                </a:r>
                <a:r>
                  <a:rPr lang="fr-CH" dirty="0"/>
                  <a:t>dans le </a:t>
                </a:r>
                <a:r>
                  <a:rPr lang="en-CH" dirty="0"/>
                  <a:t>rouge </a:t>
                </a:r>
                <a:r>
                  <a:rPr lang="en-CH" i="1" dirty="0"/>
                  <a:t>f</a:t>
                </a:r>
                <a:r>
                  <a:rPr lang="en-CH" i="1" baseline="-25000" dirty="0"/>
                  <a:t>C</a:t>
                </a:r>
                <a:r>
                  <a:rPr lang="en-CH" dirty="0"/>
                  <a:t> et </a:t>
                </a:r>
                <a:r>
                  <a:rPr lang="fr-CH" dirty="0"/>
                  <a:t>le</a:t>
                </a:r>
                <a:r>
                  <a:rPr lang="en-CH" dirty="0"/>
                  <a:t> ble</a:t>
                </a:r>
                <a:r>
                  <a:rPr lang="fr-CH" dirty="0"/>
                  <a:t>u</a:t>
                </a:r>
                <a:r>
                  <a:rPr lang="en-CH" dirty="0"/>
                  <a:t> </a:t>
                </a:r>
                <a:r>
                  <a:rPr lang="en-CH" i="1" dirty="0"/>
                  <a:t>f</a:t>
                </a:r>
                <a:r>
                  <a:rPr lang="en-CH" i="1" baseline="-25000" dirty="0"/>
                  <a:t>F</a:t>
                </a:r>
                <a:r>
                  <a:rPr lang="en-CH" dirty="0"/>
                  <a:t> . Entre </a:t>
                </a:r>
                <a:r>
                  <a:rPr lang="en-CH"/>
                  <a:t>deux (jaun</a:t>
                </a:r>
                <a:r>
                  <a:rPr lang="fr-CH" dirty="0"/>
                  <a:t>e</a:t>
                </a:r>
                <a:r>
                  <a:rPr lang="en-CH" dirty="0"/>
                  <a:t>), la distance focale </a:t>
                </a:r>
                <a:r>
                  <a:rPr lang="en-CH" i="1" dirty="0"/>
                  <a:t>f</a:t>
                </a:r>
                <a:r>
                  <a:rPr lang="en-CH" i="1" baseline="-25000" dirty="0"/>
                  <a:t>d</a:t>
                </a:r>
                <a:r>
                  <a:rPr lang="en-CH" dirty="0"/>
                  <a:t> est différente.</a:t>
                </a:r>
              </a:p>
              <a:p>
                <a:pPr marL="257175" indent="-257175" algn="l">
                  <a:lnSpc>
                    <a:spcPct val="110000"/>
                  </a:lnSpc>
                  <a:spcBef>
                    <a:spcPts val="0"/>
                  </a:spcBef>
                  <a:buFont typeface="Arial" panose="020B0604020202020204" pitchFamily="34" charset="0"/>
                  <a:buChar char="•"/>
                </a:pPr>
                <a:r>
                  <a:rPr lang="en-CH" dirty="0"/>
                  <a:t>En utilisant les formules de la lentille:  </a:t>
                </a:r>
                <a14:m>
                  <m:oMath xmlns:m="http://schemas.openxmlformats.org/officeDocument/2006/math">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𝑓</m:t>
                        </m:r>
                      </m:den>
                    </m:f>
                    <m:r>
                      <a:rPr lang="fr-CH" i="1">
                        <a:latin typeface="Cambria Math" panose="02040503050406030204" pitchFamily="18" charset="0"/>
                        <a:ea typeface="Cambria Math" panose="02040503050406030204" pitchFamily="18" charset="0"/>
                      </a:rPr>
                      <m:t>=</m:t>
                    </m:r>
                    <m:d>
                      <m:dPr>
                        <m:ctrlPr>
                          <a:rPr lang="fr-CH" i="1">
                            <a:latin typeface="Cambria Math" panose="02040503050406030204" pitchFamily="18" charset="0"/>
                          </a:rPr>
                        </m:ctrlPr>
                      </m:dPr>
                      <m:e>
                        <m:r>
                          <a:rPr lang="fr-CH" i="1">
                            <a:latin typeface="Cambria Math" panose="02040503050406030204" pitchFamily="18" charset="0"/>
                          </a:rPr>
                          <m:t>𝑛</m:t>
                        </m:r>
                        <m:r>
                          <a:rPr lang="fr-CH" i="1">
                            <a:latin typeface="Cambria Math" panose="02040503050406030204" pitchFamily="18" charset="0"/>
                          </a:rPr>
                          <m:t>−1</m:t>
                        </m:r>
                      </m:e>
                    </m:d>
                    <m:d>
                      <m:dPr>
                        <m:ctrlPr>
                          <a:rPr lang="fr-CH" i="1">
                            <a:latin typeface="Cambria Math" panose="02040503050406030204" pitchFamily="18" charset="0"/>
                          </a:rPr>
                        </m:ctrlPr>
                      </m:dPr>
                      <m:e>
                        <m:f>
                          <m:fPr>
                            <m:ctrlPr>
                              <a:rPr lang="fr-CH" i="1">
                                <a:latin typeface="Cambria Math" panose="02040503050406030204" pitchFamily="18" charset="0"/>
                              </a:rPr>
                            </m:ctrlPr>
                          </m:fPr>
                          <m:num>
                            <m:r>
                              <a:rPr lang="fr-CH" i="1">
                                <a:latin typeface="Cambria Math" panose="02040503050406030204" pitchFamily="18" charset="0"/>
                              </a:rPr>
                              <m:t>1</m:t>
                            </m:r>
                          </m:num>
                          <m:den>
                            <m:sSub>
                              <m:sSubPr>
                                <m:ctrlPr>
                                  <a:rPr lang="fr-CH" i="1">
                                    <a:latin typeface="Cambria Math" panose="02040503050406030204" pitchFamily="18" charset="0"/>
                                  </a:rPr>
                                </m:ctrlPr>
                              </m:sSubPr>
                              <m:e>
                                <m:r>
                                  <a:rPr lang="fr-CH" i="1">
                                    <a:latin typeface="Cambria Math" panose="02040503050406030204" pitchFamily="18" charset="0"/>
                                  </a:rPr>
                                  <m:t>𝑅</m:t>
                                </m:r>
                              </m:e>
                              <m:sub>
                                <m:r>
                                  <a:rPr lang="fr-CH" i="1">
                                    <a:latin typeface="Cambria Math" panose="02040503050406030204" pitchFamily="18" charset="0"/>
                                  </a:rPr>
                                  <m:t>1</m:t>
                                </m:r>
                              </m:sub>
                            </m:sSub>
                          </m:den>
                        </m:f>
                        <m:r>
                          <a:rPr lang="fr-CH" i="1">
                            <a:latin typeface="Cambria Math" panose="02040503050406030204" pitchFamily="18" charset="0"/>
                          </a:rPr>
                          <m:t>−</m:t>
                        </m:r>
                        <m:f>
                          <m:fPr>
                            <m:ctrlPr>
                              <a:rPr lang="fr-CH" i="1">
                                <a:latin typeface="Cambria Math" panose="02040503050406030204" pitchFamily="18" charset="0"/>
                              </a:rPr>
                            </m:ctrlPr>
                          </m:fPr>
                          <m:num>
                            <m:r>
                              <a:rPr lang="fr-CH" i="1">
                                <a:latin typeface="Cambria Math" panose="02040503050406030204" pitchFamily="18" charset="0"/>
                              </a:rPr>
                              <m:t>1</m:t>
                            </m:r>
                          </m:num>
                          <m:den>
                            <m:sSub>
                              <m:sSubPr>
                                <m:ctrlPr>
                                  <a:rPr lang="fr-CH" i="1">
                                    <a:latin typeface="Cambria Math" panose="02040503050406030204" pitchFamily="18" charset="0"/>
                                  </a:rPr>
                                </m:ctrlPr>
                              </m:sSubPr>
                              <m:e>
                                <m:r>
                                  <a:rPr lang="fr-CH" i="1">
                                    <a:latin typeface="Cambria Math" panose="02040503050406030204" pitchFamily="18" charset="0"/>
                                  </a:rPr>
                                  <m:t>𝑅</m:t>
                                </m:r>
                              </m:e>
                              <m:sub>
                                <m:r>
                                  <a:rPr lang="fr-CH" i="1">
                                    <a:latin typeface="Cambria Math" panose="02040503050406030204" pitchFamily="18" charset="0"/>
                                  </a:rPr>
                                  <m:t>2</m:t>
                                </m:r>
                              </m:sub>
                            </m:sSub>
                          </m:den>
                        </m:f>
                      </m:e>
                    </m:d>
                  </m:oMath>
                </a14:m>
                <a:r>
                  <a:rPr lang="en-CH" dirty="0"/>
                  <a:t> et la combinaison des lentilles:  </a:t>
                </a:r>
                <a14:m>
                  <m:oMath xmlns:m="http://schemas.openxmlformats.org/officeDocument/2006/math">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𝑓</m:t>
                        </m:r>
                      </m:den>
                    </m:f>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rPr>
                        </m:ctrlPr>
                      </m:fPr>
                      <m:num>
                        <m:r>
                          <a:rPr lang="fr-CH" i="1">
                            <a:latin typeface="Cambria Math" panose="02040503050406030204" pitchFamily="18" charset="0"/>
                          </a:rPr>
                          <m:t>1</m:t>
                        </m:r>
                      </m:num>
                      <m:den>
                        <m:sSub>
                          <m:sSubPr>
                            <m:ctrlPr>
                              <a:rPr lang="fr-CH" i="1">
                                <a:latin typeface="Cambria Math" panose="02040503050406030204" pitchFamily="18" charset="0"/>
                              </a:rPr>
                            </m:ctrlPr>
                          </m:sSubPr>
                          <m:e>
                            <m:r>
                              <a:rPr lang="fr-CH" b="0" i="1" smtClean="0">
                                <a:latin typeface="Cambria Math" panose="02040503050406030204" pitchFamily="18" charset="0"/>
                              </a:rPr>
                              <m:t>𝑓</m:t>
                            </m:r>
                          </m:e>
                          <m:sub>
                            <m:r>
                              <a:rPr lang="fr-CH" i="1">
                                <a:latin typeface="Cambria Math" panose="02040503050406030204" pitchFamily="18" charset="0"/>
                              </a:rPr>
                              <m:t>1</m:t>
                            </m:r>
                          </m:sub>
                        </m:sSub>
                      </m:den>
                    </m:f>
                    <m:r>
                      <a:rPr lang="fr-CH" b="0" i="1" smtClean="0">
                        <a:latin typeface="Cambria Math" panose="02040503050406030204" pitchFamily="18" charset="0"/>
                      </a:rPr>
                      <m:t>+</m:t>
                    </m:r>
                    <m:f>
                      <m:fPr>
                        <m:ctrlPr>
                          <a:rPr lang="fr-CH" i="1">
                            <a:latin typeface="Cambria Math" panose="02040503050406030204" pitchFamily="18" charset="0"/>
                          </a:rPr>
                        </m:ctrlPr>
                      </m:fPr>
                      <m:num>
                        <m:r>
                          <a:rPr lang="fr-CH" i="1">
                            <a:latin typeface="Cambria Math" panose="02040503050406030204" pitchFamily="18" charset="0"/>
                          </a:rPr>
                          <m:t>1</m:t>
                        </m:r>
                      </m:num>
                      <m:den>
                        <m:sSub>
                          <m:sSubPr>
                            <m:ctrlPr>
                              <a:rPr lang="fr-CH" i="1">
                                <a:latin typeface="Cambria Math" panose="02040503050406030204" pitchFamily="18" charset="0"/>
                              </a:rPr>
                            </m:ctrlPr>
                          </m:sSubPr>
                          <m:e>
                            <m:r>
                              <a:rPr lang="fr-CH" b="0" i="1" smtClean="0">
                                <a:latin typeface="Cambria Math" panose="02040503050406030204" pitchFamily="18" charset="0"/>
                              </a:rPr>
                              <m:t>𝑓</m:t>
                            </m:r>
                          </m:e>
                          <m:sub>
                            <m:r>
                              <a:rPr lang="fr-CH" i="1">
                                <a:latin typeface="Cambria Math" panose="02040503050406030204" pitchFamily="18" charset="0"/>
                              </a:rPr>
                              <m:t>2</m:t>
                            </m:r>
                          </m:sub>
                        </m:sSub>
                      </m:den>
                    </m:f>
                  </m:oMath>
                </a14:m>
                <a:r>
                  <a:rPr lang="en-CH" dirty="0"/>
                  <a:t> , nous pouvons trouver la condition de compensation: </a:t>
                </a:r>
                <a14:m>
                  <m:oMath xmlns:m="http://schemas.openxmlformats.org/officeDocument/2006/math">
                    <m:sSub>
                      <m:sSubPr>
                        <m:ctrlPr>
                          <a:rPr lang="en-CH" i="1" smtClean="0">
                            <a:latin typeface="Cambria Math" panose="02040503050406030204" pitchFamily="18" charset="0"/>
                          </a:rPr>
                        </m:ctrlPr>
                      </m:sSubPr>
                      <m:e>
                        <m:r>
                          <a:rPr lang="fr-CH" b="0" i="1" smtClean="0">
                            <a:latin typeface="Cambria Math" panose="02040503050406030204" pitchFamily="18" charset="0"/>
                          </a:rPr>
                          <m:t>𝑓</m:t>
                        </m:r>
                      </m:e>
                      <m:sub>
                        <m:r>
                          <a:rPr lang="fr-CH" b="0" i="1" smtClean="0">
                            <a:latin typeface="Cambria Math" panose="02040503050406030204" pitchFamily="18" charset="0"/>
                          </a:rPr>
                          <m:t>1</m:t>
                        </m:r>
                        <m:r>
                          <a:rPr lang="fr-CH" b="0" i="1" smtClean="0">
                            <a:latin typeface="Cambria Math" panose="02040503050406030204" pitchFamily="18" charset="0"/>
                          </a:rPr>
                          <m:t>𝑑</m:t>
                        </m:r>
                      </m:sub>
                    </m:sSub>
                    <m:sSub>
                      <m:sSubPr>
                        <m:ctrlPr>
                          <a:rPr lang="en-CH" i="1" smtClean="0">
                            <a:latin typeface="Cambria Math" panose="02040503050406030204" pitchFamily="18" charset="0"/>
                          </a:rPr>
                        </m:ctrlPr>
                      </m:sSubPr>
                      <m:e>
                        <m:r>
                          <a:rPr lang="fr-CH" b="0" i="1" smtClean="0">
                            <a:latin typeface="Cambria Math" panose="02040503050406030204" pitchFamily="18" charset="0"/>
                          </a:rPr>
                          <m:t>𝑉</m:t>
                        </m:r>
                      </m:e>
                      <m:sub>
                        <m:r>
                          <a:rPr lang="fr-CH" b="0" i="1" smtClean="0">
                            <a:latin typeface="Cambria Math" panose="02040503050406030204" pitchFamily="18" charset="0"/>
                          </a:rPr>
                          <m:t>1</m:t>
                        </m:r>
                      </m:sub>
                    </m:sSub>
                    <m:r>
                      <a:rPr lang="fr-CH" b="0" i="1" smtClean="0">
                        <a:latin typeface="Cambria Math" panose="02040503050406030204" pitchFamily="18" charset="0"/>
                      </a:rPr>
                      <m:t>=</m:t>
                    </m:r>
                    <m:sSub>
                      <m:sSubPr>
                        <m:ctrlPr>
                          <a:rPr lang="en-CH" i="1">
                            <a:latin typeface="Cambria Math" panose="02040503050406030204" pitchFamily="18" charset="0"/>
                          </a:rPr>
                        </m:ctrlPr>
                      </m:sSubPr>
                      <m:e>
                        <m:r>
                          <a:rPr lang="fr-CH" b="0" i="1" smtClean="0">
                            <a:latin typeface="Cambria Math" panose="02040503050406030204" pitchFamily="18" charset="0"/>
                          </a:rPr>
                          <m:t>−</m:t>
                        </m:r>
                        <m:r>
                          <a:rPr lang="fr-CH" i="1">
                            <a:latin typeface="Cambria Math" panose="02040503050406030204" pitchFamily="18" charset="0"/>
                          </a:rPr>
                          <m:t>𝑓</m:t>
                        </m:r>
                      </m:e>
                      <m:sub>
                        <m:r>
                          <a:rPr lang="fr-CH" b="0" i="1" smtClean="0">
                            <a:latin typeface="Cambria Math" panose="02040503050406030204" pitchFamily="18" charset="0"/>
                          </a:rPr>
                          <m:t>2</m:t>
                        </m:r>
                        <m:r>
                          <a:rPr lang="fr-CH" i="1">
                            <a:latin typeface="Cambria Math" panose="02040503050406030204" pitchFamily="18" charset="0"/>
                          </a:rPr>
                          <m:t>𝑑</m:t>
                        </m:r>
                      </m:sub>
                    </m:sSub>
                    <m:sSub>
                      <m:sSubPr>
                        <m:ctrlPr>
                          <a:rPr lang="en-CH" i="1">
                            <a:latin typeface="Cambria Math" panose="02040503050406030204" pitchFamily="18" charset="0"/>
                          </a:rPr>
                        </m:ctrlPr>
                      </m:sSubPr>
                      <m:e>
                        <m:r>
                          <a:rPr lang="fr-CH" i="1">
                            <a:latin typeface="Cambria Math" panose="02040503050406030204" pitchFamily="18" charset="0"/>
                          </a:rPr>
                          <m:t>𝑉</m:t>
                        </m:r>
                      </m:e>
                      <m:sub>
                        <m:r>
                          <a:rPr lang="fr-CH" b="0" i="1" smtClean="0">
                            <a:latin typeface="Cambria Math" panose="02040503050406030204" pitchFamily="18" charset="0"/>
                          </a:rPr>
                          <m:t>2</m:t>
                        </m:r>
                      </m:sub>
                    </m:sSub>
                  </m:oMath>
                </a14:m>
                <a:endParaRPr lang="en-CH" dirty="0"/>
              </a:p>
              <a:p>
                <a:pPr marL="257175" indent="-257175" algn="l">
                  <a:lnSpc>
                    <a:spcPct val="110000"/>
                  </a:lnSpc>
                  <a:spcBef>
                    <a:spcPts val="0"/>
                  </a:spcBef>
                  <a:buFont typeface="Arial" panose="020B0604020202020204" pitchFamily="34" charset="0"/>
                  <a:buChar char="•"/>
                </a:pPr>
                <a:r>
                  <a:rPr lang="en-CH" dirty="0"/>
                  <a:t>Si nous voulons aussi annuler la courbure de champ, il faut aussi remplir:  </a:t>
                </a:r>
                <a14:m>
                  <m:oMath xmlns:m="http://schemas.openxmlformats.org/officeDocument/2006/math">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1</m:t>
                        </m:r>
                      </m:sub>
                    </m:sSub>
                    <m:sSub>
                      <m:sSubPr>
                        <m:ctrlPr>
                          <a:rPr lang="fr-CH" i="1">
                            <a:latin typeface="Cambria Math" panose="02040503050406030204" pitchFamily="18" charset="0"/>
                          </a:rPr>
                        </m:ctrlPr>
                      </m:sSubPr>
                      <m:e>
                        <m:r>
                          <a:rPr lang="fr-CH" i="1">
                            <a:latin typeface="Cambria Math" panose="02040503050406030204" pitchFamily="18" charset="0"/>
                          </a:rPr>
                          <m:t>𝑓</m:t>
                        </m:r>
                      </m:e>
                      <m:sub>
                        <m:r>
                          <a:rPr lang="fr-CH" i="1">
                            <a:latin typeface="Cambria Math" panose="02040503050406030204" pitchFamily="18" charset="0"/>
                          </a:rPr>
                          <m:t>1</m:t>
                        </m:r>
                        <m:r>
                          <a:rPr lang="fr-CH" b="0" i="1" smtClean="0">
                            <a:latin typeface="Cambria Math" panose="02040503050406030204" pitchFamily="18" charset="0"/>
                          </a:rPr>
                          <m:t>𝑑</m:t>
                        </m:r>
                      </m:sub>
                    </m:sSub>
                    <m:r>
                      <a:rPr lang="fr-CH" i="1">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2</m:t>
                        </m:r>
                      </m:sub>
                    </m:sSub>
                    <m:sSub>
                      <m:sSubPr>
                        <m:ctrlPr>
                          <a:rPr lang="fr-CH" i="1">
                            <a:latin typeface="Cambria Math" panose="02040503050406030204" pitchFamily="18" charset="0"/>
                          </a:rPr>
                        </m:ctrlPr>
                      </m:sSubPr>
                      <m:e>
                        <m:r>
                          <a:rPr lang="fr-CH" i="1">
                            <a:latin typeface="Cambria Math" panose="02040503050406030204" pitchFamily="18" charset="0"/>
                          </a:rPr>
                          <m:t>𝑓</m:t>
                        </m:r>
                      </m:e>
                      <m:sub>
                        <m:r>
                          <a:rPr lang="fr-CH" i="1">
                            <a:latin typeface="Cambria Math" panose="02040503050406030204" pitchFamily="18" charset="0"/>
                          </a:rPr>
                          <m:t>2</m:t>
                        </m:r>
                        <m:r>
                          <a:rPr lang="fr-CH" b="0" i="1" smtClean="0">
                            <a:latin typeface="Cambria Math" panose="02040503050406030204" pitchFamily="18" charset="0"/>
                          </a:rPr>
                          <m:t>𝑑</m:t>
                        </m:r>
                      </m:sub>
                    </m:sSub>
                  </m:oMath>
                </a14:m>
                <a:r>
                  <a:rPr lang="en-CH" dirty="0"/>
                  <a:t> . </a:t>
                </a:r>
                <a:r>
                  <a:rPr lang="fr-CH" dirty="0"/>
                  <a:t>L</a:t>
                </a:r>
                <a:r>
                  <a:rPr lang="en-CH" dirty="0"/>
                  <a:t>a grande différence entre les valeurs typique de </a:t>
                </a:r>
                <a:r>
                  <a:rPr lang="en-CH" i="1" dirty="0"/>
                  <a:t>n</a:t>
                </a:r>
                <a:r>
                  <a:rPr lang="en-CH" dirty="0"/>
                  <a:t> et de </a:t>
                </a:r>
                <a:r>
                  <a:rPr lang="en-CH" i="1" dirty="0"/>
                  <a:t>V</a:t>
                </a:r>
                <a:r>
                  <a:rPr lang="fr-CH" dirty="0"/>
                  <a:t> rend </a:t>
                </a:r>
                <a:r>
                  <a:rPr lang="en-CH" dirty="0"/>
                  <a:t>très difficile de remplir les deux conditions en même temps. Pour y arriver, il faut combiner d'avantage d'éléments optiques.</a:t>
                </a:r>
              </a:p>
            </p:txBody>
          </p:sp>
        </mc:Choice>
        <mc:Fallback xmlns="">
          <p:sp>
            <p:nvSpPr>
              <p:cNvPr id="5" name="Subtitle 4">
                <a:extLst>
                  <a:ext uri="{FF2B5EF4-FFF2-40B4-BE49-F238E27FC236}">
                    <a16:creationId xmlns:a16="http://schemas.microsoft.com/office/drawing/2014/main" id="{7E77E312-3E9E-A84B-B6B5-5B7303E520E7}"/>
                  </a:ext>
                </a:extLst>
              </p:cNvPr>
              <p:cNvSpPr>
                <a:spLocks noGrp="1" noRot="1" noChangeAspect="1" noMove="1" noResize="1" noEditPoints="1" noAdjustHandles="1" noChangeArrowheads="1" noChangeShapeType="1" noTextEdit="1"/>
              </p:cNvSpPr>
              <p:nvPr>
                <p:ph type="subTitle" idx="1"/>
              </p:nvPr>
            </p:nvSpPr>
            <p:spPr>
              <a:xfrm>
                <a:off x="17911" y="527435"/>
                <a:ext cx="6215495" cy="4400165"/>
              </a:xfrm>
              <a:blipFill>
                <a:blip r:embed="rId2"/>
                <a:stretch>
                  <a:fillRect l="-611" t="-288" r="-611" b="-1153"/>
                </a:stretch>
              </a:blipFill>
            </p:spPr>
            <p:txBody>
              <a:bodyPr/>
              <a:lstStyle/>
              <a:p>
                <a:r>
                  <a:rPr lang="en-US">
                    <a:noFill/>
                  </a:rPr>
                  <a:t> </a:t>
                </a:r>
              </a:p>
            </p:txBody>
          </p:sp>
        </mc:Fallback>
      </mc:AlternateContent>
      <p:pic>
        <p:nvPicPr>
          <p:cNvPr id="13" name="Picture 12" descr="Achromat">
            <a:extLst>
              <a:ext uri="{FF2B5EF4-FFF2-40B4-BE49-F238E27FC236}">
                <a16:creationId xmlns:a16="http://schemas.microsoft.com/office/drawing/2014/main" id="{45E7A9D7-1326-AF47-AE89-4D614071E6D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136525" y="0"/>
            <a:ext cx="3007475" cy="1085850"/>
          </a:xfrm>
          <a:prstGeom prst="rect">
            <a:avLst/>
          </a:prstGeom>
          <a:noFill/>
          <a:ln>
            <a:noFill/>
          </a:ln>
        </p:spPr>
      </p:pic>
      <p:pic>
        <p:nvPicPr>
          <p:cNvPr id="14" name="Picture 13">
            <a:extLst>
              <a:ext uri="{FF2B5EF4-FFF2-40B4-BE49-F238E27FC236}">
                <a16:creationId xmlns:a16="http://schemas.microsoft.com/office/drawing/2014/main" id="{C0783C72-44AA-5B48-BFE2-917D2068D55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136524" y="1085850"/>
            <a:ext cx="3017425" cy="2106930"/>
          </a:xfrm>
          <a:prstGeom prst="rect">
            <a:avLst/>
          </a:prstGeom>
          <a:noFill/>
          <a:ln>
            <a:noFill/>
          </a:ln>
        </p:spPr>
      </p:pic>
      <p:graphicFrame>
        <p:nvGraphicFramePr>
          <p:cNvPr id="6" name="Object 5">
            <a:extLst>
              <a:ext uri="{FF2B5EF4-FFF2-40B4-BE49-F238E27FC236}">
                <a16:creationId xmlns:a16="http://schemas.microsoft.com/office/drawing/2014/main" id="{960C615B-310B-BC48-BF7D-B4076B24FFF4}"/>
              </a:ext>
            </a:extLst>
          </p:cNvPr>
          <p:cNvGraphicFramePr>
            <a:graphicFrameLocks noChangeAspect="1"/>
          </p:cNvGraphicFramePr>
          <p:nvPr/>
        </p:nvGraphicFramePr>
        <p:xfrm>
          <a:off x="6105892" y="3192780"/>
          <a:ext cx="3068741" cy="1805940"/>
        </p:xfrm>
        <a:graphic>
          <a:graphicData uri="http://schemas.openxmlformats.org/presentationml/2006/ole">
            <mc:AlternateContent xmlns:mc="http://schemas.openxmlformats.org/markup-compatibility/2006">
              <mc:Choice xmlns:v="urn:schemas-microsoft-com:vml" Requires="v">
                <p:oleObj name="Worksheet" r:id="rId5" imgW="4787900" imgH="2819400" progId="Excel.Sheet.12">
                  <p:embed/>
                </p:oleObj>
              </mc:Choice>
              <mc:Fallback>
                <p:oleObj name="Worksheet" r:id="rId5" imgW="4787900" imgH="2819400" progId="Excel.Sheet.12">
                  <p:embed/>
                  <p:pic>
                    <p:nvPicPr>
                      <p:cNvPr id="6" name="Object 5">
                        <a:extLst>
                          <a:ext uri="{FF2B5EF4-FFF2-40B4-BE49-F238E27FC236}">
                            <a16:creationId xmlns:a16="http://schemas.microsoft.com/office/drawing/2014/main" id="{960C615B-310B-BC48-BF7D-B4076B24FF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5892" y="3192780"/>
                        <a:ext cx="3068741" cy="1805940"/>
                      </a:xfrm>
                      <a:prstGeom prst="rect">
                        <a:avLst/>
                      </a:prstGeom>
                      <a:noFill/>
                    </p:spPr>
                  </p:pic>
                </p:oleObj>
              </mc:Fallback>
            </mc:AlternateContent>
          </a:graphicData>
        </a:graphic>
      </p:graphicFrame>
      <p:sp>
        <p:nvSpPr>
          <p:cNvPr id="7" name="Rectangle 6">
            <a:extLst>
              <a:ext uri="{FF2B5EF4-FFF2-40B4-BE49-F238E27FC236}">
                <a16:creationId xmlns:a16="http://schemas.microsoft.com/office/drawing/2014/main" id="{F274E75D-A840-2947-8D0F-FF471C118E9F}"/>
              </a:ext>
            </a:extLst>
          </p:cNvPr>
          <p:cNvSpPr/>
          <p:nvPr/>
        </p:nvSpPr>
        <p:spPr>
          <a:xfrm>
            <a:off x="7793774" y="4912889"/>
            <a:ext cx="1402948" cy="230832"/>
          </a:xfrm>
          <a:prstGeom prst="rect">
            <a:avLst/>
          </a:prstGeom>
        </p:spPr>
        <p:txBody>
          <a:bodyPr wrap="none">
            <a:spAutoFit/>
          </a:bodyPr>
          <a:lstStyle/>
          <a:p>
            <a:r>
              <a:rPr lang="fr-CH" sz="900" i="1" dirty="0">
                <a:latin typeface="Times New Roman" panose="02020603050405020304" pitchFamily="18" charset="0"/>
                <a:ea typeface="Times New Roman" panose="02020603050405020304" pitchFamily="18" charset="0"/>
              </a:rPr>
              <a:t>https://</a:t>
            </a:r>
            <a:r>
              <a:rPr lang="fr-CH" sz="900" i="1" dirty="0" err="1">
                <a:latin typeface="Times New Roman" panose="02020603050405020304" pitchFamily="18" charset="0"/>
                <a:ea typeface="Times New Roman" panose="02020603050405020304" pitchFamily="18" charset="0"/>
              </a:rPr>
              <a:t>www.thorlabs.com</a:t>
            </a:r>
            <a:r>
              <a:rPr lang="en-CH" sz="900" dirty="0"/>
              <a:t> </a:t>
            </a:r>
            <a:endParaRPr lang="fr-CH" sz="900" dirty="0"/>
          </a:p>
        </p:txBody>
      </p:sp>
      <p:sp>
        <p:nvSpPr>
          <p:cNvPr id="4" name="TextBox 3"/>
          <p:cNvSpPr txBox="1"/>
          <p:nvPr/>
        </p:nvSpPr>
        <p:spPr>
          <a:xfrm>
            <a:off x="7159142" y="1362194"/>
            <a:ext cx="1157226" cy="553998"/>
          </a:xfrm>
          <a:prstGeom prst="rect">
            <a:avLst/>
          </a:prstGeom>
          <a:noFill/>
        </p:spPr>
        <p:txBody>
          <a:bodyPr wrap="square" rtlCol="0">
            <a:spAutoFit/>
          </a:bodyPr>
          <a:lstStyle/>
          <a:p>
            <a:pPr algn="ctr"/>
            <a:r>
              <a:rPr lang="fr-CH" dirty="0"/>
              <a:t>Achromat</a:t>
            </a:r>
          </a:p>
          <a:p>
            <a:pPr algn="ctr"/>
            <a:r>
              <a:rPr lang="fr-CH" sz="1200" dirty="0"/>
              <a:t>F = 75 mm</a:t>
            </a:r>
          </a:p>
        </p:txBody>
      </p:sp>
      <p:sp>
        <p:nvSpPr>
          <p:cNvPr id="10" name="TextBox 9"/>
          <p:cNvSpPr txBox="1"/>
          <p:nvPr/>
        </p:nvSpPr>
        <p:spPr>
          <a:xfrm>
            <a:off x="6580022" y="3401675"/>
            <a:ext cx="1402948" cy="523220"/>
          </a:xfrm>
          <a:prstGeom prst="rect">
            <a:avLst/>
          </a:prstGeom>
          <a:noFill/>
        </p:spPr>
        <p:txBody>
          <a:bodyPr wrap="square" rtlCol="0">
            <a:spAutoFit/>
          </a:bodyPr>
          <a:lstStyle/>
          <a:p>
            <a:pPr algn="ctr"/>
            <a:r>
              <a:rPr lang="fr-CH" sz="1600" dirty="0"/>
              <a:t>Lentille simple</a:t>
            </a:r>
          </a:p>
          <a:p>
            <a:pPr algn="ctr"/>
            <a:r>
              <a:rPr lang="fr-CH" sz="1200" dirty="0"/>
              <a:t>F = 75 mm</a:t>
            </a:r>
          </a:p>
        </p:txBody>
      </p:sp>
    </p:spTree>
    <p:extLst>
      <p:ext uri="{BB962C8B-B14F-4D97-AF65-F5344CB8AC3E}">
        <p14:creationId xmlns:p14="http://schemas.microsoft.com/office/powerpoint/2010/main" val="4199784753"/>
      </p:ext>
    </p:extLst>
  </p:cSld>
  <p:clrMapOvr>
    <a:masterClrMapping/>
  </p:clrMapOvr>
  <mc:AlternateContent xmlns:mc="http://schemas.openxmlformats.org/markup-compatibility/2006" xmlns:p14="http://schemas.microsoft.com/office/powerpoint/2010/main">
    <mc:Choice Requires="p14">
      <p:transition spd="slow" p14:dur="2000" advTm="141574"/>
    </mc:Choice>
    <mc:Fallback xmlns="">
      <p:transition spd="slow" advTm="141574"/>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0" y="1"/>
            <a:ext cx="9144000" cy="559164"/>
          </a:xfrm>
        </p:spPr>
        <p:txBody>
          <a:bodyPr>
            <a:normAutofit/>
          </a:bodyPr>
          <a:lstStyle/>
          <a:p>
            <a:r>
              <a:rPr lang="fr-CH" sz="2800" dirty="0"/>
              <a:t>La photométrie</a:t>
            </a:r>
            <a:endParaRPr lang="en-CH" sz="2800" dirty="0"/>
          </a:p>
        </p:txBody>
      </p:sp>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2" y="565218"/>
            <a:ext cx="9144002" cy="1580633"/>
          </a:xfrm>
        </p:spPr>
        <p:txBody>
          <a:bodyPr>
            <a:noAutofit/>
          </a:bodyPr>
          <a:lstStyle/>
          <a:p>
            <a:pPr marL="257175" indent="-257175" algn="l">
              <a:lnSpc>
                <a:spcPct val="110000"/>
              </a:lnSpc>
              <a:spcBef>
                <a:spcPts val="0"/>
              </a:spcBef>
              <a:buFont typeface="Arial" panose="020B0604020202020204" pitchFamily="34" charset="0"/>
              <a:buChar char="•"/>
            </a:pPr>
            <a:r>
              <a:rPr lang="fr-CH" dirty="0"/>
              <a:t>Pour mesurer l’intensité de la lumière, il y a deux systèmes de mesure: </a:t>
            </a:r>
            <a:r>
              <a:rPr lang="fr-CH" b="1" dirty="0"/>
              <a:t>radiométrique</a:t>
            </a:r>
            <a:r>
              <a:rPr lang="fr-CH" dirty="0"/>
              <a:t> et </a:t>
            </a:r>
            <a:r>
              <a:rPr lang="fr-CH" b="1" dirty="0"/>
              <a:t>photométrique</a:t>
            </a:r>
            <a:r>
              <a:rPr lang="fr-CH" dirty="0"/>
              <a:t>.</a:t>
            </a:r>
          </a:p>
          <a:p>
            <a:pPr marL="257175" indent="-257175" algn="l">
              <a:lnSpc>
                <a:spcPct val="110000"/>
              </a:lnSpc>
              <a:spcBef>
                <a:spcPts val="0"/>
              </a:spcBef>
              <a:buFont typeface="Arial" panose="020B0604020202020204" pitchFamily="34" charset="0"/>
              <a:buChar char="•"/>
            </a:pPr>
            <a:r>
              <a:rPr lang="fr-CH" dirty="0"/>
              <a:t>Les unités de base du système </a:t>
            </a:r>
            <a:r>
              <a:rPr lang="fr-CH" b="1" dirty="0"/>
              <a:t>radiométrique</a:t>
            </a:r>
            <a:r>
              <a:rPr lang="fr-CH" dirty="0"/>
              <a:t> sont le flux </a:t>
            </a:r>
            <a:r>
              <a:rPr lang="fr-CH" dirty="0">
                <a:latin typeface="Symbol" pitchFamily="2" charset="2"/>
              </a:rPr>
              <a:t>F</a:t>
            </a:r>
            <a:r>
              <a:rPr lang="fr-CH" dirty="0"/>
              <a:t> (en W), pour la puissance totale, l’intensité I (en W/m</a:t>
            </a:r>
            <a:r>
              <a:rPr lang="fr-CH" baseline="30000" dirty="0"/>
              <a:t>2</a:t>
            </a:r>
            <a:r>
              <a:rPr lang="fr-CH" dirty="0"/>
              <a:t>), pour la puissance par unité de surface, et la radiance L (en W/sr/m</a:t>
            </a:r>
            <a:r>
              <a:rPr lang="fr-CH" baseline="30000" dirty="0"/>
              <a:t>2</a:t>
            </a:r>
            <a:r>
              <a:rPr lang="fr-CH" dirty="0"/>
              <a:t>), pour la puissance par unité d’angle et de surface.</a:t>
            </a:r>
          </a:p>
        </p:txBody>
      </p:sp>
      <p:pic>
        <p:nvPicPr>
          <p:cNvPr id="3" name="Picture 2">
            <a:extLst>
              <a:ext uri="{FF2B5EF4-FFF2-40B4-BE49-F238E27FC236}">
                <a16:creationId xmlns:a16="http://schemas.microsoft.com/office/drawing/2014/main" id="{3742473C-D2B0-124A-BE65-A173714B18A3}"/>
              </a:ext>
            </a:extLst>
          </p:cNvPr>
          <p:cNvPicPr>
            <a:picLocks noChangeAspect="1"/>
          </p:cNvPicPr>
          <p:nvPr/>
        </p:nvPicPr>
        <p:blipFill>
          <a:blip r:embed="rId2"/>
          <a:stretch>
            <a:fillRect/>
          </a:stretch>
        </p:blipFill>
        <p:spPr>
          <a:xfrm>
            <a:off x="5065381" y="2156918"/>
            <a:ext cx="4078620" cy="2790635"/>
          </a:xfrm>
          <a:prstGeom prst="rect">
            <a:avLst/>
          </a:prstGeom>
        </p:spPr>
      </p:pic>
      <p:sp>
        <p:nvSpPr>
          <p:cNvPr id="4" name="TextBox 3">
            <a:extLst>
              <a:ext uri="{FF2B5EF4-FFF2-40B4-BE49-F238E27FC236}">
                <a16:creationId xmlns:a16="http://schemas.microsoft.com/office/drawing/2014/main" id="{48E6B7B8-B606-984E-BE42-E6AD463028CC}"/>
              </a:ext>
            </a:extLst>
          </p:cNvPr>
          <p:cNvSpPr txBox="1"/>
          <p:nvPr/>
        </p:nvSpPr>
        <p:spPr>
          <a:xfrm>
            <a:off x="5310456" y="1906654"/>
            <a:ext cx="2694969" cy="248209"/>
          </a:xfrm>
          <a:prstGeom prst="rect">
            <a:avLst/>
          </a:prstGeom>
          <a:noFill/>
        </p:spPr>
        <p:txBody>
          <a:bodyPr wrap="none" rtlCol="0">
            <a:spAutoFit/>
          </a:bodyPr>
          <a:lstStyle/>
          <a:p>
            <a:r>
              <a:rPr lang="fr-CH" sz="1013" dirty="0"/>
              <a:t>Réponse spectral de l’œil (noir: jour; vert: nuit) </a:t>
            </a:r>
          </a:p>
        </p:txBody>
      </p:sp>
      <p:sp>
        <p:nvSpPr>
          <p:cNvPr id="6" name="Rectangle 5">
            <a:extLst>
              <a:ext uri="{FF2B5EF4-FFF2-40B4-BE49-F238E27FC236}">
                <a16:creationId xmlns:a16="http://schemas.microsoft.com/office/drawing/2014/main" id="{E4BA328C-64FC-D14B-B0F1-5201E09A34B0}"/>
              </a:ext>
            </a:extLst>
          </p:cNvPr>
          <p:cNvSpPr/>
          <p:nvPr/>
        </p:nvSpPr>
        <p:spPr>
          <a:xfrm>
            <a:off x="6623743" y="4935751"/>
            <a:ext cx="2581156" cy="230832"/>
          </a:xfrm>
          <a:prstGeom prst="rect">
            <a:avLst/>
          </a:prstGeom>
        </p:spPr>
        <p:txBody>
          <a:bodyPr wrap="none">
            <a:spAutoFit/>
          </a:bodyPr>
          <a:lstStyle/>
          <a:p>
            <a:r>
              <a:rPr lang="fr-CH" sz="900" dirty="0"/>
              <a:t>https://</a:t>
            </a:r>
            <a:r>
              <a:rPr lang="fr-CH" sz="900" dirty="0" err="1"/>
              <a:t>en.wikipedia.org</a:t>
            </a:r>
            <a:r>
              <a:rPr lang="fr-CH" sz="900" dirty="0"/>
              <a:t>/wiki/</a:t>
            </a:r>
            <a:r>
              <a:rPr lang="fr-CH" sz="900" dirty="0" err="1"/>
              <a:t>Photometry</a:t>
            </a:r>
            <a:r>
              <a:rPr lang="fr-CH" sz="900" dirty="0"/>
              <a:t>_(</a:t>
            </a:r>
            <a:r>
              <a:rPr lang="fr-CH" sz="900" dirty="0" err="1"/>
              <a:t>optics</a:t>
            </a:r>
            <a:r>
              <a:rPr lang="fr-CH" sz="900" dirty="0"/>
              <a:t>)</a:t>
            </a:r>
          </a:p>
        </p:txBody>
      </p:sp>
      <p:sp>
        <p:nvSpPr>
          <p:cNvPr id="7" name="Rectangle 6">
            <a:extLst>
              <a:ext uri="{FF2B5EF4-FFF2-40B4-BE49-F238E27FC236}">
                <a16:creationId xmlns:a16="http://schemas.microsoft.com/office/drawing/2014/main" id="{57880FD7-997B-3E46-B222-5B8E98C6EC6E}"/>
              </a:ext>
            </a:extLst>
          </p:cNvPr>
          <p:cNvSpPr/>
          <p:nvPr/>
        </p:nvSpPr>
        <p:spPr>
          <a:xfrm>
            <a:off x="-1" y="2152429"/>
            <a:ext cx="4902033" cy="2834622"/>
          </a:xfrm>
          <a:prstGeom prst="rect">
            <a:avLst/>
          </a:prstGeom>
        </p:spPr>
        <p:txBody>
          <a:bodyPr wrap="square">
            <a:spAutoFit/>
          </a:bodyPr>
          <a:lstStyle/>
          <a:p>
            <a:pPr marL="257175" indent="-257175">
              <a:lnSpc>
                <a:spcPct val="110000"/>
              </a:lnSpc>
              <a:buFont typeface="Arial" panose="020B0604020202020204" pitchFamily="34" charset="0"/>
              <a:buChar char="•"/>
            </a:pPr>
            <a:r>
              <a:rPr lang="fr-CH" sz="1800" dirty="0">
                <a:solidFill>
                  <a:prstClr val="black"/>
                </a:solidFill>
              </a:rPr>
              <a:t>Le système </a:t>
            </a:r>
            <a:r>
              <a:rPr lang="fr-CH" sz="1800" b="1" dirty="0">
                <a:solidFill>
                  <a:prstClr val="black"/>
                </a:solidFill>
              </a:rPr>
              <a:t>photométrique</a:t>
            </a:r>
            <a:r>
              <a:rPr lang="fr-CH" sz="1800" dirty="0">
                <a:solidFill>
                  <a:prstClr val="black"/>
                </a:solidFill>
              </a:rPr>
              <a:t> est basé sur la sensibilité de l’œil humain; elle n'est valable que dans la partie visible du spectre!</a:t>
            </a:r>
          </a:p>
          <a:p>
            <a:pPr marL="257175" indent="-257175">
              <a:lnSpc>
                <a:spcPct val="110000"/>
              </a:lnSpc>
              <a:buFont typeface="Arial" panose="020B0604020202020204" pitchFamily="34" charset="0"/>
              <a:buChar char="•"/>
            </a:pPr>
            <a:r>
              <a:rPr lang="fr-CH" sz="1800" dirty="0">
                <a:solidFill>
                  <a:prstClr val="black"/>
                </a:solidFill>
              </a:rPr>
              <a:t>L’unité de base est l’intensité lumineuse </a:t>
            </a:r>
            <a:r>
              <a:rPr lang="fr-CH" sz="1800" i="1" dirty="0">
                <a:solidFill>
                  <a:prstClr val="black"/>
                </a:solidFill>
              </a:rPr>
              <a:t>I</a:t>
            </a:r>
            <a:r>
              <a:rPr lang="fr-CH" sz="1800" i="1" baseline="-25000" dirty="0">
                <a:solidFill>
                  <a:prstClr val="black"/>
                </a:solidFill>
              </a:rPr>
              <a:t>v</a:t>
            </a:r>
            <a:r>
              <a:rPr lang="fr-CH" sz="1800" dirty="0">
                <a:solidFill>
                  <a:prstClr val="black"/>
                </a:solidFill>
              </a:rPr>
              <a:t>, mesuré par la </a:t>
            </a:r>
            <a:r>
              <a:rPr lang="fr-CH" sz="1800" b="1" dirty="0">
                <a:solidFill>
                  <a:prstClr val="black"/>
                </a:solidFill>
              </a:rPr>
              <a:t>candela</a:t>
            </a:r>
            <a:r>
              <a:rPr lang="fr-CH" sz="1800" dirty="0">
                <a:solidFill>
                  <a:prstClr val="black"/>
                </a:solidFill>
              </a:rPr>
              <a:t> (cd) = Intensité de 1/683 W/sr à la fréquence 540</a:t>
            </a:r>
            <a:r>
              <a:rPr lang="fr-CH" sz="1800" baseline="30000" dirty="0">
                <a:solidFill>
                  <a:prstClr val="black"/>
                </a:solidFill>
              </a:rPr>
              <a:t>.</a:t>
            </a:r>
            <a:r>
              <a:rPr lang="fr-CH" sz="1800" dirty="0">
                <a:solidFill>
                  <a:prstClr val="black"/>
                </a:solidFill>
              </a:rPr>
              <a:t>10</a:t>
            </a:r>
            <a:r>
              <a:rPr lang="fr-CH" sz="1800" baseline="30000" dirty="0">
                <a:solidFill>
                  <a:prstClr val="black"/>
                </a:solidFill>
              </a:rPr>
              <a:t>12</a:t>
            </a:r>
            <a:r>
              <a:rPr lang="fr-CH" sz="1800" dirty="0">
                <a:solidFill>
                  <a:prstClr val="black"/>
                </a:solidFill>
              </a:rPr>
              <a:t> Hz (env. 555 nm), et le flux lumineux </a:t>
            </a:r>
            <a:r>
              <a:rPr lang="fr-CH" sz="1800" dirty="0" err="1">
                <a:solidFill>
                  <a:prstClr val="black"/>
                </a:solidFill>
                <a:latin typeface="Symbol" pitchFamily="2" charset="2"/>
              </a:rPr>
              <a:t>F</a:t>
            </a:r>
            <a:r>
              <a:rPr lang="fr-CH" sz="1800" baseline="-25000" dirty="0" err="1">
                <a:solidFill>
                  <a:prstClr val="black"/>
                </a:solidFill>
              </a:rPr>
              <a:t>v</a:t>
            </a:r>
            <a:r>
              <a:rPr lang="fr-CH" sz="1800" baseline="-25000" dirty="0">
                <a:solidFill>
                  <a:prstClr val="black"/>
                </a:solidFill>
              </a:rPr>
              <a:t> </a:t>
            </a:r>
            <a:r>
              <a:rPr lang="fr-CH" sz="1800" dirty="0">
                <a:solidFill>
                  <a:prstClr val="black"/>
                </a:solidFill>
              </a:rPr>
              <a:t>, mesuré en lumen (lm) = cd</a:t>
            </a:r>
            <a:r>
              <a:rPr lang="fr-CH" sz="1800" baseline="30000" dirty="0">
                <a:solidFill>
                  <a:prstClr val="black"/>
                </a:solidFill>
              </a:rPr>
              <a:t>.</a:t>
            </a:r>
            <a:r>
              <a:rPr lang="fr-CH" sz="1800" dirty="0">
                <a:solidFill>
                  <a:prstClr val="black"/>
                </a:solidFill>
              </a:rPr>
              <a:t>sr . Sur une surface donnée, nous pouvons mesurer le flux par surface </a:t>
            </a:r>
            <a:r>
              <a:rPr lang="fr-CH" sz="1800" i="1" dirty="0" err="1">
                <a:solidFill>
                  <a:prstClr val="black"/>
                </a:solidFill>
              </a:rPr>
              <a:t>E</a:t>
            </a:r>
            <a:r>
              <a:rPr lang="fr-CH" sz="1800" i="1" baseline="-25000" dirty="0" err="1">
                <a:solidFill>
                  <a:prstClr val="black"/>
                </a:solidFill>
              </a:rPr>
              <a:t>v</a:t>
            </a:r>
            <a:r>
              <a:rPr lang="fr-CH" sz="1800" dirty="0">
                <a:solidFill>
                  <a:prstClr val="black"/>
                </a:solidFill>
              </a:rPr>
              <a:t> en lux = lm/m</a:t>
            </a:r>
            <a:r>
              <a:rPr lang="fr-CH" sz="1800" baseline="30000" dirty="0">
                <a:solidFill>
                  <a:prstClr val="black"/>
                </a:solidFill>
              </a:rPr>
              <a:t>2</a:t>
            </a:r>
            <a:endParaRPr lang="en-CH" sz="1800" baseline="30000" dirty="0">
              <a:solidFill>
                <a:prstClr val="black"/>
              </a:solidFill>
            </a:endParaRPr>
          </a:p>
        </p:txBody>
      </p:sp>
    </p:spTree>
    <p:extLst>
      <p:ext uri="{BB962C8B-B14F-4D97-AF65-F5344CB8AC3E}">
        <p14:creationId xmlns:p14="http://schemas.microsoft.com/office/powerpoint/2010/main" val="1499693258"/>
      </p:ext>
    </p:extLst>
  </p:cSld>
  <p:clrMapOvr>
    <a:masterClrMapping/>
  </p:clrMapOvr>
  <mc:AlternateContent xmlns:mc="http://schemas.openxmlformats.org/markup-compatibility/2006" xmlns:p14="http://schemas.microsoft.com/office/powerpoint/2010/main">
    <mc:Choice Requires="p14">
      <p:transition spd="slow" p14:dur="2000" advTm="127255"/>
    </mc:Choice>
    <mc:Fallback xmlns="">
      <p:transition spd="slow" advTm="127255"/>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1" y="0"/>
            <a:ext cx="6759483" cy="499960"/>
          </a:xfrm>
        </p:spPr>
        <p:txBody>
          <a:bodyPr>
            <a:noAutofit/>
          </a:bodyPr>
          <a:lstStyle/>
          <a:p>
            <a:r>
              <a:rPr lang="fr-CH" sz="2800" dirty="0"/>
              <a:t>La colorimétrie</a:t>
            </a:r>
            <a:endParaRPr lang="en-CH" sz="2800" dirty="0"/>
          </a:p>
        </p:txBody>
      </p:sp>
      <mc:AlternateContent xmlns:mc="http://schemas.openxmlformats.org/markup-compatibility/2006" xmlns:a14="http://schemas.microsoft.com/office/drawing/2010/main">
        <mc:Choice Requires="a14">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3" y="499959"/>
                <a:ext cx="6821293" cy="4643539"/>
              </a:xfrm>
            </p:spPr>
            <p:txBody>
              <a:bodyPr>
                <a:noAutofit/>
              </a:bodyPr>
              <a:lstStyle/>
              <a:p>
                <a:pPr marL="257175" indent="-257175" algn="l">
                  <a:lnSpc>
                    <a:spcPct val="110000"/>
                  </a:lnSpc>
                  <a:spcBef>
                    <a:spcPts val="0"/>
                  </a:spcBef>
                  <a:buFont typeface="Arial" panose="020B0604020202020204" pitchFamily="34" charset="0"/>
                  <a:buChar char="•"/>
                </a:pPr>
                <a:r>
                  <a:rPr lang="fr-CH" dirty="0"/>
                  <a:t>Comme la </a:t>
                </a:r>
                <a:r>
                  <a:rPr lang="fr-CH" b="1" dirty="0"/>
                  <a:t>photométrie</a:t>
                </a:r>
                <a:r>
                  <a:rPr lang="fr-CH" dirty="0"/>
                  <a:t>, qui mesure l’intensité perçue par l’œil, la </a:t>
                </a:r>
                <a:r>
                  <a:rPr lang="fr-CH" b="1" dirty="0"/>
                  <a:t>colorimétrie</a:t>
                </a:r>
                <a:r>
                  <a:rPr lang="fr-CH" dirty="0"/>
                  <a:t> mesure la couleur perçue de la lumière. Elle tient compte de la sensibilité spectrale des trois types de cônes dans l’œil.</a:t>
                </a:r>
              </a:p>
              <a:p>
                <a:pPr marL="257175" indent="-257175" algn="l">
                  <a:lnSpc>
                    <a:spcPct val="110000"/>
                  </a:lnSpc>
                  <a:spcBef>
                    <a:spcPts val="0"/>
                  </a:spcBef>
                  <a:buFont typeface="Arial" panose="020B0604020202020204" pitchFamily="34" charset="0"/>
                  <a:buChar char="•"/>
                </a:pPr>
                <a:r>
                  <a:rPr lang="fr-CH" dirty="0"/>
                  <a:t>Afin de standardiser les mesures, on utilise le standard CIE 1931: On définit trois courbes de réponse standard </a:t>
                </a:r>
                <a14:m>
                  <m:oMath xmlns:m="http://schemas.openxmlformats.org/officeDocument/2006/math">
                    <m:acc>
                      <m:accPr>
                        <m:chr m:val="̅"/>
                        <m:ctrlPr>
                          <a:rPr lang="fr-CH" i="1" smtClean="0">
                            <a:latin typeface="Cambria Math" panose="02040503050406030204" pitchFamily="18" charset="0"/>
                          </a:rPr>
                        </m:ctrlPr>
                      </m:accPr>
                      <m:e>
                        <m:r>
                          <a:rPr lang="fr-CH" b="0" i="1" smtClean="0">
                            <a:latin typeface="Cambria Math" panose="02040503050406030204" pitchFamily="18" charset="0"/>
                          </a:rPr>
                          <m:t>𝑥</m:t>
                        </m:r>
                      </m:e>
                    </m:acc>
                    <m:d>
                      <m:dPr>
                        <m:ctrlPr>
                          <a:rPr lang="fr-CH" b="0" i="1" smtClean="0">
                            <a:latin typeface="Cambria Math" panose="02040503050406030204" pitchFamily="18" charset="0"/>
                          </a:rPr>
                        </m:ctrlPr>
                      </m:dPr>
                      <m:e>
                        <m:r>
                          <a:rPr lang="fr-CH" b="0" i="1" smtClean="0">
                            <a:latin typeface="Cambria Math" panose="02040503050406030204" pitchFamily="18" charset="0"/>
                            <a:ea typeface="Cambria Math" panose="02040503050406030204" pitchFamily="18" charset="0"/>
                          </a:rPr>
                          <m:t>𝜆</m:t>
                        </m:r>
                      </m:e>
                    </m:d>
                    <m:r>
                      <a:rPr lang="fr-CH" b="0" i="1" smtClean="0">
                        <a:latin typeface="Cambria Math" panose="02040503050406030204" pitchFamily="18" charset="0"/>
                        <a:ea typeface="Cambria Math" panose="02040503050406030204" pitchFamily="18" charset="0"/>
                      </a:rPr>
                      <m:t>,</m:t>
                    </m:r>
                    <m:acc>
                      <m:accPr>
                        <m:chr m:val="̅"/>
                        <m:ctrlPr>
                          <a:rPr lang="fr-CH" i="1">
                            <a:latin typeface="Cambria Math" panose="02040503050406030204" pitchFamily="18" charset="0"/>
                          </a:rPr>
                        </m:ctrlPr>
                      </m:accPr>
                      <m:e>
                        <m:r>
                          <a:rPr lang="fr-CH" b="0" i="1" smtClean="0">
                            <a:latin typeface="Cambria Math" panose="02040503050406030204" pitchFamily="18" charset="0"/>
                          </a:rPr>
                          <m:t>𝑦</m:t>
                        </m:r>
                      </m:e>
                    </m:acc>
                    <m:d>
                      <m:dPr>
                        <m:ctrlPr>
                          <a:rPr lang="fr-CH" i="1">
                            <a:latin typeface="Cambria Math" panose="02040503050406030204" pitchFamily="18" charset="0"/>
                          </a:rPr>
                        </m:ctrlPr>
                      </m:dPr>
                      <m:e>
                        <m:r>
                          <a:rPr lang="fr-CH" i="1">
                            <a:latin typeface="Cambria Math" panose="02040503050406030204" pitchFamily="18" charset="0"/>
                            <a:ea typeface="Cambria Math" panose="02040503050406030204" pitchFamily="18" charset="0"/>
                          </a:rPr>
                          <m:t>𝜆</m:t>
                        </m:r>
                      </m:e>
                    </m:d>
                    <m:r>
                      <a:rPr lang="fr-CH" i="1">
                        <a:latin typeface="Cambria Math" panose="02040503050406030204" pitchFamily="18" charset="0"/>
                        <a:ea typeface="Cambria Math" panose="02040503050406030204" pitchFamily="18" charset="0"/>
                      </a:rPr>
                      <m:t>,</m:t>
                    </m:r>
                  </m:oMath>
                </a14:m>
                <a:r>
                  <a:rPr lang="fr-CH" dirty="0"/>
                  <a:t> </a:t>
                </a:r>
                <a14:m>
                  <m:oMath xmlns:m="http://schemas.openxmlformats.org/officeDocument/2006/math">
                    <m:acc>
                      <m:accPr>
                        <m:chr m:val="̅"/>
                        <m:ctrlPr>
                          <a:rPr lang="fr-CH" i="1">
                            <a:latin typeface="Cambria Math" panose="02040503050406030204" pitchFamily="18" charset="0"/>
                          </a:rPr>
                        </m:ctrlPr>
                      </m:accPr>
                      <m:e>
                        <m:r>
                          <a:rPr lang="fr-CH" b="0" i="1" smtClean="0">
                            <a:latin typeface="Cambria Math" panose="02040503050406030204" pitchFamily="18" charset="0"/>
                          </a:rPr>
                          <m:t>𝑧</m:t>
                        </m:r>
                      </m:e>
                    </m:acc>
                    <m:d>
                      <m:dPr>
                        <m:ctrlPr>
                          <a:rPr lang="fr-CH" i="1">
                            <a:latin typeface="Cambria Math" panose="02040503050406030204" pitchFamily="18" charset="0"/>
                          </a:rPr>
                        </m:ctrlPr>
                      </m:dPr>
                      <m:e>
                        <m:r>
                          <a:rPr lang="fr-CH" i="1">
                            <a:latin typeface="Cambria Math" panose="02040503050406030204" pitchFamily="18" charset="0"/>
                            <a:ea typeface="Cambria Math" panose="02040503050406030204" pitchFamily="18" charset="0"/>
                          </a:rPr>
                          <m:t>𝜆</m:t>
                        </m:r>
                      </m:e>
                    </m:d>
                  </m:oMath>
                </a14:m>
                <a:r>
                  <a:rPr lang="fr-CH" dirty="0"/>
                  <a:t> , qui sont des sommes des Gaussiennes asymétriques. La courbe </a:t>
                </a:r>
                <a14:m>
                  <m:oMath xmlns:m="http://schemas.openxmlformats.org/officeDocument/2006/math">
                    <m:acc>
                      <m:accPr>
                        <m:chr m:val="̅"/>
                        <m:ctrlPr>
                          <a:rPr lang="fr-CH" i="1">
                            <a:latin typeface="Cambria Math" panose="02040503050406030204" pitchFamily="18" charset="0"/>
                          </a:rPr>
                        </m:ctrlPr>
                      </m:accPr>
                      <m:e>
                        <m:r>
                          <a:rPr lang="fr-CH" i="1">
                            <a:latin typeface="Cambria Math" panose="02040503050406030204" pitchFamily="18" charset="0"/>
                          </a:rPr>
                          <m:t>𝑦</m:t>
                        </m:r>
                      </m:e>
                    </m:acc>
                    <m:d>
                      <m:dPr>
                        <m:ctrlPr>
                          <a:rPr lang="fr-CH" i="1">
                            <a:latin typeface="Cambria Math" panose="02040503050406030204" pitchFamily="18" charset="0"/>
                          </a:rPr>
                        </m:ctrlPr>
                      </m:dPr>
                      <m:e>
                        <m:r>
                          <a:rPr lang="fr-CH" i="1">
                            <a:latin typeface="Cambria Math" panose="02040503050406030204" pitchFamily="18" charset="0"/>
                            <a:ea typeface="Cambria Math" panose="02040503050406030204" pitchFamily="18" charset="0"/>
                          </a:rPr>
                          <m:t>𝜆</m:t>
                        </m:r>
                      </m:e>
                    </m:d>
                  </m:oMath>
                </a14:m>
                <a:r>
                  <a:rPr lang="fr-CH" dirty="0"/>
                  <a:t> répresente la réponse photométrique de l’œil.</a:t>
                </a:r>
              </a:p>
              <a:p>
                <a:pPr marL="257175" indent="-257175" algn="l">
                  <a:lnSpc>
                    <a:spcPct val="110000"/>
                  </a:lnSpc>
                  <a:spcBef>
                    <a:spcPts val="0"/>
                  </a:spcBef>
                  <a:buFont typeface="Arial" panose="020B0604020202020204" pitchFamily="34" charset="0"/>
                  <a:buChar char="•"/>
                </a:pPr>
                <a:r>
                  <a:rPr lang="fr-CH" dirty="0"/>
                  <a:t>Un spectre mesuré peut être converti aux unités standards XYZ par intégration: </a:t>
                </a:r>
                <a14:m>
                  <m:oMath xmlns:m="http://schemas.openxmlformats.org/officeDocument/2006/math">
                    <m:r>
                      <a:rPr lang="fr-CH" b="0" i="1" smtClean="0">
                        <a:latin typeface="Cambria Math" panose="02040503050406030204" pitchFamily="18" charset="0"/>
                      </a:rPr>
                      <m:t>𝑋</m:t>
                    </m:r>
                    <m:r>
                      <a:rPr lang="fr-CH" b="0" i="1" smtClean="0">
                        <a:latin typeface="Cambria Math" panose="02040503050406030204" pitchFamily="18" charset="0"/>
                      </a:rPr>
                      <m:t>=</m:t>
                    </m:r>
                    <m:nary>
                      <m:naryPr>
                        <m:limLoc m:val="undOvr"/>
                        <m:ctrlPr>
                          <a:rPr lang="fr-CH" b="0" i="1" smtClean="0">
                            <a:latin typeface="Cambria Math" panose="02040503050406030204" pitchFamily="18" charset="0"/>
                          </a:rPr>
                        </m:ctrlPr>
                      </m:naryPr>
                      <m:sub>
                        <m:r>
                          <m:rPr>
                            <m:brk m:alnAt="24"/>
                          </m:rPr>
                          <a:rPr lang="fr-CH" b="0" i="1" smtClean="0">
                            <a:latin typeface="Cambria Math" panose="02040503050406030204" pitchFamily="18" charset="0"/>
                          </a:rPr>
                          <m:t>3</m:t>
                        </m:r>
                        <m:r>
                          <a:rPr lang="fr-CH" b="0" i="1" smtClean="0">
                            <a:latin typeface="Cambria Math" panose="02040503050406030204" pitchFamily="18" charset="0"/>
                          </a:rPr>
                          <m:t>80 </m:t>
                        </m:r>
                        <m:r>
                          <a:rPr lang="fr-CH" b="0" i="1" smtClean="0">
                            <a:latin typeface="Cambria Math" panose="02040503050406030204" pitchFamily="18" charset="0"/>
                          </a:rPr>
                          <m:t>𝑛𝑚</m:t>
                        </m:r>
                      </m:sub>
                      <m:sup>
                        <m:r>
                          <a:rPr lang="fr-CH" b="0" i="1" smtClean="0">
                            <a:latin typeface="Cambria Math" panose="02040503050406030204" pitchFamily="18" charset="0"/>
                          </a:rPr>
                          <m:t>780 </m:t>
                        </m:r>
                        <m:r>
                          <a:rPr lang="fr-CH" b="0" i="1" smtClean="0">
                            <a:latin typeface="Cambria Math" panose="02040503050406030204" pitchFamily="18" charset="0"/>
                          </a:rPr>
                          <m:t>𝑛𝑚</m:t>
                        </m:r>
                      </m:sup>
                      <m:e>
                        <m:r>
                          <a:rPr lang="fr-CH" b="0" i="1" smtClean="0">
                            <a:latin typeface="Cambria Math" panose="02040503050406030204" pitchFamily="18" charset="0"/>
                          </a:rPr>
                          <m:t>𝐿</m:t>
                        </m:r>
                        <m:r>
                          <a:rPr lang="fr-CH" b="0" i="1" smtClean="0">
                            <a:latin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𝜆</m:t>
                        </m:r>
                        <m:r>
                          <a:rPr lang="fr-CH" b="0" i="1" smtClean="0">
                            <a:latin typeface="Cambria Math" panose="02040503050406030204" pitchFamily="18" charset="0"/>
                            <a:ea typeface="Cambria Math" panose="02040503050406030204" pitchFamily="18" charset="0"/>
                          </a:rPr>
                          <m:t>)</m:t>
                        </m:r>
                        <m:acc>
                          <m:accPr>
                            <m:chr m:val="̅"/>
                            <m:ctrlPr>
                              <a:rPr lang="fr-CH" i="1">
                                <a:latin typeface="Cambria Math" panose="02040503050406030204" pitchFamily="18" charset="0"/>
                              </a:rPr>
                            </m:ctrlPr>
                          </m:accPr>
                          <m:e>
                            <m:r>
                              <a:rPr lang="fr-CH" i="1">
                                <a:latin typeface="Cambria Math" panose="02040503050406030204" pitchFamily="18" charset="0"/>
                              </a:rPr>
                              <m:t>𝑥</m:t>
                            </m:r>
                          </m:e>
                        </m:acc>
                        <m:d>
                          <m:dPr>
                            <m:ctrlPr>
                              <a:rPr lang="fr-CH" i="1">
                                <a:latin typeface="Cambria Math" panose="02040503050406030204" pitchFamily="18" charset="0"/>
                              </a:rPr>
                            </m:ctrlPr>
                          </m:dPr>
                          <m:e>
                            <m:r>
                              <a:rPr lang="fr-CH" i="1">
                                <a:latin typeface="Cambria Math" panose="02040503050406030204" pitchFamily="18" charset="0"/>
                                <a:ea typeface="Cambria Math" panose="02040503050406030204" pitchFamily="18" charset="0"/>
                              </a:rPr>
                              <m:t>𝜆</m:t>
                            </m:r>
                          </m:e>
                        </m:d>
                        <m:r>
                          <a:rPr lang="fr-CH" b="0" i="1" smtClean="0">
                            <a:latin typeface="Cambria Math" panose="02040503050406030204" pitchFamily="18" charset="0"/>
                            <a:ea typeface="Cambria Math" panose="02040503050406030204" pitchFamily="18" charset="0"/>
                          </a:rPr>
                          <m:t>𝑑</m:t>
                        </m:r>
                        <m:r>
                          <a:rPr lang="fr-CH" b="0" i="1" smtClean="0">
                            <a:latin typeface="Cambria Math" panose="02040503050406030204" pitchFamily="18" charset="0"/>
                            <a:ea typeface="Cambria Math" panose="02040503050406030204" pitchFamily="18" charset="0"/>
                          </a:rPr>
                          <m:t>𝜆</m:t>
                        </m:r>
                      </m:e>
                    </m:nary>
                  </m:oMath>
                </a14:m>
                <a:r>
                  <a:rPr lang="fr-CH" dirty="0"/>
                  <a:t>  et également pour Y, Z.</a:t>
                </a:r>
              </a:p>
              <a:p>
                <a:pPr marL="257175" indent="-257175" algn="l">
                  <a:lnSpc>
                    <a:spcPct val="110000"/>
                  </a:lnSpc>
                  <a:spcBef>
                    <a:spcPts val="0"/>
                  </a:spcBef>
                  <a:buFont typeface="Arial" panose="020B0604020202020204" pitchFamily="34" charset="0"/>
                  <a:buChar char="•"/>
                </a:pPr>
                <a:r>
                  <a:rPr lang="fr-CH" dirty="0"/>
                  <a:t>On normalise les paramètres par: </a:t>
                </a:r>
                <a14:m>
                  <m:oMath xmlns:m="http://schemas.openxmlformats.org/officeDocument/2006/math">
                    <m:r>
                      <a:rPr lang="fr-CH" b="0" i="1" smtClean="0">
                        <a:latin typeface="Cambria Math" panose="02040503050406030204" pitchFamily="18" charset="0"/>
                      </a:rPr>
                      <m:t>𝑥</m:t>
                    </m:r>
                    <m:r>
                      <a:rPr lang="fr-CH" b="0" i="1" smtClean="0">
                        <a:latin typeface="Cambria Math" panose="02040503050406030204" pitchFamily="18" charset="0"/>
                      </a:rPr>
                      <m:t>=</m:t>
                    </m:r>
                    <m:f>
                      <m:fPr>
                        <m:ctrlPr>
                          <a:rPr lang="fr-CH" b="0" i="1" smtClean="0">
                            <a:latin typeface="Cambria Math" panose="02040503050406030204" pitchFamily="18" charset="0"/>
                          </a:rPr>
                        </m:ctrlPr>
                      </m:fPr>
                      <m:num>
                        <m:r>
                          <a:rPr lang="fr-CH" b="0" i="1" smtClean="0">
                            <a:latin typeface="Cambria Math" panose="02040503050406030204" pitchFamily="18" charset="0"/>
                          </a:rPr>
                          <m:t>𝑋</m:t>
                        </m:r>
                      </m:num>
                      <m:den>
                        <m:r>
                          <a:rPr lang="fr-CH" b="0" i="1" smtClean="0">
                            <a:latin typeface="Cambria Math" panose="02040503050406030204" pitchFamily="18" charset="0"/>
                          </a:rPr>
                          <m:t>𝑋</m:t>
                        </m:r>
                        <m:r>
                          <a:rPr lang="fr-CH" b="0" i="1" smtClean="0">
                            <a:latin typeface="Cambria Math" panose="02040503050406030204" pitchFamily="18" charset="0"/>
                          </a:rPr>
                          <m:t>+</m:t>
                        </m:r>
                        <m:r>
                          <a:rPr lang="fr-CH" b="0" i="1" smtClean="0">
                            <a:latin typeface="Cambria Math" panose="02040503050406030204" pitchFamily="18" charset="0"/>
                          </a:rPr>
                          <m:t>𝑌</m:t>
                        </m:r>
                        <m:r>
                          <a:rPr lang="fr-CH" b="0" i="1" smtClean="0">
                            <a:latin typeface="Cambria Math" panose="02040503050406030204" pitchFamily="18" charset="0"/>
                          </a:rPr>
                          <m:t>+</m:t>
                        </m:r>
                        <m:r>
                          <a:rPr lang="fr-CH" b="0" i="1" smtClean="0">
                            <a:latin typeface="Cambria Math" panose="02040503050406030204" pitchFamily="18" charset="0"/>
                          </a:rPr>
                          <m:t>𝑍</m:t>
                        </m:r>
                      </m:den>
                    </m:f>
                  </m:oMath>
                </a14:m>
                <a:r>
                  <a:rPr lang="fr-CH" dirty="0"/>
                  <a:t> , </a:t>
                </a:r>
                <a14:m>
                  <m:oMath xmlns:m="http://schemas.openxmlformats.org/officeDocument/2006/math">
                    <m:r>
                      <a:rPr lang="fr-CH" b="0" i="1" smtClean="0">
                        <a:latin typeface="Cambria Math" panose="02040503050406030204" pitchFamily="18" charset="0"/>
                      </a:rPr>
                      <m:t>𝑦</m:t>
                    </m:r>
                    <m:r>
                      <a:rPr lang="fr-CH" i="1">
                        <a:latin typeface="Cambria Math" panose="02040503050406030204" pitchFamily="18" charset="0"/>
                      </a:rPr>
                      <m:t>=</m:t>
                    </m:r>
                    <m:f>
                      <m:fPr>
                        <m:ctrlPr>
                          <a:rPr lang="fr-CH" i="1">
                            <a:latin typeface="Cambria Math" panose="02040503050406030204" pitchFamily="18" charset="0"/>
                          </a:rPr>
                        </m:ctrlPr>
                      </m:fPr>
                      <m:num>
                        <m:r>
                          <a:rPr lang="fr-CH" b="0" i="1" smtClean="0">
                            <a:latin typeface="Cambria Math" panose="02040503050406030204" pitchFamily="18" charset="0"/>
                          </a:rPr>
                          <m:t>𝑌</m:t>
                        </m:r>
                      </m:num>
                      <m:den>
                        <m:r>
                          <a:rPr lang="fr-CH" i="1">
                            <a:latin typeface="Cambria Math" panose="02040503050406030204" pitchFamily="18" charset="0"/>
                          </a:rPr>
                          <m:t>𝑋</m:t>
                        </m:r>
                        <m:r>
                          <a:rPr lang="fr-CH" i="1">
                            <a:latin typeface="Cambria Math" panose="02040503050406030204" pitchFamily="18" charset="0"/>
                          </a:rPr>
                          <m:t>+</m:t>
                        </m:r>
                        <m:r>
                          <a:rPr lang="fr-CH" i="1">
                            <a:latin typeface="Cambria Math" panose="02040503050406030204" pitchFamily="18" charset="0"/>
                          </a:rPr>
                          <m:t>𝑌</m:t>
                        </m:r>
                        <m:r>
                          <a:rPr lang="fr-CH" i="1">
                            <a:latin typeface="Cambria Math" panose="02040503050406030204" pitchFamily="18" charset="0"/>
                          </a:rPr>
                          <m:t>+</m:t>
                        </m:r>
                        <m:r>
                          <a:rPr lang="fr-CH" i="1">
                            <a:latin typeface="Cambria Math" panose="02040503050406030204" pitchFamily="18" charset="0"/>
                          </a:rPr>
                          <m:t>𝑍</m:t>
                        </m:r>
                      </m:den>
                    </m:f>
                  </m:oMath>
                </a14:m>
                <a:r>
                  <a:rPr lang="fr-CH" dirty="0"/>
                  <a:t> , </a:t>
                </a:r>
                <a14:m>
                  <m:oMath xmlns:m="http://schemas.openxmlformats.org/officeDocument/2006/math">
                    <m:r>
                      <a:rPr lang="fr-CH" b="0" i="1" smtClean="0">
                        <a:latin typeface="Cambria Math" panose="02040503050406030204" pitchFamily="18" charset="0"/>
                      </a:rPr>
                      <m:t>𝑧</m:t>
                    </m:r>
                    <m:r>
                      <a:rPr lang="fr-CH" i="1">
                        <a:latin typeface="Cambria Math" panose="02040503050406030204" pitchFamily="18" charset="0"/>
                      </a:rPr>
                      <m:t>=</m:t>
                    </m:r>
                    <m:f>
                      <m:fPr>
                        <m:ctrlPr>
                          <a:rPr lang="fr-CH" i="1">
                            <a:latin typeface="Cambria Math" panose="02040503050406030204" pitchFamily="18" charset="0"/>
                          </a:rPr>
                        </m:ctrlPr>
                      </m:fPr>
                      <m:num>
                        <m:r>
                          <a:rPr lang="fr-CH" b="0" i="1" smtClean="0">
                            <a:latin typeface="Cambria Math" panose="02040503050406030204" pitchFamily="18" charset="0"/>
                          </a:rPr>
                          <m:t>𝑍</m:t>
                        </m:r>
                      </m:num>
                      <m:den>
                        <m:r>
                          <a:rPr lang="fr-CH" i="1">
                            <a:latin typeface="Cambria Math" panose="02040503050406030204" pitchFamily="18" charset="0"/>
                          </a:rPr>
                          <m:t>𝑋</m:t>
                        </m:r>
                        <m:r>
                          <a:rPr lang="fr-CH" i="1">
                            <a:latin typeface="Cambria Math" panose="02040503050406030204" pitchFamily="18" charset="0"/>
                          </a:rPr>
                          <m:t>+</m:t>
                        </m:r>
                        <m:r>
                          <a:rPr lang="fr-CH" i="1">
                            <a:latin typeface="Cambria Math" panose="02040503050406030204" pitchFamily="18" charset="0"/>
                          </a:rPr>
                          <m:t>𝑌</m:t>
                        </m:r>
                        <m:r>
                          <a:rPr lang="fr-CH" i="1">
                            <a:latin typeface="Cambria Math" panose="02040503050406030204" pitchFamily="18" charset="0"/>
                          </a:rPr>
                          <m:t>+</m:t>
                        </m:r>
                        <m:r>
                          <a:rPr lang="fr-CH" i="1">
                            <a:latin typeface="Cambria Math" panose="02040503050406030204" pitchFamily="18" charset="0"/>
                          </a:rPr>
                          <m:t>𝑍</m:t>
                        </m:r>
                      </m:den>
                    </m:f>
                    <m:r>
                      <a:rPr lang="fr-CH" b="0" i="1" smtClean="0">
                        <a:latin typeface="Cambria Math" panose="02040503050406030204" pitchFamily="18" charset="0"/>
                      </a:rPr>
                      <m:t>=1−</m:t>
                    </m:r>
                    <m:r>
                      <a:rPr lang="fr-CH" b="0" i="1" smtClean="0">
                        <a:latin typeface="Cambria Math" panose="02040503050406030204" pitchFamily="18" charset="0"/>
                      </a:rPr>
                      <m:t>𝑥</m:t>
                    </m:r>
                    <m:r>
                      <a:rPr lang="fr-CH" b="0" i="1" smtClean="0">
                        <a:latin typeface="Cambria Math" panose="02040503050406030204" pitchFamily="18" charset="0"/>
                      </a:rPr>
                      <m:t>−</m:t>
                    </m:r>
                    <m:r>
                      <a:rPr lang="fr-CH" b="0" i="1" smtClean="0">
                        <a:latin typeface="Cambria Math" panose="02040503050406030204" pitchFamily="18" charset="0"/>
                      </a:rPr>
                      <m:t>𝑦</m:t>
                    </m:r>
                  </m:oMath>
                </a14:m>
                <a:r>
                  <a:rPr lang="fr-CH" dirty="0"/>
                  <a:t>  . Cela permet de représenter la couleur avec deux paramètres normalisés (</a:t>
                </a:r>
                <a:r>
                  <a:rPr lang="fr-CH" dirty="0" err="1"/>
                  <a:t>x,y</a:t>
                </a:r>
                <a:r>
                  <a:rPr lang="fr-CH" dirty="0"/>
                  <a:t>) sur le diagramme. La luminosité est donnée par Y.</a:t>
                </a:r>
              </a:p>
            </p:txBody>
          </p:sp>
        </mc:Choice>
        <mc:Fallback xmlns="">
          <p:sp>
            <p:nvSpPr>
              <p:cNvPr id="5" name="Subtitle 4">
                <a:extLst>
                  <a:ext uri="{FF2B5EF4-FFF2-40B4-BE49-F238E27FC236}">
                    <a16:creationId xmlns:a16="http://schemas.microsoft.com/office/drawing/2014/main" id="{7E77E312-3E9E-A84B-B6B5-5B7303E520E7}"/>
                  </a:ext>
                </a:extLst>
              </p:cNvPr>
              <p:cNvSpPr>
                <a:spLocks noGrp="1" noRot="1" noChangeAspect="1" noMove="1" noResize="1" noEditPoints="1" noAdjustHandles="1" noChangeArrowheads="1" noChangeShapeType="1" noTextEdit="1"/>
              </p:cNvSpPr>
              <p:nvPr>
                <p:ph type="subTitle" idx="1"/>
              </p:nvPr>
            </p:nvSpPr>
            <p:spPr>
              <a:xfrm>
                <a:off x="-3" y="499959"/>
                <a:ext cx="6821293" cy="4643539"/>
              </a:xfrm>
              <a:blipFill>
                <a:blip r:embed="rId2"/>
                <a:stretch>
                  <a:fillRect l="-558" t="-272" r="-372"/>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E4BA328C-64FC-D14B-B0F1-5201E09A34B0}"/>
              </a:ext>
            </a:extLst>
          </p:cNvPr>
          <p:cNvSpPr/>
          <p:nvPr/>
        </p:nvSpPr>
        <p:spPr>
          <a:xfrm>
            <a:off x="6124506" y="4958833"/>
            <a:ext cx="3031296" cy="207749"/>
          </a:xfrm>
          <a:prstGeom prst="rect">
            <a:avLst/>
          </a:prstGeom>
        </p:spPr>
        <p:txBody>
          <a:bodyPr wrap="square">
            <a:spAutoFit/>
          </a:bodyPr>
          <a:lstStyle/>
          <a:p>
            <a:r>
              <a:rPr lang="fr-CH" sz="750" dirty="0"/>
              <a:t>https://</a:t>
            </a:r>
            <a:r>
              <a:rPr lang="fr-CH" sz="750" dirty="0" err="1"/>
              <a:t>en.wikipedia.org</a:t>
            </a:r>
            <a:r>
              <a:rPr lang="fr-CH" sz="750" dirty="0"/>
              <a:t>/wiki/CIE_1931_color_space#Tristimulus_values</a:t>
            </a:r>
          </a:p>
        </p:txBody>
      </p:sp>
      <p:pic>
        <p:nvPicPr>
          <p:cNvPr id="3" name="Picture 2">
            <a:extLst>
              <a:ext uri="{FF2B5EF4-FFF2-40B4-BE49-F238E27FC236}">
                <a16:creationId xmlns:a16="http://schemas.microsoft.com/office/drawing/2014/main" id="{8484C644-F502-3143-BF7A-37280510F525}"/>
              </a:ext>
            </a:extLst>
          </p:cNvPr>
          <p:cNvPicPr>
            <a:picLocks noChangeAspect="1"/>
          </p:cNvPicPr>
          <p:nvPr/>
        </p:nvPicPr>
        <p:blipFill>
          <a:blip r:embed="rId3"/>
          <a:stretch>
            <a:fillRect/>
          </a:stretch>
        </p:blipFill>
        <p:spPr>
          <a:xfrm>
            <a:off x="7447360" y="-1"/>
            <a:ext cx="1693373" cy="1270030"/>
          </a:xfrm>
          <a:prstGeom prst="rect">
            <a:avLst/>
          </a:prstGeom>
        </p:spPr>
      </p:pic>
      <p:pic>
        <p:nvPicPr>
          <p:cNvPr id="4" name="Picture 3">
            <a:extLst>
              <a:ext uri="{FF2B5EF4-FFF2-40B4-BE49-F238E27FC236}">
                <a16:creationId xmlns:a16="http://schemas.microsoft.com/office/drawing/2014/main" id="{F1711F1A-A4F4-3C4F-A7EC-A7EC981DA272}"/>
              </a:ext>
            </a:extLst>
          </p:cNvPr>
          <p:cNvPicPr>
            <a:picLocks noChangeAspect="1"/>
          </p:cNvPicPr>
          <p:nvPr/>
        </p:nvPicPr>
        <p:blipFill>
          <a:blip r:embed="rId4"/>
          <a:stretch>
            <a:fillRect/>
          </a:stretch>
        </p:blipFill>
        <p:spPr>
          <a:xfrm>
            <a:off x="7018735" y="1205733"/>
            <a:ext cx="2137067" cy="1303611"/>
          </a:xfrm>
          <a:prstGeom prst="rect">
            <a:avLst/>
          </a:prstGeom>
        </p:spPr>
      </p:pic>
      <p:pic>
        <p:nvPicPr>
          <p:cNvPr id="7" name="Picture 6">
            <a:extLst>
              <a:ext uri="{FF2B5EF4-FFF2-40B4-BE49-F238E27FC236}">
                <a16:creationId xmlns:a16="http://schemas.microsoft.com/office/drawing/2014/main" id="{77BEAE2C-EFCD-6940-9CD7-C60C3947B568}"/>
              </a:ext>
            </a:extLst>
          </p:cNvPr>
          <p:cNvPicPr>
            <a:picLocks noChangeAspect="1"/>
          </p:cNvPicPr>
          <p:nvPr/>
        </p:nvPicPr>
        <p:blipFill>
          <a:blip r:embed="rId5"/>
          <a:stretch>
            <a:fillRect/>
          </a:stretch>
        </p:blipFill>
        <p:spPr>
          <a:xfrm>
            <a:off x="6759483" y="2434708"/>
            <a:ext cx="2381250" cy="2524125"/>
          </a:xfrm>
          <a:prstGeom prst="rect">
            <a:avLst/>
          </a:prstGeom>
        </p:spPr>
      </p:pic>
    </p:spTree>
    <p:extLst>
      <p:ext uri="{BB962C8B-B14F-4D97-AF65-F5344CB8AC3E}">
        <p14:creationId xmlns:p14="http://schemas.microsoft.com/office/powerpoint/2010/main" val="4253313971"/>
      </p:ext>
    </p:extLst>
  </p:cSld>
  <p:clrMapOvr>
    <a:masterClrMapping/>
  </p:clrMapOvr>
  <mc:AlternateContent xmlns:mc="http://schemas.openxmlformats.org/markup-compatibility/2006" xmlns:p14="http://schemas.microsoft.com/office/powerpoint/2010/main">
    <mc:Choice Requires="p14">
      <p:transition spd="slow" p14:dur="2000" advTm="121506"/>
    </mc:Choice>
    <mc:Fallback xmlns="">
      <p:transition spd="slow" advTm="121506"/>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0" y="0"/>
            <a:ext cx="6335016" cy="460489"/>
          </a:xfrm>
        </p:spPr>
        <p:txBody>
          <a:bodyPr>
            <a:noAutofit/>
          </a:bodyPr>
          <a:lstStyle/>
          <a:p>
            <a:r>
              <a:rPr lang="fr-CH" sz="2800"/>
              <a:t>L’étendue optique: définition</a:t>
            </a:r>
          </a:p>
        </p:txBody>
      </p:sp>
      <mc:AlternateContent xmlns:mc="http://schemas.openxmlformats.org/markup-compatibility/2006" xmlns:a14="http://schemas.microsoft.com/office/drawing/2010/main">
        <mc:Choice Requires="a14">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2" y="407340"/>
                <a:ext cx="9144002" cy="2863800"/>
              </a:xfrm>
            </p:spPr>
            <p:txBody>
              <a:bodyPr>
                <a:noAutofit/>
              </a:bodyPr>
              <a:lstStyle/>
              <a:p>
                <a:pPr marL="257175" indent="-257175" algn="l">
                  <a:lnSpc>
                    <a:spcPct val="110000"/>
                  </a:lnSpc>
                  <a:spcBef>
                    <a:spcPts val="0"/>
                  </a:spcBef>
                  <a:buFont typeface="Arial" panose="020B0604020202020204" pitchFamily="34" charset="0"/>
                  <a:buChar char="•"/>
                </a:pPr>
                <a:r>
                  <a:rPr lang="fr-CH" dirty="0"/>
                  <a:t>Dans plusieurs systèmes optiques il faut tenir compte du transfert d'énergie entre différents composants.</a:t>
                </a:r>
              </a:p>
              <a:p>
                <a:pPr marL="257175" indent="-257175" algn="l">
                  <a:lnSpc>
                    <a:spcPct val="110000"/>
                  </a:lnSpc>
                  <a:spcBef>
                    <a:spcPts val="0"/>
                  </a:spcBef>
                  <a:buFont typeface="Arial" panose="020B0604020202020204" pitchFamily="34" charset="0"/>
                  <a:buChar char="•"/>
                </a:pPr>
                <a:r>
                  <a:rPr lang="fr-CH" dirty="0"/>
                  <a:t>Il est donc utile de définir une valeur invariante: l’</a:t>
                </a:r>
                <a:r>
                  <a:rPr lang="fr-CH" b="1" dirty="0"/>
                  <a:t>étendue optique</a:t>
                </a:r>
                <a:r>
                  <a:rPr lang="fr-CH" dirty="0"/>
                  <a:t> G.</a:t>
                </a:r>
              </a:p>
              <a:p>
                <a:pPr marL="257175" indent="-257175" algn="l">
                  <a:lnSpc>
                    <a:spcPct val="110000"/>
                  </a:lnSpc>
                  <a:spcBef>
                    <a:spcPts val="0"/>
                  </a:spcBef>
                  <a:buFont typeface="Arial" panose="020B0604020202020204" pitchFamily="34" charset="0"/>
                  <a:buChar char="•"/>
                </a:pPr>
                <a:r>
                  <a:rPr lang="fr-CH" dirty="0"/>
                  <a:t>La définition d’un élément de l'étendue </a:t>
                </a:r>
                <a:r>
                  <a:rPr lang="fr-CH" i="1" dirty="0"/>
                  <a:t>d</a:t>
                </a:r>
                <a:r>
                  <a:rPr lang="fr-CH" i="1" baseline="30000" dirty="0"/>
                  <a:t>2</a:t>
                </a:r>
                <a:r>
                  <a:rPr lang="fr-CH" i="1" dirty="0"/>
                  <a:t>G</a:t>
                </a:r>
                <a:r>
                  <a:rPr lang="fr-CH" dirty="0"/>
                  <a:t> d'une source est: </a:t>
                </a:r>
                <a14:m>
                  <m:oMath xmlns:m="http://schemas.openxmlformats.org/officeDocument/2006/math">
                    <m:sSup>
                      <m:sSupPr>
                        <m:ctrlPr>
                          <a:rPr lang="fr-CH" i="1" smtClean="0">
                            <a:latin typeface="Cambria Math" panose="02040503050406030204" pitchFamily="18" charset="0"/>
                          </a:rPr>
                        </m:ctrlPr>
                      </m:sSupPr>
                      <m:e>
                        <m:r>
                          <a:rPr lang="fr-CH" b="0" i="1" smtClean="0">
                            <a:latin typeface="Cambria Math" panose="02040503050406030204" pitchFamily="18" charset="0"/>
                          </a:rPr>
                          <m:t>𝑑</m:t>
                        </m:r>
                      </m:e>
                      <m:sup>
                        <m:r>
                          <a:rPr lang="fr-CH" b="0" i="1" smtClean="0">
                            <a:latin typeface="Cambria Math" panose="02040503050406030204" pitchFamily="18" charset="0"/>
                          </a:rPr>
                          <m:t>2</m:t>
                        </m:r>
                      </m:sup>
                    </m:sSup>
                    <m:r>
                      <a:rPr lang="fr-CH" b="0" i="1" smtClean="0">
                        <a:latin typeface="Cambria Math" panose="02040503050406030204" pitchFamily="18" charset="0"/>
                      </a:rPr>
                      <m:t>𝐺</m:t>
                    </m:r>
                    <m:r>
                      <a:rPr lang="fr-CH" b="0" i="1" smtClean="0">
                        <a:latin typeface="Cambria Math" panose="02040503050406030204" pitchFamily="18" charset="0"/>
                      </a:rPr>
                      <m:t>=</m:t>
                    </m:r>
                    <m:sSup>
                      <m:sSupPr>
                        <m:ctrlPr>
                          <a:rPr lang="fr-CH" b="0" i="1" smtClean="0">
                            <a:latin typeface="Cambria Math" panose="02040503050406030204" pitchFamily="18" charset="0"/>
                          </a:rPr>
                        </m:ctrlPr>
                      </m:sSupPr>
                      <m:e>
                        <m:r>
                          <a:rPr lang="fr-CH" b="0" i="1" smtClean="0">
                            <a:latin typeface="Cambria Math" panose="02040503050406030204" pitchFamily="18" charset="0"/>
                          </a:rPr>
                          <m:t>𝑛</m:t>
                        </m:r>
                      </m:e>
                      <m:sup>
                        <m:r>
                          <a:rPr lang="fr-CH" b="0" i="1" smtClean="0">
                            <a:latin typeface="Cambria Math" panose="02040503050406030204" pitchFamily="18" charset="0"/>
                          </a:rPr>
                          <m:t>2</m:t>
                        </m:r>
                      </m:sup>
                    </m:sSup>
                    <m:r>
                      <a:rPr lang="fr-CH" b="0" i="1" smtClean="0">
                        <a:latin typeface="Cambria Math" panose="02040503050406030204" pitchFamily="18" charset="0"/>
                      </a:rPr>
                      <m:t>𝑑</m:t>
                    </m:r>
                    <m:r>
                      <a:rPr lang="fr-CH" b="0" i="1" smtClean="0">
                        <a:latin typeface="Cambria Math" panose="02040503050406030204" pitchFamily="18" charset="0"/>
                        <a:ea typeface="Cambria Math" panose="02040503050406030204" pitchFamily="18" charset="0"/>
                      </a:rPr>
                      <m:t>𝑆</m:t>
                    </m:r>
                    <m:func>
                      <m:funcPr>
                        <m:ctrlPr>
                          <a:rPr lang="fr-CH" b="0" i="1" smtClean="0">
                            <a:latin typeface="Cambria Math" panose="02040503050406030204" pitchFamily="18" charset="0"/>
                            <a:ea typeface="Cambria Math" panose="02040503050406030204" pitchFamily="18" charset="0"/>
                          </a:rPr>
                        </m:ctrlPr>
                      </m:funcPr>
                      <m:fName>
                        <m:r>
                          <m:rPr>
                            <m:sty m:val="p"/>
                          </m:rPr>
                          <a:rPr lang="fr-CH" b="0" i="0" smtClean="0">
                            <a:latin typeface="Cambria Math" panose="02040503050406030204" pitchFamily="18" charset="0"/>
                            <a:ea typeface="Cambria Math" panose="02040503050406030204" pitchFamily="18" charset="0"/>
                          </a:rPr>
                          <m:t>cos</m:t>
                        </m:r>
                      </m:fName>
                      <m:e>
                        <m:r>
                          <a:rPr lang="fr-CH" b="0" i="1" smtClean="0">
                            <a:latin typeface="Cambria Math" panose="02040503050406030204" pitchFamily="18" charset="0"/>
                            <a:ea typeface="Cambria Math" panose="02040503050406030204" pitchFamily="18" charset="0"/>
                          </a:rPr>
                          <m:t>𝜃</m:t>
                        </m:r>
                      </m:e>
                    </m:func>
                    <m:r>
                      <a:rPr lang="fr-CH" b="0" i="1" smtClean="0">
                        <a:latin typeface="Cambria Math" panose="02040503050406030204" pitchFamily="18" charset="0"/>
                        <a:ea typeface="Cambria Math" panose="02040503050406030204" pitchFamily="18" charset="0"/>
                      </a:rPr>
                      <m:t>𝑑</m:t>
                    </m:r>
                    <m:r>
                      <m:rPr>
                        <m:sty m:val="p"/>
                      </m:rPr>
                      <a:rPr lang="fr-CH" b="0" i="1" smtClean="0">
                        <a:latin typeface="Cambria Math" panose="02040503050406030204" pitchFamily="18" charset="0"/>
                        <a:ea typeface="Cambria Math" panose="02040503050406030204" pitchFamily="18" charset="0"/>
                      </a:rPr>
                      <m:t>Ω</m:t>
                    </m:r>
                  </m:oMath>
                </a14:m>
                <a:endParaRPr lang="fr-CH" b="0" dirty="0">
                  <a:ea typeface="Cambria Math" panose="02040503050406030204" pitchFamily="18" charset="0"/>
                </a:endParaRPr>
              </a:p>
              <a:p>
                <a:pPr marL="257175" indent="-257175" algn="l">
                  <a:lnSpc>
                    <a:spcPct val="110000"/>
                  </a:lnSpc>
                  <a:spcBef>
                    <a:spcPts val="0"/>
                  </a:spcBef>
                  <a:buFont typeface="Arial" panose="020B0604020202020204" pitchFamily="34" charset="0"/>
                  <a:buChar char="•"/>
                </a:pPr>
                <a:r>
                  <a:rPr lang="fr-CH" dirty="0"/>
                  <a:t>L’étendue totale, ou intégrale, </a:t>
                </a:r>
                <a:r>
                  <a:rPr lang="fr-CH" i="1" dirty="0"/>
                  <a:t>G</a:t>
                </a:r>
                <a:r>
                  <a:rPr lang="fr-CH" dirty="0"/>
                  <a:t> est: </a:t>
                </a:r>
                <a14:m>
                  <m:oMath xmlns:m="http://schemas.openxmlformats.org/officeDocument/2006/math">
                    <m:r>
                      <a:rPr lang="fr-CH" i="1">
                        <a:latin typeface="Cambria Math" panose="02040503050406030204" pitchFamily="18" charset="0"/>
                      </a:rPr>
                      <m:t>𝐺</m:t>
                    </m:r>
                    <m:r>
                      <a:rPr lang="fr-CH" i="1">
                        <a:latin typeface="Cambria Math" panose="02040503050406030204" pitchFamily="18" charset="0"/>
                      </a:rPr>
                      <m:t>=</m:t>
                    </m:r>
                    <m:sSup>
                      <m:sSupPr>
                        <m:ctrlPr>
                          <a:rPr lang="fr-CH" i="1">
                            <a:latin typeface="Cambria Math" panose="02040503050406030204" pitchFamily="18" charset="0"/>
                          </a:rPr>
                        </m:ctrlPr>
                      </m:sSupPr>
                      <m:e>
                        <m:r>
                          <a:rPr lang="fr-CH" i="1">
                            <a:latin typeface="Cambria Math" panose="02040503050406030204" pitchFamily="18" charset="0"/>
                          </a:rPr>
                          <m:t>𝑛</m:t>
                        </m:r>
                      </m:e>
                      <m:sup>
                        <m:r>
                          <a:rPr lang="fr-CH" i="1">
                            <a:latin typeface="Cambria Math" panose="02040503050406030204" pitchFamily="18" charset="0"/>
                          </a:rPr>
                          <m:t>2</m:t>
                        </m:r>
                      </m:sup>
                    </m:sSup>
                    <m:nary>
                      <m:naryPr>
                        <m:chr m:val="∬"/>
                        <m:limLoc m:val="undOvr"/>
                        <m:ctrlPr>
                          <a:rPr lang="fr-CH" i="1" smtClean="0">
                            <a:latin typeface="Cambria Math" panose="02040503050406030204" pitchFamily="18" charset="0"/>
                            <a:ea typeface="Cambria Math" panose="02040503050406030204" pitchFamily="18" charset="0"/>
                          </a:rPr>
                        </m:ctrlPr>
                      </m:naryPr>
                      <m:sub>
                        <m:r>
                          <m:rPr>
                            <m:brk m:alnAt="24"/>
                          </m:rPr>
                          <a:rPr lang="fr-CH" b="0" i="1" smtClean="0">
                            <a:latin typeface="Cambria Math" panose="02040503050406030204" pitchFamily="18" charset="0"/>
                            <a:ea typeface="Cambria Math" panose="02040503050406030204" pitchFamily="18" charset="0"/>
                          </a:rPr>
                          <m:t>𝑆</m:t>
                        </m:r>
                        <m:r>
                          <a:rPr lang="fr-CH" b="0" i="1" smtClean="0">
                            <a:latin typeface="Cambria Math" panose="02040503050406030204" pitchFamily="18" charset="0"/>
                            <a:ea typeface="Cambria Math" panose="02040503050406030204" pitchFamily="18" charset="0"/>
                          </a:rPr>
                          <m:t>,</m:t>
                        </m:r>
                        <m:r>
                          <m:rPr>
                            <m:sty m:val="p"/>
                            <m:brk m:alnAt="24"/>
                          </m:rPr>
                          <a:rPr lang="fr-CH" b="0" i="1" smtClean="0">
                            <a:latin typeface="Cambria Math" panose="02040503050406030204" pitchFamily="18" charset="0"/>
                            <a:ea typeface="Cambria Math" panose="02040503050406030204" pitchFamily="18" charset="0"/>
                          </a:rPr>
                          <m:t>Ω</m:t>
                        </m:r>
                      </m:sub>
                      <m:sup>
                        <m:r>
                          <a:rPr lang="fr-CH" b="0" i="1" smtClean="0">
                            <a:latin typeface="Cambria Math" panose="02040503050406030204" pitchFamily="18" charset="0"/>
                            <a:ea typeface="Cambria Math" panose="02040503050406030204" pitchFamily="18" charset="0"/>
                          </a:rPr>
                          <m:t> </m:t>
                        </m:r>
                      </m:sup>
                      <m:e>
                        <m:r>
                          <a:rPr lang="fr-CH" i="1">
                            <a:latin typeface="Cambria Math" panose="02040503050406030204" pitchFamily="18" charset="0"/>
                          </a:rPr>
                          <m:t>𝑑</m:t>
                        </m:r>
                        <m:r>
                          <a:rPr lang="fr-CH" i="1">
                            <a:latin typeface="Cambria Math" panose="02040503050406030204" pitchFamily="18" charset="0"/>
                            <a:ea typeface="Cambria Math" panose="02040503050406030204" pitchFamily="18" charset="0"/>
                          </a:rPr>
                          <m:t>𝑆</m:t>
                        </m:r>
                        <m:func>
                          <m:funcPr>
                            <m:ctrlPr>
                              <a:rPr lang="fr-CH" i="1" smtClean="0">
                                <a:latin typeface="Cambria Math" panose="02040503050406030204" pitchFamily="18" charset="0"/>
                                <a:ea typeface="Cambria Math" panose="02040503050406030204" pitchFamily="18" charset="0"/>
                              </a:rPr>
                            </m:ctrlPr>
                          </m:funcPr>
                          <m:fName>
                            <m:r>
                              <m:rPr>
                                <m:sty m:val="p"/>
                              </m:rPr>
                              <a:rPr lang="fr-CH" smtClean="0">
                                <a:latin typeface="Cambria Math" panose="02040503050406030204" pitchFamily="18" charset="0"/>
                                <a:ea typeface="Cambria Math" panose="02040503050406030204" pitchFamily="18" charset="0"/>
                              </a:rPr>
                              <m:t>cos</m:t>
                            </m:r>
                          </m:fName>
                          <m:e>
                            <m:r>
                              <a:rPr lang="fr-CH" i="1" smtClean="0">
                                <a:latin typeface="Cambria Math" panose="02040503050406030204" pitchFamily="18" charset="0"/>
                                <a:ea typeface="Cambria Math" panose="02040503050406030204" pitchFamily="18" charset="0"/>
                              </a:rPr>
                              <m:t>𝜃</m:t>
                            </m:r>
                          </m:e>
                        </m:func>
                        <m:r>
                          <a:rPr lang="fr-CH" i="1">
                            <a:latin typeface="Cambria Math" panose="02040503050406030204" pitchFamily="18" charset="0"/>
                            <a:ea typeface="Cambria Math" panose="02040503050406030204" pitchFamily="18" charset="0"/>
                          </a:rPr>
                          <m:t>𝑑</m:t>
                        </m:r>
                        <m:r>
                          <m:rPr>
                            <m:sty m:val="p"/>
                          </m:rPr>
                          <a:rPr lang="fr-CH" i="1" smtClean="0">
                            <a:latin typeface="Cambria Math" panose="02040503050406030204" pitchFamily="18" charset="0"/>
                            <a:ea typeface="Cambria Math" panose="02040503050406030204" pitchFamily="18" charset="0"/>
                          </a:rPr>
                          <m:t>Ω</m:t>
                        </m:r>
                      </m:e>
                    </m:nary>
                  </m:oMath>
                </a14:m>
                <a:endParaRPr lang="fr-CH" dirty="0"/>
              </a:p>
              <a:p>
                <a:pPr marL="257175" indent="-257175" algn="l">
                  <a:lnSpc>
                    <a:spcPct val="110000"/>
                  </a:lnSpc>
                  <a:spcBef>
                    <a:spcPts val="0"/>
                  </a:spcBef>
                  <a:buFont typeface="Arial" panose="020B0604020202020204" pitchFamily="34" charset="0"/>
                  <a:buChar char="•"/>
                </a:pPr>
                <a:r>
                  <a:rPr lang="fr-CH" dirty="0"/>
                  <a:t>Les limites de l'intégration sont:</a:t>
                </a:r>
              </a:p>
              <a:p>
                <a:pPr marL="600075" lvl="1" indent="-257175" algn="l">
                  <a:lnSpc>
                    <a:spcPct val="110000"/>
                  </a:lnSpc>
                  <a:spcBef>
                    <a:spcPts val="0"/>
                  </a:spcBef>
                  <a:buFont typeface="Arial" panose="020B0604020202020204" pitchFamily="34" charset="0"/>
                  <a:buChar char="•"/>
                </a:pPr>
                <a:r>
                  <a:rPr lang="fr-CH" dirty="0"/>
                  <a:t>Pour </a:t>
                </a:r>
                <a:r>
                  <a:rPr lang="fr-CH" i="1" dirty="0"/>
                  <a:t>S</a:t>
                </a:r>
                <a:r>
                  <a:rPr lang="fr-CH" dirty="0"/>
                  <a:t>: la taille de la source</a:t>
                </a:r>
                <a:r>
                  <a:rPr lang="fr-CH" dirty="0">
                    <a:solidFill>
                      <a:prstClr val="black"/>
                    </a:solidFill>
                    <a:latin typeface="Symbol" pitchFamily="2" charset="2"/>
                  </a:rPr>
                  <a:t> </a:t>
                </a:r>
                <a:r>
                  <a:rPr lang="fr-CH" dirty="0"/>
                  <a:t>ou d'un diaphragme limitante la source</a:t>
                </a:r>
              </a:p>
              <a:p>
                <a:pPr marL="600075" lvl="1" indent="-257175" algn="l">
                  <a:lnSpc>
                    <a:spcPct val="110000"/>
                  </a:lnSpc>
                  <a:spcBef>
                    <a:spcPts val="0"/>
                  </a:spcBef>
                  <a:buFont typeface="Arial" panose="020B0604020202020204" pitchFamily="34" charset="0"/>
                  <a:buChar char="•"/>
                </a:pPr>
                <a:r>
                  <a:rPr lang="fr-CH" dirty="0"/>
                  <a:t>Pour </a:t>
                </a:r>
                <a:r>
                  <a:rPr lang="fr-CH" dirty="0">
                    <a:solidFill>
                      <a:prstClr val="black"/>
                    </a:solidFill>
                    <a:latin typeface="Symbol" pitchFamily="2" charset="2"/>
                  </a:rPr>
                  <a:t>W</a:t>
                </a:r>
                <a:r>
                  <a:rPr lang="fr-CH" dirty="0">
                    <a:solidFill>
                      <a:prstClr val="black"/>
                    </a:solidFill>
                  </a:rPr>
                  <a:t>: l'angle formé par la distance et la taille d'un diaphragme interne ou du détecteur.</a:t>
                </a:r>
                <a:r>
                  <a:rPr lang="fr-CH" dirty="0"/>
                  <a:t> </a:t>
                </a:r>
              </a:p>
              <a:p>
                <a:pPr marL="257175" indent="-257175" algn="l">
                  <a:lnSpc>
                    <a:spcPct val="110000"/>
                  </a:lnSpc>
                  <a:spcBef>
                    <a:spcPts val="0"/>
                  </a:spcBef>
                  <a:buFont typeface="Arial" panose="020B0604020202020204" pitchFamily="34" charset="0"/>
                  <a:buChar char="•"/>
                </a:pPr>
                <a:r>
                  <a:rPr lang="fr-CH" dirty="0"/>
                  <a:t>L’unité de l’étendue est celle d’une surface (m</a:t>
                </a:r>
                <a:r>
                  <a:rPr lang="fr-CH" baseline="30000" dirty="0"/>
                  <a:t>2</a:t>
                </a:r>
                <a:r>
                  <a:rPr lang="fr-CH" dirty="0"/>
                  <a:t>).</a:t>
                </a:r>
                <a:endParaRPr lang="fr-CH" dirty="0">
                  <a:solidFill>
                    <a:prstClr val="black"/>
                  </a:solidFill>
                </a:endParaRPr>
              </a:p>
            </p:txBody>
          </p:sp>
        </mc:Choice>
        <mc:Fallback xmlns="">
          <p:sp>
            <p:nvSpPr>
              <p:cNvPr id="5" name="Subtitle 4">
                <a:extLst>
                  <a:ext uri="{FF2B5EF4-FFF2-40B4-BE49-F238E27FC236}">
                    <a16:creationId xmlns:a16="http://schemas.microsoft.com/office/drawing/2014/main" id="{7E77E312-3E9E-A84B-B6B5-5B7303E520E7}"/>
                  </a:ext>
                </a:extLst>
              </p:cNvPr>
              <p:cNvSpPr>
                <a:spLocks noGrp="1" noRot="1" noChangeAspect="1" noMove="1" noResize="1" noEditPoints="1" noAdjustHandles="1" noChangeArrowheads="1" noChangeShapeType="1" noTextEdit="1"/>
              </p:cNvSpPr>
              <p:nvPr>
                <p:ph type="subTitle" idx="1"/>
              </p:nvPr>
            </p:nvSpPr>
            <p:spPr>
              <a:xfrm>
                <a:off x="-2" y="407340"/>
                <a:ext cx="9144002" cy="2863800"/>
              </a:xfrm>
              <a:blipFill>
                <a:blip r:embed="rId2"/>
                <a:stretch>
                  <a:fillRect l="-417" t="-885"/>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4222CDA2-113C-DE4F-99DC-134295D1AD8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453347" y="2830383"/>
            <a:ext cx="1690653" cy="1465638"/>
          </a:xfrm>
          <a:prstGeom prst="rect">
            <a:avLst/>
          </a:prstGeom>
          <a:noFill/>
          <a:ln>
            <a:noFill/>
          </a:ln>
        </p:spPr>
      </p:pic>
      <p:sp>
        <p:nvSpPr>
          <p:cNvPr id="12" name="Rectangle 11">
            <a:extLst>
              <a:ext uri="{FF2B5EF4-FFF2-40B4-BE49-F238E27FC236}">
                <a16:creationId xmlns:a16="http://schemas.microsoft.com/office/drawing/2014/main" id="{17F6AFEC-ECE1-314A-BAD0-D47918215E84}"/>
              </a:ext>
            </a:extLst>
          </p:cNvPr>
          <p:cNvSpPr/>
          <p:nvPr/>
        </p:nvSpPr>
        <p:spPr>
          <a:xfrm>
            <a:off x="7391597" y="4928056"/>
            <a:ext cx="1752403" cy="215444"/>
          </a:xfrm>
          <a:prstGeom prst="rect">
            <a:avLst/>
          </a:prstGeom>
        </p:spPr>
        <p:txBody>
          <a:bodyPr wrap="none">
            <a:spAutoFit/>
          </a:bodyPr>
          <a:lstStyle/>
          <a:p>
            <a:r>
              <a:rPr lang="fr-CH" sz="800" i="1">
                <a:latin typeface="Times New Roman" panose="02020603050405020304" pitchFamily="18" charset="0"/>
                <a:ea typeface="Times New Roman" panose="02020603050405020304" pitchFamily="18" charset="0"/>
              </a:rPr>
              <a:t>https://en.wikipedia.org/wiki/Etendue</a:t>
            </a:r>
            <a:r>
              <a:rPr lang="fr-CH" sz="800"/>
              <a:t> </a:t>
            </a:r>
          </a:p>
        </p:txBody>
      </p:sp>
      <p:grpSp>
        <p:nvGrpSpPr>
          <p:cNvPr id="50" name="Group 49">
            <a:extLst>
              <a:ext uri="{FF2B5EF4-FFF2-40B4-BE49-F238E27FC236}">
                <a16:creationId xmlns:a16="http://schemas.microsoft.com/office/drawing/2014/main" id="{7F9504ED-E811-4A44-B4AA-283D139D69F2}"/>
              </a:ext>
            </a:extLst>
          </p:cNvPr>
          <p:cNvGrpSpPr/>
          <p:nvPr/>
        </p:nvGrpSpPr>
        <p:grpSpPr>
          <a:xfrm>
            <a:off x="3907478" y="3542813"/>
            <a:ext cx="3572176" cy="1579143"/>
            <a:chOff x="2907565" y="3542813"/>
            <a:chExt cx="3572176" cy="1579143"/>
          </a:xfrm>
        </p:grpSpPr>
        <p:grpSp>
          <p:nvGrpSpPr>
            <p:cNvPr id="22" name="Group 21">
              <a:extLst>
                <a:ext uri="{FF2B5EF4-FFF2-40B4-BE49-F238E27FC236}">
                  <a16:creationId xmlns:a16="http://schemas.microsoft.com/office/drawing/2014/main" id="{C6C12365-2EF2-BE4C-9748-E0904FDAE558}"/>
                </a:ext>
              </a:extLst>
            </p:cNvPr>
            <p:cNvGrpSpPr/>
            <p:nvPr/>
          </p:nvGrpSpPr>
          <p:grpSpPr>
            <a:xfrm>
              <a:off x="3443796" y="3943138"/>
              <a:ext cx="2256405" cy="1079910"/>
              <a:chOff x="1486721" y="3801276"/>
              <a:chExt cx="2256405" cy="1079910"/>
            </a:xfrm>
          </p:grpSpPr>
          <p:sp>
            <p:nvSpPr>
              <p:cNvPr id="23" name="Rectangle 22">
                <a:extLst>
                  <a:ext uri="{FF2B5EF4-FFF2-40B4-BE49-F238E27FC236}">
                    <a16:creationId xmlns:a16="http://schemas.microsoft.com/office/drawing/2014/main" id="{ACF79630-7FC2-3B48-AF7B-E7E28A6D6930}"/>
                  </a:ext>
                </a:extLst>
              </p:cNvPr>
              <p:cNvSpPr/>
              <p:nvPr/>
            </p:nvSpPr>
            <p:spPr>
              <a:xfrm>
                <a:off x="1486721" y="3802325"/>
                <a:ext cx="144000" cy="107886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26" name="Straight Connector 25">
                <a:extLst>
                  <a:ext uri="{FF2B5EF4-FFF2-40B4-BE49-F238E27FC236}">
                    <a16:creationId xmlns:a16="http://schemas.microsoft.com/office/drawing/2014/main" id="{7AD71C75-9F51-824D-B8BB-DDEAA84E09A2}"/>
                  </a:ext>
                </a:extLst>
              </p:cNvPr>
              <p:cNvCxnSpPr/>
              <p:nvPr/>
            </p:nvCxnSpPr>
            <p:spPr>
              <a:xfrm flipV="1">
                <a:off x="1630721" y="3966786"/>
                <a:ext cx="1980000" cy="36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D2C2C20-0842-A244-80B9-5A15C61ED6E0}"/>
                  </a:ext>
                </a:extLst>
              </p:cNvPr>
              <p:cNvCxnSpPr>
                <a:cxnSpLocks/>
                <a:stCxn id="23" idx="3"/>
              </p:cNvCxnSpPr>
              <p:nvPr/>
            </p:nvCxnSpPr>
            <p:spPr>
              <a:xfrm>
                <a:off x="1630721" y="4341756"/>
                <a:ext cx="1980000" cy="360000"/>
              </a:xfrm>
              <a:prstGeom prst="line">
                <a:avLst/>
              </a:prstGeom>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52EAB989-FB15-5047-8B1E-09CB1BBB229F}"/>
                  </a:ext>
                </a:extLst>
              </p:cNvPr>
              <p:cNvSpPr/>
              <p:nvPr/>
            </p:nvSpPr>
            <p:spPr>
              <a:xfrm>
                <a:off x="3512051" y="3966786"/>
                <a:ext cx="231075" cy="7349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29" name="Straight Connector 28">
                <a:extLst>
                  <a:ext uri="{FF2B5EF4-FFF2-40B4-BE49-F238E27FC236}">
                    <a16:creationId xmlns:a16="http://schemas.microsoft.com/office/drawing/2014/main" id="{EC5A7720-2BDC-B349-B3A1-9D569532E2A3}"/>
                  </a:ext>
                </a:extLst>
              </p:cNvPr>
              <p:cNvCxnSpPr>
                <a:cxnSpLocks/>
                <a:endCxn id="28" idx="4"/>
              </p:cNvCxnSpPr>
              <p:nvPr/>
            </p:nvCxnSpPr>
            <p:spPr>
              <a:xfrm flipV="1">
                <a:off x="1630721" y="4701756"/>
                <a:ext cx="1996868" cy="17943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E3CD24-602F-604F-BF70-FD90613439CE}"/>
                  </a:ext>
                </a:extLst>
              </p:cNvPr>
              <p:cNvCxnSpPr>
                <a:cxnSpLocks/>
                <a:endCxn id="28" idx="0"/>
              </p:cNvCxnSpPr>
              <p:nvPr/>
            </p:nvCxnSpPr>
            <p:spPr>
              <a:xfrm flipV="1">
                <a:off x="1627823" y="3966786"/>
                <a:ext cx="1999766" cy="91440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6B87AA9-5B55-A549-898A-F54141C9A347}"/>
                  </a:ext>
                </a:extLst>
              </p:cNvPr>
              <p:cNvCxnSpPr>
                <a:cxnSpLocks/>
                <a:endCxn id="28" idx="0"/>
              </p:cNvCxnSpPr>
              <p:nvPr/>
            </p:nvCxnSpPr>
            <p:spPr>
              <a:xfrm>
                <a:off x="1647588" y="3801276"/>
                <a:ext cx="1980001" cy="16551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ACD00BD-20EF-A64A-9F31-B980E3AAAAB0}"/>
                  </a:ext>
                </a:extLst>
              </p:cNvPr>
              <p:cNvCxnSpPr>
                <a:cxnSpLocks/>
                <a:endCxn id="28" idx="4"/>
              </p:cNvCxnSpPr>
              <p:nvPr/>
            </p:nvCxnSpPr>
            <p:spPr>
              <a:xfrm>
                <a:off x="1647588" y="3801276"/>
                <a:ext cx="1980001" cy="90048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86CB457D-8F0D-EC4F-A821-FF34A55D85D9}"/>
                </a:ext>
              </a:extLst>
            </p:cNvPr>
            <p:cNvSpPr txBox="1"/>
            <p:nvPr/>
          </p:nvSpPr>
          <p:spPr>
            <a:xfrm>
              <a:off x="2907565" y="4142181"/>
              <a:ext cx="664420" cy="461665"/>
            </a:xfrm>
            <a:prstGeom prst="rect">
              <a:avLst/>
            </a:prstGeom>
            <a:noFill/>
          </p:spPr>
          <p:txBody>
            <a:bodyPr wrap="square" rtlCol="0">
              <a:spAutoFit/>
            </a:bodyPr>
            <a:lstStyle/>
            <a:p>
              <a:r>
                <a:rPr lang="fr-CH" sz="1200"/>
                <a:t>Source </a:t>
              </a:r>
              <a:r>
                <a:rPr lang="fr-CH" sz="1200" i="1"/>
                <a:t>S</a:t>
              </a:r>
            </a:p>
          </p:txBody>
        </p:sp>
        <p:sp>
          <p:nvSpPr>
            <p:cNvPr id="42" name="TextBox 41">
              <a:extLst>
                <a:ext uri="{FF2B5EF4-FFF2-40B4-BE49-F238E27FC236}">
                  <a16:creationId xmlns:a16="http://schemas.microsoft.com/office/drawing/2014/main" id="{1871A997-AD28-0442-8107-29FF810CCD56}"/>
                </a:ext>
              </a:extLst>
            </p:cNvPr>
            <p:cNvSpPr txBox="1"/>
            <p:nvPr/>
          </p:nvSpPr>
          <p:spPr>
            <a:xfrm>
              <a:off x="5676809" y="4260588"/>
              <a:ext cx="802932" cy="461665"/>
            </a:xfrm>
            <a:prstGeom prst="rect">
              <a:avLst/>
            </a:prstGeom>
            <a:noFill/>
          </p:spPr>
          <p:txBody>
            <a:bodyPr wrap="square" rtlCol="0">
              <a:spAutoFit/>
            </a:bodyPr>
            <a:lstStyle/>
            <a:p>
              <a:r>
                <a:rPr lang="fr-CH" sz="1200"/>
                <a:t>Détecteur </a:t>
              </a:r>
              <a:r>
                <a:rPr lang="fr-CH" sz="1200" i="1">
                  <a:latin typeface="Symbol" pitchFamily="2" charset="2"/>
                </a:rPr>
                <a:t>S</a:t>
              </a:r>
            </a:p>
          </p:txBody>
        </p:sp>
        <p:sp>
          <p:nvSpPr>
            <p:cNvPr id="43" name="TextBox 42">
              <a:extLst>
                <a:ext uri="{FF2B5EF4-FFF2-40B4-BE49-F238E27FC236}">
                  <a16:creationId xmlns:a16="http://schemas.microsoft.com/office/drawing/2014/main" id="{95D1E404-EE39-3F4B-AC0D-052350688699}"/>
                </a:ext>
              </a:extLst>
            </p:cNvPr>
            <p:cNvSpPr txBox="1"/>
            <p:nvPr/>
          </p:nvSpPr>
          <p:spPr>
            <a:xfrm>
              <a:off x="3874990" y="4330148"/>
              <a:ext cx="451459" cy="276999"/>
            </a:xfrm>
            <a:prstGeom prst="rect">
              <a:avLst/>
            </a:prstGeom>
            <a:noFill/>
          </p:spPr>
          <p:txBody>
            <a:bodyPr wrap="square" rtlCol="0">
              <a:spAutoFit/>
            </a:bodyPr>
            <a:lstStyle/>
            <a:p>
              <a:r>
                <a:rPr lang="fr-CH" sz="1200" i="1"/>
                <a:t>d</a:t>
              </a:r>
              <a:r>
                <a:rPr lang="fr-CH" sz="1200" i="1">
                  <a:latin typeface="Symbol" pitchFamily="2" charset="2"/>
                </a:rPr>
                <a:t>W</a:t>
              </a:r>
              <a:r>
                <a:rPr lang="fr-CH" sz="1200" i="1" baseline="-25000">
                  <a:latin typeface="Symbol" pitchFamily="2" charset="2"/>
                </a:rPr>
                <a:t>2</a:t>
              </a:r>
            </a:p>
          </p:txBody>
        </p:sp>
        <p:cxnSp>
          <p:nvCxnSpPr>
            <p:cNvPr id="45" name="Straight Connector 44">
              <a:extLst>
                <a:ext uri="{FF2B5EF4-FFF2-40B4-BE49-F238E27FC236}">
                  <a16:creationId xmlns:a16="http://schemas.microsoft.com/office/drawing/2014/main" id="{36E0DED5-9486-F543-8BF9-6585B565A6B1}"/>
                </a:ext>
              </a:extLst>
            </p:cNvPr>
            <p:cNvCxnSpPr/>
            <p:nvPr/>
          </p:nvCxnSpPr>
          <p:spPr>
            <a:xfrm>
              <a:off x="3604663" y="3943138"/>
              <a:ext cx="0" cy="10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BAA7067-96EF-2544-9330-5594EEDD4028}"/>
                </a:ext>
              </a:extLst>
            </p:cNvPr>
            <p:cNvCxnSpPr/>
            <p:nvPr/>
          </p:nvCxnSpPr>
          <p:spPr>
            <a:xfrm>
              <a:off x="3604663" y="4424264"/>
              <a:ext cx="0" cy="10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DA0FBB4-D91B-9444-B45A-F67722FC6645}"/>
                </a:ext>
              </a:extLst>
            </p:cNvPr>
            <p:cNvCxnSpPr/>
            <p:nvPr/>
          </p:nvCxnSpPr>
          <p:spPr>
            <a:xfrm>
              <a:off x="3604663" y="4931702"/>
              <a:ext cx="0" cy="10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BC51B9A4-170A-D241-9CB3-6211F4380174}"/>
                </a:ext>
              </a:extLst>
            </p:cNvPr>
            <p:cNvSpPr txBox="1"/>
            <p:nvPr/>
          </p:nvSpPr>
          <p:spPr>
            <a:xfrm>
              <a:off x="3988463" y="4705725"/>
              <a:ext cx="451459" cy="276999"/>
            </a:xfrm>
            <a:prstGeom prst="rect">
              <a:avLst/>
            </a:prstGeom>
            <a:noFill/>
          </p:spPr>
          <p:txBody>
            <a:bodyPr wrap="square" rtlCol="0">
              <a:spAutoFit/>
            </a:bodyPr>
            <a:lstStyle/>
            <a:p>
              <a:r>
                <a:rPr lang="fr-CH" sz="1200" i="1"/>
                <a:t>d</a:t>
              </a:r>
              <a:r>
                <a:rPr lang="fr-CH" sz="1200" i="1">
                  <a:latin typeface="Symbol" pitchFamily="2" charset="2"/>
                </a:rPr>
                <a:t>W</a:t>
              </a:r>
              <a:r>
                <a:rPr lang="fr-CH" sz="1200" i="1" baseline="-25000">
                  <a:latin typeface="Symbol" pitchFamily="2" charset="2"/>
                </a:rPr>
                <a:t>1</a:t>
              </a:r>
            </a:p>
          </p:txBody>
        </p:sp>
        <p:sp>
          <p:nvSpPr>
            <p:cNvPr id="49" name="TextBox 48">
              <a:extLst>
                <a:ext uri="{FF2B5EF4-FFF2-40B4-BE49-F238E27FC236}">
                  <a16:creationId xmlns:a16="http://schemas.microsoft.com/office/drawing/2014/main" id="{0913369E-3AFA-B240-BE1F-4CFA84A7AB08}"/>
                </a:ext>
              </a:extLst>
            </p:cNvPr>
            <p:cNvSpPr txBox="1"/>
            <p:nvPr/>
          </p:nvSpPr>
          <p:spPr>
            <a:xfrm>
              <a:off x="3915365" y="3929824"/>
              <a:ext cx="451459" cy="276999"/>
            </a:xfrm>
            <a:prstGeom prst="rect">
              <a:avLst/>
            </a:prstGeom>
            <a:noFill/>
          </p:spPr>
          <p:txBody>
            <a:bodyPr wrap="square" rtlCol="0">
              <a:spAutoFit/>
            </a:bodyPr>
            <a:lstStyle/>
            <a:p>
              <a:r>
                <a:rPr lang="fr-CH" sz="1200" i="1"/>
                <a:t>d</a:t>
              </a:r>
              <a:r>
                <a:rPr lang="fr-CH" sz="1200" i="1">
                  <a:latin typeface="Symbol" pitchFamily="2" charset="2"/>
                </a:rPr>
                <a:t>W</a:t>
              </a:r>
              <a:r>
                <a:rPr lang="fr-CH" sz="1200" i="1" baseline="-25000">
                  <a:latin typeface="Symbol" pitchFamily="2" charset="2"/>
                </a:rPr>
                <a:t>3</a:t>
              </a:r>
            </a:p>
          </p:txBody>
        </p:sp>
        <p:sp>
          <p:nvSpPr>
            <p:cNvPr id="77" name="TextBox 76">
              <a:extLst>
                <a:ext uri="{FF2B5EF4-FFF2-40B4-BE49-F238E27FC236}">
                  <a16:creationId xmlns:a16="http://schemas.microsoft.com/office/drawing/2014/main" id="{CA35AF1C-4E53-B141-ABAD-6E74E6AB37E7}"/>
                </a:ext>
              </a:extLst>
            </p:cNvPr>
            <p:cNvSpPr txBox="1"/>
            <p:nvPr/>
          </p:nvSpPr>
          <p:spPr>
            <a:xfrm>
              <a:off x="3633128" y="3542813"/>
              <a:ext cx="1934668" cy="276999"/>
            </a:xfrm>
            <a:prstGeom prst="rect">
              <a:avLst/>
            </a:prstGeom>
            <a:noFill/>
          </p:spPr>
          <p:txBody>
            <a:bodyPr wrap="square" rtlCol="0">
              <a:spAutoFit/>
            </a:bodyPr>
            <a:lstStyle/>
            <a:p>
              <a:r>
                <a:rPr lang="fr-CH" sz="1200" i="1"/>
                <a:t>G</a:t>
              </a:r>
              <a:r>
                <a:rPr lang="fr-CH" sz="1200"/>
                <a:t> est limité par le détecteur</a:t>
              </a:r>
              <a:endParaRPr lang="fr-CH" sz="1200" i="1"/>
            </a:p>
          </p:txBody>
        </p:sp>
        <p:sp>
          <p:nvSpPr>
            <p:cNvPr id="79" name="TextBox 78">
              <a:extLst>
                <a:ext uri="{FF2B5EF4-FFF2-40B4-BE49-F238E27FC236}">
                  <a16:creationId xmlns:a16="http://schemas.microsoft.com/office/drawing/2014/main" id="{54AFF011-0964-2B40-8B4A-A52ADAE473C8}"/>
                </a:ext>
              </a:extLst>
            </p:cNvPr>
            <p:cNvSpPr txBox="1"/>
            <p:nvPr/>
          </p:nvSpPr>
          <p:spPr>
            <a:xfrm>
              <a:off x="3254052" y="3845773"/>
              <a:ext cx="451459" cy="276999"/>
            </a:xfrm>
            <a:prstGeom prst="rect">
              <a:avLst/>
            </a:prstGeom>
            <a:noFill/>
          </p:spPr>
          <p:txBody>
            <a:bodyPr wrap="square" rtlCol="0">
              <a:spAutoFit/>
            </a:bodyPr>
            <a:lstStyle/>
            <a:p>
              <a:r>
                <a:rPr lang="fr-CH" sz="1200" i="1"/>
                <a:t>dS</a:t>
              </a:r>
              <a:r>
                <a:rPr lang="fr-CH" sz="1200" i="1" baseline="-25000">
                  <a:latin typeface="Symbol" pitchFamily="2" charset="2"/>
                </a:rPr>
                <a:t>3</a:t>
              </a:r>
            </a:p>
          </p:txBody>
        </p:sp>
        <p:sp>
          <p:nvSpPr>
            <p:cNvPr id="80" name="TextBox 79">
              <a:extLst>
                <a:ext uri="{FF2B5EF4-FFF2-40B4-BE49-F238E27FC236}">
                  <a16:creationId xmlns:a16="http://schemas.microsoft.com/office/drawing/2014/main" id="{33FDF227-8DF4-C446-9982-BDF252DC1AF4}"/>
                </a:ext>
              </a:extLst>
            </p:cNvPr>
            <p:cNvSpPr txBox="1"/>
            <p:nvPr/>
          </p:nvSpPr>
          <p:spPr>
            <a:xfrm>
              <a:off x="3257622" y="4345365"/>
              <a:ext cx="451459" cy="276999"/>
            </a:xfrm>
            <a:prstGeom prst="rect">
              <a:avLst/>
            </a:prstGeom>
            <a:noFill/>
          </p:spPr>
          <p:txBody>
            <a:bodyPr wrap="square" rtlCol="0">
              <a:spAutoFit/>
            </a:bodyPr>
            <a:lstStyle/>
            <a:p>
              <a:r>
                <a:rPr lang="fr-CH" sz="1200" i="1"/>
                <a:t>dS</a:t>
              </a:r>
              <a:r>
                <a:rPr lang="fr-CH" sz="1200" i="1" baseline="-25000">
                  <a:latin typeface="Symbol" pitchFamily="2" charset="2"/>
                </a:rPr>
                <a:t>2</a:t>
              </a:r>
            </a:p>
          </p:txBody>
        </p:sp>
        <p:sp>
          <p:nvSpPr>
            <p:cNvPr id="81" name="TextBox 80">
              <a:extLst>
                <a:ext uri="{FF2B5EF4-FFF2-40B4-BE49-F238E27FC236}">
                  <a16:creationId xmlns:a16="http://schemas.microsoft.com/office/drawing/2014/main" id="{C7A9E8B7-8D56-5F43-8072-AB2E731F7624}"/>
                </a:ext>
              </a:extLst>
            </p:cNvPr>
            <p:cNvSpPr txBox="1"/>
            <p:nvPr/>
          </p:nvSpPr>
          <p:spPr>
            <a:xfrm>
              <a:off x="3261192" y="4844957"/>
              <a:ext cx="451459" cy="276999"/>
            </a:xfrm>
            <a:prstGeom prst="rect">
              <a:avLst/>
            </a:prstGeom>
            <a:noFill/>
          </p:spPr>
          <p:txBody>
            <a:bodyPr wrap="square" rtlCol="0">
              <a:spAutoFit/>
            </a:bodyPr>
            <a:lstStyle/>
            <a:p>
              <a:r>
                <a:rPr lang="fr-CH" sz="1200" i="1"/>
                <a:t>dS</a:t>
              </a:r>
              <a:r>
                <a:rPr lang="fr-CH" sz="1200" i="1" baseline="-25000">
                  <a:latin typeface="Symbol" pitchFamily="2" charset="2"/>
                </a:rPr>
                <a:t>1</a:t>
              </a:r>
            </a:p>
          </p:txBody>
        </p:sp>
      </p:grpSp>
      <p:grpSp>
        <p:nvGrpSpPr>
          <p:cNvPr id="69" name="Group 68">
            <a:extLst>
              <a:ext uri="{FF2B5EF4-FFF2-40B4-BE49-F238E27FC236}">
                <a16:creationId xmlns:a16="http://schemas.microsoft.com/office/drawing/2014/main" id="{8EBFC111-7BEF-BF41-8EC1-CC0362A57098}"/>
              </a:ext>
            </a:extLst>
          </p:cNvPr>
          <p:cNvGrpSpPr/>
          <p:nvPr/>
        </p:nvGrpSpPr>
        <p:grpSpPr>
          <a:xfrm>
            <a:off x="88597" y="3520298"/>
            <a:ext cx="3598488" cy="1496248"/>
            <a:chOff x="444005" y="2223360"/>
            <a:chExt cx="3598488" cy="1496248"/>
          </a:xfrm>
        </p:grpSpPr>
        <p:grpSp>
          <p:nvGrpSpPr>
            <p:cNvPr id="21" name="Group 20">
              <a:extLst>
                <a:ext uri="{FF2B5EF4-FFF2-40B4-BE49-F238E27FC236}">
                  <a16:creationId xmlns:a16="http://schemas.microsoft.com/office/drawing/2014/main" id="{ADE813C8-502A-F542-AF8B-641A73122948}"/>
                </a:ext>
              </a:extLst>
            </p:cNvPr>
            <p:cNvGrpSpPr/>
            <p:nvPr/>
          </p:nvGrpSpPr>
          <p:grpSpPr>
            <a:xfrm>
              <a:off x="1986691" y="2609488"/>
              <a:ext cx="0" cy="1084720"/>
              <a:chOff x="3473412" y="2440594"/>
              <a:chExt cx="0" cy="1084720"/>
            </a:xfrm>
          </p:grpSpPr>
          <p:cxnSp>
            <p:nvCxnSpPr>
              <p:cNvPr id="7" name="Straight Connector 6">
                <a:extLst>
                  <a:ext uri="{FF2B5EF4-FFF2-40B4-BE49-F238E27FC236}">
                    <a16:creationId xmlns:a16="http://schemas.microsoft.com/office/drawing/2014/main" id="{BACE4B36-161E-174E-A0DB-9C6EA16DAA15}"/>
                  </a:ext>
                </a:extLst>
              </p:cNvPr>
              <p:cNvCxnSpPr/>
              <p:nvPr/>
            </p:nvCxnSpPr>
            <p:spPr>
              <a:xfrm>
                <a:off x="3473412" y="2440594"/>
                <a:ext cx="0" cy="3815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6F05EF9-8090-1E4F-B7D5-977884D0BBE5}"/>
                  </a:ext>
                </a:extLst>
              </p:cNvPr>
              <p:cNvCxnSpPr/>
              <p:nvPr/>
            </p:nvCxnSpPr>
            <p:spPr>
              <a:xfrm>
                <a:off x="3473412" y="3165314"/>
                <a:ext cx="0" cy="3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96C5EBA6-59DF-094D-BCA5-93E0A56F4062}"/>
                </a:ext>
              </a:extLst>
            </p:cNvPr>
            <p:cNvGrpSpPr/>
            <p:nvPr/>
          </p:nvGrpSpPr>
          <p:grpSpPr>
            <a:xfrm>
              <a:off x="444005" y="2223360"/>
              <a:ext cx="3598488" cy="1496248"/>
              <a:chOff x="2881253" y="3526800"/>
              <a:chExt cx="3598488" cy="1496248"/>
            </a:xfrm>
          </p:grpSpPr>
          <p:grpSp>
            <p:nvGrpSpPr>
              <p:cNvPr id="52" name="Group 51">
                <a:extLst>
                  <a:ext uri="{FF2B5EF4-FFF2-40B4-BE49-F238E27FC236}">
                    <a16:creationId xmlns:a16="http://schemas.microsoft.com/office/drawing/2014/main" id="{39B00918-FA5E-B442-B742-2F71DC4183AE}"/>
                  </a:ext>
                </a:extLst>
              </p:cNvPr>
              <p:cNvGrpSpPr/>
              <p:nvPr/>
            </p:nvGrpSpPr>
            <p:grpSpPr>
              <a:xfrm>
                <a:off x="3443796" y="3944187"/>
                <a:ext cx="2256405" cy="1078861"/>
                <a:chOff x="1486721" y="3802325"/>
                <a:chExt cx="2256405" cy="1078861"/>
              </a:xfrm>
            </p:grpSpPr>
            <p:sp>
              <p:nvSpPr>
                <p:cNvPr id="61" name="Rectangle 60">
                  <a:extLst>
                    <a:ext uri="{FF2B5EF4-FFF2-40B4-BE49-F238E27FC236}">
                      <a16:creationId xmlns:a16="http://schemas.microsoft.com/office/drawing/2014/main" id="{3EACD164-CA37-F74E-8219-423E4A48456C}"/>
                    </a:ext>
                  </a:extLst>
                </p:cNvPr>
                <p:cNvSpPr/>
                <p:nvPr/>
              </p:nvSpPr>
              <p:spPr>
                <a:xfrm>
                  <a:off x="1486721" y="3802325"/>
                  <a:ext cx="144000" cy="107886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62" name="Straight Connector 61">
                  <a:extLst>
                    <a:ext uri="{FF2B5EF4-FFF2-40B4-BE49-F238E27FC236}">
                      <a16:creationId xmlns:a16="http://schemas.microsoft.com/office/drawing/2014/main" id="{5BB89F04-CA2D-F54D-9E17-ACFCCF8F7A41}"/>
                    </a:ext>
                  </a:extLst>
                </p:cNvPr>
                <p:cNvCxnSpPr/>
                <p:nvPr/>
              </p:nvCxnSpPr>
              <p:spPr>
                <a:xfrm flipV="1">
                  <a:off x="1630721" y="3966786"/>
                  <a:ext cx="1980000" cy="36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7EAE2A0-418F-6740-B6E9-E873786B126A}"/>
                    </a:ext>
                  </a:extLst>
                </p:cNvPr>
                <p:cNvCxnSpPr>
                  <a:cxnSpLocks/>
                  <a:stCxn id="61" idx="3"/>
                </p:cNvCxnSpPr>
                <p:nvPr/>
              </p:nvCxnSpPr>
              <p:spPr>
                <a:xfrm>
                  <a:off x="1630721" y="4341756"/>
                  <a:ext cx="1980000" cy="360000"/>
                </a:xfrm>
                <a:prstGeom prst="line">
                  <a:avLst/>
                </a:prstGeom>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395E16-0C87-384A-AC27-619BAF4CC08F}"/>
                    </a:ext>
                  </a:extLst>
                </p:cNvPr>
                <p:cNvSpPr/>
                <p:nvPr/>
              </p:nvSpPr>
              <p:spPr>
                <a:xfrm>
                  <a:off x="3512051" y="3966786"/>
                  <a:ext cx="231075" cy="7349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65" name="Straight Connector 64">
                  <a:extLst>
                    <a:ext uri="{FF2B5EF4-FFF2-40B4-BE49-F238E27FC236}">
                      <a16:creationId xmlns:a16="http://schemas.microsoft.com/office/drawing/2014/main" id="{71355335-8A9C-C841-BDA4-8DD3AC5E0DDE}"/>
                    </a:ext>
                  </a:extLst>
                </p:cNvPr>
                <p:cNvCxnSpPr>
                  <a:cxnSpLocks/>
                  <a:endCxn id="64" idx="2"/>
                </p:cNvCxnSpPr>
                <p:nvPr/>
              </p:nvCxnSpPr>
              <p:spPr>
                <a:xfrm flipV="1">
                  <a:off x="1660502" y="4334271"/>
                  <a:ext cx="1851549" cy="29156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7D4577B-28A1-DE4A-A2B7-6D6A0F4A1BAD}"/>
                    </a:ext>
                  </a:extLst>
                </p:cNvPr>
                <p:cNvCxnSpPr>
                  <a:cxnSpLocks/>
                  <a:endCxn id="64" idx="0"/>
                </p:cNvCxnSpPr>
                <p:nvPr/>
              </p:nvCxnSpPr>
              <p:spPr>
                <a:xfrm flipV="1">
                  <a:off x="1650486" y="3966786"/>
                  <a:ext cx="1977103" cy="64962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2A09A9A-735C-4440-8704-E1851B8D3040}"/>
                    </a:ext>
                  </a:extLst>
                </p:cNvPr>
                <p:cNvCxnSpPr>
                  <a:cxnSpLocks/>
                  <a:endCxn id="64" idx="2"/>
                </p:cNvCxnSpPr>
                <p:nvPr/>
              </p:nvCxnSpPr>
              <p:spPr>
                <a:xfrm>
                  <a:off x="1664456" y="4017644"/>
                  <a:ext cx="1847595" cy="31662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6747A1D-36F3-8143-BAC0-F2B56C364D77}"/>
                    </a:ext>
                  </a:extLst>
                </p:cNvPr>
                <p:cNvCxnSpPr>
                  <a:cxnSpLocks/>
                  <a:endCxn id="64" idx="4"/>
                </p:cNvCxnSpPr>
                <p:nvPr/>
              </p:nvCxnSpPr>
              <p:spPr>
                <a:xfrm>
                  <a:off x="1660502" y="4029093"/>
                  <a:ext cx="1967087" cy="672663"/>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BB061986-0D71-9144-B703-9E35ACFC4DB3}"/>
                  </a:ext>
                </a:extLst>
              </p:cNvPr>
              <p:cNvSpPr txBox="1"/>
              <p:nvPr/>
            </p:nvSpPr>
            <p:spPr>
              <a:xfrm>
                <a:off x="2881253" y="4161915"/>
                <a:ext cx="664420" cy="461665"/>
              </a:xfrm>
              <a:prstGeom prst="rect">
                <a:avLst/>
              </a:prstGeom>
              <a:noFill/>
            </p:spPr>
            <p:txBody>
              <a:bodyPr wrap="square" rtlCol="0">
                <a:spAutoFit/>
              </a:bodyPr>
              <a:lstStyle/>
              <a:p>
                <a:r>
                  <a:rPr lang="fr-CH" sz="1200"/>
                  <a:t>Source </a:t>
                </a:r>
                <a:r>
                  <a:rPr lang="fr-CH" sz="1200" i="1"/>
                  <a:t>S</a:t>
                </a:r>
              </a:p>
            </p:txBody>
          </p:sp>
          <p:sp>
            <p:nvSpPr>
              <p:cNvPr id="54" name="TextBox 53">
                <a:extLst>
                  <a:ext uri="{FF2B5EF4-FFF2-40B4-BE49-F238E27FC236}">
                    <a16:creationId xmlns:a16="http://schemas.microsoft.com/office/drawing/2014/main" id="{7A9E4CF3-6F1C-1842-B258-D0A2A1D8DA2A}"/>
                  </a:ext>
                </a:extLst>
              </p:cNvPr>
              <p:cNvSpPr txBox="1"/>
              <p:nvPr/>
            </p:nvSpPr>
            <p:spPr>
              <a:xfrm>
                <a:off x="5676809" y="4260588"/>
                <a:ext cx="802932" cy="461665"/>
              </a:xfrm>
              <a:prstGeom prst="rect">
                <a:avLst/>
              </a:prstGeom>
              <a:noFill/>
            </p:spPr>
            <p:txBody>
              <a:bodyPr wrap="square" rtlCol="0">
                <a:spAutoFit/>
              </a:bodyPr>
              <a:lstStyle/>
              <a:p>
                <a:r>
                  <a:rPr lang="fr-CH" sz="1200"/>
                  <a:t>Détecteur </a:t>
                </a:r>
                <a:r>
                  <a:rPr lang="fr-CH" sz="1200" i="1">
                    <a:latin typeface="Symbol" pitchFamily="2" charset="2"/>
                  </a:rPr>
                  <a:t>S</a:t>
                </a:r>
              </a:p>
            </p:txBody>
          </p:sp>
          <p:sp>
            <p:nvSpPr>
              <p:cNvPr id="55" name="TextBox 54">
                <a:extLst>
                  <a:ext uri="{FF2B5EF4-FFF2-40B4-BE49-F238E27FC236}">
                    <a16:creationId xmlns:a16="http://schemas.microsoft.com/office/drawing/2014/main" id="{B6E963AC-28E6-3E44-B276-7751D38EFA0B}"/>
                  </a:ext>
                </a:extLst>
              </p:cNvPr>
              <p:cNvSpPr txBox="1"/>
              <p:nvPr/>
            </p:nvSpPr>
            <p:spPr>
              <a:xfrm>
                <a:off x="3776320" y="4330148"/>
                <a:ext cx="451459" cy="276999"/>
              </a:xfrm>
              <a:prstGeom prst="rect">
                <a:avLst/>
              </a:prstGeom>
              <a:noFill/>
            </p:spPr>
            <p:txBody>
              <a:bodyPr wrap="square" rtlCol="0">
                <a:spAutoFit/>
              </a:bodyPr>
              <a:lstStyle/>
              <a:p>
                <a:r>
                  <a:rPr lang="fr-CH" sz="1200" i="1"/>
                  <a:t>d</a:t>
                </a:r>
                <a:r>
                  <a:rPr lang="fr-CH" sz="1200" i="1">
                    <a:latin typeface="Symbol" pitchFamily="2" charset="2"/>
                  </a:rPr>
                  <a:t>W</a:t>
                </a:r>
                <a:r>
                  <a:rPr lang="fr-CH" sz="1200" i="1" baseline="-25000">
                    <a:latin typeface="Symbol" pitchFamily="2" charset="2"/>
                  </a:rPr>
                  <a:t>2</a:t>
                </a:r>
              </a:p>
            </p:txBody>
          </p:sp>
          <p:cxnSp>
            <p:nvCxnSpPr>
              <p:cNvPr id="56" name="Straight Connector 55">
                <a:extLst>
                  <a:ext uri="{FF2B5EF4-FFF2-40B4-BE49-F238E27FC236}">
                    <a16:creationId xmlns:a16="http://schemas.microsoft.com/office/drawing/2014/main" id="{D9F49862-92E5-9145-B812-A565A5030BE9}"/>
                  </a:ext>
                </a:extLst>
              </p:cNvPr>
              <p:cNvCxnSpPr/>
              <p:nvPr/>
            </p:nvCxnSpPr>
            <p:spPr>
              <a:xfrm>
                <a:off x="3604663" y="4101018"/>
                <a:ext cx="0" cy="10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53D073C-19DB-C943-9885-0610BFD65F15}"/>
                  </a:ext>
                </a:extLst>
              </p:cNvPr>
              <p:cNvCxnSpPr/>
              <p:nvPr/>
            </p:nvCxnSpPr>
            <p:spPr>
              <a:xfrm>
                <a:off x="3604663" y="4424264"/>
                <a:ext cx="0" cy="10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418E3C8-7377-ED40-AEE5-A734A608588E}"/>
                  </a:ext>
                </a:extLst>
              </p:cNvPr>
              <p:cNvCxnSpPr/>
              <p:nvPr/>
            </p:nvCxnSpPr>
            <p:spPr>
              <a:xfrm>
                <a:off x="3604663" y="4708038"/>
                <a:ext cx="0" cy="10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5D3AACC6-D79C-584C-83C7-7F7D31EC6A99}"/>
                  </a:ext>
                </a:extLst>
              </p:cNvPr>
              <p:cNvSpPr txBox="1"/>
              <p:nvPr/>
            </p:nvSpPr>
            <p:spPr>
              <a:xfrm>
                <a:off x="3588435" y="4677538"/>
                <a:ext cx="451459" cy="276999"/>
              </a:xfrm>
              <a:prstGeom prst="rect">
                <a:avLst/>
              </a:prstGeom>
              <a:noFill/>
            </p:spPr>
            <p:txBody>
              <a:bodyPr wrap="square" rtlCol="0">
                <a:spAutoFit/>
              </a:bodyPr>
              <a:lstStyle/>
              <a:p>
                <a:r>
                  <a:rPr lang="fr-CH" sz="1200" i="1"/>
                  <a:t>d</a:t>
                </a:r>
                <a:r>
                  <a:rPr lang="fr-CH" sz="1200" i="1">
                    <a:latin typeface="Symbol" pitchFamily="2" charset="2"/>
                  </a:rPr>
                  <a:t>W</a:t>
                </a:r>
                <a:r>
                  <a:rPr lang="fr-CH" sz="1200" i="1" baseline="-25000">
                    <a:latin typeface="Symbol" pitchFamily="2" charset="2"/>
                  </a:rPr>
                  <a:t>1</a:t>
                </a:r>
              </a:p>
            </p:txBody>
          </p:sp>
          <p:sp>
            <p:nvSpPr>
              <p:cNvPr id="60" name="TextBox 59">
                <a:extLst>
                  <a:ext uri="{FF2B5EF4-FFF2-40B4-BE49-F238E27FC236}">
                    <a16:creationId xmlns:a16="http://schemas.microsoft.com/office/drawing/2014/main" id="{33D327BB-3D1F-874A-B1E0-6BA90DD55F44}"/>
                  </a:ext>
                </a:extLst>
              </p:cNvPr>
              <p:cNvSpPr txBox="1"/>
              <p:nvPr/>
            </p:nvSpPr>
            <p:spPr>
              <a:xfrm>
                <a:off x="3617873" y="3957066"/>
                <a:ext cx="451459" cy="276999"/>
              </a:xfrm>
              <a:prstGeom prst="rect">
                <a:avLst/>
              </a:prstGeom>
              <a:noFill/>
            </p:spPr>
            <p:txBody>
              <a:bodyPr wrap="square" rtlCol="0">
                <a:spAutoFit/>
              </a:bodyPr>
              <a:lstStyle/>
              <a:p>
                <a:r>
                  <a:rPr lang="fr-CH" sz="1200" i="1"/>
                  <a:t>d</a:t>
                </a:r>
                <a:r>
                  <a:rPr lang="fr-CH" sz="1200" i="1">
                    <a:latin typeface="Symbol" pitchFamily="2" charset="2"/>
                  </a:rPr>
                  <a:t>W</a:t>
                </a:r>
                <a:r>
                  <a:rPr lang="fr-CH" sz="1200" i="1" baseline="-25000">
                    <a:latin typeface="Symbol" pitchFamily="2" charset="2"/>
                  </a:rPr>
                  <a:t>3</a:t>
                </a:r>
              </a:p>
            </p:txBody>
          </p:sp>
          <p:sp>
            <p:nvSpPr>
              <p:cNvPr id="78" name="TextBox 77">
                <a:extLst>
                  <a:ext uri="{FF2B5EF4-FFF2-40B4-BE49-F238E27FC236}">
                    <a16:creationId xmlns:a16="http://schemas.microsoft.com/office/drawing/2014/main" id="{D0180862-D9AE-C646-975E-BE619C14DAA3}"/>
                  </a:ext>
                </a:extLst>
              </p:cNvPr>
              <p:cNvSpPr txBox="1"/>
              <p:nvPr/>
            </p:nvSpPr>
            <p:spPr>
              <a:xfrm>
                <a:off x="3443796" y="3526800"/>
                <a:ext cx="2140865" cy="276999"/>
              </a:xfrm>
              <a:prstGeom prst="rect">
                <a:avLst/>
              </a:prstGeom>
              <a:noFill/>
            </p:spPr>
            <p:txBody>
              <a:bodyPr wrap="square" rtlCol="0">
                <a:spAutoFit/>
              </a:bodyPr>
              <a:lstStyle/>
              <a:p>
                <a:r>
                  <a:rPr lang="fr-CH" sz="1200" i="1"/>
                  <a:t>G</a:t>
                </a:r>
                <a:r>
                  <a:rPr lang="fr-CH" sz="1200"/>
                  <a:t> est limité par un diaphragme</a:t>
                </a:r>
                <a:endParaRPr lang="fr-CH" sz="1200" i="1"/>
              </a:p>
            </p:txBody>
          </p:sp>
          <p:sp>
            <p:nvSpPr>
              <p:cNvPr id="85" name="TextBox 84">
                <a:extLst>
                  <a:ext uri="{FF2B5EF4-FFF2-40B4-BE49-F238E27FC236}">
                    <a16:creationId xmlns:a16="http://schemas.microsoft.com/office/drawing/2014/main" id="{FA4CEA4B-56BD-784C-9393-1D31452AF60B}"/>
                  </a:ext>
                </a:extLst>
              </p:cNvPr>
              <p:cNvSpPr txBox="1"/>
              <p:nvPr/>
            </p:nvSpPr>
            <p:spPr>
              <a:xfrm>
                <a:off x="3256976" y="4017478"/>
                <a:ext cx="451459" cy="276999"/>
              </a:xfrm>
              <a:prstGeom prst="rect">
                <a:avLst/>
              </a:prstGeom>
              <a:noFill/>
            </p:spPr>
            <p:txBody>
              <a:bodyPr wrap="square" rtlCol="0">
                <a:spAutoFit/>
              </a:bodyPr>
              <a:lstStyle/>
              <a:p>
                <a:r>
                  <a:rPr lang="fr-CH" sz="1200" i="1"/>
                  <a:t>dS</a:t>
                </a:r>
                <a:r>
                  <a:rPr lang="fr-CH" sz="1200" i="1" baseline="-25000">
                    <a:latin typeface="Symbol" pitchFamily="2" charset="2"/>
                  </a:rPr>
                  <a:t>3</a:t>
                </a:r>
              </a:p>
            </p:txBody>
          </p:sp>
          <p:sp>
            <p:nvSpPr>
              <p:cNvPr id="86" name="TextBox 85">
                <a:extLst>
                  <a:ext uri="{FF2B5EF4-FFF2-40B4-BE49-F238E27FC236}">
                    <a16:creationId xmlns:a16="http://schemas.microsoft.com/office/drawing/2014/main" id="{E34E5F67-2C9F-6743-9105-34CAB7542E94}"/>
                  </a:ext>
                </a:extLst>
              </p:cNvPr>
              <p:cNvSpPr txBox="1"/>
              <p:nvPr/>
            </p:nvSpPr>
            <p:spPr>
              <a:xfrm>
                <a:off x="3252861" y="4332935"/>
                <a:ext cx="451459" cy="276999"/>
              </a:xfrm>
              <a:prstGeom prst="rect">
                <a:avLst/>
              </a:prstGeom>
              <a:noFill/>
            </p:spPr>
            <p:txBody>
              <a:bodyPr wrap="square" rtlCol="0">
                <a:spAutoFit/>
              </a:bodyPr>
              <a:lstStyle/>
              <a:p>
                <a:r>
                  <a:rPr lang="fr-CH" sz="1200" i="1"/>
                  <a:t>dS</a:t>
                </a:r>
                <a:r>
                  <a:rPr lang="fr-CH" sz="1200" i="1" baseline="-25000">
                    <a:latin typeface="Symbol" pitchFamily="2" charset="2"/>
                  </a:rPr>
                  <a:t>2</a:t>
                </a:r>
              </a:p>
            </p:txBody>
          </p:sp>
          <p:sp>
            <p:nvSpPr>
              <p:cNvPr id="87" name="TextBox 86">
                <a:extLst>
                  <a:ext uri="{FF2B5EF4-FFF2-40B4-BE49-F238E27FC236}">
                    <a16:creationId xmlns:a16="http://schemas.microsoft.com/office/drawing/2014/main" id="{35FAAA6D-F76C-BC4A-87A1-7F6F7DAB5A46}"/>
                  </a:ext>
                </a:extLst>
              </p:cNvPr>
              <p:cNvSpPr txBox="1"/>
              <p:nvPr/>
            </p:nvSpPr>
            <p:spPr>
              <a:xfrm>
                <a:off x="3248746" y="4648392"/>
                <a:ext cx="451459" cy="276999"/>
              </a:xfrm>
              <a:prstGeom prst="rect">
                <a:avLst/>
              </a:prstGeom>
              <a:noFill/>
            </p:spPr>
            <p:txBody>
              <a:bodyPr wrap="square" rtlCol="0">
                <a:spAutoFit/>
              </a:bodyPr>
              <a:lstStyle/>
              <a:p>
                <a:r>
                  <a:rPr lang="fr-CH" sz="1200" i="1"/>
                  <a:t>dS</a:t>
                </a:r>
                <a:r>
                  <a:rPr lang="fr-CH" sz="1200" i="1" baseline="-25000">
                    <a:latin typeface="Symbol" pitchFamily="2" charset="2"/>
                  </a:rPr>
                  <a:t>1</a:t>
                </a:r>
              </a:p>
            </p:txBody>
          </p:sp>
        </p:grpSp>
      </p:grpSp>
    </p:spTree>
    <p:extLst>
      <p:ext uri="{BB962C8B-B14F-4D97-AF65-F5344CB8AC3E}">
        <p14:creationId xmlns:p14="http://schemas.microsoft.com/office/powerpoint/2010/main" val="971597198"/>
      </p:ext>
    </p:extLst>
  </p:cSld>
  <p:clrMapOvr>
    <a:masterClrMapping/>
  </p:clrMapOvr>
  <mc:AlternateContent xmlns:mc="http://schemas.openxmlformats.org/markup-compatibility/2006" xmlns:p14="http://schemas.microsoft.com/office/powerpoint/2010/main">
    <mc:Choice Requires="p14">
      <p:transition spd="slow" p14:dur="2000" advTm="256935"/>
    </mc:Choice>
    <mc:Fallback xmlns="">
      <p:transition spd="slow" advTm="256935"/>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0" y="0"/>
            <a:ext cx="6335016" cy="460489"/>
          </a:xfrm>
        </p:spPr>
        <p:txBody>
          <a:bodyPr>
            <a:noAutofit/>
          </a:bodyPr>
          <a:lstStyle/>
          <a:p>
            <a:r>
              <a:rPr lang="fr-CH" sz="2800" dirty="0"/>
              <a:t>L’étendue optique: conservation</a:t>
            </a:r>
            <a:endParaRPr lang="en-CH" sz="2800" dirty="0"/>
          </a:p>
        </p:txBody>
      </p:sp>
      <mc:AlternateContent xmlns:mc="http://schemas.openxmlformats.org/markup-compatibility/2006" xmlns:a14="http://schemas.microsoft.com/office/drawing/2010/main">
        <mc:Choice Requires="a14">
          <p:sp>
            <p:nvSpPr>
              <p:cNvPr id="6" name="Subtitle 5">
                <a:extLst>
                  <a:ext uri="{FF2B5EF4-FFF2-40B4-BE49-F238E27FC236}">
                    <a16:creationId xmlns:a16="http://schemas.microsoft.com/office/drawing/2014/main" id="{5C306856-8977-EC44-A9D7-76CCAB35081E}"/>
                  </a:ext>
                </a:extLst>
              </p:cNvPr>
              <p:cNvSpPr>
                <a:spLocks noGrp="1"/>
              </p:cNvSpPr>
              <p:nvPr>
                <p:ph type="subTitle" idx="1"/>
              </p:nvPr>
            </p:nvSpPr>
            <p:spPr>
              <a:xfrm>
                <a:off x="11815" y="511870"/>
                <a:ext cx="5687776" cy="4640990"/>
              </a:xfrm>
            </p:spPr>
            <p:txBody>
              <a:bodyPr>
                <a:noAutofit/>
              </a:bodyPr>
              <a:lstStyle/>
              <a:p>
                <a:pPr marL="257175" indent="-257175" algn="l">
                  <a:lnSpc>
                    <a:spcPct val="110000"/>
                  </a:lnSpc>
                  <a:buFont typeface="Arial" panose="020B0604020202020204" pitchFamily="34" charset="0"/>
                  <a:buChar char="•"/>
                </a:pPr>
                <a:r>
                  <a:rPr lang="en-CH" dirty="0">
                    <a:solidFill>
                      <a:prstClr val="black"/>
                    </a:solidFill>
                  </a:rPr>
                  <a:t>Le cas de la propagation entre une source </a:t>
                </a:r>
                <a:r>
                  <a:rPr lang="en-CH" i="1" dirty="0">
                    <a:solidFill>
                      <a:prstClr val="black"/>
                    </a:solidFill>
                  </a:rPr>
                  <a:t>S</a:t>
                </a:r>
                <a:r>
                  <a:rPr lang="en-CH" dirty="0">
                    <a:solidFill>
                      <a:prstClr val="black"/>
                    </a:solidFill>
                  </a:rPr>
                  <a:t> et un détecteur </a:t>
                </a:r>
                <a:r>
                  <a:rPr lang="en-CH" i="1" dirty="0">
                    <a:solidFill>
                      <a:prstClr val="black"/>
                    </a:solidFill>
                    <a:latin typeface="Symbol" pitchFamily="2" charset="2"/>
                  </a:rPr>
                  <a:t>S</a:t>
                </a:r>
                <a:r>
                  <a:rPr lang="en-CH" dirty="0">
                    <a:solidFill>
                      <a:prstClr val="black"/>
                    </a:solidFill>
                  </a:rPr>
                  <a:t> :</a:t>
                </a:r>
              </a:p>
              <a:p>
                <a:pPr marL="600075" lvl="1" indent="-257175" algn="l">
                  <a:lnSpc>
                    <a:spcPct val="110000"/>
                  </a:lnSpc>
                  <a:buFont typeface="Arial" panose="020B0604020202020204" pitchFamily="34" charset="0"/>
                  <a:buChar char="•"/>
                </a:pPr>
                <a:r>
                  <a:rPr lang="en-CH" dirty="0">
                    <a:solidFill>
                      <a:prstClr val="black"/>
                    </a:solidFill>
                  </a:rPr>
                  <a:t>Coté source:  </a:t>
                </a:r>
                <a14:m>
                  <m:oMath xmlns:m="http://schemas.openxmlformats.org/officeDocument/2006/math">
                    <m:sSup>
                      <m:sSupPr>
                        <m:ctrlPr>
                          <a:rPr lang="fr-CH" i="1">
                            <a:solidFill>
                              <a:prstClr val="black"/>
                            </a:solidFill>
                            <a:latin typeface="Cambria Math" panose="02040503050406030204" pitchFamily="18" charset="0"/>
                          </a:rPr>
                        </m:ctrlPr>
                      </m:sSupPr>
                      <m:e>
                        <m:r>
                          <a:rPr lang="fr-CH" i="1">
                            <a:solidFill>
                              <a:prstClr val="black"/>
                            </a:solidFill>
                            <a:latin typeface="Cambria Math" panose="02040503050406030204" pitchFamily="18" charset="0"/>
                          </a:rPr>
                          <m:t>𝑑</m:t>
                        </m:r>
                      </m:e>
                      <m:sup>
                        <m:r>
                          <a:rPr lang="fr-CH" i="1">
                            <a:solidFill>
                              <a:prstClr val="black"/>
                            </a:solidFill>
                            <a:latin typeface="Cambria Math" panose="02040503050406030204" pitchFamily="18" charset="0"/>
                          </a:rPr>
                          <m:t>2</m:t>
                        </m:r>
                      </m:sup>
                    </m:sSup>
                    <m:r>
                      <a:rPr lang="fr-CH" i="1">
                        <a:solidFill>
                          <a:prstClr val="black"/>
                        </a:solidFill>
                        <a:latin typeface="Cambria Math" panose="02040503050406030204" pitchFamily="18" charset="0"/>
                      </a:rPr>
                      <m:t>𝐺</m:t>
                    </m:r>
                    <m:r>
                      <a:rPr lang="fr-CH" i="1">
                        <a:solidFill>
                          <a:prstClr val="black"/>
                        </a:solidFill>
                        <a:latin typeface="Cambria Math" panose="02040503050406030204" pitchFamily="18" charset="0"/>
                      </a:rPr>
                      <m:t>=</m:t>
                    </m:r>
                    <m:sSup>
                      <m:sSupPr>
                        <m:ctrlPr>
                          <a:rPr lang="fr-CH" i="1">
                            <a:solidFill>
                              <a:prstClr val="black"/>
                            </a:solidFill>
                            <a:latin typeface="Cambria Math" panose="02040503050406030204" pitchFamily="18" charset="0"/>
                          </a:rPr>
                        </m:ctrlPr>
                      </m:sSupPr>
                      <m:e>
                        <m:r>
                          <a:rPr lang="fr-CH" i="1">
                            <a:solidFill>
                              <a:prstClr val="black"/>
                            </a:solidFill>
                            <a:latin typeface="Cambria Math" panose="02040503050406030204" pitchFamily="18" charset="0"/>
                          </a:rPr>
                          <m:t>𝑛</m:t>
                        </m:r>
                      </m:e>
                      <m:sup>
                        <m:r>
                          <a:rPr lang="fr-CH" i="1">
                            <a:solidFill>
                              <a:prstClr val="black"/>
                            </a:solidFill>
                            <a:latin typeface="Cambria Math" panose="02040503050406030204" pitchFamily="18" charset="0"/>
                          </a:rPr>
                          <m:t>2</m:t>
                        </m:r>
                      </m:sup>
                    </m:sSup>
                    <m:r>
                      <a:rPr lang="fr-CH" i="1">
                        <a:solidFill>
                          <a:prstClr val="black"/>
                        </a:solidFill>
                        <a:latin typeface="Cambria Math" panose="02040503050406030204" pitchFamily="18" charset="0"/>
                      </a:rPr>
                      <m:t>𝑑</m:t>
                    </m:r>
                    <m:r>
                      <a:rPr lang="fr-CH" b="0" i="1" smtClean="0">
                        <a:solidFill>
                          <a:prstClr val="black"/>
                        </a:solidFill>
                        <a:latin typeface="Cambria Math" panose="02040503050406030204" pitchFamily="18" charset="0"/>
                        <a:ea typeface="Cambria Math" panose="02040503050406030204" pitchFamily="18" charset="0"/>
                      </a:rPr>
                      <m:t>𝑆</m:t>
                    </m:r>
                    <m:func>
                      <m:funcPr>
                        <m:ctrlPr>
                          <a:rPr lang="en-GB" i="1">
                            <a:solidFill>
                              <a:prstClr val="black"/>
                            </a:solidFill>
                            <a:latin typeface="Cambria Math" panose="02040503050406030204" pitchFamily="18" charset="0"/>
                            <a:ea typeface="Cambria Math" panose="02040503050406030204" pitchFamily="18" charset="0"/>
                          </a:rPr>
                        </m:ctrlPr>
                      </m:funcPr>
                      <m:fName>
                        <m:r>
                          <m:rPr>
                            <m:sty m:val="p"/>
                          </m:rPr>
                          <a:rPr lang="en-GB">
                            <a:solidFill>
                              <a:prstClr val="black"/>
                            </a:solidFill>
                            <a:latin typeface="Cambria Math" panose="02040503050406030204" pitchFamily="18" charset="0"/>
                            <a:ea typeface="Cambria Math" panose="02040503050406030204" pitchFamily="18" charset="0"/>
                          </a:rPr>
                          <m:t>cos</m:t>
                        </m:r>
                      </m:fName>
                      <m:e>
                        <m:sSub>
                          <m:sSubPr>
                            <m:ctrlPr>
                              <a:rPr lang="en-GB" i="1" smtClean="0">
                                <a:solidFill>
                                  <a:prstClr val="black"/>
                                </a:solidFill>
                                <a:latin typeface="Cambria Math" panose="02040503050406030204" pitchFamily="18" charset="0"/>
                                <a:ea typeface="Cambria Math" panose="02040503050406030204" pitchFamily="18" charset="0"/>
                              </a:rPr>
                            </m:ctrlPr>
                          </m:sSubPr>
                          <m:e>
                            <m:r>
                              <a:rPr lang="en-GB" i="1">
                                <a:solidFill>
                                  <a:prstClr val="black"/>
                                </a:solidFill>
                                <a:latin typeface="Cambria Math" panose="02040503050406030204" pitchFamily="18" charset="0"/>
                                <a:ea typeface="Cambria Math" panose="02040503050406030204" pitchFamily="18" charset="0"/>
                              </a:rPr>
                              <m:t>𝛼</m:t>
                            </m:r>
                          </m:e>
                          <m:sub>
                            <m:r>
                              <a:rPr lang="fr-CH" b="0" i="1" smtClean="0">
                                <a:solidFill>
                                  <a:prstClr val="black"/>
                                </a:solidFill>
                                <a:latin typeface="Cambria Math" panose="02040503050406030204" pitchFamily="18" charset="0"/>
                                <a:ea typeface="Cambria Math" panose="02040503050406030204" pitchFamily="18" charset="0"/>
                              </a:rPr>
                              <m:t>𝑆</m:t>
                            </m:r>
                          </m:sub>
                        </m:sSub>
                      </m:e>
                    </m:func>
                    <m:r>
                      <a:rPr lang="fr-CH" i="1">
                        <a:solidFill>
                          <a:prstClr val="black"/>
                        </a:solidFill>
                        <a:latin typeface="Cambria Math" panose="02040503050406030204" pitchFamily="18" charset="0"/>
                        <a:ea typeface="Cambria Math" panose="02040503050406030204" pitchFamily="18" charset="0"/>
                      </a:rPr>
                      <m:t>𝑑</m:t>
                    </m:r>
                    <m:sSub>
                      <m:sSubPr>
                        <m:ctrlPr>
                          <a:rPr lang="fr-CH" i="1">
                            <a:solidFill>
                              <a:prstClr val="black"/>
                            </a:solidFill>
                            <a:latin typeface="Cambria Math" panose="02040503050406030204" pitchFamily="18" charset="0"/>
                            <a:ea typeface="Cambria Math" panose="02040503050406030204" pitchFamily="18" charset="0"/>
                          </a:rPr>
                        </m:ctrlPr>
                      </m:sSubPr>
                      <m:e>
                        <m:r>
                          <m:rPr>
                            <m:sty m:val="p"/>
                          </m:rPr>
                          <a:rPr lang="el-GR" i="1">
                            <a:solidFill>
                              <a:prstClr val="black"/>
                            </a:solidFill>
                            <a:latin typeface="Cambria Math" panose="02040503050406030204" pitchFamily="18" charset="0"/>
                            <a:ea typeface="Cambria Math" panose="02040503050406030204" pitchFamily="18" charset="0"/>
                          </a:rPr>
                          <m:t>Ω</m:t>
                        </m:r>
                      </m:e>
                      <m:sub>
                        <m:r>
                          <a:rPr lang="fr-CH" b="0" i="1" smtClean="0">
                            <a:solidFill>
                              <a:prstClr val="black"/>
                            </a:solidFill>
                            <a:latin typeface="Cambria Math" panose="02040503050406030204" pitchFamily="18" charset="0"/>
                            <a:ea typeface="Cambria Math" panose="02040503050406030204" pitchFamily="18" charset="0"/>
                          </a:rPr>
                          <m:t>𝑆</m:t>
                        </m:r>
                      </m:sub>
                    </m:sSub>
                    <m:r>
                      <a:rPr lang="fr-CH" i="1">
                        <a:solidFill>
                          <a:prstClr val="black"/>
                        </a:solidFill>
                        <a:latin typeface="Cambria Math" panose="02040503050406030204" pitchFamily="18" charset="0"/>
                      </a:rPr>
                      <m:t>=</m:t>
                    </m:r>
                    <m:sSup>
                      <m:sSupPr>
                        <m:ctrlPr>
                          <a:rPr lang="fr-CH" i="1">
                            <a:solidFill>
                              <a:prstClr val="black"/>
                            </a:solidFill>
                            <a:latin typeface="Cambria Math" panose="02040503050406030204" pitchFamily="18" charset="0"/>
                          </a:rPr>
                        </m:ctrlPr>
                      </m:sSupPr>
                      <m:e>
                        <m:r>
                          <a:rPr lang="fr-CH" i="1">
                            <a:solidFill>
                              <a:prstClr val="black"/>
                            </a:solidFill>
                            <a:latin typeface="Cambria Math" panose="02040503050406030204" pitchFamily="18" charset="0"/>
                          </a:rPr>
                          <m:t>𝑛</m:t>
                        </m:r>
                      </m:e>
                      <m:sup>
                        <m:r>
                          <a:rPr lang="fr-CH" i="1">
                            <a:solidFill>
                              <a:prstClr val="black"/>
                            </a:solidFill>
                            <a:latin typeface="Cambria Math" panose="02040503050406030204" pitchFamily="18" charset="0"/>
                          </a:rPr>
                          <m:t>2</m:t>
                        </m:r>
                      </m:sup>
                    </m:sSup>
                    <m:r>
                      <a:rPr lang="fr-CH" i="1">
                        <a:solidFill>
                          <a:prstClr val="black"/>
                        </a:solidFill>
                        <a:latin typeface="Cambria Math" panose="02040503050406030204" pitchFamily="18" charset="0"/>
                      </a:rPr>
                      <m:t>𝑑</m:t>
                    </m:r>
                    <m:r>
                      <m:rPr>
                        <m:sty m:val="p"/>
                      </m:rPr>
                      <a:rPr lang="fr-CH">
                        <a:solidFill>
                          <a:prstClr val="black"/>
                        </a:solidFill>
                        <a:latin typeface="Cambria Math" panose="02040503050406030204" pitchFamily="18" charset="0"/>
                        <a:ea typeface="Cambria Math" panose="02040503050406030204" pitchFamily="18" charset="0"/>
                      </a:rPr>
                      <m:t>S</m:t>
                    </m:r>
                    <m:func>
                      <m:funcPr>
                        <m:ctrlPr>
                          <a:rPr lang="en-GB" i="1">
                            <a:solidFill>
                              <a:prstClr val="black"/>
                            </a:solidFill>
                            <a:latin typeface="Cambria Math" panose="02040503050406030204" pitchFamily="18" charset="0"/>
                            <a:ea typeface="Cambria Math" panose="02040503050406030204" pitchFamily="18" charset="0"/>
                          </a:rPr>
                        </m:ctrlPr>
                      </m:funcPr>
                      <m:fName>
                        <m:r>
                          <m:rPr>
                            <m:sty m:val="p"/>
                          </m:rPr>
                          <a:rPr lang="en-GB">
                            <a:solidFill>
                              <a:prstClr val="black"/>
                            </a:solidFill>
                            <a:latin typeface="Cambria Math" panose="02040503050406030204" pitchFamily="18" charset="0"/>
                            <a:ea typeface="Cambria Math" panose="02040503050406030204" pitchFamily="18" charset="0"/>
                          </a:rPr>
                          <m:t>cos</m:t>
                        </m:r>
                      </m:fName>
                      <m:e>
                        <m:sSub>
                          <m:sSubPr>
                            <m:ctrlPr>
                              <a:rPr lang="en-GB" i="1">
                                <a:solidFill>
                                  <a:prstClr val="black"/>
                                </a:solidFill>
                                <a:latin typeface="Cambria Math" panose="02040503050406030204" pitchFamily="18" charset="0"/>
                                <a:ea typeface="Cambria Math" panose="02040503050406030204" pitchFamily="18" charset="0"/>
                              </a:rPr>
                            </m:ctrlPr>
                          </m:sSubPr>
                          <m:e>
                            <m:r>
                              <a:rPr lang="en-GB" i="1">
                                <a:solidFill>
                                  <a:prstClr val="black"/>
                                </a:solidFill>
                                <a:latin typeface="Cambria Math" panose="02040503050406030204" pitchFamily="18" charset="0"/>
                                <a:ea typeface="Cambria Math" panose="02040503050406030204" pitchFamily="18" charset="0"/>
                              </a:rPr>
                              <m:t>𝛼</m:t>
                            </m:r>
                          </m:e>
                          <m:sub>
                            <m:r>
                              <a:rPr lang="fr-CH" i="1">
                                <a:solidFill>
                                  <a:prstClr val="black"/>
                                </a:solidFill>
                                <a:latin typeface="Cambria Math" panose="02040503050406030204" pitchFamily="18" charset="0"/>
                                <a:ea typeface="Cambria Math" panose="02040503050406030204" pitchFamily="18" charset="0"/>
                              </a:rPr>
                              <m:t>𝑆</m:t>
                            </m:r>
                          </m:sub>
                        </m:sSub>
                      </m:e>
                    </m:func>
                    <m:d>
                      <m:dPr>
                        <m:ctrlPr>
                          <a:rPr lang="fr-CH" i="1" smtClean="0">
                            <a:solidFill>
                              <a:prstClr val="black"/>
                            </a:solidFill>
                            <a:latin typeface="Cambria Math" panose="02040503050406030204" pitchFamily="18" charset="0"/>
                            <a:ea typeface="Cambria Math" panose="02040503050406030204" pitchFamily="18" charset="0"/>
                          </a:rPr>
                        </m:ctrlPr>
                      </m:dPr>
                      <m:e>
                        <m:r>
                          <a:rPr lang="fr-CH" i="1">
                            <a:solidFill>
                              <a:prstClr val="black"/>
                            </a:solidFill>
                            <a:latin typeface="Cambria Math" panose="02040503050406030204" pitchFamily="18" charset="0"/>
                          </a:rPr>
                          <m:t>𝑑</m:t>
                        </m:r>
                        <m:r>
                          <m:rPr>
                            <m:sty m:val="p"/>
                          </m:rPr>
                          <a:rPr lang="el-GR" i="1">
                            <a:solidFill>
                              <a:prstClr val="black"/>
                            </a:solidFill>
                            <a:latin typeface="Cambria Math" panose="02040503050406030204" pitchFamily="18" charset="0"/>
                            <a:ea typeface="Cambria Math" panose="02040503050406030204" pitchFamily="18" charset="0"/>
                          </a:rPr>
                          <m:t>Σ</m:t>
                        </m:r>
                        <m:func>
                          <m:funcPr>
                            <m:ctrlPr>
                              <a:rPr lang="en-GB" i="1">
                                <a:solidFill>
                                  <a:prstClr val="black"/>
                                </a:solidFill>
                                <a:latin typeface="Cambria Math" panose="02040503050406030204" pitchFamily="18" charset="0"/>
                                <a:ea typeface="Cambria Math" panose="02040503050406030204" pitchFamily="18" charset="0"/>
                              </a:rPr>
                            </m:ctrlPr>
                          </m:funcPr>
                          <m:fName>
                            <m:r>
                              <m:rPr>
                                <m:sty m:val="p"/>
                              </m:rPr>
                              <a:rPr lang="en-GB">
                                <a:solidFill>
                                  <a:prstClr val="black"/>
                                </a:solidFill>
                                <a:latin typeface="Cambria Math" panose="02040503050406030204" pitchFamily="18" charset="0"/>
                                <a:ea typeface="Cambria Math" panose="02040503050406030204" pitchFamily="18" charset="0"/>
                              </a:rPr>
                              <m:t>cos</m:t>
                            </m:r>
                          </m:fName>
                          <m:e>
                            <m:sSub>
                              <m:sSubPr>
                                <m:ctrlPr>
                                  <a:rPr lang="en-GB" i="1">
                                    <a:solidFill>
                                      <a:prstClr val="black"/>
                                    </a:solidFill>
                                    <a:latin typeface="Cambria Math" panose="02040503050406030204" pitchFamily="18" charset="0"/>
                                    <a:ea typeface="Cambria Math" panose="02040503050406030204" pitchFamily="18" charset="0"/>
                                  </a:rPr>
                                </m:ctrlPr>
                              </m:sSubPr>
                              <m:e>
                                <m:r>
                                  <a:rPr lang="en-GB" i="1">
                                    <a:solidFill>
                                      <a:prstClr val="black"/>
                                    </a:solidFill>
                                    <a:latin typeface="Cambria Math" panose="02040503050406030204" pitchFamily="18" charset="0"/>
                                    <a:ea typeface="Cambria Math" panose="02040503050406030204" pitchFamily="18" charset="0"/>
                                  </a:rPr>
                                  <m:t>𝛼</m:t>
                                </m:r>
                              </m:e>
                              <m:sub>
                                <m:r>
                                  <m:rPr>
                                    <m:sty m:val="p"/>
                                  </m:rPr>
                                  <a:rPr lang="el-GR" i="1">
                                    <a:solidFill>
                                      <a:prstClr val="black"/>
                                    </a:solidFill>
                                    <a:latin typeface="Cambria Math" panose="02040503050406030204" pitchFamily="18" charset="0"/>
                                    <a:ea typeface="Cambria Math" panose="02040503050406030204" pitchFamily="18" charset="0"/>
                                  </a:rPr>
                                  <m:t>Σ</m:t>
                                </m:r>
                              </m:sub>
                            </m:sSub>
                          </m:e>
                        </m:func>
                        <m:r>
                          <a:rPr lang="fr-CH" i="1">
                            <a:solidFill>
                              <a:prstClr val="black"/>
                            </a:solidFill>
                            <a:latin typeface="Cambria Math" panose="02040503050406030204" pitchFamily="18" charset="0"/>
                            <a:ea typeface="Cambria Math" panose="02040503050406030204" pitchFamily="18" charset="0"/>
                          </a:rPr>
                          <m:t>/</m:t>
                        </m:r>
                        <m:sSup>
                          <m:sSupPr>
                            <m:ctrlPr>
                              <a:rPr lang="fr-CH" i="1">
                                <a:solidFill>
                                  <a:prstClr val="black"/>
                                </a:solidFill>
                                <a:latin typeface="Cambria Math" panose="02040503050406030204" pitchFamily="18" charset="0"/>
                                <a:ea typeface="Cambria Math" panose="02040503050406030204" pitchFamily="18" charset="0"/>
                              </a:rPr>
                            </m:ctrlPr>
                          </m:sSupPr>
                          <m:e>
                            <m:r>
                              <a:rPr lang="fr-CH" i="1">
                                <a:solidFill>
                                  <a:prstClr val="black"/>
                                </a:solidFill>
                                <a:latin typeface="Cambria Math" panose="02040503050406030204" pitchFamily="18" charset="0"/>
                                <a:ea typeface="Cambria Math" panose="02040503050406030204" pitchFamily="18" charset="0"/>
                              </a:rPr>
                              <m:t>𝑑</m:t>
                            </m:r>
                          </m:e>
                          <m:sup>
                            <m:r>
                              <a:rPr lang="fr-CH" i="1">
                                <a:solidFill>
                                  <a:prstClr val="black"/>
                                </a:solidFill>
                                <a:latin typeface="Cambria Math" panose="02040503050406030204" pitchFamily="18" charset="0"/>
                                <a:ea typeface="Cambria Math" panose="02040503050406030204" pitchFamily="18" charset="0"/>
                              </a:rPr>
                              <m:t>2</m:t>
                            </m:r>
                          </m:sup>
                        </m:sSup>
                      </m:e>
                    </m:d>
                  </m:oMath>
                </a14:m>
                <a:endParaRPr lang="en-CH" dirty="0">
                  <a:solidFill>
                    <a:prstClr val="black"/>
                  </a:solidFill>
                </a:endParaRPr>
              </a:p>
              <a:p>
                <a:pPr marL="600075" lvl="1" indent="-257175" algn="l">
                  <a:lnSpc>
                    <a:spcPct val="110000"/>
                  </a:lnSpc>
                  <a:buFont typeface="Arial" panose="020B0604020202020204" pitchFamily="34" charset="0"/>
                  <a:buChar char="•"/>
                </a:pPr>
                <a:r>
                  <a:rPr lang="en-CH" dirty="0">
                    <a:solidFill>
                      <a:prstClr val="black"/>
                    </a:solidFill>
                  </a:rPr>
                  <a:t>Coté détecteur: </a:t>
                </a:r>
                <a14:m>
                  <m:oMath xmlns:m="http://schemas.openxmlformats.org/officeDocument/2006/math">
                    <m:sSup>
                      <m:sSupPr>
                        <m:ctrlPr>
                          <a:rPr lang="fr-CH" i="1">
                            <a:solidFill>
                              <a:prstClr val="black"/>
                            </a:solidFill>
                            <a:latin typeface="Cambria Math" panose="02040503050406030204" pitchFamily="18" charset="0"/>
                          </a:rPr>
                        </m:ctrlPr>
                      </m:sSupPr>
                      <m:e>
                        <m:r>
                          <a:rPr lang="fr-CH" i="1">
                            <a:solidFill>
                              <a:prstClr val="black"/>
                            </a:solidFill>
                            <a:latin typeface="Cambria Math" panose="02040503050406030204" pitchFamily="18" charset="0"/>
                          </a:rPr>
                          <m:t>𝑑</m:t>
                        </m:r>
                      </m:e>
                      <m:sup>
                        <m:r>
                          <a:rPr lang="fr-CH" i="1">
                            <a:solidFill>
                              <a:prstClr val="black"/>
                            </a:solidFill>
                            <a:latin typeface="Cambria Math" panose="02040503050406030204" pitchFamily="18" charset="0"/>
                          </a:rPr>
                          <m:t>2</m:t>
                        </m:r>
                      </m:sup>
                    </m:sSup>
                    <m:r>
                      <a:rPr lang="fr-CH" i="1">
                        <a:solidFill>
                          <a:prstClr val="black"/>
                        </a:solidFill>
                        <a:latin typeface="Cambria Math" panose="02040503050406030204" pitchFamily="18" charset="0"/>
                      </a:rPr>
                      <m:t>𝐺</m:t>
                    </m:r>
                    <m:r>
                      <a:rPr lang="fr-CH" i="1">
                        <a:solidFill>
                          <a:prstClr val="black"/>
                        </a:solidFill>
                        <a:latin typeface="Cambria Math" panose="02040503050406030204" pitchFamily="18" charset="0"/>
                      </a:rPr>
                      <m:t>=</m:t>
                    </m:r>
                    <m:sSup>
                      <m:sSupPr>
                        <m:ctrlPr>
                          <a:rPr lang="fr-CH" i="1">
                            <a:solidFill>
                              <a:prstClr val="black"/>
                            </a:solidFill>
                            <a:latin typeface="Cambria Math" panose="02040503050406030204" pitchFamily="18" charset="0"/>
                          </a:rPr>
                        </m:ctrlPr>
                      </m:sSupPr>
                      <m:e>
                        <m:r>
                          <a:rPr lang="fr-CH" i="1">
                            <a:solidFill>
                              <a:prstClr val="black"/>
                            </a:solidFill>
                            <a:latin typeface="Cambria Math" panose="02040503050406030204" pitchFamily="18" charset="0"/>
                          </a:rPr>
                          <m:t>𝑛</m:t>
                        </m:r>
                      </m:e>
                      <m:sup>
                        <m:r>
                          <a:rPr lang="fr-CH" i="1">
                            <a:solidFill>
                              <a:prstClr val="black"/>
                            </a:solidFill>
                            <a:latin typeface="Cambria Math" panose="02040503050406030204" pitchFamily="18" charset="0"/>
                          </a:rPr>
                          <m:t>2</m:t>
                        </m:r>
                      </m:sup>
                    </m:sSup>
                    <m:r>
                      <a:rPr lang="fr-CH" i="1">
                        <a:solidFill>
                          <a:prstClr val="black"/>
                        </a:solidFill>
                        <a:latin typeface="Cambria Math" panose="02040503050406030204" pitchFamily="18" charset="0"/>
                      </a:rPr>
                      <m:t>𝑑</m:t>
                    </m:r>
                    <m:r>
                      <m:rPr>
                        <m:sty m:val="p"/>
                      </m:rPr>
                      <a:rPr lang="el-GR" i="1">
                        <a:solidFill>
                          <a:prstClr val="black"/>
                        </a:solidFill>
                        <a:latin typeface="Cambria Math" panose="02040503050406030204" pitchFamily="18" charset="0"/>
                        <a:ea typeface="Cambria Math" panose="02040503050406030204" pitchFamily="18" charset="0"/>
                      </a:rPr>
                      <m:t>Σ</m:t>
                    </m:r>
                    <m:func>
                      <m:funcPr>
                        <m:ctrlPr>
                          <a:rPr lang="en-GB" i="1">
                            <a:solidFill>
                              <a:prstClr val="black"/>
                            </a:solidFill>
                            <a:latin typeface="Cambria Math" panose="02040503050406030204" pitchFamily="18" charset="0"/>
                            <a:ea typeface="Cambria Math" panose="02040503050406030204" pitchFamily="18" charset="0"/>
                          </a:rPr>
                        </m:ctrlPr>
                      </m:funcPr>
                      <m:fName>
                        <m:r>
                          <m:rPr>
                            <m:sty m:val="p"/>
                          </m:rPr>
                          <a:rPr lang="en-GB">
                            <a:solidFill>
                              <a:prstClr val="black"/>
                            </a:solidFill>
                            <a:latin typeface="Cambria Math" panose="02040503050406030204" pitchFamily="18" charset="0"/>
                            <a:ea typeface="Cambria Math" panose="02040503050406030204" pitchFamily="18" charset="0"/>
                          </a:rPr>
                          <m:t>cos</m:t>
                        </m:r>
                      </m:fName>
                      <m:e>
                        <m:sSub>
                          <m:sSubPr>
                            <m:ctrlPr>
                              <a:rPr lang="en-GB" i="1">
                                <a:solidFill>
                                  <a:prstClr val="black"/>
                                </a:solidFill>
                                <a:latin typeface="Cambria Math" panose="02040503050406030204" pitchFamily="18" charset="0"/>
                                <a:ea typeface="Cambria Math" panose="02040503050406030204" pitchFamily="18" charset="0"/>
                              </a:rPr>
                            </m:ctrlPr>
                          </m:sSubPr>
                          <m:e>
                            <m:r>
                              <a:rPr lang="en-GB" i="1">
                                <a:solidFill>
                                  <a:prstClr val="black"/>
                                </a:solidFill>
                                <a:latin typeface="Cambria Math" panose="02040503050406030204" pitchFamily="18" charset="0"/>
                                <a:ea typeface="Cambria Math" panose="02040503050406030204" pitchFamily="18" charset="0"/>
                              </a:rPr>
                              <m:t>𝛼</m:t>
                            </m:r>
                          </m:e>
                          <m:sub>
                            <m:r>
                              <m:rPr>
                                <m:sty m:val="p"/>
                              </m:rPr>
                              <a:rPr lang="el-GR" i="1">
                                <a:solidFill>
                                  <a:prstClr val="black"/>
                                </a:solidFill>
                                <a:latin typeface="Cambria Math" panose="02040503050406030204" pitchFamily="18" charset="0"/>
                                <a:ea typeface="Cambria Math" panose="02040503050406030204" pitchFamily="18" charset="0"/>
                              </a:rPr>
                              <m:t>Σ</m:t>
                            </m:r>
                          </m:sub>
                        </m:sSub>
                      </m:e>
                    </m:func>
                    <m:r>
                      <a:rPr lang="fr-CH" i="1">
                        <a:solidFill>
                          <a:prstClr val="black"/>
                        </a:solidFill>
                        <a:latin typeface="Cambria Math" panose="02040503050406030204" pitchFamily="18" charset="0"/>
                        <a:ea typeface="Cambria Math" panose="02040503050406030204" pitchFamily="18" charset="0"/>
                      </a:rPr>
                      <m:t>𝑑</m:t>
                    </m:r>
                    <m:sSub>
                      <m:sSubPr>
                        <m:ctrlPr>
                          <a:rPr lang="fr-CH" i="1">
                            <a:solidFill>
                              <a:prstClr val="black"/>
                            </a:solidFill>
                            <a:latin typeface="Cambria Math" panose="02040503050406030204" pitchFamily="18" charset="0"/>
                            <a:ea typeface="Cambria Math" panose="02040503050406030204" pitchFamily="18" charset="0"/>
                          </a:rPr>
                        </m:ctrlPr>
                      </m:sSubPr>
                      <m:e>
                        <m:r>
                          <m:rPr>
                            <m:sty m:val="p"/>
                          </m:rPr>
                          <a:rPr lang="el-GR" i="1">
                            <a:solidFill>
                              <a:prstClr val="black"/>
                            </a:solidFill>
                            <a:latin typeface="Cambria Math" panose="02040503050406030204" pitchFamily="18" charset="0"/>
                            <a:ea typeface="Cambria Math" panose="02040503050406030204" pitchFamily="18" charset="0"/>
                          </a:rPr>
                          <m:t>Ω</m:t>
                        </m:r>
                      </m:e>
                      <m:sub>
                        <m:r>
                          <m:rPr>
                            <m:sty m:val="p"/>
                          </m:rPr>
                          <a:rPr lang="el-GR" i="1">
                            <a:solidFill>
                              <a:prstClr val="black"/>
                            </a:solidFill>
                            <a:latin typeface="Cambria Math" panose="02040503050406030204" pitchFamily="18" charset="0"/>
                            <a:ea typeface="Cambria Math" panose="02040503050406030204" pitchFamily="18" charset="0"/>
                          </a:rPr>
                          <m:t>Σ</m:t>
                        </m:r>
                      </m:sub>
                    </m:sSub>
                    <m:r>
                      <a:rPr lang="fr-CH" i="1">
                        <a:solidFill>
                          <a:prstClr val="black"/>
                        </a:solidFill>
                        <a:latin typeface="Cambria Math" panose="02040503050406030204" pitchFamily="18" charset="0"/>
                      </a:rPr>
                      <m:t>=</m:t>
                    </m:r>
                    <m:sSup>
                      <m:sSupPr>
                        <m:ctrlPr>
                          <a:rPr lang="fr-CH" i="1">
                            <a:solidFill>
                              <a:prstClr val="black"/>
                            </a:solidFill>
                            <a:latin typeface="Cambria Math" panose="02040503050406030204" pitchFamily="18" charset="0"/>
                          </a:rPr>
                        </m:ctrlPr>
                      </m:sSupPr>
                      <m:e>
                        <m:r>
                          <a:rPr lang="fr-CH" i="1">
                            <a:solidFill>
                              <a:prstClr val="black"/>
                            </a:solidFill>
                            <a:latin typeface="Cambria Math" panose="02040503050406030204" pitchFamily="18" charset="0"/>
                          </a:rPr>
                          <m:t>𝑛</m:t>
                        </m:r>
                      </m:e>
                      <m:sup>
                        <m:r>
                          <a:rPr lang="fr-CH" i="1">
                            <a:solidFill>
                              <a:prstClr val="black"/>
                            </a:solidFill>
                            <a:latin typeface="Cambria Math" panose="02040503050406030204" pitchFamily="18" charset="0"/>
                          </a:rPr>
                          <m:t>2</m:t>
                        </m:r>
                      </m:sup>
                    </m:sSup>
                    <m:r>
                      <a:rPr lang="fr-CH" i="1">
                        <a:solidFill>
                          <a:prstClr val="black"/>
                        </a:solidFill>
                        <a:latin typeface="Cambria Math" panose="02040503050406030204" pitchFamily="18" charset="0"/>
                      </a:rPr>
                      <m:t>𝑑</m:t>
                    </m:r>
                    <m:r>
                      <m:rPr>
                        <m:sty m:val="p"/>
                      </m:rPr>
                      <a:rPr lang="el-GR" i="1">
                        <a:solidFill>
                          <a:prstClr val="black"/>
                        </a:solidFill>
                        <a:latin typeface="Cambria Math" panose="02040503050406030204" pitchFamily="18" charset="0"/>
                        <a:ea typeface="Cambria Math" panose="02040503050406030204" pitchFamily="18" charset="0"/>
                      </a:rPr>
                      <m:t>Σ</m:t>
                    </m:r>
                    <m:func>
                      <m:funcPr>
                        <m:ctrlPr>
                          <a:rPr lang="en-GB" i="1">
                            <a:solidFill>
                              <a:prstClr val="black"/>
                            </a:solidFill>
                            <a:latin typeface="Cambria Math" panose="02040503050406030204" pitchFamily="18" charset="0"/>
                            <a:ea typeface="Cambria Math" panose="02040503050406030204" pitchFamily="18" charset="0"/>
                          </a:rPr>
                        </m:ctrlPr>
                      </m:funcPr>
                      <m:fName>
                        <m:r>
                          <m:rPr>
                            <m:sty m:val="p"/>
                          </m:rPr>
                          <a:rPr lang="en-GB">
                            <a:solidFill>
                              <a:prstClr val="black"/>
                            </a:solidFill>
                            <a:latin typeface="Cambria Math" panose="02040503050406030204" pitchFamily="18" charset="0"/>
                            <a:ea typeface="Cambria Math" panose="02040503050406030204" pitchFamily="18" charset="0"/>
                          </a:rPr>
                          <m:t>cos</m:t>
                        </m:r>
                      </m:fName>
                      <m:e>
                        <m:sSub>
                          <m:sSubPr>
                            <m:ctrlPr>
                              <a:rPr lang="en-GB" i="1">
                                <a:solidFill>
                                  <a:prstClr val="black"/>
                                </a:solidFill>
                                <a:latin typeface="Cambria Math" panose="02040503050406030204" pitchFamily="18" charset="0"/>
                                <a:ea typeface="Cambria Math" panose="02040503050406030204" pitchFamily="18" charset="0"/>
                              </a:rPr>
                            </m:ctrlPr>
                          </m:sSubPr>
                          <m:e>
                            <m:r>
                              <a:rPr lang="en-GB" i="1">
                                <a:solidFill>
                                  <a:prstClr val="black"/>
                                </a:solidFill>
                                <a:latin typeface="Cambria Math" panose="02040503050406030204" pitchFamily="18" charset="0"/>
                                <a:ea typeface="Cambria Math" panose="02040503050406030204" pitchFamily="18" charset="0"/>
                              </a:rPr>
                              <m:t>𝛼</m:t>
                            </m:r>
                          </m:e>
                          <m:sub>
                            <m:r>
                              <m:rPr>
                                <m:sty m:val="p"/>
                              </m:rPr>
                              <a:rPr lang="el-GR" i="1">
                                <a:solidFill>
                                  <a:prstClr val="black"/>
                                </a:solidFill>
                                <a:latin typeface="Cambria Math" panose="02040503050406030204" pitchFamily="18" charset="0"/>
                                <a:ea typeface="Cambria Math" panose="02040503050406030204" pitchFamily="18" charset="0"/>
                              </a:rPr>
                              <m:t>Σ</m:t>
                            </m:r>
                          </m:sub>
                        </m:sSub>
                      </m:e>
                    </m:func>
                    <m:d>
                      <m:dPr>
                        <m:ctrlPr>
                          <a:rPr lang="el-GR" i="1" smtClean="0">
                            <a:solidFill>
                              <a:prstClr val="black"/>
                            </a:solidFill>
                            <a:latin typeface="Cambria Math" panose="02040503050406030204" pitchFamily="18" charset="0"/>
                            <a:ea typeface="Cambria Math" panose="02040503050406030204" pitchFamily="18" charset="0"/>
                          </a:rPr>
                        </m:ctrlPr>
                      </m:dPr>
                      <m:e>
                        <m:func>
                          <m:funcPr>
                            <m:ctrlPr>
                              <a:rPr lang="en-GB" i="1">
                                <a:solidFill>
                                  <a:prstClr val="black"/>
                                </a:solidFill>
                                <a:latin typeface="Cambria Math" panose="02040503050406030204" pitchFamily="18" charset="0"/>
                                <a:ea typeface="Cambria Math" panose="02040503050406030204" pitchFamily="18" charset="0"/>
                              </a:rPr>
                            </m:ctrlPr>
                          </m:funcPr>
                          <m:fName>
                            <m:r>
                              <a:rPr lang="fr-CH" i="1">
                                <a:solidFill>
                                  <a:prstClr val="black"/>
                                </a:solidFill>
                                <a:latin typeface="Cambria Math" panose="02040503050406030204" pitchFamily="18" charset="0"/>
                              </a:rPr>
                              <m:t>𝑑</m:t>
                            </m:r>
                            <m:r>
                              <m:rPr>
                                <m:sty m:val="p"/>
                              </m:rPr>
                              <a:rPr lang="fr-CH">
                                <a:solidFill>
                                  <a:prstClr val="black"/>
                                </a:solidFill>
                                <a:latin typeface="Cambria Math" panose="02040503050406030204" pitchFamily="18" charset="0"/>
                                <a:ea typeface="Cambria Math" panose="02040503050406030204" pitchFamily="18" charset="0"/>
                              </a:rPr>
                              <m:t>S</m:t>
                            </m:r>
                            <m:r>
                              <m:rPr>
                                <m:sty m:val="p"/>
                              </m:rPr>
                              <a:rPr lang="en-GB">
                                <a:solidFill>
                                  <a:prstClr val="black"/>
                                </a:solidFill>
                                <a:latin typeface="Cambria Math" panose="02040503050406030204" pitchFamily="18" charset="0"/>
                                <a:ea typeface="Cambria Math" panose="02040503050406030204" pitchFamily="18" charset="0"/>
                              </a:rPr>
                              <m:t>cos</m:t>
                            </m:r>
                          </m:fName>
                          <m:e>
                            <m:sSub>
                              <m:sSubPr>
                                <m:ctrlPr>
                                  <a:rPr lang="en-GB" i="1">
                                    <a:solidFill>
                                      <a:prstClr val="black"/>
                                    </a:solidFill>
                                    <a:latin typeface="Cambria Math" panose="02040503050406030204" pitchFamily="18" charset="0"/>
                                    <a:ea typeface="Cambria Math" panose="02040503050406030204" pitchFamily="18" charset="0"/>
                                  </a:rPr>
                                </m:ctrlPr>
                              </m:sSubPr>
                              <m:e>
                                <m:r>
                                  <a:rPr lang="en-GB" i="1">
                                    <a:solidFill>
                                      <a:prstClr val="black"/>
                                    </a:solidFill>
                                    <a:latin typeface="Cambria Math" panose="02040503050406030204" pitchFamily="18" charset="0"/>
                                    <a:ea typeface="Cambria Math" panose="02040503050406030204" pitchFamily="18" charset="0"/>
                                  </a:rPr>
                                  <m:t>𝛼</m:t>
                                </m:r>
                              </m:e>
                              <m:sub>
                                <m:r>
                                  <a:rPr lang="fr-CH" i="1">
                                    <a:solidFill>
                                      <a:prstClr val="black"/>
                                    </a:solidFill>
                                    <a:latin typeface="Cambria Math" panose="02040503050406030204" pitchFamily="18" charset="0"/>
                                    <a:ea typeface="Cambria Math" panose="02040503050406030204" pitchFamily="18" charset="0"/>
                                  </a:rPr>
                                  <m:t>𝑆</m:t>
                                </m:r>
                              </m:sub>
                            </m:sSub>
                          </m:e>
                        </m:func>
                        <m:r>
                          <a:rPr lang="fr-CH" i="1">
                            <a:solidFill>
                              <a:prstClr val="black"/>
                            </a:solidFill>
                            <a:latin typeface="Cambria Math" panose="02040503050406030204" pitchFamily="18" charset="0"/>
                            <a:ea typeface="Cambria Math" panose="02040503050406030204" pitchFamily="18" charset="0"/>
                          </a:rPr>
                          <m:t>/</m:t>
                        </m:r>
                        <m:sSup>
                          <m:sSupPr>
                            <m:ctrlPr>
                              <a:rPr lang="fr-CH" i="1">
                                <a:solidFill>
                                  <a:prstClr val="black"/>
                                </a:solidFill>
                                <a:latin typeface="Cambria Math" panose="02040503050406030204" pitchFamily="18" charset="0"/>
                                <a:ea typeface="Cambria Math" panose="02040503050406030204" pitchFamily="18" charset="0"/>
                              </a:rPr>
                            </m:ctrlPr>
                          </m:sSupPr>
                          <m:e>
                            <m:r>
                              <a:rPr lang="fr-CH" i="1">
                                <a:solidFill>
                                  <a:prstClr val="black"/>
                                </a:solidFill>
                                <a:latin typeface="Cambria Math" panose="02040503050406030204" pitchFamily="18" charset="0"/>
                                <a:ea typeface="Cambria Math" panose="02040503050406030204" pitchFamily="18" charset="0"/>
                              </a:rPr>
                              <m:t>𝑑</m:t>
                            </m:r>
                          </m:e>
                          <m:sup>
                            <m:r>
                              <a:rPr lang="fr-CH" i="1">
                                <a:solidFill>
                                  <a:prstClr val="black"/>
                                </a:solidFill>
                                <a:latin typeface="Cambria Math" panose="02040503050406030204" pitchFamily="18" charset="0"/>
                                <a:ea typeface="Cambria Math" panose="02040503050406030204" pitchFamily="18" charset="0"/>
                              </a:rPr>
                              <m:t>2</m:t>
                            </m:r>
                          </m:sup>
                        </m:sSup>
                      </m:e>
                    </m:d>
                  </m:oMath>
                </a14:m>
                <a:endParaRPr lang="en-CH" dirty="0">
                  <a:solidFill>
                    <a:prstClr val="black"/>
                  </a:solidFill>
                </a:endParaRPr>
              </a:p>
              <a:p>
                <a:pPr marL="600075" lvl="1" indent="-257175" algn="l">
                  <a:lnSpc>
                    <a:spcPct val="110000"/>
                  </a:lnSpc>
                  <a:buFont typeface="Arial" panose="020B0604020202020204" pitchFamily="34" charset="0"/>
                  <a:buChar char="•"/>
                </a:pPr>
                <a:r>
                  <a:rPr lang="en-CH" dirty="0">
                    <a:solidFill>
                      <a:prstClr val="black"/>
                    </a:solidFill>
                  </a:rPr>
                  <a:t>Les deux expressions sont idéntiques =&gt; conservation de l'étendue</a:t>
                </a:r>
              </a:p>
              <a:p>
                <a:pPr marL="257175" indent="-257175" algn="l">
                  <a:lnSpc>
                    <a:spcPct val="110000"/>
                  </a:lnSpc>
                  <a:buFont typeface="Arial" panose="020B0604020202020204" pitchFamily="34" charset="0"/>
                  <a:buChar char="•"/>
                </a:pPr>
                <a:r>
                  <a:rPr lang="en-CH" dirty="0">
                    <a:solidFill>
                      <a:prstClr val="black"/>
                    </a:solidFill>
                  </a:rPr>
                  <a:t>C’est la même chose pour la réfl</a:t>
                </a:r>
                <a:r>
                  <a:rPr lang="fr-CH" dirty="0">
                    <a:solidFill>
                      <a:prstClr val="black"/>
                    </a:solidFill>
                  </a:rPr>
                  <a:t>e</a:t>
                </a:r>
                <a:r>
                  <a:rPr lang="en-CH" dirty="0">
                    <a:solidFill>
                      <a:prstClr val="black"/>
                    </a:solidFill>
                  </a:rPr>
                  <a:t>xion par un miroir.</a:t>
                </a:r>
              </a:p>
              <a:p>
                <a:pPr marL="257175" indent="-257175" algn="l">
                  <a:lnSpc>
                    <a:spcPct val="110000"/>
                  </a:lnSpc>
                  <a:spcBef>
                    <a:spcPts val="0"/>
                  </a:spcBef>
                  <a:buFont typeface="Arial" panose="020B0604020202020204" pitchFamily="34" charset="0"/>
                  <a:buChar char="•"/>
                </a:pPr>
                <a:r>
                  <a:rPr lang="fr-CH" dirty="0"/>
                  <a:t>Le cas de la réfraction: </a:t>
                </a:r>
              </a:p>
              <a:p>
                <a:pPr marL="600075" lvl="1" indent="-257175" algn="l">
                  <a:lnSpc>
                    <a:spcPct val="110000"/>
                  </a:lnSpc>
                  <a:spcBef>
                    <a:spcPts val="0"/>
                  </a:spcBef>
                  <a:buFont typeface="Arial" panose="020B0604020202020204" pitchFamily="34" charset="0"/>
                  <a:buChar char="•"/>
                </a:pPr>
                <a:r>
                  <a:rPr lang="fr-CH" dirty="0"/>
                  <a:t>Prenons la loi de </a:t>
                </a:r>
                <a:r>
                  <a:rPr lang="fr-CH" dirty="0" err="1"/>
                  <a:t>Snell</a:t>
                </a:r>
                <a:r>
                  <a:rPr lang="fr-CH" dirty="0"/>
                  <a:t>: </a:t>
                </a:r>
                <a14:m>
                  <m:oMath xmlns:m="http://schemas.openxmlformats.org/officeDocument/2006/math">
                    <m:sSub>
                      <m:sSubPr>
                        <m:ctrlPr>
                          <a:rPr lang="fr-CH" i="1">
                            <a:latin typeface="Cambria Math" panose="02040503050406030204" pitchFamily="18" charset="0"/>
                          </a:rPr>
                        </m:ctrlPr>
                      </m:sSubPr>
                      <m:e>
                        <m:r>
                          <a:rPr lang="fr-CH" i="1">
                            <a:latin typeface="Cambria Math" panose="02040503050406030204" pitchFamily="18" charset="0"/>
                          </a:rPr>
                          <m:t>𝑛</m:t>
                        </m:r>
                      </m:e>
                      <m:sub>
                        <m:r>
                          <m:rPr>
                            <m:sty m:val="p"/>
                          </m:rPr>
                          <a:rPr lang="el-GR" i="1">
                            <a:latin typeface="Cambria Math" panose="02040503050406030204" pitchFamily="18" charset="0"/>
                            <a:ea typeface="Cambria Math" panose="02040503050406030204" pitchFamily="18" charset="0"/>
                          </a:rPr>
                          <m:t>Σ</m:t>
                        </m:r>
                      </m:sub>
                    </m:sSub>
                    <m:func>
                      <m:funcPr>
                        <m:ctrlPr>
                          <a:rPr lang="fr-CH" i="1">
                            <a:latin typeface="Cambria Math" panose="02040503050406030204" pitchFamily="18" charset="0"/>
                          </a:rPr>
                        </m:ctrlPr>
                      </m:funcPr>
                      <m:fName>
                        <m:r>
                          <m:rPr>
                            <m:sty m:val="p"/>
                          </m:rPr>
                          <a:rPr lang="fr-CH">
                            <a:latin typeface="Cambria Math" panose="02040503050406030204" pitchFamily="18" charset="0"/>
                          </a:rPr>
                          <m:t>sin</m:t>
                        </m:r>
                      </m:fName>
                      <m:e>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m:rPr>
                                <m:sty m:val="p"/>
                              </m:rPr>
                              <a:rPr lang="el-GR" i="1">
                                <a:latin typeface="Cambria Math" panose="02040503050406030204" pitchFamily="18" charset="0"/>
                                <a:ea typeface="Cambria Math" panose="02040503050406030204" pitchFamily="18" charset="0"/>
                              </a:rPr>
                              <m:t>Σ</m:t>
                            </m:r>
                          </m:sub>
                        </m:sSub>
                      </m:e>
                    </m:func>
                    <m:r>
                      <a:rPr lang="fr-CH" i="1">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ea typeface="Cambria Math" panose="02040503050406030204" pitchFamily="18" charset="0"/>
                          </a:rPr>
                          <m:t>𝑆</m:t>
                        </m:r>
                      </m:sub>
                    </m:sSub>
                    <m:func>
                      <m:funcPr>
                        <m:ctrlPr>
                          <a:rPr lang="fr-CH" i="1">
                            <a:latin typeface="Cambria Math" panose="02040503050406030204" pitchFamily="18" charset="0"/>
                          </a:rPr>
                        </m:ctrlPr>
                      </m:funcPr>
                      <m:fName>
                        <m:r>
                          <m:rPr>
                            <m:sty m:val="p"/>
                          </m:rPr>
                          <a:rPr lang="fr-CH">
                            <a:latin typeface="Cambria Math" panose="02040503050406030204" pitchFamily="18" charset="0"/>
                          </a:rPr>
                          <m:t>sin</m:t>
                        </m:r>
                      </m:fName>
                      <m:e>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𝑆</m:t>
                            </m:r>
                          </m:sub>
                        </m:sSub>
                      </m:e>
                    </m:func>
                  </m:oMath>
                </a14:m>
                <a:r>
                  <a:rPr lang="fr-CH" dirty="0"/>
                  <a:t> </a:t>
                </a:r>
              </a:p>
              <a:p>
                <a:pPr marL="600075" lvl="1" indent="-257175" algn="l">
                  <a:lnSpc>
                    <a:spcPct val="110000"/>
                  </a:lnSpc>
                  <a:spcBef>
                    <a:spcPts val="0"/>
                  </a:spcBef>
                  <a:buFont typeface="Arial" panose="020B0604020202020204" pitchFamily="34" charset="0"/>
                  <a:buChar char="•"/>
                </a:pPr>
                <a:r>
                  <a:rPr lang="fr-CH" dirty="0"/>
                  <a:t>La dérivé donne:  </a:t>
                </a:r>
                <a14:m>
                  <m:oMath xmlns:m="http://schemas.openxmlformats.org/officeDocument/2006/math">
                    <m:sSub>
                      <m:sSubPr>
                        <m:ctrlPr>
                          <a:rPr lang="fr-CH" i="1">
                            <a:latin typeface="Cambria Math" panose="02040503050406030204" pitchFamily="18" charset="0"/>
                          </a:rPr>
                        </m:ctrlPr>
                      </m:sSubPr>
                      <m:e>
                        <m:r>
                          <a:rPr lang="fr-CH" i="1">
                            <a:latin typeface="Cambria Math" panose="02040503050406030204" pitchFamily="18" charset="0"/>
                          </a:rPr>
                          <m:t>𝑛</m:t>
                        </m:r>
                      </m:e>
                      <m:sub>
                        <m:r>
                          <m:rPr>
                            <m:sty m:val="p"/>
                          </m:rPr>
                          <a:rPr lang="el-GR" i="1">
                            <a:latin typeface="Cambria Math" panose="02040503050406030204" pitchFamily="18" charset="0"/>
                            <a:ea typeface="Cambria Math" panose="02040503050406030204" pitchFamily="18" charset="0"/>
                          </a:rPr>
                          <m:t>Σ</m:t>
                        </m:r>
                      </m:sub>
                    </m:sSub>
                    <m:func>
                      <m:funcPr>
                        <m:ctrlPr>
                          <a:rPr lang="en-GB" i="1">
                            <a:latin typeface="Cambria Math" panose="02040503050406030204" pitchFamily="18" charset="0"/>
                            <a:ea typeface="Cambria Math" panose="02040503050406030204" pitchFamily="18" charset="0"/>
                          </a:rPr>
                        </m:ctrlPr>
                      </m:funcPr>
                      <m:fName>
                        <m:r>
                          <m:rPr>
                            <m:sty m:val="p"/>
                          </m:rPr>
                          <a:rPr lang="en-GB">
                            <a:latin typeface="Cambria Math" panose="02040503050406030204" pitchFamily="18" charset="0"/>
                            <a:ea typeface="Cambria Math" panose="02040503050406030204" pitchFamily="18" charset="0"/>
                          </a:rPr>
                          <m:t>cos</m:t>
                        </m:r>
                      </m:fName>
                      <m:e>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m:rPr>
                                <m:sty m:val="p"/>
                              </m:rPr>
                              <a:rPr lang="el-GR" i="1">
                                <a:latin typeface="Cambria Math" panose="02040503050406030204" pitchFamily="18" charset="0"/>
                                <a:ea typeface="Cambria Math" panose="02040503050406030204" pitchFamily="18" charset="0"/>
                              </a:rPr>
                              <m:t>Σ</m:t>
                            </m:r>
                          </m:sub>
                        </m:sSub>
                      </m:e>
                    </m:func>
                    <m:sSub>
                      <m:sSubPr>
                        <m:ctrlPr>
                          <a:rPr lang="fr-CH" i="1">
                            <a:latin typeface="Cambria Math" panose="02040503050406030204" pitchFamily="18" charset="0"/>
                          </a:rPr>
                        </m:ctrlPr>
                      </m:sSubPr>
                      <m:e>
                        <m:r>
                          <a:rPr lang="fr-CH" i="1">
                            <a:latin typeface="Cambria Math" panose="02040503050406030204" pitchFamily="18" charset="0"/>
                          </a:rPr>
                          <m:t>𝑑</m:t>
                        </m:r>
                        <m:r>
                          <a:rPr lang="fr-CH" i="1">
                            <a:latin typeface="Cambria Math" panose="02040503050406030204" pitchFamily="18" charset="0"/>
                            <a:ea typeface="Cambria Math" panose="02040503050406030204" pitchFamily="18" charset="0"/>
                          </a:rPr>
                          <m:t>𝜃</m:t>
                        </m:r>
                      </m:e>
                      <m:sub>
                        <m:r>
                          <m:rPr>
                            <m:sty m:val="p"/>
                          </m:rPr>
                          <a:rPr lang="el-GR" i="1">
                            <a:latin typeface="Cambria Math" panose="02040503050406030204" pitchFamily="18" charset="0"/>
                            <a:ea typeface="Cambria Math" panose="02040503050406030204" pitchFamily="18" charset="0"/>
                          </a:rPr>
                          <m:t>Σ</m:t>
                        </m:r>
                      </m:sub>
                    </m:sSub>
                    <m:r>
                      <a:rPr lang="fr-CH" i="1">
                        <a:latin typeface="Cambria Math" panose="02040503050406030204" pitchFamily="18" charset="0"/>
                      </a:rPr>
                      <m:t>=</m:t>
                    </m:r>
                    <m:func>
                      <m:funcPr>
                        <m:ctrlPr>
                          <a:rPr lang="en-GB" i="1">
                            <a:latin typeface="Cambria Math" panose="02040503050406030204" pitchFamily="18" charset="0"/>
                            <a:ea typeface="Cambria Math" panose="02040503050406030204" pitchFamily="18" charset="0"/>
                          </a:rPr>
                        </m:ctrlPr>
                      </m:funcPr>
                      <m:fName>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ea typeface="Cambria Math" panose="02040503050406030204" pitchFamily="18" charset="0"/>
                              </a:rPr>
                              <m:t>𝑆</m:t>
                            </m:r>
                          </m:sub>
                        </m:sSub>
                        <m:r>
                          <m:rPr>
                            <m:sty m:val="p"/>
                          </m:rPr>
                          <a:rPr lang="en-GB">
                            <a:latin typeface="Cambria Math" panose="02040503050406030204" pitchFamily="18" charset="0"/>
                            <a:ea typeface="Cambria Math" panose="02040503050406030204" pitchFamily="18" charset="0"/>
                          </a:rPr>
                          <m:t>cos</m:t>
                        </m:r>
                      </m:fName>
                      <m:e>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𝑆</m:t>
                            </m:r>
                          </m:sub>
                        </m:sSub>
                      </m:e>
                    </m:func>
                    <m:sSub>
                      <m:sSubPr>
                        <m:ctrlPr>
                          <a:rPr lang="fr-CH" i="1">
                            <a:latin typeface="Cambria Math" panose="02040503050406030204" pitchFamily="18" charset="0"/>
                          </a:rPr>
                        </m:ctrlPr>
                      </m:sSubPr>
                      <m:e>
                        <m:r>
                          <a:rPr lang="fr-CH" i="1">
                            <a:latin typeface="Cambria Math" panose="02040503050406030204" pitchFamily="18" charset="0"/>
                          </a:rPr>
                          <m:t>𝑑</m:t>
                        </m:r>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𝑆</m:t>
                        </m:r>
                      </m:sub>
                    </m:sSub>
                  </m:oMath>
                </a14:m>
                <a:endParaRPr lang="fr-CH" dirty="0"/>
              </a:p>
              <a:p>
                <a:pPr marL="600075" lvl="1" indent="-257175" algn="l">
                  <a:lnSpc>
                    <a:spcPct val="110000"/>
                  </a:lnSpc>
                  <a:spcBef>
                    <a:spcPts val="0"/>
                  </a:spcBef>
                  <a:buFont typeface="Arial" panose="020B0604020202020204" pitchFamily="34" charset="0"/>
                  <a:buChar char="•"/>
                </a:pPr>
                <a:r>
                  <a:rPr lang="fr-CH" dirty="0"/>
                  <a:t>On multiplie ces équations, cela donne: </a:t>
                </a:r>
                <a14:m>
                  <m:oMath xmlns:m="http://schemas.openxmlformats.org/officeDocument/2006/math">
                    <m:sSubSup>
                      <m:sSubSupPr>
                        <m:ctrlPr>
                          <a:rPr lang="el-GR"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𝑛</m:t>
                        </m:r>
                      </m:e>
                      <m:sub>
                        <m:r>
                          <m:rPr>
                            <m:sty m:val="p"/>
                          </m:rPr>
                          <a:rPr lang="el-GR" i="1">
                            <a:latin typeface="Cambria Math" panose="02040503050406030204" pitchFamily="18" charset="0"/>
                            <a:ea typeface="Cambria Math" panose="02040503050406030204" pitchFamily="18" charset="0"/>
                          </a:rPr>
                          <m:t>Σ</m:t>
                        </m:r>
                      </m:sub>
                      <m:sup>
                        <m:r>
                          <a:rPr lang="fr-CH" i="1">
                            <a:latin typeface="Cambria Math" panose="02040503050406030204" pitchFamily="18" charset="0"/>
                            <a:ea typeface="Cambria Math" panose="02040503050406030204" pitchFamily="18" charset="0"/>
                          </a:rPr>
                          <m:t>2</m:t>
                        </m:r>
                      </m:sup>
                    </m:sSubSup>
                    <m:func>
                      <m:funcPr>
                        <m:ctrlPr>
                          <a:rPr lang="en-GB" i="1">
                            <a:latin typeface="Cambria Math" panose="02040503050406030204" pitchFamily="18" charset="0"/>
                            <a:ea typeface="Cambria Math" panose="02040503050406030204" pitchFamily="18" charset="0"/>
                          </a:rPr>
                        </m:ctrlPr>
                      </m:funcPr>
                      <m:fName>
                        <m:r>
                          <m:rPr>
                            <m:sty m:val="p"/>
                          </m:rPr>
                          <a:rPr lang="en-GB">
                            <a:latin typeface="Cambria Math" panose="02040503050406030204" pitchFamily="18" charset="0"/>
                            <a:ea typeface="Cambria Math" panose="02040503050406030204" pitchFamily="18" charset="0"/>
                          </a:rPr>
                          <m:t>cos</m:t>
                        </m:r>
                      </m:fName>
                      <m:e>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m:rPr>
                                <m:sty m:val="p"/>
                              </m:rPr>
                              <a:rPr lang="el-GR" i="1">
                                <a:latin typeface="Cambria Math" panose="02040503050406030204" pitchFamily="18" charset="0"/>
                                <a:ea typeface="Cambria Math" panose="02040503050406030204" pitchFamily="18" charset="0"/>
                              </a:rPr>
                              <m:t>Σ</m:t>
                            </m:r>
                          </m:sub>
                        </m:sSub>
                      </m:e>
                    </m:func>
                    <m:func>
                      <m:funcPr>
                        <m:ctrlPr>
                          <a:rPr lang="fr-CH" i="1">
                            <a:latin typeface="Cambria Math" panose="02040503050406030204" pitchFamily="18" charset="0"/>
                          </a:rPr>
                        </m:ctrlPr>
                      </m:funcPr>
                      <m:fName>
                        <m:r>
                          <m:rPr>
                            <m:sty m:val="p"/>
                          </m:rPr>
                          <a:rPr lang="fr-CH">
                            <a:latin typeface="Cambria Math" panose="02040503050406030204" pitchFamily="18" charset="0"/>
                          </a:rPr>
                          <m:t>sin</m:t>
                        </m:r>
                      </m:fName>
                      <m:e>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m:rPr>
                                <m:sty m:val="p"/>
                              </m:rPr>
                              <a:rPr lang="el-GR" i="1">
                                <a:latin typeface="Cambria Math" panose="02040503050406030204" pitchFamily="18" charset="0"/>
                                <a:ea typeface="Cambria Math" panose="02040503050406030204" pitchFamily="18" charset="0"/>
                              </a:rPr>
                              <m:t>Σ</m:t>
                            </m:r>
                          </m:sub>
                        </m:sSub>
                      </m:e>
                    </m:func>
                    <m:sSub>
                      <m:sSubPr>
                        <m:ctrlPr>
                          <a:rPr lang="fr-CH" i="1">
                            <a:latin typeface="Cambria Math" panose="02040503050406030204" pitchFamily="18" charset="0"/>
                          </a:rPr>
                        </m:ctrlPr>
                      </m:sSubPr>
                      <m:e>
                        <m:r>
                          <a:rPr lang="fr-CH" i="1">
                            <a:latin typeface="Cambria Math" panose="02040503050406030204" pitchFamily="18" charset="0"/>
                          </a:rPr>
                          <m:t>𝑑</m:t>
                        </m:r>
                        <m:r>
                          <a:rPr lang="fr-CH" i="1">
                            <a:latin typeface="Cambria Math" panose="02040503050406030204" pitchFamily="18" charset="0"/>
                            <a:ea typeface="Cambria Math" panose="02040503050406030204" pitchFamily="18" charset="0"/>
                          </a:rPr>
                          <m:t>𝜃</m:t>
                        </m:r>
                      </m:e>
                      <m:sub>
                        <m:r>
                          <m:rPr>
                            <m:sty m:val="p"/>
                          </m:rPr>
                          <a:rPr lang="el-GR" i="1">
                            <a:latin typeface="Cambria Math" panose="02040503050406030204" pitchFamily="18" charset="0"/>
                            <a:ea typeface="Cambria Math" panose="02040503050406030204" pitchFamily="18" charset="0"/>
                          </a:rPr>
                          <m:t>Σ</m:t>
                        </m:r>
                      </m:sub>
                    </m:sSub>
                    <m:r>
                      <a:rPr lang="fr-CH" i="1">
                        <a:latin typeface="Cambria Math" panose="02040503050406030204" pitchFamily="18" charset="0"/>
                      </a:rPr>
                      <m:t>=</m:t>
                    </m:r>
                    <m:func>
                      <m:funcPr>
                        <m:ctrlPr>
                          <a:rPr lang="en-GB" i="1">
                            <a:latin typeface="Cambria Math" panose="02040503050406030204" pitchFamily="18" charset="0"/>
                            <a:ea typeface="Cambria Math" panose="02040503050406030204" pitchFamily="18" charset="0"/>
                          </a:rPr>
                        </m:ctrlPr>
                      </m:funcPr>
                      <m:fName>
                        <m:sSubSup>
                          <m:sSubSupPr>
                            <m:ctrlPr>
                              <a:rPr lang="el-GR"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𝑆</m:t>
                            </m:r>
                          </m:sub>
                          <m:sup>
                            <m:r>
                              <a:rPr lang="fr-CH" i="1">
                                <a:latin typeface="Cambria Math" panose="02040503050406030204" pitchFamily="18" charset="0"/>
                                <a:ea typeface="Cambria Math" panose="02040503050406030204" pitchFamily="18" charset="0"/>
                              </a:rPr>
                              <m:t>2</m:t>
                            </m:r>
                          </m:sup>
                        </m:sSubSup>
                        <m:r>
                          <m:rPr>
                            <m:sty m:val="p"/>
                          </m:rPr>
                          <a:rPr lang="en-GB">
                            <a:latin typeface="Cambria Math" panose="02040503050406030204" pitchFamily="18" charset="0"/>
                            <a:ea typeface="Cambria Math" panose="02040503050406030204" pitchFamily="18" charset="0"/>
                          </a:rPr>
                          <m:t>cos</m:t>
                        </m:r>
                      </m:fName>
                      <m:e>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𝑆</m:t>
                            </m:r>
                          </m:sub>
                        </m:sSub>
                      </m:e>
                    </m:func>
                    <m:func>
                      <m:funcPr>
                        <m:ctrlPr>
                          <a:rPr lang="fr-CH" i="1">
                            <a:latin typeface="Cambria Math" panose="02040503050406030204" pitchFamily="18" charset="0"/>
                          </a:rPr>
                        </m:ctrlPr>
                      </m:funcPr>
                      <m:fName>
                        <m:r>
                          <m:rPr>
                            <m:sty m:val="p"/>
                          </m:rPr>
                          <a:rPr lang="fr-CH">
                            <a:latin typeface="Cambria Math" panose="02040503050406030204" pitchFamily="18" charset="0"/>
                          </a:rPr>
                          <m:t>sin</m:t>
                        </m:r>
                      </m:fName>
                      <m:e>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𝑆</m:t>
                            </m:r>
                          </m:sub>
                        </m:sSub>
                      </m:e>
                    </m:func>
                    <m:sSub>
                      <m:sSubPr>
                        <m:ctrlPr>
                          <a:rPr lang="fr-CH" i="1">
                            <a:latin typeface="Cambria Math" panose="02040503050406030204" pitchFamily="18" charset="0"/>
                          </a:rPr>
                        </m:ctrlPr>
                      </m:sSubPr>
                      <m:e>
                        <m:r>
                          <a:rPr lang="fr-CH" i="1">
                            <a:latin typeface="Cambria Math" panose="02040503050406030204" pitchFamily="18" charset="0"/>
                          </a:rPr>
                          <m:t>𝑑</m:t>
                        </m:r>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𝑆</m:t>
                        </m:r>
                      </m:sub>
                    </m:sSub>
                  </m:oMath>
                </a14:m>
                <a:endParaRPr lang="fr-CH" dirty="0"/>
              </a:p>
              <a:p>
                <a:pPr marL="600075" lvl="1" indent="-257175" algn="l">
                  <a:lnSpc>
                    <a:spcPct val="110000"/>
                  </a:lnSpc>
                  <a:spcBef>
                    <a:spcPts val="0"/>
                  </a:spcBef>
                  <a:buFont typeface="Arial" panose="020B0604020202020204" pitchFamily="34" charset="0"/>
                  <a:buChar char="•"/>
                </a:pPr>
                <a:r>
                  <a:rPr lang="fr-CH" dirty="0"/>
                  <a:t>On multiplie les deux cotés par </a:t>
                </a:r>
                <a:r>
                  <a:rPr lang="fr-CH" i="1" dirty="0"/>
                  <a:t>dS</a:t>
                </a:r>
                <a:r>
                  <a:rPr lang="fr-CH" i="1" baseline="30000" dirty="0"/>
                  <a:t>.</a:t>
                </a:r>
                <a:r>
                  <a:rPr lang="fr-CH" i="1" dirty="0"/>
                  <a:t>d</a:t>
                </a:r>
                <a:r>
                  <a:rPr lang="fr-CH" i="1" dirty="0">
                    <a:latin typeface="Symbol" pitchFamily="2" charset="2"/>
                  </a:rPr>
                  <a:t>j</a:t>
                </a:r>
                <a:r>
                  <a:rPr lang="fr-CH" dirty="0"/>
                  <a:t> , pour obtenir:</a:t>
                </a:r>
              </a:p>
              <a:p>
                <a:pPr lvl="1" algn="l">
                  <a:lnSpc>
                    <a:spcPct val="110000"/>
                  </a:lnSpc>
                  <a:spcBef>
                    <a:spcPts val="0"/>
                  </a:spcBef>
                </a:pPr>
                <a:r>
                  <a:rPr lang="fr-CH" dirty="0"/>
                  <a:t>      </a:t>
                </a:r>
                <a14:m>
                  <m:oMath xmlns:m="http://schemas.openxmlformats.org/officeDocument/2006/math">
                    <m:sSubSup>
                      <m:sSubSupPr>
                        <m:ctrlPr>
                          <a:rPr lang="el-GR"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𝑑𝐺</m:t>
                        </m:r>
                      </m:e>
                      <m:sub>
                        <m:r>
                          <m:rPr>
                            <m:sty m:val="p"/>
                          </m:rPr>
                          <a:rPr lang="el-GR" i="1">
                            <a:latin typeface="Cambria Math" panose="02040503050406030204" pitchFamily="18" charset="0"/>
                            <a:ea typeface="Cambria Math" panose="02040503050406030204" pitchFamily="18" charset="0"/>
                          </a:rPr>
                          <m:t>Σ</m:t>
                        </m:r>
                      </m:sub>
                      <m:sup>
                        <m:r>
                          <a:rPr lang="fr-CH" i="1">
                            <a:latin typeface="Cambria Math" panose="02040503050406030204" pitchFamily="18" charset="0"/>
                            <a:ea typeface="Cambria Math" panose="02040503050406030204" pitchFamily="18" charset="0"/>
                          </a:rPr>
                          <m:t>2</m:t>
                        </m:r>
                      </m:sup>
                    </m:sSubSup>
                    <m:r>
                      <a:rPr lang="fr-CH" i="1">
                        <a:latin typeface="Cambria Math" panose="02040503050406030204" pitchFamily="18" charset="0"/>
                      </a:rPr>
                      <m:t>=</m:t>
                    </m:r>
                    <m:sSubSup>
                      <m:sSubSupPr>
                        <m:ctrlPr>
                          <a:rPr lang="el-GR"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𝑛</m:t>
                        </m:r>
                      </m:e>
                      <m:sub>
                        <m:r>
                          <m:rPr>
                            <m:sty m:val="p"/>
                          </m:rPr>
                          <a:rPr lang="el-GR" i="1">
                            <a:latin typeface="Cambria Math" panose="02040503050406030204" pitchFamily="18" charset="0"/>
                            <a:ea typeface="Cambria Math" panose="02040503050406030204" pitchFamily="18" charset="0"/>
                          </a:rPr>
                          <m:t>Σ</m:t>
                        </m:r>
                      </m:sub>
                      <m:sup>
                        <m:r>
                          <a:rPr lang="fr-CH" i="1">
                            <a:latin typeface="Cambria Math" panose="02040503050406030204" pitchFamily="18" charset="0"/>
                            <a:ea typeface="Cambria Math" panose="02040503050406030204" pitchFamily="18" charset="0"/>
                          </a:rPr>
                          <m:t>2</m:t>
                        </m:r>
                      </m:sup>
                    </m:sSubSup>
                    <m:func>
                      <m:funcPr>
                        <m:ctrlPr>
                          <a:rPr lang="en-GB" i="1">
                            <a:latin typeface="Cambria Math" panose="02040503050406030204" pitchFamily="18" charset="0"/>
                            <a:ea typeface="Cambria Math" panose="02040503050406030204" pitchFamily="18" charset="0"/>
                          </a:rPr>
                        </m:ctrlPr>
                      </m:funcPr>
                      <m:fName>
                        <m:r>
                          <m:rPr>
                            <m:sty m:val="p"/>
                          </m:rPr>
                          <a:rPr lang="en-GB">
                            <a:latin typeface="Cambria Math" panose="02040503050406030204" pitchFamily="18" charset="0"/>
                            <a:ea typeface="Cambria Math" panose="02040503050406030204" pitchFamily="18" charset="0"/>
                          </a:rPr>
                          <m:t>cos</m:t>
                        </m:r>
                      </m:fName>
                      <m:e>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m:rPr>
                                <m:sty m:val="p"/>
                              </m:rPr>
                              <a:rPr lang="el-GR" i="1">
                                <a:latin typeface="Cambria Math" panose="02040503050406030204" pitchFamily="18" charset="0"/>
                                <a:ea typeface="Cambria Math" panose="02040503050406030204" pitchFamily="18" charset="0"/>
                              </a:rPr>
                              <m:t>Σ</m:t>
                            </m:r>
                          </m:sub>
                        </m:sSub>
                      </m:e>
                    </m:func>
                    <m:sSub>
                      <m:sSubPr>
                        <m:ctrlPr>
                          <a:rPr lang="fr-CH" i="1">
                            <a:latin typeface="Cambria Math" panose="02040503050406030204" pitchFamily="18" charset="0"/>
                          </a:rPr>
                        </m:ctrlPr>
                      </m:sSubPr>
                      <m:e>
                        <m:r>
                          <a:rPr lang="fr-CH" i="1">
                            <a:latin typeface="Cambria Math" panose="02040503050406030204" pitchFamily="18" charset="0"/>
                          </a:rPr>
                          <m:t>𝑑𝑆𝑑</m:t>
                        </m:r>
                        <m:r>
                          <m:rPr>
                            <m:sty m:val="p"/>
                          </m:rPr>
                          <a:rPr lang="el-GR" i="1">
                            <a:latin typeface="Cambria Math" panose="02040503050406030204" pitchFamily="18" charset="0"/>
                            <a:ea typeface="Cambria Math" panose="02040503050406030204" pitchFamily="18" charset="0"/>
                          </a:rPr>
                          <m:t>Ω</m:t>
                        </m:r>
                      </m:e>
                      <m:sub>
                        <m:r>
                          <m:rPr>
                            <m:sty m:val="p"/>
                          </m:rPr>
                          <a:rPr lang="el-GR" i="1">
                            <a:latin typeface="Cambria Math" panose="02040503050406030204" pitchFamily="18" charset="0"/>
                            <a:ea typeface="Cambria Math" panose="02040503050406030204" pitchFamily="18" charset="0"/>
                          </a:rPr>
                          <m:t>Σ</m:t>
                        </m:r>
                      </m:sub>
                    </m:sSub>
                    <m:r>
                      <a:rPr lang="fr-CH" i="1">
                        <a:latin typeface="Cambria Math" panose="02040503050406030204" pitchFamily="18" charset="0"/>
                      </a:rPr>
                      <m:t>=</m:t>
                    </m:r>
                    <m:func>
                      <m:funcPr>
                        <m:ctrlPr>
                          <a:rPr lang="en-GB" i="1">
                            <a:latin typeface="Cambria Math" panose="02040503050406030204" pitchFamily="18" charset="0"/>
                            <a:ea typeface="Cambria Math" panose="02040503050406030204" pitchFamily="18" charset="0"/>
                          </a:rPr>
                        </m:ctrlPr>
                      </m:funcPr>
                      <m:fName>
                        <m:sSubSup>
                          <m:sSubSupPr>
                            <m:ctrlPr>
                              <a:rPr lang="el-GR"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𝑆</m:t>
                            </m:r>
                          </m:sub>
                          <m:sup>
                            <m:r>
                              <a:rPr lang="fr-CH" i="1">
                                <a:latin typeface="Cambria Math" panose="02040503050406030204" pitchFamily="18" charset="0"/>
                                <a:ea typeface="Cambria Math" panose="02040503050406030204" pitchFamily="18" charset="0"/>
                              </a:rPr>
                              <m:t>2</m:t>
                            </m:r>
                          </m:sup>
                        </m:sSubSup>
                        <m:r>
                          <m:rPr>
                            <m:sty m:val="p"/>
                          </m:rPr>
                          <a:rPr lang="en-GB">
                            <a:latin typeface="Cambria Math" panose="02040503050406030204" pitchFamily="18" charset="0"/>
                            <a:ea typeface="Cambria Math" panose="02040503050406030204" pitchFamily="18" charset="0"/>
                          </a:rPr>
                          <m:t>cos</m:t>
                        </m:r>
                      </m:fName>
                      <m:e>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𝑆</m:t>
                            </m:r>
                          </m:sub>
                        </m:sSub>
                      </m:e>
                    </m:func>
                    <m:r>
                      <a:rPr lang="fr-CH" i="1">
                        <a:latin typeface="Cambria Math" panose="02040503050406030204" pitchFamily="18" charset="0"/>
                        <a:ea typeface="Cambria Math" panose="02040503050406030204" pitchFamily="18" charset="0"/>
                      </a:rPr>
                      <m:t>𝑑𝑆</m:t>
                    </m:r>
                    <m:sSub>
                      <m:sSubPr>
                        <m:ctrlPr>
                          <a:rPr lang="fr-CH" i="1">
                            <a:latin typeface="Cambria Math" panose="02040503050406030204" pitchFamily="18" charset="0"/>
                          </a:rPr>
                        </m:ctrlPr>
                      </m:sSubPr>
                      <m:e>
                        <m:r>
                          <a:rPr lang="fr-CH" i="1">
                            <a:latin typeface="Cambria Math" panose="02040503050406030204" pitchFamily="18" charset="0"/>
                          </a:rPr>
                          <m:t>𝑑</m:t>
                        </m:r>
                        <m:r>
                          <m:rPr>
                            <m:sty m:val="p"/>
                          </m:rPr>
                          <a:rPr lang="el-GR" i="1">
                            <a:latin typeface="Cambria Math" panose="02040503050406030204" pitchFamily="18" charset="0"/>
                            <a:ea typeface="Cambria Math" panose="02040503050406030204" pitchFamily="18" charset="0"/>
                          </a:rPr>
                          <m:t>Ω</m:t>
                        </m:r>
                      </m:e>
                      <m:sub>
                        <m:r>
                          <a:rPr lang="fr-CH" i="1">
                            <a:latin typeface="Cambria Math" panose="02040503050406030204" pitchFamily="18" charset="0"/>
                            <a:ea typeface="Cambria Math" panose="02040503050406030204" pitchFamily="18" charset="0"/>
                          </a:rPr>
                          <m:t>𝑆</m:t>
                        </m:r>
                      </m:sub>
                    </m:sSub>
                    <m:r>
                      <a:rPr lang="fr-CH" i="1">
                        <a:latin typeface="Cambria Math" panose="02040503050406030204" pitchFamily="18" charset="0"/>
                      </a:rPr>
                      <m:t>=</m:t>
                    </m:r>
                    <m:sSubSup>
                      <m:sSubSupPr>
                        <m:ctrlPr>
                          <a:rPr lang="el-GR"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𝑑𝐺</m:t>
                        </m:r>
                      </m:e>
                      <m:sub>
                        <m:r>
                          <a:rPr lang="fr-CH" i="1">
                            <a:latin typeface="Cambria Math" panose="02040503050406030204" pitchFamily="18" charset="0"/>
                            <a:ea typeface="Cambria Math" panose="02040503050406030204" pitchFamily="18" charset="0"/>
                          </a:rPr>
                          <m:t>𝑆</m:t>
                        </m:r>
                      </m:sub>
                      <m:sup>
                        <m:r>
                          <a:rPr lang="fr-CH" i="1">
                            <a:latin typeface="Cambria Math" panose="02040503050406030204" pitchFamily="18" charset="0"/>
                            <a:ea typeface="Cambria Math" panose="02040503050406030204" pitchFamily="18" charset="0"/>
                          </a:rPr>
                          <m:t>2</m:t>
                        </m:r>
                      </m:sup>
                    </m:sSubSup>
                  </m:oMath>
                </a14:m>
                <a:r>
                  <a:rPr lang="fr-CH" dirty="0"/>
                  <a:t> . </a:t>
                </a:r>
              </a:p>
              <a:p>
                <a:pPr algn="l"/>
                <a:endParaRPr lang="en-US" dirty="0"/>
              </a:p>
            </p:txBody>
          </p:sp>
        </mc:Choice>
        <mc:Fallback xmlns="">
          <p:sp>
            <p:nvSpPr>
              <p:cNvPr id="6" name="Subtitle 5">
                <a:extLst>
                  <a:ext uri="{FF2B5EF4-FFF2-40B4-BE49-F238E27FC236}">
                    <a16:creationId xmlns:a16="http://schemas.microsoft.com/office/drawing/2014/main" id="{5C306856-8977-EC44-A9D7-76CCAB35081E}"/>
                  </a:ext>
                </a:extLst>
              </p:cNvPr>
              <p:cNvSpPr>
                <a:spLocks noGrp="1" noRot="1" noChangeAspect="1" noMove="1" noResize="1" noEditPoints="1" noAdjustHandles="1" noChangeArrowheads="1" noChangeShapeType="1" noTextEdit="1"/>
              </p:cNvSpPr>
              <p:nvPr>
                <p:ph type="subTitle" idx="1"/>
              </p:nvPr>
            </p:nvSpPr>
            <p:spPr>
              <a:xfrm>
                <a:off x="11815" y="511870"/>
                <a:ext cx="5687776" cy="4640990"/>
              </a:xfrm>
              <a:blipFill>
                <a:blip r:embed="rId2"/>
                <a:stretch>
                  <a:fillRect l="-445" t="-273" b="-273"/>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49C9E86F-E7E2-AD4A-9317-A316EB4BF6E8}"/>
              </a:ext>
            </a:extLst>
          </p:cNvPr>
          <p:cNvGrpSpPr/>
          <p:nvPr/>
        </p:nvGrpSpPr>
        <p:grpSpPr>
          <a:xfrm>
            <a:off x="5621241" y="545120"/>
            <a:ext cx="3407134" cy="1464712"/>
            <a:chOff x="3023655" y="3720525"/>
            <a:chExt cx="3407134" cy="1464712"/>
          </a:xfrm>
        </p:grpSpPr>
        <p:grpSp>
          <p:nvGrpSpPr>
            <p:cNvPr id="14" name="Group 13">
              <a:extLst>
                <a:ext uri="{FF2B5EF4-FFF2-40B4-BE49-F238E27FC236}">
                  <a16:creationId xmlns:a16="http://schemas.microsoft.com/office/drawing/2014/main" id="{2977A1EF-AD7B-CC48-BBAC-E3D90E59863B}"/>
                </a:ext>
              </a:extLst>
            </p:cNvPr>
            <p:cNvGrpSpPr/>
            <p:nvPr/>
          </p:nvGrpSpPr>
          <p:grpSpPr>
            <a:xfrm>
              <a:off x="3456952" y="3720525"/>
              <a:ext cx="2216937" cy="1427507"/>
              <a:chOff x="1499877" y="3578663"/>
              <a:chExt cx="2216937" cy="1427507"/>
            </a:xfrm>
          </p:grpSpPr>
          <p:sp>
            <p:nvSpPr>
              <p:cNvPr id="28" name="Rectangle 27">
                <a:extLst>
                  <a:ext uri="{FF2B5EF4-FFF2-40B4-BE49-F238E27FC236}">
                    <a16:creationId xmlns:a16="http://schemas.microsoft.com/office/drawing/2014/main" id="{D85853A3-9DC6-8D45-B5BE-3F5C2A5229D8}"/>
                  </a:ext>
                </a:extLst>
              </p:cNvPr>
              <p:cNvSpPr/>
              <p:nvPr/>
            </p:nvSpPr>
            <p:spPr>
              <a:xfrm>
                <a:off x="1499877" y="3927309"/>
                <a:ext cx="144000" cy="107886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0A2CDFB8-37F6-1542-BD3F-78CCBD176395}"/>
                  </a:ext>
                </a:extLst>
              </p:cNvPr>
              <p:cNvCxnSpPr>
                <a:cxnSpLocks/>
              </p:cNvCxnSpPr>
              <p:nvPr/>
            </p:nvCxnSpPr>
            <p:spPr>
              <a:xfrm flipV="1">
                <a:off x="1665509" y="4148415"/>
                <a:ext cx="1808520" cy="732084"/>
              </a:xfrm>
              <a:prstGeom prst="line">
                <a:avLst/>
              </a:prstGeom>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8434E849-614B-4744-9F8E-DB9520978523}"/>
                  </a:ext>
                </a:extLst>
              </p:cNvPr>
              <p:cNvSpPr/>
              <p:nvPr/>
            </p:nvSpPr>
            <p:spPr>
              <a:xfrm>
                <a:off x="3485739" y="3578663"/>
                <a:ext cx="231075" cy="7349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B3A5F200-483E-AA4D-8485-B8D6CD1291B6}"/>
                  </a:ext>
                </a:extLst>
              </p:cNvPr>
              <p:cNvCxnSpPr>
                <a:cxnSpLocks/>
                <a:stCxn id="27" idx="3"/>
                <a:endCxn id="36" idx="4"/>
              </p:cNvCxnSpPr>
              <p:nvPr/>
            </p:nvCxnSpPr>
            <p:spPr>
              <a:xfrm flipV="1">
                <a:off x="1695302" y="4703834"/>
                <a:ext cx="641261" cy="162581"/>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CEAF3E7-7643-F441-8545-5C3BCA929A06}"/>
                  </a:ext>
                </a:extLst>
              </p:cNvPr>
              <p:cNvCxnSpPr>
                <a:cxnSpLocks/>
                <a:stCxn id="27" idx="3"/>
                <a:endCxn id="36" idx="0"/>
              </p:cNvCxnSpPr>
              <p:nvPr/>
            </p:nvCxnSpPr>
            <p:spPr>
              <a:xfrm flipV="1">
                <a:off x="1695302" y="4557395"/>
                <a:ext cx="611027" cy="30902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6D01EA9-B2BC-7448-82CB-AD53E9034D57}"/>
                  </a:ext>
                </a:extLst>
              </p:cNvPr>
              <p:cNvCxnSpPr>
                <a:cxnSpLocks/>
                <a:stCxn id="42" idx="4"/>
              </p:cNvCxnSpPr>
              <p:nvPr/>
            </p:nvCxnSpPr>
            <p:spPr>
              <a:xfrm flipV="1">
                <a:off x="2984962" y="4147990"/>
                <a:ext cx="534544" cy="26920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AB637ED-6D89-844E-A26A-27E7CC3F6219}"/>
                  </a:ext>
                </a:extLst>
              </p:cNvPr>
              <p:cNvCxnSpPr>
                <a:cxnSpLocks/>
                <a:stCxn id="42" idx="0"/>
              </p:cNvCxnSpPr>
              <p:nvPr/>
            </p:nvCxnSpPr>
            <p:spPr>
              <a:xfrm flipV="1">
                <a:off x="2954728" y="4143087"/>
                <a:ext cx="534489" cy="12766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B5350C6B-D5ED-DF4D-83AD-3214859D29E0}"/>
                  </a:ext>
                </a:extLst>
              </p:cNvPr>
              <p:cNvSpPr/>
              <p:nvPr/>
            </p:nvSpPr>
            <p:spPr>
              <a:xfrm rot="20900053">
                <a:off x="2275085" y="4555851"/>
                <a:ext cx="92722" cy="1495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FF10C324-04A2-FC4F-8C27-2251F751E190}"/>
                  </a:ext>
                </a:extLst>
              </p:cNvPr>
              <p:cNvSpPr/>
              <p:nvPr/>
            </p:nvSpPr>
            <p:spPr>
              <a:xfrm rot="20900053">
                <a:off x="2923484" y="4269209"/>
                <a:ext cx="92722" cy="1495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9B0839D8-D77B-914F-A580-24E0B2F55B90}"/>
                  </a:ext>
                </a:extLst>
              </p:cNvPr>
              <p:cNvCxnSpPr>
                <a:cxnSpLocks/>
              </p:cNvCxnSpPr>
              <p:nvPr/>
            </p:nvCxnSpPr>
            <p:spPr>
              <a:xfrm flipV="1">
                <a:off x="2969845" y="4131150"/>
                <a:ext cx="517330" cy="13603"/>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8A7BA83-DDC0-F34C-9715-E9BDC7BE91B3}"/>
                  </a:ext>
                </a:extLst>
              </p:cNvPr>
              <p:cNvCxnSpPr>
                <a:cxnSpLocks/>
              </p:cNvCxnSpPr>
              <p:nvPr/>
            </p:nvCxnSpPr>
            <p:spPr>
              <a:xfrm flipV="1">
                <a:off x="1651833" y="4876401"/>
                <a:ext cx="517330" cy="13603"/>
              </a:xfrm>
              <a:prstGeom prst="line">
                <a:avLst/>
              </a:prstGeom>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D51B4B5F-68E3-B347-AB3C-AF562DE8201D}"/>
                </a:ext>
              </a:extLst>
            </p:cNvPr>
            <p:cNvSpPr txBox="1"/>
            <p:nvPr/>
          </p:nvSpPr>
          <p:spPr>
            <a:xfrm>
              <a:off x="3023655" y="4377768"/>
              <a:ext cx="664420" cy="461665"/>
            </a:xfrm>
            <a:prstGeom prst="rect">
              <a:avLst/>
            </a:prstGeom>
            <a:noFill/>
          </p:spPr>
          <p:txBody>
            <a:bodyPr wrap="square" rtlCol="0">
              <a:spAutoFit/>
            </a:bodyPr>
            <a:lstStyle/>
            <a:p>
              <a:r>
                <a:rPr lang="en-US" sz="1200" dirty="0"/>
                <a:t>Source </a:t>
              </a:r>
              <a:r>
                <a:rPr lang="en-US" sz="1200" i="1" dirty="0"/>
                <a:t>S</a:t>
              </a:r>
            </a:p>
          </p:txBody>
        </p:sp>
        <p:sp>
          <p:nvSpPr>
            <p:cNvPr id="17" name="TextBox 16">
              <a:extLst>
                <a:ext uri="{FF2B5EF4-FFF2-40B4-BE49-F238E27FC236}">
                  <a16:creationId xmlns:a16="http://schemas.microsoft.com/office/drawing/2014/main" id="{545384FD-2A7A-5741-A7F4-5E53AFB4A576}"/>
                </a:ext>
              </a:extLst>
            </p:cNvPr>
            <p:cNvSpPr txBox="1"/>
            <p:nvPr/>
          </p:nvSpPr>
          <p:spPr>
            <a:xfrm>
              <a:off x="5627857" y="3838338"/>
              <a:ext cx="802932" cy="461665"/>
            </a:xfrm>
            <a:prstGeom prst="rect">
              <a:avLst/>
            </a:prstGeom>
            <a:noFill/>
          </p:spPr>
          <p:txBody>
            <a:bodyPr wrap="square" rtlCol="0">
              <a:spAutoFit/>
            </a:bodyPr>
            <a:lstStyle/>
            <a:p>
              <a:r>
                <a:rPr lang="fr-CH" sz="1200" dirty="0"/>
                <a:t>Détecteur </a:t>
              </a:r>
              <a:r>
                <a:rPr lang="fr-CH" sz="1200" i="1" dirty="0">
                  <a:latin typeface="Symbol" pitchFamily="2" charset="2"/>
                </a:rPr>
                <a:t>S</a:t>
              </a:r>
            </a:p>
          </p:txBody>
        </p:sp>
        <p:sp>
          <p:nvSpPr>
            <p:cNvPr id="18" name="TextBox 17">
              <a:extLst>
                <a:ext uri="{FF2B5EF4-FFF2-40B4-BE49-F238E27FC236}">
                  <a16:creationId xmlns:a16="http://schemas.microsoft.com/office/drawing/2014/main" id="{E9C67387-FAAA-DB4E-BDC0-ADAF82F41FFA}"/>
                </a:ext>
              </a:extLst>
            </p:cNvPr>
            <p:cNvSpPr txBox="1"/>
            <p:nvPr/>
          </p:nvSpPr>
          <p:spPr>
            <a:xfrm>
              <a:off x="3908928" y="4461469"/>
              <a:ext cx="451459" cy="276999"/>
            </a:xfrm>
            <a:prstGeom prst="rect">
              <a:avLst/>
            </a:prstGeom>
            <a:noFill/>
          </p:spPr>
          <p:txBody>
            <a:bodyPr wrap="square" rtlCol="0">
              <a:spAutoFit/>
            </a:bodyPr>
            <a:lstStyle/>
            <a:p>
              <a:r>
                <a:rPr lang="fr-CH" sz="1200" i="1" dirty="0" err="1"/>
                <a:t>d</a:t>
              </a:r>
              <a:r>
                <a:rPr lang="fr-CH" sz="1200" i="1" dirty="0" err="1">
                  <a:latin typeface="Symbol" pitchFamily="2" charset="2"/>
                </a:rPr>
                <a:t>W</a:t>
              </a:r>
              <a:r>
                <a:rPr lang="fr-CH" sz="1200" i="1" baseline="-25000" dirty="0" err="1"/>
                <a:t>S</a:t>
              </a:r>
              <a:endParaRPr lang="fr-CH" sz="1200" i="1" baseline="-25000" dirty="0"/>
            </a:p>
          </p:txBody>
        </p:sp>
        <p:cxnSp>
          <p:nvCxnSpPr>
            <p:cNvPr id="21" name="Straight Connector 20">
              <a:extLst>
                <a:ext uri="{FF2B5EF4-FFF2-40B4-BE49-F238E27FC236}">
                  <a16:creationId xmlns:a16="http://schemas.microsoft.com/office/drawing/2014/main" id="{CBE37F1D-DE39-5443-9676-3D2EC598FBEA}"/>
                </a:ext>
              </a:extLst>
            </p:cNvPr>
            <p:cNvCxnSpPr/>
            <p:nvPr/>
          </p:nvCxnSpPr>
          <p:spPr>
            <a:xfrm>
              <a:off x="3604663" y="4958014"/>
              <a:ext cx="0" cy="10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847EEFA-54B1-3E4E-9643-AF667DFCF477}"/>
                </a:ext>
              </a:extLst>
            </p:cNvPr>
            <p:cNvSpPr txBox="1"/>
            <p:nvPr/>
          </p:nvSpPr>
          <p:spPr>
            <a:xfrm>
              <a:off x="4872748" y="4451826"/>
              <a:ext cx="451459" cy="276999"/>
            </a:xfrm>
            <a:prstGeom prst="rect">
              <a:avLst/>
            </a:prstGeom>
            <a:noFill/>
          </p:spPr>
          <p:txBody>
            <a:bodyPr wrap="square" rtlCol="0">
              <a:spAutoFit/>
            </a:bodyPr>
            <a:lstStyle/>
            <a:p>
              <a:r>
                <a:rPr lang="fr-CH" sz="1200" i="1" dirty="0" err="1"/>
                <a:t>d</a:t>
              </a:r>
              <a:r>
                <a:rPr lang="fr-CH" sz="1200" i="1" dirty="0" err="1">
                  <a:latin typeface="Symbol" pitchFamily="2" charset="2"/>
                </a:rPr>
                <a:t>W</a:t>
              </a:r>
              <a:r>
                <a:rPr lang="fr-CH" sz="1200" i="1" baseline="-25000" dirty="0" err="1">
                  <a:latin typeface="Symbol" pitchFamily="2" charset="2"/>
                </a:rPr>
                <a:t>S</a:t>
              </a:r>
              <a:endParaRPr lang="fr-CH" sz="1200" i="1" baseline="-25000" dirty="0">
                <a:latin typeface="Symbol" pitchFamily="2" charset="2"/>
              </a:endParaRPr>
            </a:p>
          </p:txBody>
        </p:sp>
        <p:sp>
          <p:nvSpPr>
            <p:cNvPr id="27" name="TextBox 26">
              <a:extLst>
                <a:ext uri="{FF2B5EF4-FFF2-40B4-BE49-F238E27FC236}">
                  <a16:creationId xmlns:a16="http://schemas.microsoft.com/office/drawing/2014/main" id="{0DF0DF45-A5F3-E64E-84DC-D715B31C72DD}"/>
                </a:ext>
              </a:extLst>
            </p:cNvPr>
            <p:cNvSpPr txBox="1"/>
            <p:nvPr/>
          </p:nvSpPr>
          <p:spPr>
            <a:xfrm>
              <a:off x="3307224" y="4869777"/>
              <a:ext cx="345153" cy="276999"/>
            </a:xfrm>
            <a:prstGeom prst="rect">
              <a:avLst/>
            </a:prstGeom>
            <a:noFill/>
          </p:spPr>
          <p:txBody>
            <a:bodyPr wrap="square" rtlCol="0">
              <a:spAutoFit/>
            </a:bodyPr>
            <a:lstStyle/>
            <a:p>
              <a:r>
                <a:rPr lang="fr-CH" sz="1200" i="1" dirty="0" err="1"/>
                <a:t>dS</a:t>
              </a:r>
              <a:endParaRPr lang="fr-CH" sz="1200" i="1" baseline="-25000" dirty="0">
                <a:latin typeface="Symbol" pitchFamily="2" charset="2"/>
              </a:endParaRPr>
            </a:p>
          </p:txBody>
        </p:sp>
        <p:cxnSp>
          <p:nvCxnSpPr>
            <p:cNvPr id="47" name="Straight Connector 46">
              <a:extLst>
                <a:ext uri="{FF2B5EF4-FFF2-40B4-BE49-F238E27FC236}">
                  <a16:creationId xmlns:a16="http://schemas.microsoft.com/office/drawing/2014/main" id="{D3A7B990-1803-0B48-88A3-D2A4D8599DBC}"/>
                </a:ext>
              </a:extLst>
            </p:cNvPr>
            <p:cNvCxnSpPr/>
            <p:nvPr/>
          </p:nvCxnSpPr>
          <p:spPr>
            <a:xfrm>
              <a:off x="5469126" y="4225813"/>
              <a:ext cx="0" cy="10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1A8BC9E6-03E5-CD46-96EE-13C439175011}"/>
                </a:ext>
              </a:extLst>
            </p:cNvPr>
            <p:cNvSpPr txBox="1"/>
            <p:nvPr/>
          </p:nvSpPr>
          <p:spPr>
            <a:xfrm>
              <a:off x="5374243" y="3995325"/>
              <a:ext cx="451459" cy="276999"/>
            </a:xfrm>
            <a:prstGeom prst="rect">
              <a:avLst/>
            </a:prstGeom>
            <a:noFill/>
          </p:spPr>
          <p:txBody>
            <a:bodyPr wrap="square" rtlCol="0">
              <a:spAutoFit/>
            </a:bodyPr>
            <a:lstStyle/>
            <a:p>
              <a:r>
                <a:rPr lang="fr-CH" sz="1200" i="1" dirty="0" err="1"/>
                <a:t>d</a:t>
              </a:r>
              <a:r>
                <a:rPr lang="fr-CH" sz="1200" i="1" dirty="0" err="1">
                  <a:latin typeface="Symbol" pitchFamily="2" charset="2"/>
                </a:rPr>
                <a:t>S</a:t>
              </a:r>
              <a:endParaRPr lang="fr-CH" sz="1200" i="1" baseline="-25000" dirty="0"/>
            </a:p>
          </p:txBody>
        </p:sp>
        <p:sp>
          <p:nvSpPr>
            <p:cNvPr id="60" name="TextBox 59">
              <a:extLst>
                <a:ext uri="{FF2B5EF4-FFF2-40B4-BE49-F238E27FC236}">
                  <a16:creationId xmlns:a16="http://schemas.microsoft.com/office/drawing/2014/main" id="{9911C0B4-7141-054D-8BB5-975B7C3243D0}"/>
                </a:ext>
              </a:extLst>
            </p:cNvPr>
            <p:cNvSpPr txBox="1"/>
            <p:nvPr/>
          </p:nvSpPr>
          <p:spPr>
            <a:xfrm>
              <a:off x="4876710" y="4034543"/>
              <a:ext cx="451459" cy="276999"/>
            </a:xfrm>
            <a:prstGeom prst="rect">
              <a:avLst/>
            </a:prstGeom>
            <a:noFill/>
          </p:spPr>
          <p:txBody>
            <a:bodyPr wrap="square" rtlCol="0">
              <a:spAutoFit/>
            </a:bodyPr>
            <a:lstStyle/>
            <a:p>
              <a:r>
                <a:rPr lang="fr-CH" sz="1200" i="1" dirty="0" err="1">
                  <a:latin typeface="Symbol" pitchFamily="2" charset="2"/>
                </a:rPr>
                <a:t>a</a:t>
              </a:r>
              <a:r>
                <a:rPr lang="fr-CH" sz="1200" i="1" baseline="-25000" dirty="0" err="1">
                  <a:latin typeface="Symbol" pitchFamily="2" charset="2"/>
                </a:rPr>
                <a:t>S</a:t>
              </a:r>
              <a:endParaRPr lang="fr-CH" sz="1200" i="1" baseline="-25000" dirty="0">
                <a:latin typeface="Symbol" pitchFamily="2" charset="2"/>
              </a:endParaRPr>
            </a:p>
          </p:txBody>
        </p:sp>
        <p:sp>
          <p:nvSpPr>
            <p:cNvPr id="67" name="TextBox 66">
              <a:extLst>
                <a:ext uri="{FF2B5EF4-FFF2-40B4-BE49-F238E27FC236}">
                  <a16:creationId xmlns:a16="http://schemas.microsoft.com/office/drawing/2014/main" id="{11B12A26-F813-C141-84B4-F1871F5882DB}"/>
                </a:ext>
              </a:extLst>
            </p:cNvPr>
            <p:cNvSpPr txBox="1"/>
            <p:nvPr/>
          </p:nvSpPr>
          <p:spPr>
            <a:xfrm>
              <a:off x="3879998" y="4908238"/>
              <a:ext cx="451459" cy="276999"/>
            </a:xfrm>
            <a:prstGeom prst="rect">
              <a:avLst/>
            </a:prstGeom>
            <a:noFill/>
          </p:spPr>
          <p:txBody>
            <a:bodyPr wrap="square" rtlCol="0">
              <a:spAutoFit/>
            </a:bodyPr>
            <a:lstStyle/>
            <a:p>
              <a:r>
                <a:rPr lang="fr-CH" sz="1200" i="1" dirty="0" err="1">
                  <a:latin typeface="Symbol" pitchFamily="2" charset="2"/>
                </a:rPr>
                <a:t>a</a:t>
              </a:r>
              <a:r>
                <a:rPr lang="fr-CH" sz="1200" i="1" baseline="-25000" dirty="0" err="1"/>
                <a:t>S</a:t>
              </a:r>
              <a:endParaRPr lang="fr-CH" sz="1200" i="1" baseline="-25000" dirty="0"/>
            </a:p>
          </p:txBody>
        </p:sp>
        <p:sp>
          <p:nvSpPr>
            <p:cNvPr id="73" name="TextBox 72">
              <a:extLst>
                <a:ext uri="{FF2B5EF4-FFF2-40B4-BE49-F238E27FC236}">
                  <a16:creationId xmlns:a16="http://schemas.microsoft.com/office/drawing/2014/main" id="{903CD8FD-2ECB-BF4E-BFCD-B6FECE98F697}"/>
                </a:ext>
              </a:extLst>
            </p:cNvPr>
            <p:cNvSpPr txBox="1"/>
            <p:nvPr/>
          </p:nvSpPr>
          <p:spPr>
            <a:xfrm>
              <a:off x="4469467" y="4607315"/>
              <a:ext cx="451459" cy="276999"/>
            </a:xfrm>
            <a:prstGeom prst="rect">
              <a:avLst/>
            </a:prstGeom>
            <a:noFill/>
          </p:spPr>
          <p:txBody>
            <a:bodyPr wrap="square" rtlCol="0">
              <a:spAutoFit/>
            </a:bodyPr>
            <a:lstStyle/>
            <a:p>
              <a:r>
                <a:rPr lang="fr-CH" sz="1200" i="1" dirty="0"/>
                <a:t>d</a:t>
              </a:r>
              <a:endParaRPr lang="fr-CH" sz="1200" i="1" baseline="-25000" dirty="0"/>
            </a:p>
          </p:txBody>
        </p:sp>
      </p:grpSp>
      <p:cxnSp>
        <p:nvCxnSpPr>
          <p:cNvPr id="59" name="Curved Connector 58">
            <a:extLst>
              <a:ext uri="{FF2B5EF4-FFF2-40B4-BE49-F238E27FC236}">
                <a16:creationId xmlns:a16="http://schemas.microsoft.com/office/drawing/2014/main" id="{FE350540-8C3C-A844-9402-DF03BBE7AEDE}"/>
              </a:ext>
            </a:extLst>
          </p:cNvPr>
          <p:cNvCxnSpPr>
            <a:cxnSpLocks/>
          </p:cNvCxnSpPr>
          <p:nvPr/>
        </p:nvCxnSpPr>
        <p:spPr>
          <a:xfrm rot="16200000" flipH="1">
            <a:off x="7723273" y="1373580"/>
            <a:ext cx="148455" cy="35398"/>
          </a:xfrm>
          <a:prstGeom prst="curvedConnector3">
            <a:avLst>
              <a:gd name="adj1" fmla="val 6497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Curved Connector 64">
            <a:extLst>
              <a:ext uri="{FF2B5EF4-FFF2-40B4-BE49-F238E27FC236}">
                <a16:creationId xmlns:a16="http://schemas.microsoft.com/office/drawing/2014/main" id="{5CB7B421-EB43-3E4D-A722-BA1FF9BE5205}"/>
              </a:ext>
            </a:extLst>
          </p:cNvPr>
          <p:cNvCxnSpPr>
            <a:cxnSpLocks/>
          </p:cNvCxnSpPr>
          <p:nvPr/>
        </p:nvCxnSpPr>
        <p:spPr>
          <a:xfrm rot="16200000" flipV="1">
            <a:off x="6685244" y="1951951"/>
            <a:ext cx="171297" cy="63010"/>
          </a:xfrm>
          <a:prstGeom prst="curvedConnector3">
            <a:avLst>
              <a:gd name="adj1" fmla="val 64827"/>
            </a:avLst>
          </a:prstGeom>
          <a:ln>
            <a:tailEnd type="triangle"/>
          </a:ln>
        </p:spPr>
        <p:style>
          <a:lnRef idx="1">
            <a:schemeClr val="accent1"/>
          </a:lnRef>
          <a:fillRef idx="0">
            <a:schemeClr val="accent1"/>
          </a:fillRef>
          <a:effectRef idx="0">
            <a:schemeClr val="accent1"/>
          </a:effectRef>
          <a:fontRef idx="minor">
            <a:schemeClr val="tx1"/>
          </a:fontRef>
        </p:style>
      </p:cxnSp>
      <p:pic>
        <p:nvPicPr>
          <p:cNvPr id="74" name="Picture 73">
            <a:extLst>
              <a:ext uri="{FF2B5EF4-FFF2-40B4-BE49-F238E27FC236}">
                <a16:creationId xmlns:a16="http://schemas.microsoft.com/office/drawing/2014/main" id="{8263D072-7720-ED46-9C4D-2DD1888740F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76759" y="2210562"/>
            <a:ext cx="2676882" cy="2819270"/>
          </a:xfrm>
          <a:prstGeom prst="rect">
            <a:avLst/>
          </a:prstGeom>
          <a:noFill/>
          <a:ln>
            <a:noFill/>
          </a:ln>
          <a:effectLst/>
        </p:spPr>
      </p:pic>
      <p:sp>
        <p:nvSpPr>
          <p:cNvPr id="75" name="Rectangle 74">
            <a:extLst>
              <a:ext uri="{FF2B5EF4-FFF2-40B4-BE49-F238E27FC236}">
                <a16:creationId xmlns:a16="http://schemas.microsoft.com/office/drawing/2014/main" id="{48A9FC2C-660D-EB4C-A9A6-A994322E8650}"/>
              </a:ext>
            </a:extLst>
          </p:cNvPr>
          <p:cNvSpPr/>
          <p:nvPr/>
        </p:nvSpPr>
        <p:spPr>
          <a:xfrm>
            <a:off x="7413876" y="4937416"/>
            <a:ext cx="1739765" cy="215444"/>
          </a:xfrm>
          <a:prstGeom prst="rect">
            <a:avLst/>
          </a:prstGeom>
        </p:spPr>
        <p:txBody>
          <a:bodyPr wrap="square">
            <a:spAutoFit/>
          </a:bodyPr>
          <a:lstStyle/>
          <a:p>
            <a:r>
              <a:rPr lang="en-CH" sz="800" i="1" dirty="0">
                <a:latin typeface="Times New Roman" panose="02020603050405020304" pitchFamily="18" charset="0"/>
                <a:ea typeface="Times New Roman" panose="02020603050405020304" pitchFamily="18" charset="0"/>
              </a:rPr>
              <a:t>https://en.wikipedia.org/wiki/Etendue</a:t>
            </a:r>
            <a:r>
              <a:rPr lang="en-CH" sz="800" dirty="0"/>
              <a:t> </a:t>
            </a:r>
            <a:endParaRPr lang="fr-CH" sz="800" dirty="0"/>
          </a:p>
        </p:txBody>
      </p:sp>
    </p:spTree>
    <p:extLst>
      <p:ext uri="{BB962C8B-B14F-4D97-AF65-F5344CB8AC3E}">
        <p14:creationId xmlns:p14="http://schemas.microsoft.com/office/powerpoint/2010/main" val="1231705115"/>
      </p:ext>
    </p:extLst>
  </p:cSld>
  <p:clrMapOvr>
    <a:masterClrMapping/>
  </p:clrMapOvr>
  <mc:AlternateContent xmlns:mc="http://schemas.openxmlformats.org/markup-compatibility/2006" xmlns:p14="http://schemas.microsoft.com/office/powerpoint/2010/main">
    <mc:Choice Requires="p14">
      <p:transition spd="slow" p14:dur="2000" advTm="256935"/>
    </mc:Choice>
    <mc:Fallback xmlns="">
      <p:transition spd="slow" advTm="256935"/>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0" y="0"/>
            <a:ext cx="7505974" cy="473645"/>
          </a:xfrm>
        </p:spPr>
        <p:txBody>
          <a:bodyPr>
            <a:noAutofit/>
          </a:bodyPr>
          <a:lstStyle/>
          <a:p>
            <a:r>
              <a:rPr lang="fr-CH" sz="2800" dirty="0"/>
              <a:t>L’étendue optique dans la pratique: symétrie axiale</a:t>
            </a:r>
            <a:endParaRPr lang="en-CH" sz="2800" dirty="0"/>
          </a:p>
        </p:txBody>
      </p:sp>
      <p:pic>
        <p:nvPicPr>
          <p:cNvPr id="15" name="Picture 14">
            <a:extLst>
              <a:ext uri="{FF2B5EF4-FFF2-40B4-BE49-F238E27FC236}">
                <a16:creationId xmlns:a16="http://schemas.microsoft.com/office/drawing/2014/main" id="{4222CDA2-113C-DE4F-99DC-134295D1AD8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436596" y="434162"/>
            <a:ext cx="1707403" cy="1480158"/>
          </a:xfrm>
          <a:prstGeom prst="rect">
            <a:avLst/>
          </a:prstGeom>
          <a:noFill/>
          <a:ln>
            <a:noFill/>
          </a:ln>
        </p:spPr>
      </p:pic>
      <p:sp>
        <p:nvSpPr>
          <p:cNvPr id="12" name="Rectangle 11">
            <a:extLst>
              <a:ext uri="{FF2B5EF4-FFF2-40B4-BE49-F238E27FC236}">
                <a16:creationId xmlns:a16="http://schemas.microsoft.com/office/drawing/2014/main" id="{17F6AFEC-ECE1-314A-BAD0-D47918215E84}"/>
              </a:ext>
            </a:extLst>
          </p:cNvPr>
          <p:cNvSpPr/>
          <p:nvPr/>
        </p:nvSpPr>
        <p:spPr>
          <a:xfrm>
            <a:off x="7228778" y="2330200"/>
            <a:ext cx="1947969" cy="230832"/>
          </a:xfrm>
          <a:prstGeom prst="rect">
            <a:avLst/>
          </a:prstGeom>
        </p:spPr>
        <p:txBody>
          <a:bodyPr wrap="none">
            <a:spAutoFit/>
          </a:bodyPr>
          <a:lstStyle/>
          <a:p>
            <a:r>
              <a:rPr lang="en-CH" sz="900" i="1" dirty="0">
                <a:latin typeface="Times New Roman" panose="02020603050405020304" pitchFamily="18" charset="0"/>
                <a:ea typeface="Times New Roman" panose="02020603050405020304" pitchFamily="18" charset="0"/>
              </a:rPr>
              <a:t>https://en.wikipedia.org/wiki/Etendue</a:t>
            </a:r>
            <a:r>
              <a:rPr lang="en-CH" sz="900" dirty="0"/>
              <a:t> </a:t>
            </a:r>
            <a:endParaRPr lang="fr-CH" sz="900" dirty="0"/>
          </a:p>
        </p:txBody>
      </p:sp>
      <p:grpSp>
        <p:nvGrpSpPr>
          <p:cNvPr id="4" name="Groupe 3">
            <a:extLst>
              <a:ext uri="{FF2B5EF4-FFF2-40B4-BE49-F238E27FC236}">
                <a16:creationId xmlns:a16="http://schemas.microsoft.com/office/drawing/2014/main" id="{27E0A7B2-E163-83B1-BEB3-CBA7C3418FFA}"/>
              </a:ext>
            </a:extLst>
          </p:cNvPr>
          <p:cNvGrpSpPr/>
          <p:nvPr/>
        </p:nvGrpSpPr>
        <p:grpSpPr>
          <a:xfrm>
            <a:off x="6542711" y="2907117"/>
            <a:ext cx="2580664" cy="2236979"/>
            <a:chOff x="6467086" y="2886492"/>
            <a:chExt cx="2580664" cy="2236979"/>
          </a:xfrm>
        </p:grpSpPr>
        <p:pic>
          <p:nvPicPr>
            <p:cNvPr id="18" name="Picture 17">
              <a:extLst>
                <a:ext uri="{FF2B5EF4-FFF2-40B4-BE49-F238E27FC236}">
                  <a16:creationId xmlns:a16="http://schemas.microsoft.com/office/drawing/2014/main" id="{527F6F7A-6A6B-9047-AE45-4C2CC8C71BDF}"/>
                </a:ext>
              </a:extLst>
            </p:cNvPr>
            <p:cNvPicPr>
              <a:picLocks noChangeAspect="1"/>
            </p:cNvPicPr>
            <p:nvPr/>
          </p:nvPicPr>
          <p:blipFill rotWithShape="1">
            <a:blip r:embed="rId3"/>
            <a:srcRect t="585" r="3712"/>
            <a:stretch/>
          </p:blipFill>
          <p:spPr>
            <a:xfrm>
              <a:off x="6467086" y="2886492"/>
              <a:ext cx="2577508" cy="2236979"/>
            </a:xfrm>
            <a:prstGeom prst="rect">
              <a:avLst/>
            </a:prstGeom>
          </p:spPr>
        </p:pic>
        <p:sp>
          <p:nvSpPr>
            <p:cNvPr id="19" name="Rectangle 18">
              <a:extLst>
                <a:ext uri="{FF2B5EF4-FFF2-40B4-BE49-F238E27FC236}">
                  <a16:creationId xmlns:a16="http://schemas.microsoft.com/office/drawing/2014/main" id="{7D4FD15D-5F36-3C4A-9C65-834A86334223}"/>
                </a:ext>
              </a:extLst>
            </p:cNvPr>
            <p:cNvSpPr/>
            <p:nvPr/>
          </p:nvSpPr>
          <p:spPr>
            <a:xfrm>
              <a:off x="8738364" y="3410560"/>
              <a:ext cx="309386" cy="524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013"/>
            </a:p>
          </p:txBody>
        </p:sp>
      </p:grpSp>
      <mc:AlternateContent xmlns:mc="http://schemas.openxmlformats.org/markup-compatibility/2006" xmlns:a14="http://schemas.microsoft.com/office/drawing/2010/main">
        <mc:Choice Requires="a14">
          <p:sp>
            <p:nvSpPr>
              <p:cNvPr id="21" name="Subtitle 4">
                <a:extLst>
                  <a:ext uri="{FF2B5EF4-FFF2-40B4-BE49-F238E27FC236}">
                    <a16:creationId xmlns:a16="http://schemas.microsoft.com/office/drawing/2014/main" id="{C6FA21BE-259D-3243-862D-53F66D66E066}"/>
                  </a:ext>
                </a:extLst>
              </p:cNvPr>
              <p:cNvSpPr txBox="1">
                <a:spLocks/>
              </p:cNvSpPr>
              <p:nvPr/>
            </p:nvSpPr>
            <p:spPr>
              <a:xfrm>
                <a:off x="10085" y="3197111"/>
                <a:ext cx="3408738" cy="1946389"/>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indent="-257175" algn="l">
                  <a:lnSpc>
                    <a:spcPct val="110000"/>
                  </a:lnSpc>
                  <a:spcBef>
                    <a:spcPts val="0"/>
                  </a:spcBef>
                  <a:buFont typeface="Arial" panose="020B0604020202020204" pitchFamily="34" charset="0"/>
                  <a:buChar char="•"/>
                </a:pPr>
                <a:r>
                  <a:rPr lang="fr-CH" sz="1800" dirty="0"/>
                  <a:t>Dans ce cas nous pouvons aussi prendre la racine de </a:t>
                </a:r>
                <a:r>
                  <a:rPr lang="fr-CH" sz="1800" i="1" dirty="0"/>
                  <a:t>G</a:t>
                </a:r>
                <a:r>
                  <a:rPr lang="fr-CH" sz="1800" dirty="0"/>
                  <a:t> pour obtenir l’étendue totale en 2D: </a:t>
                </a:r>
                <a14:m>
                  <m:oMath xmlns:m="http://schemas.openxmlformats.org/officeDocument/2006/math">
                    <m:sSup>
                      <m:sSupPr>
                        <m:ctrlPr>
                          <a:rPr lang="fr-CH" sz="1800" i="1">
                            <a:latin typeface="Cambria Math" panose="02040503050406030204" pitchFamily="18" charset="0"/>
                          </a:rPr>
                        </m:ctrlPr>
                      </m:sSupPr>
                      <m:e>
                        <m:r>
                          <a:rPr lang="fr-CH" sz="1800" i="1">
                            <a:latin typeface="Cambria Math" panose="02040503050406030204" pitchFamily="18" charset="0"/>
                          </a:rPr>
                          <m:t>𝐺</m:t>
                        </m:r>
                      </m:e>
                      <m:sup>
                        <m:r>
                          <a:rPr lang="fr-CH" sz="1800" i="1">
                            <a:latin typeface="Cambria Math" panose="02040503050406030204" pitchFamily="18" charset="0"/>
                          </a:rPr>
                          <m:t>2</m:t>
                        </m:r>
                        <m:r>
                          <a:rPr lang="fr-CH" sz="1800" i="1">
                            <a:latin typeface="Cambria Math" panose="02040503050406030204" pitchFamily="18" charset="0"/>
                          </a:rPr>
                          <m:t>𝐷</m:t>
                        </m:r>
                      </m:sup>
                    </m:sSup>
                    <m:r>
                      <a:rPr lang="fr-CH" sz="1800" i="1">
                        <a:latin typeface="Cambria Math" panose="02040503050406030204" pitchFamily="18" charset="0"/>
                        <a:ea typeface="Cambria Math" panose="02040503050406030204" pitchFamily="18" charset="0"/>
                      </a:rPr>
                      <m:t>=</m:t>
                    </m:r>
                    <m:r>
                      <a:rPr lang="fr-CH" sz="1800" i="1">
                        <a:latin typeface="Cambria Math" panose="02040503050406030204" pitchFamily="18" charset="0"/>
                        <a:ea typeface="Cambria Math" panose="02040503050406030204" pitchFamily="18" charset="0"/>
                      </a:rPr>
                      <m:t>𝜋</m:t>
                    </m:r>
                    <m:r>
                      <a:rPr lang="fr-CH" sz="1800" i="1">
                        <a:latin typeface="Cambria Math" panose="02040503050406030204" pitchFamily="18" charset="0"/>
                        <a:ea typeface="Cambria Math" panose="02040503050406030204" pitchFamily="18" charset="0"/>
                      </a:rPr>
                      <m:t>𝑛h</m:t>
                    </m:r>
                    <m:func>
                      <m:funcPr>
                        <m:ctrlPr>
                          <a:rPr lang="fr-CH" sz="1800" i="1">
                            <a:latin typeface="Cambria Math" panose="02040503050406030204" pitchFamily="18" charset="0"/>
                            <a:ea typeface="Cambria Math" panose="02040503050406030204" pitchFamily="18" charset="0"/>
                          </a:rPr>
                        </m:ctrlPr>
                      </m:funcPr>
                      <m:fName>
                        <m:r>
                          <m:rPr>
                            <m:sty m:val="p"/>
                          </m:rPr>
                          <a:rPr lang="fr-CH" sz="1800">
                            <a:latin typeface="Cambria Math" panose="02040503050406030204" pitchFamily="18" charset="0"/>
                            <a:ea typeface="Cambria Math" panose="02040503050406030204" pitchFamily="18" charset="0"/>
                          </a:rPr>
                          <m:t>sin</m:t>
                        </m:r>
                      </m:fName>
                      <m:e>
                        <m:r>
                          <a:rPr lang="fr-CH" sz="1800" i="1">
                            <a:latin typeface="Cambria Math" panose="02040503050406030204" pitchFamily="18" charset="0"/>
                            <a:ea typeface="Cambria Math" panose="02040503050406030204" pitchFamily="18" charset="0"/>
                          </a:rPr>
                          <m:t>𝜃</m:t>
                        </m:r>
                      </m:e>
                    </m:func>
                  </m:oMath>
                </a14:m>
                <a:r>
                  <a:rPr lang="fr-CH" sz="1800" dirty="0"/>
                  <a:t> , ou en utilisant l'ouverture numérique:  </a:t>
                </a:r>
                <a14:m>
                  <m:oMath xmlns:m="http://schemas.openxmlformats.org/officeDocument/2006/math">
                    <m:sSup>
                      <m:sSupPr>
                        <m:ctrlPr>
                          <a:rPr lang="fr-CH" sz="1800" i="1">
                            <a:latin typeface="Cambria Math" panose="02040503050406030204" pitchFamily="18" charset="0"/>
                          </a:rPr>
                        </m:ctrlPr>
                      </m:sSupPr>
                      <m:e>
                        <m:r>
                          <a:rPr lang="fr-CH" sz="1800" i="1">
                            <a:latin typeface="Cambria Math" panose="02040503050406030204" pitchFamily="18" charset="0"/>
                          </a:rPr>
                          <m:t>𝐺</m:t>
                        </m:r>
                      </m:e>
                      <m:sup>
                        <m:r>
                          <a:rPr lang="fr-CH" sz="1800" i="1">
                            <a:latin typeface="Cambria Math" panose="02040503050406030204" pitchFamily="18" charset="0"/>
                          </a:rPr>
                          <m:t>2</m:t>
                        </m:r>
                        <m:r>
                          <a:rPr lang="fr-CH" sz="1800" i="1">
                            <a:latin typeface="Cambria Math" panose="02040503050406030204" pitchFamily="18" charset="0"/>
                          </a:rPr>
                          <m:t>𝐷</m:t>
                        </m:r>
                      </m:sup>
                    </m:sSup>
                    <m:r>
                      <a:rPr lang="fr-CH" sz="1800" i="1">
                        <a:latin typeface="Cambria Math" panose="02040503050406030204" pitchFamily="18" charset="0"/>
                        <a:ea typeface="Cambria Math" panose="02040503050406030204" pitchFamily="18" charset="0"/>
                      </a:rPr>
                      <m:t>=</m:t>
                    </m:r>
                    <m:r>
                      <a:rPr lang="fr-CH" sz="1800" i="1">
                        <a:latin typeface="Cambria Math" panose="02040503050406030204" pitchFamily="18" charset="0"/>
                        <a:ea typeface="Cambria Math" panose="02040503050406030204" pitchFamily="18" charset="0"/>
                      </a:rPr>
                      <m:t>𝜋</m:t>
                    </m:r>
                    <m:r>
                      <a:rPr lang="fr-CH" sz="1800" i="1">
                        <a:latin typeface="Cambria Math" panose="02040503050406030204" pitchFamily="18" charset="0"/>
                        <a:ea typeface="Cambria Math" panose="02040503050406030204" pitchFamily="18" charset="0"/>
                      </a:rPr>
                      <m:t>𝑛h</m:t>
                    </m:r>
                    <m:r>
                      <a:rPr lang="fr-CH" sz="1800" i="1" smtClean="0">
                        <a:latin typeface="Cambria Math" panose="02040503050406030204" pitchFamily="18" charset="0"/>
                        <a:ea typeface="Cambria Math" panose="02040503050406030204" pitchFamily="18" charset="0"/>
                      </a:rPr>
                      <m:t>∙</m:t>
                    </m:r>
                    <m:r>
                      <a:rPr lang="fr-CH" sz="1800" b="0" i="1" smtClean="0">
                        <a:latin typeface="Cambria Math" panose="02040503050406030204" pitchFamily="18" charset="0"/>
                        <a:ea typeface="Cambria Math" panose="02040503050406030204" pitchFamily="18" charset="0"/>
                      </a:rPr>
                      <m:t>𝑁𝐴</m:t>
                    </m:r>
                    <m:r>
                      <a:rPr lang="fr-CH" sz="1800" i="1">
                        <a:latin typeface="Cambria Math" panose="02040503050406030204" pitchFamily="18" charset="0"/>
                        <a:ea typeface="Cambria Math" panose="02040503050406030204" pitchFamily="18" charset="0"/>
                      </a:rPr>
                      <m:t>=</m:t>
                    </m:r>
                    <m:r>
                      <a:rPr lang="fr-CH" sz="1800" i="1">
                        <a:latin typeface="Cambria Math" panose="02040503050406030204" pitchFamily="18" charset="0"/>
                        <a:ea typeface="Cambria Math" panose="02040503050406030204" pitchFamily="18" charset="0"/>
                      </a:rPr>
                      <m:t>𝜋</m:t>
                    </m:r>
                    <m:r>
                      <a:rPr lang="fr-CH" sz="1800" i="1">
                        <a:latin typeface="Cambria Math" panose="02040503050406030204" pitchFamily="18" charset="0"/>
                        <a:ea typeface="Cambria Math" panose="02040503050406030204" pitchFamily="18" charset="0"/>
                      </a:rPr>
                      <m:t>𝑛h𝐷</m:t>
                    </m:r>
                    <m:r>
                      <a:rPr lang="fr-CH" sz="1800" b="0" i="1" smtClean="0">
                        <a:latin typeface="Cambria Math" panose="02040503050406030204" pitchFamily="18" charset="0"/>
                        <a:ea typeface="Cambria Math" panose="02040503050406030204" pitchFamily="18" charset="0"/>
                      </a:rPr>
                      <m:t>/2</m:t>
                    </m:r>
                    <m:r>
                      <a:rPr lang="fr-CH" sz="1800" b="0" i="1" smtClean="0">
                        <a:latin typeface="Cambria Math" panose="02040503050406030204" pitchFamily="18" charset="0"/>
                        <a:ea typeface="Cambria Math" panose="02040503050406030204" pitchFamily="18" charset="0"/>
                      </a:rPr>
                      <m:t>𝑓</m:t>
                    </m:r>
                  </m:oMath>
                </a14:m>
                <a:endParaRPr lang="fr-CH" sz="1800" dirty="0"/>
              </a:p>
            </p:txBody>
          </p:sp>
        </mc:Choice>
        <mc:Fallback xmlns="">
          <p:sp>
            <p:nvSpPr>
              <p:cNvPr id="21" name="Subtitle 4">
                <a:extLst>
                  <a:ext uri="{FF2B5EF4-FFF2-40B4-BE49-F238E27FC236}">
                    <a16:creationId xmlns:a16="http://schemas.microsoft.com/office/drawing/2014/main" id="{C6FA21BE-259D-3243-862D-53F66D66E066}"/>
                  </a:ext>
                </a:extLst>
              </p:cNvPr>
              <p:cNvSpPr txBox="1">
                <a:spLocks noRot="1" noChangeAspect="1" noMove="1" noResize="1" noEditPoints="1" noAdjustHandles="1" noChangeArrowheads="1" noChangeShapeType="1" noTextEdit="1"/>
              </p:cNvSpPr>
              <p:nvPr/>
            </p:nvSpPr>
            <p:spPr>
              <a:xfrm>
                <a:off x="10085" y="3197111"/>
                <a:ext cx="3408738" cy="1946389"/>
              </a:xfrm>
              <a:prstGeom prst="rect">
                <a:avLst/>
              </a:prstGeom>
              <a:blipFill>
                <a:blip r:embed="rId4"/>
                <a:stretch>
                  <a:fillRect l="-1481" t="-1290" r="-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1" y="495980"/>
                <a:ext cx="7282307" cy="2515791"/>
              </a:xfrm>
            </p:spPr>
            <p:txBody>
              <a:bodyPr>
                <a:noAutofit/>
              </a:bodyPr>
              <a:lstStyle/>
              <a:p>
                <a:pPr marL="257175" indent="-257175" algn="l">
                  <a:lnSpc>
                    <a:spcPct val="110000"/>
                  </a:lnSpc>
                  <a:spcBef>
                    <a:spcPts val="0"/>
                  </a:spcBef>
                  <a:buFont typeface="Arial" panose="020B0604020202020204" pitchFamily="34" charset="0"/>
                  <a:buChar char="•"/>
                </a:pPr>
                <a:r>
                  <a:rPr lang="fr-CH" dirty="0"/>
                  <a:t>Dans un système avec symétrie axiale, nous pouvons simplifier le calcul de l’étendue en utilisant: </a:t>
                </a:r>
                <a14:m>
                  <m:oMath xmlns:m="http://schemas.openxmlformats.org/officeDocument/2006/math">
                    <m:r>
                      <a:rPr lang="fr-CH" b="0" i="1" smtClean="0">
                        <a:latin typeface="Cambria Math" panose="02040503050406030204" pitchFamily="18" charset="0"/>
                        <a:ea typeface="Cambria Math" panose="02040503050406030204" pitchFamily="18" charset="0"/>
                      </a:rPr>
                      <m:t>𝑑</m:t>
                    </m:r>
                    <m:r>
                      <m:rPr>
                        <m:sty m:val="p"/>
                      </m:rPr>
                      <a:rPr lang="el-GR" b="0" i="1" smtClean="0">
                        <a:latin typeface="Cambria Math" panose="02040503050406030204" pitchFamily="18" charset="0"/>
                        <a:ea typeface="Cambria Math" panose="02040503050406030204" pitchFamily="18" charset="0"/>
                      </a:rPr>
                      <m:t>Ω</m:t>
                    </m:r>
                    <m:r>
                      <a:rPr lang="fr-CH" i="1">
                        <a:latin typeface="Cambria Math" panose="02040503050406030204" pitchFamily="18" charset="0"/>
                      </a:rPr>
                      <m:t>=</m:t>
                    </m:r>
                    <m:func>
                      <m:funcPr>
                        <m:ctrlPr>
                          <a:rPr lang="en-GB" i="1" smtClean="0">
                            <a:latin typeface="Cambria Math" panose="02040503050406030204" pitchFamily="18" charset="0"/>
                            <a:ea typeface="Cambria Math" panose="02040503050406030204" pitchFamily="18" charset="0"/>
                          </a:rPr>
                        </m:ctrlPr>
                      </m:funcPr>
                      <m:fName>
                        <m:r>
                          <m:rPr>
                            <m:sty m:val="p"/>
                          </m:rPr>
                          <a:rPr lang="en-GB" i="0" smtClean="0">
                            <a:latin typeface="Cambria Math" panose="02040503050406030204" pitchFamily="18" charset="0"/>
                            <a:ea typeface="Cambria Math" panose="02040503050406030204" pitchFamily="18" charset="0"/>
                          </a:rPr>
                          <m:t>sin</m:t>
                        </m:r>
                      </m:fName>
                      <m:e>
                        <m:r>
                          <a:rPr lang="en-GB" i="1" smtClean="0">
                            <a:latin typeface="Cambria Math" panose="02040503050406030204" pitchFamily="18" charset="0"/>
                            <a:ea typeface="Cambria Math" panose="02040503050406030204" pitchFamily="18" charset="0"/>
                          </a:rPr>
                          <m:t>𝜃</m:t>
                        </m:r>
                      </m:e>
                    </m:func>
                    <m:r>
                      <a:rPr lang="fr-CH" i="1">
                        <a:latin typeface="Cambria Math" panose="02040503050406030204" pitchFamily="18" charset="0"/>
                        <a:ea typeface="Cambria Math" panose="02040503050406030204" pitchFamily="18" charset="0"/>
                      </a:rPr>
                      <m:t>𝑑</m:t>
                    </m:r>
                    <m:r>
                      <a:rPr lang="el-GR" i="1" smtClean="0">
                        <a:latin typeface="Cambria Math" panose="02040503050406030204" pitchFamily="18" charset="0"/>
                        <a:ea typeface="Cambria Math" panose="02040503050406030204" pitchFamily="18" charset="0"/>
                      </a:rPr>
                      <m:t>𝜃</m:t>
                    </m:r>
                    <m:r>
                      <a:rPr lang="fr-CH" b="0" i="1" smtClean="0">
                        <a:latin typeface="Cambria Math" panose="02040503050406030204" pitchFamily="18" charset="0"/>
                        <a:ea typeface="Cambria Math" panose="02040503050406030204" pitchFamily="18" charset="0"/>
                      </a:rPr>
                      <m:t>𝑑</m:t>
                    </m:r>
                    <m:r>
                      <a:rPr lang="fr-CH" b="0" i="1" smtClean="0">
                        <a:latin typeface="Cambria Math" panose="02040503050406030204" pitchFamily="18" charset="0"/>
                        <a:ea typeface="Cambria Math" panose="02040503050406030204" pitchFamily="18" charset="0"/>
                      </a:rPr>
                      <m:t>𝜑</m:t>
                    </m:r>
                  </m:oMath>
                </a14:m>
                <a:r>
                  <a:rPr lang="fr-CH" dirty="0"/>
                  <a:t> .</a:t>
                </a:r>
              </a:p>
              <a:p>
                <a:pPr marL="257175" indent="-257175" algn="l">
                  <a:lnSpc>
                    <a:spcPct val="110000"/>
                  </a:lnSpc>
                  <a:spcBef>
                    <a:spcPts val="0"/>
                  </a:spcBef>
                  <a:buFont typeface="Arial" panose="020B0604020202020204" pitchFamily="34" charset="0"/>
                  <a:buChar char="•"/>
                </a:pPr>
                <a:r>
                  <a:rPr lang="fr-CH" dirty="0"/>
                  <a:t>Nous pouvons intégrer sur </a:t>
                </a:r>
                <a:r>
                  <a:rPr lang="fr-CH" dirty="0">
                    <a:latin typeface="Symbol" pitchFamily="2" charset="2"/>
                  </a:rPr>
                  <a:t>j</a:t>
                </a:r>
                <a:r>
                  <a:rPr lang="fr-CH" dirty="0"/>
                  <a:t> (=2</a:t>
                </a:r>
                <a:r>
                  <a:rPr lang="fr-CH" dirty="0">
                    <a:latin typeface="Symbol" pitchFamily="2" charset="2"/>
                  </a:rPr>
                  <a:t>p</a:t>
                </a:r>
                <a:r>
                  <a:rPr lang="fr-CH" dirty="0"/>
                  <a:t>), puis sur </a:t>
                </a:r>
                <a:r>
                  <a:rPr lang="fr-CH" dirty="0">
                    <a:latin typeface="Symbol" pitchFamily="2" charset="2"/>
                  </a:rPr>
                  <a:t>q</a:t>
                </a:r>
                <a:r>
                  <a:rPr lang="fr-CH" dirty="0"/>
                  <a:t>, pour obtenir l’étendue totale: </a:t>
                </a:r>
                <a14:m>
                  <m:oMath xmlns:m="http://schemas.openxmlformats.org/officeDocument/2006/math">
                    <m:r>
                      <a:rPr lang="fr-CH" i="1">
                        <a:latin typeface="Cambria Math" panose="02040503050406030204" pitchFamily="18" charset="0"/>
                      </a:rPr>
                      <m:t>𝐺</m:t>
                    </m:r>
                    <m:r>
                      <a:rPr lang="fr-CH" i="1">
                        <a:latin typeface="Cambria Math" panose="02040503050406030204" pitchFamily="18" charset="0"/>
                      </a:rPr>
                      <m:t>=</m:t>
                    </m:r>
                    <m:sSup>
                      <m:sSupPr>
                        <m:ctrlPr>
                          <a:rPr lang="fr-CH" i="1">
                            <a:latin typeface="Cambria Math" panose="02040503050406030204" pitchFamily="18" charset="0"/>
                          </a:rPr>
                        </m:ctrlPr>
                      </m:sSupPr>
                      <m:e>
                        <m:r>
                          <a:rPr lang="fr-CH" i="1">
                            <a:latin typeface="Cambria Math" panose="02040503050406030204" pitchFamily="18" charset="0"/>
                          </a:rPr>
                          <m:t>𝑛</m:t>
                        </m:r>
                      </m:e>
                      <m:sup>
                        <m:r>
                          <a:rPr lang="fr-CH" i="1">
                            <a:latin typeface="Cambria Math" panose="02040503050406030204" pitchFamily="18" charset="0"/>
                          </a:rPr>
                          <m:t>2</m:t>
                        </m:r>
                      </m:sup>
                    </m:sSup>
                    <m:nary>
                      <m:naryPr>
                        <m:chr m:val="∬"/>
                        <m:limLoc m:val="undOvr"/>
                        <m:ctrlPr>
                          <a:rPr lang="el-GR" i="1">
                            <a:latin typeface="Cambria Math" panose="02040503050406030204" pitchFamily="18" charset="0"/>
                            <a:ea typeface="Cambria Math" panose="02040503050406030204" pitchFamily="18" charset="0"/>
                          </a:rPr>
                        </m:ctrlPr>
                      </m:naryPr>
                      <m:sub>
                        <m:r>
                          <m:rPr>
                            <m:brk m:alnAt="24"/>
                          </m:rPr>
                          <a:rPr lang="fr-CH" b="0" i="1" smtClean="0">
                            <a:latin typeface="Cambria Math" panose="02040503050406030204" pitchFamily="18" charset="0"/>
                            <a:ea typeface="Cambria Math" panose="02040503050406030204" pitchFamily="18" charset="0"/>
                          </a:rPr>
                          <m:t>𝑆</m:t>
                        </m:r>
                        <m:r>
                          <a:rPr lang="fr-CH" b="0" i="1" smtClean="0">
                            <a:latin typeface="Cambria Math" panose="02040503050406030204" pitchFamily="18" charset="0"/>
                            <a:ea typeface="Cambria Math" panose="02040503050406030204" pitchFamily="18" charset="0"/>
                          </a:rPr>
                          <m:t>,</m:t>
                        </m:r>
                        <m:r>
                          <m:rPr>
                            <m:sty m:val="p"/>
                            <m:brk m:alnAt="24"/>
                          </m:rPr>
                          <a:rPr lang="el-GR" b="0" i="1" smtClean="0">
                            <a:latin typeface="Cambria Math" panose="02040503050406030204" pitchFamily="18" charset="0"/>
                            <a:ea typeface="Cambria Math" panose="02040503050406030204" pitchFamily="18" charset="0"/>
                          </a:rPr>
                          <m:t>Ω</m:t>
                        </m:r>
                      </m:sub>
                      <m:sup>
                        <m:r>
                          <a:rPr lang="fr-CH" b="0" i="1" smtClean="0">
                            <a:latin typeface="Cambria Math" panose="02040503050406030204" pitchFamily="18" charset="0"/>
                            <a:ea typeface="Cambria Math" panose="02040503050406030204" pitchFamily="18" charset="0"/>
                          </a:rPr>
                          <m:t> </m:t>
                        </m:r>
                      </m:sup>
                      <m:e>
                        <m:r>
                          <a:rPr lang="fr-CH" i="1">
                            <a:latin typeface="Cambria Math" panose="02040503050406030204" pitchFamily="18" charset="0"/>
                          </a:rPr>
                          <m:t>𝑑</m:t>
                        </m:r>
                        <m:r>
                          <a:rPr lang="fr-CH" i="1">
                            <a:latin typeface="Cambria Math" panose="02040503050406030204" pitchFamily="18" charset="0"/>
                            <a:ea typeface="Cambria Math" panose="02040503050406030204" pitchFamily="18" charset="0"/>
                          </a:rPr>
                          <m:t>𝑆</m:t>
                        </m:r>
                        <m:func>
                          <m:funcPr>
                            <m:ctrlPr>
                              <a:rPr lang="en-GB" i="1">
                                <a:latin typeface="Cambria Math" panose="02040503050406030204" pitchFamily="18" charset="0"/>
                                <a:ea typeface="Cambria Math" panose="02040503050406030204" pitchFamily="18" charset="0"/>
                              </a:rPr>
                            </m:ctrlPr>
                          </m:funcPr>
                          <m:fName>
                            <m:r>
                              <m:rPr>
                                <m:sty m:val="p"/>
                              </m:rPr>
                              <a:rPr lang="en-GB">
                                <a:latin typeface="Cambria Math" panose="02040503050406030204" pitchFamily="18" charset="0"/>
                                <a:ea typeface="Cambria Math" panose="02040503050406030204" pitchFamily="18" charset="0"/>
                              </a:rPr>
                              <m:t>cos</m:t>
                            </m:r>
                          </m:fName>
                          <m:e>
                            <m:r>
                              <a:rPr lang="en-GB" i="1">
                                <a:latin typeface="Cambria Math" panose="02040503050406030204" pitchFamily="18" charset="0"/>
                                <a:ea typeface="Cambria Math" panose="02040503050406030204" pitchFamily="18" charset="0"/>
                              </a:rPr>
                              <m:t>𝜃</m:t>
                            </m:r>
                          </m:e>
                        </m:func>
                        <m:func>
                          <m:funcPr>
                            <m:ctrlPr>
                              <a:rPr lang="en-GB" i="1">
                                <a:latin typeface="Cambria Math" panose="02040503050406030204" pitchFamily="18" charset="0"/>
                                <a:ea typeface="Cambria Math" panose="02040503050406030204" pitchFamily="18" charset="0"/>
                              </a:rPr>
                            </m:ctrlPr>
                          </m:funcPr>
                          <m:fName>
                            <m:r>
                              <m:rPr>
                                <m:sty m:val="p"/>
                              </m:rPr>
                              <a:rPr lang="en-GB">
                                <a:latin typeface="Cambria Math" panose="02040503050406030204" pitchFamily="18" charset="0"/>
                                <a:ea typeface="Cambria Math" panose="02040503050406030204" pitchFamily="18" charset="0"/>
                              </a:rPr>
                              <m:t>sin</m:t>
                            </m:r>
                          </m:fName>
                          <m:e>
                            <m:r>
                              <a:rPr lang="en-GB" i="1">
                                <a:latin typeface="Cambria Math" panose="02040503050406030204" pitchFamily="18" charset="0"/>
                                <a:ea typeface="Cambria Math" panose="02040503050406030204" pitchFamily="18" charset="0"/>
                              </a:rPr>
                              <m:t>𝜃</m:t>
                            </m:r>
                          </m:e>
                        </m:func>
                        <m:r>
                          <a:rPr lang="fr-CH" i="1">
                            <a:latin typeface="Cambria Math" panose="02040503050406030204" pitchFamily="18" charset="0"/>
                            <a:ea typeface="Cambria Math" panose="02040503050406030204" pitchFamily="18" charset="0"/>
                          </a:rPr>
                          <m:t>𝑑</m:t>
                        </m:r>
                        <m:r>
                          <a:rPr lang="el-GR" i="1">
                            <a:latin typeface="Cambria Math" panose="02040503050406030204" pitchFamily="18" charset="0"/>
                            <a:ea typeface="Cambria Math" panose="02040503050406030204" pitchFamily="18" charset="0"/>
                          </a:rPr>
                          <m:t>𝜃</m:t>
                        </m:r>
                        <m:r>
                          <a:rPr lang="fr-CH" i="1">
                            <a:latin typeface="Cambria Math" panose="02040503050406030204" pitchFamily="18" charset="0"/>
                            <a:ea typeface="Cambria Math" panose="02040503050406030204" pitchFamily="18" charset="0"/>
                          </a:rPr>
                          <m:t>𝑑</m:t>
                        </m:r>
                        <m:r>
                          <a:rPr lang="fr-CH" i="1">
                            <a:latin typeface="Cambria Math" panose="02040503050406030204" pitchFamily="18" charset="0"/>
                            <a:ea typeface="Cambria Math" panose="02040503050406030204" pitchFamily="18" charset="0"/>
                          </a:rPr>
                          <m:t>𝜑</m:t>
                        </m:r>
                      </m:e>
                    </m:nary>
                    <m:r>
                      <a:rPr lang="fr-CH" i="1">
                        <a:latin typeface="Cambria Math" panose="02040503050406030204" pitchFamily="18" charset="0"/>
                      </a:rPr>
                      <m:t>=</m:t>
                    </m:r>
                    <m:sSup>
                      <m:sSupPr>
                        <m:ctrlPr>
                          <a:rPr lang="fr-CH" i="1">
                            <a:latin typeface="Cambria Math" panose="02040503050406030204" pitchFamily="18" charset="0"/>
                          </a:rPr>
                        </m:ctrlPr>
                      </m:sSupPr>
                      <m:e>
                        <m:r>
                          <a:rPr lang="fr-CH" b="0" i="1" smtClean="0">
                            <a:latin typeface="Cambria Math" panose="02040503050406030204" pitchFamily="18" charset="0"/>
                          </a:rPr>
                          <m:t>2</m:t>
                        </m:r>
                        <m:r>
                          <a:rPr lang="fr-CH" b="0" i="1" smtClean="0">
                            <a:latin typeface="Cambria Math" panose="02040503050406030204" pitchFamily="18" charset="0"/>
                            <a:ea typeface="Cambria Math" panose="02040503050406030204" pitchFamily="18" charset="0"/>
                          </a:rPr>
                          <m:t>𝜋</m:t>
                        </m:r>
                        <m:r>
                          <a:rPr lang="fr-CH" i="1">
                            <a:latin typeface="Cambria Math" panose="02040503050406030204" pitchFamily="18" charset="0"/>
                          </a:rPr>
                          <m:t>𝑛</m:t>
                        </m:r>
                      </m:e>
                      <m:sup>
                        <m:r>
                          <a:rPr lang="fr-CH" i="1">
                            <a:latin typeface="Cambria Math" panose="02040503050406030204" pitchFamily="18" charset="0"/>
                          </a:rPr>
                          <m:t>2</m:t>
                        </m:r>
                      </m:sup>
                    </m:sSup>
                    <m:r>
                      <a:rPr lang="fr-CH" i="1">
                        <a:latin typeface="Cambria Math" panose="02040503050406030204" pitchFamily="18" charset="0"/>
                        <a:ea typeface="Cambria Math" panose="02040503050406030204" pitchFamily="18" charset="0"/>
                      </a:rPr>
                      <m:t>𝑆</m:t>
                    </m:r>
                    <m:f>
                      <m:fPr>
                        <m:ctrlPr>
                          <a:rPr lang="fr-CH" i="1" smtClean="0">
                            <a:latin typeface="Cambria Math" panose="02040503050406030204" pitchFamily="18" charset="0"/>
                            <a:ea typeface="Cambria Math" panose="02040503050406030204" pitchFamily="18" charset="0"/>
                          </a:rPr>
                        </m:ctrlPr>
                      </m:fPr>
                      <m:num>
                        <m:func>
                          <m:funcPr>
                            <m:ctrlPr>
                              <a:rPr lang="en-GB" i="1">
                                <a:latin typeface="Cambria Math" panose="02040503050406030204" pitchFamily="18" charset="0"/>
                                <a:ea typeface="Cambria Math" panose="02040503050406030204" pitchFamily="18" charset="0"/>
                              </a:rPr>
                            </m:ctrlPr>
                          </m:funcPr>
                          <m:fName>
                            <m:sSup>
                              <m:sSupPr>
                                <m:ctrlPr>
                                  <a:rPr lang="en-GB" i="1">
                                    <a:latin typeface="Cambria Math" panose="02040503050406030204" pitchFamily="18" charset="0"/>
                                    <a:ea typeface="Cambria Math" panose="02040503050406030204" pitchFamily="18" charset="0"/>
                                  </a:rPr>
                                </m:ctrlPr>
                              </m:sSupPr>
                              <m:e>
                                <m:r>
                                  <m:rPr>
                                    <m:sty m:val="p"/>
                                  </m:rPr>
                                  <a:rPr lang="en-GB">
                                    <a:latin typeface="Cambria Math" panose="02040503050406030204" pitchFamily="18" charset="0"/>
                                    <a:ea typeface="Cambria Math" panose="02040503050406030204" pitchFamily="18" charset="0"/>
                                  </a:rPr>
                                  <m:t>sin</m:t>
                                </m:r>
                              </m:e>
                              <m:sup>
                                <m:r>
                                  <a:rPr lang="fr-CH" i="1">
                                    <a:latin typeface="Cambria Math" panose="02040503050406030204" pitchFamily="18" charset="0"/>
                                    <a:ea typeface="Cambria Math" panose="02040503050406030204" pitchFamily="18" charset="0"/>
                                  </a:rPr>
                                  <m:t>2</m:t>
                                </m:r>
                              </m:sup>
                            </m:sSup>
                          </m:fName>
                          <m:e>
                            <m:r>
                              <a:rPr lang="en-GB" i="1">
                                <a:latin typeface="Cambria Math" panose="02040503050406030204" pitchFamily="18" charset="0"/>
                                <a:ea typeface="Cambria Math" panose="02040503050406030204" pitchFamily="18" charset="0"/>
                              </a:rPr>
                              <m:t>𝜃</m:t>
                            </m:r>
                          </m:e>
                        </m:func>
                      </m:num>
                      <m:den>
                        <m:r>
                          <a:rPr lang="fr-CH" b="0" i="1" smtClean="0">
                            <a:latin typeface="Cambria Math" panose="02040503050406030204" pitchFamily="18" charset="0"/>
                            <a:ea typeface="Cambria Math" panose="02040503050406030204" pitchFamily="18" charset="0"/>
                          </a:rPr>
                          <m:t>2</m:t>
                        </m:r>
                      </m:den>
                    </m:f>
                    <m:r>
                      <a:rPr lang="fr-CH" b="0" i="1" smtClean="0">
                        <a:latin typeface="Cambria Math" panose="02040503050406030204" pitchFamily="18" charset="0"/>
                        <a:ea typeface="Cambria Math" panose="02040503050406030204" pitchFamily="18" charset="0"/>
                      </a:rPr>
                      <m:t>=</m:t>
                    </m:r>
                    <m:sSup>
                      <m:sSupPr>
                        <m:ctrlPr>
                          <a:rPr lang="fr-CH" b="0" i="1" smtClean="0">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𝜋</m:t>
                            </m:r>
                            <m:r>
                              <a:rPr lang="fr-CH" b="0" i="1" smtClean="0">
                                <a:latin typeface="Cambria Math" panose="02040503050406030204" pitchFamily="18" charset="0"/>
                                <a:ea typeface="Cambria Math" panose="02040503050406030204" pitchFamily="18" charset="0"/>
                              </a:rPr>
                              <m:t>𝑛</m:t>
                            </m:r>
                            <m:r>
                              <a:rPr lang="fr-CH" i="1">
                                <a:latin typeface="Cambria Math" panose="02040503050406030204" pitchFamily="18" charset="0"/>
                                <a:ea typeface="Cambria Math" panose="02040503050406030204" pitchFamily="18" charset="0"/>
                              </a:rPr>
                              <m:t>h</m:t>
                            </m:r>
                            <m:func>
                              <m:funcPr>
                                <m:ctrlPr>
                                  <a:rPr lang="fr-CH" i="1">
                                    <a:latin typeface="Cambria Math" panose="02040503050406030204" pitchFamily="18" charset="0"/>
                                    <a:ea typeface="Cambria Math" panose="02040503050406030204" pitchFamily="18" charset="0"/>
                                  </a:rPr>
                                </m:ctrlPr>
                              </m:funcPr>
                              <m:fName>
                                <m:r>
                                  <m:rPr>
                                    <m:sty m:val="p"/>
                                  </m:rPr>
                                  <a:rPr lang="fr-CH">
                                    <a:latin typeface="Cambria Math" panose="02040503050406030204" pitchFamily="18" charset="0"/>
                                    <a:ea typeface="Cambria Math" panose="02040503050406030204" pitchFamily="18" charset="0"/>
                                  </a:rPr>
                                  <m:t>sin</m:t>
                                </m:r>
                              </m:fName>
                              <m:e>
                                <m:r>
                                  <a:rPr lang="fr-CH" i="1">
                                    <a:latin typeface="Cambria Math" panose="02040503050406030204" pitchFamily="18" charset="0"/>
                                    <a:ea typeface="Cambria Math" panose="02040503050406030204" pitchFamily="18" charset="0"/>
                                  </a:rPr>
                                  <m:t>𝜃</m:t>
                                </m:r>
                              </m:e>
                            </m:func>
                          </m:e>
                        </m:d>
                      </m:e>
                      <m:sup>
                        <m:r>
                          <a:rPr lang="fr-CH" b="0" i="1" smtClean="0">
                            <a:latin typeface="Cambria Math" panose="02040503050406030204" pitchFamily="18" charset="0"/>
                            <a:ea typeface="Cambria Math" panose="02040503050406030204" pitchFamily="18" charset="0"/>
                          </a:rPr>
                          <m:t>2</m:t>
                        </m:r>
                      </m:sup>
                    </m:sSup>
                  </m:oMath>
                </a14:m>
                <a:r>
                  <a:rPr lang="fr-CH" dirty="0"/>
                  <a:t> 	 2</a:t>
                </a:r>
                <a:r>
                  <a:rPr lang="fr-CH" i="1" dirty="0"/>
                  <a:t>h</a:t>
                </a:r>
                <a:r>
                  <a:rPr lang="fr-CH" dirty="0"/>
                  <a:t>=diamètre de la source</a:t>
                </a:r>
              </a:p>
              <a:p>
                <a:pPr marL="257175" indent="-257175" algn="l">
                  <a:lnSpc>
                    <a:spcPct val="110000"/>
                  </a:lnSpc>
                  <a:spcBef>
                    <a:spcPts val="0"/>
                  </a:spcBef>
                  <a:buFont typeface="Arial" panose="020B0604020202020204" pitchFamily="34" charset="0"/>
                  <a:buChar char="•"/>
                </a:pPr>
                <a:r>
                  <a:rPr lang="fr-CH" dirty="0"/>
                  <a:t>Nous pouvons voir comment cela marche avec une lentille: La lentille qui diminue l’angle du faisceau donne une image de la source qui est plus grande, et l’inverse: </a:t>
                </a:r>
                <a:r>
                  <a:rPr lang="fr-CH" i="1" dirty="0" err="1"/>
                  <a:t>h</a:t>
                </a:r>
                <a:r>
                  <a:rPr lang="fr-CH" i="1" dirty="0" err="1">
                    <a:latin typeface="Symbol" pitchFamily="2" charset="2"/>
                  </a:rPr>
                  <a:t>q</a:t>
                </a:r>
                <a:r>
                  <a:rPr lang="fr-CH" dirty="0"/>
                  <a:t> = </a:t>
                </a:r>
                <a:r>
                  <a:rPr lang="fr-CH" i="1" dirty="0" err="1"/>
                  <a:t>h'</a:t>
                </a:r>
                <a:r>
                  <a:rPr lang="fr-CH" i="1" dirty="0" err="1">
                    <a:latin typeface="Symbol" pitchFamily="2" charset="2"/>
                  </a:rPr>
                  <a:t>q</a:t>
                </a:r>
                <a:r>
                  <a:rPr lang="fr-CH" i="1" dirty="0"/>
                  <a:t>'</a:t>
                </a:r>
                <a:r>
                  <a:rPr lang="fr-CH" dirty="0"/>
                  <a:t> .</a:t>
                </a:r>
              </a:p>
            </p:txBody>
          </p:sp>
        </mc:Choice>
        <mc:Fallback xmlns="">
          <p:sp>
            <p:nvSpPr>
              <p:cNvPr id="5" name="Subtitle 4">
                <a:extLst>
                  <a:ext uri="{FF2B5EF4-FFF2-40B4-BE49-F238E27FC236}">
                    <a16:creationId xmlns:a16="http://schemas.microsoft.com/office/drawing/2014/main" id="{7E77E312-3E9E-A84B-B6B5-5B7303E520E7}"/>
                  </a:ext>
                </a:extLst>
              </p:cNvPr>
              <p:cNvSpPr>
                <a:spLocks noGrp="1" noRot="1" noChangeAspect="1" noMove="1" noResize="1" noEditPoints="1" noAdjustHandles="1" noChangeArrowheads="1" noChangeShapeType="1" noTextEdit="1"/>
              </p:cNvSpPr>
              <p:nvPr>
                <p:ph type="subTitle" idx="1"/>
              </p:nvPr>
            </p:nvSpPr>
            <p:spPr>
              <a:xfrm>
                <a:off x="-1" y="495980"/>
                <a:ext cx="7282307" cy="2515791"/>
              </a:xfrm>
              <a:blipFill>
                <a:blip r:embed="rId6"/>
                <a:stretch>
                  <a:fillRect l="-523" t="-500" r="-348" b="-9000"/>
                </a:stretch>
              </a:blipFill>
            </p:spPr>
            <p:txBody>
              <a:bodyPr/>
              <a:lstStyle/>
              <a:p>
                <a:r>
                  <a:rPr lang="en-US">
                    <a:noFill/>
                  </a:rPr>
                  <a:t> </a:t>
                </a:r>
              </a:p>
            </p:txBody>
          </p:sp>
        </mc:Fallback>
      </mc:AlternateContent>
      <p:grpSp>
        <p:nvGrpSpPr>
          <p:cNvPr id="3" name="Groupe 2">
            <a:extLst>
              <a:ext uri="{FF2B5EF4-FFF2-40B4-BE49-F238E27FC236}">
                <a16:creationId xmlns:a16="http://schemas.microsoft.com/office/drawing/2014/main" id="{A51742C9-C0B2-A9E5-E4F0-5F5C2BF5AAB6}"/>
              </a:ext>
            </a:extLst>
          </p:cNvPr>
          <p:cNvGrpSpPr/>
          <p:nvPr/>
        </p:nvGrpSpPr>
        <p:grpSpPr>
          <a:xfrm>
            <a:off x="3309539" y="2879618"/>
            <a:ext cx="3134108" cy="2250132"/>
            <a:chOff x="3123051" y="2886492"/>
            <a:chExt cx="3134108" cy="2250132"/>
          </a:xfrm>
        </p:grpSpPr>
        <p:grpSp>
          <p:nvGrpSpPr>
            <p:cNvPr id="23" name="Group 22">
              <a:extLst>
                <a:ext uri="{FF2B5EF4-FFF2-40B4-BE49-F238E27FC236}">
                  <a16:creationId xmlns:a16="http://schemas.microsoft.com/office/drawing/2014/main" id="{A27594B9-7F34-E147-B67C-ADDB7FBA75AB}"/>
                </a:ext>
              </a:extLst>
            </p:cNvPr>
            <p:cNvGrpSpPr/>
            <p:nvPr/>
          </p:nvGrpSpPr>
          <p:grpSpPr>
            <a:xfrm>
              <a:off x="3123051" y="2886492"/>
              <a:ext cx="3134108" cy="2250132"/>
              <a:chOff x="3116177" y="2893367"/>
              <a:chExt cx="3134108" cy="2250132"/>
            </a:xfrm>
          </p:grpSpPr>
          <p:grpSp>
            <p:nvGrpSpPr>
              <p:cNvPr id="9" name="Group 8">
                <a:extLst>
                  <a:ext uri="{FF2B5EF4-FFF2-40B4-BE49-F238E27FC236}">
                    <a16:creationId xmlns:a16="http://schemas.microsoft.com/office/drawing/2014/main" id="{16B1CCD6-8ABC-8942-B9C0-E9DEB5D98BAC}"/>
                  </a:ext>
                </a:extLst>
              </p:cNvPr>
              <p:cNvGrpSpPr/>
              <p:nvPr/>
            </p:nvGrpSpPr>
            <p:grpSpPr>
              <a:xfrm>
                <a:off x="3213699" y="2893367"/>
                <a:ext cx="3036586" cy="2250132"/>
                <a:chOff x="4574043" y="3857823"/>
                <a:chExt cx="4048781" cy="3000176"/>
              </a:xfrm>
            </p:grpSpPr>
            <p:pic>
              <p:nvPicPr>
                <p:cNvPr id="13" name="Picture 12">
                  <a:extLst>
                    <a:ext uri="{FF2B5EF4-FFF2-40B4-BE49-F238E27FC236}">
                      <a16:creationId xmlns:a16="http://schemas.microsoft.com/office/drawing/2014/main" id="{8844F34E-2DAF-844F-B2DD-91A26A82748B}"/>
                    </a:ext>
                  </a:extLst>
                </p:cNvPr>
                <p:cNvPicPr>
                  <a:picLocks noChangeAspect="1"/>
                </p:cNvPicPr>
                <p:nvPr/>
              </p:nvPicPr>
              <p:blipFill>
                <a:blip r:embed="rId7"/>
                <a:stretch>
                  <a:fillRect/>
                </a:stretch>
              </p:blipFill>
              <p:spPr>
                <a:xfrm>
                  <a:off x="4574043" y="3857823"/>
                  <a:ext cx="4048781" cy="3000176"/>
                </a:xfrm>
                <a:prstGeom prst="rect">
                  <a:avLst/>
                </a:prstGeom>
              </p:spPr>
            </p:pic>
            <p:sp>
              <p:nvSpPr>
                <p:cNvPr id="14" name="Rectangle 13">
                  <a:extLst>
                    <a:ext uri="{FF2B5EF4-FFF2-40B4-BE49-F238E27FC236}">
                      <a16:creationId xmlns:a16="http://schemas.microsoft.com/office/drawing/2014/main" id="{AA9A8EE1-2444-AD41-B6F5-C928377B997A}"/>
                    </a:ext>
                  </a:extLst>
                </p:cNvPr>
                <p:cNvSpPr/>
                <p:nvPr/>
              </p:nvSpPr>
              <p:spPr>
                <a:xfrm>
                  <a:off x="8081682" y="4558553"/>
                  <a:ext cx="541142" cy="699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013" i="1" dirty="0"/>
                    <a:t>h</a:t>
                  </a:r>
                </a:p>
              </p:txBody>
            </p:sp>
          </p:grpSp>
          <p:cxnSp>
            <p:nvCxnSpPr>
              <p:cNvPr id="8" name="Straight Arrow Connector 7">
                <a:extLst>
                  <a:ext uri="{FF2B5EF4-FFF2-40B4-BE49-F238E27FC236}">
                    <a16:creationId xmlns:a16="http://schemas.microsoft.com/office/drawing/2014/main" id="{D7005F30-9EAF-BD40-B4C3-406513373A0E}"/>
                  </a:ext>
                </a:extLst>
              </p:cNvPr>
              <p:cNvCxnSpPr>
                <a:cxnSpLocks/>
              </p:cNvCxnSpPr>
              <p:nvPr/>
            </p:nvCxnSpPr>
            <p:spPr>
              <a:xfrm flipV="1">
                <a:off x="3341836" y="3881266"/>
                <a:ext cx="0" cy="1433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41CA77A-DF4F-F44F-A072-0E35D4580E09}"/>
                  </a:ext>
                </a:extLst>
              </p:cNvPr>
              <p:cNvSpPr txBox="1"/>
              <p:nvPr/>
            </p:nvSpPr>
            <p:spPr>
              <a:xfrm>
                <a:off x="3116177" y="3799032"/>
                <a:ext cx="277640" cy="307777"/>
              </a:xfrm>
              <a:prstGeom prst="rect">
                <a:avLst/>
              </a:prstGeom>
              <a:noFill/>
            </p:spPr>
            <p:txBody>
              <a:bodyPr wrap="none" rtlCol="0">
                <a:spAutoFit/>
              </a:bodyPr>
              <a:lstStyle/>
              <a:p>
                <a:r>
                  <a:rPr lang="en-US" sz="1400" i="1" dirty="0"/>
                  <a:t>h</a:t>
                </a:r>
              </a:p>
            </p:txBody>
          </p:sp>
          <p:sp>
            <p:nvSpPr>
              <p:cNvPr id="27" name="TextBox 26">
                <a:extLst>
                  <a:ext uri="{FF2B5EF4-FFF2-40B4-BE49-F238E27FC236}">
                    <a16:creationId xmlns:a16="http://schemas.microsoft.com/office/drawing/2014/main" id="{121892BE-FCA7-DB4E-AE37-AA824BC08615}"/>
                  </a:ext>
                </a:extLst>
              </p:cNvPr>
              <p:cNvSpPr txBox="1"/>
              <p:nvPr/>
            </p:nvSpPr>
            <p:spPr>
              <a:xfrm>
                <a:off x="5742250" y="3133835"/>
                <a:ext cx="298480" cy="276999"/>
              </a:xfrm>
              <a:prstGeom prst="rect">
                <a:avLst/>
              </a:prstGeom>
              <a:noFill/>
            </p:spPr>
            <p:txBody>
              <a:bodyPr wrap="none" rtlCol="0">
                <a:spAutoFit/>
              </a:bodyPr>
              <a:lstStyle/>
              <a:p>
                <a:r>
                  <a:rPr lang="en-US" sz="1200" i="1" dirty="0">
                    <a:latin typeface="Symbol" pitchFamily="2" charset="2"/>
                  </a:rPr>
                  <a:t>q</a:t>
                </a:r>
                <a:r>
                  <a:rPr lang="en-US" sz="1200" i="1" dirty="0"/>
                  <a:t>'</a:t>
                </a:r>
              </a:p>
            </p:txBody>
          </p:sp>
          <p:cxnSp>
            <p:nvCxnSpPr>
              <p:cNvPr id="28" name="Straight Arrow Connector 27">
                <a:extLst>
                  <a:ext uri="{FF2B5EF4-FFF2-40B4-BE49-F238E27FC236}">
                    <a16:creationId xmlns:a16="http://schemas.microsoft.com/office/drawing/2014/main" id="{0397C65D-14BA-8541-B249-1634AA45DE5A}"/>
                  </a:ext>
                </a:extLst>
              </p:cNvPr>
              <p:cNvCxnSpPr>
                <a:cxnSpLocks/>
              </p:cNvCxnSpPr>
              <p:nvPr/>
            </p:nvCxnSpPr>
            <p:spPr>
              <a:xfrm flipV="1">
                <a:off x="4369165" y="3260793"/>
                <a:ext cx="0" cy="76378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1A35ED0-7936-3A4A-B74E-2321DC36A16E}"/>
                  </a:ext>
                </a:extLst>
              </p:cNvPr>
              <p:cNvSpPr txBox="1"/>
              <p:nvPr/>
            </p:nvSpPr>
            <p:spPr>
              <a:xfrm>
                <a:off x="4121480" y="3534729"/>
                <a:ext cx="317716" cy="307777"/>
              </a:xfrm>
              <a:prstGeom prst="rect">
                <a:avLst/>
              </a:prstGeom>
              <a:noFill/>
            </p:spPr>
            <p:txBody>
              <a:bodyPr wrap="none" rtlCol="0">
                <a:spAutoFit/>
              </a:bodyPr>
              <a:lstStyle/>
              <a:p>
                <a:r>
                  <a:rPr lang="en-US" sz="1400" i="1" dirty="0"/>
                  <a:t>h'</a:t>
                </a:r>
              </a:p>
            </p:txBody>
          </p:sp>
          <p:sp>
            <p:nvSpPr>
              <p:cNvPr id="32" name="TextBox 31">
                <a:extLst>
                  <a:ext uri="{FF2B5EF4-FFF2-40B4-BE49-F238E27FC236}">
                    <a16:creationId xmlns:a16="http://schemas.microsoft.com/office/drawing/2014/main" id="{876BC83B-E0AD-8245-B007-55D7355415B0}"/>
                  </a:ext>
                </a:extLst>
              </p:cNvPr>
              <p:cNvSpPr txBox="1"/>
              <p:nvPr/>
            </p:nvSpPr>
            <p:spPr>
              <a:xfrm>
                <a:off x="3589522" y="3790373"/>
                <a:ext cx="277640" cy="307777"/>
              </a:xfrm>
              <a:prstGeom prst="rect">
                <a:avLst/>
              </a:prstGeom>
              <a:noFill/>
            </p:spPr>
            <p:txBody>
              <a:bodyPr wrap="none" rtlCol="0">
                <a:spAutoFit/>
              </a:bodyPr>
              <a:lstStyle/>
              <a:p>
                <a:r>
                  <a:rPr lang="en-US" sz="1400" i="1" dirty="0">
                    <a:latin typeface="Symbol" pitchFamily="2" charset="2"/>
                  </a:rPr>
                  <a:t>q</a:t>
                </a:r>
              </a:p>
            </p:txBody>
          </p:sp>
        </p:grpSp>
        <p:cxnSp>
          <p:nvCxnSpPr>
            <p:cNvPr id="25" name="Straight Arrow Connector 24">
              <a:extLst>
                <a:ext uri="{FF2B5EF4-FFF2-40B4-BE49-F238E27FC236}">
                  <a16:creationId xmlns:a16="http://schemas.microsoft.com/office/drawing/2014/main" id="{10476EF9-3D27-0740-83E9-37A8B1193652}"/>
                </a:ext>
              </a:extLst>
            </p:cNvPr>
            <p:cNvCxnSpPr/>
            <p:nvPr/>
          </p:nvCxnSpPr>
          <p:spPr>
            <a:xfrm>
              <a:off x="5315363" y="3197111"/>
              <a:ext cx="8486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Arc 25">
              <a:extLst>
                <a:ext uri="{FF2B5EF4-FFF2-40B4-BE49-F238E27FC236}">
                  <a16:creationId xmlns:a16="http://schemas.microsoft.com/office/drawing/2014/main" id="{1DEB172D-8F44-2243-8DE8-785C82212383}"/>
                </a:ext>
              </a:extLst>
            </p:cNvPr>
            <p:cNvSpPr/>
            <p:nvPr/>
          </p:nvSpPr>
          <p:spPr>
            <a:xfrm>
              <a:off x="5927484" y="3151062"/>
              <a:ext cx="45719" cy="92096"/>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a:extLst>
                <a:ext uri="{FF2B5EF4-FFF2-40B4-BE49-F238E27FC236}">
                  <a16:creationId xmlns:a16="http://schemas.microsoft.com/office/drawing/2014/main" id="{92D1FFD9-2523-9C42-BD13-6DBCC6F5F35F}"/>
                </a:ext>
              </a:extLst>
            </p:cNvPr>
            <p:cNvSpPr/>
            <p:nvPr/>
          </p:nvSpPr>
          <p:spPr>
            <a:xfrm>
              <a:off x="3687688" y="3799032"/>
              <a:ext cx="180418" cy="489678"/>
            </a:xfrm>
            <a:prstGeom prst="arc">
              <a:avLst>
                <a:gd name="adj1" fmla="val 16034294"/>
                <a:gd name="adj2" fmla="val 7911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78402257"/>
      </p:ext>
    </p:extLst>
  </p:cSld>
  <p:clrMapOvr>
    <a:masterClrMapping/>
  </p:clrMapOvr>
  <mc:AlternateContent xmlns:mc="http://schemas.openxmlformats.org/markup-compatibility/2006" xmlns:p14="http://schemas.microsoft.com/office/powerpoint/2010/main">
    <mc:Choice Requires="p14">
      <p:transition spd="slow" p14:dur="2000" advTm="136665"/>
    </mc:Choice>
    <mc:Fallback xmlns="">
      <p:transition spd="slow" advTm="13666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9EC3F14-63CA-554F-B520-5CB33013009B}"/>
              </a:ext>
            </a:extLst>
          </p:cNvPr>
          <p:cNvGrpSpPr/>
          <p:nvPr/>
        </p:nvGrpSpPr>
        <p:grpSpPr>
          <a:xfrm>
            <a:off x="6716110" y="2646248"/>
            <a:ext cx="2406113" cy="2497253"/>
            <a:chOff x="6716110" y="2646248"/>
            <a:chExt cx="2406113" cy="2497253"/>
          </a:xfrm>
        </p:grpSpPr>
        <p:grpSp>
          <p:nvGrpSpPr>
            <p:cNvPr id="10" name="Group 9">
              <a:extLst>
                <a:ext uri="{FF2B5EF4-FFF2-40B4-BE49-F238E27FC236}">
                  <a16:creationId xmlns:a16="http://schemas.microsoft.com/office/drawing/2014/main" id="{FCDE3F14-622E-5D47-9884-1AF68641DCB3}"/>
                </a:ext>
              </a:extLst>
            </p:cNvPr>
            <p:cNvGrpSpPr/>
            <p:nvPr/>
          </p:nvGrpSpPr>
          <p:grpSpPr>
            <a:xfrm>
              <a:off x="6716110" y="2646248"/>
              <a:ext cx="2406113" cy="2497253"/>
              <a:chOff x="6716110" y="2646248"/>
              <a:chExt cx="2406113" cy="2497253"/>
            </a:xfrm>
          </p:grpSpPr>
          <p:grpSp>
            <p:nvGrpSpPr>
              <p:cNvPr id="6" name="Group 5">
                <a:extLst>
                  <a:ext uri="{FF2B5EF4-FFF2-40B4-BE49-F238E27FC236}">
                    <a16:creationId xmlns:a16="http://schemas.microsoft.com/office/drawing/2014/main" id="{BF1F426D-909B-DF4D-8536-6F3CA3FBF455}"/>
                  </a:ext>
                </a:extLst>
              </p:cNvPr>
              <p:cNvGrpSpPr/>
              <p:nvPr/>
            </p:nvGrpSpPr>
            <p:grpSpPr>
              <a:xfrm>
                <a:off x="6716110" y="2646248"/>
                <a:ext cx="2406113" cy="2497253"/>
                <a:chOff x="5961377" y="2646248"/>
                <a:chExt cx="2406113" cy="2497253"/>
              </a:xfrm>
            </p:grpSpPr>
            <p:pic>
              <p:nvPicPr>
                <p:cNvPr id="9" name="Picture 8">
                  <a:extLst>
                    <a:ext uri="{FF2B5EF4-FFF2-40B4-BE49-F238E27FC236}">
                      <a16:creationId xmlns:a16="http://schemas.microsoft.com/office/drawing/2014/main" id="{0C4190BD-257B-EB45-9E7B-3A63FF21B023}"/>
                    </a:ext>
                  </a:extLst>
                </p:cNvPr>
                <p:cNvPicPr>
                  <a:picLocks noChangeAspect="1"/>
                </p:cNvPicPr>
                <p:nvPr/>
              </p:nvPicPr>
              <p:blipFill>
                <a:blip r:embed="rId2"/>
                <a:stretch>
                  <a:fillRect/>
                </a:stretch>
              </p:blipFill>
              <p:spPr>
                <a:xfrm>
                  <a:off x="5961377" y="2646248"/>
                  <a:ext cx="2406113" cy="2497253"/>
                </a:xfrm>
                <a:prstGeom prst="rect">
                  <a:avLst/>
                </a:prstGeom>
              </p:spPr>
            </p:pic>
            <p:sp>
              <p:nvSpPr>
                <p:cNvPr id="4" name="TextBox 3">
                  <a:extLst>
                    <a:ext uri="{FF2B5EF4-FFF2-40B4-BE49-F238E27FC236}">
                      <a16:creationId xmlns:a16="http://schemas.microsoft.com/office/drawing/2014/main" id="{107978CF-6832-8C45-8587-20D27DC37CC8}"/>
                    </a:ext>
                  </a:extLst>
                </p:cNvPr>
                <p:cNvSpPr txBox="1"/>
                <p:nvPr/>
              </p:nvSpPr>
              <p:spPr>
                <a:xfrm>
                  <a:off x="6060280" y="3614057"/>
                  <a:ext cx="934936" cy="276999"/>
                </a:xfrm>
                <a:prstGeom prst="rect">
                  <a:avLst/>
                </a:prstGeom>
                <a:noFill/>
              </p:spPr>
              <p:txBody>
                <a:bodyPr wrap="none" rtlCol="0">
                  <a:spAutoFit/>
                </a:bodyPr>
                <a:lstStyle/>
                <a:p>
                  <a:r>
                    <a:rPr lang="fr-CH" sz="1200" dirty="0"/>
                    <a:t>Axe optique</a:t>
                  </a:r>
                </a:p>
              </p:txBody>
            </p:sp>
          </p:grpSp>
          <p:cxnSp>
            <p:nvCxnSpPr>
              <p:cNvPr id="7" name="Straight Arrow Connector 6">
                <a:extLst>
                  <a:ext uri="{FF2B5EF4-FFF2-40B4-BE49-F238E27FC236}">
                    <a16:creationId xmlns:a16="http://schemas.microsoft.com/office/drawing/2014/main" id="{217DCC42-DD9F-B347-9A87-0BE553CDE220}"/>
                  </a:ext>
                </a:extLst>
              </p:cNvPr>
              <p:cNvCxnSpPr/>
              <p:nvPr/>
            </p:nvCxnSpPr>
            <p:spPr>
              <a:xfrm flipV="1">
                <a:off x="8789275" y="2727434"/>
                <a:ext cx="0" cy="1032642"/>
              </a:xfrm>
              <a:prstGeom prst="straightConnector1">
                <a:avLst/>
              </a:prstGeom>
              <a:ln w="127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4DE3208-3EC2-BE44-A760-C2DEC54F6CF7}"/>
                  </a:ext>
                </a:extLst>
              </p:cNvPr>
              <p:cNvSpPr txBox="1"/>
              <p:nvPr/>
            </p:nvSpPr>
            <p:spPr>
              <a:xfrm>
                <a:off x="8771854" y="2849523"/>
                <a:ext cx="261610"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y</a:t>
                </a:r>
              </a:p>
            </p:txBody>
          </p:sp>
        </p:grpSp>
        <p:sp>
          <p:nvSpPr>
            <p:cNvPr id="3" name="TextBox 2">
              <a:extLst>
                <a:ext uri="{FF2B5EF4-FFF2-40B4-BE49-F238E27FC236}">
                  <a16:creationId xmlns:a16="http://schemas.microsoft.com/office/drawing/2014/main" id="{3DB6D83D-0F0B-DB42-AA3C-7573F88561F3}"/>
                </a:ext>
              </a:extLst>
            </p:cNvPr>
            <p:cNvSpPr txBox="1"/>
            <p:nvPr/>
          </p:nvSpPr>
          <p:spPr>
            <a:xfrm>
              <a:off x="7529044" y="3853271"/>
              <a:ext cx="463588" cy="276999"/>
            </a:xfrm>
            <a:prstGeom prst="rect">
              <a:avLst/>
            </a:prstGeom>
            <a:noFill/>
          </p:spPr>
          <p:txBody>
            <a:bodyPr wrap="none" rtlCol="0">
              <a:spAutoFit/>
            </a:bodyPr>
            <a:lstStyle/>
            <a:p>
              <a:r>
                <a:rPr lang="en-US" sz="1200" i="1" dirty="0"/>
                <a:t>Z</a:t>
              </a:r>
              <a:r>
                <a:rPr lang="en-US" sz="1200" dirty="0"/>
                <a:t>=-</a:t>
              </a:r>
              <a:r>
                <a:rPr lang="en-US" sz="1200" i="1" dirty="0"/>
                <a:t>R</a:t>
              </a:r>
            </a:p>
          </p:txBody>
        </p:sp>
        <p:sp>
          <p:nvSpPr>
            <p:cNvPr id="11" name="TextBox 10">
              <a:extLst>
                <a:ext uri="{FF2B5EF4-FFF2-40B4-BE49-F238E27FC236}">
                  <a16:creationId xmlns:a16="http://schemas.microsoft.com/office/drawing/2014/main" id="{66986F43-6D55-B64D-BBEC-189987019F4C}"/>
                </a:ext>
              </a:extLst>
            </p:cNvPr>
            <p:cNvSpPr txBox="1"/>
            <p:nvPr/>
          </p:nvSpPr>
          <p:spPr>
            <a:xfrm>
              <a:off x="8500517" y="3832408"/>
              <a:ext cx="412292" cy="276999"/>
            </a:xfrm>
            <a:prstGeom prst="rect">
              <a:avLst/>
            </a:prstGeom>
            <a:noFill/>
          </p:spPr>
          <p:txBody>
            <a:bodyPr wrap="none" rtlCol="0">
              <a:spAutoFit/>
            </a:bodyPr>
            <a:lstStyle/>
            <a:p>
              <a:r>
                <a:rPr lang="en-US" sz="1200" i="1" dirty="0"/>
                <a:t>Z</a:t>
              </a:r>
              <a:r>
                <a:rPr lang="en-US" sz="1200" dirty="0"/>
                <a:t>=0</a:t>
              </a:r>
              <a:endParaRPr lang="en-US" sz="1200" i="1" dirty="0"/>
            </a:p>
          </p:txBody>
        </p:sp>
      </p:grpSp>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0" y="0"/>
            <a:ext cx="6908800" cy="442685"/>
          </a:xfrm>
        </p:spPr>
        <p:txBody>
          <a:bodyPr>
            <a:noAutofit/>
          </a:bodyPr>
          <a:lstStyle/>
          <a:p>
            <a:r>
              <a:rPr lang="en-CH" sz="2800" dirty="0"/>
              <a:t>Dispositifs simples: Le miroir sphérique</a:t>
            </a:r>
          </a:p>
        </p:txBody>
      </p:sp>
      <mc:AlternateContent xmlns:mc="http://schemas.openxmlformats.org/markup-compatibility/2006" xmlns:a14="http://schemas.microsoft.com/office/drawing/2010/main">
        <mc:Choice Requires="a14">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2" y="442685"/>
                <a:ext cx="9144002" cy="4700815"/>
              </a:xfrm>
            </p:spPr>
            <p:txBody>
              <a:bodyPr>
                <a:noAutofit/>
              </a:bodyPr>
              <a:lstStyle/>
              <a:p>
                <a:pPr marL="257175" indent="-257175" algn="l">
                  <a:lnSpc>
                    <a:spcPct val="110000"/>
                  </a:lnSpc>
                  <a:spcBef>
                    <a:spcPts val="0"/>
                  </a:spcBef>
                  <a:buFont typeface="Arial" panose="020B0604020202020204" pitchFamily="34" charset="0"/>
                  <a:buChar char="•"/>
                </a:pPr>
                <a:r>
                  <a:rPr lang="en-CH" dirty="0"/>
                  <a:t>Le </a:t>
                </a:r>
                <a:r>
                  <a:rPr lang="en-CH" b="1" dirty="0"/>
                  <a:t>miroir sphérique</a:t>
                </a:r>
                <a:r>
                  <a:rPr lang="en-CH" dirty="0"/>
                  <a:t> est le plus utilisé pour focaliser et former des images, car plus facile à fabriquer que le miroir parabolique .</a:t>
                </a:r>
              </a:p>
              <a:p>
                <a:pPr marL="257175" indent="-257175" algn="l">
                  <a:lnSpc>
                    <a:spcPct val="110000"/>
                  </a:lnSpc>
                  <a:spcBef>
                    <a:spcPts val="0"/>
                  </a:spcBef>
                  <a:buFont typeface="Arial" panose="020B0604020202020204" pitchFamily="34" charset="0"/>
                  <a:buChar char="•"/>
                </a:pPr>
                <a:r>
                  <a:rPr lang="en-CH" b="1" dirty="0"/>
                  <a:t>L’approximation paraxiale:</a:t>
                </a:r>
                <a:r>
                  <a:rPr lang="en-CH" dirty="0"/>
                  <a:t> La distance </a:t>
                </a:r>
                <a:r>
                  <a:rPr lang="fr-CH" dirty="0"/>
                  <a:t>de</a:t>
                </a:r>
                <a:r>
                  <a:rPr lang="en-CH" dirty="0"/>
                  <a:t> l’axe optique est petite </a:t>
                </a:r>
                <a:r>
                  <a:rPr lang="en-CH" dirty="0">
                    <a:sym typeface="Wingdings" pitchFamily="2" charset="2"/>
                  </a:rPr>
                  <a:t></a:t>
                </a:r>
                <a:r>
                  <a:rPr lang="en-CH" dirty="0"/>
                  <a:t> les angles sont peti</a:t>
                </a:r>
                <a:r>
                  <a:rPr lang="fr-CH" dirty="0"/>
                  <a:t>t</a:t>
                </a:r>
                <a:r>
                  <a:rPr lang="en-CH" dirty="0"/>
                  <a:t>s. Une approximation extrêmement importante!  </a:t>
                </a:r>
              </a:p>
              <a:p>
                <a:pPr marL="257175" indent="-257175" algn="l">
                  <a:lnSpc>
                    <a:spcPct val="110000"/>
                  </a:lnSpc>
                  <a:spcBef>
                    <a:spcPts val="0"/>
                  </a:spcBef>
                  <a:buFont typeface="Arial" panose="020B0604020202020204" pitchFamily="34" charset="0"/>
                  <a:buChar char="•"/>
                </a:pPr>
                <a:r>
                  <a:rPr lang="en-CH" dirty="0"/>
                  <a:t>Avec l’approximation paraxiale, la surface sphérique resemble à la surface paraboloïdale. </a:t>
                </a:r>
                <a:endParaRPr lang="en-CH" b="1" dirty="0"/>
              </a:p>
              <a:p>
                <a:pPr marL="257175" indent="-257175" algn="l">
                  <a:lnSpc>
                    <a:spcPct val="110000"/>
                  </a:lnSpc>
                  <a:spcBef>
                    <a:spcPts val="0"/>
                  </a:spcBef>
                  <a:buFont typeface="Arial" panose="020B0604020202020204" pitchFamily="34" charset="0"/>
                  <a:buChar char="•"/>
                </a:pPr>
                <a:r>
                  <a:rPr lang="en-CH" dirty="0"/>
                  <a:t>Analyse (en 2D): L’équation de la surface du cercle est: </a:t>
                </a:r>
                <a14:m>
                  <m:oMath xmlns:m="http://schemas.openxmlformats.org/officeDocument/2006/math">
                    <m:sSup>
                      <m:sSupPr>
                        <m:ctrlPr>
                          <a:rPr lang="en-CH" i="1" smtClean="0">
                            <a:latin typeface="Cambria Math" panose="02040503050406030204" pitchFamily="18" charset="0"/>
                          </a:rPr>
                        </m:ctrlPr>
                      </m:sSupPr>
                      <m:e>
                        <m:r>
                          <a:rPr lang="fr-CH" b="0" i="1" smtClean="0">
                            <a:latin typeface="Cambria Math" panose="02040503050406030204" pitchFamily="18" charset="0"/>
                          </a:rPr>
                          <m:t>𝑦</m:t>
                        </m:r>
                      </m:e>
                      <m:sup>
                        <m:r>
                          <a:rPr lang="fr-CH" b="0" i="1" smtClean="0">
                            <a:latin typeface="Cambria Math" panose="02040503050406030204" pitchFamily="18" charset="0"/>
                          </a:rPr>
                          <m:t>2</m:t>
                        </m:r>
                      </m:sup>
                    </m:sSup>
                    <m:r>
                      <a:rPr lang="fr-CH" b="0" i="1" smtClean="0">
                        <a:latin typeface="Cambria Math" panose="02040503050406030204" pitchFamily="18" charset="0"/>
                      </a:rPr>
                      <m:t>+</m:t>
                    </m:r>
                    <m:sSup>
                      <m:sSupPr>
                        <m:ctrlPr>
                          <a:rPr lang="fr-CH" b="0" i="1" smtClean="0">
                            <a:latin typeface="Cambria Math" panose="02040503050406030204" pitchFamily="18" charset="0"/>
                          </a:rPr>
                        </m:ctrlPr>
                      </m:sSupPr>
                      <m:e>
                        <m:d>
                          <m:dPr>
                            <m:ctrlPr>
                              <a:rPr lang="fr-CH" b="0" i="1" smtClean="0">
                                <a:latin typeface="Cambria Math" panose="02040503050406030204" pitchFamily="18" charset="0"/>
                              </a:rPr>
                            </m:ctrlPr>
                          </m:dPr>
                          <m:e>
                            <m:r>
                              <a:rPr lang="fr-CH" b="0" i="1" smtClean="0">
                                <a:latin typeface="Cambria Math" panose="02040503050406030204" pitchFamily="18" charset="0"/>
                              </a:rPr>
                              <m:t>𝑧</m:t>
                            </m:r>
                            <m:r>
                              <a:rPr lang="fr-CH" b="0" i="1" smtClean="0">
                                <a:latin typeface="Cambria Math" panose="02040503050406030204" pitchFamily="18" charset="0"/>
                              </a:rPr>
                              <m:t>+</m:t>
                            </m:r>
                            <m:r>
                              <a:rPr lang="fr-CH" b="0" i="1" smtClean="0">
                                <a:latin typeface="Cambria Math" panose="02040503050406030204" pitchFamily="18" charset="0"/>
                              </a:rPr>
                              <m:t>𝑅</m:t>
                            </m:r>
                          </m:e>
                        </m:d>
                      </m:e>
                      <m:sup>
                        <m:r>
                          <a:rPr lang="fr-CH" b="0" i="1" smtClean="0">
                            <a:latin typeface="Cambria Math" panose="02040503050406030204" pitchFamily="18" charset="0"/>
                          </a:rPr>
                          <m:t>2</m:t>
                        </m:r>
                      </m:sup>
                    </m:sSup>
                    <m:r>
                      <a:rPr lang="fr-CH" b="0" i="1" smtClean="0">
                        <a:latin typeface="Cambria Math" panose="02040503050406030204" pitchFamily="18" charset="0"/>
                      </a:rPr>
                      <m:t>=</m:t>
                    </m:r>
                    <m:sSup>
                      <m:sSupPr>
                        <m:ctrlPr>
                          <a:rPr lang="fr-CH" b="0" i="1" smtClean="0">
                            <a:latin typeface="Cambria Math" panose="02040503050406030204" pitchFamily="18" charset="0"/>
                          </a:rPr>
                        </m:ctrlPr>
                      </m:sSupPr>
                      <m:e>
                        <m:r>
                          <a:rPr lang="fr-CH" b="0" i="1" smtClean="0">
                            <a:latin typeface="Cambria Math" panose="02040503050406030204" pitchFamily="18" charset="0"/>
                          </a:rPr>
                          <m:t>𝑅</m:t>
                        </m:r>
                      </m:e>
                      <m:sup>
                        <m:r>
                          <a:rPr lang="fr-CH" b="0" i="1" smtClean="0">
                            <a:latin typeface="Cambria Math" panose="02040503050406030204" pitchFamily="18" charset="0"/>
                          </a:rPr>
                          <m:t>2</m:t>
                        </m:r>
                      </m:sup>
                    </m:sSup>
                  </m:oMath>
                </a14:m>
                <a:r>
                  <a:rPr lang="en-CH" dirty="0"/>
                  <a:t> , o</a:t>
                </a:r>
                <a:r>
                  <a:rPr lang="fr-CH" dirty="0"/>
                  <a:t>u</a:t>
                </a:r>
                <a:r>
                  <a:rPr lang="en-CH" dirty="0"/>
                  <a:t>:</a:t>
                </a:r>
              </a:p>
              <a:p>
                <a:pPr algn="l">
                  <a:lnSpc>
                    <a:spcPct val="110000"/>
                  </a:lnSpc>
                  <a:spcBef>
                    <a:spcPts val="0"/>
                  </a:spcBef>
                </a:pPr>
                <a:r>
                  <a:rPr lang="en-CH" dirty="0"/>
                  <a:t> </a:t>
                </a:r>
                <a14:m>
                  <m:oMath xmlns:m="http://schemas.openxmlformats.org/officeDocument/2006/math">
                    <m:r>
                      <a:rPr lang="fr-CH" b="0" i="1" smtClean="0">
                        <a:latin typeface="Cambria Math" panose="02040503050406030204" pitchFamily="18" charset="0"/>
                      </a:rPr>
                      <m:t>𝑧</m:t>
                    </m:r>
                    <m:r>
                      <a:rPr lang="fr-CH" b="0" i="1" smtClean="0">
                        <a:latin typeface="Cambria Math" panose="02040503050406030204" pitchFamily="18" charset="0"/>
                      </a:rPr>
                      <m:t>=</m:t>
                    </m:r>
                    <m:rad>
                      <m:radPr>
                        <m:degHide m:val="on"/>
                        <m:ctrlPr>
                          <a:rPr lang="fr-CH" b="0" i="1" smtClean="0">
                            <a:latin typeface="Cambria Math" panose="02040503050406030204" pitchFamily="18" charset="0"/>
                          </a:rPr>
                        </m:ctrlPr>
                      </m:radPr>
                      <m:deg/>
                      <m:e>
                        <m:sSup>
                          <m:sSupPr>
                            <m:ctrlPr>
                              <a:rPr lang="fr-CH" b="0" i="1" smtClean="0">
                                <a:latin typeface="Cambria Math" panose="02040503050406030204" pitchFamily="18" charset="0"/>
                              </a:rPr>
                            </m:ctrlPr>
                          </m:sSupPr>
                          <m:e>
                            <m:r>
                              <a:rPr lang="fr-CH" b="0" i="1" smtClean="0">
                                <a:latin typeface="Cambria Math" panose="02040503050406030204" pitchFamily="18" charset="0"/>
                              </a:rPr>
                              <m:t>𝑅</m:t>
                            </m:r>
                          </m:e>
                          <m:sup>
                            <m:r>
                              <a:rPr lang="fr-CH" b="0" i="1" smtClean="0">
                                <a:latin typeface="Cambria Math" panose="02040503050406030204" pitchFamily="18" charset="0"/>
                              </a:rPr>
                              <m:t>2</m:t>
                            </m:r>
                          </m:sup>
                        </m:sSup>
                        <m:r>
                          <a:rPr lang="fr-CH" b="0" i="1" smtClean="0">
                            <a:latin typeface="Cambria Math" panose="02040503050406030204" pitchFamily="18" charset="0"/>
                          </a:rPr>
                          <m:t>−</m:t>
                        </m:r>
                        <m:sSup>
                          <m:sSupPr>
                            <m:ctrlPr>
                              <a:rPr lang="fr-CH" b="0" i="1" smtClean="0">
                                <a:latin typeface="Cambria Math" panose="02040503050406030204" pitchFamily="18" charset="0"/>
                              </a:rPr>
                            </m:ctrlPr>
                          </m:sSupPr>
                          <m:e>
                            <m:r>
                              <a:rPr lang="fr-CH" b="0" i="1" smtClean="0">
                                <a:latin typeface="Cambria Math" panose="02040503050406030204" pitchFamily="18" charset="0"/>
                              </a:rPr>
                              <m:t>𝑦</m:t>
                            </m:r>
                          </m:e>
                          <m:sup>
                            <m:r>
                              <a:rPr lang="fr-CH" b="0" i="1" smtClean="0">
                                <a:latin typeface="Cambria Math" panose="02040503050406030204" pitchFamily="18" charset="0"/>
                              </a:rPr>
                              <m:t>2</m:t>
                            </m:r>
                          </m:sup>
                        </m:sSup>
                      </m:e>
                    </m:rad>
                    <m:r>
                      <a:rPr lang="fr-CH" b="0" i="1" smtClean="0">
                        <a:latin typeface="Cambria Math" panose="02040503050406030204" pitchFamily="18" charset="0"/>
                      </a:rPr>
                      <m:t>−</m:t>
                    </m:r>
                    <m:r>
                      <a:rPr lang="fr-CH" b="0" i="1" smtClean="0">
                        <a:latin typeface="Cambria Math" panose="02040503050406030204" pitchFamily="18" charset="0"/>
                      </a:rPr>
                      <m:t>𝑅</m:t>
                    </m:r>
                    <m:r>
                      <a:rPr lang="fr-CH" b="0" i="1" smtClean="0">
                        <a:latin typeface="Cambria Math" panose="02040503050406030204" pitchFamily="18" charset="0"/>
                      </a:rPr>
                      <m:t>=</m:t>
                    </m:r>
                    <m:r>
                      <a:rPr lang="fr-CH" b="0" i="1" smtClean="0">
                        <a:latin typeface="Cambria Math" panose="02040503050406030204" pitchFamily="18" charset="0"/>
                      </a:rPr>
                      <m:t>𝑅</m:t>
                    </m:r>
                    <m:d>
                      <m:dPr>
                        <m:ctrlPr>
                          <a:rPr lang="fr-CH" b="0" i="1" smtClean="0">
                            <a:latin typeface="Cambria Math" panose="02040503050406030204" pitchFamily="18" charset="0"/>
                          </a:rPr>
                        </m:ctrlPr>
                      </m:dPr>
                      <m:e>
                        <m:rad>
                          <m:radPr>
                            <m:degHide m:val="on"/>
                            <m:ctrlPr>
                              <a:rPr lang="fr-CH" b="0" i="1" smtClean="0">
                                <a:latin typeface="Cambria Math" panose="02040503050406030204" pitchFamily="18" charset="0"/>
                              </a:rPr>
                            </m:ctrlPr>
                          </m:radPr>
                          <m:deg/>
                          <m:e>
                            <m:r>
                              <a:rPr lang="fr-CH" b="0" i="1" smtClean="0">
                                <a:latin typeface="Cambria Math" panose="02040503050406030204" pitchFamily="18" charset="0"/>
                              </a:rPr>
                              <m:t>1−</m:t>
                            </m:r>
                            <m:f>
                              <m:fPr>
                                <m:ctrlPr>
                                  <a:rPr lang="fr-CH" b="0" i="1" smtClean="0">
                                    <a:latin typeface="Cambria Math" panose="02040503050406030204" pitchFamily="18" charset="0"/>
                                  </a:rPr>
                                </m:ctrlPr>
                              </m:fPr>
                              <m:num>
                                <m:sSup>
                                  <m:sSupPr>
                                    <m:ctrlPr>
                                      <a:rPr lang="fr-CH" i="1">
                                        <a:latin typeface="Cambria Math" panose="02040503050406030204" pitchFamily="18" charset="0"/>
                                      </a:rPr>
                                    </m:ctrlPr>
                                  </m:sSupPr>
                                  <m:e>
                                    <m:r>
                                      <a:rPr lang="fr-CH" i="1">
                                        <a:latin typeface="Cambria Math" panose="02040503050406030204" pitchFamily="18" charset="0"/>
                                      </a:rPr>
                                      <m:t>𝑦</m:t>
                                    </m:r>
                                  </m:e>
                                  <m:sup>
                                    <m:r>
                                      <a:rPr lang="fr-CH" i="1">
                                        <a:latin typeface="Cambria Math" panose="02040503050406030204" pitchFamily="18" charset="0"/>
                                      </a:rPr>
                                      <m:t>2</m:t>
                                    </m:r>
                                  </m:sup>
                                </m:sSup>
                              </m:num>
                              <m:den>
                                <m:sSup>
                                  <m:sSupPr>
                                    <m:ctrlPr>
                                      <a:rPr lang="fr-CH" i="1">
                                        <a:latin typeface="Cambria Math" panose="02040503050406030204" pitchFamily="18" charset="0"/>
                                      </a:rPr>
                                    </m:ctrlPr>
                                  </m:sSupPr>
                                  <m:e>
                                    <m:r>
                                      <a:rPr lang="fr-CH" i="1">
                                        <a:latin typeface="Cambria Math" panose="02040503050406030204" pitchFamily="18" charset="0"/>
                                      </a:rPr>
                                      <m:t>𝑅</m:t>
                                    </m:r>
                                  </m:e>
                                  <m:sup>
                                    <m:r>
                                      <a:rPr lang="fr-CH" i="1">
                                        <a:latin typeface="Cambria Math" panose="02040503050406030204" pitchFamily="18" charset="0"/>
                                      </a:rPr>
                                      <m:t>2</m:t>
                                    </m:r>
                                  </m:sup>
                                </m:sSup>
                              </m:den>
                            </m:f>
                          </m:e>
                        </m:rad>
                        <m:r>
                          <a:rPr lang="fr-CH" b="0" i="1" smtClean="0">
                            <a:latin typeface="Cambria Math" panose="02040503050406030204" pitchFamily="18" charset="0"/>
                          </a:rPr>
                          <m:t>−1</m:t>
                        </m:r>
                      </m:e>
                    </m:d>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rPr>
                      <m:t>𝑅</m:t>
                    </m:r>
                    <m:d>
                      <m:dPr>
                        <m:ctrlPr>
                          <a:rPr lang="fr-CH" i="1">
                            <a:latin typeface="Cambria Math" panose="02040503050406030204" pitchFamily="18" charset="0"/>
                          </a:rPr>
                        </m:ctrlPr>
                      </m:dPr>
                      <m:e>
                        <m:d>
                          <m:dPr>
                            <m:ctrlPr>
                              <a:rPr lang="fr-CH" i="1">
                                <a:latin typeface="Cambria Math" panose="02040503050406030204" pitchFamily="18" charset="0"/>
                              </a:rPr>
                            </m:ctrlPr>
                          </m:dPr>
                          <m:e>
                            <m:r>
                              <a:rPr lang="fr-CH" i="1">
                                <a:latin typeface="Cambria Math" panose="02040503050406030204" pitchFamily="18" charset="0"/>
                              </a:rPr>
                              <m:t>1−</m:t>
                            </m:r>
                            <m:f>
                              <m:fPr>
                                <m:ctrlPr>
                                  <a:rPr lang="fr-CH" i="1">
                                    <a:latin typeface="Cambria Math" panose="02040503050406030204" pitchFamily="18" charset="0"/>
                                  </a:rPr>
                                </m:ctrlPr>
                              </m:fPr>
                              <m:num>
                                <m:sSup>
                                  <m:sSupPr>
                                    <m:ctrlPr>
                                      <a:rPr lang="fr-CH" i="1">
                                        <a:latin typeface="Cambria Math" panose="02040503050406030204" pitchFamily="18" charset="0"/>
                                      </a:rPr>
                                    </m:ctrlPr>
                                  </m:sSupPr>
                                  <m:e>
                                    <m:r>
                                      <a:rPr lang="fr-CH" i="1">
                                        <a:latin typeface="Cambria Math" panose="02040503050406030204" pitchFamily="18" charset="0"/>
                                      </a:rPr>
                                      <m:t>𝑦</m:t>
                                    </m:r>
                                  </m:e>
                                  <m:sup>
                                    <m:r>
                                      <a:rPr lang="fr-CH" i="1">
                                        <a:latin typeface="Cambria Math" panose="02040503050406030204" pitchFamily="18" charset="0"/>
                                      </a:rPr>
                                      <m:t>2</m:t>
                                    </m:r>
                                  </m:sup>
                                </m:sSup>
                              </m:num>
                              <m:den>
                                <m:sSup>
                                  <m:sSupPr>
                                    <m:ctrlPr>
                                      <a:rPr lang="fr-CH" i="1">
                                        <a:latin typeface="Cambria Math" panose="02040503050406030204" pitchFamily="18" charset="0"/>
                                      </a:rPr>
                                    </m:ctrlPr>
                                  </m:sSupPr>
                                  <m:e>
                                    <m:r>
                                      <a:rPr lang="fr-CH" i="1">
                                        <a:latin typeface="Cambria Math" panose="02040503050406030204" pitchFamily="18" charset="0"/>
                                      </a:rPr>
                                      <m:t>2</m:t>
                                    </m:r>
                                    <m:r>
                                      <a:rPr lang="fr-CH" i="1">
                                        <a:latin typeface="Cambria Math" panose="02040503050406030204" pitchFamily="18" charset="0"/>
                                      </a:rPr>
                                      <m:t>𝑅</m:t>
                                    </m:r>
                                  </m:e>
                                  <m:sup>
                                    <m:r>
                                      <a:rPr lang="fr-CH" i="1">
                                        <a:latin typeface="Cambria Math" panose="02040503050406030204" pitchFamily="18" charset="0"/>
                                      </a:rPr>
                                      <m:t>2</m:t>
                                    </m:r>
                                  </m:sup>
                                </m:sSup>
                              </m:den>
                            </m:f>
                            <m:r>
                              <a:rPr lang="fr-CH" b="0" i="1" smtClean="0">
                                <a:latin typeface="Cambria Math" panose="02040503050406030204" pitchFamily="18" charset="0"/>
                              </a:rPr>
                              <m:t>+</m:t>
                            </m:r>
                            <m:f>
                              <m:fPr>
                                <m:ctrlPr>
                                  <a:rPr lang="fr-CH" i="1">
                                    <a:latin typeface="Cambria Math" panose="02040503050406030204" pitchFamily="18" charset="0"/>
                                  </a:rPr>
                                </m:ctrlPr>
                              </m:fPr>
                              <m:num>
                                <m:sSup>
                                  <m:sSupPr>
                                    <m:ctrlPr>
                                      <a:rPr lang="fr-CH" i="1">
                                        <a:latin typeface="Cambria Math" panose="02040503050406030204" pitchFamily="18" charset="0"/>
                                      </a:rPr>
                                    </m:ctrlPr>
                                  </m:sSupPr>
                                  <m:e>
                                    <m:r>
                                      <a:rPr lang="fr-CH" i="1">
                                        <a:latin typeface="Cambria Math" panose="02040503050406030204" pitchFamily="18" charset="0"/>
                                      </a:rPr>
                                      <m:t>𝑦</m:t>
                                    </m:r>
                                  </m:e>
                                  <m:sup>
                                    <m:r>
                                      <a:rPr lang="fr-CH" i="1">
                                        <a:latin typeface="Cambria Math" panose="02040503050406030204" pitchFamily="18" charset="0"/>
                                      </a:rPr>
                                      <m:t>4</m:t>
                                    </m:r>
                                  </m:sup>
                                </m:sSup>
                              </m:num>
                              <m:den>
                                <m:sSup>
                                  <m:sSupPr>
                                    <m:ctrlPr>
                                      <a:rPr lang="fr-CH" i="1">
                                        <a:latin typeface="Cambria Math" panose="02040503050406030204" pitchFamily="18" charset="0"/>
                                      </a:rPr>
                                    </m:ctrlPr>
                                  </m:sSupPr>
                                  <m:e>
                                    <m:r>
                                      <a:rPr lang="fr-CH" i="1">
                                        <a:latin typeface="Cambria Math" panose="02040503050406030204" pitchFamily="18" charset="0"/>
                                      </a:rPr>
                                      <m:t>8</m:t>
                                    </m:r>
                                    <m:r>
                                      <a:rPr lang="fr-CH" i="1">
                                        <a:latin typeface="Cambria Math" panose="02040503050406030204" pitchFamily="18" charset="0"/>
                                      </a:rPr>
                                      <m:t>𝑅</m:t>
                                    </m:r>
                                  </m:e>
                                  <m:sup>
                                    <m:r>
                                      <a:rPr lang="fr-CH" b="0" i="1" smtClean="0">
                                        <a:latin typeface="Cambria Math" panose="02040503050406030204" pitchFamily="18" charset="0"/>
                                      </a:rPr>
                                      <m:t>4</m:t>
                                    </m:r>
                                  </m:sup>
                                </m:sSup>
                              </m:den>
                            </m:f>
                            <m:r>
                              <a:rPr lang="fr-CH" i="1">
                                <a:latin typeface="Cambria Math" panose="02040503050406030204" pitchFamily="18" charset="0"/>
                              </a:rPr>
                              <m:t>−…</m:t>
                            </m:r>
                          </m:e>
                        </m:d>
                        <m:r>
                          <a:rPr lang="fr-CH" i="1">
                            <a:latin typeface="Cambria Math" panose="02040503050406030204" pitchFamily="18" charset="0"/>
                          </a:rPr>
                          <m:t>−1</m:t>
                        </m:r>
                      </m:e>
                    </m:d>
                  </m:oMath>
                </a14:m>
                <a:endParaRPr lang="en-CH" dirty="0"/>
              </a:p>
              <a:p>
                <a:pPr marL="257175" indent="-257175" algn="l">
                  <a:lnSpc>
                    <a:spcPct val="110000"/>
                  </a:lnSpc>
                  <a:spcBef>
                    <a:spcPts val="0"/>
                  </a:spcBef>
                  <a:buFont typeface="Arial" panose="020B0604020202020204" pitchFamily="34" charset="0"/>
                  <a:buChar char="•"/>
                </a:pPr>
                <a:r>
                  <a:rPr lang="en-CH" dirty="0"/>
                  <a:t>En 1</a:t>
                </a:r>
                <a:r>
                  <a:rPr lang="en-CH" baseline="30000" dirty="0"/>
                  <a:t>ère</a:t>
                </a:r>
                <a:r>
                  <a:rPr lang="en-CH" dirty="0"/>
                  <a:t> ordre (y&lt;&lt;R): </a:t>
                </a:r>
                <a14:m>
                  <m:oMath xmlns:m="http://schemas.openxmlformats.org/officeDocument/2006/math">
                    <m:r>
                      <a:rPr lang="fr-CH" i="1">
                        <a:latin typeface="Cambria Math" panose="02040503050406030204" pitchFamily="18" charset="0"/>
                      </a:rPr>
                      <m:t>𝑧</m:t>
                    </m:r>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rPr>
                      <m:t>−</m:t>
                    </m:r>
                    <m:f>
                      <m:fPr>
                        <m:ctrlPr>
                          <a:rPr lang="fr-CH" i="1">
                            <a:latin typeface="Cambria Math" panose="02040503050406030204" pitchFamily="18" charset="0"/>
                          </a:rPr>
                        </m:ctrlPr>
                      </m:fPr>
                      <m:num>
                        <m:sSup>
                          <m:sSupPr>
                            <m:ctrlPr>
                              <a:rPr lang="fr-CH" i="1">
                                <a:latin typeface="Cambria Math" panose="02040503050406030204" pitchFamily="18" charset="0"/>
                              </a:rPr>
                            </m:ctrlPr>
                          </m:sSupPr>
                          <m:e>
                            <m:r>
                              <a:rPr lang="fr-CH" i="1">
                                <a:latin typeface="Cambria Math" panose="02040503050406030204" pitchFamily="18" charset="0"/>
                              </a:rPr>
                              <m:t>𝑦</m:t>
                            </m:r>
                          </m:e>
                          <m:sup>
                            <m:r>
                              <a:rPr lang="fr-CH" i="1">
                                <a:latin typeface="Cambria Math" panose="02040503050406030204" pitchFamily="18" charset="0"/>
                              </a:rPr>
                              <m:t>2</m:t>
                            </m:r>
                          </m:sup>
                        </m:sSup>
                      </m:num>
                      <m:den>
                        <m:r>
                          <a:rPr lang="fr-CH" b="0" i="1" smtClean="0">
                            <a:latin typeface="Cambria Math" panose="02040503050406030204" pitchFamily="18" charset="0"/>
                          </a:rPr>
                          <m:t>2</m:t>
                        </m:r>
                        <m:r>
                          <a:rPr lang="fr-CH" b="0" i="1" smtClean="0">
                            <a:latin typeface="Cambria Math" panose="02040503050406030204" pitchFamily="18" charset="0"/>
                          </a:rPr>
                          <m:t>𝑅</m:t>
                        </m:r>
                      </m:den>
                    </m:f>
                  </m:oMath>
                </a14:m>
                <a:r>
                  <a:rPr lang="en-CH" dirty="0"/>
                  <a:t>  .</a:t>
                </a:r>
              </a:p>
              <a:p>
                <a:pPr marL="257175" indent="-257175" algn="l">
                  <a:lnSpc>
                    <a:spcPct val="110000"/>
                  </a:lnSpc>
                  <a:spcBef>
                    <a:spcPts val="0"/>
                  </a:spcBef>
                  <a:buFont typeface="Arial" panose="020B0604020202020204" pitchFamily="34" charset="0"/>
                  <a:buChar char="•"/>
                </a:pPr>
                <a:r>
                  <a:rPr lang="en-CH" dirty="0"/>
                  <a:t>C'est une parabole avec le point focal à:  </a:t>
                </a:r>
                <a:r>
                  <a:rPr lang="en-CH" i="1" dirty="0"/>
                  <a:t>f = -R/2</a:t>
                </a:r>
                <a:r>
                  <a:rPr lang="en-CH" dirty="0"/>
                  <a:t> .</a:t>
                </a:r>
              </a:p>
              <a:p>
                <a:pPr marL="257175" indent="-257175" algn="l">
                  <a:lnSpc>
                    <a:spcPct val="110000"/>
                  </a:lnSpc>
                  <a:spcBef>
                    <a:spcPts val="0"/>
                  </a:spcBef>
                  <a:buFont typeface="Arial" panose="020B0604020202020204" pitchFamily="34" charset="0"/>
                  <a:buChar char="•"/>
                </a:pPr>
                <a:r>
                  <a:rPr lang="en-GB" dirty="0"/>
                  <a:t>P</a:t>
                </a:r>
                <a:r>
                  <a:rPr lang="en-CH" dirty="0"/>
                  <a:t>our aller plus loin, la 1</a:t>
                </a:r>
                <a:r>
                  <a:rPr lang="en-CH" baseline="30000" dirty="0"/>
                  <a:t>ère</a:t>
                </a:r>
                <a:r>
                  <a:rPr lang="en-CH" dirty="0"/>
                  <a:t> correction est:  </a:t>
                </a:r>
                <a14:m>
                  <m:oMath xmlns:m="http://schemas.openxmlformats.org/officeDocument/2006/math">
                    <m:f>
                      <m:fPr>
                        <m:ctrlPr>
                          <a:rPr lang="fr-CH" i="1">
                            <a:latin typeface="Cambria Math" panose="02040503050406030204" pitchFamily="18" charset="0"/>
                          </a:rPr>
                        </m:ctrlPr>
                      </m:fPr>
                      <m:num>
                        <m:r>
                          <a:rPr lang="fr-CH"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rPr>
                          <m:t>𝑧</m:t>
                        </m:r>
                      </m:num>
                      <m:den>
                        <m:r>
                          <a:rPr lang="fr-CH" b="0" i="1" smtClean="0">
                            <a:latin typeface="Cambria Math" panose="02040503050406030204" pitchFamily="18" charset="0"/>
                          </a:rPr>
                          <m:t>𝑧</m:t>
                        </m:r>
                      </m:den>
                    </m:f>
                    <m:r>
                      <a:rPr lang="fr-CH" b="0" i="1" smtClean="0">
                        <a:latin typeface="Cambria Math" panose="02040503050406030204" pitchFamily="18" charset="0"/>
                        <a:ea typeface="Cambria Math" panose="02040503050406030204" pitchFamily="18" charset="0"/>
                      </a:rPr>
                      <m:t>≅</m:t>
                    </m:r>
                    <m:f>
                      <m:fPr>
                        <m:ctrlPr>
                          <a:rPr lang="fr-CH" i="1">
                            <a:latin typeface="Cambria Math" panose="02040503050406030204" pitchFamily="18" charset="0"/>
                          </a:rPr>
                        </m:ctrlPr>
                      </m:fPr>
                      <m:num>
                        <m:sSup>
                          <m:sSupPr>
                            <m:ctrlPr>
                              <a:rPr lang="fr-CH" i="1">
                                <a:latin typeface="Cambria Math" panose="02040503050406030204" pitchFamily="18" charset="0"/>
                              </a:rPr>
                            </m:ctrlPr>
                          </m:sSupPr>
                          <m:e>
                            <m:r>
                              <a:rPr lang="fr-CH" i="1">
                                <a:latin typeface="Cambria Math" panose="02040503050406030204" pitchFamily="18" charset="0"/>
                              </a:rPr>
                              <m:t>𝑦</m:t>
                            </m:r>
                          </m:e>
                          <m:sup>
                            <m:r>
                              <a:rPr lang="fr-CH" b="0" i="1" smtClean="0">
                                <a:latin typeface="Cambria Math" panose="02040503050406030204" pitchFamily="18" charset="0"/>
                              </a:rPr>
                              <m:t>2</m:t>
                            </m:r>
                          </m:sup>
                        </m:sSup>
                      </m:num>
                      <m:den>
                        <m:sSup>
                          <m:sSupPr>
                            <m:ctrlPr>
                              <a:rPr lang="fr-CH" i="1">
                                <a:latin typeface="Cambria Math" panose="02040503050406030204" pitchFamily="18" charset="0"/>
                              </a:rPr>
                            </m:ctrlPr>
                          </m:sSupPr>
                          <m:e>
                            <m:r>
                              <a:rPr lang="fr-CH" b="0" i="1" smtClean="0">
                                <a:latin typeface="Cambria Math" panose="02040503050406030204" pitchFamily="18" charset="0"/>
                              </a:rPr>
                              <m:t>4</m:t>
                            </m:r>
                            <m:r>
                              <a:rPr lang="fr-CH" i="1">
                                <a:latin typeface="Cambria Math" panose="02040503050406030204" pitchFamily="18" charset="0"/>
                              </a:rPr>
                              <m:t>𝑅</m:t>
                            </m:r>
                          </m:e>
                          <m:sup>
                            <m:r>
                              <a:rPr lang="fr-CH" b="0" i="1" smtClean="0">
                                <a:latin typeface="Cambria Math" panose="02040503050406030204" pitchFamily="18" charset="0"/>
                              </a:rPr>
                              <m:t>2</m:t>
                            </m:r>
                          </m:sup>
                        </m:sSup>
                      </m:den>
                    </m:f>
                  </m:oMath>
                </a14:m>
                <a:r>
                  <a:rPr lang="en-CH" dirty="0"/>
                  <a:t> .</a:t>
                </a:r>
              </a:p>
              <a:p>
                <a:pPr marL="257175" indent="-257175" algn="l">
                  <a:lnSpc>
                    <a:spcPct val="110000"/>
                  </a:lnSpc>
                  <a:spcBef>
                    <a:spcPts val="0"/>
                  </a:spcBef>
                  <a:buFont typeface="Arial" panose="020B0604020202020204" pitchFamily="34" charset="0"/>
                  <a:buChar char="•"/>
                </a:pPr>
                <a:r>
                  <a:rPr lang="en-CH" dirty="0"/>
                  <a:t>Exemple: si </a:t>
                </a:r>
                <a:r>
                  <a:rPr lang="en-CH" i="1" dirty="0">
                    <a:latin typeface="Times New Roman" panose="02020603050405020304" pitchFamily="18" charset="0"/>
                    <a:cs typeface="Times New Roman" panose="02020603050405020304" pitchFamily="18" charset="0"/>
                  </a:rPr>
                  <a:t>y=R/5=f/2.5</a:t>
                </a:r>
                <a:r>
                  <a:rPr lang="en-CH" dirty="0"/>
                  <a:t> , l'erreur est: </a:t>
                </a:r>
                <a:r>
                  <a:rPr lang="en-CH" i="1" dirty="0">
                    <a:latin typeface="Symbol" pitchFamily="2" charset="2"/>
                  </a:rPr>
                  <a:t>D</a:t>
                </a:r>
                <a:r>
                  <a:rPr lang="en-CH" i="1" dirty="0">
                    <a:latin typeface="Times New Roman" panose="02020603050405020304" pitchFamily="18" charset="0"/>
                    <a:cs typeface="Times New Roman" panose="02020603050405020304" pitchFamily="18" charset="0"/>
                  </a:rPr>
                  <a:t>z/z=1%</a:t>
                </a:r>
                <a:r>
                  <a:rPr lang="en-CH" dirty="0"/>
                  <a:t> .</a:t>
                </a:r>
              </a:p>
              <a:p>
                <a:pPr marL="257175" indent="-257175" algn="l">
                  <a:lnSpc>
                    <a:spcPct val="110000"/>
                  </a:lnSpc>
                  <a:spcBef>
                    <a:spcPts val="0"/>
                  </a:spcBef>
                  <a:buFont typeface="Arial" panose="020B0604020202020204" pitchFamily="34" charset="0"/>
                  <a:buChar char="•"/>
                </a:pPr>
                <a:r>
                  <a:rPr lang="en-CH" dirty="0"/>
                  <a:t>En 3D, </a:t>
                </a:r>
                <a:r>
                  <a:rPr lang="en-CH"/>
                  <a:t>on substitu</a:t>
                </a:r>
                <a:r>
                  <a:rPr lang="fr-CH" dirty="0" err="1"/>
                  <a:t>t</a:t>
                </a:r>
                <a:r>
                  <a:rPr lang="en-CH"/>
                  <a:t> </a:t>
                </a:r>
                <a:r>
                  <a:rPr lang="en-CH" dirty="0"/>
                  <a:t>dans les équations:</a:t>
                </a:r>
              </a:p>
              <a:p>
                <a:pPr algn="l">
                  <a:lnSpc>
                    <a:spcPct val="110000"/>
                  </a:lnSpc>
                  <a:spcBef>
                    <a:spcPts val="0"/>
                  </a:spcBef>
                </a:pPr>
                <a:r>
                  <a:rPr lang="en-CH" dirty="0"/>
                  <a:t>      </a:t>
                </a:r>
                <a14:m>
                  <m:oMath xmlns:m="http://schemas.openxmlformats.org/officeDocument/2006/math">
                    <m:sSup>
                      <m:sSupPr>
                        <m:ctrlPr>
                          <a:rPr lang="en-CH" i="1" smtClean="0">
                            <a:latin typeface="Cambria Math" panose="02040503050406030204" pitchFamily="18" charset="0"/>
                          </a:rPr>
                        </m:ctrlPr>
                      </m:sSupPr>
                      <m:e>
                        <m:r>
                          <a:rPr lang="fr-CH" b="0" i="1" smtClean="0">
                            <a:latin typeface="Cambria Math" panose="02040503050406030204" pitchFamily="18" charset="0"/>
                          </a:rPr>
                          <m:t>𝑦</m:t>
                        </m:r>
                      </m:e>
                      <m:sup>
                        <m:r>
                          <a:rPr lang="fr-CH" b="0" i="1" smtClean="0">
                            <a:latin typeface="Cambria Math" panose="02040503050406030204" pitchFamily="18" charset="0"/>
                          </a:rPr>
                          <m:t>2</m:t>
                        </m:r>
                      </m:sup>
                    </m:sSup>
                    <m:r>
                      <a:rPr lang="en-CH"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 </m:t>
                    </m:r>
                    <m:sSup>
                      <m:sSupPr>
                        <m:ctrlPr>
                          <a:rPr lang="fr-CH" b="0" i="1" smtClean="0">
                            <a:latin typeface="Cambria Math" panose="02040503050406030204" pitchFamily="18" charset="0"/>
                            <a:ea typeface="Cambria Math" panose="02040503050406030204" pitchFamily="18" charset="0"/>
                          </a:rPr>
                        </m:ctrlPr>
                      </m:sSupPr>
                      <m:e>
                        <m:r>
                          <a:rPr lang="fr-CH" b="0" i="1" smtClean="0">
                            <a:latin typeface="Cambria Math" panose="02040503050406030204" pitchFamily="18" charset="0"/>
                            <a:ea typeface="Cambria Math" panose="02040503050406030204" pitchFamily="18" charset="0"/>
                          </a:rPr>
                          <m:t>𝑥</m:t>
                        </m:r>
                      </m:e>
                      <m:sup>
                        <m:r>
                          <a:rPr lang="fr-CH" b="0" i="1" smtClean="0">
                            <a:latin typeface="Cambria Math" panose="02040503050406030204" pitchFamily="18" charset="0"/>
                            <a:ea typeface="Cambria Math" panose="02040503050406030204" pitchFamily="18" charset="0"/>
                          </a:rPr>
                          <m:t>2</m:t>
                        </m:r>
                      </m:sup>
                    </m:sSup>
                    <m:r>
                      <a:rPr lang="fr-CH" b="0" i="1" smtClean="0">
                        <a:latin typeface="Cambria Math" panose="02040503050406030204" pitchFamily="18" charset="0"/>
                        <a:ea typeface="Cambria Math" panose="02040503050406030204" pitchFamily="18" charset="0"/>
                      </a:rPr>
                      <m:t>+</m:t>
                    </m:r>
                  </m:oMath>
                </a14:m>
                <a:r>
                  <a:rPr lang="en-CH" dirty="0"/>
                  <a:t> </a:t>
                </a:r>
                <a14:m>
                  <m:oMath xmlns:m="http://schemas.openxmlformats.org/officeDocument/2006/math">
                    <m:sSup>
                      <m:sSupPr>
                        <m:ctrlPr>
                          <a:rPr lang="en-CH" i="1">
                            <a:latin typeface="Cambria Math" panose="02040503050406030204" pitchFamily="18" charset="0"/>
                          </a:rPr>
                        </m:ctrlPr>
                      </m:sSupPr>
                      <m:e>
                        <m:r>
                          <a:rPr lang="fr-CH" i="1">
                            <a:latin typeface="Cambria Math" panose="02040503050406030204" pitchFamily="18" charset="0"/>
                          </a:rPr>
                          <m:t>𝑦</m:t>
                        </m:r>
                      </m:e>
                      <m:sup>
                        <m:r>
                          <a:rPr lang="fr-CH" i="1">
                            <a:latin typeface="Cambria Math" panose="02040503050406030204" pitchFamily="18" charset="0"/>
                          </a:rPr>
                          <m:t>2</m:t>
                        </m:r>
                      </m:sup>
                    </m:sSup>
                    <m:r>
                      <a:rPr lang="fr-CH" i="1" smtClean="0">
                        <a:latin typeface="Cambria Math" panose="02040503050406030204" pitchFamily="18" charset="0"/>
                        <a:ea typeface="Cambria Math" panose="02040503050406030204" pitchFamily="18" charset="0"/>
                      </a:rPr>
                      <m:t>≡</m:t>
                    </m:r>
                    <m:sSup>
                      <m:sSupPr>
                        <m:ctrlPr>
                          <a:rPr lang="fr-CH" i="1" smtClean="0">
                            <a:latin typeface="Cambria Math" panose="02040503050406030204" pitchFamily="18" charset="0"/>
                            <a:ea typeface="Cambria Math" panose="02040503050406030204" pitchFamily="18" charset="0"/>
                          </a:rPr>
                        </m:ctrlPr>
                      </m:sSupPr>
                      <m:e>
                        <m:r>
                          <a:rPr lang="fr-CH" i="1" smtClean="0">
                            <a:latin typeface="Cambria Math" panose="02040503050406030204" pitchFamily="18" charset="0"/>
                            <a:ea typeface="Cambria Math" panose="02040503050406030204" pitchFamily="18" charset="0"/>
                          </a:rPr>
                          <m:t>𝜌</m:t>
                        </m:r>
                      </m:e>
                      <m:sup>
                        <m:r>
                          <a:rPr lang="fr-CH" b="0" i="1" smtClean="0">
                            <a:latin typeface="Cambria Math" panose="02040503050406030204" pitchFamily="18" charset="0"/>
                            <a:ea typeface="Cambria Math" panose="02040503050406030204" pitchFamily="18" charset="0"/>
                          </a:rPr>
                          <m:t>2</m:t>
                        </m:r>
                      </m:sup>
                    </m:sSup>
                  </m:oMath>
                </a14:m>
                <a:r>
                  <a:rPr lang="en-CH" i="1" dirty="0">
                    <a:latin typeface="Times New Roman" panose="02020603050405020304" pitchFamily="18" charset="0"/>
                    <a:cs typeface="Times New Roman" panose="02020603050405020304" pitchFamily="18" charset="0"/>
                  </a:rPr>
                  <a:t> ,</a:t>
                </a:r>
                <a:r>
                  <a:rPr lang="en-CH" dirty="0"/>
                  <a:t> pour obtenir les mêmes résultats. </a:t>
                </a:r>
                <a:endParaRPr lang="en-CH" i="1" dirty="0">
                  <a:latin typeface="Times New Roman" panose="02020603050405020304" pitchFamily="18" charset="0"/>
                  <a:cs typeface="Times New Roman" panose="02020603050405020304" pitchFamily="18" charset="0"/>
                </a:endParaRPr>
              </a:p>
            </p:txBody>
          </p:sp>
        </mc:Choice>
        <mc:Fallback xmlns="">
          <p:sp>
            <p:nvSpPr>
              <p:cNvPr id="5" name="Subtitle 4">
                <a:extLst>
                  <a:ext uri="{FF2B5EF4-FFF2-40B4-BE49-F238E27FC236}">
                    <a16:creationId xmlns:a16="http://schemas.microsoft.com/office/drawing/2014/main" id="{7E77E312-3E9E-A84B-B6B5-5B7303E520E7}"/>
                  </a:ext>
                </a:extLst>
              </p:cNvPr>
              <p:cNvSpPr>
                <a:spLocks noGrp="1" noRot="1" noChangeAspect="1" noMove="1" noResize="1" noEditPoints="1" noAdjustHandles="1" noChangeArrowheads="1" noChangeShapeType="1" noTextEdit="1"/>
              </p:cNvSpPr>
              <p:nvPr>
                <p:ph type="subTitle" idx="1"/>
              </p:nvPr>
            </p:nvSpPr>
            <p:spPr>
              <a:xfrm>
                <a:off x="-2" y="442685"/>
                <a:ext cx="9144002" cy="4700815"/>
              </a:xfrm>
              <a:blipFill>
                <a:blip r:embed="rId3"/>
                <a:stretch>
                  <a:fillRect l="-417" t="-539" b="-2156"/>
                </a:stretch>
              </a:blipFill>
            </p:spPr>
            <p:txBody>
              <a:bodyPr/>
              <a:lstStyle/>
              <a:p>
                <a:r>
                  <a:rPr lang="en-US">
                    <a:noFill/>
                  </a:rPr>
                  <a:t> </a:t>
                </a:r>
              </a:p>
            </p:txBody>
          </p:sp>
        </mc:Fallback>
      </mc:AlternateContent>
    </p:spTree>
    <p:extLst>
      <p:ext uri="{BB962C8B-B14F-4D97-AF65-F5344CB8AC3E}">
        <p14:creationId xmlns:p14="http://schemas.microsoft.com/office/powerpoint/2010/main" val="848898175"/>
      </p:ext>
    </p:extLst>
  </p:cSld>
  <p:clrMapOvr>
    <a:masterClrMapping/>
  </p:clrMapOvr>
  <mc:AlternateContent xmlns:mc="http://schemas.openxmlformats.org/markup-compatibility/2006" xmlns:p14="http://schemas.microsoft.com/office/powerpoint/2010/main">
    <mc:Choice Requires="p14">
      <p:transition spd="slow" p14:dur="2000" advClick="0" advTm="215245"/>
    </mc:Choice>
    <mc:Fallback xmlns="">
      <p:transition spd="slow" advClick="0" advTm="21524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A83AD98-EF5D-9249-8087-0C078F7C2FA6}"/>
              </a:ext>
            </a:extLst>
          </p:cNvPr>
          <p:cNvGrpSpPr/>
          <p:nvPr/>
        </p:nvGrpSpPr>
        <p:grpSpPr>
          <a:xfrm>
            <a:off x="4212510" y="151668"/>
            <a:ext cx="4931489" cy="2420082"/>
            <a:chOff x="0" y="656167"/>
            <a:chExt cx="9144000" cy="4487332"/>
          </a:xfrm>
        </p:grpSpPr>
        <p:grpSp>
          <p:nvGrpSpPr>
            <p:cNvPr id="7" name="Group 6">
              <a:extLst>
                <a:ext uri="{FF2B5EF4-FFF2-40B4-BE49-F238E27FC236}">
                  <a16:creationId xmlns:a16="http://schemas.microsoft.com/office/drawing/2014/main" id="{367BE9A1-0B90-E64D-875C-282847F275E6}"/>
                </a:ext>
              </a:extLst>
            </p:cNvPr>
            <p:cNvGrpSpPr/>
            <p:nvPr/>
          </p:nvGrpSpPr>
          <p:grpSpPr>
            <a:xfrm>
              <a:off x="0" y="656167"/>
              <a:ext cx="9144000" cy="4487332"/>
              <a:chOff x="5036883" y="3290807"/>
              <a:chExt cx="7136263" cy="3502054"/>
            </a:xfrm>
          </p:grpSpPr>
          <p:pic>
            <p:nvPicPr>
              <p:cNvPr id="17" name="Picture 16">
                <a:extLst>
                  <a:ext uri="{FF2B5EF4-FFF2-40B4-BE49-F238E27FC236}">
                    <a16:creationId xmlns:a16="http://schemas.microsoft.com/office/drawing/2014/main" id="{A9B8A4A7-C861-CE4B-A156-B1BF4DB696F6}"/>
                  </a:ext>
                </a:extLst>
              </p:cNvPr>
              <p:cNvPicPr>
                <a:picLocks noChangeAspect="1"/>
              </p:cNvPicPr>
              <p:nvPr/>
            </p:nvPicPr>
            <p:blipFill>
              <a:blip r:embed="rId2"/>
              <a:stretch>
                <a:fillRect/>
              </a:stretch>
            </p:blipFill>
            <p:spPr>
              <a:xfrm>
                <a:off x="5036883" y="3290807"/>
                <a:ext cx="7136263" cy="3502054"/>
              </a:xfrm>
              <a:prstGeom prst="rect">
                <a:avLst/>
              </a:prstGeom>
            </p:spPr>
          </p:pic>
          <p:sp>
            <p:nvSpPr>
              <p:cNvPr id="4" name="TextBox 3">
                <a:extLst>
                  <a:ext uri="{FF2B5EF4-FFF2-40B4-BE49-F238E27FC236}">
                    <a16:creationId xmlns:a16="http://schemas.microsoft.com/office/drawing/2014/main" id="{179ED3E5-BF3D-9C46-B747-568BCCD81821}"/>
                  </a:ext>
                </a:extLst>
              </p:cNvPr>
              <p:cNvSpPr txBox="1"/>
              <p:nvPr/>
            </p:nvSpPr>
            <p:spPr>
              <a:xfrm>
                <a:off x="11495371" y="3607266"/>
                <a:ext cx="231690" cy="288238"/>
              </a:xfrm>
              <a:prstGeom prst="rect">
                <a:avLst/>
              </a:prstGeom>
              <a:noFill/>
            </p:spPr>
            <p:txBody>
              <a:bodyPr wrap="none" rtlCol="0">
                <a:spAutoFit/>
              </a:bodyPr>
              <a:lstStyle/>
              <a:p>
                <a:r>
                  <a:rPr lang="fr-CH" dirty="0"/>
                  <a:t>Y</a:t>
                </a:r>
              </a:p>
            </p:txBody>
          </p:sp>
        </p:grpSp>
        <p:sp>
          <p:nvSpPr>
            <p:cNvPr id="24" name="TextBox 23">
              <a:extLst>
                <a:ext uri="{FF2B5EF4-FFF2-40B4-BE49-F238E27FC236}">
                  <a16:creationId xmlns:a16="http://schemas.microsoft.com/office/drawing/2014/main" id="{69DEC9B8-AA8A-2345-8657-98F539A529AC}"/>
                </a:ext>
              </a:extLst>
            </p:cNvPr>
            <p:cNvSpPr txBox="1"/>
            <p:nvPr/>
          </p:nvSpPr>
          <p:spPr>
            <a:xfrm>
              <a:off x="6717295" y="2198914"/>
              <a:ext cx="227791" cy="153888"/>
            </a:xfrm>
            <a:prstGeom prst="rect">
              <a:avLst/>
            </a:prstGeom>
            <a:solidFill>
              <a:schemeClr val="bg1"/>
            </a:solidFill>
          </p:spPr>
          <p:txBody>
            <a:bodyPr wrap="square" lIns="0" tIns="0" rIns="0" bIns="0" rtlCol="0">
              <a:spAutoFit/>
            </a:bodyPr>
            <a:lstStyle/>
            <a:p>
              <a:r>
                <a:rPr lang="fr-CH" sz="1000" dirty="0"/>
                <a:t> </a:t>
              </a:r>
            </a:p>
          </p:txBody>
        </p:sp>
      </p:gr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9AC3075F-92E0-6F47-BD64-FB97231A4922}"/>
                  </a:ext>
                </a:extLst>
              </p:cNvPr>
              <p:cNvSpPr/>
              <p:nvPr/>
            </p:nvSpPr>
            <p:spPr>
              <a:xfrm>
                <a:off x="0" y="456673"/>
                <a:ext cx="4572000" cy="4306948"/>
              </a:xfrm>
              <a:prstGeom prst="rect">
                <a:avLst/>
              </a:prstGeom>
            </p:spPr>
            <p:txBody>
              <a:bodyPr>
                <a:spAutoFit/>
              </a:bodyPr>
              <a:lstStyle/>
              <a:p>
                <a:pPr marL="257175" indent="-257175">
                  <a:buFont typeface="Arial" panose="020B0604020202020204" pitchFamily="34" charset="0"/>
                  <a:buChar char="•"/>
                </a:pPr>
                <a:r>
                  <a:rPr lang="en-CH" dirty="0"/>
                  <a:t>L'objet sur l'axe optique au point </a:t>
                </a:r>
                <a:r>
                  <a:rPr lang="en-CH" i="1" dirty="0"/>
                  <a:t>P</a:t>
                </a:r>
                <a:r>
                  <a:rPr lang="en-CH" i="1" baseline="-25000" dirty="0"/>
                  <a:t>1</a:t>
                </a:r>
                <a:r>
                  <a:rPr lang="en-CH" dirty="0"/>
                  <a:t> donne une image au point P</a:t>
                </a:r>
                <a:r>
                  <a:rPr lang="en-CH" baseline="-25000" dirty="0"/>
                  <a:t>2</a:t>
                </a:r>
                <a:r>
                  <a:rPr lang="en-CH" dirty="0"/>
                  <a:t>.</a:t>
                </a:r>
              </a:p>
              <a:p>
                <a:pPr marL="257175" indent="-257175">
                  <a:buFont typeface="Arial" panose="020B0604020202020204" pitchFamily="34" charset="0"/>
                  <a:buChar char="•"/>
                </a:pPr>
                <a:r>
                  <a:rPr lang="en-CH" dirty="0"/>
                  <a:t>La loi de la réfléxion donne: </a:t>
                </a:r>
              </a:p>
              <a:p>
                <a:pPr marL="257175" indent="-257175">
                  <a:buFont typeface="Arial" panose="020B0604020202020204" pitchFamily="34" charset="0"/>
                  <a:buChar char="•"/>
                </a:pPr>
                <a:endParaRPr lang="en-CH" dirty="0"/>
              </a:p>
              <a:p>
                <a:endParaRPr lang="en-CH" dirty="0"/>
              </a:p>
              <a:p>
                <a:pPr marL="257175" indent="-257175">
                  <a:buFont typeface="Arial" panose="020B0604020202020204" pitchFamily="34" charset="0"/>
                  <a:buChar char="•"/>
                </a:pPr>
                <a:r>
                  <a:rPr lang="en-CH" dirty="0"/>
                  <a:t>Avec un calcul géométrique (triangles P</a:t>
                </a:r>
                <a:r>
                  <a:rPr lang="en-CH" baseline="-25000" dirty="0"/>
                  <a:t>1</a:t>
                </a:r>
                <a:r>
                  <a:rPr lang="en-CH" dirty="0"/>
                  <a:t>YC et CYP</a:t>
                </a:r>
                <a:r>
                  <a:rPr lang="en-CH" baseline="-25000" dirty="0"/>
                  <a:t>2</a:t>
                </a:r>
                <a:r>
                  <a:rPr lang="en-CH" dirty="0"/>
                  <a:t> ) :</a:t>
                </a:r>
              </a:p>
              <a:p>
                <a:r>
                  <a:rPr lang="en-CH" dirty="0"/>
                  <a:t>        </a:t>
                </a:r>
                <a14:m>
                  <m:oMath xmlns:m="http://schemas.openxmlformats.org/officeDocument/2006/math">
                    <m:func>
                      <m:funcPr>
                        <m:ctrlPr>
                          <a:rPr lang="en-GB" i="1">
                            <a:latin typeface="Cambria Math" panose="02040503050406030204" pitchFamily="18" charset="0"/>
                          </a:rPr>
                        </m:ctrlPr>
                      </m:funcPr>
                      <m:fName>
                        <m:sSup>
                          <m:sSupPr>
                            <m:ctrlPr>
                              <a:rPr lang="en-GB" i="1">
                                <a:latin typeface="Cambria Math" panose="02040503050406030204" pitchFamily="18" charset="0"/>
                              </a:rPr>
                            </m:ctrlPr>
                          </m:sSupPr>
                          <m:e>
                            <m:r>
                              <m:rPr>
                                <m:sty m:val="p"/>
                              </m:rPr>
                              <a:rPr lang="en-GB">
                                <a:latin typeface="Cambria Math" panose="02040503050406030204" pitchFamily="18" charset="0"/>
                              </a:rPr>
                              <m:t>tan</m:t>
                            </m:r>
                          </m:e>
                          <m:sup>
                            <m:r>
                              <a:rPr lang="en-GB" i="1">
                                <a:latin typeface="Cambria Math" panose="02040503050406030204" pitchFamily="18" charset="0"/>
                              </a:rPr>
                              <m:t>−1</m:t>
                            </m:r>
                          </m:sup>
                        </m:sSup>
                      </m:fName>
                      <m:e>
                        <m:d>
                          <m:dPr>
                            <m:ctrlPr>
                              <a:rPr lang="en-CH" i="1">
                                <a:latin typeface="Cambria Math" panose="02040503050406030204" pitchFamily="18" charset="0"/>
                              </a:rPr>
                            </m:ctrlPr>
                          </m:dPr>
                          <m:e>
                            <m:f>
                              <m:fPr>
                                <m:ctrlPr>
                                  <a:rPr lang="en-CH" i="1">
                                    <a:latin typeface="Cambria Math" panose="02040503050406030204" pitchFamily="18" charset="0"/>
                                  </a:rPr>
                                </m:ctrlPr>
                              </m:fPr>
                              <m:num>
                                <m:r>
                                  <a:rPr lang="fr-CH" i="1">
                                    <a:latin typeface="Cambria Math" panose="02040503050406030204" pitchFamily="18" charset="0"/>
                                  </a:rPr>
                                  <m:t>𝑦</m:t>
                                </m:r>
                              </m:num>
                              <m:den>
                                <m:sSub>
                                  <m:sSubPr>
                                    <m:ctrlPr>
                                      <a:rPr lang="en-CH" i="1">
                                        <a:latin typeface="Cambria Math" panose="02040503050406030204" pitchFamily="18" charset="0"/>
                                      </a:rPr>
                                    </m:ctrlPr>
                                  </m:sSubPr>
                                  <m:e>
                                    <m:r>
                                      <a:rPr lang="fr-CH" i="1">
                                        <a:latin typeface="Cambria Math" panose="02040503050406030204" pitchFamily="18" charset="0"/>
                                      </a:rPr>
                                      <m:t>𝑧</m:t>
                                    </m:r>
                                  </m:e>
                                  <m:sub>
                                    <m:r>
                                      <a:rPr lang="fr-CH" i="1">
                                        <a:latin typeface="Cambria Math" panose="02040503050406030204" pitchFamily="18" charset="0"/>
                                      </a:rPr>
                                      <m:t>1</m:t>
                                    </m:r>
                                  </m:sub>
                                </m:sSub>
                              </m:den>
                            </m:f>
                          </m:e>
                        </m:d>
                      </m:e>
                    </m:func>
                    <m:r>
                      <a:rPr lang="fr-CH" i="1">
                        <a:latin typeface="Cambria Math" panose="02040503050406030204" pitchFamily="18" charset="0"/>
                      </a:rPr>
                      <m:t>+</m:t>
                    </m:r>
                  </m:oMath>
                </a14:m>
                <a:r>
                  <a:rPr lang="fr-CH" dirty="0"/>
                  <a:t> </a:t>
                </a:r>
                <a14:m>
                  <m:oMath xmlns:m="http://schemas.openxmlformats.org/officeDocument/2006/math">
                    <m:func>
                      <m:funcPr>
                        <m:ctrlPr>
                          <a:rPr lang="en-GB" i="1">
                            <a:latin typeface="Cambria Math" panose="02040503050406030204" pitchFamily="18" charset="0"/>
                          </a:rPr>
                        </m:ctrlPr>
                      </m:funcPr>
                      <m:fName>
                        <m:sSup>
                          <m:sSupPr>
                            <m:ctrlPr>
                              <a:rPr lang="en-GB" i="1">
                                <a:latin typeface="Cambria Math" panose="02040503050406030204" pitchFamily="18" charset="0"/>
                              </a:rPr>
                            </m:ctrlPr>
                          </m:sSupPr>
                          <m:e>
                            <m:r>
                              <m:rPr>
                                <m:sty m:val="p"/>
                              </m:rPr>
                              <a:rPr lang="en-GB">
                                <a:latin typeface="Cambria Math" panose="02040503050406030204" pitchFamily="18" charset="0"/>
                              </a:rPr>
                              <m:t>tan</m:t>
                            </m:r>
                          </m:e>
                          <m:sup>
                            <m:r>
                              <a:rPr lang="en-GB" i="1">
                                <a:latin typeface="Cambria Math" panose="02040503050406030204" pitchFamily="18" charset="0"/>
                              </a:rPr>
                              <m:t>−1</m:t>
                            </m:r>
                          </m:sup>
                        </m:sSup>
                      </m:fName>
                      <m:e>
                        <m:d>
                          <m:dPr>
                            <m:ctrlPr>
                              <a:rPr lang="en-CH" i="1">
                                <a:latin typeface="Cambria Math" panose="02040503050406030204" pitchFamily="18" charset="0"/>
                              </a:rPr>
                            </m:ctrlPr>
                          </m:dPr>
                          <m:e>
                            <m:f>
                              <m:fPr>
                                <m:ctrlPr>
                                  <a:rPr lang="en-CH" i="1">
                                    <a:latin typeface="Cambria Math" panose="02040503050406030204" pitchFamily="18" charset="0"/>
                                  </a:rPr>
                                </m:ctrlPr>
                              </m:fPr>
                              <m:num>
                                <m:r>
                                  <a:rPr lang="fr-CH" i="1">
                                    <a:latin typeface="Cambria Math" panose="02040503050406030204" pitchFamily="18" charset="0"/>
                                  </a:rPr>
                                  <m:t>𝑦</m:t>
                                </m:r>
                              </m:num>
                              <m:den>
                                <m:sSub>
                                  <m:sSubPr>
                                    <m:ctrlPr>
                                      <a:rPr lang="en-CH" i="1">
                                        <a:latin typeface="Cambria Math" panose="02040503050406030204" pitchFamily="18" charset="0"/>
                                      </a:rPr>
                                    </m:ctrlPr>
                                  </m:sSubPr>
                                  <m:e>
                                    <m:r>
                                      <a:rPr lang="fr-CH" i="1">
                                        <a:latin typeface="Cambria Math" panose="02040503050406030204" pitchFamily="18" charset="0"/>
                                      </a:rPr>
                                      <m:t>𝑧</m:t>
                                    </m:r>
                                  </m:e>
                                  <m:sub>
                                    <m:r>
                                      <a:rPr lang="fr-CH" i="1">
                                        <a:latin typeface="Cambria Math" panose="02040503050406030204" pitchFamily="18" charset="0"/>
                                      </a:rPr>
                                      <m:t>2</m:t>
                                    </m:r>
                                  </m:sub>
                                </m:sSub>
                              </m:den>
                            </m:f>
                          </m:e>
                        </m:d>
                      </m:e>
                    </m:func>
                    <m:r>
                      <a:rPr lang="fr-CH" i="1">
                        <a:latin typeface="Cambria Math" panose="02040503050406030204" pitchFamily="18" charset="0"/>
                      </a:rPr>
                      <m:t>=2</m:t>
                    </m:r>
                  </m:oMath>
                </a14:m>
                <a:r>
                  <a:rPr lang="en-GB" dirty="0"/>
                  <a:t> </a:t>
                </a:r>
                <a14:m>
                  <m:oMath xmlns:m="http://schemas.openxmlformats.org/officeDocument/2006/math">
                    <m:func>
                      <m:funcPr>
                        <m:ctrlPr>
                          <a:rPr lang="en-GB" i="1">
                            <a:latin typeface="Cambria Math" panose="02040503050406030204" pitchFamily="18" charset="0"/>
                          </a:rPr>
                        </m:ctrlPr>
                      </m:funcPr>
                      <m:fName>
                        <m:sSup>
                          <m:sSupPr>
                            <m:ctrlPr>
                              <a:rPr lang="en-GB" i="1">
                                <a:latin typeface="Cambria Math" panose="02040503050406030204" pitchFamily="18" charset="0"/>
                              </a:rPr>
                            </m:ctrlPr>
                          </m:sSupPr>
                          <m:e>
                            <m:r>
                              <m:rPr>
                                <m:sty m:val="p"/>
                              </m:rPr>
                              <a:rPr lang="en-GB">
                                <a:latin typeface="Cambria Math" panose="02040503050406030204" pitchFamily="18" charset="0"/>
                              </a:rPr>
                              <m:t>tan</m:t>
                            </m:r>
                          </m:e>
                          <m:sup>
                            <m:r>
                              <a:rPr lang="en-GB" i="1">
                                <a:latin typeface="Cambria Math" panose="02040503050406030204" pitchFamily="18" charset="0"/>
                              </a:rPr>
                              <m:t>−1</m:t>
                            </m:r>
                          </m:sup>
                        </m:sSup>
                      </m:fName>
                      <m:e>
                        <m:d>
                          <m:dPr>
                            <m:ctrlPr>
                              <a:rPr lang="en-CH" i="1">
                                <a:latin typeface="Cambria Math" panose="02040503050406030204" pitchFamily="18" charset="0"/>
                              </a:rPr>
                            </m:ctrlPr>
                          </m:dPr>
                          <m:e>
                            <m:f>
                              <m:fPr>
                                <m:ctrlPr>
                                  <a:rPr lang="en-CH" i="1">
                                    <a:latin typeface="Cambria Math" panose="02040503050406030204" pitchFamily="18" charset="0"/>
                                  </a:rPr>
                                </m:ctrlPr>
                              </m:fPr>
                              <m:num>
                                <m:r>
                                  <a:rPr lang="fr-CH" i="1">
                                    <a:latin typeface="Cambria Math" panose="02040503050406030204" pitchFamily="18" charset="0"/>
                                  </a:rPr>
                                  <m:t>𝑦</m:t>
                                </m:r>
                              </m:num>
                              <m:den>
                                <m:r>
                                  <a:rPr lang="fr-CH" i="1">
                                    <a:latin typeface="Cambria Math" panose="02040503050406030204" pitchFamily="18" charset="0"/>
                                  </a:rPr>
                                  <m:t>𝑅</m:t>
                                </m:r>
                              </m:den>
                            </m:f>
                          </m:e>
                        </m:d>
                      </m:e>
                    </m:func>
                  </m:oMath>
                </a14:m>
                <a:endParaRPr lang="en-CH" dirty="0"/>
              </a:p>
              <a:p>
                <a:pPr marL="285750" indent="-285750">
                  <a:buFont typeface="Arial" panose="020B0604020202020204" pitchFamily="34" charset="0"/>
                  <a:buChar char="•"/>
                </a:pPr>
                <a:r>
                  <a:rPr lang="fr-CH" dirty="0"/>
                  <a:t>L</a:t>
                </a:r>
                <a:r>
                  <a:rPr lang="en-CH" dirty="0"/>
                  <a:t>’approximation paraxiale: </a:t>
                </a:r>
                <a14:m>
                  <m:oMath xmlns:m="http://schemas.openxmlformats.org/officeDocument/2006/math">
                    <m:func>
                      <m:funcPr>
                        <m:ctrlPr>
                          <a:rPr lang="en-GB" i="1">
                            <a:latin typeface="Cambria Math" panose="02040503050406030204" pitchFamily="18" charset="0"/>
                          </a:rPr>
                        </m:ctrlPr>
                      </m:funcPr>
                      <m:fName>
                        <m:r>
                          <m:rPr>
                            <m:sty m:val="p"/>
                          </m:rPr>
                          <a:rPr lang="en-GB">
                            <a:latin typeface="Cambria Math" panose="02040503050406030204" pitchFamily="18" charset="0"/>
                          </a:rPr>
                          <m:t>tan</m:t>
                        </m:r>
                      </m:fName>
                      <m:e>
                        <m:r>
                          <a:rPr lang="en-GB" i="1">
                            <a:latin typeface="Cambria Math" panose="02040503050406030204" pitchFamily="18" charset="0"/>
                            <a:ea typeface="Cambria Math" panose="02040503050406030204" pitchFamily="18" charset="0"/>
                          </a:rPr>
                          <m:t>𝜃</m:t>
                        </m:r>
                      </m:e>
                    </m:func>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𝜃</m:t>
                    </m:r>
                  </m:oMath>
                </a14:m>
                <a:r>
                  <a:rPr lang="en-CH" dirty="0"/>
                  <a:t> donne: </a:t>
                </a:r>
              </a:p>
              <a:p>
                <a:r>
                  <a:rPr lang="en-CH" dirty="0"/>
                  <a:t>	   </a:t>
                </a:r>
                <a14:m>
                  <m:oMath xmlns:m="http://schemas.openxmlformats.org/officeDocument/2006/math">
                    <m:f>
                      <m:fPr>
                        <m:ctrlPr>
                          <a:rPr lang="en-CH" i="1">
                            <a:latin typeface="Cambria Math" panose="02040503050406030204" pitchFamily="18" charset="0"/>
                          </a:rPr>
                        </m:ctrlPr>
                      </m:fPr>
                      <m:num>
                        <m:r>
                          <a:rPr lang="fr-CH" i="1">
                            <a:latin typeface="Cambria Math" panose="02040503050406030204" pitchFamily="18" charset="0"/>
                          </a:rPr>
                          <m:t>1</m:t>
                        </m:r>
                      </m:num>
                      <m:den>
                        <m:sSub>
                          <m:sSubPr>
                            <m:ctrlPr>
                              <a:rPr lang="en-CH" i="1">
                                <a:latin typeface="Cambria Math" panose="02040503050406030204" pitchFamily="18" charset="0"/>
                              </a:rPr>
                            </m:ctrlPr>
                          </m:sSubPr>
                          <m:e>
                            <m:r>
                              <a:rPr lang="fr-CH" i="1">
                                <a:latin typeface="Cambria Math" panose="02040503050406030204" pitchFamily="18" charset="0"/>
                              </a:rPr>
                              <m:t>𝑧</m:t>
                            </m:r>
                          </m:e>
                          <m:sub>
                            <m:r>
                              <a:rPr lang="fr-CH" i="1">
                                <a:latin typeface="Cambria Math" panose="02040503050406030204" pitchFamily="18" charset="0"/>
                              </a:rPr>
                              <m:t>1</m:t>
                            </m:r>
                          </m:sub>
                        </m:sSub>
                      </m:den>
                    </m:f>
                    <m:r>
                      <a:rPr lang="fr-CH" i="1">
                        <a:latin typeface="Cambria Math" panose="02040503050406030204" pitchFamily="18" charset="0"/>
                      </a:rPr>
                      <m:t>+</m:t>
                    </m:r>
                    <m:f>
                      <m:fPr>
                        <m:ctrlPr>
                          <a:rPr lang="en-CH" i="1">
                            <a:latin typeface="Cambria Math" panose="02040503050406030204" pitchFamily="18" charset="0"/>
                          </a:rPr>
                        </m:ctrlPr>
                      </m:fPr>
                      <m:num>
                        <m:r>
                          <a:rPr lang="fr-CH" i="1">
                            <a:latin typeface="Cambria Math" panose="02040503050406030204" pitchFamily="18" charset="0"/>
                          </a:rPr>
                          <m:t>1</m:t>
                        </m:r>
                      </m:num>
                      <m:den>
                        <m:sSub>
                          <m:sSubPr>
                            <m:ctrlPr>
                              <a:rPr lang="en-CH" i="1">
                                <a:latin typeface="Cambria Math" panose="02040503050406030204" pitchFamily="18" charset="0"/>
                              </a:rPr>
                            </m:ctrlPr>
                          </m:sSubPr>
                          <m:e>
                            <m:r>
                              <a:rPr lang="fr-CH" i="1">
                                <a:latin typeface="Cambria Math" panose="02040503050406030204" pitchFamily="18" charset="0"/>
                              </a:rPr>
                              <m:t>𝑧</m:t>
                            </m:r>
                          </m:e>
                          <m:sub>
                            <m:r>
                              <a:rPr lang="fr-CH" i="1">
                                <a:latin typeface="Cambria Math" panose="02040503050406030204" pitchFamily="18" charset="0"/>
                              </a:rPr>
                              <m:t>2</m:t>
                            </m:r>
                          </m:sub>
                        </m:sSub>
                      </m:den>
                    </m:f>
                    <m:r>
                      <a:rPr lang="fr-CH" i="1">
                        <a:latin typeface="Cambria Math" panose="02040503050406030204" pitchFamily="18" charset="0"/>
                      </a:rPr>
                      <m:t>=</m:t>
                    </m:r>
                    <m:f>
                      <m:fPr>
                        <m:ctrlPr>
                          <a:rPr lang="en-CH" i="1">
                            <a:latin typeface="Cambria Math" panose="02040503050406030204" pitchFamily="18" charset="0"/>
                          </a:rPr>
                        </m:ctrlPr>
                      </m:fPr>
                      <m:num>
                        <m:r>
                          <a:rPr lang="fr-CH" i="1">
                            <a:latin typeface="Cambria Math" panose="02040503050406030204" pitchFamily="18" charset="0"/>
                          </a:rPr>
                          <m:t>1</m:t>
                        </m:r>
                      </m:num>
                      <m:den>
                        <m:r>
                          <a:rPr lang="fr-CH" i="1">
                            <a:latin typeface="Cambria Math" panose="02040503050406030204" pitchFamily="18" charset="0"/>
                          </a:rPr>
                          <m:t>𝑓</m:t>
                        </m:r>
                      </m:den>
                    </m:f>
                  </m:oMath>
                </a14:m>
                <a:r>
                  <a:rPr lang="en-CH" dirty="0"/>
                  <a:t>		</a:t>
                </a:r>
                <a14:m>
                  <m:oMath xmlns:m="http://schemas.openxmlformats.org/officeDocument/2006/math">
                    <m:r>
                      <a:rPr lang="fr-CH" i="1">
                        <a:latin typeface="Cambria Math" panose="02040503050406030204" pitchFamily="18" charset="0"/>
                      </a:rPr>
                      <m:t>𝑓</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𝑅</m:t>
                    </m:r>
                    <m:r>
                      <a:rPr lang="fr-CH" i="1">
                        <a:latin typeface="Cambria Math" panose="02040503050406030204" pitchFamily="18" charset="0"/>
                        <a:ea typeface="Cambria Math" panose="02040503050406030204" pitchFamily="18" charset="0"/>
                      </a:rPr>
                      <m:t>/2</m:t>
                    </m:r>
                  </m:oMath>
                </a14:m>
                <a:endParaRPr lang="en-CH" dirty="0"/>
              </a:p>
              <a:p>
                <a:pPr marL="285750" indent="-285750">
                  <a:buFont typeface="Arial" panose="020B0604020202020204" pitchFamily="34" charset="0"/>
                  <a:buChar char="•"/>
                </a:pPr>
                <a:r>
                  <a:rPr lang="en-CH" dirty="0"/>
                  <a:t>C'est l’équation fondamentale de l’imagérie (</a:t>
                </a:r>
                <a:r>
                  <a:rPr lang="en-CH" i="1" dirty="0"/>
                  <a:t>o</a:t>
                </a:r>
                <a:r>
                  <a:rPr lang="en-CH" dirty="0"/>
                  <a:t> = objet, </a:t>
                </a:r>
                <a:r>
                  <a:rPr lang="en-GB" i="1" dirty="0"/>
                  <a:t>i</a:t>
                </a:r>
                <a:r>
                  <a:rPr lang="en-CH" dirty="0"/>
                  <a:t> = image) :  </a:t>
                </a:r>
                <a14:m>
                  <m:oMath xmlns:m="http://schemas.openxmlformats.org/officeDocument/2006/math">
                    <m:f>
                      <m:fPr>
                        <m:ctrlPr>
                          <a:rPr lang="en-CH" i="1">
                            <a:latin typeface="Cambria Math" panose="02040503050406030204" pitchFamily="18" charset="0"/>
                          </a:rPr>
                        </m:ctrlPr>
                      </m:fPr>
                      <m:num>
                        <m:r>
                          <a:rPr lang="fr-CH" i="1">
                            <a:latin typeface="Cambria Math" panose="02040503050406030204" pitchFamily="18" charset="0"/>
                          </a:rPr>
                          <m:t>1</m:t>
                        </m:r>
                      </m:num>
                      <m:den>
                        <m:sSub>
                          <m:sSubPr>
                            <m:ctrlPr>
                              <a:rPr lang="en-CH" i="1">
                                <a:latin typeface="Cambria Math" panose="02040503050406030204" pitchFamily="18" charset="0"/>
                              </a:rPr>
                            </m:ctrlPr>
                          </m:sSubPr>
                          <m:e>
                            <m:r>
                              <a:rPr lang="fr-CH" i="1">
                                <a:latin typeface="Cambria Math" panose="02040503050406030204" pitchFamily="18" charset="0"/>
                              </a:rPr>
                              <m:t>𝑧</m:t>
                            </m:r>
                          </m:e>
                          <m:sub>
                            <m:r>
                              <a:rPr lang="fr-CH" i="1">
                                <a:latin typeface="Cambria Math" panose="02040503050406030204" pitchFamily="18" charset="0"/>
                              </a:rPr>
                              <m:t>𝑜</m:t>
                            </m:r>
                          </m:sub>
                        </m:sSub>
                      </m:den>
                    </m:f>
                    <m:r>
                      <a:rPr lang="fr-CH" i="1">
                        <a:latin typeface="Cambria Math" panose="02040503050406030204" pitchFamily="18" charset="0"/>
                      </a:rPr>
                      <m:t>+</m:t>
                    </m:r>
                    <m:f>
                      <m:fPr>
                        <m:ctrlPr>
                          <a:rPr lang="en-CH" i="1">
                            <a:latin typeface="Cambria Math" panose="02040503050406030204" pitchFamily="18" charset="0"/>
                          </a:rPr>
                        </m:ctrlPr>
                      </m:fPr>
                      <m:num>
                        <m:r>
                          <a:rPr lang="fr-CH" i="1">
                            <a:latin typeface="Cambria Math" panose="02040503050406030204" pitchFamily="18" charset="0"/>
                          </a:rPr>
                          <m:t>1</m:t>
                        </m:r>
                      </m:num>
                      <m:den>
                        <m:sSub>
                          <m:sSubPr>
                            <m:ctrlPr>
                              <a:rPr lang="en-CH" i="1">
                                <a:latin typeface="Cambria Math" panose="02040503050406030204" pitchFamily="18" charset="0"/>
                              </a:rPr>
                            </m:ctrlPr>
                          </m:sSubPr>
                          <m:e>
                            <m:r>
                              <a:rPr lang="fr-CH" i="1">
                                <a:latin typeface="Cambria Math" panose="02040503050406030204" pitchFamily="18" charset="0"/>
                              </a:rPr>
                              <m:t>𝑧</m:t>
                            </m:r>
                          </m:e>
                          <m:sub>
                            <m:r>
                              <a:rPr lang="fr-CH" i="1">
                                <a:latin typeface="Cambria Math" panose="02040503050406030204" pitchFamily="18" charset="0"/>
                              </a:rPr>
                              <m:t>𝑖</m:t>
                            </m:r>
                          </m:sub>
                        </m:sSub>
                      </m:den>
                    </m:f>
                    <m:r>
                      <a:rPr lang="fr-CH" i="1">
                        <a:latin typeface="Cambria Math" panose="02040503050406030204" pitchFamily="18" charset="0"/>
                      </a:rPr>
                      <m:t>=</m:t>
                    </m:r>
                    <m:f>
                      <m:fPr>
                        <m:ctrlPr>
                          <a:rPr lang="en-CH" i="1">
                            <a:latin typeface="Cambria Math" panose="02040503050406030204" pitchFamily="18" charset="0"/>
                          </a:rPr>
                        </m:ctrlPr>
                      </m:fPr>
                      <m:num>
                        <m:r>
                          <a:rPr lang="fr-CH" i="1">
                            <a:latin typeface="Cambria Math" panose="02040503050406030204" pitchFamily="18" charset="0"/>
                          </a:rPr>
                          <m:t>1</m:t>
                        </m:r>
                      </m:num>
                      <m:den>
                        <m:r>
                          <a:rPr lang="fr-CH" i="1">
                            <a:latin typeface="Cambria Math" panose="02040503050406030204" pitchFamily="18" charset="0"/>
                          </a:rPr>
                          <m:t>𝑓</m:t>
                        </m:r>
                      </m:den>
                    </m:f>
                  </m:oMath>
                </a14:m>
                <a:endParaRPr lang="en-US" dirty="0"/>
              </a:p>
            </p:txBody>
          </p:sp>
        </mc:Choice>
        <mc:Fallback xmlns="">
          <p:sp>
            <p:nvSpPr>
              <p:cNvPr id="2" name="Rectangle 1">
                <a:extLst>
                  <a:ext uri="{FF2B5EF4-FFF2-40B4-BE49-F238E27FC236}">
                    <a16:creationId xmlns:a16="http://schemas.microsoft.com/office/drawing/2014/main" id="{9AC3075F-92E0-6F47-BD64-FB97231A4922}"/>
                  </a:ext>
                </a:extLst>
              </p:cNvPr>
              <p:cNvSpPr>
                <a:spLocks noRot="1" noChangeAspect="1" noMove="1" noResize="1" noEditPoints="1" noAdjustHandles="1" noChangeArrowheads="1" noChangeShapeType="1" noTextEdit="1"/>
              </p:cNvSpPr>
              <p:nvPr/>
            </p:nvSpPr>
            <p:spPr>
              <a:xfrm>
                <a:off x="0" y="456673"/>
                <a:ext cx="4572000" cy="4306948"/>
              </a:xfrm>
              <a:prstGeom prst="rect">
                <a:avLst/>
              </a:prstGeom>
              <a:blipFill>
                <a:blip r:embed="rId3"/>
                <a:stretch>
                  <a:fillRect l="-833" t="-885" r="-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D10C691E-D4DA-6742-B871-18949DA33718}"/>
                  </a:ext>
                </a:extLst>
              </p:cNvPr>
              <p:cNvSpPr/>
              <p:nvPr/>
            </p:nvSpPr>
            <p:spPr>
              <a:xfrm>
                <a:off x="392281" y="1266051"/>
                <a:ext cx="139403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rPr>
                            <m:t>1</m:t>
                          </m:r>
                        </m:sub>
                      </m:sSub>
                      <m:r>
                        <a:rPr lang="fr-CH" i="1">
                          <a:latin typeface="Cambria Math" panose="02040503050406030204" pitchFamily="18" charset="0"/>
                        </a:rPr>
                        <m:t>+</m:t>
                      </m:r>
                      <m:r>
                        <m:rPr>
                          <m:sty m:val="p"/>
                        </m:rPr>
                        <a:rPr lang="fr-CH" dirty="0">
                          <a:latin typeface="Cambria Math" panose="02040503050406030204" pitchFamily="18" charset="0"/>
                          <a:ea typeface="Cambria Math" panose="02040503050406030204" pitchFamily="18" charset="0"/>
                        </a:rPr>
                        <m:t>θ</m:t>
                      </m:r>
                      <m:r>
                        <a:rPr lang="fr-CH"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fr-CH" b="0" i="1" smtClean="0">
                              <a:latin typeface="Cambria Math" panose="02040503050406030204" pitchFamily="18" charset="0"/>
                            </a:rPr>
                            <m:t>0</m:t>
                          </m:r>
                        </m:sub>
                      </m:sSub>
                    </m:oMath>
                  </m:oMathPara>
                </a14:m>
                <a:endParaRPr lang="fr-CH" dirty="0"/>
              </a:p>
            </p:txBody>
          </p:sp>
        </mc:Choice>
        <mc:Fallback xmlns="">
          <p:sp>
            <p:nvSpPr>
              <p:cNvPr id="21" name="Rectangle 20">
                <a:extLst>
                  <a:ext uri="{FF2B5EF4-FFF2-40B4-BE49-F238E27FC236}">
                    <a16:creationId xmlns:a16="http://schemas.microsoft.com/office/drawing/2014/main" id="{D10C691E-D4DA-6742-B871-18949DA33718}"/>
                  </a:ext>
                </a:extLst>
              </p:cNvPr>
              <p:cNvSpPr>
                <a:spLocks noRot="1" noChangeAspect="1" noMove="1" noResize="1" noEditPoints="1" noAdjustHandles="1" noChangeArrowheads="1" noChangeShapeType="1" noTextEdit="1"/>
              </p:cNvSpPr>
              <p:nvPr/>
            </p:nvSpPr>
            <p:spPr>
              <a:xfrm>
                <a:off x="392281" y="1266051"/>
                <a:ext cx="1394036"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3BC7CC37-27AF-5748-8E3C-030A3F222F17}"/>
                  </a:ext>
                </a:extLst>
              </p:cNvPr>
              <p:cNvSpPr/>
              <p:nvPr/>
            </p:nvSpPr>
            <p:spPr>
              <a:xfrm>
                <a:off x="397849" y="1556553"/>
                <a:ext cx="139935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fr-CH" b="0" i="1" smtClean="0">
                              <a:latin typeface="Cambria Math" panose="02040503050406030204" pitchFamily="18" charset="0"/>
                            </a:rPr>
                            <m:t>0</m:t>
                          </m:r>
                        </m:sub>
                      </m:sSub>
                      <m:r>
                        <a:rPr lang="fr-CH" i="1">
                          <a:latin typeface="Cambria Math" panose="02040503050406030204" pitchFamily="18" charset="0"/>
                        </a:rPr>
                        <m:t>+</m:t>
                      </m:r>
                      <m:r>
                        <m:rPr>
                          <m:sty m:val="p"/>
                        </m:rPr>
                        <a:rPr lang="fr-CH" dirty="0">
                          <a:latin typeface="Cambria Math" panose="02040503050406030204" pitchFamily="18" charset="0"/>
                          <a:ea typeface="Cambria Math" panose="02040503050406030204" pitchFamily="18" charset="0"/>
                        </a:rPr>
                        <m:t>θ</m:t>
                      </m:r>
                      <m:r>
                        <a:rPr lang="fr-CH"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fr-CH" b="0" i="1" smtClean="0">
                              <a:latin typeface="Cambria Math" panose="02040503050406030204" pitchFamily="18" charset="0"/>
                            </a:rPr>
                            <m:t>2</m:t>
                          </m:r>
                        </m:sub>
                      </m:sSub>
                    </m:oMath>
                  </m:oMathPara>
                </a14:m>
                <a:endParaRPr lang="fr-CH" dirty="0"/>
              </a:p>
            </p:txBody>
          </p:sp>
        </mc:Choice>
        <mc:Fallback xmlns="">
          <p:sp>
            <p:nvSpPr>
              <p:cNvPr id="22" name="Rectangle 21">
                <a:extLst>
                  <a:ext uri="{FF2B5EF4-FFF2-40B4-BE49-F238E27FC236}">
                    <a16:creationId xmlns:a16="http://schemas.microsoft.com/office/drawing/2014/main" id="{3BC7CC37-27AF-5748-8E3C-030A3F222F17}"/>
                  </a:ext>
                </a:extLst>
              </p:cNvPr>
              <p:cNvSpPr>
                <a:spLocks noRot="1" noChangeAspect="1" noMove="1" noResize="1" noEditPoints="1" noAdjustHandles="1" noChangeArrowheads="1" noChangeShapeType="1" noTextEdit="1"/>
              </p:cNvSpPr>
              <p:nvPr/>
            </p:nvSpPr>
            <p:spPr>
              <a:xfrm>
                <a:off x="397849" y="1556553"/>
                <a:ext cx="1399357"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58B26661-A026-2748-80B7-9DAB36798118}"/>
                  </a:ext>
                </a:extLst>
              </p:cNvPr>
              <p:cNvSpPr/>
              <p:nvPr/>
            </p:nvSpPr>
            <p:spPr>
              <a:xfrm>
                <a:off x="1775561" y="1417125"/>
                <a:ext cx="200728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rPr>
                        <m:t> </m:t>
                      </m:r>
                      <m:sSub>
                        <m:sSubPr>
                          <m:ctrlPr>
                            <a:rPr lang="en-GB" i="1" smtClean="0">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fr-CH" b="0" i="1" smtClean="0">
                              <a:latin typeface="Cambria Math" panose="02040503050406030204" pitchFamily="18" charset="0"/>
                            </a:rPr>
                            <m:t>1</m:t>
                          </m:r>
                        </m:sub>
                      </m:sSub>
                      <m:r>
                        <a:rPr lang="fr-CH"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fr-CH" b="0" i="1" smtClean="0">
                              <a:latin typeface="Cambria Math" panose="02040503050406030204" pitchFamily="18" charset="0"/>
                            </a:rPr>
                            <m:t>2</m:t>
                          </m:r>
                        </m:sub>
                      </m:sSub>
                      <m:r>
                        <a:rPr lang="fr-CH" i="1">
                          <a:latin typeface="Cambria Math" panose="02040503050406030204" pitchFamily="18" charset="0"/>
                        </a:rPr>
                        <m:t>=2</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fr-CH" b="0" i="1" smtClean="0">
                              <a:latin typeface="Cambria Math" panose="02040503050406030204" pitchFamily="18" charset="0"/>
                            </a:rPr>
                            <m:t>0</m:t>
                          </m:r>
                        </m:sub>
                      </m:sSub>
                    </m:oMath>
                  </m:oMathPara>
                </a14:m>
                <a:endParaRPr lang="fr-CH" dirty="0"/>
              </a:p>
            </p:txBody>
          </p:sp>
        </mc:Choice>
        <mc:Fallback xmlns="">
          <p:sp>
            <p:nvSpPr>
              <p:cNvPr id="23" name="Rectangle 22">
                <a:extLst>
                  <a:ext uri="{FF2B5EF4-FFF2-40B4-BE49-F238E27FC236}">
                    <a16:creationId xmlns:a16="http://schemas.microsoft.com/office/drawing/2014/main" id="{58B26661-A026-2748-80B7-9DAB36798118}"/>
                  </a:ext>
                </a:extLst>
              </p:cNvPr>
              <p:cNvSpPr>
                <a:spLocks noRot="1" noChangeAspect="1" noMove="1" noResize="1" noEditPoints="1" noAdjustHandles="1" noChangeArrowheads="1" noChangeShapeType="1" noTextEdit="1"/>
              </p:cNvSpPr>
              <p:nvPr/>
            </p:nvSpPr>
            <p:spPr>
              <a:xfrm>
                <a:off x="1775561" y="1417125"/>
                <a:ext cx="2007281" cy="369332"/>
              </a:xfrm>
              <a:prstGeom prst="rect">
                <a:avLst/>
              </a:prstGeom>
              <a:blipFill>
                <a:blip r:embed="rId6"/>
                <a:stretch>
                  <a:fillRect b="-16667"/>
                </a:stretch>
              </a:blipFill>
            </p:spPr>
            <p:txBody>
              <a:bodyPr/>
              <a:lstStyle/>
              <a:p>
                <a:r>
                  <a:rPr lang="en-US">
                    <a:noFill/>
                  </a:rPr>
                  <a:t> </a:t>
                </a:r>
              </a:p>
            </p:txBody>
          </p:sp>
        </mc:Fallback>
      </mc:AlternateContent>
      <p:sp>
        <p:nvSpPr>
          <p:cNvPr id="29" name="Title 1">
            <a:extLst>
              <a:ext uri="{FF2B5EF4-FFF2-40B4-BE49-F238E27FC236}">
                <a16:creationId xmlns:a16="http://schemas.microsoft.com/office/drawing/2014/main" id="{34C61FE4-98D0-DC47-93C6-A2467932C4B7}"/>
              </a:ext>
            </a:extLst>
          </p:cNvPr>
          <p:cNvSpPr>
            <a:spLocks noGrp="1"/>
          </p:cNvSpPr>
          <p:nvPr>
            <p:ph type="ctrTitle"/>
          </p:nvPr>
        </p:nvSpPr>
        <p:spPr>
          <a:xfrm>
            <a:off x="-1" y="0"/>
            <a:ext cx="7958095" cy="456673"/>
          </a:xfrm>
        </p:spPr>
        <p:txBody>
          <a:bodyPr>
            <a:noAutofit/>
          </a:bodyPr>
          <a:lstStyle/>
          <a:p>
            <a:r>
              <a:rPr lang="en-CH" sz="2800" dirty="0"/>
              <a:t>Focalisation par le miroir sphérique (sur l'axe optique)</a:t>
            </a:r>
          </a:p>
        </p:txBody>
      </p:sp>
    </p:spTree>
    <p:extLst>
      <p:ext uri="{BB962C8B-B14F-4D97-AF65-F5344CB8AC3E}">
        <p14:creationId xmlns:p14="http://schemas.microsoft.com/office/powerpoint/2010/main" val="3188579153"/>
      </p:ext>
    </p:extLst>
  </p:cSld>
  <p:clrMapOvr>
    <a:masterClrMapping/>
  </p:clrMapOvr>
  <mc:AlternateContent xmlns:mc="http://schemas.openxmlformats.org/markup-compatibility/2006" xmlns:p14="http://schemas.microsoft.com/office/powerpoint/2010/main">
    <mc:Choice Requires="p14">
      <p:transition spd="slow" p14:dur="2000" advClick="0" advTm="75576"/>
    </mc:Choice>
    <mc:Fallback xmlns="">
      <p:transition spd="slow" advClick="0" advTm="7557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ADF4C8E-B42C-594E-B026-0F1727F3584A}"/>
              </a:ext>
            </a:extLst>
          </p:cNvPr>
          <p:cNvGrpSpPr/>
          <p:nvPr/>
        </p:nvGrpSpPr>
        <p:grpSpPr>
          <a:xfrm>
            <a:off x="5037083" y="239803"/>
            <a:ext cx="4106917" cy="2032717"/>
            <a:chOff x="4716185" y="3157849"/>
            <a:chExt cx="7475815" cy="3700151"/>
          </a:xfrm>
        </p:grpSpPr>
        <p:pic>
          <p:nvPicPr>
            <p:cNvPr id="11" name="Picture 10">
              <a:extLst>
                <a:ext uri="{FF2B5EF4-FFF2-40B4-BE49-F238E27FC236}">
                  <a16:creationId xmlns:a16="http://schemas.microsoft.com/office/drawing/2014/main" id="{8FFB00A9-1C58-E847-89C1-6064F8892A18}"/>
                </a:ext>
              </a:extLst>
            </p:cNvPr>
            <p:cNvPicPr>
              <a:picLocks noChangeAspect="1"/>
            </p:cNvPicPr>
            <p:nvPr/>
          </p:nvPicPr>
          <p:blipFill>
            <a:blip r:embed="rId2"/>
            <a:stretch>
              <a:fillRect/>
            </a:stretch>
          </p:blipFill>
          <p:spPr>
            <a:xfrm>
              <a:off x="4716185" y="3157849"/>
              <a:ext cx="7475815" cy="3700151"/>
            </a:xfrm>
            <a:prstGeom prst="rect">
              <a:avLst/>
            </a:prstGeom>
          </p:spPr>
        </p:pic>
        <p:sp>
          <p:nvSpPr>
            <p:cNvPr id="12" name="TextBox 11">
              <a:extLst>
                <a:ext uri="{FF2B5EF4-FFF2-40B4-BE49-F238E27FC236}">
                  <a16:creationId xmlns:a16="http://schemas.microsoft.com/office/drawing/2014/main" id="{B609F278-1229-C44C-81B1-46D7B2D40F8D}"/>
                </a:ext>
              </a:extLst>
            </p:cNvPr>
            <p:cNvSpPr txBox="1"/>
            <p:nvPr/>
          </p:nvSpPr>
          <p:spPr>
            <a:xfrm>
              <a:off x="5433460" y="5137606"/>
              <a:ext cx="611031" cy="703282"/>
            </a:xfrm>
            <a:prstGeom prst="rect">
              <a:avLst/>
            </a:prstGeom>
            <a:noFill/>
          </p:spPr>
          <p:txBody>
            <a:bodyPr wrap="none" rtlCol="0">
              <a:spAutoFit/>
            </a:bodyPr>
            <a:lstStyle/>
            <a:p>
              <a:r>
                <a:rPr lang="fr-CH" sz="2100" i="1" dirty="0"/>
                <a:t>O</a:t>
              </a:r>
            </a:p>
          </p:txBody>
        </p:sp>
        <p:sp>
          <p:nvSpPr>
            <p:cNvPr id="13" name="TextBox 12">
              <a:extLst>
                <a:ext uri="{FF2B5EF4-FFF2-40B4-BE49-F238E27FC236}">
                  <a16:creationId xmlns:a16="http://schemas.microsoft.com/office/drawing/2014/main" id="{9A63DBFF-C7ED-A843-987C-A52141F2899B}"/>
                </a:ext>
              </a:extLst>
            </p:cNvPr>
            <p:cNvSpPr txBox="1"/>
            <p:nvPr/>
          </p:nvSpPr>
          <p:spPr>
            <a:xfrm>
              <a:off x="9168046" y="4738415"/>
              <a:ext cx="426528" cy="703282"/>
            </a:xfrm>
            <a:prstGeom prst="rect">
              <a:avLst/>
            </a:prstGeom>
            <a:noFill/>
          </p:spPr>
          <p:txBody>
            <a:bodyPr wrap="none" rtlCol="0">
              <a:spAutoFit/>
            </a:bodyPr>
            <a:lstStyle/>
            <a:p>
              <a:r>
                <a:rPr lang="fr-CH" sz="2100" i="1" dirty="0"/>
                <a:t>I</a:t>
              </a:r>
            </a:p>
          </p:txBody>
        </p:sp>
        <p:cxnSp>
          <p:nvCxnSpPr>
            <p:cNvPr id="14" name="Straight Connector 13">
              <a:extLst>
                <a:ext uri="{FF2B5EF4-FFF2-40B4-BE49-F238E27FC236}">
                  <a16:creationId xmlns:a16="http://schemas.microsoft.com/office/drawing/2014/main" id="{7C3865BD-523E-B543-8D2E-9EAC3252F0CA}"/>
                </a:ext>
              </a:extLst>
            </p:cNvPr>
            <p:cNvCxnSpPr/>
            <p:nvPr/>
          </p:nvCxnSpPr>
          <p:spPr>
            <a:xfrm>
              <a:off x="5634988" y="4128939"/>
              <a:ext cx="6327626" cy="108556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CA996F1-167A-C34D-BB1C-DBDE1CA4240C}"/>
                </a:ext>
              </a:extLst>
            </p:cNvPr>
            <p:cNvCxnSpPr>
              <a:cxnSpLocks/>
            </p:cNvCxnSpPr>
            <p:nvPr/>
          </p:nvCxnSpPr>
          <p:spPr>
            <a:xfrm flipV="1">
              <a:off x="9305263" y="5233384"/>
              <a:ext cx="2657351" cy="42744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8B49853-2BEF-E043-BC10-06ABE27F6218}"/>
                </a:ext>
              </a:extLst>
            </p:cNvPr>
            <p:cNvSpPr txBox="1"/>
            <p:nvPr/>
          </p:nvSpPr>
          <p:spPr>
            <a:xfrm>
              <a:off x="10330651" y="4892304"/>
              <a:ext cx="426528" cy="420125"/>
            </a:xfrm>
            <a:prstGeom prst="rect">
              <a:avLst/>
            </a:prstGeom>
            <a:noFill/>
          </p:spPr>
          <p:txBody>
            <a:bodyPr wrap="none" rtlCol="0">
              <a:spAutoFit/>
            </a:bodyPr>
            <a:lstStyle/>
            <a:p>
              <a:r>
                <a:rPr lang="fr-CH" sz="1013" i="1" dirty="0">
                  <a:solidFill>
                    <a:schemeClr val="accent6"/>
                  </a:solidFill>
                  <a:latin typeface="Symbol" pitchFamily="2" charset="2"/>
                </a:rPr>
                <a:t>q</a:t>
              </a:r>
            </a:p>
          </p:txBody>
        </p:sp>
        <p:sp>
          <p:nvSpPr>
            <p:cNvPr id="18" name="TextBox 17">
              <a:extLst>
                <a:ext uri="{FF2B5EF4-FFF2-40B4-BE49-F238E27FC236}">
                  <a16:creationId xmlns:a16="http://schemas.microsoft.com/office/drawing/2014/main" id="{C54D4432-C42E-5148-B496-DC24BA2616F6}"/>
                </a:ext>
              </a:extLst>
            </p:cNvPr>
            <p:cNvSpPr txBox="1"/>
            <p:nvPr/>
          </p:nvSpPr>
          <p:spPr>
            <a:xfrm>
              <a:off x="10329559" y="5130470"/>
              <a:ext cx="426528" cy="420125"/>
            </a:xfrm>
            <a:prstGeom prst="rect">
              <a:avLst/>
            </a:prstGeom>
            <a:noFill/>
          </p:spPr>
          <p:txBody>
            <a:bodyPr wrap="none" rtlCol="0">
              <a:spAutoFit/>
            </a:bodyPr>
            <a:lstStyle/>
            <a:p>
              <a:r>
                <a:rPr lang="fr-CH" sz="1013" i="1" dirty="0">
                  <a:solidFill>
                    <a:schemeClr val="accent6"/>
                  </a:solidFill>
                  <a:latin typeface="Symbol" pitchFamily="2" charset="2"/>
                </a:rPr>
                <a:t>q</a:t>
              </a:r>
            </a:p>
          </p:txBody>
        </p:sp>
      </p:grpSp>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1" y="0"/>
            <a:ext cx="7937939" cy="456673"/>
          </a:xfrm>
        </p:spPr>
        <p:txBody>
          <a:bodyPr>
            <a:noAutofit/>
          </a:bodyPr>
          <a:lstStyle/>
          <a:p>
            <a:r>
              <a:rPr lang="en-CH" sz="2800" dirty="0"/>
              <a:t>Focalisation par le miroir sphérique (hors axe optique)</a:t>
            </a:r>
          </a:p>
        </p:txBody>
      </p:sp>
      <mc:AlternateContent xmlns:mc="http://schemas.openxmlformats.org/markup-compatibility/2006" xmlns:a14="http://schemas.microsoft.com/office/drawing/2010/main">
        <mc:Choice Requires="a14">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1" y="456673"/>
                <a:ext cx="6376145" cy="4686827"/>
              </a:xfrm>
            </p:spPr>
            <p:txBody>
              <a:bodyPr>
                <a:noAutofit/>
              </a:bodyPr>
              <a:lstStyle/>
              <a:p>
                <a:pPr marL="285750" indent="-285750" algn="l">
                  <a:lnSpc>
                    <a:spcPct val="100000"/>
                  </a:lnSpc>
                  <a:spcBef>
                    <a:spcPts val="0"/>
                  </a:spcBef>
                  <a:buFont typeface="Arial" panose="020B0604020202020204" pitchFamily="34" charset="0"/>
                  <a:buChar char="•"/>
                </a:pPr>
                <a:r>
                  <a:rPr lang="en-CH" dirty="0"/>
                  <a:t>L’équation fondamentale de l’imagérie:  </a:t>
                </a:r>
                <a14:m>
                  <m:oMath xmlns:m="http://schemas.openxmlformats.org/officeDocument/2006/math">
                    <m:f>
                      <m:fPr>
                        <m:ctrlPr>
                          <a:rPr lang="en-CH" i="1">
                            <a:latin typeface="Cambria Math" panose="02040503050406030204" pitchFamily="18" charset="0"/>
                          </a:rPr>
                        </m:ctrlPr>
                      </m:fPr>
                      <m:num>
                        <m:r>
                          <a:rPr lang="fr-CH" i="1">
                            <a:latin typeface="Cambria Math" panose="02040503050406030204" pitchFamily="18" charset="0"/>
                          </a:rPr>
                          <m:t>1</m:t>
                        </m:r>
                      </m:num>
                      <m:den>
                        <m:sSub>
                          <m:sSubPr>
                            <m:ctrlPr>
                              <a:rPr lang="en-CH" i="1">
                                <a:latin typeface="Cambria Math" panose="02040503050406030204" pitchFamily="18" charset="0"/>
                              </a:rPr>
                            </m:ctrlPr>
                          </m:sSubPr>
                          <m:e>
                            <m:r>
                              <a:rPr lang="fr-CH" i="1">
                                <a:latin typeface="Cambria Math" panose="02040503050406030204" pitchFamily="18" charset="0"/>
                              </a:rPr>
                              <m:t>𝑧</m:t>
                            </m:r>
                          </m:e>
                          <m:sub>
                            <m:r>
                              <a:rPr lang="fr-CH" b="0" i="1" smtClean="0">
                                <a:latin typeface="Cambria Math" panose="02040503050406030204" pitchFamily="18" charset="0"/>
                              </a:rPr>
                              <m:t>𝑜</m:t>
                            </m:r>
                          </m:sub>
                        </m:sSub>
                      </m:den>
                    </m:f>
                    <m:r>
                      <a:rPr lang="fr-CH" i="1">
                        <a:latin typeface="Cambria Math" panose="02040503050406030204" pitchFamily="18" charset="0"/>
                      </a:rPr>
                      <m:t>+</m:t>
                    </m:r>
                    <m:f>
                      <m:fPr>
                        <m:ctrlPr>
                          <a:rPr lang="en-CH" i="1">
                            <a:latin typeface="Cambria Math" panose="02040503050406030204" pitchFamily="18" charset="0"/>
                          </a:rPr>
                        </m:ctrlPr>
                      </m:fPr>
                      <m:num>
                        <m:r>
                          <a:rPr lang="fr-CH" i="1">
                            <a:latin typeface="Cambria Math" panose="02040503050406030204" pitchFamily="18" charset="0"/>
                          </a:rPr>
                          <m:t>1</m:t>
                        </m:r>
                      </m:num>
                      <m:den>
                        <m:sSub>
                          <m:sSubPr>
                            <m:ctrlPr>
                              <a:rPr lang="en-CH" i="1">
                                <a:latin typeface="Cambria Math" panose="02040503050406030204" pitchFamily="18" charset="0"/>
                              </a:rPr>
                            </m:ctrlPr>
                          </m:sSubPr>
                          <m:e>
                            <m:r>
                              <a:rPr lang="fr-CH" i="1">
                                <a:latin typeface="Cambria Math" panose="02040503050406030204" pitchFamily="18" charset="0"/>
                              </a:rPr>
                              <m:t>𝑧</m:t>
                            </m:r>
                          </m:e>
                          <m:sub>
                            <m:r>
                              <a:rPr lang="fr-CH" b="0" i="1" smtClean="0">
                                <a:latin typeface="Cambria Math" panose="02040503050406030204" pitchFamily="18" charset="0"/>
                              </a:rPr>
                              <m:t>𝑖</m:t>
                            </m:r>
                          </m:sub>
                        </m:sSub>
                      </m:den>
                    </m:f>
                    <m:r>
                      <a:rPr lang="fr-CH" i="1">
                        <a:latin typeface="Cambria Math" panose="02040503050406030204" pitchFamily="18" charset="0"/>
                      </a:rPr>
                      <m:t>=</m:t>
                    </m:r>
                    <m:f>
                      <m:fPr>
                        <m:ctrlPr>
                          <a:rPr lang="en-CH" i="1">
                            <a:latin typeface="Cambria Math" panose="02040503050406030204" pitchFamily="18" charset="0"/>
                          </a:rPr>
                        </m:ctrlPr>
                      </m:fPr>
                      <m:num>
                        <m:r>
                          <a:rPr lang="fr-CH" i="1">
                            <a:latin typeface="Cambria Math" panose="02040503050406030204" pitchFamily="18" charset="0"/>
                          </a:rPr>
                          <m:t>1</m:t>
                        </m:r>
                      </m:num>
                      <m:den>
                        <m:r>
                          <a:rPr lang="fr-CH" i="1">
                            <a:latin typeface="Cambria Math" panose="02040503050406030204" pitchFamily="18" charset="0"/>
                          </a:rPr>
                          <m:t>𝑓</m:t>
                        </m:r>
                      </m:den>
                    </m:f>
                  </m:oMath>
                </a14:m>
                <a:r>
                  <a:rPr lang="en-CH" dirty="0"/>
                  <a:t>	 </a:t>
                </a:r>
              </a:p>
              <a:p>
                <a:pPr algn="l">
                  <a:lnSpc>
                    <a:spcPct val="100000"/>
                  </a:lnSpc>
                  <a:spcBef>
                    <a:spcPts val="0"/>
                  </a:spcBef>
                </a:pPr>
                <a:r>
                  <a:rPr lang="en-GB" dirty="0"/>
                  <a:t>     r</a:t>
                </a:r>
                <a:r>
                  <a:rPr lang="en-CH" dirty="0"/>
                  <a:t>este valable pour un objet hors axe !</a:t>
                </a:r>
              </a:p>
              <a:p>
                <a:pPr marL="285750" indent="-285750" algn="l">
                  <a:lnSpc>
                    <a:spcPct val="100000"/>
                  </a:lnSpc>
                  <a:spcBef>
                    <a:spcPts val="0"/>
                  </a:spcBef>
                  <a:buFont typeface="Arial" panose="020B0604020202020204" pitchFamily="34" charset="0"/>
                  <a:buChar char="•"/>
                </a:pPr>
                <a:r>
                  <a:rPr lang="en-CH" dirty="0"/>
                  <a:t>On est toujours dans l'</a:t>
                </a:r>
                <a:r>
                  <a:rPr lang="en-CH" b="1" dirty="0"/>
                  <a:t>approximation paraxiale</a:t>
                </a:r>
                <a:r>
                  <a:rPr lang="en-CH" dirty="0"/>
                  <a:t>!</a:t>
                </a:r>
              </a:p>
              <a:p>
                <a:pPr marL="285750" indent="-285750" algn="l">
                  <a:lnSpc>
                    <a:spcPct val="100000"/>
                  </a:lnSpc>
                  <a:spcBef>
                    <a:spcPts val="0"/>
                  </a:spcBef>
                  <a:buFont typeface="Arial" panose="020B0604020202020204" pitchFamily="34" charset="0"/>
                  <a:buChar char="•"/>
                </a:pPr>
                <a:r>
                  <a:rPr lang="en-CH" dirty="0"/>
                  <a:t>L’</a:t>
                </a:r>
                <a:r>
                  <a:rPr lang="en-CH" b="1" dirty="0"/>
                  <a:t>agrandissement</a:t>
                </a:r>
                <a:r>
                  <a:rPr lang="en-CH" dirty="0"/>
                  <a:t> est: </a:t>
                </a:r>
                <a14:m>
                  <m:oMath xmlns:m="http://schemas.openxmlformats.org/officeDocument/2006/math">
                    <m:r>
                      <m:rPr>
                        <m:sty m:val="p"/>
                      </m:rPr>
                      <a:rPr lang="fr-CH">
                        <a:latin typeface="Cambria Math" panose="02040503050406030204" pitchFamily="18" charset="0"/>
                      </a:rPr>
                      <m:t>M</m:t>
                    </m:r>
                    <m:r>
                      <a:rPr lang="fr-CH" i="1">
                        <a:latin typeface="Cambria Math" panose="02040503050406030204" pitchFamily="18" charset="0"/>
                        <a:ea typeface="Cambria Math" panose="02040503050406030204" pitchFamily="18" charset="0"/>
                      </a:rPr>
                      <m:t>≡</m:t>
                    </m:r>
                    <m:f>
                      <m:fPr>
                        <m:ctrlPr>
                          <a:rPr lang="en-CH" i="1">
                            <a:latin typeface="Cambria Math" panose="02040503050406030204" pitchFamily="18" charset="0"/>
                          </a:rPr>
                        </m:ctrlPr>
                      </m:fPr>
                      <m:num>
                        <m:sSub>
                          <m:sSubPr>
                            <m:ctrlPr>
                              <a:rPr lang="en-CH" i="1">
                                <a:latin typeface="Cambria Math" panose="02040503050406030204" pitchFamily="18" charset="0"/>
                              </a:rPr>
                            </m:ctrlPr>
                          </m:sSubPr>
                          <m:e>
                            <m:r>
                              <a:rPr lang="fr-CH" i="1">
                                <a:latin typeface="Cambria Math" panose="02040503050406030204" pitchFamily="18" charset="0"/>
                              </a:rPr>
                              <m:t>𝑦</m:t>
                            </m:r>
                          </m:e>
                          <m:sub>
                            <m:r>
                              <a:rPr lang="fr-CH" i="1">
                                <a:latin typeface="Cambria Math" panose="02040503050406030204" pitchFamily="18" charset="0"/>
                              </a:rPr>
                              <m:t>2</m:t>
                            </m:r>
                          </m:sub>
                        </m:sSub>
                      </m:num>
                      <m:den>
                        <m:sSub>
                          <m:sSubPr>
                            <m:ctrlPr>
                              <a:rPr lang="fr-CH" i="1">
                                <a:latin typeface="Cambria Math" panose="02040503050406030204" pitchFamily="18" charset="0"/>
                              </a:rPr>
                            </m:ctrlPr>
                          </m:sSubPr>
                          <m:e>
                            <m:r>
                              <a:rPr lang="fr-CH" i="1">
                                <a:latin typeface="Cambria Math" panose="02040503050406030204" pitchFamily="18" charset="0"/>
                              </a:rPr>
                              <m:t>𝑦</m:t>
                            </m:r>
                          </m:e>
                          <m:sub>
                            <m:r>
                              <a:rPr lang="fr-CH" i="1">
                                <a:latin typeface="Cambria Math" panose="02040503050406030204" pitchFamily="18" charset="0"/>
                              </a:rPr>
                              <m:t>1</m:t>
                            </m:r>
                          </m:sub>
                        </m:sSub>
                      </m:den>
                    </m:f>
                    <m:r>
                      <a:rPr lang="fr-CH" i="1">
                        <a:latin typeface="Cambria Math" panose="02040503050406030204" pitchFamily="18" charset="0"/>
                      </a:rPr>
                      <m:t>=−</m:t>
                    </m:r>
                    <m:f>
                      <m:fPr>
                        <m:ctrlPr>
                          <a:rPr lang="en-CH" i="1">
                            <a:latin typeface="Cambria Math" panose="02040503050406030204" pitchFamily="18" charset="0"/>
                          </a:rPr>
                        </m:ctrlPr>
                      </m:fPr>
                      <m:num>
                        <m:sSub>
                          <m:sSubPr>
                            <m:ctrlPr>
                              <a:rPr lang="en-CH" i="1">
                                <a:latin typeface="Cambria Math" panose="02040503050406030204" pitchFamily="18" charset="0"/>
                              </a:rPr>
                            </m:ctrlPr>
                          </m:sSubPr>
                          <m:e>
                            <m:r>
                              <a:rPr lang="fr-CH" i="1">
                                <a:latin typeface="Cambria Math" panose="02040503050406030204" pitchFamily="18" charset="0"/>
                              </a:rPr>
                              <m:t>𝑧</m:t>
                            </m:r>
                          </m:e>
                          <m:sub>
                            <m:r>
                              <a:rPr lang="fr-CH" i="1">
                                <a:latin typeface="Cambria Math" panose="02040503050406030204" pitchFamily="18" charset="0"/>
                              </a:rPr>
                              <m:t>2</m:t>
                            </m:r>
                          </m:sub>
                        </m:sSub>
                      </m:num>
                      <m:den>
                        <m:sSub>
                          <m:sSubPr>
                            <m:ctrlPr>
                              <a:rPr lang="fr-CH" i="1">
                                <a:latin typeface="Cambria Math" panose="02040503050406030204" pitchFamily="18" charset="0"/>
                              </a:rPr>
                            </m:ctrlPr>
                          </m:sSubPr>
                          <m:e>
                            <m:r>
                              <a:rPr lang="fr-CH" i="1">
                                <a:latin typeface="Cambria Math" panose="02040503050406030204" pitchFamily="18" charset="0"/>
                              </a:rPr>
                              <m:t>𝑧</m:t>
                            </m:r>
                          </m:e>
                          <m:sub>
                            <m:r>
                              <a:rPr lang="fr-CH" i="1">
                                <a:latin typeface="Cambria Math" panose="02040503050406030204" pitchFamily="18" charset="0"/>
                              </a:rPr>
                              <m:t>1</m:t>
                            </m:r>
                          </m:sub>
                        </m:sSub>
                      </m:den>
                    </m:f>
                  </m:oMath>
                </a14:m>
                <a:r>
                  <a:rPr lang="en-CH" dirty="0"/>
                  <a:t> </a:t>
                </a:r>
              </a:p>
              <a:p>
                <a:pPr marL="285750" indent="-285750" algn="l">
                  <a:lnSpc>
                    <a:spcPct val="100000"/>
                  </a:lnSpc>
                  <a:spcBef>
                    <a:spcPts val="0"/>
                  </a:spcBef>
                  <a:buFont typeface="Arial" panose="020B0604020202020204" pitchFamily="34" charset="0"/>
                  <a:buChar char="•"/>
                </a:pPr>
                <a:r>
                  <a:rPr lang="en-CH" dirty="0"/>
                  <a:t>La co</a:t>
                </a:r>
                <a:r>
                  <a:rPr lang="en-CH" b="1" dirty="0"/>
                  <a:t>nvention des signes</a:t>
                </a:r>
                <a:r>
                  <a:rPr lang="en-CH" dirty="0"/>
                  <a:t> est importante:</a:t>
                </a:r>
              </a:p>
            </p:txBody>
          </p:sp>
        </mc:Choice>
        <mc:Fallback xmlns="">
          <p:sp>
            <p:nvSpPr>
              <p:cNvPr id="5" name="Subtitle 4">
                <a:extLst>
                  <a:ext uri="{FF2B5EF4-FFF2-40B4-BE49-F238E27FC236}">
                    <a16:creationId xmlns:a16="http://schemas.microsoft.com/office/drawing/2014/main" id="{7E77E312-3E9E-A84B-B6B5-5B7303E520E7}"/>
                  </a:ext>
                </a:extLst>
              </p:cNvPr>
              <p:cNvSpPr>
                <a:spLocks noGrp="1" noRot="1" noChangeAspect="1" noMove="1" noResize="1" noEditPoints="1" noAdjustHandles="1" noChangeArrowheads="1" noChangeShapeType="1" noTextEdit="1"/>
              </p:cNvSpPr>
              <p:nvPr>
                <p:ph type="subTitle" idx="1"/>
              </p:nvPr>
            </p:nvSpPr>
            <p:spPr>
              <a:xfrm>
                <a:off x="-1" y="456673"/>
                <a:ext cx="6376145" cy="4686827"/>
              </a:xfrm>
              <a:blipFill>
                <a:blip r:embed="rId3"/>
                <a:stretch>
                  <a:fillRect l="-596"/>
                </a:stretch>
              </a:blipFill>
            </p:spPr>
            <p:txBody>
              <a:bodyPr/>
              <a:lstStyle/>
              <a:p>
                <a:r>
                  <a:rPr lang="en-US">
                    <a:noFill/>
                  </a:rPr>
                  <a:t> </a:t>
                </a:r>
              </a:p>
            </p:txBody>
          </p:sp>
        </mc:Fallback>
      </mc:AlternateContent>
      <p:graphicFrame>
        <p:nvGraphicFramePr>
          <p:cNvPr id="8" name="Table 7">
            <a:extLst>
              <a:ext uri="{FF2B5EF4-FFF2-40B4-BE49-F238E27FC236}">
                <a16:creationId xmlns:a16="http://schemas.microsoft.com/office/drawing/2014/main" id="{5103569E-3370-E14A-82B7-96DC033522FF}"/>
              </a:ext>
            </a:extLst>
          </p:cNvPr>
          <p:cNvGraphicFramePr>
            <a:graphicFrameLocks noGrp="1"/>
          </p:cNvGraphicFramePr>
          <p:nvPr>
            <p:extLst>
              <p:ext uri="{D42A27DB-BD31-4B8C-83A1-F6EECF244321}">
                <p14:modId xmlns:p14="http://schemas.microsoft.com/office/powerpoint/2010/main" val="3639714372"/>
              </p:ext>
            </p:extLst>
          </p:nvPr>
        </p:nvGraphicFramePr>
        <p:xfrm>
          <a:off x="0" y="2243987"/>
          <a:ext cx="6376145" cy="2905092"/>
        </p:xfrm>
        <a:graphic>
          <a:graphicData uri="http://schemas.openxmlformats.org/drawingml/2006/table">
            <a:tbl>
              <a:tblPr firstRow="1" firstCol="1" bandRow="1">
                <a:tableStyleId>{5C22544A-7EE6-4342-B048-85BDC9FD1C3A}</a:tableStyleId>
              </a:tblPr>
              <a:tblGrid>
                <a:gridCol w="842563">
                  <a:extLst>
                    <a:ext uri="{9D8B030D-6E8A-4147-A177-3AD203B41FA5}">
                      <a16:colId xmlns:a16="http://schemas.microsoft.com/office/drawing/2014/main" val="1979674387"/>
                    </a:ext>
                  </a:extLst>
                </a:gridCol>
                <a:gridCol w="2636040">
                  <a:extLst>
                    <a:ext uri="{9D8B030D-6E8A-4147-A177-3AD203B41FA5}">
                      <a16:colId xmlns:a16="http://schemas.microsoft.com/office/drawing/2014/main" val="4027500771"/>
                    </a:ext>
                  </a:extLst>
                </a:gridCol>
                <a:gridCol w="2897542">
                  <a:extLst>
                    <a:ext uri="{9D8B030D-6E8A-4147-A177-3AD203B41FA5}">
                      <a16:colId xmlns:a16="http://schemas.microsoft.com/office/drawing/2014/main" val="2485858985"/>
                    </a:ext>
                  </a:extLst>
                </a:gridCol>
              </a:tblGrid>
              <a:tr h="390446">
                <a:tc>
                  <a:txBody>
                    <a:bodyPr/>
                    <a:lstStyle/>
                    <a:p>
                      <a:pPr marL="0" indent="6350" algn="ctr">
                        <a:spcAft>
                          <a:spcPts val="0"/>
                        </a:spcAft>
                        <a:tabLst/>
                      </a:pPr>
                      <a:r>
                        <a:rPr lang="fr-FR" sz="1400" dirty="0">
                          <a:effectLst/>
                        </a:rPr>
                        <a:t>Distance</a:t>
                      </a:r>
                      <a:endParaRPr lang="en-CH" sz="1400" dirty="0">
                        <a:effectLst/>
                        <a:latin typeface="Times" pitchFamily="2" charset="0"/>
                        <a:ea typeface="Times New Roman" panose="02020603050405020304" pitchFamily="18" charset="0"/>
                        <a:cs typeface="Times" pitchFamily="2" charset="0"/>
                      </a:endParaRPr>
                    </a:p>
                  </a:txBody>
                  <a:tcPr marL="51435" marR="51435" marT="0" marB="0"/>
                </a:tc>
                <a:tc gridSpan="2">
                  <a:txBody>
                    <a:bodyPr/>
                    <a:lstStyle/>
                    <a:p>
                      <a:pPr indent="179705" algn="ctr">
                        <a:spcAft>
                          <a:spcPts val="0"/>
                        </a:spcAft>
                      </a:pPr>
                      <a:r>
                        <a:rPr lang="fr-FR" sz="1400" dirty="0">
                          <a:effectLst/>
                        </a:rPr>
                        <a:t>Signe</a:t>
                      </a:r>
                      <a:endParaRPr lang="en-CH" sz="1400" dirty="0">
                        <a:effectLst/>
                        <a:latin typeface="Times" pitchFamily="2" charset="0"/>
                        <a:ea typeface="Times New Roman" panose="02020603050405020304" pitchFamily="18" charset="0"/>
                        <a:cs typeface="Times" pitchFamily="2" charset="0"/>
                      </a:endParaRPr>
                    </a:p>
                  </a:txBody>
                  <a:tcPr marL="51435" marR="51435" marT="0" marB="0"/>
                </a:tc>
                <a:tc hMerge="1">
                  <a:txBody>
                    <a:bodyPr/>
                    <a:lstStyle/>
                    <a:p>
                      <a:endParaRPr lang="fr-CH"/>
                    </a:p>
                  </a:txBody>
                  <a:tcPr/>
                </a:tc>
                <a:extLst>
                  <a:ext uri="{0D108BD9-81ED-4DB2-BD59-A6C34878D82A}">
                    <a16:rowId xmlns:a16="http://schemas.microsoft.com/office/drawing/2014/main" val="3064123167"/>
                  </a:ext>
                </a:extLst>
              </a:tr>
              <a:tr h="566942">
                <a:tc>
                  <a:txBody>
                    <a:bodyPr/>
                    <a:lstStyle/>
                    <a:p>
                      <a:pPr marL="0" indent="6350" algn="ctr">
                        <a:spcAft>
                          <a:spcPts val="0"/>
                        </a:spcAft>
                        <a:tabLst/>
                      </a:pPr>
                      <a:r>
                        <a:rPr lang="fr-FR" sz="1400" dirty="0">
                          <a:effectLst/>
                        </a:rPr>
                        <a:t> </a:t>
                      </a:r>
                      <a:endParaRPr lang="en-CH" sz="1400" dirty="0">
                        <a:effectLst/>
                        <a:latin typeface="Times" pitchFamily="2" charset="0"/>
                        <a:ea typeface="Times New Roman" panose="02020603050405020304" pitchFamily="18" charset="0"/>
                        <a:cs typeface="Times" pitchFamily="2" charset="0"/>
                      </a:endParaRPr>
                    </a:p>
                  </a:txBody>
                  <a:tcPr marL="51435" marR="51435" marT="0" marB="0"/>
                </a:tc>
                <a:tc>
                  <a:txBody>
                    <a:bodyPr/>
                    <a:lstStyle/>
                    <a:p>
                      <a:pPr indent="179705" algn="ctr">
                        <a:spcAft>
                          <a:spcPts val="0"/>
                        </a:spcAft>
                      </a:pPr>
                      <a:r>
                        <a:rPr lang="fr-FR" sz="3600" dirty="0">
                          <a:effectLst/>
                        </a:rPr>
                        <a:t>+</a:t>
                      </a:r>
                      <a:endParaRPr lang="en-CH" sz="3600" dirty="0">
                        <a:effectLst/>
                        <a:latin typeface="Times" pitchFamily="2" charset="0"/>
                        <a:ea typeface="Times New Roman" panose="02020603050405020304" pitchFamily="18" charset="0"/>
                        <a:cs typeface="Times" pitchFamily="2" charset="0"/>
                      </a:endParaRPr>
                    </a:p>
                  </a:txBody>
                  <a:tcPr marL="51435" marR="51435" marT="0" marB="0"/>
                </a:tc>
                <a:tc>
                  <a:txBody>
                    <a:bodyPr/>
                    <a:lstStyle/>
                    <a:p>
                      <a:pPr indent="179705" algn="ctr">
                        <a:spcAft>
                          <a:spcPts val="0"/>
                        </a:spcAft>
                      </a:pPr>
                      <a:r>
                        <a:rPr lang="fr-FR" sz="3600" dirty="0">
                          <a:effectLst/>
                        </a:rPr>
                        <a:t>-</a:t>
                      </a:r>
                      <a:endParaRPr lang="en-CH" sz="3600" dirty="0">
                        <a:effectLst/>
                        <a:latin typeface="Times" pitchFamily="2" charset="0"/>
                        <a:ea typeface="Times New Roman" panose="02020603050405020304" pitchFamily="18" charset="0"/>
                        <a:cs typeface="Times" pitchFamily="2" charset="0"/>
                      </a:endParaRPr>
                    </a:p>
                  </a:txBody>
                  <a:tcPr marL="51435" marR="51435" marT="0" marB="0"/>
                </a:tc>
                <a:extLst>
                  <a:ext uri="{0D108BD9-81ED-4DB2-BD59-A6C34878D82A}">
                    <a16:rowId xmlns:a16="http://schemas.microsoft.com/office/drawing/2014/main" val="795616183"/>
                  </a:ext>
                </a:extLst>
              </a:tr>
              <a:tr h="291703">
                <a:tc>
                  <a:txBody>
                    <a:bodyPr/>
                    <a:lstStyle/>
                    <a:p>
                      <a:pPr marL="0" indent="6350" algn="ctr">
                        <a:spcAft>
                          <a:spcPts val="0"/>
                        </a:spcAft>
                        <a:tabLst/>
                      </a:pPr>
                      <a:r>
                        <a:rPr lang="fr-FR" sz="1400" dirty="0">
                          <a:effectLst/>
                        </a:rPr>
                        <a:t>Z</a:t>
                      </a:r>
                      <a:r>
                        <a:rPr lang="fr-FR" sz="1400" baseline="-25000" dirty="0">
                          <a:effectLst/>
                        </a:rPr>
                        <a:t>o</a:t>
                      </a:r>
                      <a:endParaRPr lang="en-CH" sz="1400" dirty="0">
                        <a:effectLst/>
                        <a:latin typeface="Times" pitchFamily="2" charset="0"/>
                        <a:ea typeface="Times New Roman" panose="02020603050405020304" pitchFamily="18" charset="0"/>
                        <a:cs typeface="Times" pitchFamily="2" charset="0"/>
                      </a:endParaRPr>
                    </a:p>
                  </a:txBody>
                  <a:tcPr marL="51435" marR="51435" marT="0" marB="0"/>
                </a:tc>
                <a:tc>
                  <a:txBody>
                    <a:bodyPr/>
                    <a:lstStyle/>
                    <a:p>
                      <a:pPr indent="179705" algn="just">
                        <a:spcAft>
                          <a:spcPts val="0"/>
                        </a:spcAft>
                      </a:pPr>
                      <a:r>
                        <a:rPr lang="fr-FR" sz="1400">
                          <a:effectLst/>
                        </a:rPr>
                        <a:t>A gauche, objet réel</a:t>
                      </a:r>
                      <a:endParaRPr lang="en-CH" sz="1400">
                        <a:effectLst/>
                        <a:latin typeface="Times" pitchFamily="2" charset="0"/>
                        <a:ea typeface="Times New Roman" panose="02020603050405020304" pitchFamily="18" charset="0"/>
                        <a:cs typeface="Times" pitchFamily="2" charset="0"/>
                      </a:endParaRPr>
                    </a:p>
                  </a:txBody>
                  <a:tcPr marL="51435" marR="51435" marT="0" marB="0"/>
                </a:tc>
                <a:tc>
                  <a:txBody>
                    <a:bodyPr/>
                    <a:lstStyle/>
                    <a:p>
                      <a:pPr indent="179705" algn="just">
                        <a:spcAft>
                          <a:spcPts val="0"/>
                        </a:spcAft>
                      </a:pPr>
                      <a:r>
                        <a:rPr lang="fr-FR" sz="1400">
                          <a:effectLst/>
                        </a:rPr>
                        <a:t>A droite, objet virtuel</a:t>
                      </a:r>
                      <a:endParaRPr lang="en-CH" sz="1400">
                        <a:effectLst/>
                        <a:latin typeface="Times" pitchFamily="2" charset="0"/>
                        <a:ea typeface="Times New Roman" panose="02020603050405020304" pitchFamily="18" charset="0"/>
                        <a:cs typeface="Times" pitchFamily="2" charset="0"/>
                      </a:endParaRPr>
                    </a:p>
                  </a:txBody>
                  <a:tcPr marL="51435" marR="51435" marT="0" marB="0"/>
                </a:tc>
                <a:extLst>
                  <a:ext uri="{0D108BD9-81ED-4DB2-BD59-A6C34878D82A}">
                    <a16:rowId xmlns:a16="http://schemas.microsoft.com/office/drawing/2014/main" val="2793331331"/>
                  </a:ext>
                </a:extLst>
              </a:tr>
              <a:tr h="291703">
                <a:tc>
                  <a:txBody>
                    <a:bodyPr/>
                    <a:lstStyle/>
                    <a:p>
                      <a:pPr marL="0" indent="6350" algn="ctr">
                        <a:spcAft>
                          <a:spcPts val="0"/>
                        </a:spcAft>
                        <a:tabLst/>
                      </a:pPr>
                      <a:r>
                        <a:rPr lang="fr-FR" sz="1400" dirty="0">
                          <a:effectLst/>
                        </a:rPr>
                        <a:t>Z</a:t>
                      </a:r>
                      <a:r>
                        <a:rPr lang="fr-FR" sz="1400" baseline="-25000" dirty="0">
                          <a:effectLst/>
                        </a:rPr>
                        <a:t>i</a:t>
                      </a:r>
                      <a:endParaRPr lang="en-CH" sz="1400" dirty="0">
                        <a:effectLst/>
                        <a:latin typeface="Times" pitchFamily="2" charset="0"/>
                        <a:ea typeface="Times New Roman" panose="02020603050405020304" pitchFamily="18" charset="0"/>
                        <a:cs typeface="Times" pitchFamily="2" charset="0"/>
                      </a:endParaRPr>
                    </a:p>
                  </a:txBody>
                  <a:tcPr marL="51435" marR="51435" marT="0" marB="0"/>
                </a:tc>
                <a:tc>
                  <a:txBody>
                    <a:bodyPr/>
                    <a:lstStyle/>
                    <a:p>
                      <a:pPr indent="179705" algn="just">
                        <a:spcAft>
                          <a:spcPts val="0"/>
                        </a:spcAft>
                      </a:pPr>
                      <a:r>
                        <a:rPr lang="fr-FR" sz="1400" dirty="0">
                          <a:effectLst/>
                        </a:rPr>
                        <a:t>A gauche, image réelle</a:t>
                      </a:r>
                      <a:endParaRPr lang="en-CH" sz="1400" dirty="0">
                        <a:effectLst/>
                        <a:latin typeface="Times" pitchFamily="2" charset="0"/>
                        <a:ea typeface="Times New Roman" panose="02020603050405020304" pitchFamily="18" charset="0"/>
                        <a:cs typeface="Times" pitchFamily="2" charset="0"/>
                      </a:endParaRPr>
                    </a:p>
                  </a:txBody>
                  <a:tcPr marL="51435" marR="51435" marT="0" marB="0"/>
                </a:tc>
                <a:tc>
                  <a:txBody>
                    <a:bodyPr/>
                    <a:lstStyle/>
                    <a:p>
                      <a:pPr indent="179705" algn="just">
                        <a:spcAft>
                          <a:spcPts val="0"/>
                        </a:spcAft>
                      </a:pPr>
                      <a:r>
                        <a:rPr lang="fr-FR" sz="1400">
                          <a:effectLst/>
                        </a:rPr>
                        <a:t>A droite, image virtuelle</a:t>
                      </a:r>
                      <a:endParaRPr lang="en-CH" sz="1400">
                        <a:effectLst/>
                        <a:latin typeface="Times" pitchFamily="2" charset="0"/>
                        <a:ea typeface="Times New Roman" panose="02020603050405020304" pitchFamily="18" charset="0"/>
                        <a:cs typeface="Times" pitchFamily="2" charset="0"/>
                      </a:endParaRPr>
                    </a:p>
                  </a:txBody>
                  <a:tcPr marL="51435" marR="51435" marT="0" marB="0"/>
                </a:tc>
                <a:extLst>
                  <a:ext uri="{0D108BD9-81ED-4DB2-BD59-A6C34878D82A}">
                    <a16:rowId xmlns:a16="http://schemas.microsoft.com/office/drawing/2014/main" val="4000775719"/>
                  </a:ext>
                </a:extLst>
              </a:tr>
              <a:tr h="291703">
                <a:tc>
                  <a:txBody>
                    <a:bodyPr/>
                    <a:lstStyle/>
                    <a:p>
                      <a:pPr marL="0" indent="6350" algn="ctr">
                        <a:spcAft>
                          <a:spcPts val="0"/>
                        </a:spcAft>
                        <a:tabLst/>
                      </a:pPr>
                      <a:r>
                        <a:rPr lang="fr-FR" sz="1400" dirty="0">
                          <a:effectLst/>
                        </a:rPr>
                        <a:t>f</a:t>
                      </a:r>
                      <a:endParaRPr lang="en-CH" sz="1400" dirty="0">
                        <a:effectLst/>
                        <a:latin typeface="Times" pitchFamily="2" charset="0"/>
                        <a:ea typeface="Times New Roman" panose="02020603050405020304" pitchFamily="18" charset="0"/>
                        <a:cs typeface="Times" pitchFamily="2" charset="0"/>
                      </a:endParaRPr>
                    </a:p>
                  </a:txBody>
                  <a:tcPr marL="51435" marR="51435" marT="0" marB="0"/>
                </a:tc>
                <a:tc>
                  <a:txBody>
                    <a:bodyPr/>
                    <a:lstStyle/>
                    <a:p>
                      <a:pPr indent="179705" algn="just">
                        <a:spcAft>
                          <a:spcPts val="0"/>
                        </a:spcAft>
                      </a:pPr>
                      <a:r>
                        <a:rPr lang="fr-FR" sz="1400">
                          <a:effectLst/>
                        </a:rPr>
                        <a:t>Miroir concave</a:t>
                      </a:r>
                      <a:endParaRPr lang="en-CH" sz="1400">
                        <a:effectLst/>
                        <a:latin typeface="Times" pitchFamily="2" charset="0"/>
                        <a:ea typeface="Times New Roman" panose="02020603050405020304" pitchFamily="18" charset="0"/>
                        <a:cs typeface="Times" pitchFamily="2" charset="0"/>
                      </a:endParaRPr>
                    </a:p>
                  </a:txBody>
                  <a:tcPr marL="51435" marR="51435" marT="0" marB="0"/>
                </a:tc>
                <a:tc>
                  <a:txBody>
                    <a:bodyPr/>
                    <a:lstStyle/>
                    <a:p>
                      <a:pPr indent="179705" algn="just">
                        <a:spcAft>
                          <a:spcPts val="0"/>
                        </a:spcAft>
                      </a:pPr>
                      <a:r>
                        <a:rPr lang="fr-FR" sz="1400">
                          <a:effectLst/>
                        </a:rPr>
                        <a:t>Miroir convexe</a:t>
                      </a:r>
                      <a:endParaRPr lang="en-CH" sz="1400">
                        <a:effectLst/>
                        <a:latin typeface="Times" pitchFamily="2" charset="0"/>
                        <a:ea typeface="Times New Roman" panose="02020603050405020304" pitchFamily="18" charset="0"/>
                        <a:cs typeface="Times" pitchFamily="2" charset="0"/>
                      </a:endParaRPr>
                    </a:p>
                  </a:txBody>
                  <a:tcPr marL="51435" marR="51435" marT="0" marB="0"/>
                </a:tc>
                <a:extLst>
                  <a:ext uri="{0D108BD9-81ED-4DB2-BD59-A6C34878D82A}">
                    <a16:rowId xmlns:a16="http://schemas.microsoft.com/office/drawing/2014/main" val="2758497642"/>
                  </a:ext>
                </a:extLst>
              </a:tr>
              <a:tr h="291703">
                <a:tc>
                  <a:txBody>
                    <a:bodyPr/>
                    <a:lstStyle/>
                    <a:p>
                      <a:pPr marL="0" indent="6350" algn="ctr">
                        <a:spcAft>
                          <a:spcPts val="0"/>
                        </a:spcAft>
                        <a:tabLst/>
                      </a:pPr>
                      <a:r>
                        <a:rPr lang="fr-FR" sz="1400" dirty="0">
                          <a:effectLst/>
                        </a:rPr>
                        <a:t>R</a:t>
                      </a:r>
                      <a:endParaRPr lang="en-CH" sz="1400" dirty="0">
                        <a:effectLst/>
                        <a:latin typeface="Times" pitchFamily="2" charset="0"/>
                        <a:ea typeface="Times New Roman" panose="02020603050405020304" pitchFamily="18" charset="0"/>
                        <a:cs typeface="Times" pitchFamily="2" charset="0"/>
                      </a:endParaRPr>
                    </a:p>
                  </a:txBody>
                  <a:tcPr marL="51435" marR="51435" marT="0" marB="0"/>
                </a:tc>
                <a:tc>
                  <a:txBody>
                    <a:bodyPr/>
                    <a:lstStyle/>
                    <a:p>
                      <a:pPr indent="179705" algn="just">
                        <a:spcAft>
                          <a:spcPts val="0"/>
                        </a:spcAft>
                      </a:pPr>
                      <a:r>
                        <a:rPr lang="fr-FR" sz="1400">
                          <a:effectLst/>
                        </a:rPr>
                        <a:t>Centre à droite, convexe</a:t>
                      </a:r>
                      <a:endParaRPr lang="en-CH" sz="1400">
                        <a:effectLst/>
                        <a:latin typeface="Times" pitchFamily="2" charset="0"/>
                        <a:ea typeface="Times New Roman" panose="02020603050405020304" pitchFamily="18" charset="0"/>
                        <a:cs typeface="Times" pitchFamily="2" charset="0"/>
                      </a:endParaRPr>
                    </a:p>
                  </a:txBody>
                  <a:tcPr marL="51435" marR="51435" marT="0" marB="0"/>
                </a:tc>
                <a:tc>
                  <a:txBody>
                    <a:bodyPr/>
                    <a:lstStyle/>
                    <a:p>
                      <a:pPr indent="179705" algn="just">
                        <a:spcAft>
                          <a:spcPts val="0"/>
                        </a:spcAft>
                      </a:pPr>
                      <a:r>
                        <a:rPr lang="fr-FR" sz="1400">
                          <a:effectLst/>
                        </a:rPr>
                        <a:t>Centre à gauche, concave</a:t>
                      </a:r>
                      <a:endParaRPr lang="en-CH" sz="1400">
                        <a:effectLst/>
                        <a:latin typeface="Times" pitchFamily="2" charset="0"/>
                        <a:ea typeface="Times New Roman" panose="02020603050405020304" pitchFamily="18" charset="0"/>
                        <a:cs typeface="Times" pitchFamily="2" charset="0"/>
                      </a:endParaRPr>
                    </a:p>
                  </a:txBody>
                  <a:tcPr marL="51435" marR="51435" marT="0" marB="0"/>
                </a:tc>
                <a:extLst>
                  <a:ext uri="{0D108BD9-81ED-4DB2-BD59-A6C34878D82A}">
                    <a16:rowId xmlns:a16="http://schemas.microsoft.com/office/drawing/2014/main" val="2163132323"/>
                  </a:ext>
                </a:extLst>
              </a:tr>
              <a:tr h="390446">
                <a:tc>
                  <a:txBody>
                    <a:bodyPr/>
                    <a:lstStyle/>
                    <a:p>
                      <a:pPr marL="0" indent="6350" algn="ctr">
                        <a:spcAft>
                          <a:spcPts val="0"/>
                        </a:spcAft>
                        <a:tabLst/>
                      </a:pPr>
                      <a:r>
                        <a:rPr lang="fr-FR" sz="1400" dirty="0">
                          <a:effectLst/>
                        </a:rPr>
                        <a:t>y</a:t>
                      </a:r>
                      <a:r>
                        <a:rPr lang="fr-FR" sz="1400" baseline="-25000" dirty="0">
                          <a:effectLst/>
                        </a:rPr>
                        <a:t>o</a:t>
                      </a:r>
                      <a:endParaRPr lang="en-CH" sz="1400" dirty="0">
                        <a:effectLst/>
                        <a:latin typeface="Times" pitchFamily="2" charset="0"/>
                        <a:ea typeface="Times New Roman" panose="02020603050405020304" pitchFamily="18" charset="0"/>
                        <a:cs typeface="Times" pitchFamily="2" charset="0"/>
                      </a:endParaRPr>
                    </a:p>
                  </a:txBody>
                  <a:tcPr marL="51435" marR="51435" marT="0" marB="0"/>
                </a:tc>
                <a:tc>
                  <a:txBody>
                    <a:bodyPr/>
                    <a:lstStyle/>
                    <a:p>
                      <a:pPr indent="179705" algn="just">
                        <a:spcAft>
                          <a:spcPts val="0"/>
                        </a:spcAft>
                      </a:pPr>
                      <a:r>
                        <a:rPr lang="fr-FR" sz="1400">
                          <a:effectLst/>
                        </a:rPr>
                        <a:t>Au-dessus de l’axe, objet droit</a:t>
                      </a:r>
                      <a:endParaRPr lang="en-CH" sz="1400">
                        <a:effectLst/>
                        <a:latin typeface="Times" pitchFamily="2" charset="0"/>
                        <a:ea typeface="Times New Roman" panose="02020603050405020304" pitchFamily="18" charset="0"/>
                        <a:cs typeface="Times" pitchFamily="2" charset="0"/>
                      </a:endParaRPr>
                    </a:p>
                  </a:txBody>
                  <a:tcPr marL="51435" marR="51435" marT="0" marB="0"/>
                </a:tc>
                <a:tc>
                  <a:txBody>
                    <a:bodyPr/>
                    <a:lstStyle/>
                    <a:p>
                      <a:pPr indent="179705" algn="just">
                        <a:spcAft>
                          <a:spcPts val="0"/>
                        </a:spcAft>
                      </a:pPr>
                      <a:r>
                        <a:rPr lang="fr-FR" sz="1400">
                          <a:effectLst/>
                        </a:rPr>
                        <a:t>En-dessous de l’axe, objet inversé</a:t>
                      </a:r>
                      <a:endParaRPr lang="en-CH" sz="1400">
                        <a:effectLst/>
                        <a:latin typeface="Times" pitchFamily="2" charset="0"/>
                        <a:ea typeface="Times New Roman" panose="02020603050405020304" pitchFamily="18" charset="0"/>
                        <a:cs typeface="Times" pitchFamily="2" charset="0"/>
                      </a:endParaRPr>
                    </a:p>
                  </a:txBody>
                  <a:tcPr marL="51435" marR="51435" marT="0" marB="0"/>
                </a:tc>
                <a:extLst>
                  <a:ext uri="{0D108BD9-81ED-4DB2-BD59-A6C34878D82A}">
                    <a16:rowId xmlns:a16="http://schemas.microsoft.com/office/drawing/2014/main" val="1638232356"/>
                  </a:ext>
                </a:extLst>
              </a:tr>
              <a:tr h="390446">
                <a:tc>
                  <a:txBody>
                    <a:bodyPr/>
                    <a:lstStyle/>
                    <a:p>
                      <a:pPr marL="0" indent="6350" algn="ctr">
                        <a:spcAft>
                          <a:spcPts val="0"/>
                        </a:spcAft>
                        <a:tabLst/>
                      </a:pPr>
                      <a:r>
                        <a:rPr lang="fr-FR" sz="1400" dirty="0">
                          <a:effectLst/>
                        </a:rPr>
                        <a:t>y</a:t>
                      </a:r>
                      <a:r>
                        <a:rPr lang="fr-FR" sz="1400" baseline="-25000" dirty="0">
                          <a:effectLst/>
                        </a:rPr>
                        <a:t>i</a:t>
                      </a:r>
                      <a:endParaRPr lang="en-CH" sz="1400" dirty="0">
                        <a:effectLst/>
                        <a:latin typeface="Times" pitchFamily="2" charset="0"/>
                        <a:ea typeface="Times New Roman" panose="02020603050405020304" pitchFamily="18" charset="0"/>
                        <a:cs typeface="Times" pitchFamily="2" charset="0"/>
                      </a:endParaRPr>
                    </a:p>
                  </a:txBody>
                  <a:tcPr marL="51435" marR="51435" marT="0" marB="0"/>
                </a:tc>
                <a:tc>
                  <a:txBody>
                    <a:bodyPr/>
                    <a:lstStyle/>
                    <a:p>
                      <a:pPr indent="179705" algn="just">
                        <a:spcAft>
                          <a:spcPts val="0"/>
                        </a:spcAft>
                      </a:pPr>
                      <a:r>
                        <a:rPr lang="fr-FR" sz="1400">
                          <a:effectLst/>
                        </a:rPr>
                        <a:t>Au-dessus de l’axe, image droite</a:t>
                      </a:r>
                      <a:endParaRPr lang="en-CH" sz="1400">
                        <a:effectLst/>
                        <a:latin typeface="Times" pitchFamily="2" charset="0"/>
                        <a:ea typeface="Times New Roman" panose="02020603050405020304" pitchFamily="18" charset="0"/>
                        <a:cs typeface="Times" pitchFamily="2" charset="0"/>
                      </a:endParaRPr>
                    </a:p>
                  </a:txBody>
                  <a:tcPr marL="51435" marR="51435" marT="0" marB="0"/>
                </a:tc>
                <a:tc>
                  <a:txBody>
                    <a:bodyPr/>
                    <a:lstStyle/>
                    <a:p>
                      <a:pPr indent="179705" algn="just">
                        <a:spcAft>
                          <a:spcPts val="0"/>
                        </a:spcAft>
                      </a:pPr>
                      <a:r>
                        <a:rPr lang="fr-FR" sz="1400" dirty="0">
                          <a:effectLst/>
                        </a:rPr>
                        <a:t>En-dessous de l’axe, image inversée</a:t>
                      </a:r>
                      <a:endParaRPr lang="en-CH" sz="1400" dirty="0">
                        <a:effectLst/>
                        <a:latin typeface="Times" pitchFamily="2" charset="0"/>
                        <a:ea typeface="Times New Roman" panose="02020603050405020304" pitchFamily="18" charset="0"/>
                        <a:cs typeface="Times" pitchFamily="2" charset="0"/>
                      </a:endParaRPr>
                    </a:p>
                  </a:txBody>
                  <a:tcPr marL="51435" marR="51435" marT="0" marB="0"/>
                </a:tc>
                <a:extLst>
                  <a:ext uri="{0D108BD9-81ED-4DB2-BD59-A6C34878D82A}">
                    <a16:rowId xmlns:a16="http://schemas.microsoft.com/office/drawing/2014/main" val="761799639"/>
                  </a:ext>
                </a:extLst>
              </a:tr>
            </a:tbl>
          </a:graphicData>
        </a:graphic>
      </p:graphicFrame>
      <p:sp>
        <p:nvSpPr>
          <p:cNvPr id="3" name="TextBox 2">
            <a:extLst>
              <a:ext uri="{FF2B5EF4-FFF2-40B4-BE49-F238E27FC236}">
                <a16:creationId xmlns:a16="http://schemas.microsoft.com/office/drawing/2014/main" id="{5DD85C0A-7237-1144-9D02-3C092F423189}"/>
              </a:ext>
            </a:extLst>
          </p:cNvPr>
          <p:cNvSpPr txBox="1"/>
          <p:nvPr/>
        </p:nvSpPr>
        <p:spPr>
          <a:xfrm>
            <a:off x="6444253" y="2224650"/>
            <a:ext cx="2573732" cy="923330"/>
          </a:xfrm>
          <a:prstGeom prst="rect">
            <a:avLst/>
          </a:prstGeom>
          <a:noFill/>
        </p:spPr>
        <p:txBody>
          <a:bodyPr wrap="square" rtlCol="0">
            <a:spAutoFit/>
          </a:bodyPr>
          <a:lstStyle/>
          <a:p>
            <a:r>
              <a:rPr lang="fr-CH" dirty="0"/>
              <a:t>Quand </a:t>
            </a:r>
            <a:r>
              <a:rPr lang="fr-CH" i="1" dirty="0"/>
              <a:t>y</a:t>
            </a:r>
            <a:r>
              <a:rPr lang="fr-CH" dirty="0"/>
              <a:t> est trop grand, le point focal change (</a:t>
            </a:r>
            <a:r>
              <a:rPr lang="fr-CH" b="1" dirty="0"/>
              <a:t>aberration sphérique</a:t>
            </a:r>
            <a:r>
              <a:rPr lang="fr-CH" dirty="0"/>
              <a:t>)</a:t>
            </a:r>
          </a:p>
        </p:txBody>
      </p:sp>
      <p:grpSp>
        <p:nvGrpSpPr>
          <p:cNvPr id="9" name="Group 8">
            <a:extLst>
              <a:ext uri="{FF2B5EF4-FFF2-40B4-BE49-F238E27FC236}">
                <a16:creationId xmlns:a16="http://schemas.microsoft.com/office/drawing/2014/main" id="{D1D85744-FB05-1D46-8DEF-6137E425A701}"/>
              </a:ext>
            </a:extLst>
          </p:cNvPr>
          <p:cNvGrpSpPr/>
          <p:nvPr/>
        </p:nvGrpSpPr>
        <p:grpSpPr>
          <a:xfrm>
            <a:off x="6878705" y="3145793"/>
            <a:ext cx="2139279" cy="1997708"/>
            <a:chOff x="6878705" y="3028115"/>
            <a:chExt cx="2265296" cy="2115386"/>
          </a:xfrm>
        </p:grpSpPr>
        <p:pic>
          <p:nvPicPr>
            <p:cNvPr id="19" name="Picture 18">
              <a:extLst>
                <a:ext uri="{FF2B5EF4-FFF2-40B4-BE49-F238E27FC236}">
                  <a16:creationId xmlns:a16="http://schemas.microsoft.com/office/drawing/2014/main" id="{5D926CAF-B839-EA4C-AFE1-2E261889DF0A}"/>
                </a:ext>
              </a:extLst>
            </p:cNvPr>
            <p:cNvPicPr>
              <a:picLocks noChangeAspect="1"/>
            </p:cNvPicPr>
            <p:nvPr/>
          </p:nvPicPr>
          <p:blipFill>
            <a:blip r:embed="rId4"/>
            <a:stretch>
              <a:fillRect/>
            </a:stretch>
          </p:blipFill>
          <p:spPr>
            <a:xfrm>
              <a:off x="6878705" y="3028115"/>
              <a:ext cx="2265296" cy="2115386"/>
            </a:xfrm>
            <a:prstGeom prst="rect">
              <a:avLst/>
            </a:prstGeom>
          </p:spPr>
        </p:pic>
        <p:cxnSp>
          <p:nvCxnSpPr>
            <p:cNvPr id="21" name="Straight Arrow Connector 20">
              <a:extLst>
                <a:ext uri="{FF2B5EF4-FFF2-40B4-BE49-F238E27FC236}">
                  <a16:creationId xmlns:a16="http://schemas.microsoft.com/office/drawing/2014/main" id="{789AA4DD-ACDA-1B46-A95D-4D5D147FC8F3}"/>
                </a:ext>
              </a:extLst>
            </p:cNvPr>
            <p:cNvCxnSpPr>
              <a:cxnSpLocks/>
            </p:cNvCxnSpPr>
            <p:nvPr/>
          </p:nvCxnSpPr>
          <p:spPr>
            <a:xfrm flipV="1">
              <a:off x="8844454" y="3392240"/>
              <a:ext cx="0" cy="635848"/>
            </a:xfrm>
            <a:prstGeom prst="straightConnector1">
              <a:avLst/>
            </a:prstGeom>
            <a:ln w="127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E006F64-E516-4F41-A521-6A75AC4D118E}"/>
                </a:ext>
              </a:extLst>
            </p:cNvPr>
            <p:cNvSpPr txBox="1"/>
            <p:nvPr/>
          </p:nvSpPr>
          <p:spPr>
            <a:xfrm>
              <a:off x="8827033" y="3569510"/>
              <a:ext cx="261610"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y</a:t>
              </a:r>
            </a:p>
          </p:txBody>
        </p:sp>
      </p:grpSp>
    </p:spTree>
    <p:extLst>
      <p:ext uri="{BB962C8B-B14F-4D97-AF65-F5344CB8AC3E}">
        <p14:creationId xmlns:p14="http://schemas.microsoft.com/office/powerpoint/2010/main" val="269604957"/>
      </p:ext>
    </p:extLst>
  </p:cSld>
  <p:clrMapOvr>
    <a:masterClrMapping/>
  </p:clrMapOvr>
  <mc:AlternateContent xmlns:mc="http://schemas.openxmlformats.org/markup-compatibility/2006" xmlns:p14="http://schemas.microsoft.com/office/powerpoint/2010/main">
    <mc:Choice Requires="p14">
      <p:transition spd="slow" p14:dur="2000" advClick="0" advTm="121334"/>
    </mc:Choice>
    <mc:Fallback xmlns="">
      <p:transition spd="slow" advClick="0" advTm="12133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9C685A4-9C21-4242-9DD2-3B5E9C985A7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16405" r="62126" b="15131"/>
          <a:stretch/>
        </p:blipFill>
        <p:spPr>
          <a:xfrm>
            <a:off x="5944802" y="816590"/>
            <a:ext cx="1666705" cy="1271874"/>
          </a:xfrm>
          <a:prstGeom prst="rect">
            <a:avLst/>
          </a:prstGeom>
        </p:spPr>
      </p:pic>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0" y="0"/>
            <a:ext cx="6030686" cy="435427"/>
          </a:xfrm>
        </p:spPr>
        <p:txBody>
          <a:bodyPr>
            <a:noAutofit/>
          </a:bodyPr>
          <a:lstStyle/>
          <a:p>
            <a:r>
              <a:rPr lang="en-CH" sz="2800" dirty="0"/>
              <a:t>Dispositifs simples: prismes</a:t>
            </a:r>
          </a:p>
        </p:txBody>
      </p:sp>
      <p:pic>
        <p:nvPicPr>
          <p:cNvPr id="9" name="Picture 8">
            <a:extLst>
              <a:ext uri="{FF2B5EF4-FFF2-40B4-BE49-F238E27FC236}">
                <a16:creationId xmlns:a16="http://schemas.microsoft.com/office/drawing/2014/main" id="{01612538-C575-5C4A-B16C-EDE21775F6DF}"/>
              </a:ext>
            </a:extLst>
          </p:cNvPr>
          <p:cNvPicPr>
            <a:picLocks noChangeAspect="1"/>
          </p:cNvPicPr>
          <p:nvPr/>
        </p:nvPicPr>
        <p:blipFill rotWithShape="1">
          <a:blip r:embed="rId4"/>
          <a:srcRect l="28145" r="39359"/>
          <a:stretch/>
        </p:blipFill>
        <p:spPr>
          <a:xfrm>
            <a:off x="7385319" y="1"/>
            <a:ext cx="1758681" cy="1520072"/>
          </a:xfrm>
          <a:prstGeom prst="rect">
            <a:avLst/>
          </a:prstGeom>
        </p:spPr>
      </p:pic>
      <p:pic>
        <p:nvPicPr>
          <p:cNvPr id="12" name="Picture 11" descr="Pellin-Broca prism">
            <a:extLst>
              <a:ext uri="{FF2B5EF4-FFF2-40B4-BE49-F238E27FC236}">
                <a16:creationId xmlns:a16="http://schemas.microsoft.com/office/drawing/2014/main" id="{A0967101-FEDF-7149-AD6E-C9BCB3527FDC}"/>
              </a:ext>
            </a:extLst>
          </p:cNvPr>
          <p:cNvPicPr/>
          <p:nvPr/>
        </p:nvPicPr>
        <p:blipFill rotWithShape="1">
          <a:blip r:embed="rId5">
            <a:extLst>
              <a:ext uri="{28A0092B-C50C-407E-A947-70E740481C1C}">
                <a14:useLocalDpi xmlns:a14="http://schemas.microsoft.com/office/drawing/2010/main" val="0"/>
              </a:ext>
            </a:extLst>
          </a:blip>
          <a:srcRect l="3546" r="5971"/>
          <a:stretch/>
        </p:blipFill>
        <p:spPr bwMode="auto">
          <a:xfrm>
            <a:off x="6246594" y="3424543"/>
            <a:ext cx="1892430" cy="1718957"/>
          </a:xfrm>
          <a:prstGeom prst="rect">
            <a:avLst/>
          </a:prstGeom>
          <a:noFill/>
          <a:ln>
            <a:noFill/>
          </a:ln>
        </p:spPr>
      </p:pic>
      <mc:AlternateContent xmlns:mc="http://schemas.openxmlformats.org/markup-compatibility/2006" xmlns:a14="http://schemas.microsoft.com/office/drawing/2010/main">
        <mc:Choice Requires="a14">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3" y="435428"/>
                <a:ext cx="6617891" cy="4708071"/>
              </a:xfrm>
            </p:spPr>
            <p:txBody>
              <a:bodyPr>
                <a:noAutofit/>
              </a:bodyPr>
              <a:lstStyle/>
              <a:p>
                <a:pPr marL="257175" indent="-257175" algn="l">
                  <a:lnSpc>
                    <a:spcPct val="110000"/>
                  </a:lnSpc>
                  <a:spcBef>
                    <a:spcPts val="0"/>
                  </a:spcBef>
                  <a:buFont typeface="Arial" panose="020B0604020202020204" pitchFamily="34" charset="0"/>
                  <a:buChar char="•"/>
                </a:pPr>
                <a:r>
                  <a:rPr lang="en-CH" dirty="0"/>
                  <a:t>Les prismes sont utilisés </a:t>
                </a:r>
                <a:r>
                  <a:rPr lang="fr-CH" dirty="0"/>
                  <a:t>de</a:t>
                </a:r>
                <a:r>
                  <a:rPr lang="en-CH" dirty="0"/>
                  <a:t> plusieures manières:</a:t>
                </a:r>
              </a:p>
              <a:p>
                <a:pPr marL="600075" lvl="1" indent="-257175" algn="l">
                  <a:lnSpc>
                    <a:spcPct val="110000"/>
                  </a:lnSpc>
                  <a:spcBef>
                    <a:spcPts val="0"/>
                  </a:spcBef>
                  <a:buFont typeface="Arial" panose="020B0604020202020204" pitchFamily="34" charset="0"/>
                  <a:buChar char="•"/>
                </a:pPr>
                <a:r>
                  <a:rPr lang="en-CH" dirty="0"/>
                  <a:t>Comme miroir</a:t>
                </a:r>
                <a:r>
                  <a:rPr lang="fr-CH" dirty="0"/>
                  <a:t>s</a:t>
                </a:r>
                <a:r>
                  <a:rPr lang="en-CH" dirty="0"/>
                  <a:t>, en utilisant la </a:t>
                </a:r>
                <a:r>
                  <a:rPr lang="en-CH" b="1" dirty="0"/>
                  <a:t>réfl</a:t>
                </a:r>
                <a:r>
                  <a:rPr lang="fr-CH" b="1" dirty="0"/>
                  <a:t>e</a:t>
                </a:r>
                <a:r>
                  <a:rPr lang="en-CH" b="1" dirty="0"/>
                  <a:t>xion interne totale</a:t>
                </a:r>
                <a:r>
                  <a:rPr lang="en-CH" dirty="0"/>
                  <a:t> (p. ex. </a:t>
                </a:r>
                <a:r>
                  <a:rPr lang="en-GB" dirty="0"/>
                  <a:t>d</a:t>
                </a:r>
                <a:r>
                  <a:rPr lang="en-CH" dirty="0"/>
                  <a:t>ans les binoculaires), et comme diviseur</a:t>
                </a:r>
                <a:r>
                  <a:rPr lang="fr-CH" dirty="0"/>
                  <a:t>s</a:t>
                </a:r>
                <a:r>
                  <a:rPr lang="en-CH" dirty="0"/>
                  <a:t> de </a:t>
                </a:r>
                <a:r>
                  <a:rPr lang="en-CH"/>
                  <a:t>puissance (ch.</a:t>
                </a:r>
                <a:r>
                  <a:rPr lang="fr-CH" dirty="0"/>
                  <a:t>2</a:t>
                </a:r>
                <a:r>
                  <a:rPr lang="en-CH"/>
                  <a:t>)</a:t>
                </a:r>
                <a:endParaRPr lang="en-CH" b="1" dirty="0"/>
              </a:p>
              <a:p>
                <a:pPr marL="600075" lvl="1" indent="-257175" algn="l">
                  <a:lnSpc>
                    <a:spcPct val="110000"/>
                  </a:lnSpc>
                  <a:spcBef>
                    <a:spcPts val="0"/>
                  </a:spcBef>
                  <a:buFont typeface="Arial" panose="020B0604020202020204" pitchFamily="34" charset="0"/>
                  <a:buChar char="•"/>
                </a:pPr>
                <a:r>
                  <a:rPr lang="en-CH" dirty="0"/>
                  <a:t>Comme él</a:t>
                </a:r>
                <a:r>
                  <a:rPr lang="fr-CH" dirty="0"/>
                  <a:t>é</a:t>
                </a:r>
                <a:r>
                  <a:rPr lang="en-CH" dirty="0"/>
                  <a:t>ment</a:t>
                </a:r>
                <a:r>
                  <a:rPr lang="fr-CH" dirty="0"/>
                  <a:t>s</a:t>
                </a:r>
                <a:r>
                  <a:rPr lang="en-CH" dirty="0"/>
                  <a:t> polarisant</a:t>
                </a:r>
                <a:r>
                  <a:rPr lang="fr-CH" dirty="0"/>
                  <a:t>s</a:t>
                </a:r>
                <a:r>
                  <a:rPr lang="en-CH"/>
                  <a:t> (ch</a:t>
                </a:r>
                <a:r>
                  <a:rPr lang="en-CH" dirty="0"/>
                  <a:t>.4)</a:t>
                </a:r>
              </a:p>
              <a:p>
                <a:pPr marL="600075" lvl="1" indent="-257175" algn="l">
                  <a:lnSpc>
                    <a:spcPct val="110000"/>
                  </a:lnSpc>
                  <a:spcBef>
                    <a:spcPts val="0"/>
                  </a:spcBef>
                  <a:buFont typeface="Arial" panose="020B0604020202020204" pitchFamily="34" charset="0"/>
                  <a:buChar char="•"/>
                </a:pPr>
                <a:r>
                  <a:rPr lang="en-CH" dirty="0"/>
                  <a:t>Comme élement</a:t>
                </a:r>
                <a:r>
                  <a:rPr lang="fr-CH" dirty="0"/>
                  <a:t>s</a:t>
                </a:r>
                <a:r>
                  <a:rPr lang="en-CH" dirty="0"/>
                  <a:t> dispersif</a:t>
                </a:r>
                <a:r>
                  <a:rPr lang="fr-CH" dirty="0"/>
                  <a:t>s</a:t>
                </a:r>
                <a:r>
                  <a:rPr lang="en-CH" dirty="0"/>
                  <a:t>, qui tourne</a:t>
                </a:r>
                <a:r>
                  <a:rPr lang="fr-CH" dirty="0"/>
                  <a:t>nt</a:t>
                </a:r>
                <a:r>
                  <a:rPr lang="en-CH" dirty="0"/>
                  <a:t> la direction du faisceau</a:t>
                </a:r>
              </a:p>
              <a:p>
                <a:pPr marL="257175" indent="-257175" algn="l">
                  <a:lnSpc>
                    <a:spcPct val="110000"/>
                  </a:lnSpc>
                  <a:spcBef>
                    <a:spcPts val="0"/>
                  </a:spcBef>
                  <a:buFont typeface="Arial" panose="020B0604020202020204" pitchFamily="34" charset="0"/>
                  <a:buChar char="•"/>
                </a:pPr>
                <a:endParaRPr lang="en-CH" dirty="0"/>
              </a:p>
              <a:p>
                <a:pPr marL="257175" indent="-257175" algn="l">
                  <a:lnSpc>
                    <a:spcPct val="110000"/>
                  </a:lnSpc>
                  <a:spcBef>
                    <a:spcPts val="0"/>
                  </a:spcBef>
                  <a:buFont typeface="Arial" panose="020B0604020202020204" pitchFamily="34" charset="0"/>
                  <a:buChar char="•"/>
                </a:pPr>
                <a:r>
                  <a:rPr lang="en-CH" dirty="0"/>
                  <a:t>L’angle de déviation du faisceau est donné par: </a:t>
                </a:r>
              </a:p>
              <a:p>
                <a:pPr algn="l">
                  <a:lnSpc>
                    <a:spcPct val="110000"/>
                  </a:lnSpc>
                  <a:spcBef>
                    <a:spcPts val="0"/>
                  </a:spcBef>
                </a:pPr>
                <a:r>
                  <a:rPr lang="en-CH" dirty="0"/>
                  <a:t> </a:t>
                </a:r>
                <a14:m>
                  <m:oMath xmlns:m="http://schemas.openxmlformats.org/officeDocument/2006/math">
                    <m:sSub>
                      <m:sSubPr>
                        <m:ctrlPr>
                          <a:rPr lang="en-CH" i="1" smtClean="0">
                            <a:latin typeface="Cambria Math" panose="02040503050406030204" pitchFamily="18" charset="0"/>
                          </a:rPr>
                        </m:ctrlPr>
                      </m:sSubPr>
                      <m:e>
                        <m:r>
                          <a:rPr lang="en-CH" i="1" smtClean="0">
                            <a:latin typeface="Cambria Math" panose="02040503050406030204" pitchFamily="18" charset="0"/>
                            <a:ea typeface="Cambria Math" panose="02040503050406030204" pitchFamily="18" charset="0"/>
                          </a:rPr>
                          <m:t>𝜃</m:t>
                        </m:r>
                      </m:e>
                      <m:sub>
                        <m:r>
                          <a:rPr lang="fr-CH" b="0" i="1" smtClean="0">
                            <a:latin typeface="Cambria Math" panose="02040503050406030204" pitchFamily="18" charset="0"/>
                          </a:rPr>
                          <m:t>𝑑</m:t>
                        </m:r>
                      </m:sub>
                    </m:sSub>
                    <m:r>
                      <a:rPr lang="fr-CH" b="0" i="1" smtClean="0">
                        <a:latin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𝜃</m:t>
                    </m:r>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𝛼</m:t>
                    </m:r>
                    <m:r>
                      <a:rPr lang="fr-CH" b="0" i="1" smtClean="0">
                        <a:latin typeface="Cambria Math" panose="02040503050406030204" pitchFamily="18" charset="0"/>
                        <a:ea typeface="Cambria Math" panose="02040503050406030204" pitchFamily="18" charset="0"/>
                      </a:rPr>
                      <m:t>+</m:t>
                    </m:r>
                    <m:func>
                      <m:funcPr>
                        <m:ctrlPr>
                          <a:rPr lang="fr-CH" b="0" i="1" smtClean="0">
                            <a:latin typeface="Cambria Math" panose="02040503050406030204" pitchFamily="18" charset="0"/>
                            <a:ea typeface="Cambria Math" panose="02040503050406030204" pitchFamily="18" charset="0"/>
                          </a:rPr>
                        </m:ctrlPr>
                      </m:funcPr>
                      <m:fName>
                        <m:sSup>
                          <m:sSupPr>
                            <m:ctrlPr>
                              <a:rPr lang="fr-CH" b="0" i="1" smtClean="0">
                                <a:latin typeface="Cambria Math" panose="02040503050406030204" pitchFamily="18" charset="0"/>
                                <a:ea typeface="Cambria Math" panose="02040503050406030204" pitchFamily="18" charset="0"/>
                              </a:rPr>
                            </m:ctrlPr>
                          </m:sSupPr>
                          <m:e>
                            <m:r>
                              <m:rPr>
                                <m:sty m:val="p"/>
                              </m:rPr>
                              <a:rPr lang="fr-CH" b="0" i="0" smtClean="0">
                                <a:latin typeface="Cambria Math" panose="02040503050406030204" pitchFamily="18" charset="0"/>
                                <a:ea typeface="Cambria Math" panose="02040503050406030204" pitchFamily="18" charset="0"/>
                              </a:rPr>
                              <m:t>sin</m:t>
                            </m:r>
                          </m:e>
                          <m:sup>
                            <m:r>
                              <a:rPr lang="fr-CH" b="0" i="1" smtClean="0">
                                <a:latin typeface="Cambria Math" panose="02040503050406030204" pitchFamily="18" charset="0"/>
                                <a:ea typeface="Cambria Math" panose="02040503050406030204" pitchFamily="18" charset="0"/>
                              </a:rPr>
                              <m:t>−1</m:t>
                            </m:r>
                          </m:sup>
                        </m:sSup>
                      </m:fName>
                      <m:e>
                        <m:d>
                          <m:dPr>
                            <m:begChr m:val="["/>
                            <m:endChr m:val="]"/>
                            <m:ctrlPr>
                              <a:rPr lang="fr-CH" b="0" i="1" smtClean="0">
                                <a:latin typeface="Cambria Math" panose="02040503050406030204" pitchFamily="18" charset="0"/>
                                <a:ea typeface="Cambria Math" panose="02040503050406030204" pitchFamily="18" charset="0"/>
                              </a:rPr>
                            </m:ctrlPr>
                          </m:dPr>
                          <m:e>
                            <m:rad>
                              <m:radPr>
                                <m:degHide m:val="on"/>
                                <m:ctrlPr>
                                  <a:rPr lang="fr-CH" b="0" i="1" smtClean="0">
                                    <a:latin typeface="Cambria Math" panose="02040503050406030204" pitchFamily="18" charset="0"/>
                                    <a:ea typeface="Cambria Math" panose="02040503050406030204" pitchFamily="18" charset="0"/>
                                  </a:rPr>
                                </m:ctrlPr>
                              </m:radPr>
                              <m:deg/>
                              <m:e>
                                <m:sSup>
                                  <m:sSupPr>
                                    <m:ctrlPr>
                                      <a:rPr lang="fr-CH" b="0" i="1" smtClean="0">
                                        <a:latin typeface="Cambria Math" panose="02040503050406030204" pitchFamily="18" charset="0"/>
                                        <a:ea typeface="Cambria Math" panose="02040503050406030204" pitchFamily="18" charset="0"/>
                                      </a:rPr>
                                    </m:ctrlPr>
                                  </m:sSupPr>
                                  <m:e>
                                    <m:r>
                                      <a:rPr lang="fr-CH" b="0" i="1" smtClean="0">
                                        <a:latin typeface="Cambria Math" panose="02040503050406030204" pitchFamily="18" charset="0"/>
                                        <a:ea typeface="Cambria Math" panose="02040503050406030204" pitchFamily="18" charset="0"/>
                                      </a:rPr>
                                      <m:t>𝑛</m:t>
                                    </m:r>
                                  </m:e>
                                  <m:sup>
                                    <m:r>
                                      <a:rPr lang="fr-CH" b="0" i="1" smtClean="0">
                                        <a:latin typeface="Cambria Math" panose="02040503050406030204" pitchFamily="18" charset="0"/>
                                        <a:ea typeface="Cambria Math" panose="02040503050406030204" pitchFamily="18" charset="0"/>
                                      </a:rPr>
                                      <m:t>2</m:t>
                                    </m:r>
                                  </m:sup>
                                </m:sSup>
                                <m:r>
                                  <a:rPr lang="fr-CH" b="0" i="1" smtClean="0">
                                    <a:latin typeface="Cambria Math" panose="02040503050406030204" pitchFamily="18" charset="0"/>
                                    <a:ea typeface="Cambria Math" panose="02040503050406030204" pitchFamily="18" charset="0"/>
                                  </a:rPr>
                                  <m:t>−</m:t>
                                </m:r>
                                <m:func>
                                  <m:funcPr>
                                    <m:ctrlPr>
                                      <a:rPr lang="fr-CH" b="0" i="1" smtClean="0">
                                        <a:latin typeface="Cambria Math" panose="02040503050406030204" pitchFamily="18" charset="0"/>
                                        <a:ea typeface="Cambria Math" panose="02040503050406030204" pitchFamily="18" charset="0"/>
                                      </a:rPr>
                                    </m:ctrlPr>
                                  </m:funcPr>
                                  <m:fName>
                                    <m:sSup>
                                      <m:sSupPr>
                                        <m:ctrlPr>
                                          <a:rPr lang="fr-CH" b="0" i="1" smtClean="0">
                                            <a:latin typeface="Cambria Math" panose="02040503050406030204" pitchFamily="18" charset="0"/>
                                            <a:ea typeface="Cambria Math" panose="02040503050406030204" pitchFamily="18" charset="0"/>
                                          </a:rPr>
                                        </m:ctrlPr>
                                      </m:sSupPr>
                                      <m:e>
                                        <m:r>
                                          <m:rPr>
                                            <m:sty m:val="p"/>
                                          </m:rPr>
                                          <a:rPr lang="fr-CH">
                                            <a:latin typeface="Cambria Math" panose="02040503050406030204" pitchFamily="18" charset="0"/>
                                            <a:ea typeface="Cambria Math" panose="02040503050406030204" pitchFamily="18" charset="0"/>
                                          </a:rPr>
                                          <m:t>sin</m:t>
                                        </m:r>
                                      </m:e>
                                      <m:sup>
                                        <m:r>
                                          <a:rPr lang="fr-CH" b="0" i="1" smtClean="0">
                                            <a:latin typeface="Cambria Math" panose="02040503050406030204" pitchFamily="18" charset="0"/>
                                            <a:ea typeface="Cambria Math" panose="02040503050406030204" pitchFamily="18" charset="0"/>
                                          </a:rPr>
                                          <m:t>2</m:t>
                                        </m:r>
                                      </m:sup>
                                    </m:sSup>
                                  </m:fName>
                                  <m:e>
                                    <m:r>
                                      <a:rPr lang="fr-CH" b="0" i="1" smtClean="0">
                                        <a:latin typeface="Cambria Math" panose="02040503050406030204" pitchFamily="18" charset="0"/>
                                        <a:ea typeface="Cambria Math" panose="02040503050406030204" pitchFamily="18" charset="0"/>
                                      </a:rPr>
                                      <m:t>𝜃</m:t>
                                    </m:r>
                                  </m:e>
                                </m:func>
                              </m:e>
                            </m:rad>
                            <m:func>
                              <m:funcPr>
                                <m:ctrlPr>
                                  <a:rPr lang="fr-CH" b="0" i="1" smtClean="0">
                                    <a:latin typeface="Cambria Math" panose="02040503050406030204" pitchFamily="18" charset="0"/>
                                    <a:ea typeface="Cambria Math" panose="02040503050406030204" pitchFamily="18" charset="0"/>
                                  </a:rPr>
                                </m:ctrlPr>
                              </m:funcPr>
                              <m:fName>
                                <m:r>
                                  <m:rPr>
                                    <m:sty m:val="p"/>
                                  </m:rPr>
                                  <a:rPr lang="fr-CH" b="0" i="0" smtClean="0">
                                    <a:latin typeface="Cambria Math" panose="02040503050406030204" pitchFamily="18" charset="0"/>
                                    <a:ea typeface="Cambria Math" panose="02040503050406030204" pitchFamily="18" charset="0"/>
                                  </a:rPr>
                                  <m:t>sin</m:t>
                                </m:r>
                              </m:fName>
                              <m:e>
                                <m:r>
                                  <a:rPr lang="fr-CH" b="0" i="1" smtClean="0">
                                    <a:latin typeface="Cambria Math" panose="02040503050406030204" pitchFamily="18" charset="0"/>
                                    <a:ea typeface="Cambria Math" panose="02040503050406030204" pitchFamily="18" charset="0"/>
                                  </a:rPr>
                                  <m:t>𝛼</m:t>
                                </m:r>
                              </m:e>
                            </m:func>
                            <m:r>
                              <a:rPr lang="fr-CH" b="0" i="1" smtClean="0">
                                <a:latin typeface="Cambria Math" panose="02040503050406030204" pitchFamily="18" charset="0"/>
                                <a:ea typeface="Cambria Math" panose="02040503050406030204" pitchFamily="18" charset="0"/>
                              </a:rPr>
                              <m:t>−</m:t>
                            </m:r>
                            <m:func>
                              <m:funcPr>
                                <m:ctrlPr>
                                  <a:rPr lang="fr-CH" b="0" i="1" smtClean="0">
                                    <a:latin typeface="Cambria Math" panose="02040503050406030204" pitchFamily="18" charset="0"/>
                                    <a:ea typeface="Cambria Math" panose="02040503050406030204" pitchFamily="18" charset="0"/>
                                  </a:rPr>
                                </m:ctrlPr>
                              </m:funcPr>
                              <m:fName>
                                <m:r>
                                  <m:rPr>
                                    <m:sty m:val="p"/>
                                  </m:rPr>
                                  <a:rPr lang="fr-CH" b="0" i="0" smtClean="0">
                                    <a:latin typeface="Cambria Math" panose="02040503050406030204" pitchFamily="18" charset="0"/>
                                    <a:ea typeface="Cambria Math" panose="02040503050406030204" pitchFamily="18" charset="0"/>
                                  </a:rPr>
                                  <m:t>sin</m:t>
                                </m:r>
                              </m:fName>
                              <m:e>
                                <m:r>
                                  <a:rPr lang="fr-CH" b="0" i="1" smtClean="0">
                                    <a:latin typeface="Cambria Math" panose="02040503050406030204" pitchFamily="18" charset="0"/>
                                    <a:ea typeface="Cambria Math" panose="02040503050406030204" pitchFamily="18" charset="0"/>
                                  </a:rPr>
                                  <m:t>𝜃</m:t>
                                </m:r>
                              </m:e>
                            </m:func>
                            <m:func>
                              <m:funcPr>
                                <m:ctrlPr>
                                  <a:rPr lang="fr-CH" b="0" i="1" smtClean="0">
                                    <a:latin typeface="Cambria Math" panose="02040503050406030204" pitchFamily="18" charset="0"/>
                                    <a:ea typeface="Cambria Math" panose="02040503050406030204" pitchFamily="18" charset="0"/>
                                  </a:rPr>
                                </m:ctrlPr>
                              </m:funcPr>
                              <m:fName>
                                <m:r>
                                  <m:rPr>
                                    <m:sty m:val="p"/>
                                  </m:rPr>
                                  <a:rPr lang="fr-CH" b="0" i="0" smtClean="0">
                                    <a:latin typeface="Cambria Math" panose="02040503050406030204" pitchFamily="18" charset="0"/>
                                    <a:ea typeface="Cambria Math" panose="02040503050406030204" pitchFamily="18" charset="0"/>
                                  </a:rPr>
                                  <m:t>cos</m:t>
                                </m:r>
                              </m:fName>
                              <m:e>
                                <m:r>
                                  <a:rPr lang="fr-CH" b="0" i="1" smtClean="0">
                                    <a:latin typeface="Cambria Math" panose="02040503050406030204" pitchFamily="18" charset="0"/>
                                    <a:ea typeface="Cambria Math" panose="02040503050406030204" pitchFamily="18" charset="0"/>
                                  </a:rPr>
                                  <m:t>𝛼</m:t>
                                </m:r>
                              </m:e>
                            </m:func>
                          </m:e>
                        </m:d>
                      </m:e>
                    </m:func>
                  </m:oMath>
                </a14:m>
                <a:endParaRPr lang="en-CH" dirty="0"/>
              </a:p>
              <a:p>
                <a:pPr marL="257175" indent="-257175" algn="l">
                  <a:lnSpc>
                    <a:spcPct val="110000"/>
                  </a:lnSpc>
                  <a:spcBef>
                    <a:spcPts val="0"/>
                  </a:spcBef>
                  <a:buFont typeface="Arial" panose="020B0604020202020204" pitchFamily="34" charset="0"/>
                  <a:buChar char="•"/>
                </a:pPr>
                <a:r>
                  <a:rPr lang="en-CH" dirty="0"/>
                  <a:t>La déviation est en minimum </a:t>
                </a:r>
                <a:r>
                  <a:rPr lang="en-CH" i="1" dirty="0">
                    <a:latin typeface="Symbol" pitchFamily="2" charset="2"/>
                  </a:rPr>
                  <a:t>q</a:t>
                </a:r>
                <a:r>
                  <a:rPr lang="en-CH" i="1" baseline="-25000" dirty="0"/>
                  <a:t>d</a:t>
                </a:r>
                <a:r>
                  <a:rPr lang="en-CH" dirty="0"/>
                  <a:t>=</a:t>
                </a:r>
                <a:r>
                  <a:rPr lang="en-CH" i="1" dirty="0">
                    <a:latin typeface="Symbol" pitchFamily="2" charset="2"/>
                  </a:rPr>
                  <a:t>d</a:t>
                </a:r>
                <a:r>
                  <a:rPr lang="en-CH" i="1" baseline="-25000" dirty="0"/>
                  <a:t>m</a:t>
                </a:r>
                <a:r>
                  <a:rPr lang="en-CH" dirty="0"/>
                  <a:t> et indépend</a:t>
                </a:r>
                <a:r>
                  <a:rPr lang="fr-CH" dirty="0"/>
                  <a:t>e</a:t>
                </a:r>
                <a:r>
                  <a:rPr lang="en-CH" dirty="0"/>
                  <a:t>nt de </a:t>
                </a:r>
                <a:r>
                  <a:rPr lang="en-CH" i="1" dirty="0">
                    <a:latin typeface="Symbol" pitchFamily="2" charset="2"/>
                  </a:rPr>
                  <a:t>q</a:t>
                </a:r>
                <a:r>
                  <a:rPr lang="en-CH" dirty="0"/>
                  <a:t> (</a:t>
                </a:r>
                <a14:m>
                  <m:oMath xmlns:m="http://schemas.openxmlformats.org/officeDocument/2006/math">
                    <m:f>
                      <m:fPr>
                        <m:ctrlPr>
                          <a:rPr lang="en-CH" i="1" smtClean="0">
                            <a:latin typeface="Cambria Math" panose="02040503050406030204" pitchFamily="18" charset="0"/>
                          </a:rPr>
                        </m:ctrlPr>
                      </m:fPr>
                      <m:num>
                        <m:r>
                          <a:rPr lang="fr-CH" b="0" i="1" smtClean="0">
                            <a:latin typeface="Cambria Math" panose="02040503050406030204" pitchFamily="18" charset="0"/>
                          </a:rPr>
                          <m:t>𝑑</m:t>
                        </m:r>
                        <m:sSub>
                          <m:sSubPr>
                            <m:ctrlPr>
                              <a:rPr lang="en-CH" i="1">
                                <a:latin typeface="Cambria Math" panose="02040503050406030204" pitchFamily="18" charset="0"/>
                              </a:rPr>
                            </m:ctrlPr>
                          </m:sSubPr>
                          <m:e>
                            <m:r>
                              <a:rPr lang="en-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rPr>
                              <m:t>𝑑</m:t>
                            </m:r>
                          </m:sub>
                        </m:sSub>
                      </m:num>
                      <m:den>
                        <m:r>
                          <a:rPr lang="fr-CH" b="0" i="1" smtClean="0">
                            <a:latin typeface="Cambria Math" panose="02040503050406030204" pitchFamily="18" charset="0"/>
                          </a:rPr>
                          <m:t>𝑑</m:t>
                        </m:r>
                        <m:r>
                          <a:rPr lang="fr-CH" b="0" i="1" smtClean="0">
                            <a:latin typeface="Cambria Math" panose="02040503050406030204" pitchFamily="18" charset="0"/>
                            <a:ea typeface="Cambria Math" panose="02040503050406030204" pitchFamily="18" charset="0"/>
                          </a:rPr>
                          <m:t>𝜃</m:t>
                        </m:r>
                      </m:den>
                    </m:f>
                    <m:r>
                      <a:rPr lang="fr-CH" b="0" i="1" smtClean="0">
                        <a:latin typeface="Cambria Math" panose="02040503050406030204" pitchFamily="18" charset="0"/>
                      </a:rPr>
                      <m:t>=0</m:t>
                    </m:r>
                  </m:oMath>
                </a14:m>
                <a:r>
                  <a:rPr lang="en-CH" dirty="0"/>
                  <a:t>) quand la situation est symétrique. Dans ce cas, le faisceau à l’intérieur du prisme est parallèle à sa base, et nous pouvons trouver </a:t>
                </a:r>
                <a:r>
                  <a:rPr lang="en-CH" i="1" dirty="0"/>
                  <a:t>n par</a:t>
                </a:r>
                <a:r>
                  <a:rPr lang="en-CH" dirty="0"/>
                  <a:t>: </a:t>
                </a:r>
                <a14:m>
                  <m:oMath xmlns:m="http://schemas.openxmlformats.org/officeDocument/2006/math">
                    <m:r>
                      <a:rPr lang="fr-CH" i="1">
                        <a:solidFill>
                          <a:prstClr val="black"/>
                        </a:solidFill>
                        <a:latin typeface="Cambria Math" panose="02040503050406030204" pitchFamily="18" charset="0"/>
                      </a:rPr>
                      <m:t>𝑛</m:t>
                    </m:r>
                    <m:r>
                      <a:rPr lang="fr-CH" i="1">
                        <a:solidFill>
                          <a:prstClr val="black"/>
                        </a:solidFill>
                        <a:latin typeface="Cambria Math" panose="02040503050406030204" pitchFamily="18" charset="0"/>
                      </a:rPr>
                      <m:t>=</m:t>
                    </m:r>
                    <m:f>
                      <m:fPr>
                        <m:ctrlPr>
                          <a:rPr lang="fr-CH" i="1">
                            <a:solidFill>
                              <a:prstClr val="black"/>
                            </a:solidFill>
                            <a:latin typeface="Cambria Math" panose="02040503050406030204" pitchFamily="18" charset="0"/>
                          </a:rPr>
                        </m:ctrlPr>
                      </m:fPr>
                      <m:num>
                        <m:func>
                          <m:funcPr>
                            <m:ctrlPr>
                              <a:rPr lang="fr-CH" i="1">
                                <a:solidFill>
                                  <a:prstClr val="black"/>
                                </a:solidFill>
                                <a:latin typeface="Cambria Math" panose="02040503050406030204" pitchFamily="18" charset="0"/>
                              </a:rPr>
                            </m:ctrlPr>
                          </m:funcPr>
                          <m:fName>
                            <m:r>
                              <m:rPr>
                                <m:sty m:val="p"/>
                              </m:rPr>
                              <a:rPr lang="fr-CH">
                                <a:solidFill>
                                  <a:prstClr val="black"/>
                                </a:solidFill>
                                <a:latin typeface="Cambria Math" panose="02040503050406030204" pitchFamily="18" charset="0"/>
                              </a:rPr>
                              <m:t>sin</m:t>
                            </m:r>
                          </m:fName>
                          <m:e>
                            <m:d>
                              <m:dPr>
                                <m:begChr m:val="["/>
                                <m:endChr m:val="]"/>
                                <m:ctrlPr>
                                  <a:rPr lang="fr-CH" i="1">
                                    <a:solidFill>
                                      <a:prstClr val="black"/>
                                    </a:solidFill>
                                    <a:latin typeface="Cambria Math" panose="02040503050406030204" pitchFamily="18" charset="0"/>
                                  </a:rPr>
                                </m:ctrlPr>
                              </m:dPr>
                              <m:e>
                                <m:d>
                                  <m:dPr>
                                    <m:ctrlPr>
                                      <a:rPr lang="fr-CH" i="1">
                                        <a:solidFill>
                                          <a:prstClr val="black"/>
                                        </a:solidFill>
                                        <a:latin typeface="Cambria Math" panose="02040503050406030204" pitchFamily="18" charset="0"/>
                                      </a:rPr>
                                    </m:ctrlPr>
                                  </m:dPr>
                                  <m:e>
                                    <m:sSub>
                                      <m:sSubPr>
                                        <m:ctrlPr>
                                          <a:rPr lang="fr-CH" i="1">
                                            <a:solidFill>
                                              <a:prstClr val="black"/>
                                            </a:solidFill>
                                            <a:latin typeface="Cambria Math" panose="02040503050406030204" pitchFamily="18" charset="0"/>
                                          </a:rPr>
                                        </m:ctrlPr>
                                      </m:sSubPr>
                                      <m:e>
                                        <m:r>
                                          <a:rPr lang="fr-CH" i="1">
                                            <a:solidFill>
                                              <a:prstClr val="black"/>
                                            </a:solidFill>
                                            <a:latin typeface="Cambria Math" panose="02040503050406030204" pitchFamily="18" charset="0"/>
                                            <a:ea typeface="Cambria Math" panose="02040503050406030204" pitchFamily="18" charset="0"/>
                                          </a:rPr>
                                          <m:t>𝛿</m:t>
                                        </m:r>
                                      </m:e>
                                      <m:sub>
                                        <m:r>
                                          <a:rPr lang="fr-CH" i="1">
                                            <a:solidFill>
                                              <a:prstClr val="black"/>
                                            </a:solidFill>
                                            <a:latin typeface="Cambria Math" panose="02040503050406030204" pitchFamily="18" charset="0"/>
                                          </a:rPr>
                                          <m:t>𝑚</m:t>
                                        </m:r>
                                      </m:sub>
                                    </m:sSub>
                                    <m:r>
                                      <a:rPr lang="fr-CH" i="1">
                                        <a:solidFill>
                                          <a:prstClr val="black"/>
                                        </a:solidFill>
                                        <a:latin typeface="Cambria Math" panose="02040503050406030204" pitchFamily="18" charset="0"/>
                                      </a:rPr>
                                      <m:t>+</m:t>
                                    </m:r>
                                    <m:r>
                                      <a:rPr lang="fr-CH" i="1">
                                        <a:solidFill>
                                          <a:prstClr val="black"/>
                                        </a:solidFill>
                                        <a:latin typeface="Cambria Math" panose="02040503050406030204" pitchFamily="18" charset="0"/>
                                        <a:ea typeface="Cambria Math" panose="02040503050406030204" pitchFamily="18" charset="0"/>
                                      </a:rPr>
                                      <m:t>𝛼</m:t>
                                    </m:r>
                                  </m:e>
                                </m:d>
                                <m:r>
                                  <a:rPr lang="fr-CH" i="1">
                                    <a:solidFill>
                                      <a:prstClr val="black"/>
                                    </a:solidFill>
                                    <a:latin typeface="Cambria Math" panose="02040503050406030204" pitchFamily="18" charset="0"/>
                                    <a:ea typeface="Cambria Math" panose="02040503050406030204" pitchFamily="18" charset="0"/>
                                  </a:rPr>
                                  <m:t>/2</m:t>
                                </m:r>
                              </m:e>
                            </m:d>
                          </m:e>
                        </m:func>
                      </m:num>
                      <m:den>
                        <m:func>
                          <m:funcPr>
                            <m:ctrlPr>
                              <a:rPr lang="fr-CH" i="1">
                                <a:solidFill>
                                  <a:prstClr val="black"/>
                                </a:solidFill>
                                <a:latin typeface="Cambria Math" panose="02040503050406030204" pitchFamily="18" charset="0"/>
                              </a:rPr>
                            </m:ctrlPr>
                          </m:funcPr>
                          <m:fName>
                            <m:r>
                              <m:rPr>
                                <m:sty m:val="p"/>
                              </m:rPr>
                              <a:rPr lang="fr-CH">
                                <a:solidFill>
                                  <a:prstClr val="black"/>
                                </a:solidFill>
                                <a:latin typeface="Cambria Math" panose="02040503050406030204" pitchFamily="18" charset="0"/>
                              </a:rPr>
                              <m:t>sin</m:t>
                            </m:r>
                          </m:fName>
                          <m:e>
                            <m:d>
                              <m:dPr>
                                <m:ctrlPr>
                                  <a:rPr lang="fr-CH" i="1">
                                    <a:solidFill>
                                      <a:prstClr val="black"/>
                                    </a:solidFill>
                                    <a:latin typeface="Cambria Math" panose="02040503050406030204" pitchFamily="18" charset="0"/>
                                  </a:rPr>
                                </m:ctrlPr>
                              </m:dPr>
                              <m:e>
                                <m:r>
                                  <a:rPr lang="fr-CH" i="1">
                                    <a:solidFill>
                                      <a:prstClr val="black"/>
                                    </a:solidFill>
                                    <a:latin typeface="Cambria Math" panose="02040503050406030204" pitchFamily="18" charset="0"/>
                                    <a:ea typeface="Cambria Math" panose="02040503050406030204" pitchFamily="18" charset="0"/>
                                  </a:rPr>
                                  <m:t>𝛼</m:t>
                                </m:r>
                                <m:r>
                                  <a:rPr lang="fr-CH" i="1">
                                    <a:solidFill>
                                      <a:prstClr val="black"/>
                                    </a:solidFill>
                                    <a:latin typeface="Cambria Math" panose="02040503050406030204" pitchFamily="18" charset="0"/>
                                    <a:ea typeface="Cambria Math" panose="02040503050406030204" pitchFamily="18" charset="0"/>
                                  </a:rPr>
                                  <m:t>/2</m:t>
                                </m:r>
                              </m:e>
                            </m:d>
                          </m:e>
                        </m:func>
                      </m:den>
                    </m:f>
                  </m:oMath>
                </a14:m>
                <a:r>
                  <a:rPr lang="en-CH" dirty="0">
                    <a:solidFill>
                      <a:prstClr val="black"/>
                    </a:solidFill>
                  </a:rPr>
                  <a:t> </a:t>
                </a:r>
              </a:p>
              <a:p>
                <a:pPr marL="257175" indent="-257175" algn="l">
                  <a:lnSpc>
                    <a:spcPct val="110000"/>
                  </a:lnSpc>
                  <a:spcBef>
                    <a:spcPts val="0"/>
                  </a:spcBef>
                  <a:buFont typeface="Arial" panose="020B0604020202020204" pitchFamily="34" charset="0"/>
                  <a:buChar char="•"/>
                </a:pPr>
                <a:r>
                  <a:rPr lang="en-CH" dirty="0"/>
                  <a:t>Il y a des prismes à déviation constante, comme celui de Pellin-Broca: </a:t>
                </a:r>
                <a:r>
                  <a:rPr lang="en-CH" dirty="0">
                    <a:latin typeface="Symbol" pitchFamily="2" charset="2"/>
                  </a:rPr>
                  <a:t>d</a:t>
                </a:r>
                <a:r>
                  <a:rPr lang="en-CH" baseline="-25000" dirty="0"/>
                  <a:t>m </a:t>
                </a:r>
                <a:r>
                  <a:rPr lang="en-CH" dirty="0"/>
                  <a:t>=90° , si </a:t>
                </a:r>
                <a14:m>
                  <m:oMath xmlns:m="http://schemas.openxmlformats.org/officeDocument/2006/math">
                    <m:func>
                      <m:funcPr>
                        <m:ctrlPr>
                          <a:rPr lang="fr-CH" b="0" i="1" smtClean="0">
                            <a:latin typeface="Cambria Math" panose="02040503050406030204" pitchFamily="18" charset="0"/>
                          </a:rPr>
                        </m:ctrlPr>
                      </m:funcPr>
                      <m:fName>
                        <m:r>
                          <m:rPr>
                            <m:sty m:val="p"/>
                          </m:rPr>
                          <a:rPr lang="fr-CH" b="0" i="0" smtClean="0">
                            <a:latin typeface="Cambria Math" panose="02040503050406030204" pitchFamily="18" charset="0"/>
                          </a:rPr>
                          <m:t>sin</m:t>
                        </m:r>
                      </m:fName>
                      <m:e>
                        <m:d>
                          <m:dPr>
                            <m:ctrlPr>
                              <a:rPr lang="fr-CH" b="0" i="1" smtClean="0">
                                <a:latin typeface="Cambria Math" panose="02040503050406030204" pitchFamily="18" charset="0"/>
                              </a:rPr>
                            </m:ctrlPr>
                          </m:dPr>
                          <m:e>
                            <m:sSub>
                              <m:sSubPr>
                                <m:ctrlPr>
                                  <a:rPr lang="fr-CH" i="1">
                                    <a:latin typeface="Cambria Math" panose="02040503050406030204" pitchFamily="18" charset="0"/>
                                  </a:rPr>
                                </m:ctrlPr>
                              </m:sSubPr>
                              <m:e>
                                <m:r>
                                  <a:rPr lang="fr-CH" i="1" smtClean="0">
                                    <a:latin typeface="Cambria Math" panose="02040503050406030204" pitchFamily="18" charset="0"/>
                                    <a:ea typeface="Cambria Math" panose="02040503050406030204" pitchFamily="18" charset="0"/>
                                  </a:rPr>
                                  <m:t>𝜃</m:t>
                                </m:r>
                              </m:e>
                              <m:sub>
                                <m:r>
                                  <a:rPr lang="fr-CH" b="0" i="1" smtClean="0">
                                    <a:latin typeface="Cambria Math" panose="02040503050406030204" pitchFamily="18" charset="0"/>
                                  </a:rPr>
                                  <m:t>𝑖</m:t>
                                </m:r>
                              </m:sub>
                            </m:sSub>
                          </m:e>
                        </m:d>
                      </m:e>
                    </m:func>
                    <m:r>
                      <a:rPr lang="fr-CH" b="0" i="1" smtClean="0">
                        <a:latin typeface="Cambria Math" panose="02040503050406030204" pitchFamily="18" charset="0"/>
                      </a:rPr>
                      <m:t>=</m:t>
                    </m:r>
                    <m:r>
                      <a:rPr lang="fr-CH" b="0" i="1" smtClean="0">
                        <a:latin typeface="Cambria Math" panose="02040503050406030204" pitchFamily="18" charset="0"/>
                      </a:rPr>
                      <m:t>𝑛</m:t>
                    </m:r>
                    <m:r>
                      <a:rPr lang="fr-CH" b="0" i="1" smtClean="0">
                        <a:latin typeface="Cambria Math" panose="02040503050406030204" pitchFamily="18" charset="0"/>
                      </a:rPr>
                      <m:t>/2</m:t>
                    </m:r>
                  </m:oMath>
                </a14:m>
                <a:r>
                  <a:rPr lang="en-CH" dirty="0"/>
                  <a:t> , ou: </a:t>
                </a:r>
                <a14:m>
                  <m:oMath xmlns:m="http://schemas.openxmlformats.org/officeDocument/2006/math">
                    <m:r>
                      <a:rPr lang="fr-CH" i="1">
                        <a:latin typeface="Cambria Math" panose="02040503050406030204" pitchFamily="18" charset="0"/>
                      </a:rPr>
                      <m:t>𝑛</m:t>
                    </m:r>
                    <m:r>
                      <a:rPr lang="fr-CH" i="1">
                        <a:latin typeface="Cambria Math" panose="02040503050406030204" pitchFamily="18" charset="0"/>
                      </a:rPr>
                      <m:t>=2</m:t>
                    </m:r>
                    <m:func>
                      <m:funcPr>
                        <m:ctrlPr>
                          <a:rPr lang="fr-CH" i="1">
                            <a:latin typeface="Cambria Math" panose="02040503050406030204" pitchFamily="18" charset="0"/>
                          </a:rPr>
                        </m:ctrlPr>
                      </m:funcPr>
                      <m:fName>
                        <m:r>
                          <m:rPr>
                            <m:sty m:val="p"/>
                          </m:rPr>
                          <a:rPr lang="fr-CH">
                            <a:latin typeface="Cambria Math" panose="02040503050406030204" pitchFamily="18" charset="0"/>
                          </a:rPr>
                          <m:t>sin</m:t>
                        </m:r>
                      </m:fName>
                      <m:e>
                        <m:d>
                          <m:dPr>
                            <m:ctrlPr>
                              <a:rPr lang="fr-CH" i="1">
                                <a:latin typeface="Cambria Math" panose="02040503050406030204" pitchFamily="18" charset="0"/>
                              </a:rPr>
                            </m:ctrlPr>
                          </m:dPr>
                          <m:e>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𝛿</m:t>
                                </m:r>
                              </m:e>
                              <m:sub>
                                <m:r>
                                  <a:rPr lang="fr-CH" i="1">
                                    <a:latin typeface="Cambria Math" panose="02040503050406030204" pitchFamily="18" charset="0"/>
                                  </a:rPr>
                                  <m:t>𝑚</m:t>
                                </m:r>
                              </m:sub>
                            </m:sSub>
                            <m:r>
                              <a:rPr lang="fr-CH" i="1">
                                <a:latin typeface="Cambria Math" panose="02040503050406030204" pitchFamily="18" charset="0"/>
                              </a:rPr>
                              <m:t>/2+30</m:t>
                            </m:r>
                            <m:r>
                              <a:rPr lang="fr-CH" i="1">
                                <a:latin typeface="Cambria Math" panose="02040503050406030204" pitchFamily="18" charset="0"/>
                                <a:ea typeface="Cambria Math" panose="02040503050406030204" pitchFamily="18" charset="0"/>
                              </a:rPr>
                              <m:t>°</m:t>
                            </m:r>
                          </m:e>
                        </m:d>
                      </m:e>
                    </m:func>
                  </m:oMath>
                </a14:m>
                <a:endParaRPr lang="en-CH" dirty="0"/>
              </a:p>
            </p:txBody>
          </p:sp>
        </mc:Choice>
        <mc:Fallback xmlns="">
          <p:sp>
            <p:nvSpPr>
              <p:cNvPr id="5" name="Subtitle 4">
                <a:extLst>
                  <a:ext uri="{FF2B5EF4-FFF2-40B4-BE49-F238E27FC236}">
                    <a16:creationId xmlns:a16="http://schemas.microsoft.com/office/drawing/2014/main" id="{7E77E312-3E9E-A84B-B6B5-5B7303E520E7}"/>
                  </a:ext>
                </a:extLst>
              </p:cNvPr>
              <p:cNvSpPr>
                <a:spLocks noGrp="1" noRot="1" noChangeAspect="1" noMove="1" noResize="1" noEditPoints="1" noAdjustHandles="1" noChangeArrowheads="1" noChangeShapeType="1" noTextEdit="1"/>
              </p:cNvSpPr>
              <p:nvPr>
                <p:ph type="subTitle" idx="1"/>
              </p:nvPr>
            </p:nvSpPr>
            <p:spPr>
              <a:xfrm>
                <a:off x="-3" y="435428"/>
                <a:ext cx="6617891" cy="4708071"/>
              </a:xfrm>
              <a:blipFill>
                <a:blip r:embed="rId6"/>
                <a:stretch>
                  <a:fillRect l="-575" t="-269" r="-1341"/>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F2D5D030-3FD0-BA40-9BEF-BE2E44F39EC2}"/>
              </a:ext>
            </a:extLst>
          </p:cNvPr>
          <p:cNvGrpSpPr/>
          <p:nvPr/>
        </p:nvGrpSpPr>
        <p:grpSpPr>
          <a:xfrm>
            <a:off x="7019585" y="1912502"/>
            <a:ext cx="2120462" cy="1710926"/>
            <a:chOff x="7019585" y="1912502"/>
            <a:chExt cx="2120462" cy="1710926"/>
          </a:xfrm>
        </p:grpSpPr>
        <p:pic>
          <p:nvPicPr>
            <p:cNvPr id="8" name="Picture 7">
              <a:extLst>
                <a:ext uri="{FF2B5EF4-FFF2-40B4-BE49-F238E27FC236}">
                  <a16:creationId xmlns:a16="http://schemas.microsoft.com/office/drawing/2014/main" id="{06F65A41-B273-2143-A014-EF9CA0882ADF}"/>
                </a:ext>
              </a:extLst>
            </p:cNvPr>
            <p:cNvPicPr>
              <a:picLocks noChangeAspect="1"/>
            </p:cNvPicPr>
            <p:nvPr/>
          </p:nvPicPr>
          <p:blipFill rotWithShape="1">
            <a:blip r:embed="rId2">
              <a:extLst>
                <a:ext uri="{BEBA8EAE-BF5A-486C-A8C5-ECC9F3942E4B}">
                  <a14:imgProps xmlns:a14="http://schemas.microsoft.com/office/drawing/2010/main">
                    <a14:imgLayer r:embed="rId7">
                      <a14:imgEffect>
                        <a14:brightnessContrast bright="20000" contrast="-20000"/>
                      </a14:imgEffect>
                    </a14:imgLayer>
                  </a14:imgProps>
                </a:ext>
              </a:extLst>
            </a:blip>
            <a:srcRect l="47328" b="-675"/>
            <a:stretch/>
          </p:blipFill>
          <p:spPr>
            <a:xfrm>
              <a:off x="7019585" y="1912502"/>
              <a:ext cx="2120462" cy="1710926"/>
            </a:xfrm>
            <a:prstGeom prst="rect">
              <a:avLst/>
            </a:prstGeom>
          </p:spPr>
        </p:pic>
        <p:sp>
          <p:nvSpPr>
            <p:cNvPr id="3" name="TextBox 2">
              <a:extLst>
                <a:ext uri="{FF2B5EF4-FFF2-40B4-BE49-F238E27FC236}">
                  <a16:creationId xmlns:a16="http://schemas.microsoft.com/office/drawing/2014/main" id="{FD272081-A2E5-BE4F-B946-AF0F10CC305F}"/>
                </a:ext>
              </a:extLst>
            </p:cNvPr>
            <p:cNvSpPr txBox="1"/>
            <p:nvPr/>
          </p:nvSpPr>
          <p:spPr>
            <a:xfrm>
              <a:off x="7838217" y="1993364"/>
              <a:ext cx="410369" cy="215444"/>
            </a:xfrm>
            <a:prstGeom prst="rect">
              <a:avLst/>
            </a:prstGeom>
            <a:solidFill>
              <a:schemeClr val="bg1"/>
            </a:solidFill>
          </p:spPr>
          <p:txBody>
            <a:bodyPr wrap="none" lIns="0" tIns="0" rIns="0" bIns="0" rtlCol="0">
              <a:spAutoFit/>
            </a:bodyPr>
            <a:lstStyle/>
            <a:p>
              <a:r>
                <a:rPr lang="en-US" sz="1400" i="1" dirty="0"/>
                <a:t>n</a:t>
              </a:r>
              <a:r>
                <a:rPr lang="en-US" sz="1400" dirty="0"/>
                <a:t>=1.5</a:t>
              </a:r>
            </a:p>
          </p:txBody>
        </p:sp>
      </p:grpSp>
    </p:spTree>
    <p:extLst>
      <p:ext uri="{BB962C8B-B14F-4D97-AF65-F5344CB8AC3E}">
        <p14:creationId xmlns:p14="http://schemas.microsoft.com/office/powerpoint/2010/main" val="3683140101"/>
      </p:ext>
    </p:extLst>
  </p:cSld>
  <p:clrMapOvr>
    <a:masterClrMapping/>
  </p:clrMapOvr>
  <mc:AlternateContent xmlns:mc="http://schemas.openxmlformats.org/markup-compatibility/2006" xmlns:p14="http://schemas.microsoft.com/office/powerpoint/2010/main">
    <mc:Choice Requires="p14">
      <p:transition spd="slow" p14:dur="2000" advClick="0" advTm="192151"/>
    </mc:Choice>
    <mc:Fallback xmlns="">
      <p:transition spd="slow" advClick="0" advTm="19215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D28EF7E-D5E5-0448-8635-7DF592DF517F}"/>
              </a:ext>
            </a:extLst>
          </p:cNvPr>
          <p:cNvGrpSpPr/>
          <p:nvPr/>
        </p:nvGrpSpPr>
        <p:grpSpPr>
          <a:xfrm>
            <a:off x="4220174" y="3006159"/>
            <a:ext cx="4909685" cy="2030289"/>
            <a:chOff x="3497773" y="3521675"/>
            <a:chExt cx="8694227" cy="3336323"/>
          </a:xfrm>
        </p:grpSpPr>
        <p:pic>
          <p:nvPicPr>
            <p:cNvPr id="4" name="Picture 3">
              <a:extLst>
                <a:ext uri="{FF2B5EF4-FFF2-40B4-BE49-F238E27FC236}">
                  <a16:creationId xmlns:a16="http://schemas.microsoft.com/office/drawing/2014/main" id="{453B214A-B688-CF42-8993-0857BD33474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 contrast="-10000"/>
                      </a14:imgEffect>
                    </a14:imgLayer>
                  </a14:imgProps>
                </a:ext>
              </a:extLst>
            </a:blip>
            <a:srcRect t="57678" r="5609"/>
            <a:stretch/>
          </p:blipFill>
          <p:spPr>
            <a:xfrm rot="10800000">
              <a:off x="3497773" y="3521675"/>
              <a:ext cx="8694227" cy="3336323"/>
            </a:xfrm>
            <a:prstGeom prst="rect">
              <a:avLst/>
            </a:prstGeom>
          </p:spPr>
        </p:pic>
        <p:sp>
          <p:nvSpPr>
            <p:cNvPr id="6" name="TextBox 5">
              <a:extLst>
                <a:ext uri="{FF2B5EF4-FFF2-40B4-BE49-F238E27FC236}">
                  <a16:creationId xmlns:a16="http://schemas.microsoft.com/office/drawing/2014/main" id="{E58CC9B7-2888-8649-8605-AAD2B2222F83}"/>
                </a:ext>
              </a:extLst>
            </p:cNvPr>
            <p:cNvSpPr txBox="1"/>
            <p:nvPr/>
          </p:nvSpPr>
          <p:spPr>
            <a:xfrm>
              <a:off x="4720282" y="5189837"/>
              <a:ext cx="577411" cy="531049"/>
            </a:xfrm>
            <a:prstGeom prst="rect">
              <a:avLst/>
            </a:prstGeom>
            <a:noFill/>
          </p:spPr>
          <p:txBody>
            <a:bodyPr wrap="none" rtlCol="0">
              <a:spAutoFit/>
            </a:bodyPr>
            <a:lstStyle/>
            <a:p>
              <a:r>
                <a:rPr lang="fr-CH" sz="1500" dirty="0">
                  <a:latin typeface="Symbol" pitchFamily="2" charset="2"/>
                </a:rPr>
                <a:t>q</a:t>
              </a:r>
              <a:r>
                <a:rPr lang="fr-CH" sz="1500" baseline="-25000" dirty="0"/>
                <a:t>1</a:t>
              </a:r>
            </a:p>
          </p:txBody>
        </p:sp>
        <p:sp>
          <p:nvSpPr>
            <p:cNvPr id="7" name="TextBox 6">
              <a:extLst>
                <a:ext uri="{FF2B5EF4-FFF2-40B4-BE49-F238E27FC236}">
                  <a16:creationId xmlns:a16="http://schemas.microsoft.com/office/drawing/2014/main" id="{F26E49E7-0B70-8048-9F59-ABF4190F397C}"/>
                </a:ext>
              </a:extLst>
            </p:cNvPr>
            <p:cNvSpPr txBox="1"/>
            <p:nvPr/>
          </p:nvSpPr>
          <p:spPr>
            <a:xfrm>
              <a:off x="7646634" y="4606544"/>
              <a:ext cx="649112" cy="379320"/>
            </a:xfrm>
            <a:prstGeom prst="rect">
              <a:avLst/>
            </a:prstGeom>
            <a:solidFill>
              <a:srgbClr val="E2F6FE"/>
            </a:solidFill>
          </p:spPr>
          <p:txBody>
            <a:bodyPr wrap="square" lIns="0" tIns="0" rIns="0" bIns="0" rtlCol="0">
              <a:spAutoFit/>
            </a:bodyPr>
            <a:lstStyle/>
            <a:p>
              <a:r>
                <a:rPr lang="fr-CH" sz="1500" dirty="0">
                  <a:solidFill>
                    <a:srgbClr val="00B050"/>
                  </a:solidFill>
                  <a:latin typeface="Symbol" pitchFamily="2" charset="2"/>
                </a:rPr>
                <a:t>  </a:t>
              </a:r>
              <a:r>
                <a:rPr lang="fr-CH" sz="1500" dirty="0" err="1">
                  <a:solidFill>
                    <a:srgbClr val="00B050"/>
                  </a:solidFill>
                  <a:latin typeface="Symbol" pitchFamily="2" charset="2"/>
                </a:rPr>
                <a:t>q</a:t>
              </a:r>
              <a:r>
                <a:rPr lang="fr-CH" sz="1500" baseline="-25000" dirty="0" err="1">
                  <a:solidFill>
                    <a:srgbClr val="00B050"/>
                  </a:solidFill>
                </a:rPr>
                <a:t>t</a:t>
              </a:r>
              <a:endParaRPr lang="fr-CH" sz="1500" dirty="0">
                <a:solidFill>
                  <a:srgbClr val="00B050"/>
                </a:solidFill>
              </a:endParaRPr>
            </a:p>
          </p:txBody>
        </p:sp>
        <p:sp>
          <p:nvSpPr>
            <p:cNvPr id="8" name="TextBox 7">
              <a:extLst>
                <a:ext uri="{FF2B5EF4-FFF2-40B4-BE49-F238E27FC236}">
                  <a16:creationId xmlns:a16="http://schemas.microsoft.com/office/drawing/2014/main" id="{80A5ABDC-547E-B94E-AB8A-F82A551AD5B9}"/>
                </a:ext>
              </a:extLst>
            </p:cNvPr>
            <p:cNvSpPr txBox="1"/>
            <p:nvPr/>
          </p:nvSpPr>
          <p:spPr>
            <a:xfrm>
              <a:off x="4675447" y="4511640"/>
              <a:ext cx="990977" cy="531049"/>
            </a:xfrm>
            <a:prstGeom prst="rect">
              <a:avLst/>
            </a:prstGeom>
            <a:solidFill>
              <a:schemeClr val="bg1"/>
            </a:solidFill>
          </p:spPr>
          <p:txBody>
            <a:bodyPr wrap="none" rtlCol="0">
              <a:spAutoFit/>
            </a:bodyPr>
            <a:lstStyle/>
            <a:p>
              <a:r>
                <a:rPr lang="fr-CH" sz="1500" dirty="0">
                  <a:solidFill>
                    <a:srgbClr val="00B050"/>
                  </a:solidFill>
                  <a:latin typeface="Symbol" pitchFamily="2" charset="2"/>
                </a:rPr>
                <a:t>      q</a:t>
              </a:r>
              <a:r>
                <a:rPr lang="fr-CH" sz="1500" baseline="-25000" dirty="0">
                  <a:solidFill>
                    <a:srgbClr val="00B050"/>
                  </a:solidFill>
                </a:rPr>
                <a:t>i</a:t>
              </a:r>
            </a:p>
          </p:txBody>
        </p:sp>
        <p:sp>
          <p:nvSpPr>
            <p:cNvPr id="9" name="TextBox 8">
              <a:extLst>
                <a:ext uri="{FF2B5EF4-FFF2-40B4-BE49-F238E27FC236}">
                  <a16:creationId xmlns:a16="http://schemas.microsoft.com/office/drawing/2014/main" id="{E8EB58CA-A9A4-3942-9A64-69C155F23942}"/>
                </a:ext>
              </a:extLst>
            </p:cNvPr>
            <p:cNvSpPr txBox="1"/>
            <p:nvPr/>
          </p:nvSpPr>
          <p:spPr>
            <a:xfrm>
              <a:off x="9185193" y="5226908"/>
              <a:ext cx="577411" cy="531049"/>
            </a:xfrm>
            <a:prstGeom prst="rect">
              <a:avLst/>
            </a:prstGeom>
            <a:noFill/>
          </p:spPr>
          <p:txBody>
            <a:bodyPr wrap="none" rtlCol="0">
              <a:spAutoFit/>
            </a:bodyPr>
            <a:lstStyle/>
            <a:p>
              <a:r>
                <a:rPr lang="fr-CH" sz="1500" dirty="0">
                  <a:latin typeface="Symbol" pitchFamily="2" charset="2"/>
                </a:rPr>
                <a:t>q</a:t>
              </a:r>
              <a:r>
                <a:rPr lang="fr-CH" sz="1500" baseline="-25000" dirty="0"/>
                <a:t>2</a:t>
              </a:r>
            </a:p>
          </p:txBody>
        </p:sp>
        <p:sp>
          <p:nvSpPr>
            <p:cNvPr id="10" name="TextBox 9">
              <a:extLst>
                <a:ext uri="{FF2B5EF4-FFF2-40B4-BE49-F238E27FC236}">
                  <a16:creationId xmlns:a16="http://schemas.microsoft.com/office/drawing/2014/main" id="{B8922A2B-F817-4643-845F-30160C3A3C90}"/>
                </a:ext>
              </a:extLst>
            </p:cNvPr>
            <p:cNvSpPr txBox="1"/>
            <p:nvPr/>
          </p:nvSpPr>
          <p:spPr>
            <a:xfrm>
              <a:off x="7510773" y="5112428"/>
              <a:ext cx="577411" cy="531049"/>
            </a:xfrm>
            <a:prstGeom prst="rect">
              <a:avLst/>
            </a:prstGeom>
            <a:noFill/>
          </p:spPr>
          <p:txBody>
            <a:bodyPr wrap="none" rtlCol="0">
              <a:spAutoFit/>
            </a:bodyPr>
            <a:lstStyle/>
            <a:p>
              <a:r>
                <a:rPr lang="fr-CH" sz="1500" dirty="0">
                  <a:solidFill>
                    <a:srgbClr val="00B050"/>
                  </a:solidFill>
                  <a:latin typeface="Symbol" pitchFamily="2" charset="2"/>
                </a:rPr>
                <a:t>q</a:t>
              </a:r>
              <a:r>
                <a:rPr lang="fr-CH" sz="1500" baseline="-25000" dirty="0">
                  <a:solidFill>
                    <a:srgbClr val="00B050"/>
                  </a:solidFill>
                </a:rPr>
                <a:t>0</a:t>
              </a:r>
            </a:p>
          </p:txBody>
        </p:sp>
        <p:cxnSp>
          <p:nvCxnSpPr>
            <p:cNvPr id="12" name="Straight Connector 11">
              <a:extLst>
                <a:ext uri="{FF2B5EF4-FFF2-40B4-BE49-F238E27FC236}">
                  <a16:creationId xmlns:a16="http://schemas.microsoft.com/office/drawing/2014/main" id="{7C4BC130-5B7A-7E41-8793-0DD83322BB15}"/>
                </a:ext>
              </a:extLst>
            </p:cNvPr>
            <p:cNvCxnSpPr>
              <a:cxnSpLocks/>
            </p:cNvCxnSpPr>
            <p:nvPr/>
          </p:nvCxnSpPr>
          <p:spPr>
            <a:xfrm flipH="1" flipV="1">
              <a:off x="5351326" y="4436076"/>
              <a:ext cx="3929514" cy="1153872"/>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Arc 15">
              <a:extLst>
                <a:ext uri="{FF2B5EF4-FFF2-40B4-BE49-F238E27FC236}">
                  <a16:creationId xmlns:a16="http://schemas.microsoft.com/office/drawing/2014/main" id="{6C544D3F-2E30-D541-94E2-613339F57352}"/>
                </a:ext>
              </a:extLst>
            </p:cNvPr>
            <p:cNvSpPr/>
            <p:nvPr/>
          </p:nvSpPr>
          <p:spPr>
            <a:xfrm rot="12600000">
              <a:off x="5666965" y="4283656"/>
              <a:ext cx="459589" cy="780174"/>
            </a:xfrm>
            <a:prstGeom prst="arc">
              <a:avLst/>
            </a:pr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sz="1013"/>
            </a:p>
          </p:txBody>
        </p:sp>
        <p:sp>
          <p:nvSpPr>
            <p:cNvPr id="18" name="Arc 17">
              <a:extLst>
                <a:ext uri="{FF2B5EF4-FFF2-40B4-BE49-F238E27FC236}">
                  <a16:creationId xmlns:a16="http://schemas.microsoft.com/office/drawing/2014/main" id="{21D4F13A-33B2-8A4D-A7EE-088BC5B541F3}"/>
                </a:ext>
              </a:extLst>
            </p:cNvPr>
            <p:cNvSpPr/>
            <p:nvPr/>
          </p:nvSpPr>
          <p:spPr>
            <a:xfrm rot="13924975">
              <a:off x="7960436" y="5184334"/>
              <a:ext cx="459589" cy="468734"/>
            </a:xfrm>
            <a:prstGeom prst="arc">
              <a:avLst/>
            </a:pr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sz="1013"/>
            </a:p>
          </p:txBody>
        </p:sp>
        <p:sp>
          <p:nvSpPr>
            <p:cNvPr id="20" name="Arc 19">
              <a:extLst>
                <a:ext uri="{FF2B5EF4-FFF2-40B4-BE49-F238E27FC236}">
                  <a16:creationId xmlns:a16="http://schemas.microsoft.com/office/drawing/2014/main" id="{A32602CA-B19C-5144-9AF8-9AE99F7A5C3B}"/>
                </a:ext>
              </a:extLst>
            </p:cNvPr>
            <p:cNvSpPr/>
            <p:nvPr/>
          </p:nvSpPr>
          <p:spPr>
            <a:xfrm rot="4887148">
              <a:off x="7645822" y="4947044"/>
              <a:ext cx="284203" cy="196827"/>
            </a:xfrm>
            <a:prstGeom prst="arc">
              <a:avLst/>
            </a:pr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sz="1013"/>
            </a:p>
          </p:txBody>
        </p:sp>
        <p:sp>
          <p:nvSpPr>
            <p:cNvPr id="22" name="Arc 21">
              <a:extLst>
                <a:ext uri="{FF2B5EF4-FFF2-40B4-BE49-F238E27FC236}">
                  <a16:creationId xmlns:a16="http://schemas.microsoft.com/office/drawing/2014/main" id="{0A5BB396-A6B2-8C46-BE18-562C3334933E}"/>
                </a:ext>
              </a:extLst>
            </p:cNvPr>
            <p:cNvSpPr/>
            <p:nvPr/>
          </p:nvSpPr>
          <p:spPr>
            <a:xfrm rot="13924975">
              <a:off x="9536738" y="5446051"/>
              <a:ext cx="276458" cy="187303"/>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sz="1013"/>
            </a:p>
          </p:txBody>
        </p:sp>
        <p:sp>
          <p:nvSpPr>
            <p:cNvPr id="23" name="TextBox 22">
              <a:extLst>
                <a:ext uri="{FF2B5EF4-FFF2-40B4-BE49-F238E27FC236}">
                  <a16:creationId xmlns:a16="http://schemas.microsoft.com/office/drawing/2014/main" id="{07CB67C2-1899-004C-8AD6-B84282E2F925}"/>
                </a:ext>
              </a:extLst>
            </p:cNvPr>
            <p:cNvSpPr txBox="1"/>
            <p:nvPr/>
          </p:nvSpPr>
          <p:spPr>
            <a:xfrm>
              <a:off x="6277703" y="4324716"/>
              <a:ext cx="519459" cy="682777"/>
            </a:xfrm>
            <a:prstGeom prst="rect">
              <a:avLst/>
            </a:prstGeom>
            <a:noFill/>
          </p:spPr>
          <p:txBody>
            <a:bodyPr wrap="none" rtlCol="0">
              <a:spAutoFit/>
            </a:bodyPr>
            <a:lstStyle/>
            <a:p>
              <a:r>
                <a:rPr lang="fr-CH" sz="2100" i="1" dirty="0"/>
                <a:t>Y</a:t>
              </a:r>
            </a:p>
          </p:txBody>
        </p:sp>
      </p:grpSp>
      <p:pic>
        <p:nvPicPr>
          <p:cNvPr id="24" name="Picture 23">
            <a:extLst>
              <a:ext uri="{FF2B5EF4-FFF2-40B4-BE49-F238E27FC236}">
                <a16:creationId xmlns:a16="http://schemas.microsoft.com/office/drawing/2014/main" id="{B314DD59-FEE2-B645-BB17-7D33E3F0FFA1}"/>
              </a:ext>
            </a:extLst>
          </p:cNvPr>
          <p:cNvPicPr>
            <a:picLocks noChangeAspect="1"/>
          </p:cNvPicPr>
          <p:nvPr/>
        </p:nvPicPr>
        <p:blipFill rotWithShape="1">
          <a:blip r:embed="rId2">
            <a:extLst>
              <a:ext uri="{BEBA8EAE-BF5A-486C-A8C5-ECC9F3942E4B}">
                <a14:imgProps xmlns:a14="http://schemas.microsoft.com/office/drawing/2010/main">
                  <a14:imgLayer r:embed="rId4">
                    <a14:imgEffect>
                      <a14:brightnessContrast bright="10000" contrast="-10000"/>
                    </a14:imgEffect>
                  </a14:imgLayer>
                </a14:imgProps>
              </a:ext>
            </a:extLst>
          </a:blip>
          <a:srcRect l="3215" t="9755" r="301" b="53488"/>
          <a:stretch/>
        </p:blipFill>
        <p:spPr>
          <a:xfrm rot="10800000">
            <a:off x="-16522" y="3763211"/>
            <a:ext cx="4236696" cy="1381372"/>
          </a:xfrm>
          <a:prstGeom prst="rect">
            <a:avLst/>
          </a:prstGeom>
        </p:spPr>
      </p:pic>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0" y="1"/>
            <a:ext cx="5702212" cy="435428"/>
          </a:xfrm>
        </p:spPr>
        <p:txBody>
          <a:bodyPr>
            <a:noAutofit/>
          </a:bodyPr>
          <a:lstStyle/>
          <a:p>
            <a:r>
              <a:rPr lang="en-CH" sz="2800" dirty="0"/>
              <a:t>Dispositifs simples: dioptres</a:t>
            </a:r>
          </a:p>
        </p:txBody>
      </p:sp>
      <mc:AlternateContent xmlns:mc="http://schemas.openxmlformats.org/markup-compatibility/2006" xmlns:a14="http://schemas.microsoft.com/office/drawing/2010/main">
        <mc:Choice Requires="a14">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5426" y="2720488"/>
                <a:ext cx="4638569" cy="1548708"/>
              </a:xfrm>
            </p:spPr>
            <p:txBody>
              <a:bodyPr>
                <a:noAutofit/>
              </a:bodyPr>
              <a:lstStyle/>
              <a:p>
                <a:pPr marL="257175" indent="-257175" algn="l">
                  <a:lnSpc>
                    <a:spcPct val="110000"/>
                  </a:lnSpc>
                  <a:spcBef>
                    <a:spcPts val="0"/>
                  </a:spcBef>
                  <a:buFont typeface="Arial" panose="020B0604020202020204" pitchFamily="34" charset="0"/>
                  <a:buChar char="•"/>
                </a:pPr>
                <a:r>
                  <a:rPr lang="en-CH"/>
                  <a:t>La </a:t>
                </a:r>
                <a:r>
                  <a:rPr lang="en-CH" dirty="0"/>
                  <a:t>même équation est valable pour un objet sur l'axe ou hors axe</a:t>
                </a:r>
              </a:p>
              <a:p>
                <a:pPr marL="257175" indent="-257175" algn="l">
                  <a:lnSpc>
                    <a:spcPct val="110000"/>
                  </a:lnSpc>
                  <a:spcBef>
                    <a:spcPts val="0"/>
                  </a:spcBef>
                  <a:buFont typeface="Arial" panose="020B0604020202020204" pitchFamily="34" charset="0"/>
                  <a:buChar char="•"/>
                </a:pPr>
                <a:r>
                  <a:rPr lang="en-CH" dirty="0"/>
                  <a:t>L’agrandissement: </a:t>
                </a:r>
                <a14:m>
                  <m:oMath xmlns:m="http://schemas.openxmlformats.org/officeDocument/2006/math">
                    <m:r>
                      <m:rPr>
                        <m:sty m:val="p"/>
                      </m:rPr>
                      <a:rPr lang="fr-CH">
                        <a:latin typeface="Cambria Math" panose="02040503050406030204" pitchFamily="18" charset="0"/>
                      </a:rPr>
                      <m:t>M</m:t>
                    </m:r>
                    <m:r>
                      <a:rPr lang="fr-CH" i="1">
                        <a:latin typeface="Cambria Math" panose="02040503050406030204" pitchFamily="18" charset="0"/>
                        <a:ea typeface="Cambria Math" panose="02040503050406030204" pitchFamily="18" charset="0"/>
                      </a:rPr>
                      <m:t>≡</m:t>
                    </m:r>
                    <m:f>
                      <m:fPr>
                        <m:ctrlPr>
                          <a:rPr lang="en-CH" i="1">
                            <a:latin typeface="Cambria Math" panose="02040503050406030204" pitchFamily="18" charset="0"/>
                          </a:rPr>
                        </m:ctrlPr>
                      </m:fPr>
                      <m:num>
                        <m:sSub>
                          <m:sSubPr>
                            <m:ctrlPr>
                              <a:rPr lang="en-CH" i="1">
                                <a:latin typeface="Cambria Math" panose="02040503050406030204" pitchFamily="18" charset="0"/>
                              </a:rPr>
                            </m:ctrlPr>
                          </m:sSubPr>
                          <m:e>
                            <m:r>
                              <a:rPr lang="fr-CH" i="1">
                                <a:latin typeface="Cambria Math" panose="02040503050406030204" pitchFamily="18" charset="0"/>
                              </a:rPr>
                              <m:t>𝑦</m:t>
                            </m:r>
                          </m:e>
                          <m:sub>
                            <m:r>
                              <a:rPr lang="fr-CH" i="1">
                                <a:latin typeface="Cambria Math" panose="02040503050406030204" pitchFamily="18" charset="0"/>
                              </a:rPr>
                              <m:t>2</m:t>
                            </m:r>
                          </m:sub>
                        </m:sSub>
                      </m:num>
                      <m:den>
                        <m:sSub>
                          <m:sSubPr>
                            <m:ctrlPr>
                              <a:rPr lang="fr-CH" i="1">
                                <a:latin typeface="Cambria Math" panose="02040503050406030204" pitchFamily="18" charset="0"/>
                              </a:rPr>
                            </m:ctrlPr>
                          </m:sSubPr>
                          <m:e>
                            <m:r>
                              <a:rPr lang="fr-CH" i="1">
                                <a:latin typeface="Cambria Math" panose="02040503050406030204" pitchFamily="18" charset="0"/>
                              </a:rPr>
                              <m:t>𝑦</m:t>
                            </m:r>
                          </m:e>
                          <m:sub>
                            <m:r>
                              <a:rPr lang="fr-CH" i="1">
                                <a:latin typeface="Cambria Math" panose="02040503050406030204" pitchFamily="18" charset="0"/>
                              </a:rPr>
                              <m:t>1</m:t>
                            </m:r>
                          </m:sub>
                        </m:sSub>
                      </m:den>
                    </m:f>
                    <m:r>
                      <a:rPr lang="fr-CH" i="1">
                        <a:latin typeface="Cambria Math" panose="02040503050406030204" pitchFamily="18" charset="0"/>
                      </a:rPr>
                      <m:t>=</m:t>
                    </m:r>
                    <m:r>
                      <a:rPr lang="fr-CH" b="0" i="1" smtClean="0">
                        <a:latin typeface="Cambria Math" panose="02040503050406030204" pitchFamily="18" charset="0"/>
                      </a:rPr>
                      <m:t>−</m:t>
                    </m:r>
                    <m:f>
                      <m:fPr>
                        <m:ctrlPr>
                          <a:rPr lang="en-CH" i="1">
                            <a:latin typeface="Cambria Math" panose="02040503050406030204" pitchFamily="18" charset="0"/>
                          </a:rPr>
                        </m:ctrlPr>
                      </m:fPr>
                      <m:num>
                        <m:sSub>
                          <m:sSubPr>
                            <m:ctrlPr>
                              <a:rPr lang="en-CH" i="1">
                                <a:latin typeface="Cambria Math" panose="02040503050406030204" pitchFamily="18" charset="0"/>
                              </a:rPr>
                            </m:ctrlPr>
                          </m:sSubPr>
                          <m:e>
                            <m:r>
                              <a:rPr lang="fr-CH" b="0" i="1" smtClean="0">
                                <a:latin typeface="Cambria Math" panose="02040503050406030204" pitchFamily="18" charset="0"/>
                              </a:rPr>
                              <m:t>𝑛</m:t>
                            </m:r>
                          </m:e>
                          <m:sub>
                            <m:r>
                              <a:rPr lang="fr-CH" b="0" i="1" smtClean="0">
                                <a:latin typeface="Cambria Math" panose="02040503050406030204" pitchFamily="18" charset="0"/>
                              </a:rPr>
                              <m:t>1</m:t>
                            </m:r>
                          </m:sub>
                        </m:sSub>
                      </m:num>
                      <m:den>
                        <m:sSub>
                          <m:sSubPr>
                            <m:ctrlPr>
                              <a:rPr lang="fr-CH" i="1">
                                <a:latin typeface="Cambria Math" panose="02040503050406030204" pitchFamily="18" charset="0"/>
                              </a:rPr>
                            </m:ctrlPr>
                          </m:sSubPr>
                          <m:e>
                            <m:r>
                              <a:rPr lang="fr-CH" b="0" i="1" smtClean="0">
                                <a:latin typeface="Cambria Math" panose="02040503050406030204" pitchFamily="18" charset="0"/>
                              </a:rPr>
                              <m:t>𝑛</m:t>
                            </m:r>
                          </m:e>
                          <m:sub>
                            <m:r>
                              <a:rPr lang="fr-CH" b="0" i="1" smtClean="0">
                                <a:latin typeface="Cambria Math" panose="02040503050406030204" pitchFamily="18" charset="0"/>
                              </a:rPr>
                              <m:t>2</m:t>
                            </m:r>
                          </m:sub>
                        </m:sSub>
                      </m:den>
                    </m:f>
                    <m:f>
                      <m:fPr>
                        <m:ctrlPr>
                          <a:rPr lang="en-CH" i="1">
                            <a:latin typeface="Cambria Math" panose="02040503050406030204" pitchFamily="18" charset="0"/>
                          </a:rPr>
                        </m:ctrlPr>
                      </m:fPr>
                      <m:num>
                        <m:sSub>
                          <m:sSubPr>
                            <m:ctrlPr>
                              <a:rPr lang="en-CH" i="1">
                                <a:latin typeface="Cambria Math" panose="02040503050406030204" pitchFamily="18" charset="0"/>
                              </a:rPr>
                            </m:ctrlPr>
                          </m:sSubPr>
                          <m:e>
                            <m:r>
                              <a:rPr lang="fr-CH" i="1">
                                <a:latin typeface="Cambria Math" panose="02040503050406030204" pitchFamily="18" charset="0"/>
                              </a:rPr>
                              <m:t>𝑧</m:t>
                            </m:r>
                          </m:e>
                          <m:sub>
                            <m:r>
                              <a:rPr lang="fr-CH" i="1">
                                <a:latin typeface="Cambria Math" panose="02040503050406030204" pitchFamily="18" charset="0"/>
                              </a:rPr>
                              <m:t>2</m:t>
                            </m:r>
                          </m:sub>
                        </m:sSub>
                      </m:num>
                      <m:den>
                        <m:sSub>
                          <m:sSubPr>
                            <m:ctrlPr>
                              <a:rPr lang="fr-CH" i="1">
                                <a:latin typeface="Cambria Math" panose="02040503050406030204" pitchFamily="18" charset="0"/>
                              </a:rPr>
                            </m:ctrlPr>
                          </m:sSubPr>
                          <m:e>
                            <m:r>
                              <a:rPr lang="fr-CH" i="1">
                                <a:latin typeface="Cambria Math" panose="02040503050406030204" pitchFamily="18" charset="0"/>
                              </a:rPr>
                              <m:t>𝑧</m:t>
                            </m:r>
                          </m:e>
                          <m:sub>
                            <m:r>
                              <a:rPr lang="fr-CH" i="1">
                                <a:latin typeface="Cambria Math" panose="02040503050406030204" pitchFamily="18" charset="0"/>
                              </a:rPr>
                              <m:t>1</m:t>
                            </m:r>
                          </m:sub>
                        </m:sSub>
                      </m:den>
                    </m:f>
                  </m:oMath>
                </a14:m>
                <a:endParaRPr lang="en-CH" dirty="0"/>
              </a:p>
              <a:p>
                <a:pPr marL="257175" indent="-257175" algn="l">
                  <a:lnSpc>
                    <a:spcPct val="110000"/>
                  </a:lnSpc>
                  <a:spcBef>
                    <a:spcPts val="0"/>
                  </a:spcBef>
                  <a:buFont typeface="Arial" panose="020B0604020202020204" pitchFamily="34" charset="0"/>
                  <a:buChar char="•"/>
                </a:pPr>
                <a:endParaRPr lang="en-CH" dirty="0"/>
              </a:p>
              <a:p>
                <a:pPr marL="257175" indent="-257175" algn="l">
                  <a:lnSpc>
                    <a:spcPct val="110000"/>
                  </a:lnSpc>
                  <a:spcBef>
                    <a:spcPts val="0"/>
                  </a:spcBef>
                  <a:buFont typeface="Arial" panose="020B0604020202020204" pitchFamily="34" charset="0"/>
                  <a:buChar char="•"/>
                </a:pPr>
                <a:endParaRPr lang="en-CH" dirty="0"/>
              </a:p>
            </p:txBody>
          </p:sp>
        </mc:Choice>
        <mc:Fallback xmlns="">
          <p:sp>
            <p:nvSpPr>
              <p:cNvPr id="5" name="Subtitle 4">
                <a:extLst>
                  <a:ext uri="{FF2B5EF4-FFF2-40B4-BE49-F238E27FC236}">
                    <a16:creationId xmlns:a16="http://schemas.microsoft.com/office/drawing/2014/main" id="{7E77E312-3E9E-A84B-B6B5-5B7303E520E7}"/>
                  </a:ext>
                </a:extLst>
              </p:cNvPr>
              <p:cNvSpPr>
                <a:spLocks noGrp="1" noRot="1" noChangeAspect="1" noMove="1" noResize="1" noEditPoints="1" noAdjustHandles="1" noChangeArrowheads="1" noChangeShapeType="1" noTextEdit="1"/>
              </p:cNvSpPr>
              <p:nvPr>
                <p:ph type="subTitle" idx="1"/>
              </p:nvPr>
            </p:nvSpPr>
            <p:spPr>
              <a:xfrm>
                <a:off x="-5426" y="2720488"/>
                <a:ext cx="4638569" cy="1548708"/>
              </a:xfrm>
              <a:blipFill>
                <a:blip r:embed="rId5"/>
                <a:stretch>
                  <a:fillRect l="-820" t="-820" r="-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Subtitle 4">
                <a:extLst>
                  <a:ext uri="{FF2B5EF4-FFF2-40B4-BE49-F238E27FC236}">
                    <a16:creationId xmlns:a16="http://schemas.microsoft.com/office/drawing/2014/main" id="{854C12EF-EDEF-1BB9-76F8-3BD456E20FE1}"/>
                  </a:ext>
                </a:extLst>
              </p:cNvPr>
              <p:cNvSpPr txBox="1">
                <a:spLocks/>
              </p:cNvSpPr>
              <p:nvPr/>
            </p:nvSpPr>
            <p:spPr>
              <a:xfrm>
                <a:off x="14140" y="437257"/>
                <a:ext cx="9115719" cy="1776015"/>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57175" indent="-257175" algn="l">
                  <a:lnSpc>
                    <a:spcPct val="110000"/>
                  </a:lnSpc>
                  <a:spcBef>
                    <a:spcPts val="0"/>
                  </a:spcBef>
                  <a:buFont typeface="Arial" panose="020B0604020202020204" pitchFamily="34" charset="0"/>
                  <a:buChar char="•"/>
                </a:pPr>
                <a:r>
                  <a:rPr lang="en-CH" dirty="0"/>
                  <a:t>Le </a:t>
                </a:r>
                <a:r>
                  <a:rPr lang="en-CH" b="1" dirty="0"/>
                  <a:t>dioptre</a:t>
                </a:r>
                <a:r>
                  <a:rPr lang="en-CH" dirty="0"/>
                  <a:t> est une surface courbe</a:t>
                </a:r>
                <a:r>
                  <a:rPr lang="fr-CH" dirty="0"/>
                  <a:t>, </a:t>
                </a:r>
                <a:r>
                  <a:rPr lang="en-CH" dirty="0"/>
                  <a:t>p. ex. sphérique</a:t>
                </a:r>
                <a:r>
                  <a:rPr lang="fr-CH" dirty="0"/>
                  <a:t>, </a:t>
                </a:r>
                <a:r>
                  <a:rPr lang="en-CH" dirty="0"/>
                  <a:t>entre deux milieux d'indices différents.</a:t>
                </a:r>
              </a:p>
              <a:p>
                <a:pPr marL="257175" indent="-257175" algn="l">
                  <a:lnSpc>
                    <a:spcPct val="110000"/>
                  </a:lnSpc>
                  <a:spcBef>
                    <a:spcPts val="0"/>
                  </a:spcBef>
                  <a:buFont typeface="Arial" panose="020B0604020202020204" pitchFamily="34" charset="0"/>
                  <a:buChar char="•"/>
                </a:pPr>
                <a:r>
                  <a:rPr lang="en-CH" dirty="0"/>
                  <a:t>Le calcul de la réfraction contient deux formules non-linéaires: </a:t>
                </a:r>
              </a:p>
              <a:p>
                <a:pPr marL="600075" lvl="1" indent="-257175" algn="l">
                  <a:lnSpc>
                    <a:spcPct val="110000"/>
                  </a:lnSpc>
                  <a:spcBef>
                    <a:spcPts val="0"/>
                  </a:spcBef>
                  <a:buFont typeface="Arial" panose="020B0604020202020204" pitchFamily="34" charset="0"/>
                  <a:buChar char="•"/>
                </a:pPr>
                <a:r>
                  <a:rPr lang="en-CH" dirty="0"/>
                  <a:t>La loi de Snell</a:t>
                </a:r>
              </a:p>
              <a:p>
                <a:pPr marL="600075" lvl="1" indent="-257175" algn="l">
                  <a:lnSpc>
                    <a:spcPct val="110000"/>
                  </a:lnSpc>
                  <a:spcBef>
                    <a:spcPts val="0"/>
                  </a:spcBef>
                  <a:buFont typeface="Arial" panose="020B0604020202020204" pitchFamily="34" charset="0"/>
                  <a:buChar char="•"/>
                </a:pPr>
                <a:r>
                  <a:rPr lang="en-CH" dirty="0"/>
                  <a:t>Le </a:t>
                </a:r>
                <a:r>
                  <a:rPr lang="en-CH"/>
                  <a:t>calcul géométrique </a:t>
                </a:r>
                <a:r>
                  <a:rPr lang="en-CH" dirty="0"/>
                  <a:t>(la courbure de la surface sphérique)</a:t>
                </a:r>
              </a:p>
              <a:p>
                <a:pPr marL="257175" indent="-257175" algn="l">
                  <a:lnSpc>
                    <a:spcPct val="110000"/>
                  </a:lnSpc>
                  <a:spcBef>
                    <a:spcPts val="0"/>
                  </a:spcBef>
                  <a:buFont typeface="Arial" panose="020B0604020202020204" pitchFamily="34" charset="0"/>
                  <a:buChar char="•"/>
                </a:pPr>
                <a:r>
                  <a:rPr lang="en-CH" dirty="0"/>
                  <a:t>Par l’approximation paraxiale </a:t>
                </a:r>
                <a14:m>
                  <m:oMath xmlns:m="http://schemas.openxmlformats.org/officeDocument/2006/math">
                    <m:d>
                      <m:dPr>
                        <m:ctrlPr>
                          <a:rPr lang="en-CH" i="1" smtClean="0">
                            <a:latin typeface="Cambria Math" panose="02040503050406030204" pitchFamily="18" charset="0"/>
                          </a:rPr>
                        </m:ctrlPr>
                      </m:dPr>
                      <m:e>
                        <m:func>
                          <m:funcPr>
                            <m:ctrlPr>
                              <a:rPr lang="en-GB" i="1" smtClean="0">
                                <a:latin typeface="Cambria Math" panose="02040503050406030204" pitchFamily="18" charset="0"/>
                              </a:rPr>
                            </m:ctrlPr>
                          </m:funcPr>
                          <m:fName>
                            <m:r>
                              <m:rPr>
                                <m:sty m:val="p"/>
                              </m:rPr>
                              <a:rPr lang="en-GB" smtClean="0">
                                <a:latin typeface="Cambria Math" panose="02040503050406030204" pitchFamily="18" charset="0"/>
                              </a:rPr>
                              <m:t>sin</m:t>
                            </m:r>
                          </m:fName>
                          <m:e>
                            <m:r>
                              <a:rPr lang="en-GB" i="1" smtClean="0">
                                <a:latin typeface="Cambria Math" panose="02040503050406030204" pitchFamily="18" charset="0"/>
                                <a:ea typeface="Cambria Math" panose="02040503050406030204" pitchFamily="18" charset="0"/>
                              </a:rPr>
                              <m:t>𝜃</m:t>
                            </m:r>
                          </m:e>
                        </m:func>
                        <m:r>
                          <a:rPr lang="en-GB" i="1" smtClean="0">
                            <a:latin typeface="Cambria Math" panose="02040503050406030204" pitchFamily="18" charset="0"/>
                            <a:ea typeface="Cambria Math" panose="02040503050406030204" pitchFamily="18" charset="0"/>
                          </a:rPr>
                          <m:t>≈</m:t>
                        </m:r>
                        <m:func>
                          <m:funcPr>
                            <m:ctrlPr>
                              <a:rPr lang="en-GB" i="1" smtClean="0">
                                <a:latin typeface="Cambria Math" panose="02040503050406030204" pitchFamily="18" charset="0"/>
                                <a:ea typeface="Cambria Math" panose="02040503050406030204" pitchFamily="18" charset="0"/>
                              </a:rPr>
                            </m:ctrlPr>
                          </m:funcPr>
                          <m:fName>
                            <m:r>
                              <m:rPr>
                                <m:sty m:val="p"/>
                              </m:rPr>
                              <a:rPr lang="en-GB" smtClean="0">
                                <a:latin typeface="Cambria Math" panose="02040503050406030204" pitchFamily="18" charset="0"/>
                                <a:ea typeface="Cambria Math" panose="02040503050406030204" pitchFamily="18" charset="0"/>
                              </a:rPr>
                              <m:t>tan</m:t>
                            </m:r>
                          </m:fName>
                          <m:e>
                            <m:r>
                              <a:rPr lang="en-GB" i="1" smtClean="0">
                                <a:latin typeface="Cambria Math" panose="02040503050406030204" pitchFamily="18" charset="0"/>
                                <a:ea typeface="Cambria Math" panose="02040503050406030204" pitchFamily="18" charset="0"/>
                              </a:rPr>
                              <m:t>𝜃</m:t>
                            </m:r>
                          </m:e>
                        </m:func>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𝜃</m:t>
                        </m:r>
                      </m:e>
                    </m:d>
                  </m:oMath>
                </a14:m>
                <a:r>
                  <a:rPr lang="en-CH" dirty="0"/>
                  <a:t> on a un </a:t>
                </a:r>
                <a:r>
                  <a:rPr lang="en-CH"/>
                  <a:t>calcul simplifié</a:t>
                </a:r>
                <a:r>
                  <a:rPr lang="fr-CH" dirty="0"/>
                  <a:t>: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rPr>
                          <m:t>1</m:t>
                        </m:r>
                      </m:sub>
                    </m:sSub>
                    <m:r>
                      <a:rPr lang="fr-CH"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0</m:t>
                        </m:r>
                      </m:sub>
                    </m:sSub>
                    <m:r>
                      <a:rPr lang="fr-CH"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𝑖</m:t>
                        </m:r>
                      </m:sub>
                    </m:sSub>
                  </m:oMath>
                </a14:m>
                <a:r>
                  <a:rPr lang="fr-CH" dirty="0"/>
                  <a:t> et: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rPr>
                          <m:t>2</m:t>
                        </m:r>
                      </m:sub>
                    </m:sSub>
                    <m:r>
                      <a:rPr lang="fr-CH"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𝑡</m:t>
                        </m:r>
                      </m:sub>
                    </m:sSub>
                    <m:r>
                      <a:rPr lang="fr-CH"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0</m:t>
                        </m:r>
                      </m:sub>
                    </m:sSub>
                  </m:oMath>
                </a14:m>
                <a:r>
                  <a:rPr lang="fr-CH" dirty="0"/>
                  <a:t> . Cela donne: </a:t>
                </a:r>
                <a14:m>
                  <m:oMath xmlns:m="http://schemas.openxmlformats.org/officeDocument/2006/math">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1</m:t>
                        </m:r>
                      </m:sub>
                    </m:sSub>
                    <m:d>
                      <m:dPr>
                        <m:ctrlPr>
                          <a:rPr lang="fr-CH"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rPr>
                              <m:t>1</m:t>
                            </m:r>
                          </m:sub>
                        </m:sSub>
                        <m:r>
                          <a:rPr lang="fr-CH"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rPr>
                              <m:t>0</m:t>
                            </m:r>
                          </m:sub>
                        </m:sSub>
                      </m:e>
                    </m:d>
                    <m:r>
                      <a:rPr lang="fr-CH" i="1">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2</m:t>
                        </m:r>
                      </m:sub>
                    </m:sSub>
                    <m:d>
                      <m:dPr>
                        <m:ctrlPr>
                          <a:rPr lang="fr-CH"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rPr>
                              <m:t>0</m:t>
                            </m:r>
                          </m:sub>
                        </m:sSub>
                        <m:r>
                          <a:rPr lang="fr-CH"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rPr>
                              <m:t>2</m:t>
                            </m:r>
                          </m:sub>
                        </m:sSub>
                      </m:e>
                    </m:d>
                  </m:oMath>
                </a14:m>
                <a:r>
                  <a:rPr lang="fr-CH" dirty="0"/>
                  <a:t> ou: </a:t>
                </a:r>
                <a14:m>
                  <m:oMath xmlns:m="http://schemas.openxmlformats.org/officeDocument/2006/math">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1</m:t>
                        </m:r>
                      </m:sub>
                    </m:sSub>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rPr>
                          <m:t>1</m:t>
                        </m:r>
                      </m:sub>
                    </m:sSub>
                    <m:r>
                      <a:rPr lang="fr-CH" i="1">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2</m:t>
                        </m:r>
                      </m:sub>
                    </m:sSub>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2</m:t>
                        </m:r>
                      </m:sub>
                    </m:sSub>
                    <m:r>
                      <a:rPr lang="fr-CH"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rPr>
                          <m:t>0</m:t>
                        </m:r>
                      </m:sub>
                    </m:sSub>
                    <m:d>
                      <m:dPr>
                        <m:ctrlPr>
                          <a:rPr lang="fr-CH" i="1">
                            <a:latin typeface="Cambria Math" panose="02040503050406030204" pitchFamily="18" charset="0"/>
                          </a:rPr>
                        </m:ctrlPr>
                      </m:dPr>
                      <m:e>
                        <m:sSub>
                          <m:sSubPr>
                            <m:ctrlPr>
                              <a:rPr lang="en-GB"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rPr>
                              <m:t>2</m:t>
                            </m:r>
                          </m:sub>
                        </m:sSub>
                        <m:r>
                          <a:rPr lang="fr-CH" i="1">
                            <a:latin typeface="Cambria Math" panose="02040503050406030204" pitchFamily="18" charset="0"/>
                          </a:rPr>
                          <m:t>−</m:t>
                        </m:r>
                        <m:sSub>
                          <m:sSubPr>
                            <m:ctrlPr>
                              <a:rPr lang="en-GB"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rPr>
                              <m:t>1</m:t>
                            </m:r>
                          </m:sub>
                        </m:sSub>
                      </m:e>
                    </m:d>
                  </m:oMath>
                </a14:m>
                <a:r>
                  <a:rPr lang="fr-CH" dirty="0"/>
                  <a:t> .</a:t>
                </a:r>
              </a:p>
              <a:p>
                <a:pPr marL="257175" indent="-257175" algn="l">
                  <a:lnSpc>
                    <a:spcPct val="110000"/>
                  </a:lnSpc>
                  <a:spcBef>
                    <a:spcPts val="0"/>
                  </a:spcBef>
                  <a:buFont typeface="Arial" panose="020B0604020202020204" pitchFamily="34" charset="0"/>
                  <a:buChar char="•"/>
                </a:pPr>
                <a:r>
                  <a:rPr lang="fr-CH" dirty="0"/>
                  <a:t>Les angles sont: </a:t>
                </a:r>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rPr>
                          <m:t>1</m:t>
                        </m:r>
                      </m:sub>
                    </m:sSub>
                    <m:r>
                      <a:rPr lang="fr-CH" b="0" i="1" smtClean="0">
                        <a:latin typeface="Cambria Math" panose="02040503050406030204" pitchFamily="18" charset="0"/>
                      </a:rPr>
                      <m:t>=</m:t>
                    </m:r>
                    <m:f>
                      <m:fPr>
                        <m:ctrlPr>
                          <a:rPr lang="en-CH" i="1">
                            <a:latin typeface="Cambria Math" panose="02040503050406030204" pitchFamily="18" charset="0"/>
                          </a:rPr>
                        </m:ctrlPr>
                      </m:fPr>
                      <m:num>
                        <m:r>
                          <a:rPr lang="fr-CH" b="0" i="1" smtClean="0">
                            <a:latin typeface="Cambria Math" panose="02040503050406030204" pitchFamily="18" charset="0"/>
                          </a:rPr>
                          <m:t>𝑦</m:t>
                        </m:r>
                      </m:num>
                      <m:den>
                        <m:sSub>
                          <m:sSubPr>
                            <m:ctrlPr>
                              <a:rPr lang="en-CH" i="1">
                                <a:latin typeface="Cambria Math" panose="02040503050406030204" pitchFamily="18" charset="0"/>
                              </a:rPr>
                            </m:ctrlPr>
                          </m:sSubPr>
                          <m:e>
                            <m:r>
                              <a:rPr lang="fr-CH" i="1">
                                <a:latin typeface="Cambria Math" panose="02040503050406030204" pitchFamily="18" charset="0"/>
                              </a:rPr>
                              <m:t>𝑧</m:t>
                            </m:r>
                          </m:e>
                          <m:sub>
                            <m:r>
                              <a:rPr lang="fr-CH" i="1">
                                <a:latin typeface="Cambria Math" panose="02040503050406030204" pitchFamily="18" charset="0"/>
                              </a:rPr>
                              <m:t>1</m:t>
                            </m:r>
                          </m:sub>
                        </m:sSub>
                      </m:den>
                    </m:f>
                  </m:oMath>
                </a14:m>
                <a:r>
                  <a:rPr lang="fr-CH" dirty="0"/>
                  <a:t> ,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fr-CH" b="0" i="1" smtClean="0">
                            <a:latin typeface="Cambria Math" panose="02040503050406030204" pitchFamily="18" charset="0"/>
                            <a:ea typeface="Cambria Math" panose="02040503050406030204" pitchFamily="18" charset="0"/>
                          </a:rPr>
                          <m:t>2</m:t>
                        </m:r>
                      </m:sub>
                    </m:sSub>
                    <m:r>
                      <a:rPr lang="fr-CH" i="1">
                        <a:latin typeface="Cambria Math" panose="02040503050406030204" pitchFamily="18" charset="0"/>
                      </a:rPr>
                      <m:t>=</m:t>
                    </m:r>
                    <m:f>
                      <m:fPr>
                        <m:ctrlPr>
                          <a:rPr lang="en-CH" i="1">
                            <a:latin typeface="Cambria Math" panose="02040503050406030204" pitchFamily="18" charset="0"/>
                          </a:rPr>
                        </m:ctrlPr>
                      </m:fPr>
                      <m:num>
                        <m:r>
                          <a:rPr lang="fr-CH" i="1">
                            <a:latin typeface="Cambria Math" panose="02040503050406030204" pitchFamily="18" charset="0"/>
                          </a:rPr>
                          <m:t>𝑦</m:t>
                        </m:r>
                      </m:num>
                      <m:den>
                        <m:sSub>
                          <m:sSubPr>
                            <m:ctrlPr>
                              <a:rPr lang="en-CH" i="1">
                                <a:latin typeface="Cambria Math" panose="02040503050406030204" pitchFamily="18" charset="0"/>
                              </a:rPr>
                            </m:ctrlPr>
                          </m:sSubPr>
                          <m:e>
                            <m:r>
                              <a:rPr lang="fr-CH" i="1">
                                <a:latin typeface="Cambria Math" panose="02040503050406030204" pitchFamily="18" charset="0"/>
                              </a:rPr>
                              <m:t>𝑧</m:t>
                            </m:r>
                          </m:e>
                          <m:sub>
                            <m:r>
                              <a:rPr lang="fr-CH" b="0" i="1" smtClean="0">
                                <a:latin typeface="Cambria Math" panose="02040503050406030204" pitchFamily="18" charset="0"/>
                              </a:rPr>
                              <m:t>2</m:t>
                            </m:r>
                          </m:sub>
                        </m:sSub>
                      </m:den>
                    </m:f>
                  </m:oMath>
                </a14:m>
                <a:r>
                  <a:rPr lang="fr-CH" dirty="0"/>
                  <a:t> ,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fr-CH" b="0" i="1" smtClean="0">
                            <a:latin typeface="Cambria Math" panose="02040503050406030204" pitchFamily="18" charset="0"/>
                          </a:rPr>
                          <m:t>0</m:t>
                        </m:r>
                      </m:sub>
                    </m:sSub>
                    <m:r>
                      <a:rPr lang="fr-CH" i="1">
                        <a:latin typeface="Cambria Math" panose="02040503050406030204" pitchFamily="18" charset="0"/>
                      </a:rPr>
                      <m:t>=</m:t>
                    </m:r>
                    <m:f>
                      <m:fPr>
                        <m:ctrlPr>
                          <a:rPr lang="en-CH" i="1">
                            <a:latin typeface="Cambria Math" panose="02040503050406030204" pitchFamily="18" charset="0"/>
                          </a:rPr>
                        </m:ctrlPr>
                      </m:fPr>
                      <m:num>
                        <m:r>
                          <a:rPr lang="fr-CH" i="1">
                            <a:latin typeface="Cambria Math" panose="02040503050406030204" pitchFamily="18" charset="0"/>
                          </a:rPr>
                          <m:t>𝑦</m:t>
                        </m:r>
                      </m:num>
                      <m:den>
                        <m:r>
                          <a:rPr lang="fr-CH" b="0" i="1" smtClean="0">
                            <a:latin typeface="Cambria Math" panose="02040503050406030204" pitchFamily="18" charset="0"/>
                          </a:rPr>
                          <m:t>𝑅</m:t>
                        </m:r>
                      </m:den>
                    </m:f>
                  </m:oMath>
                </a14:m>
                <a:r>
                  <a:rPr lang="fr-CH" dirty="0"/>
                  <a:t> , ce qui donne: </a:t>
                </a:r>
                <a14:m>
                  <m:oMath xmlns:m="http://schemas.openxmlformats.org/officeDocument/2006/math">
                    <m:f>
                      <m:fPr>
                        <m:ctrlPr>
                          <a:rPr lang="en-CH" i="1">
                            <a:latin typeface="Cambria Math" panose="02040503050406030204" pitchFamily="18" charset="0"/>
                          </a:rPr>
                        </m:ctrlPr>
                      </m:fPr>
                      <m:num>
                        <m:sSub>
                          <m:sSubPr>
                            <m:ctrlPr>
                              <a:rPr lang="en-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1</m:t>
                            </m:r>
                          </m:sub>
                        </m:sSub>
                      </m:num>
                      <m:den>
                        <m:sSub>
                          <m:sSubPr>
                            <m:ctrlPr>
                              <a:rPr lang="en-CH" i="1">
                                <a:latin typeface="Cambria Math" panose="02040503050406030204" pitchFamily="18" charset="0"/>
                              </a:rPr>
                            </m:ctrlPr>
                          </m:sSubPr>
                          <m:e>
                            <m:r>
                              <a:rPr lang="fr-CH" i="1">
                                <a:latin typeface="Cambria Math" panose="02040503050406030204" pitchFamily="18" charset="0"/>
                              </a:rPr>
                              <m:t>𝑧</m:t>
                            </m:r>
                          </m:e>
                          <m:sub>
                            <m:r>
                              <a:rPr lang="fr-CH" i="1">
                                <a:latin typeface="Cambria Math" panose="02040503050406030204" pitchFamily="18" charset="0"/>
                              </a:rPr>
                              <m:t>1</m:t>
                            </m:r>
                          </m:sub>
                        </m:sSub>
                      </m:den>
                    </m:f>
                    <m:r>
                      <a:rPr lang="fr-CH" i="1">
                        <a:latin typeface="Cambria Math" panose="02040503050406030204" pitchFamily="18" charset="0"/>
                      </a:rPr>
                      <m:t>+</m:t>
                    </m:r>
                    <m:f>
                      <m:fPr>
                        <m:ctrlPr>
                          <a:rPr lang="en-CH" i="1">
                            <a:latin typeface="Cambria Math" panose="02040503050406030204" pitchFamily="18" charset="0"/>
                          </a:rPr>
                        </m:ctrlPr>
                      </m:fPr>
                      <m:num>
                        <m:sSub>
                          <m:sSubPr>
                            <m:ctrlPr>
                              <a:rPr lang="en-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2</m:t>
                            </m:r>
                          </m:sub>
                        </m:sSub>
                      </m:num>
                      <m:den>
                        <m:sSub>
                          <m:sSubPr>
                            <m:ctrlPr>
                              <a:rPr lang="en-CH" i="1">
                                <a:latin typeface="Cambria Math" panose="02040503050406030204" pitchFamily="18" charset="0"/>
                              </a:rPr>
                            </m:ctrlPr>
                          </m:sSubPr>
                          <m:e>
                            <m:r>
                              <a:rPr lang="fr-CH" i="1">
                                <a:latin typeface="Cambria Math" panose="02040503050406030204" pitchFamily="18" charset="0"/>
                              </a:rPr>
                              <m:t>𝑧</m:t>
                            </m:r>
                          </m:e>
                          <m:sub>
                            <m:r>
                              <a:rPr lang="fr-CH" i="1">
                                <a:latin typeface="Cambria Math" panose="02040503050406030204" pitchFamily="18" charset="0"/>
                              </a:rPr>
                              <m:t>2</m:t>
                            </m:r>
                          </m:sub>
                        </m:sSub>
                      </m:den>
                    </m:f>
                    <m:r>
                      <a:rPr lang="fr-CH" b="0" i="1" smtClean="0">
                        <a:latin typeface="Cambria Math" panose="02040503050406030204" pitchFamily="18" charset="0"/>
                      </a:rPr>
                      <m:t>=</m:t>
                    </m:r>
                    <m:f>
                      <m:fPr>
                        <m:ctrlPr>
                          <a:rPr lang="en-CH" i="1">
                            <a:latin typeface="Cambria Math" panose="02040503050406030204" pitchFamily="18" charset="0"/>
                          </a:rPr>
                        </m:ctrlPr>
                      </m:fPr>
                      <m:num>
                        <m:r>
                          <a:rPr lang="fr-CH" i="1">
                            <a:latin typeface="Cambria Math" panose="02040503050406030204" pitchFamily="18" charset="0"/>
                          </a:rPr>
                          <m:t>1</m:t>
                        </m:r>
                      </m:num>
                      <m:den>
                        <m:r>
                          <a:rPr lang="fr-CH" i="1">
                            <a:latin typeface="Cambria Math" panose="02040503050406030204" pitchFamily="18" charset="0"/>
                          </a:rPr>
                          <m:t>𝑅</m:t>
                        </m:r>
                      </m:den>
                    </m:f>
                    <m:d>
                      <m:dPr>
                        <m:ctrlPr>
                          <a:rPr lang="fr-CH" i="1">
                            <a:latin typeface="Cambria Math" panose="02040503050406030204" pitchFamily="18" charset="0"/>
                          </a:rPr>
                        </m:ctrlPr>
                      </m:dPr>
                      <m:e>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2</m:t>
                            </m:r>
                          </m:sub>
                        </m:sSub>
                        <m:r>
                          <a:rPr lang="fr-CH" i="1">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1</m:t>
                            </m:r>
                          </m:sub>
                        </m:sSub>
                      </m:e>
                    </m:d>
                  </m:oMath>
                </a14:m>
                <a:r>
                  <a:rPr lang="fr-CH" dirty="0"/>
                  <a:t> .</a:t>
                </a:r>
              </a:p>
              <a:p>
                <a:pPr algn="l">
                  <a:lnSpc>
                    <a:spcPct val="110000"/>
                  </a:lnSpc>
                  <a:spcBef>
                    <a:spcPts val="0"/>
                  </a:spcBef>
                </a:pPr>
                <a:r>
                  <a:rPr lang="fr-CH" dirty="0"/>
                  <a:t>      </a:t>
                </a:r>
                <a:endParaRPr lang="en-CH" dirty="0"/>
              </a:p>
            </p:txBody>
          </p:sp>
        </mc:Choice>
        <mc:Fallback xmlns="">
          <p:sp>
            <p:nvSpPr>
              <p:cNvPr id="3" name="Subtitle 4">
                <a:extLst>
                  <a:ext uri="{FF2B5EF4-FFF2-40B4-BE49-F238E27FC236}">
                    <a16:creationId xmlns:a16="http://schemas.microsoft.com/office/drawing/2014/main" id="{854C12EF-EDEF-1BB9-76F8-3BD456E20FE1}"/>
                  </a:ext>
                </a:extLst>
              </p:cNvPr>
              <p:cNvSpPr txBox="1">
                <a:spLocks noRot="1" noChangeAspect="1" noMove="1" noResize="1" noEditPoints="1" noAdjustHandles="1" noChangeArrowheads="1" noChangeShapeType="1" noTextEdit="1"/>
              </p:cNvSpPr>
              <p:nvPr/>
            </p:nvSpPr>
            <p:spPr>
              <a:xfrm>
                <a:off x="14140" y="437257"/>
                <a:ext cx="9115719" cy="1776015"/>
              </a:xfrm>
              <a:prstGeom prst="rect">
                <a:avLst/>
              </a:prstGeom>
              <a:blipFill>
                <a:blip r:embed="rId6"/>
                <a:stretch>
                  <a:fillRect l="-278" t="-709" b="-27660"/>
                </a:stretch>
              </a:blipFill>
            </p:spPr>
            <p:txBody>
              <a:bodyPr/>
              <a:lstStyle/>
              <a:p>
                <a:r>
                  <a:rPr lang="en-US">
                    <a:noFill/>
                  </a:rPr>
                  <a:t> </a:t>
                </a:r>
              </a:p>
            </p:txBody>
          </p:sp>
        </mc:Fallback>
      </mc:AlternateContent>
    </p:spTree>
    <p:extLst>
      <p:ext uri="{BB962C8B-B14F-4D97-AF65-F5344CB8AC3E}">
        <p14:creationId xmlns:p14="http://schemas.microsoft.com/office/powerpoint/2010/main" val="1236538877"/>
      </p:ext>
    </p:extLst>
  </p:cSld>
  <p:clrMapOvr>
    <a:masterClrMapping/>
  </p:clrMapOvr>
  <mc:AlternateContent xmlns:mc="http://schemas.openxmlformats.org/markup-compatibility/2006" xmlns:p14="http://schemas.microsoft.com/office/powerpoint/2010/main">
    <mc:Choice Requires="p14">
      <p:transition spd="slow" p14:dur="2000" advClick="0" advTm="86586"/>
    </mc:Choice>
    <mc:Fallback xmlns="">
      <p:transition spd="slow" advClick="0" advTm="8658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Subtitle 4">
                <a:extLst>
                  <a:ext uri="{FF2B5EF4-FFF2-40B4-BE49-F238E27FC236}">
                    <a16:creationId xmlns:a16="http://schemas.microsoft.com/office/drawing/2014/main" id="{7E77E312-3E9E-A84B-B6B5-5B7303E520E7}"/>
                  </a:ext>
                </a:extLst>
              </p:cNvPr>
              <p:cNvSpPr>
                <a:spLocks noGrp="1"/>
              </p:cNvSpPr>
              <p:nvPr>
                <p:ph type="subTitle" idx="1"/>
              </p:nvPr>
            </p:nvSpPr>
            <p:spPr>
              <a:xfrm>
                <a:off x="-3" y="499008"/>
                <a:ext cx="9144003" cy="4644492"/>
              </a:xfrm>
            </p:spPr>
            <p:txBody>
              <a:bodyPr>
                <a:noAutofit/>
              </a:bodyPr>
              <a:lstStyle/>
              <a:p>
                <a:pPr marL="257175" indent="-257175" algn="l">
                  <a:lnSpc>
                    <a:spcPct val="110000"/>
                  </a:lnSpc>
                  <a:spcBef>
                    <a:spcPts val="0"/>
                  </a:spcBef>
                  <a:buFont typeface="Arial" panose="020B0604020202020204" pitchFamily="34" charset="0"/>
                  <a:buChar char="•"/>
                </a:pPr>
                <a:r>
                  <a:rPr lang="en-CH" dirty="0"/>
                  <a:t>Une </a:t>
                </a:r>
                <a:r>
                  <a:rPr lang="en-CH" b="1" dirty="0"/>
                  <a:t>lentille</a:t>
                </a:r>
                <a:r>
                  <a:rPr lang="en-CH" dirty="0"/>
                  <a:t> peut être analysée comme deux dioptres, distancés </a:t>
                </a:r>
                <a:r>
                  <a:rPr lang="en-CH"/>
                  <a:t>de </a:t>
                </a:r>
                <a:r>
                  <a:rPr lang="en-CH">
                    <a:latin typeface="Symbol" pitchFamily="2" charset="2"/>
                  </a:rPr>
                  <a:t>D</a:t>
                </a:r>
                <a:r>
                  <a:rPr lang="fr-CH" dirty="0"/>
                  <a:t> .</a:t>
                </a:r>
              </a:p>
              <a:p>
                <a:pPr marL="257175" indent="-257175" algn="l">
                  <a:lnSpc>
                    <a:spcPct val="110000"/>
                  </a:lnSpc>
                  <a:spcBef>
                    <a:spcPts val="0"/>
                  </a:spcBef>
                  <a:buFont typeface="Arial" panose="020B0604020202020204" pitchFamily="34" charset="0"/>
                  <a:buChar char="•"/>
                </a:pPr>
                <a:r>
                  <a:rPr lang="fr-CH" dirty="0"/>
                  <a:t>Le premier dioptre donne: </a:t>
                </a:r>
                <a14:m>
                  <m:oMath xmlns:m="http://schemas.openxmlformats.org/officeDocument/2006/math">
                    <m:f>
                      <m:fPr>
                        <m:ctrlPr>
                          <a:rPr lang="en-CH" i="1">
                            <a:latin typeface="Cambria Math" panose="02040503050406030204" pitchFamily="18" charset="0"/>
                          </a:rPr>
                        </m:ctrlPr>
                      </m:fPr>
                      <m:num>
                        <m:sSub>
                          <m:sSubPr>
                            <m:ctrlPr>
                              <a:rPr lang="en-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1</m:t>
                            </m:r>
                          </m:sub>
                        </m:sSub>
                      </m:num>
                      <m:den>
                        <m:sSub>
                          <m:sSubPr>
                            <m:ctrlPr>
                              <a:rPr lang="en-CH" i="1">
                                <a:latin typeface="Cambria Math" panose="02040503050406030204" pitchFamily="18" charset="0"/>
                              </a:rPr>
                            </m:ctrlPr>
                          </m:sSubPr>
                          <m:e>
                            <m:r>
                              <a:rPr lang="fr-CH" i="1">
                                <a:latin typeface="Cambria Math" panose="02040503050406030204" pitchFamily="18" charset="0"/>
                              </a:rPr>
                              <m:t>𝑧</m:t>
                            </m:r>
                          </m:e>
                          <m:sub>
                            <m:r>
                              <a:rPr lang="fr-CH" i="1">
                                <a:latin typeface="Cambria Math" panose="02040503050406030204" pitchFamily="18" charset="0"/>
                              </a:rPr>
                              <m:t>1</m:t>
                            </m:r>
                          </m:sub>
                        </m:sSub>
                      </m:den>
                    </m:f>
                    <m:r>
                      <a:rPr lang="fr-CH" i="1">
                        <a:latin typeface="Cambria Math" panose="02040503050406030204" pitchFamily="18" charset="0"/>
                      </a:rPr>
                      <m:t>+</m:t>
                    </m:r>
                    <m:f>
                      <m:fPr>
                        <m:ctrlPr>
                          <a:rPr lang="en-CH" i="1">
                            <a:latin typeface="Cambria Math" panose="02040503050406030204" pitchFamily="18" charset="0"/>
                          </a:rPr>
                        </m:ctrlPr>
                      </m:fPr>
                      <m:num>
                        <m:sSub>
                          <m:sSubPr>
                            <m:ctrlPr>
                              <a:rPr lang="en-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2</m:t>
                            </m:r>
                          </m:sub>
                        </m:sSub>
                      </m:num>
                      <m:den>
                        <m:sSubSup>
                          <m:sSubSupPr>
                            <m:ctrlPr>
                              <a:rPr lang="fr-CH" i="1" smtClean="0">
                                <a:latin typeface="Cambria Math" panose="02040503050406030204" pitchFamily="18" charset="0"/>
                              </a:rPr>
                            </m:ctrlPr>
                          </m:sSubSupPr>
                          <m:e>
                            <m:r>
                              <a:rPr lang="fr-CH" b="0" i="1" smtClean="0">
                                <a:latin typeface="Cambria Math" panose="02040503050406030204" pitchFamily="18" charset="0"/>
                              </a:rPr>
                              <m:t>𝑧</m:t>
                            </m:r>
                          </m:e>
                          <m:sub>
                            <m:r>
                              <a:rPr lang="fr-CH" b="0" i="1" smtClean="0">
                                <a:latin typeface="Cambria Math" panose="02040503050406030204" pitchFamily="18" charset="0"/>
                              </a:rPr>
                              <m:t>2</m:t>
                            </m:r>
                          </m:sub>
                          <m:sup>
                            <m:r>
                              <a:rPr lang="fr-CH" b="0" i="1" smtClean="0">
                                <a:latin typeface="Cambria Math" panose="02040503050406030204" pitchFamily="18" charset="0"/>
                              </a:rPr>
                              <m:t>′</m:t>
                            </m:r>
                          </m:sup>
                        </m:sSubSup>
                      </m:den>
                    </m:f>
                    <m:r>
                      <a:rPr lang="fr-CH" b="0" i="1" smtClean="0">
                        <a:latin typeface="Cambria Math" panose="02040503050406030204" pitchFamily="18" charset="0"/>
                        <a:ea typeface="Cambria Math" panose="02040503050406030204" pitchFamily="18" charset="0"/>
                      </a:rPr>
                      <m:t>=</m:t>
                    </m:r>
                    <m:f>
                      <m:fPr>
                        <m:ctrlPr>
                          <a:rPr lang="en-CH" i="1">
                            <a:latin typeface="Cambria Math" panose="02040503050406030204" pitchFamily="18" charset="0"/>
                          </a:rPr>
                        </m:ctrlPr>
                      </m:fPr>
                      <m:num>
                        <m:d>
                          <m:dPr>
                            <m:ctrlPr>
                              <a:rPr lang="fr-CH" i="1">
                                <a:latin typeface="Cambria Math" panose="02040503050406030204" pitchFamily="18" charset="0"/>
                              </a:rPr>
                            </m:ctrlPr>
                          </m:dPr>
                          <m:e>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2</m:t>
                                </m:r>
                              </m:sub>
                            </m:sSub>
                            <m:r>
                              <a:rPr lang="fr-CH" i="1">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1</m:t>
                                </m:r>
                              </m:sub>
                            </m:sSub>
                          </m:e>
                        </m:d>
                      </m:num>
                      <m:den>
                        <m:sSub>
                          <m:sSubPr>
                            <m:ctrlPr>
                              <a:rPr lang="fr-CH" i="1">
                                <a:latin typeface="Cambria Math" panose="02040503050406030204" pitchFamily="18" charset="0"/>
                              </a:rPr>
                            </m:ctrlPr>
                          </m:sSubPr>
                          <m:e>
                            <m:r>
                              <a:rPr lang="fr-CH" i="1">
                                <a:latin typeface="Cambria Math" panose="02040503050406030204" pitchFamily="18" charset="0"/>
                              </a:rPr>
                              <m:t>𝑅</m:t>
                            </m:r>
                          </m:e>
                          <m:sub>
                            <m:r>
                              <a:rPr lang="fr-CH" b="0" i="1" smtClean="0">
                                <a:latin typeface="Cambria Math" panose="02040503050406030204" pitchFamily="18" charset="0"/>
                              </a:rPr>
                              <m:t>1</m:t>
                            </m:r>
                          </m:sub>
                        </m:sSub>
                      </m:den>
                    </m:f>
                  </m:oMath>
                </a14:m>
                <a:r>
                  <a:rPr lang="fr-CH" dirty="0"/>
                  <a:t> . Ce rayon (vers z'</a:t>
                </a:r>
                <a:r>
                  <a:rPr lang="fr-CH" baseline="-25000" dirty="0"/>
                  <a:t>2</a:t>
                </a:r>
                <a:r>
                  <a:rPr lang="fr-CH" dirty="0"/>
                  <a:t>) est la source pour le deuxième dioptre, qui est déplacé de </a:t>
                </a:r>
                <a:r>
                  <a:rPr lang="fr-CH" dirty="0">
                    <a:latin typeface="Symbol" pitchFamily="2" charset="2"/>
                  </a:rPr>
                  <a:t>D</a:t>
                </a:r>
                <a:r>
                  <a:rPr lang="fr-CH" dirty="0"/>
                  <a:t> par rapport au premier.</a:t>
                </a:r>
              </a:p>
              <a:p>
                <a:pPr marL="257175" indent="-257175" algn="l">
                  <a:lnSpc>
                    <a:spcPct val="110000"/>
                  </a:lnSpc>
                  <a:spcBef>
                    <a:spcPts val="0"/>
                  </a:spcBef>
                  <a:buFont typeface="Arial" panose="020B0604020202020204" pitchFamily="34" charset="0"/>
                  <a:buChar char="•"/>
                </a:pPr>
                <a:r>
                  <a:rPr lang="fr-CH" dirty="0"/>
                  <a:t>En utilisant la convention des signes (z'</a:t>
                </a:r>
                <a:r>
                  <a:rPr lang="fr-CH" baseline="-25000" dirty="0"/>
                  <a:t>2</a:t>
                </a:r>
                <a:r>
                  <a:rPr lang="fr-CH" dirty="0"/>
                  <a:t>&lt;0 pour le premier dioptre mais &gt;0 pour le second), on a: </a:t>
                </a:r>
                <a14:m>
                  <m:oMath xmlns:m="http://schemas.openxmlformats.org/officeDocument/2006/math">
                    <m:f>
                      <m:fPr>
                        <m:ctrlPr>
                          <a:rPr lang="en-CH" i="1">
                            <a:latin typeface="Cambria Math" panose="02040503050406030204" pitchFamily="18" charset="0"/>
                          </a:rPr>
                        </m:ctrlPr>
                      </m:fPr>
                      <m:num>
                        <m:sSub>
                          <m:sSubPr>
                            <m:ctrlPr>
                              <a:rPr lang="en-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1</m:t>
                            </m:r>
                          </m:sub>
                        </m:sSub>
                      </m:num>
                      <m:den>
                        <m:sSub>
                          <m:sSubPr>
                            <m:ctrlPr>
                              <a:rPr lang="en-CH" i="1">
                                <a:latin typeface="Cambria Math" panose="02040503050406030204" pitchFamily="18" charset="0"/>
                              </a:rPr>
                            </m:ctrlPr>
                          </m:sSubPr>
                          <m:e>
                            <m:r>
                              <a:rPr lang="fr-CH" i="1">
                                <a:latin typeface="Cambria Math" panose="02040503050406030204" pitchFamily="18" charset="0"/>
                              </a:rPr>
                              <m:t>𝑧</m:t>
                            </m:r>
                          </m:e>
                          <m:sub>
                            <m:r>
                              <a:rPr lang="fr-CH" b="0" i="1" smtClean="0">
                                <a:latin typeface="Cambria Math" panose="02040503050406030204" pitchFamily="18" charset="0"/>
                              </a:rPr>
                              <m:t>2</m:t>
                            </m:r>
                          </m:sub>
                        </m:sSub>
                      </m:den>
                    </m:f>
                    <m:r>
                      <a:rPr lang="fr-CH" b="0" i="1" smtClean="0">
                        <a:latin typeface="Cambria Math" panose="02040503050406030204" pitchFamily="18" charset="0"/>
                      </a:rPr>
                      <m:t>+</m:t>
                    </m:r>
                    <m:f>
                      <m:fPr>
                        <m:ctrlPr>
                          <a:rPr lang="en-CH" i="1">
                            <a:latin typeface="Cambria Math" panose="02040503050406030204" pitchFamily="18" charset="0"/>
                          </a:rPr>
                        </m:ctrlPr>
                      </m:fPr>
                      <m:num>
                        <m:sSub>
                          <m:sSubPr>
                            <m:ctrlPr>
                              <a:rPr lang="en-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2</m:t>
                            </m:r>
                          </m:sub>
                        </m:sSub>
                      </m:num>
                      <m:den>
                        <m:r>
                          <a:rPr lang="fr-CH" b="0" i="1" smtClean="0">
                            <a:latin typeface="Cambria Math" panose="02040503050406030204" pitchFamily="18" charset="0"/>
                            <a:ea typeface="Cambria Math" panose="02040503050406030204" pitchFamily="18" charset="0"/>
                          </a:rPr>
                          <m:t>∆−</m:t>
                        </m:r>
                        <m:sSubSup>
                          <m:sSubSupPr>
                            <m:ctrlPr>
                              <a:rPr lang="fr-CH" i="1">
                                <a:latin typeface="Cambria Math" panose="02040503050406030204" pitchFamily="18" charset="0"/>
                              </a:rPr>
                            </m:ctrlPr>
                          </m:sSubSupPr>
                          <m:e>
                            <m:r>
                              <a:rPr lang="fr-CH" i="1">
                                <a:latin typeface="Cambria Math" panose="02040503050406030204" pitchFamily="18" charset="0"/>
                              </a:rPr>
                              <m:t>𝑧</m:t>
                            </m:r>
                          </m:e>
                          <m:sub>
                            <m:r>
                              <a:rPr lang="fr-CH" i="1">
                                <a:latin typeface="Cambria Math" panose="02040503050406030204" pitchFamily="18" charset="0"/>
                              </a:rPr>
                              <m:t>2</m:t>
                            </m:r>
                          </m:sub>
                          <m:sup>
                            <m:r>
                              <a:rPr lang="fr-CH" i="1">
                                <a:latin typeface="Cambria Math" panose="02040503050406030204" pitchFamily="18" charset="0"/>
                              </a:rPr>
                              <m:t>′</m:t>
                            </m:r>
                          </m:sup>
                        </m:sSubSup>
                      </m:den>
                    </m:f>
                    <m:r>
                      <a:rPr lang="fr-CH" b="0" i="1" smtClean="0">
                        <a:latin typeface="Cambria Math" panose="02040503050406030204" pitchFamily="18" charset="0"/>
                        <a:ea typeface="Cambria Math" panose="02040503050406030204" pitchFamily="18" charset="0"/>
                      </a:rPr>
                      <m:t>=</m:t>
                    </m:r>
                    <m:f>
                      <m:fPr>
                        <m:ctrlPr>
                          <a:rPr lang="en-CH" i="1">
                            <a:latin typeface="Cambria Math" panose="02040503050406030204" pitchFamily="18" charset="0"/>
                          </a:rPr>
                        </m:ctrlPr>
                      </m:fPr>
                      <m:num>
                        <m:d>
                          <m:dPr>
                            <m:ctrlPr>
                              <a:rPr lang="fr-CH" i="1">
                                <a:latin typeface="Cambria Math" panose="02040503050406030204" pitchFamily="18" charset="0"/>
                              </a:rPr>
                            </m:ctrlPr>
                          </m:dPr>
                          <m:e>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1</m:t>
                                </m:r>
                              </m:sub>
                            </m:sSub>
                            <m:r>
                              <a:rPr lang="fr-CH" i="1">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2</m:t>
                                </m:r>
                              </m:sub>
                            </m:sSub>
                          </m:e>
                        </m:d>
                      </m:num>
                      <m:den>
                        <m:sSub>
                          <m:sSubPr>
                            <m:ctrlPr>
                              <a:rPr lang="fr-CH" i="1">
                                <a:latin typeface="Cambria Math" panose="02040503050406030204" pitchFamily="18" charset="0"/>
                              </a:rPr>
                            </m:ctrlPr>
                          </m:sSubPr>
                          <m:e>
                            <m:r>
                              <a:rPr lang="fr-CH" b="0" i="1" smtClean="0">
                                <a:latin typeface="Cambria Math" panose="02040503050406030204" pitchFamily="18" charset="0"/>
                              </a:rPr>
                              <m:t>𝑅</m:t>
                            </m:r>
                          </m:e>
                          <m:sub>
                            <m:r>
                              <a:rPr lang="fr-CH" b="0" i="1" smtClean="0">
                                <a:latin typeface="Cambria Math" panose="02040503050406030204" pitchFamily="18" charset="0"/>
                              </a:rPr>
                              <m:t>2</m:t>
                            </m:r>
                          </m:sub>
                        </m:sSub>
                      </m:den>
                    </m:f>
                  </m:oMath>
                </a14:m>
                <a:r>
                  <a:rPr lang="fr-CH" dirty="0"/>
                  <a:t> .</a:t>
                </a:r>
              </a:p>
              <a:p>
                <a:pPr marL="257175" indent="-257175" algn="l">
                  <a:lnSpc>
                    <a:spcPct val="110000"/>
                  </a:lnSpc>
                  <a:spcBef>
                    <a:spcPts val="0"/>
                  </a:spcBef>
                  <a:buFont typeface="Arial" panose="020B0604020202020204" pitchFamily="34" charset="0"/>
                  <a:buChar char="•"/>
                </a:pPr>
                <a:r>
                  <a:rPr lang="fr-CH" dirty="0"/>
                  <a:t>La somme des deux équations donne:</a:t>
                </a:r>
              </a:p>
              <a:p>
                <a:pPr algn="l">
                  <a:lnSpc>
                    <a:spcPct val="110000"/>
                  </a:lnSpc>
                  <a:spcBef>
                    <a:spcPts val="0"/>
                  </a:spcBef>
                </a:pPr>
                <a:r>
                  <a:rPr lang="fr-CH" dirty="0"/>
                  <a:t>     </a:t>
                </a:r>
                <a14:m>
                  <m:oMath xmlns:m="http://schemas.openxmlformats.org/officeDocument/2006/math">
                    <m:f>
                      <m:fPr>
                        <m:ctrlPr>
                          <a:rPr lang="en-CH" i="1">
                            <a:latin typeface="Cambria Math" panose="02040503050406030204" pitchFamily="18" charset="0"/>
                          </a:rPr>
                        </m:ctrlPr>
                      </m:fPr>
                      <m:num>
                        <m:sSub>
                          <m:sSubPr>
                            <m:ctrlPr>
                              <a:rPr lang="en-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1</m:t>
                            </m:r>
                          </m:sub>
                        </m:sSub>
                      </m:num>
                      <m:den>
                        <m:sSub>
                          <m:sSubPr>
                            <m:ctrlPr>
                              <a:rPr lang="en-CH" i="1">
                                <a:latin typeface="Cambria Math" panose="02040503050406030204" pitchFamily="18" charset="0"/>
                              </a:rPr>
                            </m:ctrlPr>
                          </m:sSubPr>
                          <m:e>
                            <m:r>
                              <a:rPr lang="fr-CH" i="1">
                                <a:latin typeface="Cambria Math" panose="02040503050406030204" pitchFamily="18" charset="0"/>
                              </a:rPr>
                              <m:t>𝑧</m:t>
                            </m:r>
                          </m:e>
                          <m:sub>
                            <m:r>
                              <a:rPr lang="fr-CH" i="1">
                                <a:latin typeface="Cambria Math" panose="02040503050406030204" pitchFamily="18" charset="0"/>
                              </a:rPr>
                              <m:t>1</m:t>
                            </m:r>
                          </m:sub>
                        </m:sSub>
                      </m:den>
                    </m:f>
                    <m:r>
                      <a:rPr lang="fr-CH" i="1">
                        <a:latin typeface="Cambria Math" panose="02040503050406030204" pitchFamily="18" charset="0"/>
                      </a:rPr>
                      <m:t>+</m:t>
                    </m:r>
                    <m:f>
                      <m:fPr>
                        <m:ctrlPr>
                          <a:rPr lang="en-CH" i="1">
                            <a:latin typeface="Cambria Math" panose="02040503050406030204" pitchFamily="18" charset="0"/>
                          </a:rPr>
                        </m:ctrlPr>
                      </m:fPr>
                      <m:num>
                        <m:sSub>
                          <m:sSubPr>
                            <m:ctrlPr>
                              <a:rPr lang="en-CH" i="1">
                                <a:latin typeface="Cambria Math" panose="02040503050406030204" pitchFamily="18" charset="0"/>
                              </a:rPr>
                            </m:ctrlPr>
                          </m:sSubPr>
                          <m:e>
                            <m:r>
                              <a:rPr lang="fr-CH" i="1">
                                <a:latin typeface="Cambria Math" panose="02040503050406030204" pitchFamily="18" charset="0"/>
                              </a:rPr>
                              <m:t>𝑛</m:t>
                            </m:r>
                          </m:e>
                          <m:sub>
                            <m:r>
                              <a:rPr lang="fr-CH" b="0" i="1" smtClean="0">
                                <a:latin typeface="Cambria Math" panose="02040503050406030204" pitchFamily="18" charset="0"/>
                              </a:rPr>
                              <m:t>1</m:t>
                            </m:r>
                          </m:sub>
                        </m:sSub>
                      </m:num>
                      <m:den>
                        <m:sSub>
                          <m:sSubPr>
                            <m:ctrlPr>
                              <a:rPr lang="en-CH" i="1">
                                <a:latin typeface="Cambria Math" panose="02040503050406030204" pitchFamily="18" charset="0"/>
                              </a:rPr>
                            </m:ctrlPr>
                          </m:sSubPr>
                          <m:e>
                            <m:r>
                              <a:rPr lang="fr-CH" i="1">
                                <a:latin typeface="Cambria Math" panose="02040503050406030204" pitchFamily="18" charset="0"/>
                              </a:rPr>
                              <m:t>𝑧</m:t>
                            </m:r>
                          </m:e>
                          <m:sub>
                            <m:r>
                              <a:rPr lang="fr-CH" i="1">
                                <a:latin typeface="Cambria Math" panose="02040503050406030204" pitchFamily="18" charset="0"/>
                              </a:rPr>
                              <m:t>2</m:t>
                            </m:r>
                          </m:sub>
                        </m:sSub>
                      </m:den>
                    </m:f>
                    <m:r>
                      <a:rPr lang="fr-CH" b="0" i="1" smtClean="0">
                        <a:latin typeface="Cambria Math" panose="02040503050406030204" pitchFamily="18" charset="0"/>
                      </a:rPr>
                      <m:t>=</m:t>
                    </m:r>
                    <m:f>
                      <m:fPr>
                        <m:ctrlPr>
                          <a:rPr lang="en-CH" i="1">
                            <a:latin typeface="Cambria Math" panose="02040503050406030204" pitchFamily="18" charset="0"/>
                          </a:rPr>
                        </m:ctrlPr>
                      </m:fPr>
                      <m:num>
                        <m:d>
                          <m:dPr>
                            <m:ctrlPr>
                              <a:rPr lang="fr-CH" i="1">
                                <a:latin typeface="Cambria Math" panose="02040503050406030204" pitchFamily="18" charset="0"/>
                              </a:rPr>
                            </m:ctrlPr>
                          </m:dPr>
                          <m:e>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2</m:t>
                                </m:r>
                              </m:sub>
                            </m:sSub>
                            <m:r>
                              <a:rPr lang="fr-CH" i="1">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1</m:t>
                                </m:r>
                              </m:sub>
                            </m:sSub>
                          </m:e>
                        </m:d>
                      </m:num>
                      <m:den>
                        <m:sSub>
                          <m:sSubPr>
                            <m:ctrlPr>
                              <a:rPr lang="fr-CH" i="1">
                                <a:latin typeface="Cambria Math" panose="02040503050406030204" pitchFamily="18" charset="0"/>
                              </a:rPr>
                            </m:ctrlPr>
                          </m:sSubPr>
                          <m:e>
                            <m:r>
                              <a:rPr lang="fr-CH" i="1">
                                <a:latin typeface="Cambria Math" panose="02040503050406030204" pitchFamily="18" charset="0"/>
                              </a:rPr>
                              <m:t>𝑅</m:t>
                            </m:r>
                          </m:e>
                          <m:sub>
                            <m:r>
                              <a:rPr lang="fr-CH" b="0" i="1" smtClean="0">
                                <a:latin typeface="Cambria Math" panose="02040503050406030204" pitchFamily="18" charset="0"/>
                              </a:rPr>
                              <m:t>1</m:t>
                            </m:r>
                          </m:sub>
                        </m:sSub>
                      </m:den>
                    </m:f>
                    <m:r>
                      <a:rPr lang="fr-CH" b="0" i="1" smtClean="0">
                        <a:latin typeface="Cambria Math" panose="02040503050406030204" pitchFamily="18" charset="0"/>
                      </a:rPr>
                      <m:t>−</m:t>
                    </m:r>
                    <m:f>
                      <m:fPr>
                        <m:ctrlPr>
                          <a:rPr lang="en-CH" i="1">
                            <a:latin typeface="Cambria Math" panose="02040503050406030204" pitchFamily="18" charset="0"/>
                          </a:rPr>
                        </m:ctrlPr>
                      </m:fPr>
                      <m:num>
                        <m:d>
                          <m:dPr>
                            <m:ctrlPr>
                              <a:rPr lang="fr-CH" i="1">
                                <a:latin typeface="Cambria Math" panose="02040503050406030204" pitchFamily="18" charset="0"/>
                              </a:rPr>
                            </m:ctrlPr>
                          </m:dPr>
                          <m:e>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2</m:t>
                                </m:r>
                              </m:sub>
                            </m:sSub>
                            <m:r>
                              <a:rPr lang="fr-CH" i="1">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1</m:t>
                                </m:r>
                              </m:sub>
                            </m:sSub>
                          </m:e>
                        </m:d>
                      </m:num>
                      <m:den>
                        <m:sSub>
                          <m:sSubPr>
                            <m:ctrlPr>
                              <a:rPr lang="fr-CH" i="1">
                                <a:latin typeface="Cambria Math" panose="02040503050406030204" pitchFamily="18" charset="0"/>
                              </a:rPr>
                            </m:ctrlPr>
                          </m:sSubPr>
                          <m:e>
                            <m:r>
                              <a:rPr lang="fr-CH" i="1">
                                <a:latin typeface="Cambria Math" panose="02040503050406030204" pitchFamily="18" charset="0"/>
                              </a:rPr>
                              <m:t>𝑅</m:t>
                            </m:r>
                          </m:e>
                          <m:sub>
                            <m:r>
                              <a:rPr lang="fr-CH" b="0" i="1" smtClean="0">
                                <a:latin typeface="Cambria Math" panose="02040503050406030204" pitchFamily="18" charset="0"/>
                              </a:rPr>
                              <m:t>2</m:t>
                            </m:r>
                          </m:sub>
                        </m:sSub>
                      </m:den>
                    </m:f>
                    <m:r>
                      <a:rPr lang="fr-CH" b="0" i="1" smtClean="0">
                        <a:latin typeface="Cambria Math" panose="02040503050406030204" pitchFamily="18" charset="0"/>
                      </a:rPr>
                      <m:t>−</m:t>
                    </m:r>
                    <m:f>
                      <m:fPr>
                        <m:ctrlPr>
                          <a:rPr lang="en-CH" i="1">
                            <a:latin typeface="Cambria Math" panose="02040503050406030204" pitchFamily="18" charset="0"/>
                          </a:rPr>
                        </m:ctrlPr>
                      </m:fPr>
                      <m:num>
                        <m:sSub>
                          <m:sSubPr>
                            <m:ctrlPr>
                              <a:rPr lang="en-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2</m:t>
                            </m:r>
                          </m:sub>
                        </m:sSub>
                      </m:num>
                      <m:den>
                        <m:sSubSup>
                          <m:sSubSupPr>
                            <m:ctrlPr>
                              <a:rPr lang="fr-CH" i="1">
                                <a:latin typeface="Cambria Math" panose="02040503050406030204" pitchFamily="18" charset="0"/>
                              </a:rPr>
                            </m:ctrlPr>
                          </m:sSubSupPr>
                          <m:e>
                            <m:r>
                              <a:rPr lang="fr-CH" i="1">
                                <a:latin typeface="Cambria Math" panose="02040503050406030204" pitchFamily="18" charset="0"/>
                              </a:rPr>
                              <m:t>𝑧</m:t>
                            </m:r>
                          </m:e>
                          <m:sub>
                            <m:r>
                              <a:rPr lang="fr-CH" i="1">
                                <a:latin typeface="Cambria Math" panose="02040503050406030204" pitchFamily="18" charset="0"/>
                              </a:rPr>
                              <m:t>2</m:t>
                            </m:r>
                          </m:sub>
                          <m:sup>
                            <m:r>
                              <a:rPr lang="fr-CH" i="1">
                                <a:latin typeface="Cambria Math" panose="02040503050406030204" pitchFamily="18" charset="0"/>
                              </a:rPr>
                              <m:t>′</m:t>
                            </m:r>
                          </m:sup>
                        </m:sSubSup>
                      </m:den>
                    </m:f>
                    <m:r>
                      <a:rPr lang="fr-CH" b="0" i="1" smtClean="0">
                        <a:latin typeface="Cambria Math" panose="02040503050406030204" pitchFamily="18" charset="0"/>
                      </a:rPr>
                      <m:t>−</m:t>
                    </m:r>
                    <m:f>
                      <m:fPr>
                        <m:ctrlPr>
                          <a:rPr lang="en-CH" i="1">
                            <a:latin typeface="Cambria Math" panose="02040503050406030204" pitchFamily="18" charset="0"/>
                          </a:rPr>
                        </m:ctrlPr>
                      </m:fPr>
                      <m:num>
                        <m:sSub>
                          <m:sSubPr>
                            <m:ctrlPr>
                              <a:rPr lang="en-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2</m:t>
                            </m:r>
                          </m:sub>
                        </m:sSub>
                      </m:num>
                      <m:den>
                        <m:r>
                          <a:rPr lang="fr-CH" i="1">
                            <a:latin typeface="Cambria Math" panose="02040503050406030204" pitchFamily="18" charset="0"/>
                            <a:ea typeface="Cambria Math" panose="02040503050406030204" pitchFamily="18" charset="0"/>
                          </a:rPr>
                          <m:t>∆−</m:t>
                        </m:r>
                        <m:sSubSup>
                          <m:sSubSupPr>
                            <m:ctrlPr>
                              <a:rPr lang="fr-CH" i="1">
                                <a:latin typeface="Cambria Math" panose="02040503050406030204" pitchFamily="18" charset="0"/>
                              </a:rPr>
                            </m:ctrlPr>
                          </m:sSubSupPr>
                          <m:e>
                            <m:r>
                              <a:rPr lang="fr-CH" i="1">
                                <a:latin typeface="Cambria Math" panose="02040503050406030204" pitchFamily="18" charset="0"/>
                              </a:rPr>
                              <m:t>𝑧</m:t>
                            </m:r>
                          </m:e>
                          <m:sub>
                            <m:r>
                              <a:rPr lang="fr-CH" i="1">
                                <a:latin typeface="Cambria Math" panose="02040503050406030204" pitchFamily="18" charset="0"/>
                              </a:rPr>
                              <m:t>2</m:t>
                            </m:r>
                          </m:sub>
                          <m:sup>
                            <m:r>
                              <a:rPr lang="fr-CH" i="1">
                                <a:latin typeface="Cambria Math" panose="02040503050406030204" pitchFamily="18" charset="0"/>
                              </a:rPr>
                              <m:t>′</m:t>
                            </m:r>
                          </m:sup>
                        </m:sSubSup>
                      </m:den>
                    </m:f>
                  </m:oMath>
                </a14:m>
                <a:endParaRPr lang="fr-CH" i="1" dirty="0">
                  <a:latin typeface="Cambria Math" panose="02040503050406030204" pitchFamily="18" charset="0"/>
                </a:endParaRPr>
              </a:p>
              <a:p>
                <a:pPr algn="l">
                  <a:lnSpc>
                    <a:spcPct val="110000"/>
                  </a:lnSpc>
                  <a:spcBef>
                    <a:spcPts val="0"/>
                  </a:spcBef>
                </a:pPr>
                <a:r>
                  <a:rPr lang="fr-CH" b="0" dirty="0"/>
                  <a:t>     </a:t>
                </a:r>
                <a14:m>
                  <m:oMath xmlns:m="http://schemas.openxmlformats.org/officeDocument/2006/math">
                    <m:r>
                      <a:rPr lang="fr-CH" b="0" i="1" smtClean="0">
                        <a:latin typeface="Cambria Math" panose="02040503050406030204" pitchFamily="18" charset="0"/>
                      </a:rPr>
                      <m:t>=</m:t>
                    </m:r>
                    <m:d>
                      <m:dPr>
                        <m:ctrlPr>
                          <a:rPr lang="fr-CH" i="1">
                            <a:latin typeface="Cambria Math" panose="02040503050406030204" pitchFamily="18" charset="0"/>
                          </a:rPr>
                        </m:ctrlPr>
                      </m:dPr>
                      <m:e>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2</m:t>
                            </m:r>
                          </m:sub>
                        </m:sSub>
                        <m:r>
                          <a:rPr lang="fr-CH" i="1">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1</m:t>
                            </m:r>
                          </m:sub>
                        </m:sSub>
                      </m:e>
                    </m:d>
                    <m:d>
                      <m:dPr>
                        <m:ctrlPr>
                          <a:rPr lang="fr-CH" i="1" smtClean="0">
                            <a:latin typeface="Cambria Math" panose="02040503050406030204" pitchFamily="18" charset="0"/>
                          </a:rPr>
                        </m:ctrlPr>
                      </m:dPr>
                      <m:e>
                        <m:f>
                          <m:fPr>
                            <m:ctrlPr>
                              <a:rPr lang="en-CH" i="1">
                                <a:latin typeface="Cambria Math" panose="02040503050406030204" pitchFamily="18" charset="0"/>
                              </a:rPr>
                            </m:ctrlPr>
                          </m:fPr>
                          <m:num>
                            <m:r>
                              <a:rPr lang="fr-CH" b="0" i="1" smtClean="0">
                                <a:latin typeface="Cambria Math" panose="02040503050406030204" pitchFamily="18" charset="0"/>
                              </a:rPr>
                              <m:t>1</m:t>
                            </m:r>
                          </m:num>
                          <m:den>
                            <m:sSub>
                              <m:sSubPr>
                                <m:ctrlPr>
                                  <a:rPr lang="fr-CH" i="1">
                                    <a:latin typeface="Cambria Math" panose="02040503050406030204" pitchFamily="18" charset="0"/>
                                  </a:rPr>
                                </m:ctrlPr>
                              </m:sSubPr>
                              <m:e>
                                <m:r>
                                  <a:rPr lang="fr-CH" i="1">
                                    <a:latin typeface="Cambria Math" panose="02040503050406030204" pitchFamily="18" charset="0"/>
                                  </a:rPr>
                                  <m:t>𝑅</m:t>
                                </m:r>
                              </m:e>
                              <m:sub>
                                <m:r>
                                  <a:rPr lang="fr-CH" i="1">
                                    <a:latin typeface="Cambria Math" panose="02040503050406030204" pitchFamily="18" charset="0"/>
                                  </a:rPr>
                                  <m:t>1</m:t>
                                </m:r>
                              </m:sub>
                            </m:sSub>
                          </m:den>
                        </m:f>
                        <m:r>
                          <a:rPr lang="fr-CH" i="1">
                            <a:latin typeface="Cambria Math" panose="02040503050406030204" pitchFamily="18" charset="0"/>
                          </a:rPr>
                          <m:t>−</m:t>
                        </m:r>
                        <m:f>
                          <m:fPr>
                            <m:ctrlPr>
                              <a:rPr lang="en-CH" i="1">
                                <a:latin typeface="Cambria Math" panose="02040503050406030204" pitchFamily="18" charset="0"/>
                              </a:rPr>
                            </m:ctrlPr>
                          </m:fPr>
                          <m:num>
                            <m:r>
                              <a:rPr lang="fr-CH" b="0" i="1" smtClean="0">
                                <a:latin typeface="Cambria Math" panose="02040503050406030204" pitchFamily="18" charset="0"/>
                              </a:rPr>
                              <m:t>1</m:t>
                            </m:r>
                          </m:num>
                          <m:den>
                            <m:sSub>
                              <m:sSubPr>
                                <m:ctrlPr>
                                  <a:rPr lang="fr-CH" i="1">
                                    <a:latin typeface="Cambria Math" panose="02040503050406030204" pitchFamily="18" charset="0"/>
                                  </a:rPr>
                                </m:ctrlPr>
                              </m:sSubPr>
                              <m:e>
                                <m:r>
                                  <a:rPr lang="fr-CH" i="1">
                                    <a:latin typeface="Cambria Math" panose="02040503050406030204" pitchFamily="18" charset="0"/>
                                  </a:rPr>
                                  <m:t>𝑅</m:t>
                                </m:r>
                              </m:e>
                              <m:sub>
                                <m:r>
                                  <a:rPr lang="fr-CH" i="1">
                                    <a:latin typeface="Cambria Math" panose="02040503050406030204" pitchFamily="18" charset="0"/>
                                  </a:rPr>
                                  <m:t>2</m:t>
                                </m:r>
                              </m:sub>
                            </m:sSub>
                          </m:den>
                        </m:f>
                      </m:e>
                    </m:d>
                    <m:r>
                      <a:rPr lang="fr-CH" b="0" i="1" smtClean="0">
                        <a:latin typeface="Cambria Math" panose="02040503050406030204" pitchFamily="18" charset="0"/>
                      </a:rPr>
                      <m:t>−</m:t>
                    </m:r>
                    <m:f>
                      <m:fPr>
                        <m:ctrlPr>
                          <a:rPr lang="en-CH" i="1">
                            <a:latin typeface="Cambria Math" panose="02040503050406030204" pitchFamily="18" charset="0"/>
                          </a:rPr>
                        </m:ctrlPr>
                      </m:fPr>
                      <m:num>
                        <m:r>
                          <a:rPr lang="fr-CH" i="1">
                            <a:latin typeface="Cambria Math" panose="02040503050406030204" pitchFamily="18" charset="0"/>
                            <a:ea typeface="Cambria Math" panose="02040503050406030204" pitchFamily="18" charset="0"/>
                          </a:rPr>
                          <m:t>∆</m:t>
                        </m:r>
                        <m:sSub>
                          <m:sSubPr>
                            <m:ctrlPr>
                              <a:rPr lang="en-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2</m:t>
                            </m:r>
                          </m:sub>
                        </m:sSub>
                      </m:num>
                      <m:den>
                        <m:sSubSup>
                          <m:sSubSupPr>
                            <m:ctrlPr>
                              <a:rPr lang="fr-CH" i="1">
                                <a:latin typeface="Cambria Math" panose="02040503050406030204" pitchFamily="18" charset="0"/>
                              </a:rPr>
                            </m:ctrlPr>
                          </m:sSubSupPr>
                          <m:e>
                            <m:r>
                              <a:rPr lang="fr-CH" i="1">
                                <a:latin typeface="Cambria Math" panose="02040503050406030204" pitchFamily="18" charset="0"/>
                              </a:rPr>
                              <m:t>𝑧</m:t>
                            </m:r>
                          </m:e>
                          <m:sub>
                            <m:r>
                              <a:rPr lang="fr-CH" i="1">
                                <a:latin typeface="Cambria Math" panose="02040503050406030204" pitchFamily="18" charset="0"/>
                              </a:rPr>
                              <m:t>2</m:t>
                            </m:r>
                          </m:sub>
                          <m:sup>
                            <m:r>
                              <a:rPr lang="fr-CH" i="1">
                                <a:latin typeface="Cambria Math" panose="02040503050406030204" pitchFamily="18" charset="0"/>
                              </a:rPr>
                              <m:t>′</m:t>
                            </m:r>
                          </m:sup>
                        </m:sSubSup>
                        <m:d>
                          <m:dPr>
                            <m:ctrlPr>
                              <a:rPr lang="fr-CH" i="1" smtClean="0">
                                <a:latin typeface="Cambria Math" panose="02040503050406030204" pitchFamily="18" charset="0"/>
                              </a:rPr>
                            </m:ctrlPr>
                          </m:dPr>
                          <m:e>
                            <m:r>
                              <a:rPr lang="fr-CH" i="1">
                                <a:latin typeface="Cambria Math" panose="02040503050406030204" pitchFamily="18" charset="0"/>
                                <a:ea typeface="Cambria Math" panose="02040503050406030204" pitchFamily="18" charset="0"/>
                              </a:rPr>
                              <m:t>∆−</m:t>
                            </m:r>
                            <m:sSubSup>
                              <m:sSubSupPr>
                                <m:ctrlPr>
                                  <a:rPr lang="fr-CH" i="1">
                                    <a:latin typeface="Cambria Math" panose="02040503050406030204" pitchFamily="18" charset="0"/>
                                  </a:rPr>
                                </m:ctrlPr>
                              </m:sSubSupPr>
                              <m:e>
                                <m:r>
                                  <a:rPr lang="fr-CH" i="1">
                                    <a:latin typeface="Cambria Math" panose="02040503050406030204" pitchFamily="18" charset="0"/>
                                  </a:rPr>
                                  <m:t>𝑧</m:t>
                                </m:r>
                              </m:e>
                              <m:sub>
                                <m:r>
                                  <a:rPr lang="fr-CH" i="1">
                                    <a:latin typeface="Cambria Math" panose="02040503050406030204" pitchFamily="18" charset="0"/>
                                  </a:rPr>
                                  <m:t>2</m:t>
                                </m:r>
                              </m:sub>
                              <m:sup>
                                <m:r>
                                  <a:rPr lang="fr-CH" i="1">
                                    <a:latin typeface="Cambria Math" panose="02040503050406030204" pitchFamily="18" charset="0"/>
                                  </a:rPr>
                                  <m:t>′</m:t>
                                </m:r>
                              </m:sup>
                            </m:sSubSup>
                          </m:e>
                        </m:d>
                      </m:den>
                    </m:f>
                  </m:oMath>
                </a14:m>
                <a:r>
                  <a:rPr lang="fr-CH" dirty="0"/>
                  <a:t> .</a:t>
                </a:r>
                <a:endParaRPr lang="en-CH" dirty="0"/>
              </a:p>
              <a:p>
                <a:pPr marL="257175" indent="-257175" algn="l">
                  <a:lnSpc>
                    <a:spcPct val="110000"/>
                  </a:lnSpc>
                  <a:spcBef>
                    <a:spcPts val="0"/>
                  </a:spcBef>
                  <a:buFont typeface="Arial" panose="020B0604020202020204" pitchFamily="34" charset="0"/>
                  <a:buChar char="•"/>
                </a:pPr>
                <a:r>
                  <a:rPr lang="en-CH" dirty="0"/>
                  <a:t>Pour une lentille </a:t>
                </a:r>
                <a:r>
                  <a:rPr lang="en-CH" b="1" dirty="0"/>
                  <a:t>mince</a:t>
                </a:r>
                <a:r>
                  <a:rPr lang="en-CH" dirty="0"/>
                  <a:t> (</a:t>
                </a:r>
                <a14:m>
                  <m:oMath xmlns:m="http://schemas.openxmlformats.org/officeDocument/2006/math">
                    <m:r>
                      <a:rPr lang="en-CH" i="1" smtClean="0">
                        <a:latin typeface="Cambria Math" panose="02040503050406030204" pitchFamily="18" charset="0"/>
                        <a:ea typeface="Cambria Math" panose="02040503050406030204" pitchFamily="18" charset="0"/>
                      </a:rPr>
                      <m:t>∆≪</m:t>
                    </m:r>
                    <m:sSubSup>
                      <m:sSubSupPr>
                        <m:ctrlPr>
                          <a:rPr lang="fr-CH" i="1">
                            <a:latin typeface="Cambria Math" panose="02040503050406030204" pitchFamily="18" charset="0"/>
                          </a:rPr>
                        </m:ctrlPr>
                      </m:sSubSupPr>
                      <m:e>
                        <m:r>
                          <a:rPr lang="fr-CH" i="1">
                            <a:latin typeface="Cambria Math" panose="02040503050406030204" pitchFamily="18" charset="0"/>
                          </a:rPr>
                          <m:t>𝑧</m:t>
                        </m:r>
                      </m:e>
                      <m:sub>
                        <m:r>
                          <a:rPr lang="fr-CH" i="1">
                            <a:latin typeface="Cambria Math" panose="02040503050406030204" pitchFamily="18" charset="0"/>
                          </a:rPr>
                          <m:t>2</m:t>
                        </m:r>
                      </m:sub>
                      <m:sup>
                        <m:r>
                          <a:rPr lang="fr-CH" i="1">
                            <a:latin typeface="Cambria Math" panose="02040503050406030204" pitchFamily="18" charset="0"/>
                          </a:rPr>
                          <m:t>′</m:t>
                        </m:r>
                      </m:sup>
                    </m:sSubSup>
                  </m:oMath>
                </a14:m>
                <a:r>
                  <a:rPr lang="en-CH" dirty="0"/>
                  <a:t>), </a:t>
                </a:r>
                <a:r>
                  <a:rPr lang="en-CH" i="1" dirty="0"/>
                  <a:t>n</a:t>
                </a:r>
                <a:r>
                  <a:rPr lang="en-CH" baseline="-25000" dirty="0"/>
                  <a:t>1</a:t>
                </a:r>
                <a:r>
                  <a:rPr lang="en-CH" dirty="0"/>
                  <a:t>=1, </a:t>
                </a:r>
                <a:r>
                  <a:rPr lang="en-CH" i="1" dirty="0"/>
                  <a:t>n</a:t>
                </a:r>
                <a:r>
                  <a:rPr lang="en-CH" baseline="-25000" dirty="0"/>
                  <a:t>2</a:t>
                </a:r>
                <a:r>
                  <a:rPr lang="en-CH" dirty="0"/>
                  <a:t>=</a:t>
                </a:r>
                <a:r>
                  <a:rPr lang="en-CH" i="1"/>
                  <a:t>n</a:t>
                </a:r>
                <a:r>
                  <a:rPr lang="en-CH"/>
                  <a:t> :</a:t>
                </a:r>
                <a:endParaRPr lang="fr-CH" dirty="0"/>
              </a:p>
              <a:p>
                <a:pPr algn="l">
                  <a:lnSpc>
                    <a:spcPct val="110000"/>
                  </a:lnSpc>
                  <a:spcBef>
                    <a:spcPts val="0"/>
                  </a:spcBef>
                </a:pPr>
                <a:r>
                  <a:rPr lang="fr-CH" dirty="0"/>
                  <a:t>   </a:t>
                </a:r>
                <a:r>
                  <a:rPr lang="en-CH"/>
                  <a:t>  </a:t>
                </a:r>
                <a14:m>
                  <m:oMath xmlns:m="http://schemas.openxmlformats.org/officeDocument/2006/math">
                    <m:f>
                      <m:fPr>
                        <m:ctrlPr>
                          <a:rPr lang="en-CH" i="1">
                            <a:latin typeface="Cambria Math" panose="02040503050406030204" pitchFamily="18" charset="0"/>
                          </a:rPr>
                        </m:ctrlPr>
                      </m:fPr>
                      <m:num>
                        <m:r>
                          <a:rPr lang="fr-CH" b="0" i="1" smtClean="0">
                            <a:latin typeface="Cambria Math" panose="02040503050406030204" pitchFamily="18" charset="0"/>
                          </a:rPr>
                          <m:t>1</m:t>
                        </m:r>
                      </m:num>
                      <m:den>
                        <m:sSub>
                          <m:sSubPr>
                            <m:ctrlPr>
                              <a:rPr lang="en-CH" i="1">
                                <a:latin typeface="Cambria Math" panose="02040503050406030204" pitchFamily="18" charset="0"/>
                              </a:rPr>
                            </m:ctrlPr>
                          </m:sSubPr>
                          <m:e>
                            <m:r>
                              <a:rPr lang="fr-CH" i="1">
                                <a:latin typeface="Cambria Math" panose="02040503050406030204" pitchFamily="18" charset="0"/>
                              </a:rPr>
                              <m:t>𝑧</m:t>
                            </m:r>
                          </m:e>
                          <m:sub>
                            <m:r>
                              <a:rPr lang="fr-CH" i="1">
                                <a:latin typeface="Cambria Math" panose="02040503050406030204" pitchFamily="18" charset="0"/>
                              </a:rPr>
                              <m:t>1</m:t>
                            </m:r>
                          </m:sub>
                        </m:sSub>
                      </m:den>
                    </m:f>
                    <m:r>
                      <a:rPr lang="fr-CH" i="1">
                        <a:latin typeface="Cambria Math" panose="02040503050406030204" pitchFamily="18" charset="0"/>
                      </a:rPr>
                      <m:t>+</m:t>
                    </m:r>
                    <m:f>
                      <m:fPr>
                        <m:ctrlPr>
                          <a:rPr lang="en-CH" i="1">
                            <a:latin typeface="Cambria Math" panose="02040503050406030204" pitchFamily="18" charset="0"/>
                          </a:rPr>
                        </m:ctrlPr>
                      </m:fPr>
                      <m:num>
                        <m:r>
                          <a:rPr lang="fr-CH" b="0" i="1" smtClean="0">
                            <a:latin typeface="Cambria Math" panose="02040503050406030204" pitchFamily="18" charset="0"/>
                          </a:rPr>
                          <m:t>1</m:t>
                        </m:r>
                      </m:num>
                      <m:den>
                        <m:sSub>
                          <m:sSubPr>
                            <m:ctrlPr>
                              <a:rPr lang="en-CH" i="1">
                                <a:latin typeface="Cambria Math" panose="02040503050406030204" pitchFamily="18" charset="0"/>
                              </a:rPr>
                            </m:ctrlPr>
                          </m:sSubPr>
                          <m:e>
                            <m:r>
                              <a:rPr lang="fr-CH" i="1">
                                <a:latin typeface="Cambria Math" panose="02040503050406030204" pitchFamily="18" charset="0"/>
                              </a:rPr>
                              <m:t>𝑧</m:t>
                            </m:r>
                          </m:e>
                          <m:sub>
                            <m:r>
                              <a:rPr lang="fr-CH" i="1">
                                <a:latin typeface="Cambria Math" panose="02040503050406030204" pitchFamily="18" charset="0"/>
                              </a:rPr>
                              <m:t>2</m:t>
                            </m:r>
                          </m:sub>
                        </m:sSub>
                      </m:den>
                    </m:f>
                    <m:r>
                      <a:rPr lang="fr-CH" i="1">
                        <a:latin typeface="Cambria Math" panose="02040503050406030204" pitchFamily="18" charset="0"/>
                        <a:ea typeface="Cambria Math" panose="02040503050406030204" pitchFamily="18" charset="0"/>
                      </a:rPr>
                      <m:t>≈</m:t>
                    </m:r>
                    <m:d>
                      <m:dPr>
                        <m:ctrlPr>
                          <a:rPr lang="fr-CH" i="1">
                            <a:latin typeface="Cambria Math" panose="02040503050406030204" pitchFamily="18" charset="0"/>
                          </a:rPr>
                        </m:ctrlPr>
                      </m:dPr>
                      <m:e>
                        <m:r>
                          <a:rPr lang="fr-CH" b="0" i="1" smtClean="0">
                            <a:latin typeface="Cambria Math" panose="02040503050406030204" pitchFamily="18" charset="0"/>
                          </a:rPr>
                          <m:t>𝑛</m:t>
                        </m:r>
                        <m:r>
                          <a:rPr lang="fr-CH" i="1">
                            <a:latin typeface="Cambria Math" panose="02040503050406030204" pitchFamily="18" charset="0"/>
                          </a:rPr>
                          <m:t>−</m:t>
                        </m:r>
                        <m:r>
                          <a:rPr lang="fr-CH" b="0" i="1" smtClean="0">
                            <a:latin typeface="Cambria Math" panose="02040503050406030204" pitchFamily="18" charset="0"/>
                          </a:rPr>
                          <m:t>1</m:t>
                        </m:r>
                      </m:e>
                    </m:d>
                    <m:d>
                      <m:dPr>
                        <m:ctrlPr>
                          <a:rPr lang="fr-CH" i="1">
                            <a:latin typeface="Cambria Math" panose="02040503050406030204" pitchFamily="18" charset="0"/>
                          </a:rPr>
                        </m:ctrlPr>
                      </m:dPr>
                      <m:e>
                        <m:f>
                          <m:fPr>
                            <m:ctrlPr>
                              <a:rPr lang="fr-CH" i="1">
                                <a:latin typeface="Cambria Math" panose="02040503050406030204" pitchFamily="18" charset="0"/>
                              </a:rPr>
                            </m:ctrlPr>
                          </m:fPr>
                          <m:num>
                            <m:r>
                              <a:rPr lang="fr-CH" i="1">
                                <a:latin typeface="Cambria Math" panose="02040503050406030204" pitchFamily="18" charset="0"/>
                              </a:rPr>
                              <m:t>1</m:t>
                            </m:r>
                          </m:num>
                          <m:den>
                            <m:sSub>
                              <m:sSubPr>
                                <m:ctrlPr>
                                  <a:rPr lang="fr-CH" i="1">
                                    <a:latin typeface="Cambria Math" panose="02040503050406030204" pitchFamily="18" charset="0"/>
                                  </a:rPr>
                                </m:ctrlPr>
                              </m:sSubPr>
                              <m:e>
                                <m:r>
                                  <a:rPr lang="fr-CH" i="1">
                                    <a:latin typeface="Cambria Math" panose="02040503050406030204" pitchFamily="18" charset="0"/>
                                  </a:rPr>
                                  <m:t>𝑅</m:t>
                                </m:r>
                              </m:e>
                              <m:sub>
                                <m:r>
                                  <a:rPr lang="fr-CH" i="1">
                                    <a:latin typeface="Cambria Math" panose="02040503050406030204" pitchFamily="18" charset="0"/>
                                  </a:rPr>
                                  <m:t>1</m:t>
                                </m:r>
                              </m:sub>
                            </m:sSub>
                          </m:den>
                        </m:f>
                        <m:r>
                          <a:rPr lang="fr-CH" i="1">
                            <a:latin typeface="Cambria Math" panose="02040503050406030204" pitchFamily="18" charset="0"/>
                          </a:rPr>
                          <m:t>−</m:t>
                        </m:r>
                        <m:f>
                          <m:fPr>
                            <m:ctrlPr>
                              <a:rPr lang="fr-CH" i="1">
                                <a:latin typeface="Cambria Math" panose="02040503050406030204" pitchFamily="18" charset="0"/>
                              </a:rPr>
                            </m:ctrlPr>
                          </m:fPr>
                          <m:num>
                            <m:r>
                              <a:rPr lang="fr-CH" i="1">
                                <a:latin typeface="Cambria Math" panose="02040503050406030204" pitchFamily="18" charset="0"/>
                              </a:rPr>
                              <m:t>1</m:t>
                            </m:r>
                          </m:num>
                          <m:den>
                            <m:sSub>
                              <m:sSubPr>
                                <m:ctrlPr>
                                  <a:rPr lang="fr-CH" i="1">
                                    <a:latin typeface="Cambria Math" panose="02040503050406030204" pitchFamily="18" charset="0"/>
                                  </a:rPr>
                                </m:ctrlPr>
                              </m:sSubPr>
                              <m:e>
                                <m:r>
                                  <a:rPr lang="fr-CH" i="1">
                                    <a:latin typeface="Cambria Math" panose="02040503050406030204" pitchFamily="18" charset="0"/>
                                  </a:rPr>
                                  <m:t>𝑅</m:t>
                                </m:r>
                              </m:e>
                              <m:sub>
                                <m:r>
                                  <a:rPr lang="fr-CH" i="1">
                                    <a:latin typeface="Cambria Math" panose="02040503050406030204" pitchFamily="18" charset="0"/>
                                  </a:rPr>
                                  <m:t>2</m:t>
                                </m:r>
                              </m:sub>
                            </m:sSub>
                          </m:den>
                        </m:f>
                      </m:e>
                    </m:d>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r>
                          <a:rPr lang="fr-CH" i="1">
                            <a:latin typeface="Cambria Math" panose="02040503050406030204" pitchFamily="18" charset="0"/>
                            <a:ea typeface="Cambria Math" panose="02040503050406030204" pitchFamily="18" charset="0"/>
                          </a:rPr>
                          <m:t>𝑓</m:t>
                        </m:r>
                      </m:den>
                    </m:f>
                  </m:oMath>
                </a14:m>
                <a:r>
                  <a:rPr lang="en-CH" dirty="0"/>
                  <a:t> </a:t>
                </a:r>
              </a:p>
            </p:txBody>
          </p:sp>
        </mc:Choice>
        <mc:Fallback xmlns="">
          <p:sp>
            <p:nvSpPr>
              <p:cNvPr id="5" name="Subtitle 4">
                <a:extLst>
                  <a:ext uri="{FF2B5EF4-FFF2-40B4-BE49-F238E27FC236}">
                    <a16:creationId xmlns:a16="http://schemas.microsoft.com/office/drawing/2014/main" id="{7E77E312-3E9E-A84B-B6B5-5B7303E520E7}"/>
                  </a:ext>
                </a:extLst>
              </p:cNvPr>
              <p:cNvSpPr>
                <a:spLocks noGrp="1" noRot="1" noChangeAspect="1" noMove="1" noResize="1" noEditPoints="1" noAdjustHandles="1" noChangeArrowheads="1" noChangeShapeType="1" noTextEdit="1"/>
              </p:cNvSpPr>
              <p:nvPr>
                <p:ph type="subTitle" idx="1"/>
              </p:nvPr>
            </p:nvSpPr>
            <p:spPr>
              <a:xfrm>
                <a:off x="-3" y="499008"/>
                <a:ext cx="9144003" cy="4644492"/>
              </a:xfrm>
              <a:blipFill>
                <a:blip r:embed="rId2"/>
                <a:stretch>
                  <a:fillRect l="-417" t="-817"/>
                </a:stretch>
              </a:blipFill>
            </p:spPr>
            <p:txBody>
              <a:bodyPr/>
              <a:lstStyle/>
              <a:p>
                <a:r>
                  <a:rPr lang="en-US">
                    <a:noFill/>
                  </a:rPr>
                  <a:t> </a:t>
                </a:r>
              </a:p>
            </p:txBody>
          </p:sp>
        </mc:Fallback>
      </mc:AlternateContent>
      <p:grpSp>
        <p:nvGrpSpPr>
          <p:cNvPr id="20" name="Groupe 19">
            <a:extLst>
              <a:ext uri="{FF2B5EF4-FFF2-40B4-BE49-F238E27FC236}">
                <a16:creationId xmlns:a16="http://schemas.microsoft.com/office/drawing/2014/main" id="{F69F00FE-16DE-C8D4-CD8D-6EDCC48E137D}"/>
              </a:ext>
            </a:extLst>
          </p:cNvPr>
          <p:cNvGrpSpPr/>
          <p:nvPr/>
        </p:nvGrpSpPr>
        <p:grpSpPr>
          <a:xfrm>
            <a:off x="4805758" y="2011715"/>
            <a:ext cx="4327669" cy="3131785"/>
            <a:chOff x="-202321" y="2154970"/>
            <a:chExt cx="4134929" cy="2992305"/>
          </a:xfrm>
        </p:grpSpPr>
        <p:pic>
          <p:nvPicPr>
            <p:cNvPr id="11" name="Picture 10">
              <a:extLst>
                <a:ext uri="{FF2B5EF4-FFF2-40B4-BE49-F238E27FC236}">
                  <a16:creationId xmlns:a16="http://schemas.microsoft.com/office/drawing/2014/main" id="{DB0BC9CE-B616-D64E-9B1C-A92D277CEB7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30000"/>
                      </a14:imgEffect>
                    </a14:imgLayer>
                  </a14:imgProps>
                </a:ext>
              </a:extLst>
            </a:blip>
            <a:stretch>
              <a:fillRect/>
            </a:stretch>
          </p:blipFill>
          <p:spPr>
            <a:xfrm>
              <a:off x="-5793" y="2154970"/>
              <a:ext cx="3938401" cy="2992305"/>
            </a:xfrm>
            <a:prstGeom prst="rect">
              <a:avLst/>
            </a:prstGeom>
          </p:spPr>
        </p:pic>
        <p:cxnSp>
          <p:nvCxnSpPr>
            <p:cNvPr id="4" name="Connecteur droit avec flèche 3">
              <a:extLst>
                <a:ext uri="{FF2B5EF4-FFF2-40B4-BE49-F238E27FC236}">
                  <a16:creationId xmlns:a16="http://schemas.microsoft.com/office/drawing/2014/main" id="{B707EBF4-0E04-A7BF-1DEB-79A84E214311}"/>
                </a:ext>
              </a:extLst>
            </p:cNvPr>
            <p:cNvCxnSpPr>
              <a:cxnSpLocks/>
            </p:cNvCxnSpPr>
            <p:nvPr/>
          </p:nvCxnSpPr>
          <p:spPr>
            <a:xfrm flipV="1">
              <a:off x="754672" y="3300568"/>
              <a:ext cx="1031895" cy="2526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ED619AD3-3D53-5D4B-2C7F-5B50B7DCE3F7}"/>
                </a:ext>
              </a:extLst>
            </p:cNvPr>
            <p:cNvCxnSpPr>
              <a:cxnSpLocks/>
            </p:cNvCxnSpPr>
            <p:nvPr/>
          </p:nvCxnSpPr>
          <p:spPr>
            <a:xfrm flipV="1">
              <a:off x="-5793" y="3269152"/>
              <a:ext cx="2034049" cy="271570"/>
            </a:xfrm>
            <a:prstGeom prst="straightConnector1">
              <a:avLst/>
            </a:prstGeom>
            <a:ln>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3EB5C8D8-6D67-C0D5-E70E-ED610E95AD59}"/>
                </a:ext>
              </a:extLst>
            </p:cNvPr>
            <p:cNvCxnSpPr>
              <a:cxnSpLocks/>
            </p:cNvCxnSpPr>
            <p:nvPr/>
          </p:nvCxnSpPr>
          <p:spPr>
            <a:xfrm>
              <a:off x="2028256" y="3269152"/>
              <a:ext cx="1086204" cy="2715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5">
              <a:extLst>
                <a:ext uri="{FF2B5EF4-FFF2-40B4-BE49-F238E27FC236}">
                  <a16:creationId xmlns:a16="http://schemas.microsoft.com/office/drawing/2014/main" id="{0770A952-C5AE-36EC-9625-6A14DEEAE3B7}"/>
                </a:ext>
              </a:extLst>
            </p:cNvPr>
            <p:cNvSpPr txBox="1"/>
            <p:nvPr/>
          </p:nvSpPr>
          <p:spPr>
            <a:xfrm>
              <a:off x="599820" y="3489540"/>
              <a:ext cx="351379" cy="323164"/>
            </a:xfrm>
            <a:prstGeom prst="rect">
              <a:avLst/>
            </a:prstGeom>
            <a:noFill/>
          </p:spPr>
          <p:txBody>
            <a:bodyPr wrap="none" rtlCol="0">
              <a:spAutoFit/>
            </a:bodyPr>
            <a:lstStyle/>
            <a:p>
              <a:r>
                <a:rPr lang="fr-CH" sz="1500" dirty="0">
                  <a:latin typeface="Arial" panose="020B0604020202020204" pitchFamily="34" charset="0"/>
                  <a:cs typeface="Arial" panose="020B0604020202020204" pitchFamily="34" charset="0"/>
                </a:rPr>
                <a:t>z</a:t>
              </a:r>
              <a:r>
                <a:rPr lang="fr-CH" sz="1500" baseline="-25000" dirty="0">
                  <a:latin typeface="Arial" panose="020B0604020202020204" pitchFamily="34" charset="0"/>
                  <a:cs typeface="Arial" panose="020B0604020202020204" pitchFamily="34" charset="0"/>
                </a:rPr>
                <a:t>1</a:t>
              </a:r>
            </a:p>
          </p:txBody>
        </p:sp>
        <p:sp>
          <p:nvSpPr>
            <p:cNvPr id="18" name="TextBox 8">
              <a:extLst>
                <a:ext uri="{FF2B5EF4-FFF2-40B4-BE49-F238E27FC236}">
                  <a16:creationId xmlns:a16="http://schemas.microsoft.com/office/drawing/2014/main" id="{A7FFF3DE-2207-FB9E-F825-499F9DE6F614}"/>
                </a:ext>
              </a:extLst>
            </p:cNvPr>
            <p:cNvSpPr txBox="1"/>
            <p:nvPr/>
          </p:nvSpPr>
          <p:spPr>
            <a:xfrm>
              <a:off x="-202321" y="3508305"/>
              <a:ext cx="393056" cy="323164"/>
            </a:xfrm>
            <a:prstGeom prst="rect">
              <a:avLst/>
            </a:prstGeom>
            <a:noFill/>
          </p:spPr>
          <p:txBody>
            <a:bodyPr wrap="none" rtlCol="0">
              <a:spAutoFit/>
            </a:bodyPr>
            <a:lstStyle/>
            <a:p>
              <a:r>
                <a:rPr lang="fr-CH" sz="1500" dirty="0">
                  <a:latin typeface="Arial" panose="020B0604020202020204" pitchFamily="34" charset="0"/>
                  <a:cs typeface="Arial" panose="020B0604020202020204" pitchFamily="34" charset="0"/>
                </a:rPr>
                <a:t>z'</a:t>
              </a:r>
              <a:r>
                <a:rPr lang="fr-CH" sz="1500" baseline="-25000" dirty="0">
                  <a:latin typeface="Arial" panose="020B0604020202020204" pitchFamily="34" charset="0"/>
                  <a:cs typeface="Arial" panose="020B0604020202020204" pitchFamily="34" charset="0"/>
                </a:rPr>
                <a:t>2</a:t>
              </a:r>
            </a:p>
          </p:txBody>
        </p:sp>
        <p:sp>
          <p:nvSpPr>
            <p:cNvPr id="19" name="TextBox 9">
              <a:extLst>
                <a:ext uri="{FF2B5EF4-FFF2-40B4-BE49-F238E27FC236}">
                  <a16:creationId xmlns:a16="http://schemas.microsoft.com/office/drawing/2014/main" id="{B2586D00-EA11-448F-BBD9-AF1F9CE899B3}"/>
                </a:ext>
              </a:extLst>
            </p:cNvPr>
            <p:cNvSpPr txBox="1"/>
            <p:nvPr/>
          </p:nvSpPr>
          <p:spPr>
            <a:xfrm>
              <a:off x="2930282" y="3489540"/>
              <a:ext cx="351379" cy="323164"/>
            </a:xfrm>
            <a:prstGeom prst="rect">
              <a:avLst/>
            </a:prstGeom>
            <a:noFill/>
          </p:spPr>
          <p:txBody>
            <a:bodyPr wrap="none" rtlCol="0">
              <a:spAutoFit/>
            </a:bodyPr>
            <a:lstStyle/>
            <a:p>
              <a:r>
                <a:rPr lang="fr-CH" sz="1500" dirty="0">
                  <a:latin typeface="Arial" panose="020B0604020202020204" pitchFamily="34" charset="0"/>
                  <a:cs typeface="Arial" panose="020B0604020202020204" pitchFamily="34" charset="0"/>
                </a:rPr>
                <a:t>z</a:t>
              </a:r>
              <a:r>
                <a:rPr lang="fr-CH" sz="1500" baseline="-25000" dirty="0">
                  <a:latin typeface="Arial" panose="020B0604020202020204" pitchFamily="34" charset="0"/>
                  <a:cs typeface="Arial" panose="020B0604020202020204" pitchFamily="34" charset="0"/>
                </a:rPr>
                <a:t>2</a:t>
              </a:r>
            </a:p>
          </p:txBody>
        </p:sp>
        <p:cxnSp>
          <p:nvCxnSpPr>
            <p:cNvPr id="27" name="Connecteur droit avec flèche 26">
              <a:extLst>
                <a:ext uri="{FF2B5EF4-FFF2-40B4-BE49-F238E27FC236}">
                  <a16:creationId xmlns:a16="http://schemas.microsoft.com/office/drawing/2014/main" id="{5D41A243-A7BE-5422-5696-6EE2D7C5C606}"/>
                </a:ext>
              </a:extLst>
            </p:cNvPr>
            <p:cNvCxnSpPr>
              <a:cxnSpLocks/>
            </p:cNvCxnSpPr>
            <p:nvPr/>
          </p:nvCxnSpPr>
          <p:spPr>
            <a:xfrm flipV="1">
              <a:off x="1786567" y="3269152"/>
              <a:ext cx="264005" cy="314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2FA917FA-77E3-FA48-9DC1-CF9B86617AE4}"/>
              </a:ext>
            </a:extLst>
          </p:cNvPr>
          <p:cNvSpPr>
            <a:spLocks noGrp="1"/>
          </p:cNvSpPr>
          <p:nvPr>
            <p:ph type="ctrTitle"/>
          </p:nvPr>
        </p:nvSpPr>
        <p:spPr>
          <a:xfrm>
            <a:off x="0" y="1"/>
            <a:ext cx="5702212" cy="499008"/>
          </a:xfrm>
        </p:spPr>
        <p:txBody>
          <a:bodyPr>
            <a:noAutofit/>
          </a:bodyPr>
          <a:lstStyle/>
          <a:p>
            <a:r>
              <a:rPr lang="en-CH" sz="2800" dirty="0"/>
              <a:t>Dispositifs simples: lentilles minces</a:t>
            </a:r>
          </a:p>
        </p:txBody>
      </p:sp>
    </p:spTree>
    <p:extLst>
      <p:ext uri="{BB962C8B-B14F-4D97-AF65-F5344CB8AC3E}">
        <p14:creationId xmlns:p14="http://schemas.microsoft.com/office/powerpoint/2010/main" val="294923127"/>
      </p:ext>
    </p:extLst>
  </p:cSld>
  <p:clrMapOvr>
    <a:masterClrMapping/>
  </p:clrMapOvr>
  <mc:AlternateContent xmlns:mc="http://schemas.openxmlformats.org/markup-compatibility/2006" xmlns:p14="http://schemas.microsoft.com/office/powerpoint/2010/main">
    <mc:Choice Requires="p14">
      <p:transition spd="slow" p14:dur="2000" advClick="0" advTm="64770"/>
    </mc:Choice>
    <mc:Fallback xmlns="">
      <p:transition spd="slow" advClick="0" advTm="64770"/>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170656</TotalTime>
  <Words>5082</Words>
  <Application>Microsoft Macintosh PowerPoint</Application>
  <PresentationFormat>Affichage à l'écran (16:9)</PresentationFormat>
  <Paragraphs>413</Paragraphs>
  <Slides>39</Slides>
  <Notes>0</Notes>
  <HiddenSlides>0</HiddenSlides>
  <MMClips>0</MMClips>
  <ScaleCrop>false</ScaleCrop>
  <HeadingPairs>
    <vt:vector size="8" baseType="variant">
      <vt:variant>
        <vt:lpstr>Polices utilisées</vt:lpstr>
      </vt:variant>
      <vt:variant>
        <vt:i4>7</vt:i4>
      </vt:variant>
      <vt:variant>
        <vt:lpstr>Thème</vt:lpstr>
      </vt:variant>
      <vt:variant>
        <vt:i4>1</vt:i4>
      </vt:variant>
      <vt:variant>
        <vt:lpstr>Serveurs OLE incorporés</vt:lpstr>
      </vt:variant>
      <vt:variant>
        <vt:i4>1</vt:i4>
      </vt:variant>
      <vt:variant>
        <vt:lpstr>Titres des diapositives</vt:lpstr>
      </vt:variant>
      <vt:variant>
        <vt:i4>39</vt:i4>
      </vt:variant>
    </vt:vector>
  </HeadingPairs>
  <TitlesOfParts>
    <vt:vector size="48" baseType="lpstr">
      <vt:lpstr>Arial</vt:lpstr>
      <vt:lpstr>Calibri</vt:lpstr>
      <vt:lpstr>Calibri Light</vt:lpstr>
      <vt:lpstr>Cambria Math</vt:lpstr>
      <vt:lpstr>Symbol</vt:lpstr>
      <vt:lpstr>Times</vt:lpstr>
      <vt:lpstr>Times New Roman</vt:lpstr>
      <vt:lpstr>Office Theme</vt:lpstr>
      <vt:lpstr>Worksheet</vt:lpstr>
      <vt:lpstr>Ch. 3: L’optique géometrique</vt:lpstr>
      <vt:lpstr>Les bases: réflexion et réfraction</vt:lpstr>
      <vt:lpstr>Dispositifs simples: miroirs</vt:lpstr>
      <vt:lpstr>Dispositifs simples: Le miroir sphérique</vt:lpstr>
      <vt:lpstr>Focalisation par le miroir sphérique (sur l'axe optique)</vt:lpstr>
      <vt:lpstr>Focalisation par le miroir sphérique (hors axe optique)</vt:lpstr>
      <vt:lpstr>Dispositifs simples: prismes</vt:lpstr>
      <vt:lpstr>Dispositifs simples: dioptres</vt:lpstr>
      <vt:lpstr>Dispositifs simples: lentilles minces</vt:lpstr>
      <vt:lpstr>Dispositifs simples: lentilles minces</vt:lpstr>
      <vt:lpstr>Les matrices de transfert</vt:lpstr>
      <vt:lpstr>Matrices de transfert des composants optiques </vt:lpstr>
      <vt:lpstr>Matrices de transfert des composants optiques</vt:lpstr>
      <vt:lpstr>Matrices de transfert des systèmes</vt:lpstr>
      <vt:lpstr>Systèmes de lentilles – calcul exact</vt:lpstr>
      <vt:lpstr>La lentille épaisse: définitions</vt:lpstr>
      <vt:lpstr>La lentille épaisse: équations</vt:lpstr>
      <vt:lpstr>Les diaphragmes et pupilles (1)</vt:lpstr>
      <vt:lpstr>Les diaphragmes et pupilles (2)</vt:lpstr>
      <vt:lpstr>Le vignettage, le  f/#</vt:lpstr>
      <vt:lpstr>Les aberrations optiques</vt:lpstr>
      <vt:lpstr>L’aberration sphérique</vt:lpstr>
      <vt:lpstr>L’aberration sphérique</vt:lpstr>
      <vt:lpstr>Diminuer l’aberration sphérique</vt:lpstr>
      <vt:lpstr>Annuler l’aberration sphérique</vt:lpstr>
      <vt:lpstr>L’astigmatisme</vt:lpstr>
      <vt:lpstr>La coma</vt:lpstr>
      <vt:lpstr>Minimiser le coma</vt:lpstr>
      <vt:lpstr>Courbure de champ</vt:lpstr>
      <vt:lpstr>Courbure de champ et astigmatisme</vt:lpstr>
      <vt:lpstr>Distorsion</vt:lpstr>
      <vt:lpstr>Aberration chromatique</vt:lpstr>
      <vt:lpstr>Classification des verres</vt:lpstr>
      <vt:lpstr>Le doublet achromatique</vt:lpstr>
      <vt:lpstr>La photométrie</vt:lpstr>
      <vt:lpstr>La colorimétrie</vt:lpstr>
      <vt:lpstr>L’étendue optique: définition</vt:lpstr>
      <vt:lpstr>L’étendue optique: conservation</vt:lpstr>
      <vt:lpstr>L’étendue optique dans la pratique: symétrie axiale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Optique I B.Dwir LMSC2 – IPHYS – SB EPFL</dc:title>
  <dc:creator>Burmilla</dc:creator>
  <cp:lastModifiedBy>B</cp:lastModifiedBy>
  <cp:revision>304</cp:revision>
  <dcterms:created xsi:type="dcterms:W3CDTF">2020-03-24T17:11:58Z</dcterms:created>
  <dcterms:modified xsi:type="dcterms:W3CDTF">2024-10-06T13:38:27Z</dcterms:modified>
</cp:coreProperties>
</file>