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17" r:id="rId3"/>
    <p:sldId id="318" r:id="rId4"/>
    <p:sldId id="319" r:id="rId5"/>
    <p:sldId id="320" r:id="rId6"/>
    <p:sldId id="296" r:id="rId7"/>
    <p:sldId id="300" r:id="rId8"/>
    <p:sldId id="301" r:id="rId9"/>
    <p:sldId id="291" r:id="rId10"/>
    <p:sldId id="290" r:id="rId11"/>
    <p:sldId id="303" r:id="rId12"/>
    <p:sldId id="304" r:id="rId13"/>
    <p:sldId id="292" r:id="rId14"/>
    <p:sldId id="306" r:id="rId15"/>
    <p:sldId id="278" r:id="rId16"/>
    <p:sldId id="307" r:id="rId17"/>
    <p:sldId id="308" r:id="rId18"/>
    <p:sldId id="309" r:id="rId19"/>
    <p:sldId id="310" r:id="rId20"/>
    <p:sldId id="316" r:id="rId21"/>
    <p:sldId id="311" r:id="rId22"/>
    <p:sldId id="312" r:id="rId23"/>
    <p:sldId id="313" r:id="rId24"/>
    <p:sldId id="315" r:id="rId25"/>
    <p:sldId id="314" r:id="rId26"/>
    <p:sldId id="285" r:id="rId27"/>
    <p:sldId id="286" r:id="rId28"/>
    <p:sldId id="262" r:id="rId2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milla" initials="B" lastIdx="1" clrIdx="0">
    <p:extLst>
      <p:ext uri="{19B8F6BF-5375-455C-9EA6-DF929625EA0E}">
        <p15:presenceInfo xmlns:p15="http://schemas.microsoft.com/office/powerpoint/2012/main" userId="Burmilla" providerId="None"/>
      </p:ext>
    </p:extLst>
  </p:cmAuthor>
  <p:cmAuthor id="2" name="NicolasTappy" initials="N" lastIdx="2" clrIdx="1">
    <p:extLst>
      <p:ext uri="{19B8F6BF-5375-455C-9EA6-DF929625EA0E}">
        <p15:presenceInfo xmlns:p15="http://schemas.microsoft.com/office/powerpoint/2012/main" userId="NicolasTapp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6"/>
    <p:restoredTop sz="96809"/>
  </p:normalViewPr>
  <p:slideViewPr>
    <p:cSldViewPr snapToGrid="0" snapToObjects="1">
      <p:cViewPr varScale="1">
        <p:scale>
          <a:sx n="131" d="100"/>
          <a:sy n="131" d="100"/>
        </p:scale>
        <p:origin x="1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43ECD-DBF9-9640-AA2F-1CD36ADB9B89}" type="datetimeFigureOut">
              <a:rPr lang="fr-CH" smtClean="0"/>
              <a:t>03.09.24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C0B25-5611-B847-84AE-DAE1A10CDA0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9314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528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1376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4937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488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748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5105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7783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9760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9989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294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689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90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8197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9864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644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287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8A371-12B3-1049-ACFD-ECFFFE579C05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36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B8A3C-3D6F-2D47-A618-6C2CEE0D1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3DE48-B48B-3841-8505-05FCB0797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13A45-DAA9-A048-A2D3-3B9C8DB4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40B72-7697-C142-A5F6-FCD8534A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832BE-899B-7444-9164-532D18AB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816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4850-E226-7C46-AC85-475BD135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D72CC-581E-3144-A4D8-8C8625215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1F08D-2D27-8448-B348-D9468C6A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107DF-AC96-1141-BAD0-AF44090B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D2A3E-DCB0-144A-8D4C-EF46D43D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8972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C2F50-10D3-AF4E-9596-890FB11A8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6084A-5704-8D4C-8DB8-F4A95CA2B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71DF-7C80-564B-8BBB-9310B24B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41D79-C392-CA42-AA21-C6AB4966A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776E9-6EB7-3F4E-AB57-59BDF1E1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9624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FDB5-CBCD-8E4E-937B-83E7F56B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9FEE-74C1-D347-A79E-6C9F815EC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18823-F2F5-894B-B91E-84052E76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44BF8-8324-4744-9C68-4E65EFD9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CFDB2-EC6B-8543-BDFF-1E621EEC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3773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0B03-63D3-7848-A309-D355E1819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FDE27-F495-7246-AE0F-A86BFD80C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4D203-05D2-2049-9E1B-7D04EF303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CE004-D9DC-3D48-B486-9DC4DE74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34165-6635-A54C-9821-6847DBE5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3541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A716-CB84-6044-8454-5A9926A6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74E1-D8E9-A245-87FC-8F08FA9D6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9A0E3-BECB-EC45-AC45-F0621E954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11265-A4D5-3548-8050-FB4C14A5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A7B61-AA5D-1249-B253-384DBCD8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4D94B-E919-4D40-A638-A2B5A6FC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9640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25DE-DEF7-3644-8BBE-E6DC8DC6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F6801-BC8D-484F-9E19-60E2C8319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E395F-A5F6-F54C-8287-B97EB1509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D6D38-08BB-B64F-853C-AA69D3600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5CB39-D5AB-484E-92EB-7C04F5BB9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B4FA-3BFA-224C-A20A-1D05984E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9892EB-FDCE-814A-9E1E-E0D4C97E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04EAB-D20B-B644-999B-8EC0071A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372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43CC-F2DB-E54B-8195-6FD6418E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DC3E6-D68D-234C-8567-06DF1AD8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716FB-E7A9-5F40-B717-DA9F434F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3538C-052E-9D45-A76F-7B916E1D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34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9EEE-532A-1149-ADCB-0D52EDF0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382D6-52C6-FD4B-84B4-6E22CEB2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136D-BF18-C44A-980C-551C6E28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714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408B-1926-164E-B1B2-FC840791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2A17A-F8E0-2843-A04E-AEF63DBFC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37537-C8CC-3E43-A98A-5664B8FAB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196CD-6AEE-8542-9BCA-C2610826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3231-6FF6-A543-BB39-A91423C5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1BD2-52B0-B14B-AC0F-7B23B9DA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739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2143-01D5-F84E-84D3-0B65FF66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90961-47A5-EC4D-865E-00060D628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848DE-36A7-F846-9DD8-A7BA0677F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CDF9B-CB0F-B741-AC17-903B82C1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8C367-B9CA-BF4D-926B-A002007D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E1C4-CE27-0D40-823D-EC6F0512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6119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EB25FA-87F2-3542-9142-FA3A713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DD431-1E61-134D-829B-03401A98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76256-563B-AB49-B044-AE9EBA664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1EC79-9265-0B43-978B-D04CF5764583}" type="datetimeFigureOut">
              <a:rPr lang="en-CH" smtClean="0"/>
              <a:t>9/3/24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67F09-D52A-AE44-BD7D-022E6B20A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AD271-BB26-5248-B9BD-2DDAF7F93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9BBD7-5174-794F-89B5-58A12CC91F58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566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.epfl.ch/course/view.php?id=18492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10" Type="http://schemas.openxmlformats.org/officeDocument/2006/relationships/image" Target="../media/image8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emf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17FA-77E3-FA48-9DC1-CF9B8661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3858228"/>
          </a:xfrm>
        </p:spPr>
        <p:txBody>
          <a:bodyPr>
            <a:normAutofit/>
          </a:bodyPr>
          <a:lstStyle/>
          <a:p>
            <a:r>
              <a:rPr lang="en-CH" sz="8000"/>
              <a:t>Optique </a:t>
            </a:r>
            <a:r>
              <a:rPr lang="fr-CH" sz="8000" dirty="0"/>
              <a:t>et Photonique</a:t>
            </a:r>
            <a:br>
              <a:rPr lang="en-CH" dirty="0"/>
            </a:br>
            <a:br>
              <a:rPr lang="en-CH"/>
            </a:br>
            <a:r>
              <a:rPr lang="fr-CH" sz="4800" dirty="0"/>
              <a:t>Benjamin</a:t>
            </a:r>
            <a:r>
              <a:rPr lang="en-CH" sz="4800"/>
              <a:t> </a:t>
            </a:r>
            <a:r>
              <a:rPr lang="en-CH" sz="4800" dirty="0"/>
              <a:t>Dwir</a:t>
            </a:r>
            <a:br>
              <a:rPr lang="en-CH" dirty="0"/>
            </a:br>
            <a:r>
              <a:rPr lang="en-CH" sz="3200" dirty="0"/>
              <a:t>LMSC2 – IPHYS – SB</a:t>
            </a:r>
            <a:br>
              <a:rPr lang="en-CH" sz="2400" dirty="0"/>
            </a:br>
            <a:r>
              <a:rPr lang="en-CH" sz="4267" dirty="0"/>
              <a:t>EPFL</a:t>
            </a:r>
            <a:endParaRPr lang="en-CH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C25E8-1395-054D-9B95-7B9C209BF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58229"/>
            <a:ext cx="12192000" cy="2999771"/>
          </a:xfrm>
        </p:spPr>
        <p:txBody>
          <a:bodyPr>
            <a:normAutofit/>
          </a:bodyPr>
          <a:lstStyle/>
          <a:p>
            <a:endParaRPr lang="fr-CH" dirty="0"/>
          </a:p>
          <a:p>
            <a:r>
              <a:rPr lang="fr-CH" sz="3733" dirty="0"/>
              <a:t>Exercices: Stefano </a:t>
            </a:r>
            <a:r>
              <a:rPr lang="fr-CH" sz="3733" dirty="0" err="1"/>
              <a:t>Marinoni</a:t>
            </a:r>
            <a:endParaRPr lang="fr-CH" sz="3733" dirty="0"/>
          </a:p>
          <a:p>
            <a:endParaRPr lang="fr-CH" dirty="0"/>
          </a:p>
          <a:p>
            <a:r>
              <a:rPr lang="fr-CH" dirty="0"/>
              <a:t>Moodle: </a:t>
            </a:r>
            <a:r>
              <a:rPr lang="fr-CH" dirty="0">
                <a:hlinkClick r:id="rId2"/>
              </a:rPr>
              <a:t>https://moodle.epfl.ch/course/view.php?id=18492</a:t>
            </a:r>
            <a:endParaRPr lang="fr-CH" dirty="0"/>
          </a:p>
          <a:p>
            <a:r>
              <a:rPr lang="fr-CH" dirty="0"/>
              <a:t>Examen: Oral, 2 questions (théorie, exercice)</a:t>
            </a:r>
          </a:p>
        </p:txBody>
      </p:sp>
    </p:spTree>
    <p:extLst>
      <p:ext uri="{BB962C8B-B14F-4D97-AF65-F5344CB8AC3E}">
        <p14:creationId xmlns:p14="http://schemas.microsoft.com/office/powerpoint/2010/main" val="27755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78"/>
    </mc:Choice>
    <mc:Fallback xmlns="">
      <p:transition spd="slow" advClick="0" advTm="65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3576"/>
                <a:ext cx="12192000" cy="6381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indent="-342900" eaLnBrk="1" hangingPunct="1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L’équation générique: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endParaRPr lang="fr-CH" altLang="en-CH" dirty="0"/>
              </a:p>
              <a:p>
                <a:pPr indent="-342900" eaLnBrk="1" hangingPunct="1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le vide, toute la partie droite est nulle (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) ; il reste: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dirty="0"/>
                  <a:t> . C’est l’équation des ondes classique: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dirty="0"/>
                  <a:t>  avec la vitesse: 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=3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fr-CH" altLang="en-CH" dirty="0"/>
              </a:p>
              <a:p>
                <a:pPr indent="-342900" eaLnBrk="1" hangingPunct="1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Milieu diélectrique </a:t>
                </a:r>
                <a:r>
                  <a:rPr lang="fr-CH" altLang="en-CH" b="1" dirty="0"/>
                  <a:t>linéaire</a:t>
                </a:r>
                <a:r>
                  <a:rPr lang="fr-CH" altLang="en-CH" dirty="0"/>
                  <a:t>, non-dispersif, uniforme, scalaire: </a:t>
                </a:r>
                <a:r>
                  <a:rPr lang="fr-CH" altLang="en-CH" b="1" i="1" dirty="0"/>
                  <a:t>M</a:t>
                </a:r>
                <a:r>
                  <a:rPr lang="fr-CH" altLang="en-CH" dirty="0"/>
                  <a:t> = 0, </a:t>
                </a:r>
                <a:r>
                  <a:rPr lang="fr-CH" altLang="en-CH" i="1" dirty="0">
                    <a:latin typeface="Symbol" pitchFamily="2" charset="2"/>
                  </a:rPr>
                  <a:t>r </a:t>
                </a:r>
                <a:r>
                  <a:rPr lang="fr-CH" altLang="en-CH" dirty="0"/>
                  <a:t>= 0, </a:t>
                </a:r>
                <a:r>
                  <a:rPr lang="fr-CH" altLang="en-CH" b="1" i="1" dirty="0"/>
                  <a:t>j </a:t>
                </a:r>
                <a:r>
                  <a:rPr lang="fr-CH" altLang="en-CH" dirty="0"/>
                  <a:t>= 0, puis: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altLang="en-CH" dirty="0"/>
                  <a:t> . Le terme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fr-CH" altLang="en-CH" dirty="0"/>
                  <a:t> , car: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(1+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. Le terme à droite: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altLang="en-CH" dirty="0"/>
                  <a:t>  peut être ajouté au terme </a:t>
                </a:r>
                <a14:m>
                  <m:oMath xmlns:m="http://schemas.openxmlformats.org/officeDocument/2006/math"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altLang="en-CH" dirty="0"/>
                  <a:t> à gauche, pour donner: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(1+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altLang="en-CH" dirty="0"/>
                  <a:t>. Si nous définissons: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ra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skw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fr-CH" altLang="en-CH" dirty="0"/>
                  <a:t> , nous avons la même équation des ondes que dans le vide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dirty="0"/>
                  <a:t> , sauf que la vitesse de l’onde devient: </a:t>
                </a:r>
                <a:r>
                  <a:rPr lang="fr-CH" altLang="en-CH" i="1" dirty="0"/>
                  <a:t>c</a:t>
                </a:r>
                <a:r>
                  <a:rPr lang="fr-CH" altLang="en-CH" dirty="0"/>
                  <a:t>/</a:t>
                </a:r>
                <a:r>
                  <a:rPr lang="fr-CH" altLang="en-CH" i="1" dirty="0"/>
                  <a:t>n .</a:t>
                </a:r>
                <a:endParaRPr lang="fr-CH" altLang="en-CH" dirty="0"/>
              </a:p>
              <a:p>
                <a:pPr indent="-342900" eaLnBrk="1" hangingPunct="1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Milieu diélectrique linéaire, non-dispersif, </a:t>
                </a:r>
                <a:r>
                  <a:rPr lang="fr-CH" altLang="en-CH" b="1" dirty="0"/>
                  <a:t>non-uniforme</a:t>
                </a:r>
                <a:r>
                  <a:rPr lang="fr-CH" altLang="en-CH" dirty="0"/>
                  <a:t>, scalaire: On a :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altLang="en-CH" dirty="0"/>
                  <a:t> , donc:  </a:t>
                </a:r>
              </a:p>
              <a:p>
                <a:pPr eaLnBrk="1" hangingPunct="1"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𝛻𝜀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. Cela donne: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𝛻𝜀</m:t>
                        </m:r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altLang="en-CH" dirty="0"/>
                  <a:t> , ce qui est petit dans la plupart des cas (quand </a:t>
                </a:r>
                <a:r>
                  <a:rPr lang="fr-CH" altLang="en-CH" dirty="0">
                    <a:latin typeface="Symbol" pitchFamily="2" charset="2"/>
                  </a:rPr>
                  <a:t>e</a:t>
                </a:r>
                <a:r>
                  <a:rPr lang="fr-CH" altLang="en-CH" dirty="0"/>
                  <a:t> ne varie pas trop sur une distance </a:t>
                </a:r>
                <a:r>
                  <a:rPr lang="fr-CH" altLang="en-CH" dirty="0">
                    <a:latin typeface="Symbol" pitchFamily="2" charset="2"/>
                  </a:rPr>
                  <a:t>l</a:t>
                </a:r>
                <a:r>
                  <a:rPr lang="fr-CH" altLang="en-CH" dirty="0"/>
                  <a:t>). Notre équation devient: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begChr m:val="["/>
                        <m:endChr m:val="]"/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fr-CH" altLang="en-CH" dirty="0"/>
                  <a:t>.</a:t>
                </a:r>
              </a:p>
            </p:txBody>
          </p:sp>
        </mc:Choice>
        <mc:Fallback xmlns="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3576"/>
                <a:ext cx="12192000" cy="6381683"/>
              </a:xfrm>
              <a:prstGeom prst="rect">
                <a:avLst/>
              </a:prstGeom>
              <a:blipFill>
                <a:blip r:embed="rId3"/>
                <a:stretch>
                  <a:fillRect l="-4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approximations de l’équation des ondes (1)</a:t>
            </a:r>
            <a:endParaRPr lang="en-US" altLang="en-CH" sz="3600" dirty="0"/>
          </a:p>
        </p:txBody>
      </p:sp>
    </p:spTree>
    <p:extLst>
      <p:ext uri="{BB962C8B-B14F-4D97-AF65-F5344CB8AC3E}">
        <p14:creationId xmlns:p14="http://schemas.microsoft.com/office/powerpoint/2010/main" val="3207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25"/>
    </mc:Choice>
    <mc:Fallback xmlns="">
      <p:transition spd="slow" advTm="2454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46331"/>
                <a:ext cx="12192000" cy="4981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L’équation générique: </a:t>
                </a:r>
                <a:r>
                  <a:rPr lang="fr-CH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endParaRPr lang="fr-CH" altLang="en-CH" dirty="0"/>
              </a:p>
              <a:p>
                <a:pPr eaLnBrk="1" hangingPunct="1">
                  <a:lnSpc>
                    <a:spcPct val="150000"/>
                  </a:lnSpc>
                </a:pPr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Milieu diélectrique linéaire, non-dispersif, </a:t>
                </a:r>
                <a:r>
                  <a:rPr lang="fr-CH" altLang="en-CH" b="1" dirty="0"/>
                  <a:t>anisotrope</a:t>
                </a:r>
                <a:r>
                  <a:rPr lang="fr-CH" altLang="en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CH" altLang="en-CH" dirty="0"/>
                  <a:t> . Cela donne:</a:t>
                </a:r>
                <a:r>
                  <a:rPr lang="fr-CH" altLang="en-CH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CH" altLang="en-CH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CH" altLang="en-CH" dirty="0"/>
                  <a:t> et notre équation devient: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begChr m:val="["/>
                        <m:endChr m:val="]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fr-CH" altLang="en-CH" dirty="0"/>
                  <a:t> (sommation implicite sur </a:t>
                </a:r>
                <a:r>
                  <a:rPr lang="fr-CH" altLang="en-CH" i="1" dirty="0"/>
                  <a:t>j</a:t>
                </a:r>
                <a:r>
                  <a:rPr lang="fr-CH" altLang="en-CH" dirty="0"/>
                  <a:t>). Nous développerons d'avantage ce cas au Ch.5.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fr-CH" altLang="en-CH" dirty="0"/>
                  <a:t>   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Milieu diélectrique </a:t>
                </a:r>
                <a:r>
                  <a:rPr lang="fr-CH" altLang="en-CH" b="1" dirty="0"/>
                  <a:t>non-linéaire</a:t>
                </a:r>
                <a:r>
                  <a:rPr lang="fr-CH" altLang="en-CH" dirty="0"/>
                  <a:t>, non-dispersif, </a:t>
                </a:r>
                <a:r>
                  <a:rPr lang="fr-CH" altLang="en-CH" b="1" dirty="0"/>
                  <a:t>anisotrope</a:t>
                </a:r>
                <a:r>
                  <a:rPr lang="fr-CH" altLang="en-CH" dirty="0"/>
                  <a:t>: Ici: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r>
                  <a:rPr lang="fr-CH" altLang="en-CH" dirty="0"/>
                  <a:t> est une fonction non-linéaire, qu’on peut développer: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CH" altLang="en-CH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𝑖𝑗𝑘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p>
                    </m:sSup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𝑁𝐿</m:t>
                        </m:r>
                      </m:sup>
                    </m:sSup>
                  </m:oMath>
                </a14:m>
                <a:r>
                  <a:rPr lang="fr-CH" altLang="en-CH" dirty="0"/>
                  <a:t> 	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altLang="en-CH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p>
                    </m:sSubSup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altLang="en-CH" dirty="0"/>
                  <a:t>)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fr-CH" altLang="en-CH" dirty="0"/>
                  <a:t>    L’équation des ondes devient: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fr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𝑵𝑳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altLang="en-CH" dirty="0"/>
                  <a:t>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fr-CH" altLang="en-CH" dirty="0"/>
                  <a:t>    La partie non-linéaire devient importante pour des fortes intensités de champ et des temps courts.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46331"/>
                <a:ext cx="12192000" cy="4981172"/>
              </a:xfrm>
              <a:prstGeom prst="rect">
                <a:avLst/>
              </a:prstGeom>
              <a:blipFill>
                <a:blip r:embed="rId3"/>
                <a:stretch>
                  <a:fillRect l="-312" b="-7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approximations de l’équation d’ondes (2)</a:t>
            </a:r>
            <a:endParaRPr lang="en-US" altLang="en-CH" sz="3600" dirty="0"/>
          </a:p>
        </p:txBody>
      </p:sp>
    </p:spTree>
    <p:extLst>
      <p:ext uri="{BB962C8B-B14F-4D97-AF65-F5344CB8AC3E}">
        <p14:creationId xmlns:p14="http://schemas.microsoft.com/office/powerpoint/2010/main" val="36637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07"/>
    </mc:Choice>
    <mc:Fallback xmlns="">
      <p:transition spd="slow" advTm="17250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35255"/>
                <a:ext cx="12192000" cy="5990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L’équation générique: </a:t>
                </a:r>
                <a:r>
                  <a:rPr lang="fr-CH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Milieu diélectrique linéaire, </a:t>
                </a:r>
                <a:r>
                  <a:rPr lang="fr-CH" altLang="en-CH" b="1" dirty="0"/>
                  <a:t>dispersif</a:t>
                </a:r>
                <a:r>
                  <a:rPr lang="fr-CH" altLang="en-CH" dirty="0"/>
                  <a:t>, uniforme, scalaire: La réponse </a:t>
                </a:r>
                <a:r>
                  <a:rPr lang="fr-CH" altLang="en-CH" b="1" i="1" dirty="0"/>
                  <a:t>P</a:t>
                </a:r>
                <a:r>
                  <a:rPr lang="fr-CH" altLang="en-CH" dirty="0"/>
                  <a:t> au changement de champ 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 est </a:t>
                </a:r>
                <a:r>
                  <a:rPr lang="fr-CH" altLang="en-CH" b="1" dirty="0"/>
                  <a:t>retardé</a:t>
                </a:r>
                <a:r>
                  <a:rPr lang="fr-CH" altLang="en-CH" dirty="0"/>
                  <a:t>: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nary>
                      <m:naryPr>
                        <m:limLoc m:val="undOvr"/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altLang="en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nary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fr-CH" altLang="en-CH" dirty="0"/>
                  <a:t> . Nous en verrons un modèle détaillé au Ch.2.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Nous utilisons la transformé de Fourier: Définissons 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), </a:t>
                </a:r>
                <a:r>
                  <a:rPr lang="fr-CH" altLang="en-CH" b="1" i="1" dirty="0"/>
                  <a:t>P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), </a:t>
                </a:r>
                <a:r>
                  <a:rPr lang="fr-CH" altLang="en-CH" dirty="0">
                    <a:latin typeface="Symbol" pitchFamily="2" charset="2"/>
                  </a:rPr>
                  <a:t>c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 (fonctions complexes) comme la transformé de Fourier de 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(</a:t>
                </a:r>
                <a:r>
                  <a:rPr lang="fr-CH" altLang="en-CH" i="1" dirty="0" err="1">
                    <a:latin typeface="+mn-lt"/>
                  </a:rPr>
                  <a:t>t</a:t>
                </a:r>
                <a:r>
                  <a:rPr lang="fr-CH" altLang="en-CH" dirty="0"/>
                  <a:t>), </a:t>
                </a:r>
                <a:r>
                  <a:rPr lang="fr-CH" altLang="en-CH" b="1" i="1" dirty="0"/>
                  <a:t>P</a:t>
                </a:r>
                <a:r>
                  <a:rPr lang="fr-CH" altLang="en-CH" dirty="0"/>
                  <a:t>(</a:t>
                </a:r>
                <a:r>
                  <a:rPr lang="fr-CH" altLang="en-CH" i="1" dirty="0" err="1"/>
                  <a:t>t</a:t>
                </a:r>
                <a:r>
                  <a:rPr lang="fr-CH" altLang="en-CH" dirty="0"/>
                  <a:t>), </a:t>
                </a:r>
                <a:r>
                  <a:rPr lang="fr-CH" altLang="en-CH" dirty="0">
                    <a:latin typeface="Symbol" pitchFamily="2" charset="2"/>
                  </a:rPr>
                  <a:t>c</a:t>
                </a:r>
                <a:r>
                  <a:rPr lang="fr-CH" altLang="en-CH" dirty="0"/>
                  <a:t>(</a:t>
                </a:r>
                <a:r>
                  <a:rPr lang="fr-CH" altLang="en-CH" i="1" dirty="0" err="1"/>
                  <a:t>t</a:t>
                </a:r>
                <a:r>
                  <a:rPr lang="fr-CH" altLang="en-CH" dirty="0"/>
                  <a:t>) :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altLang="en-CH" dirty="0"/>
                  <a:t> ,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altLang="en-CH" dirty="0"/>
                  <a:t> ,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altLang="en-CH" dirty="0"/>
                  <a:t> .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La transformé remplace la convolution par une multiplication, et nous obtenons:  </a:t>
                </a:r>
                <a:r>
                  <a:rPr lang="fr-CH" altLang="en-CH" b="1" i="1" dirty="0"/>
                  <a:t>P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 = </a:t>
                </a:r>
                <a:r>
                  <a:rPr lang="fr-CH" altLang="en-CH" dirty="0">
                    <a:latin typeface="Symbol" pitchFamily="2" charset="2"/>
                  </a:rPr>
                  <a:t>e</a:t>
                </a:r>
                <a:r>
                  <a:rPr lang="fr-CH" altLang="en-CH" baseline="-25000" dirty="0"/>
                  <a:t>0</a:t>
                </a:r>
                <a:r>
                  <a:rPr lang="fr-CH" altLang="en-CH" dirty="0">
                    <a:latin typeface="Symbol" pitchFamily="2" charset="2"/>
                  </a:rPr>
                  <a:t>c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 . Le déplacement électrique est aussi donnée par:  </a:t>
                </a:r>
                <a:r>
                  <a:rPr lang="fr-CH" altLang="en-CH" b="1" i="1" dirty="0"/>
                  <a:t>D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 = </a:t>
                </a:r>
                <a:r>
                  <a:rPr lang="fr-CH" altLang="en-CH" dirty="0">
                    <a:latin typeface="Symbol" pitchFamily="2" charset="2"/>
                  </a:rPr>
                  <a:t>e</a:t>
                </a:r>
                <a:r>
                  <a:rPr lang="fr-CH" altLang="en-CH" baseline="-25000" dirty="0"/>
                  <a:t>0</a:t>
                </a:r>
                <a:r>
                  <a:rPr lang="fr-CH" altLang="en-CH" dirty="0"/>
                  <a:t>(1+</a:t>
                </a:r>
                <a:r>
                  <a:rPr lang="fr-CH" altLang="en-CH" dirty="0">
                    <a:latin typeface="Symbol" pitchFamily="2" charset="2"/>
                  </a:rPr>
                  <a:t>c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))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 =  </a:t>
                </a:r>
                <a:r>
                  <a:rPr lang="fr-CH" altLang="en-CH" dirty="0">
                    <a:latin typeface="Symbol" pitchFamily="2" charset="2"/>
                  </a:rPr>
                  <a:t>e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 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Nous pouvons donc définir: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ra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skw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fr-CH" altLang="en-CH" dirty="0"/>
                  <a:t> 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Avec ces définitions, et les conditions "habituels": </a:t>
                </a:r>
                <a:r>
                  <a:rPr lang="fr-CH" altLang="en-CH" b="1" i="1" dirty="0"/>
                  <a:t>M</a:t>
                </a:r>
                <a:r>
                  <a:rPr lang="fr-CH" altLang="en-CH" dirty="0"/>
                  <a:t> = 0, </a:t>
                </a:r>
                <a:r>
                  <a:rPr lang="fr-CH" altLang="en-CH" i="1" dirty="0">
                    <a:latin typeface="Symbol" pitchFamily="2" charset="2"/>
                  </a:rPr>
                  <a:t>r </a:t>
                </a:r>
                <a:r>
                  <a:rPr lang="fr-CH" altLang="en-CH" dirty="0"/>
                  <a:t>= 0, </a:t>
                </a:r>
                <a:r>
                  <a:rPr lang="fr-CH" altLang="en-CH" b="1" i="1" dirty="0"/>
                  <a:t>j </a:t>
                </a:r>
                <a:r>
                  <a:rPr lang="fr-CH" altLang="en-CH" dirty="0"/>
                  <a:t>= 0,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fr-CH" altLang="en-CH" dirty="0"/>
                  <a:t>,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fr-CH" altLang="en-CH" dirty="0"/>
                  <a:t>     nous retrouvons notre équation des ondes: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b="1" dirty="0"/>
                  <a:t>Conclusion générale</a:t>
                </a:r>
                <a:r>
                  <a:rPr lang="fr-CH" altLang="en-CH" dirty="0"/>
                  <a:t>: dans la plupart des cas: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 avec différents 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: 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(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), 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(</a:t>
                </a:r>
                <a:r>
                  <a:rPr lang="fr-CH" altLang="en-CH" b="1" dirty="0"/>
                  <a:t>r</a:t>
                </a:r>
                <a:r>
                  <a:rPr lang="fr-CH" altLang="en-CH" dirty="0"/>
                  <a:t>), … 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35255"/>
                <a:ext cx="12192000" cy="5990551"/>
              </a:xfrm>
              <a:prstGeom prst="rect">
                <a:avLst/>
              </a:prstGeom>
              <a:blipFill>
                <a:blip r:embed="rId3"/>
                <a:stretch>
                  <a:fillRect l="-3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approximations de l’équation d’ondes (3)</a:t>
            </a:r>
            <a:endParaRPr lang="en-US" altLang="en-CH" sz="36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33812BD-2DC6-38CB-2F98-85A0EF1EC427}"/>
              </a:ext>
            </a:extLst>
          </p:cNvPr>
          <p:cNvGrpSpPr/>
          <p:nvPr/>
        </p:nvGrpSpPr>
        <p:grpSpPr>
          <a:xfrm>
            <a:off x="9212784" y="3864077"/>
            <a:ext cx="2839105" cy="2372012"/>
            <a:chOff x="9212784" y="3864077"/>
            <a:chExt cx="2839105" cy="2372012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D6AB4EE7-0809-4903-DF3F-ADEC4FA0CB69}"/>
                </a:ext>
              </a:extLst>
            </p:cNvPr>
            <p:cNvCxnSpPr/>
            <p:nvPr/>
          </p:nvCxnSpPr>
          <p:spPr>
            <a:xfrm>
              <a:off x="9438968" y="5761703"/>
              <a:ext cx="2458064" cy="0"/>
            </a:xfrm>
            <a:prstGeom prst="straightConnector1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85240A92-9A41-B846-954D-F8155E5331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87317" y="3864077"/>
              <a:ext cx="0" cy="204019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72DD04DC-BA8C-071A-5495-65E5A0EB3775}"/>
                </a:ext>
              </a:extLst>
            </p:cNvPr>
            <p:cNvSpPr/>
            <p:nvPr/>
          </p:nvSpPr>
          <p:spPr>
            <a:xfrm>
              <a:off x="9502878" y="4247101"/>
              <a:ext cx="2084439" cy="1425678"/>
            </a:xfrm>
            <a:custGeom>
              <a:avLst/>
              <a:gdLst>
                <a:gd name="connsiteX0" fmla="*/ 2084439 w 2084439"/>
                <a:gd name="connsiteY0" fmla="*/ 0 h 1425678"/>
                <a:gd name="connsiteX1" fmla="*/ 1278193 w 2084439"/>
                <a:gd name="connsiteY1" fmla="*/ 953729 h 1425678"/>
                <a:gd name="connsiteX2" fmla="*/ 0 w 2084439"/>
                <a:gd name="connsiteY2" fmla="*/ 1425678 h 1425678"/>
                <a:gd name="connsiteX3" fmla="*/ 0 w 2084439"/>
                <a:gd name="connsiteY3" fmla="*/ 1425678 h 1425678"/>
                <a:gd name="connsiteX0" fmla="*/ 2084439 w 2084439"/>
                <a:gd name="connsiteY0" fmla="*/ 0 h 1425678"/>
                <a:gd name="connsiteX1" fmla="*/ 1415845 w 2084439"/>
                <a:gd name="connsiteY1" fmla="*/ 1022554 h 1425678"/>
                <a:gd name="connsiteX2" fmla="*/ 0 w 2084439"/>
                <a:gd name="connsiteY2" fmla="*/ 1425678 h 1425678"/>
                <a:gd name="connsiteX3" fmla="*/ 0 w 2084439"/>
                <a:gd name="connsiteY3" fmla="*/ 1425678 h 142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4439" h="1425678">
                  <a:moveTo>
                    <a:pt x="2084439" y="0"/>
                  </a:moveTo>
                  <a:cubicBezTo>
                    <a:pt x="1855019" y="358058"/>
                    <a:pt x="1763251" y="784941"/>
                    <a:pt x="1415845" y="1022554"/>
                  </a:cubicBezTo>
                  <a:cubicBezTo>
                    <a:pt x="1068439" y="1260167"/>
                    <a:pt x="0" y="1425678"/>
                    <a:pt x="0" y="1425678"/>
                  </a:cubicBezTo>
                  <a:lnTo>
                    <a:pt x="0" y="142567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C105017-A65D-1D9A-E165-B59B4F00DD9A}"/>
                </a:ext>
              </a:extLst>
            </p:cNvPr>
            <p:cNvSpPr txBox="1"/>
            <p:nvPr/>
          </p:nvSpPr>
          <p:spPr>
            <a:xfrm>
              <a:off x="11738983" y="57196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dirty="0"/>
                <a:t>'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19D52C9-E260-69DE-099A-11950AC8A4D6}"/>
                </a:ext>
              </a:extLst>
            </p:cNvPr>
            <p:cNvSpPr txBox="1"/>
            <p:nvPr/>
          </p:nvSpPr>
          <p:spPr>
            <a:xfrm>
              <a:off x="11469462" y="586675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</a:t>
              </a:r>
              <a:endParaRPr lang="en-US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8F1E610-369C-5001-0BFE-64F31465169E}"/>
                </a:ext>
              </a:extLst>
            </p:cNvPr>
            <p:cNvSpPr txBox="1"/>
            <p:nvPr/>
          </p:nvSpPr>
          <p:spPr>
            <a:xfrm>
              <a:off x="9212784" y="5649842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-∞</a:t>
              </a:r>
              <a:endParaRPr lang="en-US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293EE65-FE8B-785A-3D77-9A4FFE2E9ECD}"/>
                </a:ext>
              </a:extLst>
            </p:cNvPr>
            <p:cNvSpPr txBox="1"/>
            <p:nvPr/>
          </p:nvSpPr>
          <p:spPr>
            <a:xfrm>
              <a:off x="11070955" y="3915282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2" charset="2"/>
                </a:rPr>
                <a:t>c</a:t>
              </a:r>
              <a:r>
                <a:rPr lang="en-US" i="1" dirty="0"/>
                <a:t>(t')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6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69"/>
    </mc:Choice>
    <mc:Fallback xmlns="">
      <p:transition spd="slow" advTm="19896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6">
            <a:extLst>
              <a:ext uri="{FF2B5EF4-FFF2-40B4-BE49-F238E27FC236}">
                <a16:creationId xmlns:a16="http://schemas.microsoft.com/office/drawing/2014/main" id="{99C065DE-E66F-AA4C-B8D7-6665A4B9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701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Exemples de la dépendance de </a:t>
            </a:r>
            <a:r>
              <a:rPr lang="fr-CH" altLang="en-CH" sz="3600" i="1" dirty="0"/>
              <a:t>n</a:t>
            </a:r>
            <a:endParaRPr lang="en-US" altLang="en-CH" sz="3600" i="1" dirty="0"/>
          </a:p>
        </p:txBody>
      </p:sp>
      <p:pic>
        <p:nvPicPr>
          <p:cNvPr id="4101" name="Picture 7" descr="PhC_cleaved">
            <a:extLst>
              <a:ext uri="{FF2B5EF4-FFF2-40B4-BE49-F238E27FC236}">
                <a16:creationId xmlns:a16="http://schemas.microsoft.com/office/drawing/2014/main" id="{B3D4C4DC-8C86-1F4E-A39E-9BF4FA7B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795486"/>
            <a:ext cx="4511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8">
            <a:extLst>
              <a:ext uri="{FF2B5EF4-FFF2-40B4-BE49-F238E27FC236}">
                <a16:creationId xmlns:a16="http://schemas.microsoft.com/office/drawing/2014/main" id="{469D5280-EBF1-2B45-9DE0-29C1FD61CD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828885"/>
              </p:ext>
            </p:extLst>
          </p:nvPr>
        </p:nvGraphicFramePr>
        <p:xfrm>
          <a:off x="9669088" y="255640"/>
          <a:ext cx="1081972" cy="325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506700" imgH="4686300" progId="Equation.3">
                  <p:embed/>
                </p:oleObj>
              </mc:Choice>
              <mc:Fallback>
                <p:oleObj name="Equation" r:id="rId4" imgW="15506700" imgH="4686300" progId="Equation.3">
                  <p:embed/>
                  <p:pic>
                    <p:nvPicPr>
                      <p:cNvPr id="4098" name="Object 8">
                        <a:extLst>
                          <a:ext uri="{FF2B5EF4-FFF2-40B4-BE49-F238E27FC236}">
                            <a16:creationId xmlns:a16="http://schemas.microsoft.com/office/drawing/2014/main" id="{469D5280-EBF1-2B45-9DE0-29C1FD61CD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9088" y="255640"/>
                        <a:ext cx="1081972" cy="325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7" descr="fig">
            <a:extLst>
              <a:ext uri="{FF2B5EF4-FFF2-40B4-BE49-F238E27FC236}">
                <a16:creationId xmlns:a16="http://schemas.microsoft.com/office/drawing/2014/main" id="{1FEFD4C9-B3BD-7F4B-A813-49FB88993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845"/>
            <a:ext cx="4950630" cy="400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9" name="Object 8">
            <a:extLst>
              <a:ext uri="{FF2B5EF4-FFF2-40B4-BE49-F238E27FC236}">
                <a16:creationId xmlns:a16="http://schemas.microsoft.com/office/drawing/2014/main" id="{0FF96638-B7B1-0348-B258-B3410CD50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623359"/>
              </p:ext>
            </p:extLst>
          </p:nvPr>
        </p:nvGraphicFramePr>
        <p:xfrm>
          <a:off x="2593586" y="2438123"/>
          <a:ext cx="1113173" cy="321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090900" imgH="4686300" progId="Equation.3">
                  <p:embed/>
                </p:oleObj>
              </mc:Choice>
              <mc:Fallback>
                <p:oleObj name="Equation" r:id="rId7" imgW="16090900" imgH="4686300" progId="Equation.3">
                  <p:embed/>
                  <p:pic>
                    <p:nvPicPr>
                      <p:cNvPr id="4099" name="Object 8">
                        <a:extLst>
                          <a:ext uri="{FF2B5EF4-FFF2-40B4-BE49-F238E27FC236}">
                            <a16:creationId xmlns:a16="http://schemas.microsoft.com/office/drawing/2014/main" id="{0FF96638-B7B1-0348-B258-B3410CD50B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586" y="2438123"/>
                        <a:ext cx="1113173" cy="321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6">
            <a:extLst>
              <a:ext uri="{FF2B5EF4-FFF2-40B4-BE49-F238E27FC236}">
                <a16:creationId xmlns:a16="http://schemas.microsoft.com/office/drawing/2014/main" id="{BA6E98B8-D7A6-5947-BCAD-8FA924DE4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b="15974"/>
          <a:stretch>
            <a:fillRect/>
          </a:stretch>
        </p:blipFill>
        <p:spPr bwMode="auto">
          <a:xfrm>
            <a:off x="7751800" y="642258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F97A14-ECF9-2446-A7F9-9B1A5EBD65B1}"/>
              </a:ext>
            </a:extLst>
          </p:cNvPr>
          <p:cNvSpPr txBox="1"/>
          <p:nvPr/>
        </p:nvSpPr>
        <p:spPr>
          <a:xfrm>
            <a:off x="1022555" y="2370735"/>
            <a:ext cx="1614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 dispersion: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3E52A-2803-1648-B043-AEF0064693EF}"/>
              </a:ext>
            </a:extLst>
          </p:cNvPr>
          <p:cNvSpPr txBox="1"/>
          <p:nvPr/>
        </p:nvSpPr>
        <p:spPr>
          <a:xfrm>
            <a:off x="4656907" y="853327"/>
            <a:ext cx="3023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Système optique classique (variations locales de </a:t>
            </a:r>
            <a:r>
              <a:rPr lang="fr-CH" sz="2000" i="1" dirty="0"/>
              <a:t>n</a:t>
            </a:r>
            <a:r>
              <a:rPr lang="fr-CH" sz="2000" dirty="0"/>
              <a:t> sur une échelle &gt;</a:t>
            </a:r>
            <a:r>
              <a:rPr lang="fr-CH" sz="2000" dirty="0">
                <a:latin typeface="Symbol" pitchFamily="2" charset="2"/>
              </a:rPr>
              <a:t>l</a:t>
            </a:r>
            <a:r>
              <a:rPr lang="fr-CH" sz="2000" dirty="0"/>
              <a:t> 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1F1C8-2D67-C14B-82EE-FBAC49A23F95}"/>
              </a:ext>
            </a:extLst>
          </p:cNvPr>
          <p:cNvSpPr txBox="1"/>
          <p:nvPr/>
        </p:nvSpPr>
        <p:spPr>
          <a:xfrm>
            <a:off x="5179740" y="3674083"/>
            <a:ext cx="2572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Crystal photonique (variations locales de </a:t>
            </a:r>
            <a:r>
              <a:rPr lang="fr-CH" sz="2000" i="1" dirty="0"/>
              <a:t>n</a:t>
            </a:r>
            <a:r>
              <a:rPr lang="fr-CH" sz="2000" dirty="0"/>
              <a:t> sur une échelle &lt;</a:t>
            </a:r>
            <a:r>
              <a:rPr lang="fr-CH" sz="2000" dirty="0">
                <a:latin typeface="Symbol" pitchFamily="2" charset="2"/>
              </a:rPr>
              <a:t>l</a:t>
            </a:r>
            <a:r>
              <a:rPr lang="fr-CH" sz="2000" dirty="0"/>
              <a:t> ):</a:t>
            </a: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C7EA4CF2-5818-4B48-9F5B-6A642FC90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689556"/>
              </p:ext>
            </p:extLst>
          </p:nvPr>
        </p:nvGraphicFramePr>
        <p:xfrm>
          <a:off x="9499270" y="3437588"/>
          <a:ext cx="1081972" cy="325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506700" imgH="4686300" progId="Equation.3">
                  <p:embed/>
                </p:oleObj>
              </mc:Choice>
              <mc:Fallback>
                <p:oleObj name="Equation" r:id="rId4" imgW="15506700" imgH="4686300" progId="Equation.3">
                  <p:embed/>
                  <p:pic>
                    <p:nvPicPr>
                      <p:cNvPr id="4098" name="Object 8">
                        <a:extLst>
                          <a:ext uri="{FF2B5EF4-FFF2-40B4-BE49-F238E27FC236}">
                            <a16:creationId xmlns:a16="http://schemas.microsoft.com/office/drawing/2014/main" id="{469D5280-EBF1-2B45-9DE0-29C1FD61CD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9270" y="3437588"/>
                        <a:ext cx="1081972" cy="325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70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08"/>
    </mc:Choice>
    <mc:Fallback xmlns="">
      <p:transition spd="slow" advTm="773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12E53D-D092-004E-97B0-84A63DC42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563" y="3667432"/>
            <a:ext cx="3929437" cy="3190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68399"/>
                <a:ext cx="12192000" cy="3658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Les équations dans la plupart des cas: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 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Ces équations sont </a:t>
                </a:r>
                <a:r>
                  <a:rPr lang="fr-CH" altLang="en-CH" b="1" dirty="0"/>
                  <a:t>linéaires</a:t>
                </a:r>
                <a:r>
                  <a:rPr lang="fr-CH" altLang="en-CH" dirty="0"/>
                  <a:t>, donc la superposition des solutions est possible: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fr-CH" altLang="en-CH" dirty="0"/>
                  <a:t>	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CH" altLang="en-CH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CH" altLang="en-CH" dirty="0"/>
                  <a:t> sont des solution,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CH" altLang="en-CH" dirty="0"/>
                  <a:t> est aussi une solution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CH" altLang="en-CH" dirty="0"/>
                  <a:t> scalaires).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un système cartésien, toute fonction 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CH" dirty="0"/>
                  <a:t> est une solution, si </a:t>
                </a:r>
                <a:r>
                  <a:rPr lang="fr-CH" i="1" dirty="0">
                    <a:latin typeface="Symbol" pitchFamily="2" charset="2"/>
                  </a:rPr>
                  <a:t>w</a:t>
                </a:r>
                <a:r>
                  <a:rPr lang="fr-CH" dirty="0"/>
                  <a:t>/</a:t>
                </a:r>
                <a:r>
                  <a:rPr lang="fr-CH" i="1" dirty="0"/>
                  <a:t>k = c</a:t>
                </a:r>
                <a:r>
                  <a:rPr lang="fr-CH" dirty="0"/>
                  <a:t>/</a:t>
                </a:r>
                <a:r>
                  <a:rPr lang="fr-CH" i="1" dirty="0"/>
                  <a:t>n </a:t>
                </a:r>
                <a:r>
                  <a:rPr lang="fr-CH" dirty="0"/>
                  <a:t>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En particulier, la solution simple (</a:t>
                </a:r>
                <a:r>
                  <a:rPr lang="fr-CH" altLang="en-CH" b="1" dirty="0"/>
                  <a:t>ondes planes</a:t>
                </a:r>
                <a:r>
                  <a:rPr lang="fr-CH" altLang="en-CH" dirty="0"/>
                  <a:t>) est: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𝓔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fr-CH" altLang="en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On a les relations: </a:t>
                </a:r>
                <a:r>
                  <a:rPr lang="fr-CH" altLang="en-CH" i="1" dirty="0"/>
                  <a:t>c</a:t>
                </a:r>
                <a:r>
                  <a:rPr lang="fr-CH" altLang="en-CH" dirty="0"/>
                  <a:t>/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 = 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/</a:t>
                </a:r>
                <a:r>
                  <a:rPr lang="fr-CH" altLang="en-CH" i="1" dirty="0"/>
                  <a:t>k</a:t>
                </a:r>
                <a:r>
                  <a:rPr lang="fr-CH" altLang="en-CH" dirty="0"/>
                  <a:t>, </a:t>
                </a:r>
                <a:r>
                  <a:rPr lang="fr-CH" altLang="en-CH" dirty="0">
                    <a:latin typeface="Symbol" pitchFamily="2" charset="2"/>
                  </a:rPr>
                  <a:t>l</a:t>
                </a:r>
                <a:r>
                  <a:rPr lang="fr-CH" altLang="en-CH" dirty="0"/>
                  <a:t>=2</a:t>
                </a:r>
                <a:r>
                  <a:rPr lang="fr-CH" altLang="en-CH" dirty="0">
                    <a:latin typeface="Symbol" pitchFamily="2" charset="2"/>
                  </a:rPr>
                  <a:t>p</a:t>
                </a:r>
                <a:r>
                  <a:rPr lang="fr-CH" altLang="en-CH" dirty="0"/>
                  <a:t>/</a:t>
                </a:r>
                <a:r>
                  <a:rPr lang="fr-CH" altLang="en-CH" i="1" dirty="0"/>
                  <a:t>k</a:t>
                </a:r>
                <a:r>
                  <a:rPr lang="fr-CH" altLang="en-CH" dirty="0"/>
                  <a:t>, 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=2</a:t>
                </a:r>
                <a:r>
                  <a:rPr lang="fr-CH" altLang="en-CH" dirty="0">
                    <a:latin typeface="Symbol" pitchFamily="2" charset="2"/>
                  </a:rPr>
                  <a:t>pn</a:t>
                </a:r>
                <a:r>
                  <a:rPr lang="fr-CH" altLang="en-CH" dirty="0"/>
                  <a:t>, </a:t>
                </a:r>
                <a:r>
                  <a:rPr lang="fr-CH" altLang="en-CH" i="1" dirty="0"/>
                  <a:t>c</a:t>
                </a:r>
                <a:r>
                  <a:rPr lang="fr-CH" altLang="en-CH" dirty="0"/>
                  <a:t>/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=</a:t>
                </a:r>
                <a:r>
                  <a:rPr lang="fr-CH" altLang="en-CH" dirty="0">
                    <a:latin typeface="Symbol" pitchFamily="2" charset="2"/>
                  </a:rPr>
                  <a:t>ln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Ordres de grandeur: </a:t>
                </a:r>
                <a:r>
                  <a:rPr lang="fr-CH" altLang="en-CH" dirty="0">
                    <a:latin typeface="Symbol" pitchFamily="2" charset="2"/>
                  </a:rPr>
                  <a:t>l </a:t>
                </a:r>
                <a:r>
                  <a:rPr lang="fr-CH" altLang="en-CH" dirty="0"/>
                  <a:t>= 500 nm, </a:t>
                </a:r>
                <a:r>
                  <a:rPr lang="fr-CH" altLang="en-CH" i="1" dirty="0"/>
                  <a:t>c </a:t>
                </a:r>
                <a:r>
                  <a:rPr lang="fr-CH" altLang="en-CH" dirty="0"/>
                  <a:t>= 3</a:t>
                </a:r>
                <a:r>
                  <a:rPr lang="fr-CH" altLang="en-CH" baseline="30000" dirty="0"/>
                  <a:t>.</a:t>
                </a:r>
                <a:r>
                  <a:rPr lang="fr-CH" altLang="en-CH" dirty="0"/>
                  <a:t>10</a:t>
                </a:r>
                <a:r>
                  <a:rPr lang="fr-CH" altLang="en-CH" baseline="30000" dirty="0"/>
                  <a:t>8</a:t>
                </a:r>
                <a:r>
                  <a:rPr lang="fr-CH" altLang="en-CH" dirty="0"/>
                  <a:t> m/s, </a:t>
                </a:r>
                <a:r>
                  <a:rPr lang="fr-CH" altLang="en-CH" i="1" dirty="0"/>
                  <a:t>k </a:t>
                </a:r>
                <a:r>
                  <a:rPr lang="fr-CH" altLang="en-CH" dirty="0"/>
                  <a:t>≈ 10</a:t>
                </a:r>
                <a:r>
                  <a:rPr lang="fr-CH" altLang="en-CH" baseline="30000" dirty="0"/>
                  <a:t>7</a:t>
                </a:r>
                <a:r>
                  <a:rPr lang="fr-CH" altLang="en-CH" dirty="0"/>
                  <a:t> m</a:t>
                </a:r>
                <a:r>
                  <a:rPr lang="fr-CH" altLang="en-CH" baseline="30000" dirty="0"/>
                  <a:t>-1</a:t>
                </a:r>
                <a:r>
                  <a:rPr lang="fr-CH" altLang="en-CH" dirty="0"/>
                  <a:t>, </a:t>
                </a:r>
                <a:r>
                  <a:rPr lang="fr-CH" altLang="en-CH" dirty="0">
                    <a:latin typeface="Symbol" pitchFamily="2" charset="2"/>
                  </a:rPr>
                  <a:t>w </a:t>
                </a:r>
                <a:r>
                  <a:rPr lang="fr-CH" altLang="en-CH" dirty="0"/>
                  <a:t>≈ 4</a:t>
                </a:r>
                <a:r>
                  <a:rPr lang="fr-CH" altLang="en-CH" baseline="30000" dirty="0"/>
                  <a:t>.</a:t>
                </a:r>
                <a:r>
                  <a:rPr lang="fr-CH" altLang="en-CH" dirty="0"/>
                  <a:t>10</a:t>
                </a:r>
                <a:r>
                  <a:rPr lang="fr-CH" altLang="en-CH" baseline="30000" dirty="0"/>
                  <a:t>15</a:t>
                </a:r>
                <a:r>
                  <a:rPr lang="fr-CH" altLang="en-CH" dirty="0"/>
                  <a:t> s</a:t>
                </a:r>
                <a:r>
                  <a:rPr lang="fr-CH" altLang="en-CH" baseline="30000" dirty="0"/>
                  <a:t>-1</a:t>
                </a:r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Pour simplifier, nous allons souvent prendre </a:t>
                </a:r>
                <a:r>
                  <a:rPr lang="fr-CH" altLang="en-CH" i="1" dirty="0"/>
                  <a:t>z</a:t>
                </a:r>
                <a:r>
                  <a:rPr lang="fr-CH" altLang="en-CH" dirty="0"/>
                  <a:t> comme la direction de propagation.</a:t>
                </a:r>
              </a:p>
            </p:txBody>
          </p:sp>
        </mc:Choice>
        <mc:Fallback xmlns="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8399"/>
                <a:ext cx="12192000" cy="3658630"/>
              </a:xfrm>
              <a:prstGeom prst="rect">
                <a:avLst/>
              </a:prstGeom>
              <a:blipFill>
                <a:blip r:embed="rId4"/>
                <a:stretch>
                  <a:fillRect l="-312" b="-17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solutions des équations des ondes - généralités</a:t>
            </a:r>
            <a:endParaRPr lang="en-US" altLang="en-CH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FF9A83-D555-3044-84CC-84A240A47F2B}"/>
                  </a:ext>
                </a:extLst>
              </p:cNvPr>
              <p:cNvSpPr/>
              <p:nvPr/>
            </p:nvSpPr>
            <p:spPr>
              <a:xfrm>
                <a:off x="-1" y="5083219"/>
                <a:ext cx="8593395" cy="146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Note: Une solution générale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fr-CH" altLang="en-CH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(qui est une fonction périodique) peut toujours être décomposer à une </a:t>
                </a:r>
                <a:r>
                  <a:rPr lang="fr-CH" altLang="en-CH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série de Fourier</a:t>
                </a:r>
                <a:r>
                  <a:rPr lang="fr-CH" altLang="en-CH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des ondes planes: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CH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CH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fr-CH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fr-CH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fr-CH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CH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fr-CH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fr-CH" altLang="en-CH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FF9A83-D555-3044-84CC-84A240A47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083219"/>
                <a:ext cx="8593395" cy="1464119"/>
              </a:xfrm>
              <a:prstGeom prst="rect">
                <a:avLst/>
              </a:prstGeom>
              <a:blipFill>
                <a:blip r:embed="rId5"/>
                <a:stretch>
                  <a:fillRect l="-443" b="-38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4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64"/>
    </mc:Choice>
    <mc:Fallback xmlns="">
      <p:transition spd="slow" advTm="2005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ig">
            <a:extLst>
              <a:ext uri="{FF2B5EF4-FFF2-40B4-BE49-F238E27FC236}">
                <a16:creationId xmlns:a16="http://schemas.microsoft.com/office/drawing/2014/main" id="{31A77DA4-EDEB-5F49-A391-2FE4BBD34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77" y="609601"/>
            <a:ext cx="5236223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>
            <a:extLst>
              <a:ext uri="{FF2B5EF4-FFF2-40B4-BE49-F238E27FC236}">
                <a16:creationId xmlns:a16="http://schemas.microsoft.com/office/drawing/2014/main" id="{84C8169C-10BC-BA4C-9ACA-575FBC41C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 spectre électromagnétique et la lumière visible</a:t>
            </a:r>
            <a:endParaRPr lang="en-US" altLang="en-CH" sz="3600" dirty="0"/>
          </a:p>
        </p:txBody>
      </p:sp>
      <p:sp>
        <p:nvSpPr>
          <p:cNvPr id="10245" name="Rectangle 8">
            <a:extLst>
              <a:ext uri="{FF2B5EF4-FFF2-40B4-BE49-F238E27FC236}">
                <a16:creationId xmlns:a16="http://schemas.microsoft.com/office/drawing/2014/main" id="{6CB7798C-7A4B-4A4D-B422-9DED6A6AB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5403"/>
            <a:ext cx="6955777" cy="445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altLang="en-CH" sz="2400" dirty="0"/>
              <a:t>Le spectre visible (</a:t>
            </a:r>
            <a:r>
              <a:rPr lang="fr-CH" altLang="en-CH" sz="2400" dirty="0">
                <a:latin typeface="Symbol" pitchFamily="2" charset="2"/>
              </a:rPr>
              <a:t>l</a:t>
            </a:r>
            <a:r>
              <a:rPr lang="fr-CH" altLang="en-CH" sz="2400" dirty="0"/>
              <a:t>=400-750 nm) est très limité par rapport au spectre électromagnétique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altLang="en-CH" sz="2400" dirty="0"/>
              <a:t>Les mêmes calculs que nous utilisons en optique peuvent servir pour l’étude des ondes radio, micro-ondes, etc.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altLang="en-CH" sz="2400" dirty="0"/>
              <a:t>Quelques approximations dépendent de la longueur d’onde: elles sont plus faciles à réaliser pour une partie du spectre.</a:t>
            </a:r>
          </a:p>
        </p:txBody>
      </p:sp>
    </p:spTree>
    <p:extLst>
      <p:ext uri="{BB962C8B-B14F-4D97-AF65-F5344CB8AC3E}">
        <p14:creationId xmlns:p14="http://schemas.microsoft.com/office/powerpoint/2010/main" val="23083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0"/>
    </mc:Choice>
    <mc:Fallback xmlns="">
      <p:transition spd="slow" advTm="3979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68399"/>
                <a:ext cx="12192000" cy="4332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Les ondes planes: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𝓔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fr-CH" altLang="en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fr-CH" altLang="en-CH" dirty="0"/>
                  <a:t> sont des solutions de l’équation: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La phase est constante (à l’instant </a:t>
                </a:r>
                <a:r>
                  <a:rPr lang="fr-CH" altLang="en-CH" i="1" dirty="0"/>
                  <a:t>t</a:t>
                </a:r>
                <a:r>
                  <a:rPr lang="fr-CH" altLang="en-CH" dirty="0"/>
                  <a:t>) pour les plans: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CH" altLang="en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altLang="en-CH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CH" altLang="en-CH" b="0" i="0" smtClean="0">
                        <a:latin typeface="Cambria Math" panose="02040503050406030204" pitchFamily="18" charset="0"/>
                      </a:rPr>
                      <m:t>Cte</m:t>
                    </m:r>
                  </m:oMath>
                </a14:m>
                <a:r>
                  <a:rPr lang="fr-CH" altLang="en-CH" dirty="0"/>
                  <a:t> (voir dessin ci-dessous, où: </a:t>
                </a:r>
                <a:r>
                  <a:rPr lang="fr-CH" altLang="en-CH" b="1" i="1" dirty="0"/>
                  <a:t>k</a:t>
                </a:r>
                <a:r>
                  <a:rPr lang="fr-CH" altLang="en-CH" dirty="0"/>
                  <a:t>//</a:t>
                </a:r>
                <a:r>
                  <a:rPr lang="fr-CH" altLang="en-CH" i="1" dirty="0"/>
                  <a:t>z</a:t>
                </a:r>
                <a:r>
                  <a:rPr lang="fr-CH" altLang="en-CH" dirty="0"/>
                  <a:t>)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un cas plus général, </a:t>
                </a:r>
                <a:r>
                  <a:rPr lang="fr-CH" altLang="en-CH" b="1" i="1" dirty="0"/>
                  <a:t>E</a:t>
                </a:r>
                <a:r>
                  <a:rPr lang="fr-CH" altLang="en-CH" baseline="-25000" dirty="0"/>
                  <a:t>0</a:t>
                </a:r>
                <a:r>
                  <a:rPr lang="fr-CH" altLang="en-CH" dirty="0"/>
                  <a:t> et 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 dépendent de </a:t>
                </a:r>
                <a:r>
                  <a:rPr lang="fr-CH" altLang="en-CH" b="1" i="1" dirty="0"/>
                  <a:t>r</a:t>
                </a:r>
                <a:r>
                  <a:rPr lang="fr-CH" altLang="en-CH" dirty="0"/>
                  <a:t> , mais </a:t>
                </a:r>
                <a:r>
                  <a:rPr lang="fr-CH" altLang="en-CH" dirty="0">
                    <a:latin typeface="Symbol" pitchFamily="2" charset="2"/>
                  </a:rPr>
                  <a:t>w</a:t>
                </a:r>
                <a:r>
                  <a:rPr lang="fr-CH" altLang="en-CH" dirty="0"/>
                  <a:t> est constante et connue (</a:t>
                </a:r>
                <a:r>
                  <a:rPr lang="fr-CH" altLang="en-CH" b="1" dirty="0"/>
                  <a:t>ondes monochromatiques</a:t>
                </a:r>
                <a:r>
                  <a:rPr lang="fr-CH" altLang="en-CH" dirty="0"/>
                  <a:t>) :		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altLang="en-CH" dirty="0"/>
                  <a:t>	et:	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Les dérivées temporelles sont donc: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𝓔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fr-CH" altLang="en-CH" dirty="0"/>
                  <a:t> 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𝓗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fr-CH" altLang="en-CH" dirty="0"/>
                  <a:t>  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L’équation d’onde devient: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𝓔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𝓔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En définissant: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 b="0" i="0" smtClean="0">
                        <a:latin typeface="Cambria Math" panose="02040503050406030204" pitchFamily="18" charset="0"/>
                      </a:rPr>
                      <m:t>k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</m:d>
                    <m:r>
                      <a:rPr lang="fr-CH" altLang="en-CH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altLang="en-CH" dirty="0"/>
                  <a:t> (dans le vide: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fr-CH" altLang="en-CH" dirty="0"/>
                  <a:t> ) nous obtenons l’</a:t>
                </a:r>
                <a:r>
                  <a:rPr lang="fr-CH" altLang="en-CH" b="1" dirty="0"/>
                  <a:t>équation de Helmholtz</a:t>
                </a:r>
                <a:r>
                  <a:rPr lang="fr-CH" altLang="en-CH" dirty="0"/>
                  <a:t>:</a:t>
                </a:r>
              </a:p>
              <a:p>
                <a:pPr eaLnBrk="1" hangingPunct="1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fr-CH" altLang="en-CH" dirty="0"/>
                  <a:t>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𝓔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𝓔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dirty="0"/>
                  <a:t> 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8399"/>
                <a:ext cx="12192000" cy="4332661"/>
              </a:xfrm>
              <a:prstGeom prst="rect">
                <a:avLst/>
              </a:prstGeom>
              <a:blipFill>
                <a:blip r:embed="rId3"/>
                <a:stretch>
                  <a:fillRect l="-312" b="-5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ondes planes et monochromatiques (1)</a:t>
            </a:r>
            <a:endParaRPr lang="en-US" altLang="en-CH" sz="3600" dirty="0"/>
          </a:p>
        </p:txBody>
      </p:sp>
      <p:pic>
        <p:nvPicPr>
          <p:cNvPr id="5" name="Picture 4" descr="Fig 1">
            <a:extLst>
              <a:ext uri="{FF2B5EF4-FFF2-40B4-BE49-F238E27FC236}">
                <a16:creationId xmlns:a16="http://schemas.microsoft.com/office/drawing/2014/main" id="{8E561EFC-F98C-0746-B950-E272B42AD2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38" y="4572000"/>
            <a:ext cx="4828162" cy="2285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Fig">
            <a:extLst>
              <a:ext uri="{FF2B5EF4-FFF2-40B4-BE49-F238E27FC236}">
                <a16:creationId xmlns:a16="http://schemas.microsoft.com/office/drawing/2014/main" id="{EF90FF5C-25A6-A24B-ACF6-90818002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0064"/>
            <a:ext cx="6896911" cy="17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8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31"/>
    </mc:Choice>
    <mc:Fallback xmlns="">
      <p:transition spd="slow" advTm="15083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97063"/>
                <a:ext cx="12192000" cy="338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Pour les ondes planes monochromatiques: 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𝓔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altLang="en-CH" dirty="0"/>
                  <a:t> et: 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𝓗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altLang="en-CH" dirty="0"/>
                  <a:t> nous pouvons simplifier les équations de Maxwell: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En place de: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 , nous avons:  </a:t>
                </a:r>
                <a14:m>
                  <m:oMath xmlns:m="http://schemas.openxmlformats.org/officeDocument/2006/math"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En place de: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 , nous avons:  </a:t>
                </a: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Les vecteurs </a:t>
                </a:r>
                <a:r>
                  <a:rPr lang="fr-CH" altLang="en-CH" b="1" i="1" dirty="0"/>
                  <a:t>E</a:t>
                </a:r>
                <a:r>
                  <a:rPr lang="fr-CH" altLang="en-CH" dirty="0"/>
                  <a:t>, </a:t>
                </a:r>
                <a:r>
                  <a:rPr lang="fr-CH" altLang="en-CH" b="1" i="1" dirty="0"/>
                  <a:t>H</a:t>
                </a:r>
                <a:r>
                  <a:rPr lang="fr-CH" altLang="en-CH" dirty="0"/>
                  <a:t>, </a:t>
                </a:r>
                <a:r>
                  <a:rPr lang="fr-CH" altLang="en-CH" b="1" i="1" dirty="0"/>
                  <a:t>k</a:t>
                </a:r>
                <a:r>
                  <a:rPr lang="fr-CH" altLang="en-CH" dirty="0"/>
                  <a:t>, sont toujours perpendiculaires l'un à l'autre (règle de la main droite) !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Nous pouvons calculer l’</a:t>
                </a:r>
                <a:r>
                  <a:rPr lang="fr-CH" altLang="en-CH" b="1" dirty="0"/>
                  <a:t>impédance</a:t>
                </a:r>
                <a:r>
                  <a:rPr lang="fr-CH" altLang="en-CH" dirty="0"/>
                  <a:t>: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CH" altLang="en-CH" dirty="0"/>
                  <a:t>  , avec: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377</m:t>
                    </m:r>
                    <m:r>
                      <m:rPr>
                        <m:sty m:val="p"/>
                      </m:rPr>
                      <a:rPr lang="el-GR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fr-CH" altLang="en-CH" dirty="0"/>
                  <a:t> = "l'impédance du vide".</a:t>
                </a:r>
                <a:endParaRPr lang="fr-CH" altLang="en-CH" i="1" dirty="0"/>
              </a:p>
            </p:txBody>
          </p:sp>
        </mc:Choice>
        <mc:Fallback xmlns="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97063"/>
                <a:ext cx="12192000" cy="3389133"/>
              </a:xfrm>
              <a:prstGeom prst="rect">
                <a:avLst/>
              </a:prstGeom>
              <a:blipFill>
                <a:blip r:embed="rId3"/>
                <a:stretch>
                  <a:fillRect l="-3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ondes planes et monochromatiques (2)</a:t>
            </a:r>
            <a:endParaRPr lang="en-US" altLang="en-CH" sz="3600" dirty="0"/>
          </a:p>
        </p:txBody>
      </p:sp>
      <p:pic>
        <p:nvPicPr>
          <p:cNvPr id="4" name="Picture 3" descr="fig">
            <a:extLst>
              <a:ext uri="{FF2B5EF4-FFF2-40B4-BE49-F238E27FC236}">
                <a16:creationId xmlns:a16="http://schemas.microsoft.com/office/drawing/2014/main" id="{84C91F89-DD3E-B54E-ADF2-ED2BEF78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1" r="-639"/>
          <a:stretch>
            <a:fillRect/>
          </a:stretch>
        </p:blipFill>
        <p:spPr bwMode="auto">
          <a:xfrm>
            <a:off x="0" y="4103826"/>
            <a:ext cx="6018379" cy="27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 1">
            <a:extLst>
              <a:ext uri="{FF2B5EF4-FFF2-40B4-BE49-F238E27FC236}">
                <a16:creationId xmlns:a16="http://schemas.microsoft.com/office/drawing/2014/main" id="{8E561EFC-F98C-0746-B950-E272B42AD2A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77" y="4114860"/>
            <a:ext cx="5928023" cy="2732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40"/>
    </mc:Choice>
    <mc:Fallback xmlns="">
      <p:transition spd="slow" advTm="1272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812728D-66A5-6341-A705-68D750B069ED}"/>
              </a:ext>
            </a:extLst>
          </p:cNvPr>
          <p:cNvGrpSpPr/>
          <p:nvPr/>
        </p:nvGrpSpPr>
        <p:grpSpPr>
          <a:xfrm>
            <a:off x="8475406" y="3439210"/>
            <a:ext cx="3716594" cy="3418790"/>
            <a:chOff x="8475406" y="3439210"/>
            <a:chExt cx="3716594" cy="3418790"/>
          </a:xfrm>
        </p:grpSpPr>
        <p:pic>
          <p:nvPicPr>
            <p:cNvPr id="6" name="Picture 3" descr="fig">
              <a:extLst>
                <a:ext uri="{FF2B5EF4-FFF2-40B4-BE49-F238E27FC236}">
                  <a16:creationId xmlns:a16="http://schemas.microsoft.com/office/drawing/2014/main" id="{C83DF721-991E-7D40-92AB-F9EB29646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5406" y="3439210"/>
              <a:ext cx="3716594" cy="3418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401A4B-D939-1E45-A958-41F81A53FBAB}"/>
                </a:ext>
              </a:extLst>
            </p:cNvPr>
            <p:cNvSpPr txBox="1"/>
            <p:nvPr/>
          </p:nvSpPr>
          <p:spPr>
            <a:xfrm>
              <a:off x="11051457" y="5014451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C000"/>
                  </a:solidFill>
                </a:rPr>
                <a:t>A</a:t>
              </a:r>
              <a:endParaRPr lang="en-US" i="1" dirty="0">
                <a:solidFill>
                  <a:srgbClr val="FFC000"/>
                </a:solidFill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AB51EC7-F5B4-9446-9F83-102103008D61}"/>
                </a:ext>
              </a:extLst>
            </p:cNvPr>
            <p:cNvCxnSpPr/>
            <p:nvPr/>
          </p:nvCxnSpPr>
          <p:spPr>
            <a:xfrm>
              <a:off x="8554065" y="6253316"/>
              <a:ext cx="2123767" cy="57278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848D6E-60B7-9843-9D96-8143F258F1EB}"/>
                </a:ext>
              </a:extLst>
            </p:cNvPr>
            <p:cNvSpPr txBox="1"/>
            <p:nvPr/>
          </p:nvSpPr>
          <p:spPr>
            <a:xfrm>
              <a:off x="9422502" y="6317497"/>
              <a:ext cx="423761" cy="3804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2000" i="1" dirty="0" err="1"/>
                <a:t>c</a:t>
              </a:r>
              <a:r>
                <a:rPr lang="en-US" sz="2000" dirty="0" err="1">
                  <a:latin typeface="Symbol" pitchFamily="2" charset="2"/>
                </a:rPr>
                <a:t>D</a:t>
              </a:r>
              <a:r>
                <a:rPr lang="en-US" sz="2000" i="1" dirty="0" err="1"/>
                <a:t>t</a:t>
              </a:r>
              <a:endParaRPr lang="en-US" sz="2000" i="1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68399"/>
                <a:ext cx="8740877" cy="5819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L’énergie électromagnétique par unité de volume est: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Pour les ondes planes dans le vide: </a:t>
                </a:r>
                <a:r>
                  <a:rPr lang="fr-CH" altLang="en-CH" i="1" dirty="0"/>
                  <a:t>E</a:t>
                </a:r>
                <a:r>
                  <a:rPr lang="fr-CH" altLang="en-CH" dirty="0"/>
                  <a:t>=</a:t>
                </a:r>
                <a:r>
                  <a:rPr lang="fr-CH" altLang="en-CH" i="1" dirty="0" err="1"/>
                  <a:t>cB</a:t>
                </a:r>
                <a:r>
                  <a:rPr lang="fr-CH" altLang="en-CH" dirty="0"/>
                  <a:t>, donc: </a:t>
                </a:r>
                <a:r>
                  <a:rPr lang="fr-CH" altLang="en-CH" i="1" dirty="0" err="1"/>
                  <a:t>u</a:t>
                </a:r>
                <a:r>
                  <a:rPr lang="fr-CH" altLang="en-CH" i="1" baseline="-25000" dirty="0" err="1"/>
                  <a:t>E</a:t>
                </a:r>
                <a:r>
                  <a:rPr lang="fr-CH" altLang="en-CH" dirty="0"/>
                  <a:t>=</a:t>
                </a:r>
                <a:r>
                  <a:rPr lang="fr-CH" altLang="en-CH" i="1" dirty="0" err="1"/>
                  <a:t>u</a:t>
                </a:r>
                <a:r>
                  <a:rPr lang="fr-CH" altLang="en-CH" i="1" baseline="-25000" dirty="0" err="1"/>
                  <a:t>B</a:t>
                </a:r>
                <a:r>
                  <a:rPr lang="fr-CH" altLang="en-CH" dirty="0"/>
                  <a:t>, donnant: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u</m:t>
                    </m:r>
                    <m:r>
                      <a:rPr lang="fr-CH" altLang="en-CH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Une onde plane perpendiculaire à une surface </a:t>
                </a:r>
                <a:r>
                  <a:rPr lang="fr-CH" altLang="en-CH" i="1" dirty="0"/>
                  <a:t>A</a:t>
                </a:r>
                <a:r>
                  <a:rPr lang="fr-CH" altLang="en-CH" dirty="0"/>
                  <a:t> va transmettre une énergie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𝑢𝑐</m:t>
                    </m:r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CH" dirty="0"/>
                  <a:t> dans un temps</a:t>
                </a:r>
                <a:r>
                  <a:rPr lang="fr-CH" i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CH" dirty="0"/>
                  <a:t>, donc l’intensité (par unité de temps et de surface) est: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𝑐𝑢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𝐸𝐵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𝐸𝐻</m:t>
                    </m:r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Ceci nous amène à définir le </a:t>
                </a:r>
                <a:r>
                  <a:rPr lang="fr-CH" altLang="en-CH" b="1" dirty="0"/>
                  <a:t>vecteur de Poynting</a:t>
                </a:r>
                <a:r>
                  <a:rPr lang="fr-CH" altLang="en-CH" dirty="0"/>
                  <a:t>: 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fr-CH" altLang="en-CH" dirty="0"/>
                  <a:t>  pour quantifier le transport de l'énergie par l'onde.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L’intensité </a:t>
                </a:r>
                <a:r>
                  <a:rPr lang="fr-CH" altLang="en-CH" b="1" dirty="0"/>
                  <a:t>mesuré</a:t>
                </a:r>
                <a:r>
                  <a:rPr lang="fr-CH" altLang="en-CH" dirty="0"/>
                  <a:t> est donnée par la moyenne temporelle: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CH" altLang="en-CH" dirty="0"/>
                  <a:t> , car la vitesse de réaction des appareils de mesure est beaucoup plus lente que la fréquence de la lumière (10</a:t>
                </a:r>
                <a:r>
                  <a:rPr lang="fr-CH" altLang="en-CH" baseline="30000" dirty="0"/>
                  <a:t>14</a:t>
                </a:r>
                <a:r>
                  <a:rPr lang="fr-CH" altLang="en-CH" dirty="0"/>
                  <a:t> - 10</a:t>
                </a:r>
                <a:r>
                  <a:rPr lang="fr-CH" altLang="en-CH" baseline="30000" dirty="0"/>
                  <a:t>15</a:t>
                </a:r>
                <a:r>
                  <a:rPr lang="fr-CH" altLang="en-CH" dirty="0"/>
                  <a:t> Hz).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un matériel avec indice </a:t>
                </a:r>
                <a:r>
                  <a:rPr lang="fr-CH" altLang="en-CH" i="1" dirty="0"/>
                  <a:t>n</a:t>
                </a:r>
                <a:r>
                  <a:rPr lang="fr-CH" altLang="en-CH" dirty="0"/>
                  <a:t>: l'énergie est multiplié par </a:t>
                </a:r>
                <a:r>
                  <a:rPr lang="fr-CH" altLang="en-CH" dirty="0">
                    <a:latin typeface="Symbol" pitchFamily="2" charset="2"/>
                  </a:rPr>
                  <a:t>e/e</a:t>
                </a:r>
                <a:r>
                  <a:rPr lang="fr-CH" altLang="en-CH" baseline="-25000" dirty="0"/>
                  <a:t>0</a:t>
                </a:r>
                <a:r>
                  <a:rPr lang="fr-CH" altLang="en-CH" dirty="0"/>
                  <a:t>=</a:t>
                </a:r>
                <a:r>
                  <a:rPr lang="fr-CH" altLang="en-CH" i="1" dirty="0"/>
                  <a:t>n</a:t>
                </a:r>
                <a:r>
                  <a:rPr lang="fr-CH" altLang="en-CH" i="1" baseline="30000" dirty="0"/>
                  <a:t>2</a:t>
                </a:r>
                <a:r>
                  <a:rPr lang="fr-CH" altLang="en-CH" dirty="0"/>
                  <a:t> , mais la vitesse est </a:t>
                </a:r>
                <a:r>
                  <a:rPr lang="fr-CH" altLang="en-CH" i="1" dirty="0"/>
                  <a:t>c/n</a:t>
                </a:r>
                <a:r>
                  <a:rPr lang="fr-CH" altLang="en-CH" dirty="0"/>
                  <a:t>, ce qui donne: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CH" altLang="en-CH" dirty="0"/>
                  <a:t> .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8399"/>
                <a:ext cx="8740877" cy="5819606"/>
              </a:xfrm>
              <a:prstGeom prst="rect">
                <a:avLst/>
              </a:prstGeom>
              <a:blipFill>
                <a:blip r:embed="rId4"/>
                <a:stretch>
                  <a:fillRect l="-435" b="-8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L’énergie des ondes planes – vecteur de </a:t>
            </a:r>
            <a:r>
              <a:rPr lang="fr-CH" altLang="en-CH" sz="3600" dirty="0" err="1"/>
              <a:t>Poynting</a:t>
            </a:r>
            <a:endParaRPr lang="en-US" altLang="en-CH" sz="3600" dirty="0"/>
          </a:p>
        </p:txBody>
      </p:sp>
    </p:spTree>
    <p:extLst>
      <p:ext uri="{BB962C8B-B14F-4D97-AF65-F5344CB8AC3E}">
        <p14:creationId xmlns:p14="http://schemas.microsoft.com/office/powerpoint/2010/main" val="39003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37"/>
    </mc:Choice>
    <mc:Fallback xmlns="">
      <p:transition spd="slow" advTm="1917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16575"/>
                <a:ext cx="12192000" cy="6042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Prenons les équations de Maxwell: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  et: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fr-CH" dirty="0"/>
                  <a:t> , multiplions la première par </a:t>
                </a:r>
                <a:r>
                  <a:rPr lang="fr-CH" b="1" i="1" dirty="0"/>
                  <a:t>H</a:t>
                </a:r>
                <a:r>
                  <a:rPr lang="fr-CH" dirty="0"/>
                  <a:t> et la deuxième par </a:t>
                </a:r>
                <a:r>
                  <a:rPr lang="fr-CH" b="1" i="1" dirty="0"/>
                  <a:t>E</a:t>
                </a:r>
                <a:r>
                  <a:rPr lang="fr-CH" dirty="0"/>
                  <a:t> , pour obtenir: </a:t>
                </a: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  , et: </a:t>
                </a:r>
                <a14:m>
                  <m:oMath xmlns:m="http://schemas.openxmlformats.org/officeDocument/2006/math"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La relation vectorielle: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fr-CH" dirty="0"/>
                  <a:t> avec </a:t>
                </a:r>
                <a:r>
                  <a:rPr lang="fr-CH" b="1" i="1" dirty="0"/>
                  <a:t>E</a:t>
                </a:r>
                <a:r>
                  <a:rPr lang="fr-CH" dirty="0"/>
                  <a:t> et </a:t>
                </a:r>
                <a:r>
                  <a:rPr lang="fr-CH" b="1" i="1" dirty="0"/>
                  <a:t>H</a:t>
                </a:r>
                <a:r>
                  <a:rPr lang="fr-CH" dirty="0"/>
                  <a:t> donne: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En utilisant le théorème de Gauss: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nary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CH" dirty="0"/>
                  <a:t> avec  </a:t>
                </a:r>
                <a14:m>
                  <m:oMath xmlns:m="http://schemas.openxmlformats.org/officeDocument/2006/math">
                    <m:r>
                      <a:rPr lang="fr-CH" b="1" i="1" dirty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fr-CH" altLang="en-CH" dirty="0"/>
                  <a:t> </a:t>
                </a:r>
                <a:r>
                  <a:rPr lang="fr-CH" dirty="0"/>
                  <a:t>, et les équations précédentes, on obtient: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fr-CH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𝛁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d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𝛁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𝑯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𝑴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𝑬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𝑷</m:t>
                                      </m:r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</m:e>
                          </m:d>
                        </m:e>
                      </m:nary>
                      <m:r>
                        <a:rPr lang="fr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H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fr-CH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e>
                                        <m:sup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𝜀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fr-CH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𝑬</m:t>
                                          </m:r>
                                        </m:e>
                                        <m:sup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CH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/>
                  <a:t>C’est la conservation de l’énergie: Le flux d’énergie (</a:t>
                </a:r>
                <a:r>
                  <a:rPr lang="fr-CH" b="1" i="1" dirty="0"/>
                  <a:t>S</a:t>
                </a:r>
                <a:r>
                  <a:rPr lang="fr-CH" dirty="0"/>
                  <a:t>) sortant par une surface fermée est égal à la diminution  (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) de l’énergie à l’intérieur du volume*. L'énergie interne est composé de 4 termes:</a:t>
                </a:r>
              </a:p>
              <a:p>
                <a:pPr marL="108585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= Énergie du champ magnétique		⦁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CH" dirty="0"/>
                  <a:t> = Énergie du champ électrique</a:t>
                </a:r>
              </a:p>
              <a:p>
                <a:pPr marL="108585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fr-CH" dirty="0"/>
                  <a:t> = Énergie lié à l'interaction entre champ magnétique et magnétisation de la matière</a:t>
                </a:r>
              </a:p>
              <a:p>
                <a:pPr marL="108585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fr-CH" dirty="0"/>
                  <a:t> = Énergie lié à l'interaction entre champ électrique et polarisation de la matière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dirty="0">
                    <a:ea typeface="Cambria Math" panose="02040503050406030204" pitchFamily="18" charset="0"/>
                  </a:rPr>
                  <a:t>* En plus, il y a le terme (sans facteur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)</a:t>
                </a:r>
                <a:r>
                  <a:rPr lang="fr-CH" dirty="0">
                    <a:ea typeface="Cambria Math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dirty="0"/>
                  <a:t> = la dissipation Ohmique (énergie électrique qui se transforme en chaleur). Cette partie est une perte nette d'énergie dans le volume </a:t>
                </a:r>
                <a:r>
                  <a:rPr lang="fr-CH" i="1" dirty="0"/>
                  <a:t>V</a:t>
                </a:r>
                <a:r>
                  <a:rPr lang="fr-CH" dirty="0"/>
                  <a:t> .</a:t>
                </a:r>
              </a:p>
            </p:txBody>
          </p:sp>
        </mc:Choice>
        <mc:Fallback xmlns="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16575"/>
                <a:ext cx="12192000" cy="6042616"/>
              </a:xfrm>
              <a:prstGeom prst="rect">
                <a:avLst/>
              </a:prstGeom>
              <a:blipFill>
                <a:blip r:embed="rId3"/>
                <a:stretch>
                  <a:fillRect l="-3434" r="-208" b="-6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 vecteur de </a:t>
            </a:r>
            <a:r>
              <a:rPr lang="fr-CH" altLang="en-CH" sz="3600" dirty="0" err="1"/>
              <a:t>Poynting</a:t>
            </a:r>
            <a:r>
              <a:rPr lang="fr-CH" altLang="en-CH" sz="3600" dirty="0"/>
              <a:t> - dérivation</a:t>
            </a:r>
            <a:endParaRPr lang="en-US" altLang="en-CH" sz="3600" dirty="0"/>
          </a:p>
        </p:txBody>
      </p:sp>
    </p:spTree>
    <p:extLst>
      <p:ext uri="{BB962C8B-B14F-4D97-AF65-F5344CB8AC3E}">
        <p14:creationId xmlns:p14="http://schemas.microsoft.com/office/powerpoint/2010/main" val="36486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62"/>
    </mc:Choice>
    <mc:Fallback xmlns="">
      <p:transition spd="slow" advTm="4629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17FA-77E3-FA48-9DC1-CF9B8661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28012"/>
          </a:xfrm>
        </p:spPr>
        <p:txBody>
          <a:bodyPr>
            <a:normAutofit fontScale="90000"/>
          </a:bodyPr>
          <a:lstStyle/>
          <a:p>
            <a:r>
              <a:rPr lang="en-CH" sz="4800" dirty="0"/>
              <a:t>Livres du cours</a:t>
            </a:r>
            <a:endParaRPr lang="en-CH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C25E8-1395-054D-9B95-7B9C209BF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28011"/>
            <a:ext cx="12192000" cy="612998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fr-CH" sz="3200" dirty="0"/>
              <a:t>Livres de référence :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E. Hecht: </a:t>
            </a:r>
            <a:r>
              <a:rPr lang="fr-CH" sz="2667" dirty="0" err="1"/>
              <a:t>Optics</a:t>
            </a:r>
            <a:r>
              <a:rPr lang="fr-CH" sz="2667" dirty="0"/>
              <a:t>. Addison-Wesley, NY* (il y a aussi une édition en français)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B.E.A. Saleh, M.C. </a:t>
            </a:r>
            <a:r>
              <a:rPr lang="fr-CH" sz="2667" dirty="0" err="1"/>
              <a:t>Teich</a:t>
            </a:r>
            <a:r>
              <a:rPr lang="fr-CH" sz="2667" dirty="0"/>
              <a:t>: Fundamentals of </a:t>
            </a:r>
            <a:r>
              <a:rPr lang="fr-CH" sz="2667" dirty="0" err="1"/>
              <a:t>photonics</a:t>
            </a:r>
            <a:r>
              <a:rPr lang="fr-CH" sz="2667" dirty="0"/>
              <a:t>. J. </a:t>
            </a:r>
            <a:r>
              <a:rPr lang="fr-CH" sz="2667" dirty="0" err="1"/>
              <a:t>Wiley</a:t>
            </a:r>
            <a:r>
              <a:rPr lang="fr-CH" sz="2667" dirty="0"/>
              <a:t> and Sons, NY*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G. R. Fowler, Introduction to modern </a:t>
            </a:r>
            <a:r>
              <a:rPr lang="fr-CH" sz="2667" dirty="0" err="1"/>
              <a:t>optics</a:t>
            </a:r>
            <a:r>
              <a:rPr lang="fr-CH" sz="2667" dirty="0"/>
              <a:t>, Dover, NY </a:t>
            </a:r>
          </a:p>
          <a:p>
            <a:pPr algn="l">
              <a:defRPr/>
            </a:pPr>
            <a:r>
              <a:rPr lang="fr-CH" sz="3200" dirty="0"/>
              <a:t>D'autres livres utiles: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E. </a:t>
            </a:r>
            <a:r>
              <a:rPr lang="fr-CH" sz="2667" dirty="0" err="1"/>
              <a:t>Rosencher</a:t>
            </a:r>
            <a:r>
              <a:rPr lang="fr-CH" sz="2667" dirty="0"/>
              <a:t>, B. </a:t>
            </a:r>
            <a:r>
              <a:rPr lang="fr-CH" sz="2667" dirty="0" err="1"/>
              <a:t>Vinter</a:t>
            </a:r>
            <a:r>
              <a:rPr lang="fr-CH" sz="2667" dirty="0"/>
              <a:t>: Optoélectronique. Masson, Paris (1998)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J.-P. Pérez: Optique, 5ème Ed. Masson, Paris (1996)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B.D. Guenther: Modern </a:t>
            </a:r>
            <a:r>
              <a:rPr lang="fr-CH" sz="2667" dirty="0" err="1"/>
              <a:t>Optics</a:t>
            </a:r>
            <a:r>
              <a:rPr lang="fr-CH" sz="2667" dirty="0"/>
              <a:t>. </a:t>
            </a:r>
            <a:r>
              <a:rPr lang="fr-CH" sz="2667" dirty="0" err="1"/>
              <a:t>Wiley</a:t>
            </a:r>
            <a:r>
              <a:rPr lang="fr-CH" sz="2667" dirty="0"/>
              <a:t>, NY (1990)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H.D. Young: Fundamentals of </a:t>
            </a:r>
            <a:r>
              <a:rPr lang="fr-CH" sz="2667" dirty="0" err="1"/>
              <a:t>waves</a:t>
            </a:r>
            <a:r>
              <a:rPr lang="fr-CH" sz="2667" dirty="0"/>
              <a:t>, </a:t>
            </a:r>
            <a:r>
              <a:rPr lang="fr-CH" sz="2667" dirty="0" err="1"/>
              <a:t>optics</a:t>
            </a:r>
            <a:r>
              <a:rPr lang="fr-CH" sz="2667" dirty="0"/>
              <a:t> and modern </a:t>
            </a:r>
            <a:r>
              <a:rPr lang="fr-CH" sz="2667" dirty="0" err="1"/>
              <a:t>physics</a:t>
            </a:r>
            <a:r>
              <a:rPr lang="fr-CH" sz="2667" dirty="0"/>
              <a:t>. Mc </a:t>
            </a:r>
            <a:r>
              <a:rPr lang="fr-CH" sz="2667" dirty="0" err="1"/>
              <a:t>Graw</a:t>
            </a:r>
            <a:r>
              <a:rPr lang="fr-CH" sz="2667" dirty="0"/>
              <a:t> Hill, NY, 2nd Ed. (1976)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r>
              <a:rPr lang="fr-CH" sz="2667" dirty="0"/>
              <a:t>Born and Wolf, </a:t>
            </a:r>
            <a:r>
              <a:rPr lang="fr-CH" sz="2667" dirty="0" err="1"/>
              <a:t>Principles</a:t>
            </a:r>
            <a:r>
              <a:rPr lang="fr-CH" sz="2667" dirty="0"/>
              <a:t> of </a:t>
            </a:r>
            <a:r>
              <a:rPr lang="fr-CH" sz="2667" dirty="0" err="1"/>
              <a:t>optics</a:t>
            </a:r>
            <a:r>
              <a:rPr lang="fr-CH" sz="2667" dirty="0"/>
              <a:t>, Cambridge</a:t>
            </a:r>
          </a:p>
          <a:p>
            <a:pPr marL="914377" lvl="1" indent="-457189" algn="l">
              <a:buFont typeface="Arial" panose="020B0604020202020204" pitchFamily="34" charset="0"/>
              <a:buChar char="•"/>
              <a:defRPr/>
            </a:pPr>
            <a:endParaRPr lang="fr-CH" sz="3200" dirty="0"/>
          </a:p>
          <a:p>
            <a:pPr lvl="1" algn="l">
              <a:defRPr/>
            </a:pPr>
            <a:r>
              <a:rPr lang="fr-CH" sz="2400" dirty="0"/>
              <a:t>*ces deux livres sont aussi les sources des images présentés dans le matériel du cours s'il n'y a pas d'autre attribution de source</a:t>
            </a:r>
          </a:p>
        </p:txBody>
      </p:sp>
    </p:spTree>
    <p:extLst>
      <p:ext uri="{BB962C8B-B14F-4D97-AF65-F5344CB8AC3E}">
        <p14:creationId xmlns:p14="http://schemas.microsoft.com/office/powerpoint/2010/main" val="18752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78"/>
    </mc:Choice>
    <mc:Fallback xmlns="">
      <p:transition spd="slow" advClick="0" advTm="65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96488"/>
                <a:ext cx="12024852" cy="387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 flux de l'énergie est donné par le vecteur de Poynting: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b="1" i="1" dirty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endParaRPr lang="fr-CH" altLang="en-CH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L’intensité mesurée est toujours la moyenne du vecteur </a:t>
                </a:r>
                <a:r>
                  <a:rPr lang="fr-CH" b="1" i="1" dirty="0"/>
                  <a:t>S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/>
                          </m:r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fr-CH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les ondes monochromatiques, on a:  </a:t>
                </a:r>
                <a14:m>
                  <m:oMath xmlns:m="http://schemas.openxmlformats.org/officeDocument/2006/math">
                    <m:r>
                      <a:rPr lang="fr-CH" b="1" i="1" dirty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𝓔</m:t>
                            </m:r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𝓔</m:t>
                                </m:r>
                              </m:e>
                              <m:sup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𝓗</m:t>
                                </m:r>
                              </m:e>
                              <m:sup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</m:e>
                        </m:d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</m:e>
                          <m:sup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𝓔</m:t>
                            </m:r>
                          </m:e>
                          <m:sup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𝓔</m:t>
                                </m:r>
                              </m:e>
                              <m:sup>
                                <m: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𝓗</m:t>
                                </m:r>
                              </m:e>
                              <m:sup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dirty="0"/>
                  <a:t> et la moyenne est: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b="1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1" i="1" dirty="0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  <m:sub>
                        <m:r>
                          <a:rPr lang="fr-CH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</m:e>
                          <m:sup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𝓔</m:t>
                            </m:r>
                          </m:e>
                          <m:sup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𝓢</m:t>
                        </m:r>
                      </m:e>
                    </m:d>
                  </m:oMath>
                </a14:m>
                <a:r>
                  <a:rPr lang="fr-CH" dirty="0"/>
                  <a:t>  avec: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𝓢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</m:e>
                          <m:sup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Note: L’onde plane n’est pas physique! L’énergie totale: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𝑐𝑛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altLang="en-CH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CH" altLang="en-CH" dirty="0"/>
                  <a:t> est infinie pour une surface infinie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fr-CH" altLang="en-CH" dirty="0"/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96488"/>
                <a:ext cx="12024852" cy="3875100"/>
              </a:xfrm>
              <a:prstGeom prst="rect">
                <a:avLst/>
              </a:prstGeom>
              <a:blipFill>
                <a:blip r:embed="rId3"/>
                <a:stretch>
                  <a:fillRect l="-316" b="-75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 vecteur de Poynting - utilisation</a:t>
            </a:r>
            <a:endParaRPr lang="en-US" altLang="en-CH" sz="3600" dirty="0"/>
          </a:p>
        </p:txBody>
      </p:sp>
    </p:spTree>
    <p:extLst>
      <p:ext uri="{BB962C8B-B14F-4D97-AF65-F5344CB8AC3E}">
        <p14:creationId xmlns:p14="http://schemas.microsoft.com/office/powerpoint/2010/main" val="11326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62"/>
    </mc:Choice>
    <mc:Fallback xmlns="">
      <p:transition spd="slow" advTm="46296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fig2">
            <a:extLst>
              <a:ext uri="{FF2B5EF4-FFF2-40B4-BE49-F238E27FC236}">
                <a16:creationId xmlns:a16="http://schemas.microsoft.com/office/drawing/2014/main" id="{E07D1473-77C2-BF47-8FEE-2D9379E92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2866" b="15839"/>
          <a:stretch/>
        </p:blipFill>
        <p:spPr bwMode="auto">
          <a:xfrm>
            <a:off x="5312221" y="1534885"/>
            <a:ext cx="2914909" cy="367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15" y="545288"/>
                <a:ext cx="12168447" cy="5931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des systèmes de coordonnées sphérique, nous allons prendre une solution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altLang="en-CH" dirty="0"/>
                  <a:t>, qui ne dépend que de la coordonnée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fr-CH" altLang="en-CH" dirty="0"/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Ψ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altLang="en-CH" dirty="0">
                    <a:latin typeface="Symbol" pitchFamily="2" charset="2"/>
                  </a:rPr>
                  <a:t> </a:t>
                </a:r>
                <a:r>
                  <a:rPr lang="fr-CH" altLang="en-CH" dirty="0"/>
                  <a:t>			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 </a:t>
                </a:r>
                <a:r>
                  <a:rPr lang="fr-CH" altLang="en-CH" dirty="0" err="1"/>
                  <a:t>Laplacien</a:t>
                </a:r>
                <a:r>
                  <a:rPr lang="fr-CH" altLang="en-CH" dirty="0"/>
                  <a:t> a la forme: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m:rPr>
                            <m:sty m:val="p"/>
                          </m:rPr>
                          <a:rPr lang="el-GR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fr-CH" altLang="en-CH" dirty="0"/>
                  <a:t>  			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La solution générale: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H" altLang="en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fr-CH" altLang="en-CH" dirty="0">
                    <a:latin typeface="Symbol" pitchFamily="2" charset="2"/>
                  </a:rPr>
                  <a:t> </a:t>
                </a:r>
                <a:r>
                  <a:rPr lang="fr-CH" altLang="en-CH" i="1" dirty="0"/>
                  <a:t>			</a:t>
                </a: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Une solution simple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*</a:t>
                </a:r>
                <a:r>
                  <a:rPr lang="fr-CH" altLang="en-CH" dirty="0"/>
                  <a:t>:</a:t>
                </a:r>
              </a:p>
              <a:p>
                <a:pPr eaLnBrk="1" hangingPunct="1"/>
                <a:r>
                  <a:rPr lang="fr-CH" altLang="en-CH" dirty="0"/>
                  <a:t> 	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b="0" i="1" dirty="0">
                    <a:latin typeface="Cambria Math" panose="02040503050406030204" pitchFamily="18" charset="0"/>
                  </a:rPr>
                  <a:t>		</a:t>
                </a:r>
              </a:p>
              <a:p>
                <a:pPr eaLnBrk="1" hangingPunct="1"/>
                <a:r>
                  <a:rPr lang="fr-CH" altLang="en-CH" b="0" dirty="0"/>
                  <a:t> 		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altLang="en-CH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altLang="en-CH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𝓔</m:t>
                                    </m:r>
                                  </m:e>
                                  <m:sub>
                                    <m:r>
                                      <a:rPr lang="fr-CH" altLang="en-CH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fr-CH" altLang="en-CH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fr-CH" altLang="en-CH" i="1" dirty="0"/>
                  <a:t>			</a:t>
                </a: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Conservation de l’énergie:</a:t>
                </a:r>
              </a:p>
              <a:p>
                <a:pPr eaLnBrk="1" hangingPunct="1"/>
                <a:r>
                  <a:rPr lang="fr-CH" altLang="en-CH" dirty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altLang="en-CH" b="0" i="1" dirty="0">
                    <a:latin typeface="Cambria Math" panose="02040503050406030204" pitchFamily="18" charset="0"/>
                  </a:rPr>
                  <a:t>		</a:t>
                </a:r>
              </a:p>
              <a:p>
                <a:pPr eaLnBrk="1" hangingPunct="1"/>
                <a:r>
                  <a:rPr lang="fr-CH" altLang="en-CH" b="0" dirty="0"/>
                  <a:t>   	  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altLang="en-CH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H" altLang="en-CH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L’onde sphérique est donc physique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*</a:t>
                </a:r>
                <a:r>
                  <a:rPr lang="fr-CH" altLang="en-CH" dirty="0"/>
                  <a:t>!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eaLnBrk="1" hangingPunct="1"/>
                <a:r>
                  <a:rPr lang="fr-CH" altLang="en-CH" dirty="0"/>
                  <a:t> 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*  </a:t>
                </a:r>
                <a:r>
                  <a:rPr lang="fr-CH" altLang="en-CH" dirty="0"/>
                  <a:t>Voir commentaire, 3 pages plus loin</a:t>
                </a:r>
              </a:p>
            </p:txBody>
          </p:sp>
        </mc:Choice>
        <mc:Fallback xmlns="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815" y="545288"/>
                <a:ext cx="12168447" cy="5931239"/>
              </a:xfrm>
              <a:prstGeom prst="rect">
                <a:avLst/>
              </a:prstGeom>
              <a:blipFill>
                <a:blip r:embed="rId4"/>
                <a:stretch>
                  <a:fillRect l="-417" t="-427" b="-6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068"/>
            <a:ext cx="12168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2800" dirty="0"/>
              <a:t>Autres solutions de l’équation d’ondes: ondes sphériques</a:t>
            </a:r>
            <a:endParaRPr lang="en-US" altLang="en-CH" sz="2800" dirty="0"/>
          </a:p>
        </p:txBody>
      </p:sp>
      <p:pic>
        <p:nvPicPr>
          <p:cNvPr id="7" name="Picture 5" descr="fig3">
            <a:extLst>
              <a:ext uri="{FF2B5EF4-FFF2-40B4-BE49-F238E27FC236}">
                <a16:creationId xmlns:a16="http://schemas.microsoft.com/office/drawing/2014/main" id="{7B4C17CE-CCF8-0145-9967-ABC93F0B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823" y="1917502"/>
            <a:ext cx="3735177" cy="32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7" name="Picture 1" descr="page24image3894272">
            <a:extLst>
              <a:ext uri="{FF2B5EF4-FFF2-40B4-BE49-F238E27FC236}">
                <a16:creationId xmlns:a16="http://schemas.microsoft.com/office/drawing/2014/main" id="{AC1ED37C-32B7-4747-942C-4D38DBC1A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/>
          <a:stretch/>
        </p:blipFill>
        <p:spPr bwMode="auto">
          <a:xfrm>
            <a:off x="5312220" y="5747657"/>
            <a:ext cx="6877965" cy="11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E053E-373C-6848-AD5D-04FF4CE81325}"/>
              </a:ext>
            </a:extLst>
          </p:cNvPr>
          <p:cNvSpPr txBox="1"/>
          <p:nvPr/>
        </p:nvSpPr>
        <p:spPr>
          <a:xfrm>
            <a:off x="5323112" y="5409588"/>
            <a:ext cx="684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Onde sphérique				Onde (presque) plane</a:t>
            </a:r>
          </a:p>
        </p:txBody>
      </p:sp>
    </p:spTree>
    <p:extLst>
      <p:ext uri="{BB962C8B-B14F-4D97-AF65-F5344CB8AC3E}">
        <p14:creationId xmlns:p14="http://schemas.microsoft.com/office/powerpoint/2010/main" val="41803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79"/>
    </mc:Choice>
    <mc:Fallback xmlns="">
      <p:transition spd="slow" advTm="12687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page25image3896064">
            <a:extLst>
              <a:ext uri="{FF2B5EF4-FFF2-40B4-BE49-F238E27FC236}">
                <a16:creationId xmlns:a16="http://schemas.microsoft.com/office/drawing/2014/main" id="{AB80ABD3-E5A3-914A-861E-9F10794F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68" y="1105556"/>
            <a:ext cx="4581832" cy="29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258" y="642126"/>
                <a:ext cx="12191999" cy="422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des systèmes de coordonnées cylindrique, nous allons prendre une solution </a:t>
                </a:r>
                <a:r>
                  <a:rPr lang="fr-CH" altLang="en-CH" dirty="0">
                    <a:latin typeface="Symbol" pitchFamily="2" charset="2"/>
                  </a:rPr>
                  <a:t>Y</a:t>
                </a:r>
                <a:r>
                  <a:rPr lang="fr-CH" altLang="en-CH" dirty="0"/>
                  <a:t>(</a:t>
                </a:r>
                <a:r>
                  <a:rPr lang="fr-CH" altLang="en-CH" b="1" dirty="0"/>
                  <a:t>r</a:t>
                </a:r>
                <a:r>
                  <a:rPr lang="fr-CH" altLang="en-CH" dirty="0"/>
                  <a:t>), qui ne dépend que de la coordonnée </a:t>
                </a:r>
                <a:r>
                  <a:rPr lang="fr-CH" altLang="en-CH" i="1" dirty="0"/>
                  <a:t>r</a:t>
                </a:r>
                <a:r>
                  <a:rPr lang="fr-CH" altLang="en-CH" dirty="0"/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Ψ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 </a:t>
                </a:r>
                <a:r>
                  <a:rPr lang="fr-CH" altLang="en-CH" dirty="0" err="1"/>
                  <a:t>Laplacien</a:t>
                </a:r>
                <a:r>
                  <a:rPr lang="fr-CH" altLang="en-CH" dirty="0"/>
                  <a:t> a la forme: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f>
                          <m:f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el-GR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num>
                          <m:den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</m:oMath>
                </a14:m>
                <a:endParaRPr lang="fr-CH" altLang="en-CH" dirty="0"/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Solution générale:</a:t>
                </a:r>
              </a:p>
              <a:p>
                <a:pPr lvl="1" indent="0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d>
                          <m:d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𝑘𝑟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fr-CH" altLang="en-CH" dirty="0"/>
                  <a:t> (fonction de Hankel)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Une solution simple:</a:t>
                </a:r>
              </a:p>
              <a:p>
                <a:pPr eaLnBrk="1" hangingPunct="1"/>
                <a:r>
                  <a:rPr lang="fr-CH" altLang="en-CH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rad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CH" altLang="en-CH" b="0" i="1" dirty="0">
                  <a:latin typeface="Cambria Math" panose="02040503050406030204" pitchFamily="18" charset="0"/>
                </a:endParaRPr>
              </a:p>
              <a:p>
                <a:pPr eaLnBrk="1" hangingPunct="1"/>
                <a:r>
                  <a:rPr lang="fr-CH" altLang="en-CH" dirty="0"/>
                  <a:t>		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altLang="en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altLang="en-CH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𝓔</m:t>
                                    </m:r>
                                  </m:e>
                                  <m:sub>
                                    <m:r>
                                      <a:rPr lang="fr-CH" altLang="en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fr-CH" altLang="en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CH" altLang="en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rad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CH" altLang="en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fr-CH" altLang="en-CH" dirty="0"/>
                  <a:t> 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Conservation de l’énergie:</a:t>
                </a:r>
              </a:p>
              <a:p>
                <a:pPr eaLnBrk="1" hangingPunct="1"/>
                <a:r>
                  <a:rPr lang="fr-CH" altLang="en-CH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altLang="en-CH">
                        <a:latin typeface="Cambria Math" panose="02040503050406030204" pitchFamily="18" charset="0"/>
                      </a:rPr>
                      <m:t>P</m:t>
                    </m:r>
                    <m:r>
                      <a:rPr lang="fr-CH" altLang="en-CH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nary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𝑟𝑧</m:t>
                    </m:r>
                  </m:oMath>
                </a14:m>
                <a:r>
                  <a:rPr lang="fr-CH" altLang="en-CH" i="1" dirty="0">
                    <a:latin typeface="Cambria Math" panose="02040503050406030204" pitchFamily="18" charset="0"/>
                  </a:rPr>
                  <a:t>	</a:t>
                </a:r>
                <a:endParaRPr lang="fr-CH" altLang="en-CH" b="0" i="1" dirty="0">
                  <a:latin typeface="Cambria Math" panose="02040503050406030204" pitchFamily="18" charset="0"/>
                </a:endParaRPr>
              </a:p>
              <a:p>
                <a:pPr eaLnBrk="1" hangingPunct="1"/>
                <a:r>
                  <a:rPr lang="fr-CH" altLang="en-CH" dirty="0"/>
                  <a:t>	  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𝑐𝑛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𝑟𝑧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H" altLang="en-CH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altLang="en-CH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fr-CH" altLang="en-CH" dirty="0"/>
                  <a:t> </a:t>
                </a:r>
              </a:p>
              <a:p>
                <a:pPr eaLnBrk="1" hangingPunct="1"/>
                <a:r>
                  <a:rPr lang="fr-CH" altLang="en-CH" dirty="0"/>
                  <a:t>L’onde cylindrique n’est pas physique!	</a:t>
                </a:r>
              </a:p>
            </p:txBody>
          </p:sp>
        </mc:Choice>
        <mc:Fallback xmlns="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7258" y="642126"/>
                <a:ext cx="12191999" cy="4228850"/>
              </a:xfrm>
              <a:prstGeom prst="rect">
                <a:avLst/>
              </a:prstGeom>
              <a:blipFill>
                <a:blip r:embed="rId4"/>
                <a:stretch>
                  <a:fillRect l="-416" t="-599" b="-11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2800" dirty="0"/>
              <a:t>Autres solutions de l’équation d’ondes: ondes cylindriques </a:t>
            </a:r>
            <a:endParaRPr lang="en-US" altLang="en-CH" sz="2800" dirty="0"/>
          </a:p>
        </p:txBody>
      </p:sp>
      <p:pic>
        <p:nvPicPr>
          <p:cNvPr id="51202" name="Picture 2" descr="page21image3902560">
            <a:extLst>
              <a:ext uri="{FF2B5EF4-FFF2-40B4-BE49-F238E27FC236}">
                <a16:creationId xmlns:a16="http://schemas.microsoft.com/office/drawing/2014/main" id="{70F213E3-AF94-554D-9D24-686B3C173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3631"/>
          <a:stretch/>
        </p:blipFill>
        <p:spPr bwMode="auto">
          <a:xfrm>
            <a:off x="5471410" y="4142589"/>
            <a:ext cx="6720590" cy="24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53D1DB-285F-C6C1-F073-613C8E4A5C1A}"/>
              </a:ext>
            </a:extLst>
          </p:cNvPr>
          <p:cNvSpPr txBox="1"/>
          <p:nvPr/>
        </p:nvSpPr>
        <p:spPr>
          <a:xfrm>
            <a:off x="5250426" y="6488668"/>
            <a:ext cx="693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Ondes:	plane		cylindrique		sphérique</a:t>
            </a:r>
          </a:p>
        </p:txBody>
      </p:sp>
    </p:spTree>
    <p:extLst>
      <p:ext uri="{BB962C8B-B14F-4D97-AF65-F5344CB8AC3E}">
        <p14:creationId xmlns:p14="http://schemas.microsoft.com/office/powerpoint/2010/main" val="5785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12"/>
    </mc:Choice>
    <mc:Fallback xmlns="">
      <p:transition spd="slow" advTm="7121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3">
            <a:extLst>
              <a:ext uri="{FF2B5EF4-FFF2-40B4-BE49-F238E27FC236}">
                <a16:creationId xmlns:a16="http://schemas.microsoft.com/office/drawing/2014/main" id="{3EDC9F82-A180-1946-B455-18A0BA6E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93" y="1998482"/>
            <a:ext cx="5076952" cy="483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777601"/>
                <a:ext cx="7216877" cy="5755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Un dipôle électrique oscillant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/>
                  <a:t> est formé par une charge </a:t>
                </a:r>
                <a:r>
                  <a:rPr lang="fr-CH" altLang="en-CH" i="1" dirty="0"/>
                  <a:t>q</a:t>
                </a:r>
                <a:r>
                  <a:rPr lang="fr-CH" altLang="en-CH" dirty="0"/>
                  <a:t> oscillant avec une amplitude </a:t>
                </a:r>
                <a:r>
                  <a:rPr lang="fr-CH" altLang="en-CH" i="1" dirty="0"/>
                  <a:t>d</a:t>
                </a:r>
                <a:r>
                  <a:rPr lang="fr-CH" altLang="en-CH" dirty="0"/>
                  <a:t>: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 smtClean="0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/>
                  <a:t> . Le moment dipolaire oscillant est donc: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/>
                  <a:t> 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 dipôle oscillant est une source des champs électrique et magnétique. En utilisant les coordonnées sphériques, nous obtenons les composants non-nulles: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func>
                      <m:func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Les champs lointains (on ne garde que les termes ~1/</a:t>
                </a:r>
                <a:r>
                  <a:rPr lang="fr-CH" altLang="en-CH" i="1" dirty="0"/>
                  <a:t>r</a:t>
                </a:r>
                <a:r>
                  <a:rPr lang="fr-CH" altLang="en-CH" dirty="0"/>
                  <a:t>) sont: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altLang="en-CH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/>
                  <a:t>   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La moyenne temporelle de la norme du vecteur de Poynting est: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  <m: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 altLang="en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CH" altLang="en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fr-CH" altLang="en-CH" dirty="0"/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C'est aussi une onde physique, similaire à l'onde sphérique.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77601"/>
                <a:ext cx="7216877" cy="5755550"/>
              </a:xfrm>
              <a:prstGeom prst="rect">
                <a:avLst/>
              </a:prstGeom>
              <a:blipFill>
                <a:blip r:embed="rId4"/>
                <a:stretch>
                  <a:fillRect l="-527" t="-220" r="-1230" b="-6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9327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2800" dirty="0"/>
              <a:t>Le dipôle oscillant comme source d’ondes</a:t>
            </a:r>
            <a:endParaRPr lang="en-US" altLang="en-CH" sz="2800" dirty="0"/>
          </a:p>
        </p:txBody>
      </p:sp>
      <p:pic>
        <p:nvPicPr>
          <p:cNvPr id="52225" name="Picture 1" descr="page10image5925792">
            <a:extLst>
              <a:ext uri="{FF2B5EF4-FFF2-40B4-BE49-F238E27FC236}">
                <a16:creationId xmlns:a16="http://schemas.microsoft.com/office/drawing/2014/main" id="{ADA2EC72-CC86-1543-8640-67DF569B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02129" y="378149"/>
            <a:ext cx="2579570" cy="18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79"/>
    </mc:Choice>
    <mc:Fallback xmlns="">
      <p:transition spd="slow" advTm="1415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" y="545288"/>
                <a:ext cx="12168447" cy="6220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Nous avons écrit l'onde sphérique: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CH" altLang="en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altLang="en-CH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CH" altLang="en-CH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CH" altLang="en-CH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CH" altLang="en-CH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fr-CH" altLang="en-CH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fr-CH" altLang="en-C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altLang="en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fr-CH" altLang="en-CH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CH" altLang="en-CH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altLang="en-CH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𝓔</m:t>
                                    </m:r>
                                  </m:e>
                                  <m:sub>
                                    <m:r>
                                      <a:rPr lang="fr-CH" altLang="en-CH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CH" altLang="en-CH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fr-CH" altLang="en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altLang="en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CH" altLang="en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altLang="en-CH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fr-CH" altLang="en-CH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fr-CH" altLang="en-CH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fr-CH" altLang="en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altLang="en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fr-CH" altLang="en-CH" dirty="0">
                  <a:solidFill>
                    <a:schemeClr val="tx1"/>
                  </a:solidFill>
                </a:endParaRP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Il y a un problème des unités (</a:t>
                </a:r>
                <a:r>
                  <a:rPr lang="fr-CH" altLang="en-CH" b="1" i="1" dirty="0" err="1">
                    <a:solidFill>
                      <a:schemeClr val="tx1"/>
                    </a:solidFill>
                  </a:rPr>
                  <a:t>E</a:t>
                </a:r>
                <a:r>
                  <a:rPr lang="fr-CH" altLang="en-CH" baseline="-25000" dirty="0" err="1">
                    <a:solidFill>
                      <a:schemeClr val="tx1"/>
                    </a:solidFill>
                  </a:rPr>
                  <a:t>o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/</a:t>
                </a:r>
                <a:r>
                  <a:rPr lang="fr-CH" altLang="en-CH" i="1" dirty="0">
                    <a:solidFill>
                      <a:schemeClr val="tx1"/>
                    </a:solidFill>
                  </a:rPr>
                  <a:t>r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 n'a pas les unités d'un champ électrique…).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Pour corriger cela</a:t>
                </a:r>
                <a:r>
                  <a:rPr lang="fr-CH" altLang="en-CH" dirty="0"/>
                  <a:t>, il faut plutôt écrire: 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>
                    <a:solidFill>
                      <a:schemeClr val="tx1"/>
                    </a:solidFill>
                  </a:rPr>
                  <a:t> , avec </a:t>
                </a:r>
                <a:r>
                  <a:rPr lang="fr-CH" altLang="en-CH" b="1" i="1" dirty="0">
                    <a:solidFill>
                      <a:schemeClr val="tx1"/>
                    </a:solidFill>
                  </a:rPr>
                  <a:t>A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="force de la source" (unités de champ x distance). (voir Hecht, 4</a:t>
                </a:r>
                <a:r>
                  <a:rPr lang="fr-CH" altLang="en-CH" baseline="30000" dirty="0">
                    <a:solidFill>
                      <a:schemeClr val="tx1"/>
                    </a:solidFill>
                  </a:rPr>
                  <a:t>ème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 </a:t>
                </a:r>
                <a:r>
                  <a:rPr lang="fr-CH" altLang="en-CH" dirty="0" err="1">
                    <a:solidFill>
                      <a:schemeClr val="tx1"/>
                    </a:solidFill>
                  </a:rPr>
                  <a:t>ed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. pp.29-30).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En réalité, il n'existe pas une source ponctuelle des ondes sphériques (divergence du champ au </a:t>
                </a:r>
                <a:r>
                  <a:rPr lang="fr-CH" altLang="en-CH" i="1" dirty="0"/>
                  <a:t>r </a:t>
                </a:r>
                <a:r>
                  <a:rPr lang="fr-CH" altLang="en-CH" dirty="0"/>
                  <a:t>= 0).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On peut imaginer </a:t>
                </a:r>
                <a:r>
                  <a:rPr lang="fr-CH" altLang="en-CH" dirty="0"/>
                  <a:t>que la source "ponctuelle" est un atome, une molécule, etc., que nous pouvons modeler par un dipôle électrique oscillant (voir Ch.2).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Nous avons vu que le champ lointain </a:t>
                </a:r>
                <a:r>
                  <a:rPr lang="fr-CH" altLang="en-CH" dirty="0"/>
                  <a:t>d'un tel dipôle est:</a:t>
                </a:r>
              </a:p>
              <a:p>
                <a:r>
                  <a:rPr lang="fr-CH" altLang="en-CH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CH" altLang="en-CH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Si nous regardons dans le plan </a:t>
                </a:r>
                <a:r>
                  <a:rPr lang="fr-CH" altLang="en-CH" i="1" dirty="0">
                    <a:solidFill>
                      <a:schemeClr val="tx1"/>
                    </a:solidFill>
                    <a:latin typeface="Symbol" pitchFamily="2" charset="2"/>
                  </a:rPr>
                  <a:t>q 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= </a:t>
                </a:r>
                <a:r>
                  <a:rPr lang="fr-CH" altLang="en-CH" dirty="0">
                    <a:solidFill>
                      <a:schemeClr val="tx1"/>
                    </a:solidFill>
                    <a:latin typeface="Symbol" pitchFamily="2" charset="2"/>
                  </a:rPr>
                  <a:t>p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/2, cela donne:</a:t>
                </a:r>
              </a:p>
              <a:p>
                <a:r>
                  <a:rPr lang="fr-CH" altLang="en-CH" dirty="0"/>
                  <a:t>   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 </a:t>
                </a:r>
                <a:r>
                  <a:rPr lang="fr-CH" altLang="en-CH" dirty="0"/>
                  <a:t>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CH" altLang="en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>
                    <a:solidFill>
                      <a:schemeClr val="tx1"/>
                    </a:solidFill>
                  </a:rPr>
                  <a:t> , avec </a:t>
                </a:r>
                <a:r>
                  <a:rPr lang="fr-CH" altLang="en-CH" i="1" dirty="0">
                    <a:solidFill>
                      <a:schemeClr val="tx1"/>
                    </a:solidFill>
                  </a:rPr>
                  <a:t>d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="taille" du dipôle (</a:t>
                </a:r>
                <a:r>
                  <a:rPr lang="fr-CH" altLang="en-CH" i="1" dirty="0">
                    <a:solidFill>
                      <a:schemeClr val="tx1"/>
                    </a:solidFill>
                  </a:rPr>
                  <a:t>p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=-</a:t>
                </a:r>
                <a:r>
                  <a:rPr lang="fr-CH" altLang="en-CH" i="1" dirty="0" err="1">
                    <a:solidFill>
                      <a:schemeClr val="tx1"/>
                    </a:solidFill>
                  </a:rPr>
                  <a:t>e</a:t>
                </a:r>
                <a:r>
                  <a:rPr lang="fr-CH" altLang="en-CH" i="1" baseline="30000" dirty="0" err="1">
                    <a:solidFill>
                      <a:schemeClr val="tx1"/>
                    </a:solidFill>
                  </a:rPr>
                  <a:t>.</a:t>
                </a:r>
                <a:r>
                  <a:rPr lang="fr-CH" altLang="en-CH" i="1" dirty="0" err="1">
                    <a:solidFill>
                      <a:schemeClr val="tx1"/>
                    </a:solidFill>
                  </a:rPr>
                  <a:t>d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Cette équation a la forme d'une onde sphérique, avec des </a:t>
                </a:r>
              </a:p>
              <a:p>
                <a:r>
                  <a:rPr lang="fr-CH" altLang="en-CH" dirty="0"/>
                  <a:t>     unités correctes.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chemeClr val="tx1"/>
                    </a:solidFill>
                  </a:rPr>
                  <a:t>Une petite source d'une taille </a:t>
                </a:r>
                <a:r>
                  <a:rPr lang="fr-CH" altLang="en-CH" i="1" dirty="0">
                    <a:solidFill>
                      <a:schemeClr val="tx1"/>
                    </a:solidFill>
                  </a:rPr>
                  <a:t>d</a:t>
                </a:r>
                <a:r>
                  <a:rPr lang="fr-CH" altLang="en-CH" dirty="0">
                    <a:solidFill>
                      <a:schemeClr val="tx1"/>
                    </a:solidFill>
                  </a:rPr>
                  <a:t> pourrait aussi être </a:t>
                </a:r>
                <a:r>
                  <a:rPr lang="fr-CH" altLang="en-CH" dirty="0"/>
                  <a:t>prise comme</a:t>
                </a:r>
                <a:endParaRPr lang="fr-CH" altLang="en-CH" dirty="0">
                  <a:solidFill>
                    <a:schemeClr val="tx1"/>
                  </a:solidFill>
                </a:endParaRPr>
              </a:p>
              <a:p>
                <a:r>
                  <a:rPr lang="fr-CH" altLang="en-CH" dirty="0"/>
                  <a:t>     une source des ondes sphériques, en utilisant la même équation.</a:t>
                </a:r>
                <a:endParaRPr lang="fr-CH" altLang="en-CH" dirty="0">
                  <a:solidFill>
                    <a:schemeClr val="tx1"/>
                  </a:solidFill>
                </a:endParaRPr>
              </a:p>
              <a:p>
                <a:endParaRPr lang="fr-CH" altLang="en-CH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altLang="en-CH" dirty="0">
                    <a:solidFill>
                      <a:srgbClr val="FF0000"/>
                    </a:solidFill>
                  </a:rPr>
                  <a:t>Pour simplifier, dans ce cours, nous allons continuer à écrire:</a:t>
                </a:r>
                <a:r>
                  <a:rPr lang="fr-CH" altLang="en-CH" dirty="0"/>
                  <a:t> 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altLang="en-CH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altLang="en-CH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alt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altLang="en-CH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altLang="en-CH" dirty="0">
                    <a:solidFill>
                      <a:schemeClr val="tx1"/>
                    </a:solidFill>
                  </a:rPr>
                  <a:t> 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, en sachant que dans cette équation, </a:t>
                </a:r>
                <a:r>
                  <a:rPr lang="fr-CH" altLang="en-CH" i="1" dirty="0">
                    <a:solidFill>
                      <a:srgbClr val="FF0000"/>
                    </a:solidFill>
                  </a:rPr>
                  <a:t>E</a:t>
                </a:r>
                <a:r>
                  <a:rPr lang="fr-CH" altLang="en-CH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= </a:t>
                </a:r>
                <a:r>
                  <a:rPr lang="fr-CH" altLang="en-CH" i="1" dirty="0">
                    <a:solidFill>
                      <a:srgbClr val="FF0000"/>
                    </a:solidFill>
                  </a:rPr>
                  <a:t>E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'</a:t>
                </a:r>
                <a:r>
                  <a:rPr lang="fr-CH" altLang="en-CH" baseline="-25000" dirty="0">
                    <a:solidFill>
                      <a:srgbClr val="FF0000"/>
                    </a:solidFill>
                  </a:rPr>
                  <a:t>0 </a:t>
                </a:r>
                <a:r>
                  <a:rPr lang="fr-CH" altLang="en-CH" i="1" baseline="30000" dirty="0">
                    <a:solidFill>
                      <a:srgbClr val="FF0000"/>
                    </a:solidFill>
                  </a:rPr>
                  <a:t>.</a:t>
                </a:r>
                <a:r>
                  <a:rPr lang="fr-CH" altLang="en-CH" i="1" dirty="0">
                    <a:solidFill>
                      <a:srgbClr val="FF0000"/>
                    </a:solidFill>
                  </a:rPr>
                  <a:t>d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 (</a:t>
                </a:r>
                <a:r>
                  <a:rPr lang="fr-CH" altLang="en-CH" i="1" dirty="0">
                    <a:solidFill>
                      <a:srgbClr val="FF0000"/>
                    </a:solidFill>
                  </a:rPr>
                  <a:t>d</a:t>
                </a:r>
                <a:r>
                  <a:rPr lang="fr-CH" altLang="en-CH" dirty="0">
                    <a:solidFill>
                      <a:srgbClr val="FF0000"/>
                    </a:solidFill>
                  </a:rPr>
                  <a:t>= constante, des unités de distance) pour avoir les unités correctes.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" y="545288"/>
                <a:ext cx="12168447" cy="6220357"/>
              </a:xfrm>
              <a:prstGeom prst="rect">
                <a:avLst/>
              </a:prstGeom>
              <a:blipFill>
                <a:blip r:embed="rId3"/>
                <a:stretch>
                  <a:fillRect l="-313" b="-6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2068"/>
            <a:ext cx="12168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2800" dirty="0"/>
              <a:t> </a:t>
            </a:r>
            <a:r>
              <a:rPr lang="fr-CH" altLang="en-CH" sz="2800" dirty="0">
                <a:solidFill>
                  <a:srgbClr val="FF0000"/>
                </a:solidFill>
              </a:rPr>
              <a:t>Bonus:</a:t>
            </a:r>
            <a:r>
              <a:rPr lang="fr-CH" altLang="en-CH" sz="2800" dirty="0"/>
              <a:t> Commentaire concernant l'onde sphérique</a:t>
            </a:r>
            <a:endParaRPr lang="en-US" altLang="en-CH" sz="2800" dirty="0">
              <a:solidFill>
                <a:srgbClr val="FF0000"/>
              </a:solidFill>
            </a:endParaRPr>
          </a:p>
        </p:txBody>
      </p:sp>
      <p:pic>
        <p:nvPicPr>
          <p:cNvPr id="7" name="Picture 5" descr="fig3">
            <a:extLst>
              <a:ext uri="{FF2B5EF4-FFF2-40B4-BE49-F238E27FC236}">
                <a16:creationId xmlns:a16="http://schemas.microsoft.com/office/drawing/2014/main" id="{7B4C17CE-CCF8-0145-9967-ABC93F0BE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" r="4713"/>
          <a:stretch/>
        </p:blipFill>
        <p:spPr bwMode="auto">
          <a:xfrm>
            <a:off x="9321496" y="3176342"/>
            <a:ext cx="2854458" cy="24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AD428D1-A729-CB3E-F2CB-DE345B0F19EC}"/>
              </a:ext>
            </a:extLst>
          </p:cNvPr>
          <p:cNvGrpSpPr/>
          <p:nvPr/>
        </p:nvGrpSpPr>
        <p:grpSpPr>
          <a:xfrm>
            <a:off x="6982691" y="3176343"/>
            <a:ext cx="2226268" cy="2488128"/>
            <a:chOff x="6982691" y="3176343"/>
            <a:chExt cx="2226268" cy="2488128"/>
          </a:xfrm>
        </p:grpSpPr>
        <p:pic>
          <p:nvPicPr>
            <p:cNvPr id="10" name="Picture 1" descr="page10image5925792">
              <a:extLst>
                <a:ext uri="{FF2B5EF4-FFF2-40B4-BE49-F238E27FC236}">
                  <a16:creationId xmlns:a16="http://schemas.microsoft.com/office/drawing/2014/main" id="{B69C99B6-20D1-4546-B4D6-1F8F82B54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822285" y="3500712"/>
              <a:ext cx="2488128" cy="183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1AB967F7-36AF-AAE8-279C-4A6E54EC80AE}"/>
                </a:ext>
              </a:extLst>
            </p:cNvPr>
            <p:cNvCxnSpPr>
              <a:cxnSpLocks/>
            </p:cNvCxnSpPr>
            <p:nvPr/>
          </p:nvCxnSpPr>
          <p:spPr>
            <a:xfrm>
              <a:off x="6982691" y="4422965"/>
              <a:ext cx="2226267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958B83B-7D8A-47F0-AAFD-43B30510F52B}"/>
                </a:ext>
              </a:extLst>
            </p:cNvPr>
            <p:cNvSpPr txBox="1"/>
            <p:nvPr/>
          </p:nvSpPr>
          <p:spPr>
            <a:xfrm>
              <a:off x="8865595" y="4310743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1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39"/>
    </mc:Choice>
    <mc:Fallback xmlns="">
      <p:transition spd="slow" advTm="26783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5288"/>
                <a:ext cx="12192000" cy="6163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La mécanique quantique nous enseigne que l'énergie du champ électromagnétique est quantifié en unités discrètes: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fr-CH" altLang="en-CH" dirty="0"/>
                  <a:t>  (</a:t>
                </a:r>
                <a:r>
                  <a:rPr lang="fr-CH" altLang="en-CH" i="1" dirty="0"/>
                  <a:t>h</a:t>
                </a:r>
                <a:r>
                  <a:rPr lang="fr-CH" altLang="en-CH" dirty="0"/>
                  <a:t>=6.626</a:t>
                </a:r>
                <a:r>
                  <a:rPr lang="fr-CH" altLang="en-CH" baseline="30000" dirty="0"/>
                  <a:t>.</a:t>
                </a:r>
                <a:r>
                  <a:rPr lang="fr-CH" altLang="en-CH" dirty="0"/>
                  <a:t>10</a:t>
                </a:r>
                <a:r>
                  <a:rPr lang="fr-CH" altLang="en-CH" baseline="30000" dirty="0"/>
                  <a:t>-34</a:t>
                </a:r>
                <a:r>
                  <a:rPr lang="fr-CH" altLang="en-CH" dirty="0"/>
                  <a:t> </a:t>
                </a:r>
                <a:r>
                  <a:rPr lang="fr-CH" altLang="en-CH" i="1" dirty="0" err="1"/>
                  <a:t>J</a:t>
                </a:r>
                <a:r>
                  <a:rPr lang="fr-CH" altLang="en-CH" i="1" baseline="30000" dirty="0" err="1"/>
                  <a:t>.</a:t>
                </a:r>
                <a:r>
                  <a:rPr lang="fr-CH" altLang="en-CH" i="1" dirty="0" err="1"/>
                  <a:t>s</a:t>
                </a:r>
                <a:r>
                  <a:rPr lang="fr-CH" altLang="en-CH" dirty="0"/>
                  <a:t>). En unités pratiques: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𝑒𝑉</m:t>
                        </m:r>
                      </m:e>
                    </m:d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1.24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fr-CH" altLang="en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den>
                    </m:f>
                  </m:oMath>
                </a14:m>
                <a:r>
                  <a:rPr lang="fr-CH" altLang="en-CH" dirty="0"/>
                  <a:t>  (</a:t>
                </a:r>
                <a:r>
                  <a:rPr lang="fr-CH" altLang="en-CH" i="1" dirty="0"/>
                  <a:t>E</a:t>
                </a:r>
                <a:r>
                  <a:rPr lang="fr-CH" altLang="en-CH" dirty="0"/>
                  <a:t>=1.7-3.1eV pour </a:t>
                </a:r>
                <a:r>
                  <a:rPr lang="fr-CH" altLang="en-CH" dirty="0">
                    <a:latin typeface="Symbol" pitchFamily="2" charset="2"/>
                  </a:rPr>
                  <a:t>l</a:t>
                </a:r>
                <a:r>
                  <a:rPr lang="fr-CH" altLang="en-CH" dirty="0"/>
                  <a:t>=400-730nm).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En effet, l'onde électromagnétique est composée d'un flux de particules sans masse (vitesse = </a:t>
                </a:r>
                <a:r>
                  <a:rPr lang="fr-CH" altLang="en-CH" i="1" dirty="0"/>
                  <a:t>c</a:t>
                </a:r>
                <a:r>
                  <a:rPr lang="fr-CH" altLang="en-CH" dirty="0"/>
                  <a:t>) appelés </a:t>
                </a:r>
                <a:r>
                  <a:rPr lang="fr-CH" altLang="en-CH" b="1" dirty="0"/>
                  <a:t>photons</a:t>
                </a:r>
                <a:r>
                  <a:rPr lang="fr-CH" altLang="en-CH" dirty="0"/>
                  <a:t>. La probabilité de trouver un photon à un point de l'image est proportionnelle à l'intensité de l'onde classique.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L’intensité d'un faisceau est donc lié au flux des photons (par unités de temps et de surface): </a:t>
                </a:r>
                <a14:m>
                  <m:oMath xmlns:m="http://schemas.openxmlformats.org/officeDocument/2006/math"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fr-CH" altLang="en-CH" dirty="0"/>
                  <a:t> . Le flux des photons dépend donc aussi de la longueur d'onde, car l'énergie transmise par photon en dépend.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Si le flux est raisonnablement faible, on peut compter les photons. Dans ce cas, l'intensité donne la probabilité de trouver un photon (par seconde).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La quantité de mouvement du photon (particule sans masse, vitesse=</a:t>
                </a:r>
                <a:r>
                  <a:rPr lang="fr-CH" altLang="en-CH" i="1" dirty="0"/>
                  <a:t>c</a:t>
                </a:r>
                <a:r>
                  <a:rPr lang="fr-CH" altLang="en-CH" dirty="0"/>
                  <a:t>) est: 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=ℏ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CH" altLang="en-CH" dirty="0"/>
                  <a:t> 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On peut calculer la </a:t>
                </a:r>
                <a:r>
                  <a:rPr lang="fr-CH" altLang="en-CH" b="1" dirty="0"/>
                  <a:t>pression de radiation</a:t>
                </a:r>
                <a:r>
                  <a:rPr lang="fr-CH" altLang="en-CH" dirty="0"/>
                  <a:t> d'une manière semi-classique:</a:t>
                </a:r>
              </a:p>
              <a:p>
                <a:pPr marL="1085850" lvl="1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Un flux de </a:t>
                </a:r>
                <a:r>
                  <a:rPr lang="fr-CH" altLang="en-CH" dirty="0">
                    <a:latin typeface="Symbol" pitchFamily="2" charset="2"/>
                  </a:rPr>
                  <a:t>f</a:t>
                </a:r>
                <a:r>
                  <a:rPr lang="fr-CH" altLang="en-CH" dirty="0"/>
                  <a:t> photons/</a:t>
                </a:r>
                <a:r>
                  <a:rPr lang="fr-CH" altLang="en-CH" i="1" dirty="0"/>
                  <a:t>m</a:t>
                </a:r>
                <a:r>
                  <a:rPr lang="fr-CH" altLang="en-CH" baseline="30000" dirty="0"/>
                  <a:t>2</a:t>
                </a:r>
                <a:r>
                  <a:rPr lang="fr-CH" altLang="en-CH" dirty="0"/>
                  <a:t>/</a:t>
                </a:r>
                <a:r>
                  <a:rPr lang="fr-CH" altLang="en-CH" i="1" dirty="0"/>
                  <a:t>s</a:t>
                </a:r>
                <a:r>
                  <a:rPr lang="fr-CH" altLang="en-CH" dirty="0"/>
                  <a:t> apporte une quantité de mouvement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CH" altLang="en-CH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l-GR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)ℏ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CH" altLang="en-CH" dirty="0"/>
                  <a:t> à une surface </a:t>
                </a:r>
                <a:r>
                  <a:rPr lang="fr-CH" altLang="en-CH" i="1" dirty="0"/>
                  <a:t>A</a:t>
                </a:r>
                <a:r>
                  <a:rPr lang="fr-CH" altLang="en-CH" dirty="0"/>
                  <a:t> pendant un temps </a:t>
                </a:r>
                <a:r>
                  <a:rPr lang="fr-CH" altLang="en-CH" i="1" dirty="0" err="1">
                    <a:latin typeface="Symbol" pitchFamily="2" charset="2"/>
                  </a:rPr>
                  <a:t>D</a:t>
                </a:r>
                <a:r>
                  <a:rPr lang="fr-CH" altLang="en-CH" i="1" dirty="0" err="1"/>
                  <a:t>t</a:t>
                </a:r>
                <a:r>
                  <a:rPr lang="fr-CH" altLang="en-CH" dirty="0"/>
                  <a:t>.</a:t>
                </a:r>
              </a:p>
              <a:p>
                <a:pPr marL="1085850" lvl="1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le cas d’absorption totale, cette quantité de mouvement exerce une force </a:t>
                </a:r>
                <a:r>
                  <a:rPr lang="fr-CH" altLang="en-CH" i="1" dirty="0"/>
                  <a:t>F</a:t>
                </a:r>
                <a:r>
                  <a:rPr lang="fr-CH" altLang="en-CH" dirty="0"/>
                  <a:t>=</a:t>
                </a:r>
                <a:r>
                  <a:rPr lang="fr-CH" altLang="en-CH" i="1" dirty="0"/>
                  <a:t>P</a:t>
                </a:r>
                <a:r>
                  <a:rPr lang="fr-CH" altLang="en-CH" dirty="0"/>
                  <a:t>/</a:t>
                </a:r>
                <a:r>
                  <a:rPr lang="fr-CH" altLang="en-CH" i="1" dirty="0" err="1">
                    <a:latin typeface="Symbol" pitchFamily="2" charset="2"/>
                  </a:rPr>
                  <a:t>D</a:t>
                </a:r>
                <a:r>
                  <a:rPr lang="fr-CH" altLang="en-CH" i="1" dirty="0" err="1"/>
                  <a:t>t</a:t>
                </a:r>
                <a:r>
                  <a:rPr lang="fr-CH" altLang="en-CH" dirty="0"/>
                  <a:t>, qui donne lieu à une pression: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el-GR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fr-CH" altLang="en-CH" dirty="0"/>
                  <a:t> . C'est la pression de radiation.</a:t>
                </a:r>
              </a:p>
              <a:p>
                <a:pPr marL="1085850" lvl="1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le cas de réflexion totale, on apporte le double de quantité de mouvement, donc: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fr-CH" altLang="en-CH" dirty="0"/>
                  <a:t> .</a:t>
                </a:r>
              </a:p>
            </p:txBody>
          </p:sp>
        </mc:Choice>
        <mc:Fallback>
          <p:sp>
            <p:nvSpPr>
              <p:cNvPr id="3087" name="Text Box 8">
                <a:extLst>
                  <a:ext uri="{FF2B5EF4-FFF2-40B4-BE49-F238E27FC236}">
                    <a16:creationId xmlns:a16="http://schemas.microsoft.com/office/drawing/2014/main" id="{C3AE4B7C-A373-B246-A272-1347A0E5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45288"/>
                <a:ext cx="12192000" cy="6163162"/>
              </a:xfrm>
              <a:prstGeom prst="rect">
                <a:avLst/>
              </a:prstGeom>
              <a:blipFill>
                <a:blip r:embed="rId3"/>
                <a:stretch>
                  <a:fillRect l="-312" t="-206" r="-7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8" name="Text Box 6">
            <a:extLst>
              <a:ext uri="{FF2B5EF4-FFF2-40B4-BE49-F238E27FC236}">
                <a16:creationId xmlns:a16="http://schemas.microsoft.com/office/drawing/2014/main" id="{52877052-84A6-0A4F-8E7D-F4EFF0A1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8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2800" dirty="0"/>
              <a:t>Le photon</a:t>
            </a:r>
            <a:endParaRPr lang="en-US" altLang="en-CH" sz="2800" dirty="0"/>
          </a:p>
        </p:txBody>
      </p:sp>
    </p:spTree>
    <p:extLst>
      <p:ext uri="{BB962C8B-B14F-4D97-AF65-F5344CB8AC3E}">
        <p14:creationId xmlns:p14="http://schemas.microsoft.com/office/powerpoint/2010/main" val="38696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78"/>
    </mc:Choice>
    <mc:Fallback xmlns="">
      <p:transition spd="slow" advTm="20527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>
            <a:extLst>
              <a:ext uri="{FF2B5EF4-FFF2-40B4-BE49-F238E27FC236}">
                <a16:creationId xmlns:a16="http://schemas.microsoft.com/office/drawing/2014/main" id="{8D0D7C32-9CA4-6F7B-9C6E-CBE22C023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4000"/>
              <a:t>La lumière: particule ou onde ?</a:t>
            </a:r>
            <a:endParaRPr lang="en-US" altLang="fr-FR" sz="4000"/>
          </a:p>
        </p:txBody>
      </p:sp>
      <p:sp>
        <p:nvSpPr>
          <p:cNvPr id="7171" name="Text Box 7">
            <a:extLst>
              <a:ext uri="{FF2B5EF4-FFF2-40B4-BE49-F238E27FC236}">
                <a16:creationId xmlns:a16="http://schemas.microsoft.com/office/drawing/2014/main" id="{F4B20CAA-8C8C-5EB5-66E1-D6E94CF7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364" y="639764"/>
            <a:ext cx="319563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800"/>
              <a:t>Onde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Interférence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Diffraction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Battement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Les équations de Maxwell</a:t>
            </a:r>
            <a:endParaRPr lang="en-US" altLang="fr-FR" sz="2000"/>
          </a:p>
        </p:txBody>
      </p:sp>
      <p:sp>
        <p:nvSpPr>
          <p:cNvPr id="7172" name="Text Box 8">
            <a:extLst>
              <a:ext uri="{FF2B5EF4-FFF2-40B4-BE49-F238E27FC236}">
                <a16:creationId xmlns:a16="http://schemas.microsoft.com/office/drawing/2014/main" id="{70EACEA2-5759-AC8C-A63A-EE10D8C39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563564"/>
            <a:ext cx="4151313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800"/>
              <a:t>Particule: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Propagation en ligne droite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Réflexion géométrique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Energie et quantité de mouvement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Propagation dans le vide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Effet photoélectrique</a:t>
            </a:r>
          </a:p>
          <a:p>
            <a:pPr eaLnBrk="1" hangingPunct="1">
              <a:buFontTx/>
              <a:buChar char="•"/>
            </a:pPr>
            <a:r>
              <a:rPr lang="fr-CH" altLang="fr-FR" sz="2000"/>
              <a:t>Création de pairs de particules</a:t>
            </a:r>
            <a:endParaRPr lang="en-US" altLang="fr-FR" sz="2000"/>
          </a:p>
        </p:txBody>
      </p:sp>
      <p:pic>
        <p:nvPicPr>
          <p:cNvPr id="7173" name="Picture 10" descr="Maxwell">
            <a:extLst>
              <a:ext uri="{FF2B5EF4-FFF2-40B4-BE49-F238E27FC236}">
                <a16:creationId xmlns:a16="http://schemas.microsoft.com/office/drawing/2014/main" id="{184D42F1-3712-614C-C22B-9B819E327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4800600"/>
            <a:ext cx="1527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Newton_oui">
            <a:extLst>
              <a:ext uri="{FF2B5EF4-FFF2-40B4-BE49-F238E27FC236}">
                <a16:creationId xmlns:a16="http://schemas.microsoft.com/office/drawing/2014/main" id="{E0C4D86E-99D9-7940-BE59-0DC03099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5600"/>
            <a:ext cx="1812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 descr="(7-01)Huygens">
            <a:extLst>
              <a:ext uri="{FF2B5EF4-FFF2-40B4-BE49-F238E27FC236}">
                <a16:creationId xmlns:a16="http://schemas.microsoft.com/office/drawing/2014/main" id="{C2D3A684-F85C-6D31-C774-BBC0D677C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3" b="17513"/>
          <a:stretch>
            <a:fillRect/>
          </a:stretch>
        </p:blipFill>
        <p:spPr bwMode="auto">
          <a:xfrm>
            <a:off x="7391400" y="2362200"/>
            <a:ext cx="15255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8" descr="danc-07-feynman-l">
            <a:extLst>
              <a:ext uri="{FF2B5EF4-FFF2-40B4-BE49-F238E27FC236}">
                <a16:creationId xmlns:a16="http://schemas.microsoft.com/office/drawing/2014/main" id="{2CDC8469-0369-66A9-E126-2F47A638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5154614"/>
            <a:ext cx="172402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0" descr="a4313_michelson1_g">
            <a:extLst>
              <a:ext uri="{FF2B5EF4-FFF2-40B4-BE49-F238E27FC236}">
                <a16:creationId xmlns:a16="http://schemas.microsoft.com/office/drawing/2014/main" id="{249D37C8-58DA-C049-5F51-72FC5C34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r="13910" b="36464"/>
          <a:stretch>
            <a:fillRect/>
          </a:stretch>
        </p:blipFill>
        <p:spPr bwMode="auto">
          <a:xfrm>
            <a:off x="1524001" y="5105400"/>
            <a:ext cx="17494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2" descr="einstein1">
            <a:extLst>
              <a:ext uri="{FF2B5EF4-FFF2-40B4-BE49-F238E27FC236}">
                <a16:creationId xmlns:a16="http://schemas.microsoft.com/office/drawing/2014/main" id="{CE63F53F-4034-68F8-FCD1-798B28E3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962400"/>
            <a:ext cx="22209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4" descr="fermat">
            <a:extLst>
              <a:ext uri="{FF2B5EF4-FFF2-40B4-BE49-F238E27FC236}">
                <a16:creationId xmlns:a16="http://schemas.microsoft.com/office/drawing/2014/main" id="{998C09CA-2573-B2A2-772F-BB73A739B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1"/>
          <a:stretch>
            <a:fillRect/>
          </a:stretch>
        </p:blipFill>
        <p:spPr bwMode="auto">
          <a:xfrm>
            <a:off x="3429000" y="2895600"/>
            <a:ext cx="142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25">
            <a:extLst>
              <a:ext uri="{FF2B5EF4-FFF2-40B4-BE49-F238E27FC236}">
                <a16:creationId xmlns:a16="http://schemas.microsoft.com/office/drawing/2014/main" id="{800B3C67-D69A-FC06-7A7F-390926A05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4784726"/>
            <a:ext cx="1490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1000"/>
              <a:t>Newton          Fermat</a:t>
            </a:r>
          </a:p>
          <a:p>
            <a:pPr eaLnBrk="1" hangingPunct="1"/>
            <a:r>
              <a:rPr lang="fr-CH" altLang="fr-FR" sz="1000"/>
              <a:t>Michelson      Feynman</a:t>
            </a:r>
            <a:endParaRPr lang="en-US" altLang="fr-FR" sz="1000"/>
          </a:p>
        </p:txBody>
      </p:sp>
      <p:sp>
        <p:nvSpPr>
          <p:cNvPr id="7181" name="Text Box 26">
            <a:extLst>
              <a:ext uri="{FF2B5EF4-FFF2-40B4-BE49-F238E27FC236}">
                <a16:creationId xmlns:a16="http://schemas.microsoft.com/office/drawing/2014/main" id="{77EE3DF6-DA13-850C-823C-1ACB6F7B2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4419601"/>
            <a:ext cx="149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1000"/>
              <a:t>Huygens       Descartes</a:t>
            </a:r>
          </a:p>
          <a:p>
            <a:pPr eaLnBrk="1" hangingPunct="1"/>
            <a:r>
              <a:rPr lang="fr-CH" altLang="fr-FR" sz="1000"/>
              <a:t>Young          Maxwell</a:t>
            </a:r>
            <a:endParaRPr lang="en-US" altLang="fr-FR" sz="1000"/>
          </a:p>
        </p:txBody>
      </p:sp>
      <p:pic>
        <p:nvPicPr>
          <p:cNvPr id="7182" name="Picture 28" descr="young">
            <a:extLst>
              <a:ext uri="{FF2B5EF4-FFF2-40B4-BE49-F238E27FC236}">
                <a16:creationId xmlns:a16="http://schemas.microsoft.com/office/drawing/2014/main" id="{8B7E9DBA-38DE-71F8-F11B-A9A6AD6C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4" y="4800600"/>
            <a:ext cx="1444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30" descr="decartes">
            <a:extLst>
              <a:ext uri="{FF2B5EF4-FFF2-40B4-BE49-F238E27FC236}">
                <a16:creationId xmlns:a16="http://schemas.microsoft.com/office/drawing/2014/main" id="{E5051AF9-349A-8F2B-FE94-C46403D3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8333" r="20093"/>
          <a:stretch>
            <a:fillRect/>
          </a:stretch>
        </p:blipFill>
        <p:spPr bwMode="auto">
          <a:xfrm>
            <a:off x="8953500" y="23622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2B00E70A-9ADD-EDC7-DBCC-BE39295C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3352800"/>
            <a:ext cx="1960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3200"/>
              <a:t>Les deux!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einman-text">
            <a:extLst>
              <a:ext uri="{FF2B5EF4-FFF2-40B4-BE49-F238E27FC236}">
                <a16:creationId xmlns:a16="http://schemas.microsoft.com/office/drawing/2014/main" id="{872E0888-66EF-5DAD-8644-C49923BC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11" y="1721796"/>
            <a:ext cx="5926389" cy="51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einstein-text">
            <a:extLst>
              <a:ext uri="{FF2B5EF4-FFF2-40B4-BE49-F238E27FC236}">
                <a16:creationId xmlns:a16="http://schemas.microsoft.com/office/drawing/2014/main" id="{E4FEA6B5-FFED-138B-CA09-DC18C63A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/>
          <a:stretch>
            <a:fillRect/>
          </a:stretch>
        </p:blipFill>
        <p:spPr bwMode="auto">
          <a:xfrm>
            <a:off x="0" y="0"/>
            <a:ext cx="51054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ig">
            <a:extLst>
              <a:ext uri="{FF2B5EF4-FFF2-40B4-BE49-F238E27FC236}">
                <a16:creationId xmlns:a16="http://schemas.microsoft.com/office/drawing/2014/main" id="{4A122463-0605-3AFF-7677-16604262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41" y="1"/>
            <a:ext cx="1006165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ig">
            <a:extLst>
              <a:ext uri="{FF2B5EF4-FFF2-40B4-BE49-F238E27FC236}">
                <a16:creationId xmlns:a16="http://schemas.microsoft.com/office/drawing/2014/main" id="{902CC43C-C813-894A-A035-F57EFACA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5859" y="342738"/>
            <a:ext cx="3616140" cy="43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2FBAC3-1759-BF40-B41F-271642D19B5A}"/>
              </a:ext>
            </a:extLst>
          </p:cNvPr>
          <p:cNvGrpSpPr/>
          <p:nvPr/>
        </p:nvGrpSpPr>
        <p:grpSpPr>
          <a:xfrm>
            <a:off x="102742" y="3503490"/>
            <a:ext cx="9246743" cy="3354510"/>
            <a:chOff x="102741" y="3503488"/>
            <a:chExt cx="9246742" cy="33545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A2947D-03B2-3746-8217-32FE1BDC279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" t="2172" r="32964"/>
            <a:stretch/>
          </p:blipFill>
          <p:spPr bwMode="auto">
            <a:xfrm>
              <a:off x="102741" y="3503488"/>
              <a:ext cx="3654079" cy="3354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4914A7-8BB2-0245-8C06-0A254922D3E8}"/>
                </a:ext>
              </a:extLst>
            </p:cNvPr>
            <p:cNvSpPr txBox="1"/>
            <p:nvPr/>
          </p:nvSpPr>
          <p:spPr>
            <a:xfrm>
              <a:off x="3458873" y="3874231"/>
              <a:ext cx="5890610" cy="23698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H" sz="2000" b="1" dirty="0"/>
                <a:t>Optique quantique: intération avec les atomes,…</a:t>
              </a:r>
            </a:p>
            <a:p>
              <a:endParaRPr lang="en-CH" sz="2000" dirty="0"/>
            </a:p>
            <a:p>
              <a:r>
                <a:rPr lang="en-CH" sz="2000" dirty="0"/>
                <a:t>Optique eléctromagnétique: polarisation, dispersion…</a:t>
              </a:r>
            </a:p>
            <a:p>
              <a:endParaRPr lang="en-CH" sz="2800" dirty="0"/>
            </a:p>
            <a:p>
              <a:r>
                <a:rPr lang="en-CH" sz="2000" dirty="0"/>
                <a:t>Optique ondulaire: intérférence, diffraction…</a:t>
              </a:r>
            </a:p>
            <a:p>
              <a:endParaRPr lang="en-CH" sz="2000" dirty="0"/>
            </a:p>
            <a:p>
              <a:r>
                <a:rPr lang="en-CH" sz="2000" dirty="0"/>
                <a:t>Optique géométrique: réfraction, réflexion…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A917FA-77E3-FA48-9DC1-CF9B8661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903" y="1"/>
            <a:ext cx="7602949" cy="648748"/>
          </a:xfrm>
        </p:spPr>
        <p:txBody>
          <a:bodyPr>
            <a:noAutofit/>
          </a:bodyPr>
          <a:lstStyle/>
          <a:p>
            <a:r>
              <a:rPr lang="en-CH" sz="3733" dirty="0"/>
              <a:t>Les différent</a:t>
            </a:r>
            <a:r>
              <a:rPr lang="fr-CH" sz="3733" dirty="0"/>
              <a:t>e</a:t>
            </a:r>
            <a:r>
              <a:rPr lang="en-CH" sz="3733" dirty="0"/>
              <a:t>s face</a:t>
            </a:r>
            <a:r>
              <a:rPr lang="fr-CH" sz="3733" dirty="0"/>
              <a:t>t</a:t>
            </a:r>
            <a:r>
              <a:rPr lang="en-CH" sz="3733" dirty="0"/>
              <a:t>tes de l’optique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175C7E3-7B89-2F42-8804-39FAC74B7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83770"/>
            <a:ext cx="5763803" cy="445231"/>
          </a:xfrm>
        </p:spPr>
        <p:txBody>
          <a:bodyPr>
            <a:normAutofit/>
          </a:bodyPr>
          <a:lstStyle/>
          <a:p>
            <a:pPr algn="l"/>
            <a:r>
              <a:rPr lang="en-CH" dirty="0"/>
              <a:t>On applique différents modèles physiques: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E4215D4E-FCC6-454F-BD8A-580A7E2FF6E5}"/>
              </a:ext>
            </a:extLst>
          </p:cNvPr>
          <p:cNvSpPr txBox="1">
            <a:spLocks/>
          </p:cNvSpPr>
          <p:nvPr/>
        </p:nvSpPr>
        <p:spPr>
          <a:xfrm>
            <a:off x="18085" y="723238"/>
            <a:ext cx="9493321" cy="1859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CH" dirty="0"/>
              <a:t>L’optique traite</a:t>
            </a:r>
            <a:r>
              <a:rPr lang="fr-CH" dirty="0"/>
              <a:t> de</a:t>
            </a:r>
            <a:r>
              <a:rPr lang="en-CH" dirty="0"/>
              <a:t> la lumière, qui fait partie des ondes electromagnétiques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CH" dirty="0"/>
              <a:t>La gamme large: entre l’EUV (10 nm) et le FIR (300 </a:t>
            </a:r>
            <a:r>
              <a:rPr lang="en-CH" dirty="0">
                <a:latin typeface="Symbol" pitchFamily="2" charset="2"/>
              </a:rPr>
              <a:t>m</a:t>
            </a:r>
            <a:r>
              <a:rPr lang="en-CH" dirty="0"/>
              <a:t>m)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CH" dirty="0"/>
              <a:t>La gamme restr</a:t>
            </a:r>
            <a:r>
              <a:rPr lang="fr-CH" dirty="0"/>
              <a:t>e</a:t>
            </a:r>
            <a:r>
              <a:rPr lang="en-CH"/>
              <a:t>inte</a:t>
            </a:r>
            <a:r>
              <a:rPr lang="fr-CH" dirty="0"/>
              <a:t> (UV-VIS-IR)</a:t>
            </a:r>
            <a:r>
              <a:rPr lang="en-CH"/>
              <a:t>: </a:t>
            </a:r>
            <a:r>
              <a:rPr lang="en-CH" dirty="0"/>
              <a:t>100 nm - 20 </a:t>
            </a:r>
            <a:r>
              <a:rPr lang="en-CH" dirty="0">
                <a:latin typeface="Symbol" pitchFamily="2" charset="2"/>
              </a:rPr>
              <a:t>m</a:t>
            </a:r>
            <a:r>
              <a:rPr lang="en-CH" dirty="0"/>
              <a:t>m</a:t>
            </a:r>
          </a:p>
          <a:p>
            <a:pPr marL="342891" indent="-342891" algn="l">
              <a:buFont typeface="Arial" panose="020B0604020202020204" pitchFamily="34" charset="0"/>
              <a:buChar char="•"/>
            </a:pPr>
            <a:r>
              <a:rPr lang="en-CH" dirty="0"/>
              <a:t>Le spectre visible: env. 400-700 nm</a:t>
            </a:r>
          </a:p>
        </p:txBody>
      </p:sp>
    </p:spTree>
    <p:extLst>
      <p:ext uri="{BB962C8B-B14F-4D97-AF65-F5344CB8AC3E}">
        <p14:creationId xmlns:p14="http://schemas.microsoft.com/office/powerpoint/2010/main" val="17234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216"/>
    </mc:Choice>
    <mc:Fallback xmlns="">
      <p:transition spd="slow" advClick="0" advTm="1222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12191999" cy="685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CH" sz="4267" dirty="0"/>
              <a:t>Les cours en optique</a:t>
            </a:r>
            <a:endParaRPr lang="en-US" sz="4267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" y="685801"/>
            <a:ext cx="12192000" cy="6172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r-CH" sz="3200" dirty="0"/>
              <a:t>Le cours "Optique et Photonique" traite l'optique géométrique, </a:t>
            </a:r>
            <a:r>
              <a:rPr lang="fr-CH" sz="3200" dirty="0" err="1"/>
              <a:t>ondulaire</a:t>
            </a:r>
            <a:r>
              <a:rPr lang="fr-CH" sz="3200" dirty="0"/>
              <a:t>, électromagnétique.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r-CH" sz="3200" dirty="0"/>
              <a:t>Le cours "AMO" traite l'optique quantique, l'interaction matière-lumière, les lasers.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fr-CH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fr-CH" sz="3733" dirty="0"/>
              <a:t>Les bases requises pour le cours "Optique et Photonique":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r-CH" sz="3200" dirty="0"/>
              <a:t>Les équations de Maxwell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r-CH" sz="3200" dirty="0"/>
              <a:t>La transformé de Fourier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r-CH" sz="3200" dirty="0"/>
              <a:t>Quelques identités vectorielles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r-CH" sz="3200" dirty="0"/>
              <a:t>Quelques notions de la physique des solides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87332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CH" sz="4800" dirty="0"/>
              <a:t>Optique et Photonique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3328"/>
            <a:ext cx="12192000" cy="598467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FR" sz="3733" dirty="0"/>
              <a:t>Plan du cours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Les équations d'ondes (développement, différents cas, solutions)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La propagation: absorption, diffusion, réfraction et réflexion, dispersion, lien avec l'optique géométrique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L'optique géométrique: rappel des bases et sujets avancés (aberrations, étendue optique)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L'approximation paraxiale et le faisceau Gaussien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La polarisation: principes, applications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La superposition, les battements et les paquets d'onde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L'interférence: principes, applications, différents interféromètres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Les guides d'onde: en 2D et en 3D, rectangulaires et cylindriques; les fibres optiques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La diffraction: développement mathématique, types de diffraction, applications, l'optique de Fourier, l'holographie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66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17FA-77E3-FA48-9DC1-CF9B8661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010706"/>
          </a:xfrm>
        </p:spPr>
        <p:txBody>
          <a:bodyPr>
            <a:normAutofit/>
          </a:bodyPr>
          <a:lstStyle/>
          <a:p>
            <a:r>
              <a:rPr lang="en-CH" sz="3600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CH" sz="3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H" sz="3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H" sz="36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H" sz="3600" dirty="0">
                <a:latin typeface="Arial" panose="020B0604020202020204" pitchFamily="34" charset="0"/>
                <a:cs typeface="Arial" panose="020B0604020202020204" pitchFamily="34" charset="0"/>
              </a:rPr>
              <a:t>équations des ondes</a:t>
            </a:r>
            <a:br>
              <a:rPr lang="fr-CH" sz="2800" dirty="0"/>
            </a:br>
            <a:r>
              <a:rPr lang="fr-CH" sz="2800" dirty="0"/>
              <a:t>La base des ondes: l’équation des ondes (de d’Alembert)</a:t>
            </a:r>
            <a:endParaRPr lang="en-CH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7E77E312-3E9E-A84B-B6B5-5B7303E520E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1014883"/>
                <a:ext cx="12192001" cy="2864870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Dans un système physique, une perturbation </a:t>
                </a:r>
                <a:r>
                  <a:rPr lang="fr-CH" sz="1800" dirty="0">
                    <a:latin typeface="Symbol" pitchFamily="2" charset="2"/>
                  </a:rPr>
                  <a:t>Y</a:t>
                </a:r>
                <a:r>
                  <a:rPr lang="fr-CH" sz="1800" dirty="0"/>
                  <a:t> se propage sous la forme d’une onde, qui satisfait l’équation de d’Alembert (1746), avec une vitesse de l’onde </a:t>
                </a:r>
                <a:r>
                  <a:rPr lang="fr-CH" sz="1800" i="1" dirty="0"/>
                  <a:t>v</a:t>
                </a:r>
                <a:r>
                  <a:rPr lang="fr-CH" sz="1800" dirty="0"/>
                  <a:t> :	(1D):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sz="1800" dirty="0"/>
                  <a:t> 	 	(3D):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fr-CH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sz="1800" dirty="0"/>
                  <a:t> </a:t>
                </a:r>
              </a:p>
              <a:p>
                <a:pPr marL="342900" indent="-342900" algn="l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Toute fonction: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𝑘𝑥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CH" sz="1800" dirty="0"/>
                  <a:t>  (1D) ou 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fr-CH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CH" sz="1800" dirty="0"/>
                  <a:t> (3D) satisfait cette équation, si: </a:t>
                </a:r>
                <a:r>
                  <a:rPr lang="fr-CH" sz="1800" i="1" dirty="0"/>
                  <a:t>v=</a:t>
                </a:r>
                <a:r>
                  <a:rPr lang="fr-CH" sz="1800" dirty="0">
                    <a:latin typeface="Symbol" pitchFamily="2" charset="2"/>
                  </a:rPr>
                  <a:t>w</a:t>
                </a:r>
                <a:r>
                  <a:rPr lang="fr-CH" sz="1800" dirty="0"/>
                  <a:t>/</a:t>
                </a:r>
                <a:r>
                  <a:rPr lang="fr-CH" sz="1800" i="1" dirty="0"/>
                  <a:t>k </a:t>
                </a:r>
                <a:r>
                  <a:rPr lang="fr-CH" sz="1800" dirty="0"/>
                  <a:t>:</a:t>
                </a:r>
              </a:p>
              <a:p>
                <a:pPr algn="l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fr-CH" sz="1800" dirty="0"/>
                  <a:t>       (1D):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𝜕𝜑</m:t>
                                </m:r>
                              </m:num>
                              <m:den>
                                <m: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sz="1800" dirty="0"/>
                  <a:t>   ,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𝜕𝜑</m:t>
                                </m:r>
                              </m:num>
                              <m:den>
                                <m: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sz="1800" dirty="0"/>
                  <a:t>    =&gt;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sz="1800" dirty="0"/>
                  <a:t>    =&gt;    </a:t>
                </a:r>
                <a:r>
                  <a:rPr lang="fr-CH" sz="1800" i="1" dirty="0"/>
                  <a:t>v=</a:t>
                </a:r>
                <a:r>
                  <a:rPr lang="fr-CH" sz="1800" dirty="0"/>
                  <a:t>±</a:t>
                </a:r>
                <a:r>
                  <a:rPr lang="fr-CH" sz="1800" dirty="0">
                    <a:latin typeface="Symbol" pitchFamily="2" charset="2"/>
                  </a:rPr>
                  <a:t>w</a:t>
                </a:r>
                <a:r>
                  <a:rPr lang="fr-CH" sz="1800" dirty="0"/>
                  <a:t>/</a:t>
                </a:r>
                <a:r>
                  <a:rPr lang="fr-CH" sz="1800" i="1" dirty="0"/>
                  <a:t>k .</a:t>
                </a:r>
                <a:endParaRPr lang="fr-CH" sz="1800" dirty="0"/>
              </a:p>
              <a:p>
                <a:pPr marL="342900" indent="-342900" algn="l">
                  <a:lnSpc>
                    <a:spcPct val="13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La solution avec 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𝑘𝑥</m:t>
                    </m:r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CH" sz="1800" dirty="0"/>
                  <a:t> est une onde se propageant de gauche à droite (en avançant) , et la solution avec 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𝑘𝑥</m:t>
                    </m:r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CH" sz="1800" dirty="0"/>
                  <a:t> est une onde se propageant de droite à gauche (en reculant).</a:t>
                </a:r>
              </a:p>
            </p:txBody>
          </p:sp>
        </mc:Choice>
        <mc:Fallback xmlns="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7E77E312-3E9E-A84B-B6B5-5B7303E520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1014883"/>
                <a:ext cx="12192001" cy="2864870"/>
              </a:xfrm>
              <a:blipFill>
                <a:blip r:embed="rId2"/>
                <a:stretch>
                  <a:fillRect l="-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5">
            <a:extLst>
              <a:ext uri="{FF2B5EF4-FFF2-40B4-BE49-F238E27FC236}">
                <a16:creationId xmlns:a16="http://schemas.microsoft.com/office/drawing/2014/main" id="{C2F74662-53EE-1946-8D6E-44B2F31E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857" y="3902283"/>
            <a:ext cx="3147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en-CH" b="1" dirty="0"/>
              <a:t>Ondes électromagnétiques</a:t>
            </a:r>
            <a:endParaRPr lang="en-US" altLang="en-CH" b="1" dirty="0"/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79DDAB4F-D1F8-1A45-A685-F2C71E652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41" y="3993603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en-CH" dirty="0"/>
              <a:t>Ondes acoustiques</a:t>
            </a:r>
            <a:endParaRPr lang="en-US" altLang="en-CH" dirty="0"/>
          </a:p>
        </p:txBody>
      </p:sp>
      <p:pic>
        <p:nvPicPr>
          <p:cNvPr id="27" name="Picture 12" descr="water_waves">
            <a:extLst>
              <a:ext uri="{FF2B5EF4-FFF2-40B4-BE49-F238E27FC236}">
                <a16:creationId xmlns:a16="http://schemas.microsoft.com/office/drawing/2014/main" id="{5D28439C-85D1-844C-8921-E54FA039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90" y="5103380"/>
            <a:ext cx="2595716" cy="174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4">
            <a:extLst>
              <a:ext uri="{FF2B5EF4-FFF2-40B4-BE49-F238E27FC236}">
                <a16:creationId xmlns:a16="http://schemas.microsoft.com/office/drawing/2014/main" id="{2B31DAFB-8CEE-6E45-8059-0BC3D831BC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3715"/>
              </p:ext>
            </p:extLst>
          </p:nvPr>
        </p:nvGraphicFramePr>
        <p:xfrm>
          <a:off x="3146870" y="4361247"/>
          <a:ext cx="1674756" cy="732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45600" imgH="9652000" progId="Equation.3">
                  <p:embed/>
                </p:oleObj>
              </mc:Choice>
              <mc:Fallback>
                <p:oleObj name="Equation" r:id="rId4" imgW="21945600" imgH="9652000" progId="Equation.3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58440718-356F-CC49-AF6E-73332313C2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870" y="4361247"/>
                        <a:ext cx="1674756" cy="732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19" descr="speech">
            <a:extLst>
              <a:ext uri="{FF2B5EF4-FFF2-40B4-BE49-F238E27FC236}">
                <a16:creationId xmlns:a16="http://schemas.microsoft.com/office/drawing/2014/main" id="{642B7D59-073E-BA4A-9782-5D6D3B55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8310"/>
          <a:stretch>
            <a:fillRect/>
          </a:stretch>
        </p:blipFill>
        <p:spPr bwMode="auto">
          <a:xfrm>
            <a:off x="0" y="5094519"/>
            <a:ext cx="2595716" cy="17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fig">
            <a:extLst>
              <a:ext uri="{FF2B5EF4-FFF2-40B4-BE49-F238E27FC236}">
                <a16:creationId xmlns:a16="http://schemas.microsoft.com/office/drawing/2014/main" id="{8E729402-D62B-F74F-AE0B-B7D33EEE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1" r="-639"/>
          <a:stretch>
            <a:fillRect/>
          </a:stretch>
        </p:blipFill>
        <p:spPr bwMode="auto">
          <a:xfrm>
            <a:off x="8119219" y="4994185"/>
            <a:ext cx="4072780" cy="186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Object 2">
            <a:extLst>
              <a:ext uri="{FF2B5EF4-FFF2-40B4-BE49-F238E27FC236}">
                <a16:creationId xmlns:a16="http://schemas.microsoft.com/office/drawing/2014/main" id="{AB1164AF-1349-2C44-B301-FC8A74001B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105128"/>
              </p:ext>
            </p:extLst>
          </p:nvPr>
        </p:nvGraphicFramePr>
        <p:xfrm>
          <a:off x="9216173" y="4271615"/>
          <a:ext cx="1630385" cy="732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361400" imgH="9652000" progId="Equation.3">
                  <p:embed/>
                </p:oleObj>
              </mc:Choice>
              <mc:Fallback>
                <p:oleObj name="Equation" r:id="rId8" imgW="21361400" imgH="9652000" progId="Equation.3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9F480702-C1D2-344C-B861-9278155D83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6173" y="4271615"/>
                        <a:ext cx="1630385" cy="732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9">
            <a:extLst>
              <a:ext uri="{FF2B5EF4-FFF2-40B4-BE49-F238E27FC236}">
                <a16:creationId xmlns:a16="http://schemas.microsoft.com/office/drawing/2014/main" id="{A0A58E2B-788D-A943-9636-8E14EC02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985" y="3993603"/>
            <a:ext cx="1980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en-CH" dirty="0"/>
              <a:t>Ondes dans l’eau</a:t>
            </a:r>
            <a:endParaRPr lang="en-US" altLang="en-CH" dirty="0"/>
          </a:p>
        </p:txBody>
      </p:sp>
      <p:pic>
        <p:nvPicPr>
          <p:cNvPr id="41325" name="Picture 365">
            <a:extLst>
              <a:ext uri="{FF2B5EF4-FFF2-40B4-BE49-F238E27FC236}">
                <a16:creationId xmlns:a16="http://schemas.microsoft.com/office/drawing/2014/main" id="{B2694898-AD8A-0046-BC4C-41866CE8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42" y="4828854"/>
            <a:ext cx="2154846" cy="202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A1A11FD4-07C8-5F4E-91BF-CE2A421F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46" y="3898657"/>
            <a:ext cx="2518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en-CH" dirty="0"/>
              <a:t>Ondes dans une corde</a:t>
            </a:r>
            <a:endParaRPr lang="en-US" alt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695CCD-FAA0-604A-9BA0-F6272AEE9EC1}"/>
                  </a:ext>
                </a:extLst>
              </p:cNvPr>
              <p:cNvSpPr/>
              <p:nvPr/>
            </p:nvSpPr>
            <p:spPr>
              <a:xfrm>
                <a:off x="5943296" y="4286893"/>
                <a:ext cx="1401738" cy="524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H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695CCD-FAA0-604A-9BA0-F6272AEE9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96" y="4286893"/>
                <a:ext cx="1401738" cy="524182"/>
              </a:xfrm>
              <a:prstGeom prst="rect">
                <a:avLst/>
              </a:prstGeom>
              <a:blipFill>
                <a:blip r:embed="rId1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79186F-BAEF-0AEF-71E0-1A5305E601A2}"/>
                  </a:ext>
                </a:extLst>
              </p:cNvPr>
              <p:cNvSpPr/>
              <p:nvPr/>
            </p:nvSpPr>
            <p:spPr>
              <a:xfrm>
                <a:off x="495786" y="4379328"/>
                <a:ext cx="1401738" cy="563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H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79186F-BAEF-0AEF-71E0-1A5305E601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86" y="4379328"/>
                <a:ext cx="1401738" cy="5639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57"/>
    </mc:Choice>
    <mc:Fallback xmlns="">
      <p:transition spd="slow" advTm="17085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17FA-77E3-FA48-9DC1-CF9B8661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786580"/>
          </a:xfrm>
        </p:spPr>
        <p:txBody>
          <a:bodyPr>
            <a:noAutofit/>
          </a:bodyPr>
          <a:lstStyle/>
          <a:p>
            <a:r>
              <a:rPr lang="fr-CH" sz="3600" dirty="0"/>
              <a:t>La base de l'équation des ondes: les équations de Maxwell</a:t>
            </a:r>
            <a:endParaRPr lang="en-CH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7E77E312-3E9E-A84B-B6B5-5B7303E520E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914399"/>
                <a:ext cx="12192001" cy="4945627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Pour développer l’équation des ondes électromagnétiques, on part des équations de Maxwell (1862):</a:t>
                </a: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Faraday:    </a:t>
                </a:r>
                <a14:m>
                  <m:oMath xmlns:m="http://schemas.openxmlformats.org/officeDocument/2006/math"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sz="2000" dirty="0"/>
                  <a:t>  	ou: 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ctrlPr>
                          <a:rPr lang="fr-CH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</m:nary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nary>
                  </m:oMath>
                </a14:m>
                <a:endParaRPr lang="fr-CH" sz="2000" dirty="0"/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Ampère:  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fr-CH" sz="2000" dirty="0"/>
                  <a:t>  	ou: 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e>
                    </m:nary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ctrlPr>
                              <a:rPr lang="fr-CH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𝑫</m:t>
                                </m:r>
                              </m:num>
                              <m:den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𝒋</m:t>
                            </m:r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nary>
                  </m:oMath>
                </a14:m>
                <a:endParaRPr lang="fr-CH" sz="2000" dirty="0"/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Gauss (E):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CH" sz="2000" dirty="0"/>
                  <a:t>  		ou: 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nary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nary>
                  </m:oMath>
                </a14:m>
                <a:endParaRPr lang="fr-CH" sz="2000" dirty="0">
                  <a:ea typeface="Cambria Math" panose="02040503050406030204" pitchFamily="18" charset="0"/>
                </a:endParaRP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Gauss (M):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sz="2000" dirty="0"/>
                  <a:t>  		ou: 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nary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CH" sz="2000" dirty="0"/>
              </a:p>
              <a:p>
                <a:pPr algn="l">
                  <a:lnSpc>
                    <a:spcPct val="110000"/>
                  </a:lnSpc>
                  <a:spcBef>
                    <a:spcPts val="0"/>
                  </a:spcBef>
                </a:pPr>
                <a:endParaRPr lang="fr-CH" sz="2000" dirty="0"/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Il faut ajouter les relations entre les champs dans la matière:</a:t>
                </a: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 		(matière diélectrique)</a:t>
                </a: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fr-CH" sz="2000" dirty="0"/>
                  <a:t> 	(matière magnétique)</a:t>
                </a: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 			(loi d’Ohm – quand il y a des porteurs libres; c'est une approximation linéaire)</a:t>
                </a: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fr-CH" sz="2000" dirty="0"/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Dans toutes les équations, les vecteurs </a:t>
                </a:r>
                <a:r>
                  <a:rPr lang="fr-CH" sz="2000" b="1" i="1" dirty="0"/>
                  <a:t>E</a:t>
                </a:r>
                <a:r>
                  <a:rPr lang="fr-CH" sz="2000" dirty="0"/>
                  <a:t>,</a:t>
                </a:r>
                <a:r>
                  <a:rPr lang="fr-CH" sz="2000" b="1" i="1" dirty="0"/>
                  <a:t>H</a:t>
                </a:r>
                <a:r>
                  <a:rPr lang="fr-CH" sz="2000" dirty="0"/>
                  <a:t>,… sont des fonctions de </a:t>
                </a:r>
                <a:r>
                  <a:rPr lang="fr-CH" sz="2000" b="1" i="1" dirty="0"/>
                  <a:t>r </a:t>
                </a:r>
                <a:r>
                  <a:rPr lang="fr-CH" sz="2000" dirty="0"/>
                  <a:t>et de </a:t>
                </a:r>
                <a:r>
                  <a:rPr lang="fr-CH" sz="2000" i="1" dirty="0" err="1"/>
                  <a:t>t</a:t>
                </a:r>
                <a:r>
                  <a:rPr lang="fr-CH" sz="2000" dirty="0"/>
                  <a:t>.</a:t>
                </a:r>
              </a:p>
              <a:p>
                <a:pPr marL="342900" indent="-342900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2000" dirty="0"/>
                  <a:t>Valeurs numériques (SI): 	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baseline="-25000" dirty="0"/>
                  <a:t>0</a:t>
                </a:r>
                <a:r>
                  <a:rPr lang="fr-CH" sz="2000" dirty="0"/>
                  <a:t> = 8.85</a:t>
                </a:r>
                <a:r>
                  <a:rPr lang="fr-CH" sz="2000" baseline="30000" dirty="0"/>
                  <a:t>.</a:t>
                </a:r>
                <a:r>
                  <a:rPr lang="fr-CH" sz="2000" dirty="0"/>
                  <a:t>10</a:t>
                </a:r>
                <a:r>
                  <a:rPr lang="fr-CH" sz="2000" baseline="30000" dirty="0"/>
                  <a:t>-12</a:t>
                </a:r>
                <a:r>
                  <a:rPr lang="fr-CH" sz="2000" dirty="0"/>
                  <a:t> C</a:t>
                </a:r>
                <a:r>
                  <a:rPr lang="fr-CH" sz="2000" baseline="30000" dirty="0"/>
                  <a:t>2</a:t>
                </a:r>
                <a:r>
                  <a:rPr lang="fr-CH" sz="2000" dirty="0"/>
                  <a:t>/Nm</a:t>
                </a:r>
                <a:r>
                  <a:rPr lang="fr-CH" sz="2000" baseline="30000" dirty="0"/>
                  <a:t>2</a:t>
                </a:r>
                <a:r>
                  <a:rPr lang="fr-CH" sz="2000" dirty="0"/>
                  <a:t> ,  	</a:t>
                </a:r>
                <a:r>
                  <a:rPr lang="fr-CH" sz="2000" dirty="0">
                    <a:latin typeface="Symbol" pitchFamily="2" charset="2"/>
                  </a:rPr>
                  <a:t>m</a:t>
                </a:r>
                <a:r>
                  <a:rPr lang="fr-CH" sz="2000" baseline="-25000" dirty="0"/>
                  <a:t>0</a:t>
                </a:r>
                <a:r>
                  <a:rPr lang="fr-CH" sz="2000" dirty="0"/>
                  <a:t> = 1.26</a:t>
                </a:r>
                <a:r>
                  <a:rPr lang="fr-CH" sz="2000" baseline="30000" dirty="0"/>
                  <a:t>.</a:t>
                </a:r>
                <a:r>
                  <a:rPr lang="fr-CH" sz="2000" dirty="0"/>
                  <a:t>10</a:t>
                </a:r>
                <a:r>
                  <a:rPr lang="fr-CH" sz="2000" baseline="30000" dirty="0"/>
                  <a:t>-7</a:t>
                </a:r>
                <a:r>
                  <a:rPr lang="fr-CH" sz="2000" dirty="0"/>
                  <a:t> Ns</a:t>
                </a:r>
                <a:r>
                  <a:rPr lang="fr-CH" sz="2000" baseline="30000" dirty="0"/>
                  <a:t>2</a:t>
                </a:r>
                <a:r>
                  <a:rPr lang="fr-CH" sz="2000" dirty="0"/>
                  <a:t>/C</a:t>
                </a:r>
                <a:r>
                  <a:rPr lang="fr-CH" sz="2000" baseline="30000" dirty="0"/>
                  <a:t>2</a:t>
                </a:r>
              </a:p>
            </p:txBody>
          </p:sp>
        </mc:Choice>
        <mc:Fallback xmlns="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7E77E312-3E9E-A84B-B6B5-5B7303E520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914399"/>
                <a:ext cx="12192001" cy="4945627"/>
              </a:xfrm>
              <a:blipFill>
                <a:blip r:embed="rId2"/>
                <a:stretch>
                  <a:fillRect l="-416" t="-3590" b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0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17"/>
    </mc:Choice>
    <mc:Fallback xmlns="">
      <p:transition spd="slow" advTm="12381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">
            <a:extLst>
              <a:ext uri="{FF2B5EF4-FFF2-40B4-BE49-F238E27FC236}">
                <a16:creationId xmlns:a16="http://schemas.microsoft.com/office/drawing/2014/main" id="{271030F8-2F3C-A04E-B8D4-94375DBF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1" r="-639"/>
          <a:stretch>
            <a:fillRect/>
          </a:stretch>
        </p:blipFill>
        <p:spPr bwMode="auto">
          <a:xfrm>
            <a:off x="7590503" y="2887034"/>
            <a:ext cx="4601496" cy="21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917FA-77E3-FA48-9DC1-CF9B8661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7983794" cy="622299"/>
          </a:xfrm>
        </p:spPr>
        <p:txBody>
          <a:bodyPr>
            <a:normAutofit/>
          </a:bodyPr>
          <a:lstStyle/>
          <a:p>
            <a:r>
              <a:rPr lang="fr-CH" sz="3600" dirty="0"/>
              <a:t>L’équation des ondes électromagnétiques</a:t>
            </a:r>
            <a:endParaRPr lang="en-CH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7E77E312-3E9E-A84B-B6B5-5B7303E520E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" y="835742"/>
                <a:ext cx="8524568" cy="6022258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Nous utilisons la relation vectorielle:  </a:t>
                </a:r>
                <a14:m>
                  <m:oMath xmlns:m="http://schemas.openxmlformats.org/officeDocument/2006/math">
                    <m:r>
                      <a:rPr lang="fr-CH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H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fr-CH" sz="1800" dirty="0"/>
                  <a:t> .</a:t>
                </a:r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En utilisant les équations de Maxwell (Faraday, Ampère) on obtient: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fr-CH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</m:d>
                      </m:e>
                    </m:d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num>
                          <m:den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fr-CH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CH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CH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</m:d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r>
                  <a:rPr lang="fr-CH" sz="1800" dirty="0"/>
                  <a:t> .</a:t>
                </a:r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fr-CH" sz="1800" dirty="0"/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Cela donne une </a:t>
                </a:r>
                <a:r>
                  <a:rPr lang="fr-CH" sz="1800" b="1" dirty="0"/>
                  <a:t>équation des ondes générique</a:t>
                </a:r>
                <a:r>
                  <a:rPr lang="fr-CH" sz="1800" dirty="0"/>
                  <a:t> pour </a:t>
                </a:r>
                <a:r>
                  <a:rPr lang="fr-CH" sz="1800" b="1" i="1" dirty="0"/>
                  <a:t>E</a:t>
                </a:r>
                <a:r>
                  <a:rPr lang="fr-CH" sz="1800" dirty="0"/>
                  <a:t>: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fr-CH" sz="1800" dirty="0"/>
                  <a:t>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endParaRPr lang="fr-CH" sz="1800" dirty="0"/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De la même façon, on peut aussi obtenir une équation similaire pour </a:t>
                </a:r>
                <a:r>
                  <a:rPr lang="fr-CH" sz="1800" b="1" i="1" dirty="0"/>
                  <a:t>H</a:t>
                </a:r>
                <a:r>
                  <a:rPr lang="fr-CH" sz="1800" dirty="0"/>
                  <a:t>: 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fr-CH" sz="1800" dirty="0"/>
                  <a:t>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d>
                          <m:d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</m:e>
                        </m:d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  <m:r>
                      <a:rPr lang="fr-CH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endParaRPr lang="fr-CH" sz="1800" dirty="0"/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Le membre de gauche de ces équations est une équation des ondes "classique", 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fr-CH" sz="1800" dirty="0"/>
                  <a:t>      mais il y a le membre de droite …</a:t>
                </a:r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Reste à démontrer: comment le membre de droite est (presque) zéro.</a:t>
                </a:r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fr-CH" sz="1800" dirty="0"/>
                  <a:t>Cela dépend de la situation, et des matériaux!</a:t>
                </a:r>
              </a:p>
            </p:txBody>
          </p:sp>
        </mc:Choice>
        <mc:Fallback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7E77E312-3E9E-A84B-B6B5-5B7303E520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" y="835742"/>
                <a:ext cx="8524568" cy="6022258"/>
              </a:xfrm>
              <a:blipFill>
                <a:blip r:embed="rId3"/>
                <a:stretch>
                  <a:fillRect l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D17BDE-E766-8742-8EEE-67BE35619C14}"/>
                  </a:ext>
                </a:extLst>
              </p:cNvPr>
              <p:cNvSpPr/>
              <p:nvPr/>
            </p:nvSpPr>
            <p:spPr>
              <a:xfrm>
                <a:off x="8820150" y="0"/>
                <a:ext cx="3371849" cy="2191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Faraday: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/>
                  <a:t>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Ampère:  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fr-CH" dirty="0"/>
                  <a:t>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Gauss (E):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CH" dirty="0">
                    <a:ea typeface="Cambria Math" panose="02040503050406030204" pitchFamily="18" charset="0"/>
                  </a:rPr>
                  <a:t>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Gauss (M): 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dirty="0"/>
                  <a:t>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fr-CH" dirty="0"/>
                  <a:t> </a:t>
                </a: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r>
                  <a:rPr lang="fr-CH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D17BDE-E766-8742-8EEE-67BE35619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150" y="0"/>
                <a:ext cx="3371849" cy="2191049"/>
              </a:xfrm>
              <a:prstGeom prst="rect">
                <a:avLst/>
              </a:prstGeom>
              <a:blipFill>
                <a:blip r:embed="rId6"/>
                <a:stretch>
                  <a:fillRect l="-1266" b="-250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8D907933-ACF0-964C-A7A8-30F168A5FD0A}"/>
              </a:ext>
            </a:extLst>
          </p:cNvPr>
          <p:cNvSpPr/>
          <p:nvPr/>
        </p:nvSpPr>
        <p:spPr>
          <a:xfrm>
            <a:off x="6646605" y="2005779"/>
            <a:ext cx="855407" cy="66859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58D7E3-D532-A949-AE20-68F364A88C13}"/>
              </a:ext>
            </a:extLst>
          </p:cNvPr>
          <p:cNvSpPr/>
          <p:nvPr/>
        </p:nvSpPr>
        <p:spPr>
          <a:xfrm>
            <a:off x="1145459" y="1661649"/>
            <a:ext cx="535857" cy="33429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86"/>
    </mc:Choice>
    <mc:Fallback xmlns="">
      <p:transition spd="slow" advTm="19588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059" name="Text Box 8">
                <a:extLst>
                  <a:ext uri="{FF2B5EF4-FFF2-40B4-BE49-F238E27FC236}">
                    <a16:creationId xmlns:a16="http://schemas.microsoft.com/office/drawing/2014/main" id="{AED6E70F-6E4A-0E48-9383-ACC8BC3D4A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01" y="818638"/>
                <a:ext cx="9969777" cy="515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le vide (cas limité): 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b="1" dirty="0"/>
                  <a:t> </a:t>
                </a:r>
                <a:r>
                  <a:rPr lang="fr-CH" altLang="en-CH" dirty="0"/>
                  <a:t>,</a:t>
                </a:r>
                <a:r>
                  <a:rPr lang="fr-CH" altLang="en-CH" b="1" dirty="0"/>
                  <a:t>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altLang="en-CH" b="1" dirty="0"/>
                  <a:t> </a:t>
                </a:r>
                <a:r>
                  <a:rPr lang="fr-CH" altLang="en-CH" dirty="0"/>
                  <a:t>,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b="1" dirty="0"/>
                  <a:t> </a:t>
                </a:r>
                <a:r>
                  <a:rPr lang="fr-CH" altLang="en-CH" dirty="0"/>
                  <a:t>,</a:t>
                </a:r>
                <a:r>
                  <a:rPr lang="fr-CH" altLang="en-CH" b="1" dirty="0"/>
                  <a:t> </a:t>
                </a:r>
                <a:r>
                  <a:rPr lang="fr-CH" altLang="en-CH" dirty="0"/>
                  <a:t>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dirty="0"/>
                  <a:t> , donc: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b="1" i="1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altLang="en-CH" b="1" dirty="0"/>
                  <a:t>  </a:t>
                </a:r>
                <a:r>
                  <a:rPr lang="fr-CH" altLang="en-CH" dirty="0"/>
                  <a:t>,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b="1" i="1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fr-CH" altLang="en-CH" b="1" dirty="0"/>
                  <a:t> </a:t>
                </a:r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Dans un milieu matériel, tout dépend des propriétés du milieu:</a:t>
                </a:r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Magnétisation? (très rare) : 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fr-CH" alt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b="1" dirty="0"/>
                  <a:t> </a:t>
                </a:r>
                <a:endParaRPr lang="fr-CH" altLang="en-CH" dirty="0"/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Charges libres? (semiconducteurs, métaux) :  </a:t>
                </a:r>
                <a14:m>
                  <m:oMath xmlns:m="http://schemas.openxmlformats.org/officeDocument/2006/math">
                    <m:r>
                      <a:rPr lang="fr-CH" altLang="en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altLang="en-CH" dirty="0"/>
                  <a:t> (plus rare), 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CH" altLang="en-CH" dirty="0"/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Polarisation? (presque toujours) :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fr-CH" altLang="en-CH" dirty="0"/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fr-CH" altLang="en-CH" dirty="0"/>
              </a:p>
              <a:p>
                <a:pPr marL="342900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L’influence de la polarisation </a:t>
                </a:r>
                <a:r>
                  <a:rPr lang="fr-CH" altLang="en-CH" b="1" i="1" dirty="0"/>
                  <a:t>P</a:t>
                </a:r>
                <a:r>
                  <a:rPr lang="fr-CH" altLang="en-CH" dirty="0"/>
                  <a:t>:</a:t>
                </a:r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Non-linéaire ?	Dépendance de l'intensité :  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CH" altLang="en-CH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CH" altLang="en-CH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r>
                  <a:rPr lang="fr-CH" altLang="en-CH" b="1" dirty="0"/>
                  <a:t> </a:t>
                </a:r>
                <a:endParaRPr lang="fr-CH" altLang="en-CH" dirty="0"/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Anisotrope?	Dépendance de la direction :  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⃡"/>
                        <m:ctrlPr>
                          <a:rPr lang="fr-CH" altLang="en-CH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altLang="en-CH" dirty="0"/>
                  <a:t> , ou: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fr-CH" altLang="en-CH" dirty="0"/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Dispersive?	Dépendance de la fréquence : </a:t>
                </a:r>
                <a14:m>
                  <m:oMath xmlns:m="http://schemas.openxmlformats.org/officeDocument/2006/math">
                    <m:r>
                      <a:rPr lang="fr-CH" altLang="en-CH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fr-CH" altLang="en-CH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endParaRPr lang="fr-CH" altLang="en-CH" b="1" dirty="0"/>
              </a:p>
              <a:p>
                <a:pPr marL="800100" lvl="1" indent="-342900"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CH" altLang="en-CH" dirty="0"/>
                  <a:t>Non-uniforme? 	Dépendance de l'espace :    </a:t>
                </a:r>
                <a14:m>
                  <m:oMath xmlns:m="http://schemas.openxmlformats.org/officeDocument/2006/math">
                    <m:r>
                      <a:rPr lang="fr-CH" altLang="en-CH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altLang="en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altLang="en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altLang="en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altLang="en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fr-CH" altLang="en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altLang="en-CH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fr-CH" altLang="en-CH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endParaRPr lang="fr-CH" altLang="en-CH" dirty="0"/>
              </a:p>
            </p:txBody>
          </p:sp>
        </mc:Choice>
        <mc:Fallback>
          <p:sp>
            <p:nvSpPr>
              <p:cNvPr id="2059" name="Text Box 8">
                <a:extLst>
                  <a:ext uri="{FF2B5EF4-FFF2-40B4-BE49-F238E27FC236}">
                    <a16:creationId xmlns:a16="http://schemas.microsoft.com/office/drawing/2014/main" id="{AED6E70F-6E4A-0E48-9383-ACC8BC3D4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1" y="818638"/>
                <a:ext cx="9969777" cy="5158913"/>
              </a:xfrm>
              <a:prstGeom prst="rect">
                <a:avLst/>
              </a:prstGeom>
              <a:blipFill>
                <a:blip r:embed="rId3"/>
                <a:stretch>
                  <a:fillRect l="-3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0" name="Text Box 6">
            <a:extLst>
              <a:ext uri="{FF2B5EF4-FFF2-40B4-BE49-F238E27FC236}">
                <a16:creationId xmlns:a16="http://schemas.microsoft.com/office/drawing/2014/main" id="{9EC5DB4B-E8CA-F24A-9E09-89D9D11F3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3" y="1"/>
            <a:ext cx="12181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CH" sz="3600" dirty="0"/>
              <a:t>Les approximations de l’équation des ondes - généralités</a:t>
            </a:r>
            <a:endParaRPr lang="en-US" altLang="en-CH" sz="3600" dirty="0"/>
          </a:p>
        </p:txBody>
      </p:sp>
    </p:spTree>
    <p:extLst>
      <p:ext uri="{BB962C8B-B14F-4D97-AF65-F5344CB8AC3E}">
        <p14:creationId xmlns:p14="http://schemas.microsoft.com/office/powerpoint/2010/main" val="5818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6"/>
    </mc:Choice>
    <mc:Fallback xmlns="">
      <p:transition spd="slow" advTm="11345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192367</TotalTime>
  <Words>4384</Words>
  <Application>Microsoft Macintosh PowerPoint</Application>
  <PresentationFormat>Grand écran</PresentationFormat>
  <Paragraphs>297</Paragraphs>
  <Slides>28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Symbol</vt:lpstr>
      <vt:lpstr>Office Theme</vt:lpstr>
      <vt:lpstr>Equation</vt:lpstr>
      <vt:lpstr>Optique et Photonique  Benjamin Dwir LMSC2 – IPHYS – SB EPFL</vt:lpstr>
      <vt:lpstr>Livres du cours</vt:lpstr>
      <vt:lpstr>Les différentes facettes de l’optique</vt:lpstr>
      <vt:lpstr>Les cours en optique</vt:lpstr>
      <vt:lpstr>Optique et Photonique</vt:lpstr>
      <vt:lpstr>Ch. 1: Les équations des ondes La base des ondes: l’équation des ondes (de d’Alembert)</vt:lpstr>
      <vt:lpstr>La base de l'équation des ondes: les équations de Maxwell</vt:lpstr>
      <vt:lpstr>L’équation des ondes électromagnétiques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Optique I B.Dwir LMSC2 – IPHYS – SB EPFL</dc:title>
  <dc:creator>Burmilla</dc:creator>
  <cp:lastModifiedBy>B</cp:lastModifiedBy>
  <cp:revision>392</cp:revision>
  <cp:lastPrinted>2023-09-20T07:13:46Z</cp:lastPrinted>
  <dcterms:created xsi:type="dcterms:W3CDTF">2020-03-24T17:11:58Z</dcterms:created>
  <dcterms:modified xsi:type="dcterms:W3CDTF">2024-09-04T15:19:29Z</dcterms:modified>
</cp:coreProperties>
</file>