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Roboto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RobotoMedium-bold.fntdata"/><Relationship Id="rId27" Type="http://schemas.openxmlformats.org/officeDocument/2006/relationships/font" Target="fonts/Roboto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Roboto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0691af547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0691af547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691af5479_1_7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0691af5479_1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691af547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0691af547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02e50311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02e50311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89f28a3a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189f28a3a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189f28a3a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189f28a3a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18a10814d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18a10814d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18a10814d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18a10814d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2e50311d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02e50311d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6ba5f36d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16ba5f36d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64192472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164192472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2e50311d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02e50311d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6ba5f36d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16ba5f36d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64192472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164192472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691af547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0691af547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691af547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0691af547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313" y="2844525"/>
            <a:ext cx="4937361" cy="229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766325"/>
            <a:ext cx="8520600" cy="153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877">
                <a:latin typeface="Roboto"/>
                <a:ea typeface="Roboto"/>
                <a:cs typeface="Roboto"/>
                <a:sym typeface="Roboto"/>
              </a:rPr>
              <a:t>Noninvasive Theta-Burst Stimulation of the Human Striatum Enhances Striatal Activity and Motor Skill Learning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75" y="55050"/>
            <a:ext cx="1136973" cy="4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649550" y="2571750"/>
            <a:ext cx="58449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Presented by Lio Grienenberger, Laura Ducret and Toscane Revillard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59950" y="2136725"/>
            <a:ext cx="74673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277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(</a:t>
            </a:r>
            <a:r>
              <a:rPr i="1" lang="fr" sz="2277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Wessel, Beanato et al., 2023, Nature Neuroscience</a:t>
            </a:r>
            <a:r>
              <a:rPr lang="fr" sz="2277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)</a:t>
            </a:r>
            <a:r>
              <a:rPr lang="fr" sz="5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sz="5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Paper Findings (3)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105825" y="948400"/>
            <a:ext cx="365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Striatal tTIS modulates </a:t>
            </a:r>
            <a:r>
              <a:rPr b="1" lang="fr" sz="1300"/>
              <a:t>activity in the motor network. </a:t>
            </a:r>
            <a:r>
              <a:rPr lang="fr" sz="1300"/>
              <a:t>Clusters show significantly more activity during tTIS than HF contrast (b)</a:t>
            </a:r>
            <a:endParaRPr sz="1300"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Higher activity within regions associated with the left hand (striatum R, thalamus R, SMA and left cerebellum)</a:t>
            </a:r>
            <a:endParaRPr sz="13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5475" y="344951"/>
            <a:ext cx="5245075" cy="449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75" y="55050"/>
            <a:ext cx="679823" cy="29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Paper Findings (4)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25" y="2291875"/>
            <a:ext cx="4503900" cy="211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6775" y="734013"/>
            <a:ext cx="4183399" cy="367546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105825" y="948400"/>
            <a:ext cx="450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More activity shown on the right striatum</a:t>
            </a:r>
            <a:endParaRPr sz="1300"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Distribution of the electrical field within different control areas compared to the striatum</a:t>
            </a:r>
            <a:endParaRPr sz="13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75" y="55050"/>
            <a:ext cx="679823" cy="29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Paper Findings (5)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105825" y="948400"/>
            <a:ext cx="358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Striatal tTIS effects are more significant in </a:t>
            </a:r>
            <a:r>
              <a:rPr b="1" lang="fr" sz="1300"/>
              <a:t>older adults. </a:t>
            </a:r>
            <a:r>
              <a:rPr lang="fr" sz="1300"/>
              <a:t>Cohort performing better during tTIS stimulation and had higher gain.</a:t>
            </a:r>
            <a:endParaRPr sz="1300"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b="1" lang="fr" sz="1300"/>
              <a:t>No significant performance difference </a:t>
            </a:r>
            <a:r>
              <a:rPr lang="fr" sz="1300"/>
              <a:t>in younger adults</a:t>
            </a:r>
            <a:endParaRPr sz="1300"/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No difference in sensory perceptions and stimulation did not affect attention or fatigue levels </a:t>
            </a:r>
            <a:endParaRPr sz="1300"/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1675" y="691950"/>
            <a:ext cx="5518400" cy="41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4166550" y="518894"/>
            <a:ext cx="184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fr" sz="1300"/>
              <a:t>Younger Cohort</a:t>
            </a:r>
            <a:endParaRPr b="1" sz="1300"/>
          </a:p>
        </p:txBody>
      </p:sp>
      <p:sp>
        <p:nvSpPr>
          <p:cNvPr id="181" name="Google Shape;181;p24"/>
          <p:cNvSpPr txBox="1"/>
          <p:nvPr>
            <p:ph idx="1" type="body"/>
          </p:nvPr>
        </p:nvSpPr>
        <p:spPr>
          <a:xfrm>
            <a:off x="6742050" y="518894"/>
            <a:ext cx="184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fr" sz="1300"/>
              <a:t>Older</a:t>
            </a:r>
            <a:r>
              <a:rPr b="1" lang="fr" sz="1300"/>
              <a:t> Cohort</a:t>
            </a:r>
            <a:endParaRPr b="1" sz="1300"/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75" y="55050"/>
            <a:ext cx="679823" cy="29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Limitations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9" name="Google Shape;18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55050"/>
            <a:ext cx="679823" cy="29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480600" y="1284900"/>
            <a:ext cx="4023300" cy="3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300">
                <a:solidFill>
                  <a:schemeClr val="dk1"/>
                </a:solidFill>
              </a:rPr>
              <a:t>Small Sample Size: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>
                <a:solidFill>
                  <a:schemeClr val="dk2"/>
                </a:solidFill>
              </a:rPr>
              <a:t>Limits the generalizability of the findings.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300">
                <a:solidFill>
                  <a:schemeClr val="dk1"/>
                </a:solidFill>
              </a:rPr>
              <a:t>Variability in Response: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>
                <a:solidFill>
                  <a:schemeClr val="dk2"/>
                </a:solidFill>
              </a:rPr>
              <a:t>Significant variability across individuals, not yet fully understood.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chemeClr val="dk1"/>
                </a:solidFill>
              </a:rPr>
              <a:t>Single-session Intervention</a:t>
            </a:r>
            <a:r>
              <a:rPr lang="fr" sz="1200">
                <a:solidFill>
                  <a:schemeClr val="dk1"/>
                </a:solidFill>
              </a:rPr>
              <a:t>: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>
                <a:solidFill>
                  <a:schemeClr val="dk2"/>
                </a:solidFill>
              </a:rPr>
              <a:t>Longer-term or multi-session studies are necessary to evaluate the durability and scalability of the observed effects.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5"/>
          <p:cNvSpPr txBox="1"/>
          <p:nvPr/>
        </p:nvSpPr>
        <p:spPr>
          <a:xfrm>
            <a:off x="4722925" y="1284900"/>
            <a:ext cx="4023300" cy="31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Potential Influence of High-Frequency Signals</a:t>
            </a:r>
            <a:r>
              <a:rPr lang="fr" sz="1200">
                <a:solidFill>
                  <a:schemeClr val="dk1"/>
                </a:solidFill>
              </a:rPr>
              <a:t>:</a:t>
            </a:r>
            <a:endParaRPr sz="1200">
              <a:solidFill>
                <a:schemeClr val="dk1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>
                <a:solidFill>
                  <a:schemeClr val="dk2"/>
                </a:solidFill>
              </a:rPr>
              <a:t>The possibility that unmodulated high-frequency signals contributed cannot be entirely ruled out.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chemeClr val="dk1"/>
                </a:solidFill>
              </a:rPr>
              <a:t>Electrode Placement and Anatomy Variability</a:t>
            </a:r>
            <a:r>
              <a:rPr lang="fr" sz="1200">
                <a:solidFill>
                  <a:schemeClr val="dk1"/>
                </a:solidFill>
              </a:rPr>
              <a:t>: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>
                <a:solidFill>
                  <a:schemeClr val="dk2"/>
                </a:solidFill>
              </a:rPr>
              <a:t>Based on a generic reference model, but variability in individuals may affect stimulation effectiveness. 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Generalizability Beyond Healthy Individuals</a:t>
            </a:r>
            <a:r>
              <a:rPr lang="fr" sz="1200">
                <a:solidFill>
                  <a:schemeClr val="dk1"/>
                </a:solidFill>
              </a:rPr>
              <a:t>:</a:t>
            </a:r>
            <a:endParaRPr sz="1200">
              <a:solidFill>
                <a:schemeClr val="dk1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SzPts val="1300"/>
              <a:buChar char="●"/>
            </a:pPr>
            <a:r>
              <a:rPr lang="fr" sz="1300">
                <a:solidFill>
                  <a:schemeClr val="dk2"/>
                </a:solidFill>
              </a:rPr>
              <a:t>The study focuses on healthy subjects, and the effects might differ in populations with neurological disorders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92" name="Google Shape;19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Future Directions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8" name="Google Shape;1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55050"/>
            <a:ext cx="679823" cy="29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 txBox="1"/>
          <p:nvPr/>
        </p:nvSpPr>
        <p:spPr>
          <a:xfrm>
            <a:off x="349775" y="1320200"/>
            <a:ext cx="4683600" cy="31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chemeClr val="dk1"/>
                </a:solidFill>
              </a:rPr>
              <a:t>Mechanistic Exploration</a:t>
            </a:r>
            <a:r>
              <a:rPr lang="fr" sz="1200">
                <a:solidFill>
                  <a:schemeClr val="dk1"/>
                </a:solidFill>
              </a:rPr>
              <a:t>:</a:t>
            </a:r>
            <a:endParaRPr sz="1200">
              <a:solidFill>
                <a:schemeClr val="dk1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>
                <a:solidFill>
                  <a:schemeClr val="dk2"/>
                </a:solidFill>
              </a:rPr>
              <a:t>Investigate the underlying mechanisms of how tTIS modulates striatal and network activity.</a:t>
            </a:r>
            <a:endParaRPr sz="13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Personalized Applications: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>
                <a:solidFill>
                  <a:schemeClr val="dk2"/>
                </a:solidFill>
              </a:rPr>
              <a:t>The authors suggest using imaging techniques such as diffusion tensor imaging (DTI) to improve personalization. </a:t>
            </a:r>
            <a:endParaRPr b="1"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Clinical Translation: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buSzPts val="1300"/>
              <a:buChar char="●"/>
            </a:pPr>
            <a:r>
              <a:rPr lang="fr" sz="1300">
                <a:solidFill>
                  <a:schemeClr val="dk2"/>
                </a:solidFill>
              </a:rPr>
              <a:t>Understanding how this technique could treat disorders linked to the striatum (e.g., Parkinson’s disease, Alzheimer’s, stroke, and anxiety disorders).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5356375" y="1486400"/>
            <a:ext cx="3260400" cy="28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Optimization of Protocols: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>
                <a:solidFill>
                  <a:schemeClr val="dk2"/>
                </a:solidFill>
              </a:rPr>
              <a:t>Explore the effects of multi-session applications or variations in stimulation dose.</a:t>
            </a:r>
            <a:endParaRPr sz="13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Addressing Variability: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buSzPts val="1300"/>
              <a:buChar char="●"/>
            </a:pPr>
            <a:r>
              <a:rPr lang="fr" sz="1300">
                <a:solidFill>
                  <a:schemeClr val="dk2"/>
                </a:solidFill>
              </a:rPr>
              <a:t>Investigate inter-individual variability and identify factors influencing this variability, potentially using subject-specific models.</a:t>
            </a:r>
            <a:endParaRPr b="1" sz="1300">
              <a:solidFill>
                <a:schemeClr val="dk1"/>
              </a:solidFill>
            </a:endParaRPr>
          </a:p>
        </p:txBody>
      </p:sp>
      <p:sp>
        <p:nvSpPr>
          <p:cNvPr id="201" name="Google Shape;20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Open Questions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55050"/>
            <a:ext cx="679823" cy="29442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/>
        </p:nvSpPr>
        <p:spPr>
          <a:xfrm>
            <a:off x="4889725" y="1248175"/>
            <a:ext cx="3625200" cy="20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Personalized Approaches:</a:t>
            </a:r>
            <a:endParaRPr b="1" sz="1200">
              <a:solidFill>
                <a:schemeClr val="dk1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>
                <a:solidFill>
                  <a:schemeClr val="dk2"/>
                </a:solidFill>
              </a:rPr>
              <a:t>How can advances in neuroimaging or computational modeling contribute to the development of personalized tTIS protocols? </a:t>
            </a:r>
            <a:endParaRPr sz="12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fr" sz="1000">
                <a:solidFill>
                  <a:schemeClr val="dk1"/>
                </a:solidFill>
              </a:rPr>
              <a:t>Neuroimaging techniques, such as diffusion tensor imaging (DTI), could help refine electrode placement and stimulation parameters for each individual.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555800" y="1209438"/>
            <a:ext cx="3567300" cy="22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Cognitive Effects: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>
                <a:solidFill>
                  <a:schemeClr val="dk2"/>
                </a:solidFill>
              </a:rPr>
              <a:t>Given the striatum’s role in motor and cognitive functions, how might tTIS enhance cognitive domains like memory or decision-making? 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700"/>
              </a:spcAft>
              <a:buNone/>
            </a:pPr>
            <a:r>
              <a:rPr i="1" lang="fr" sz="1000">
                <a:solidFill>
                  <a:srgbClr val="0D0D0D"/>
                </a:solidFill>
              </a:rPr>
              <a:t>Spatial navigation studies and hippocampal stimulation have shown potential effects on memory. Decision-making is currently being studied in the lab, with initial findings suggesting promise.</a:t>
            </a:r>
            <a:endParaRPr/>
          </a:p>
        </p:txBody>
      </p:sp>
      <p:sp>
        <p:nvSpPr>
          <p:cNvPr id="210" name="Google Shape;210;p27"/>
          <p:cNvSpPr txBox="1"/>
          <p:nvPr/>
        </p:nvSpPr>
        <p:spPr>
          <a:xfrm>
            <a:off x="662500" y="35941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211" name="Google Shape;21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076" y="3594150"/>
            <a:ext cx="3890602" cy="70902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2" name="Google Shape;21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Open Questions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8" name="Google Shape;2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55050"/>
            <a:ext cx="679823" cy="29442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8"/>
          <p:cNvSpPr txBox="1"/>
          <p:nvPr/>
        </p:nvSpPr>
        <p:spPr>
          <a:xfrm>
            <a:off x="484713" y="1113263"/>
            <a:ext cx="4209000" cy="24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Long-Term Effects: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>
                <a:solidFill>
                  <a:schemeClr val="dk2"/>
                </a:solidFill>
              </a:rPr>
              <a:t>How can long-term studies assess the durability of tTIS effects? What role might repeated or intensive sessions play in maintaining or enhancing benefits?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700"/>
              </a:spcAft>
              <a:buNone/>
            </a:pPr>
            <a:r>
              <a:rPr i="1" lang="fr" sz="1000">
                <a:solidFill>
                  <a:srgbClr val="0D0D0D"/>
                </a:solidFill>
              </a:rPr>
              <a:t>Upcoming studies on stroke patients will test intensive stimulation paired with physiotherapy, with hopes for cumulative benefits. Evidence from long-term TMS studies (e.g., in depression) suggests cumulative effects might be achievable, and tTIS research is moving in this direction.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5150788" y="1156925"/>
            <a:ext cx="3508500" cy="16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Mechanisms of Action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>
                <a:solidFill>
                  <a:schemeClr val="dk2"/>
                </a:solidFill>
              </a:rPr>
              <a:t>What are the underlying mechanisms through which tTIS influences motor learning?</a:t>
            </a:r>
            <a:r>
              <a:rPr lang="fr" sz="1200">
                <a:solidFill>
                  <a:srgbClr val="0D0D0D"/>
                </a:solidFill>
                <a:highlight>
                  <a:srgbClr val="FFFFFF"/>
                </a:highlight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700"/>
              </a:spcAft>
              <a:buNone/>
            </a:pPr>
            <a:r>
              <a:rPr i="1" lang="fr" sz="1000">
                <a:solidFill>
                  <a:srgbClr val="0D0D0D"/>
                </a:solidFill>
              </a:rPr>
              <a:t>The exact mechanisms are not yet known. Further research is needed to explore this area.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221" name="Google Shape;22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2913" y="3566975"/>
            <a:ext cx="3744176" cy="993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2" name="Google Shape;22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type="ctrTitle"/>
          </p:nvPr>
        </p:nvSpPr>
        <p:spPr>
          <a:xfrm>
            <a:off x="311700" y="405525"/>
            <a:ext cx="8520600" cy="153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877">
                <a:latin typeface="Roboto"/>
                <a:ea typeface="Roboto"/>
                <a:cs typeface="Roboto"/>
                <a:sym typeface="Roboto"/>
              </a:rPr>
              <a:t>Thank you for your attention !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28" name="Google Shape;22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55050"/>
            <a:ext cx="1136973" cy="4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9"/>
          <p:cNvSpPr txBox="1"/>
          <p:nvPr/>
        </p:nvSpPr>
        <p:spPr>
          <a:xfrm>
            <a:off x="1649550" y="1940925"/>
            <a:ext cx="58449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Presented by Lio Grienenberger, Toscane Revillard and Laura Ducret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0" name="Google Shape;23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Research</a:t>
            </a:r>
            <a:r>
              <a:rPr b="1" lang="fr">
                <a:latin typeface="Roboto"/>
                <a:ea typeface="Roboto"/>
                <a:cs typeface="Roboto"/>
                <a:sym typeface="Roboto"/>
              </a:rPr>
              <a:t> Context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017725"/>
            <a:ext cx="3999900" cy="3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fr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Striatum: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Two main parts (putamen and caudate nucleus)</a:t>
            </a:r>
            <a:endParaRPr sz="1300"/>
          </a:p>
          <a:p>
            <a:pPr indent="-3111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Involved in both motor learning and cognitive functions.</a:t>
            </a:r>
            <a:endParaRPr sz="1300"/>
          </a:p>
          <a:p>
            <a:pPr indent="-3111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Two learning phases : </a:t>
            </a:r>
            <a:endParaRPr sz="1300"/>
          </a:p>
          <a:p>
            <a:pPr indent="-31115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○"/>
            </a:pPr>
            <a:r>
              <a:rPr lang="fr" sz="1300"/>
              <a:t>Initial fast phase: Mainly linked to the caudate nucleus (associative striatum)</a:t>
            </a:r>
            <a:endParaRPr sz="1300"/>
          </a:p>
          <a:p>
            <a:pPr indent="-31115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○"/>
            </a:pPr>
            <a:r>
              <a:rPr lang="fr" sz="1300"/>
              <a:t>Later slower phase: Primarily involves the putamen (sensorimotor striatum)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24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55050"/>
            <a:ext cx="679823" cy="2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2850" y="445025"/>
            <a:ext cx="3614945" cy="21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3913" y="2684650"/>
            <a:ext cx="4132826" cy="205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7114575" y="2487950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/>
              <a:t>marklucernas.dev</a:t>
            </a:r>
            <a:endParaRPr sz="600"/>
          </a:p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Research Context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017725"/>
            <a:ext cx="8520600" cy="23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fr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Studying the Striatum: Current Limitations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b="1" lang="fr" sz="1300"/>
              <a:t>Invasive techniques:</a:t>
            </a:r>
            <a:endParaRPr b="1" sz="1300"/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fr" sz="1300"/>
              <a:t>DBS : surgical risks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b="1" lang="fr" sz="1300"/>
              <a:t>Non-invasive techniques:</a:t>
            </a:r>
            <a:endParaRPr b="1" sz="1300"/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fr" sz="1300"/>
              <a:t>TMS and tES : depth-focality tradeoff.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b="1" lang="fr" sz="1300"/>
              <a:t>Neuroimaging (fMRI, EEG):</a:t>
            </a:r>
            <a:endParaRPr b="1" sz="1300"/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fr" sz="1300"/>
              <a:t>Associative evidence but no causal links in humans.</a:t>
            </a:r>
            <a:endParaRPr sz="1300"/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fr" sz="1300"/>
              <a:t>Causality only studied in animal models or non-healthy humans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b="1" lang="fr" sz="1300"/>
              <a:t>tTIS Strategy:</a:t>
            </a:r>
            <a:endParaRPr sz="1300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55050"/>
            <a:ext cx="679823" cy="29442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 flipH="1" rot="10800000">
            <a:off x="3071450" y="3400624"/>
            <a:ext cx="1944600" cy="1300500"/>
          </a:xfrm>
          <a:prstGeom prst="round2DiagRect">
            <a:avLst>
              <a:gd fmla="val 0" name="adj1"/>
              <a:gd fmla="val 17764" name="adj2"/>
            </a:avLst>
          </a:prstGeom>
          <a:solidFill>
            <a:srgbClr val="E066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3318824" y="3717045"/>
            <a:ext cx="1451700" cy="722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Overcome Depth-Focality Tradeoff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1129225" y="3400685"/>
            <a:ext cx="1944600" cy="1300500"/>
          </a:xfrm>
          <a:prstGeom prst="round2DiagRect">
            <a:avLst>
              <a:gd fmla="val 0" name="adj1"/>
              <a:gd fmla="val 17764" name="adj2"/>
            </a:avLst>
          </a:prstGeom>
          <a:solidFill>
            <a:srgbClr val="EA999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1375665" y="3804898"/>
            <a:ext cx="1451700" cy="3810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More Selective Modulation 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2" name="Google Shape;82;p15"/>
          <p:cNvGrpSpPr/>
          <p:nvPr/>
        </p:nvGrpSpPr>
        <p:grpSpPr>
          <a:xfrm>
            <a:off x="5013550" y="3400882"/>
            <a:ext cx="3001200" cy="1300414"/>
            <a:chOff x="5015938" y="2013875"/>
            <a:chExt cx="3001200" cy="1569600"/>
          </a:xfrm>
        </p:grpSpPr>
        <p:sp>
          <p:nvSpPr>
            <p:cNvPr id="83" name="Google Shape;83;p15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FF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5308000" y="2538124"/>
              <a:ext cx="2417100" cy="521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Motor Learning Enhancement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5" name="Google Shape;85;p15"/>
          <p:cNvGrpSpPr/>
          <p:nvPr/>
        </p:nvGrpSpPr>
        <p:grpSpPr>
          <a:xfrm>
            <a:off x="4883084" y="3818945"/>
            <a:ext cx="261571" cy="260379"/>
            <a:chOff x="4858109" y="2631368"/>
            <a:chExt cx="316442" cy="315000"/>
          </a:xfrm>
        </p:grpSpPr>
        <p:sp>
          <p:nvSpPr>
            <p:cNvPr id="86" name="Google Shape;86;p15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fr"/>
              </a:br>
              <a:endParaRPr/>
            </a:p>
          </p:txBody>
        </p:sp>
      </p:grpSp>
      <p:grpSp>
        <p:nvGrpSpPr>
          <p:cNvPr id="88" name="Google Shape;88;p15"/>
          <p:cNvGrpSpPr/>
          <p:nvPr/>
        </p:nvGrpSpPr>
        <p:grpSpPr>
          <a:xfrm>
            <a:off x="2945878" y="3818946"/>
            <a:ext cx="260366" cy="260366"/>
            <a:chOff x="3157188" y="909150"/>
            <a:chExt cx="470400" cy="470400"/>
          </a:xfrm>
        </p:grpSpPr>
        <p:sp>
          <p:nvSpPr>
            <p:cNvPr id="89" name="Google Shape;89;p15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204875" y="464625"/>
            <a:ext cx="8520600" cy="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Research Context : Transcranial Temporal Interference Stimulation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311700" y="1388625"/>
            <a:ext cx="4520700" cy="31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Grossman et al. in rodents 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Specifically targets regions in the brain non-invasively and without pain</a:t>
            </a:r>
            <a:endParaRPr sz="1300">
              <a:solidFill>
                <a:srgbClr val="413C3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413C3A"/>
                </a:solidFill>
                <a:latin typeface="Roboto"/>
                <a:ea typeface="Roboto"/>
                <a:cs typeface="Roboto"/>
                <a:sym typeface="Roboto"/>
              </a:rPr>
              <a:t>Mechanism : </a:t>
            </a:r>
            <a:endParaRPr b="1" sz="1500">
              <a:solidFill>
                <a:srgbClr val="413C3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Two pairs of electrodes delivering high-frequency alternating current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Small frequency shift between currents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Superposition of the electrical fields creates an enveloppe, where the maximal amplitude can be steered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55050"/>
            <a:ext cx="679823" cy="2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152475"/>
            <a:ext cx="3999899" cy="399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Methodology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55050"/>
            <a:ext cx="679823" cy="2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0425" y="466469"/>
            <a:ext cx="4071875" cy="421054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311700" y="1017725"/>
            <a:ext cx="3999900" cy="37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45 healthy participants (15 young in Experiment 1, 15 young and 15 older in Experiment 2)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8 patients in the control experiment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Sequential finger tapping task (SFTT)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Theta-burst (5Hz) patterned tTIS: Delivered subthreshold currents using surface electrodes.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Train of 2-s theta-bursts delivered every 10 s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Structural and functional imaging via 3T MRI scanner.</a:t>
            </a:r>
            <a:endParaRPr sz="1300"/>
          </a:p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Methodology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55050"/>
            <a:ext cx="679823" cy="29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311700" y="918325"/>
            <a:ext cx="3999900" cy="38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chemeClr val="dk1"/>
                </a:solidFill>
              </a:rPr>
              <a:t>Experiment 1: tTIS effects on striatal activity </a:t>
            </a:r>
            <a:endParaRPr sz="120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4 fMRI sessions </a:t>
            </a:r>
            <a:r>
              <a:rPr lang="fr" sz="1300"/>
              <a:t>(minimum 3-day wash-out period between sessions) </a:t>
            </a:r>
            <a:r>
              <a:rPr lang="fr" sz="1300"/>
              <a:t>:</a:t>
            </a:r>
            <a:endParaRPr sz="1300"/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fr" sz="1300"/>
              <a:t>Two were resting-state (rs) fMRI sessions.</a:t>
            </a:r>
            <a:endParaRPr sz="1300"/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fr" sz="1300"/>
              <a:t>Two were task-based fMRI sessions.</a:t>
            </a:r>
            <a:endParaRPr sz="1300"/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fr" sz="1300"/>
              <a:t>Each session alternated between tTIS and HF control stimulation.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rs-fMRI : Three 8-minute scans (pre, during, and post-stimulation) while participants fixated on a white cross.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task-based fMRI : six 9.5-minute blocks of the SFTT, with 10 repetitions of the task per block.</a:t>
            </a:r>
            <a:endParaRPr sz="120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4832400" y="918325"/>
            <a:ext cx="3999900" cy="29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Experiment 2: tTIS improvement of motor learning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2 training sessions (</a:t>
            </a:r>
            <a:r>
              <a:rPr lang="fr" sz="1300"/>
              <a:t>minimum 3-day wash-out period between sessions)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During each session: tTIS or HF control stimulation was applied while participants performed seven 90-second repetitions of the SFTT, alternating with 90-second breaks.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Performance was evaluated:</a:t>
            </a:r>
            <a:endParaRPr sz="1300"/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fr" sz="1300"/>
              <a:t>Immediately after training (post).</a:t>
            </a:r>
            <a:endParaRPr sz="1300"/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fr" sz="1300"/>
              <a:t>90 minutes later (FU1).</a:t>
            </a:r>
            <a:endParaRPr sz="1300"/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fr" sz="1300"/>
              <a:t>24 hours later (FU2).</a:t>
            </a:r>
            <a:endParaRPr b="1" sz="1300">
              <a:solidFill>
                <a:schemeClr val="dk1"/>
              </a:solidFill>
            </a:endParaRPr>
          </a:p>
        </p:txBody>
      </p:sp>
      <p:cxnSp>
        <p:nvCxnSpPr>
          <p:cNvPr id="119" name="Google Shape;119;p18"/>
          <p:cNvCxnSpPr/>
          <p:nvPr/>
        </p:nvCxnSpPr>
        <p:spPr>
          <a:xfrm flipH="1">
            <a:off x="4567950" y="918325"/>
            <a:ext cx="8100" cy="3188400"/>
          </a:xfrm>
          <a:prstGeom prst="straightConnector1">
            <a:avLst/>
          </a:prstGeom>
          <a:noFill/>
          <a:ln cap="flat" cmpd="sng" w="28575">
            <a:solidFill>
              <a:srgbClr val="E3061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0" name="Google Shape;120;p18"/>
          <p:cNvPicPr preferRelativeResize="0"/>
          <p:nvPr/>
        </p:nvPicPr>
        <p:blipFill rotWithShape="1">
          <a:blip r:embed="rId4">
            <a:alphaModFix/>
          </a:blip>
          <a:srcRect b="39722" l="0" r="0" t="25627"/>
          <a:stretch/>
        </p:blipFill>
        <p:spPr>
          <a:xfrm>
            <a:off x="534262" y="3869825"/>
            <a:ext cx="3554777" cy="127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4">
            <a:alphaModFix/>
          </a:blip>
          <a:srcRect b="-2186" l="-128040" r="128040" t="67536"/>
          <a:stretch/>
        </p:blipFill>
        <p:spPr>
          <a:xfrm>
            <a:off x="428113" y="4876350"/>
            <a:ext cx="4071875" cy="14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4">
            <a:alphaModFix/>
          </a:blip>
          <a:srcRect b="780" l="0" r="0" t="62730"/>
          <a:stretch/>
        </p:blipFill>
        <p:spPr>
          <a:xfrm>
            <a:off x="5144529" y="3869825"/>
            <a:ext cx="3375646" cy="127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Methodology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9"/>
          <p:cNvSpPr txBox="1"/>
          <p:nvPr>
            <p:ph idx="2" type="body"/>
          </p:nvPr>
        </p:nvSpPr>
        <p:spPr>
          <a:xfrm>
            <a:off x="311700" y="11132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100">
                <a:solidFill>
                  <a:schemeClr val="dk1"/>
                </a:solidFill>
              </a:rPr>
              <a:t>TMS Control Experiment</a:t>
            </a:r>
            <a:endParaRPr b="1" sz="1100">
              <a:solidFill>
                <a:schemeClr val="dk1"/>
              </a:solidFill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Purpose: Assess corticospinal excitability in the motor cortex during and after tTIS.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Single-pulse TMS applied to the M1 at 130% of resting motor threshold.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Recorded motor-evoked potentials (MEPs) from hand muscles to evaluate changes.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55050"/>
            <a:ext cx="679823" cy="2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03725"/>
            <a:ext cx="3654200" cy="49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6762425" y="4847475"/>
            <a:ext cx="19245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2"/>
                </a:solidFill>
              </a:rPr>
              <a:t>psychscene.com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Paper Findings (1)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b="0" l="0" r="10055" t="0"/>
          <a:stretch/>
        </p:blipFill>
        <p:spPr>
          <a:xfrm>
            <a:off x="3580825" y="778713"/>
            <a:ext cx="5478426" cy="358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105825" y="948400"/>
            <a:ext cx="375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LTP-like plasticity effects due to tTIS show a more significant activity in striatal subregion (putamen)</a:t>
            </a:r>
            <a:endParaRPr sz="1300"/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Posterior part of the putamen showing more activity than the anterior </a:t>
            </a:r>
            <a:endParaRPr sz="1300"/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4">
            <a:alphaModFix/>
          </a:blip>
          <a:srcRect b="0" l="0" r="0" t="13005"/>
          <a:stretch/>
        </p:blipFill>
        <p:spPr>
          <a:xfrm>
            <a:off x="800350" y="2448800"/>
            <a:ext cx="2741950" cy="22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 b="88672" l="0" r="87444" t="-1052"/>
          <a:stretch/>
        </p:blipFill>
        <p:spPr>
          <a:xfrm>
            <a:off x="417550" y="2448812"/>
            <a:ext cx="344274" cy="32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75" y="55050"/>
            <a:ext cx="679823" cy="29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oboto"/>
                <a:ea typeface="Roboto"/>
                <a:cs typeface="Roboto"/>
                <a:sym typeface="Roboto"/>
              </a:rPr>
              <a:t>Paper Findings (2)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105825" y="948400"/>
            <a:ext cx="403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A greater part of the sensorimotor striatum is involved over time during tTIS</a:t>
            </a:r>
            <a:endParaRPr sz="1300"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Thus, simultaneous theta-burst patterned tTIS application and motor training </a:t>
            </a:r>
            <a:r>
              <a:rPr b="1" lang="fr" sz="1300"/>
              <a:t>causes different regions of the striatum</a:t>
            </a:r>
            <a:r>
              <a:rPr lang="fr" sz="1300"/>
              <a:t> to respond</a:t>
            </a:r>
            <a:endParaRPr sz="1300"/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buSzPts val="1300"/>
              <a:buChar char="●"/>
            </a:pPr>
            <a:r>
              <a:rPr lang="fr" sz="1300"/>
              <a:t>tTIS accelerates the shift of activation towards sensorimotor subregions: regulation of the </a:t>
            </a:r>
            <a:r>
              <a:rPr b="1" lang="fr" sz="1300"/>
              <a:t>learning-phase </a:t>
            </a:r>
            <a:r>
              <a:rPr lang="fr" sz="1300"/>
              <a:t>dependent </a:t>
            </a:r>
            <a:r>
              <a:rPr lang="fr" sz="1300"/>
              <a:t>recruitment</a:t>
            </a:r>
            <a:r>
              <a:rPr lang="fr" sz="1300"/>
              <a:t> patterns in targeted regions</a:t>
            </a:r>
            <a:endParaRPr sz="1300"/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55050"/>
            <a:ext cx="679823" cy="2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7425" y="948400"/>
            <a:ext cx="4694175" cy="358307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