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Libre Franklin"/>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5" roundtripDataSignature="AMtx7mgZAxYUF4eLY88oNFhPhiIGXL1F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8157D5-D9CB-4415-B821-525EAED87F8F}">
  <a:tblStyle styleId="{758157D5-D9CB-4415-B821-525EAED87F8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LibreFranklin-bold.fntdata"/><Relationship Id="rId41" Type="http://schemas.openxmlformats.org/officeDocument/2006/relationships/font" Target="fonts/LibreFranklin-regular.fntdata"/><Relationship Id="rId22" Type="http://schemas.openxmlformats.org/officeDocument/2006/relationships/slide" Target="slides/slide16.xml"/><Relationship Id="rId44" Type="http://schemas.openxmlformats.org/officeDocument/2006/relationships/font" Target="fonts/LibreFranklin-boldItalic.fntdata"/><Relationship Id="rId21" Type="http://schemas.openxmlformats.org/officeDocument/2006/relationships/slide" Target="slides/slide15.xml"/><Relationship Id="rId43" Type="http://schemas.openxmlformats.org/officeDocument/2006/relationships/font" Target="fonts/LibreFranklin-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ontiersin.org/journals/psychology/articles/10.3389/fpsyg.2019.00213/full#h3"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figure/Left-DLPFC-location-on-the-Montreal-Neurological-Institute-MNI-brain-template-central_fig15_321848671" TargetMode="External"/><Relationship Id="rId3" Type="http://schemas.openxmlformats.org/officeDocument/2006/relationships/hyperlink" Target="https://neuroscientificallychallenged.com/glossary/inferior-parietal-lobul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
              <a:t>Hello everyone, we’re going to present the paper titled “long-lasting, dissociable improvements in working memory and long-term memory in older adults with repetitive neuromodulation”. The neuromodulation here is tACS, transcranial alternating current stimulation, which is the same technique as the one discussed in this week’s lecture.</a:t>
            </a:r>
            <a:endParaRPr i="1"/>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1b8516dd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11b8516dd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11b8516ddf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1b8516dd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1b8516ddf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a:t>The participants were all above 65 years old, …, … . Also left-handed people were excluded, because there’s a higher chance that left-handed people’s language area is in the right hemisphere.</a:t>
            </a:r>
            <a:endParaRPr i="1"/>
          </a:p>
          <a:p>
            <a:pPr indent="0" lvl="0" marL="0" rtl="0" algn="l">
              <a:spcBef>
                <a:spcPts val="0"/>
              </a:spcBef>
              <a:spcAft>
                <a:spcPts val="0"/>
              </a:spcAft>
              <a:buNone/>
            </a:pPr>
            <a:r>
              <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To control for covariates, they assessed their depression symptoms and also their general cognitive </a:t>
            </a:r>
            <a:r>
              <a:rPr i="1" lang="en"/>
              <a:t>performance</a:t>
            </a:r>
            <a:r>
              <a:rPr i="1" lang="en"/>
              <a:t> before the experiments</a:t>
            </a:r>
            <a:br>
              <a:rPr lang="en"/>
            </a:br>
            <a:br>
              <a:rPr lang="en"/>
            </a:br>
            <a:r>
              <a:rPr lang="en"/>
              <a:t>Inclusion criteria: </a:t>
            </a:r>
            <a:endParaRPr/>
          </a:p>
          <a:p>
            <a:pPr indent="-317500" lvl="0" marL="457200" rtl="0" algn="l">
              <a:spcBef>
                <a:spcPts val="0"/>
              </a:spcBef>
              <a:spcAft>
                <a:spcPts val="0"/>
              </a:spcAft>
              <a:buSzPts val="1400"/>
              <a:buChar char="-"/>
            </a:pPr>
            <a:r>
              <a:rPr lang="en"/>
              <a:t>&gt;65</a:t>
            </a:r>
            <a:endParaRPr/>
          </a:p>
          <a:p>
            <a:pPr indent="-317500" lvl="0" marL="457200" rtl="0" algn="l">
              <a:spcBef>
                <a:spcPts val="0"/>
              </a:spcBef>
              <a:spcAft>
                <a:spcPts val="0"/>
              </a:spcAft>
              <a:buSzPts val="1400"/>
              <a:buChar char="-"/>
            </a:pPr>
            <a:r>
              <a:rPr lang="en"/>
              <a:t>Native or fluent in English</a:t>
            </a:r>
            <a:endParaRPr/>
          </a:p>
          <a:p>
            <a:pPr indent="-317500" lvl="0" marL="457200" rtl="0" algn="l">
              <a:spcBef>
                <a:spcPts val="0"/>
              </a:spcBef>
              <a:spcAft>
                <a:spcPts val="0"/>
              </a:spcAft>
              <a:buSzPts val="1400"/>
              <a:buChar char="-"/>
            </a:pPr>
            <a:r>
              <a:rPr lang="en"/>
              <a:t>(Corrected to) normal vision and hearing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Exclusion criteria:</a:t>
            </a:r>
            <a:endParaRPr/>
          </a:p>
          <a:p>
            <a:pPr indent="-317500" lvl="0" marL="457200" rtl="0" algn="l">
              <a:spcBef>
                <a:spcPts val="0"/>
              </a:spcBef>
              <a:spcAft>
                <a:spcPts val="0"/>
              </a:spcAft>
              <a:buSzPts val="1400"/>
              <a:buChar char="-"/>
            </a:pPr>
            <a:r>
              <a:rPr lang="en"/>
              <a:t>Metal implants in the head</a:t>
            </a:r>
            <a:endParaRPr/>
          </a:p>
          <a:p>
            <a:pPr indent="-317500" lvl="0" marL="457200" rtl="0" algn="l">
              <a:spcBef>
                <a:spcPts val="0"/>
              </a:spcBef>
              <a:spcAft>
                <a:spcPts val="0"/>
              </a:spcAft>
              <a:buSzPts val="1400"/>
              <a:buChar char="-"/>
            </a:pPr>
            <a:r>
              <a:rPr lang="en"/>
              <a:t>Implanted electronics</a:t>
            </a:r>
            <a:endParaRPr/>
          </a:p>
          <a:p>
            <a:pPr indent="-317500" lvl="0" marL="457200" rtl="0" algn="l">
              <a:spcBef>
                <a:spcPts val="0"/>
              </a:spcBef>
              <a:spcAft>
                <a:spcPts val="0"/>
              </a:spcAft>
              <a:buSzPts val="1400"/>
              <a:buChar char="-"/>
            </a:pPr>
            <a:r>
              <a:rPr lang="en"/>
              <a:t>Seizure, stroke, neurological problems, head injury</a:t>
            </a:r>
            <a:endParaRPr/>
          </a:p>
          <a:p>
            <a:pPr indent="-317500" lvl="0" marL="457200" rtl="0" algn="l">
              <a:spcBef>
                <a:spcPts val="0"/>
              </a:spcBef>
              <a:spcAft>
                <a:spcPts val="0"/>
              </a:spcAft>
              <a:buSzPts val="1400"/>
              <a:buChar char="-"/>
            </a:pPr>
            <a:r>
              <a:rPr lang="en"/>
              <a:t>Psychiatric, neurological disorders</a:t>
            </a:r>
            <a:endParaRPr/>
          </a:p>
          <a:p>
            <a:pPr indent="-317500" lvl="0" marL="457200" rtl="0" algn="l">
              <a:spcBef>
                <a:spcPts val="0"/>
              </a:spcBef>
              <a:spcAft>
                <a:spcPts val="0"/>
              </a:spcAft>
              <a:buSzPts val="1400"/>
              <a:buChar char="-"/>
            </a:pPr>
            <a:r>
              <a:rPr lang="en"/>
              <a:t>Substance abuse</a:t>
            </a:r>
            <a:endParaRPr/>
          </a:p>
          <a:p>
            <a:pPr indent="-317500" lvl="0" marL="457200" rtl="0" algn="l">
              <a:spcBef>
                <a:spcPts val="0"/>
              </a:spcBef>
              <a:spcAft>
                <a:spcPts val="0"/>
              </a:spcAft>
              <a:buSzPts val="1400"/>
              <a:buChar char="-"/>
            </a:pPr>
            <a:r>
              <a:rPr lang="en"/>
              <a:t>Skin sensitivity</a:t>
            </a:r>
            <a:endParaRPr/>
          </a:p>
          <a:p>
            <a:pPr indent="-317500" lvl="0" marL="457200" rtl="0" algn="l">
              <a:spcBef>
                <a:spcPts val="0"/>
              </a:spcBef>
              <a:spcAft>
                <a:spcPts val="0"/>
              </a:spcAft>
              <a:buSzPts val="1400"/>
              <a:buChar char="-"/>
            </a:pPr>
            <a:r>
              <a:rPr lang="en"/>
              <a:t>Claustrophobia</a:t>
            </a:r>
            <a:endParaRPr/>
          </a:p>
          <a:p>
            <a:pPr indent="-317500" lvl="0" marL="457200" rtl="0" algn="l">
              <a:spcBef>
                <a:spcPts val="0"/>
              </a:spcBef>
              <a:spcAft>
                <a:spcPts val="0"/>
              </a:spcAft>
              <a:buSzPts val="1400"/>
              <a:buChar char="-"/>
            </a:pPr>
            <a:r>
              <a:rPr lang="en"/>
              <a:t>Smoking</a:t>
            </a:r>
            <a:endParaRPr/>
          </a:p>
          <a:p>
            <a:pPr indent="-317500" lvl="0" marL="457200" rtl="0" algn="l">
              <a:spcBef>
                <a:spcPts val="0"/>
              </a:spcBef>
              <a:spcAft>
                <a:spcPts val="0"/>
              </a:spcAft>
              <a:buSzPts val="1400"/>
              <a:buChar char="-"/>
            </a:pPr>
            <a:r>
              <a:rPr lang="en"/>
              <a:t>Psychotropic medication</a:t>
            </a:r>
            <a:endParaRPr/>
          </a:p>
          <a:p>
            <a:pPr indent="-317500" lvl="0" marL="457200" rtl="0" algn="l">
              <a:spcBef>
                <a:spcPts val="0"/>
              </a:spcBef>
              <a:spcAft>
                <a:spcPts val="0"/>
              </a:spcAft>
              <a:buSzPts val="1400"/>
              <a:buChar char="-"/>
            </a:pPr>
            <a:r>
              <a:rPr lang="en"/>
              <a:t>Left-handedness</a:t>
            </a:r>
            <a:endParaRPr/>
          </a:p>
          <a:p>
            <a:pPr indent="-317500" lvl="0" marL="457200" rtl="0" algn="l">
              <a:spcBef>
                <a:spcPts val="0"/>
              </a:spcBef>
              <a:spcAft>
                <a:spcPts val="0"/>
              </a:spcAft>
              <a:buSzPts val="1400"/>
              <a:buChar char="-"/>
            </a:pPr>
            <a:r>
              <a:rPr lang="en"/>
              <a:t>Severe tinnitus</a:t>
            </a:r>
            <a:endParaRPr/>
          </a:p>
        </p:txBody>
      </p:sp>
      <p:sp>
        <p:nvSpPr>
          <p:cNvPr id="221" name="Google Shape;221;g311b8516ddf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120d4754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120d47547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This is the demographic of the participants. They tested whether theres a difference of the respective variables between the groups, and none of them were significant.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Inclusion criteria: </a:t>
            </a:r>
            <a:endParaRPr/>
          </a:p>
          <a:p>
            <a:pPr indent="-317500" lvl="0" marL="457200" rtl="0" algn="l">
              <a:spcBef>
                <a:spcPts val="0"/>
              </a:spcBef>
              <a:spcAft>
                <a:spcPts val="0"/>
              </a:spcAft>
              <a:buSzPts val="1400"/>
              <a:buChar char="-"/>
            </a:pPr>
            <a:r>
              <a:rPr lang="en"/>
              <a:t>&gt;65</a:t>
            </a:r>
            <a:endParaRPr/>
          </a:p>
          <a:p>
            <a:pPr indent="-317500" lvl="0" marL="457200" rtl="0" algn="l">
              <a:spcBef>
                <a:spcPts val="0"/>
              </a:spcBef>
              <a:spcAft>
                <a:spcPts val="0"/>
              </a:spcAft>
              <a:buSzPts val="1400"/>
              <a:buChar char="-"/>
            </a:pPr>
            <a:r>
              <a:rPr lang="en"/>
              <a:t>Native or fluent in English</a:t>
            </a:r>
            <a:endParaRPr/>
          </a:p>
          <a:p>
            <a:pPr indent="-317500" lvl="0" marL="457200" rtl="0" algn="l">
              <a:spcBef>
                <a:spcPts val="0"/>
              </a:spcBef>
              <a:spcAft>
                <a:spcPts val="0"/>
              </a:spcAft>
              <a:buSzPts val="1400"/>
              <a:buChar char="-"/>
            </a:pPr>
            <a:r>
              <a:rPr lang="en"/>
              <a:t>(Corrected to) normal vision and hearing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Exclusion criteria:</a:t>
            </a:r>
            <a:endParaRPr/>
          </a:p>
          <a:p>
            <a:pPr indent="-317500" lvl="0" marL="457200" rtl="0" algn="l">
              <a:spcBef>
                <a:spcPts val="0"/>
              </a:spcBef>
              <a:spcAft>
                <a:spcPts val="0"/>
              </a:spcAft>
              <a:buSzPts val="1400"/>
              <a:buChar char="-"/>
            </a:pPr>
            <a:r>
              <a:rPr lang="en"/>
              <a:t>Metal implants in the head</a:t>
            </a:r>
            <a:endParaRPr/>
          </a:p>
          <a:p>
            <a:pPr indent="-317500" lvl="0" marL="457200" rtl="0" algn="l">
              <a:spcBef>
                <a:spcPts val="0"/>
              </a:spcBef>
              <a:spcAft>
                <a:spcPts val="0"/>
              </a:spcAft>
              <a:buSzPts val="1400"/>
              <a:buChar char="-"/>
            </a:pPr>
            <a:r>
              <a:rPr lang="en"/>
              <a:t>Implanted electronics</a:t>
            </a:r>
            <a:endParaRPr/>
          </a:p>
          <a:p>
            <a:pPr indent="-317500" lvl="0" marL="457200" rtl="0" algn="l">
              <a:spcBef>
                <a:spcPts val="0"/>
              </a:spcBef>
              <a:spcAft>
                <a:spcPts val="0"/>
              </a:spcAft>
              <a:buSzPts val="1400"/>
              <a:buChar char="-"/>
            </a:pPr>
            <a:r>
              <a:rPr lang="en"/>
              <a:t>Seizure, stroke, neurological problems, head injury</a:t>
            </a:r>
            <a:endParaRPr/>
          </a:p>
          <a:p>
            <a:pPr indent="-317500" lvl="0" marL="457200" rtl="0" algn="l">
              <a:spcBef>
                <a:spcPts val="0"/>
              </a:spcBef>
              <a:spcAft>
                <a:spcPts val="0"/>
              </a:spcAft>
              <a:buSzPts val="1400"/>
              <a:buChar char="-"/>
            </a:pPr>
            <a:r>
              <a:rPr lang="en"/>
              <a:t>Psychiatric, neurological disorders</a:t>
            </a:r>
            <a:endParaRPr/>
          </a:p>
          <a:p>
            <a:pPr indent="-317500" lvl="0" marL="457200" rtl="0" algn="l">
              <a:spcBef>
                <a:spcPts val="0"/>
              </a:spcBef>
              <a:spcAft>
                <a:spcPts val="0"/>
              </a:spcAft>
              <a:buSzPts val="1400"/>
              <a:buChar char="-"/>
            </a:pPr>
            <a:r>
              <a:rPr lang="en"/>
              <a:t>Substance abuse</a:t>
            </a:r>
            <a:endParaRPr/>
          </a:p>
          <a:p>
            <a:pPr indent="-317500" lvl="0" marL="457200" rtl="0" algn="l">
              <a:spcBef>
                <a:spcPts val="0"/>
              </a:spcBef>
              <a:spcAft>
                <a:spcPts val="0"/>
              </a:spcAft>
              <a:buSzPts val="1400"/>
              <a:buChar char="-"/>
            </a:pPr>
            <a:r>
              <a:rPr lang="en"/>
              <a:t>Skin sensitivity</a:t>
            </a:r>
            <a:endParaRPr/>
          </a:p>
          <a:p>
            <a:pPr indent="-317500" lvl="0" marL="457200" rtl="0" algn="l">
              <a:spcBef>
                <a:spcPts val="0"/>
              </a:spcBef>
              <a:spcAft>
                <a:spcPts val="0"/>
              </a:spcAft>
              <a:buSzPts val="1400"/>
              <a:buChar char="-"/>
            </a:pPr>
            <a:r>
              <a:rPr lang="en"/>
              <a:t>Claustrophobia</a:t>
            </a:r>
            <a:endParaRPr/>
          </a:p>
          <a:p>
            <a:pPr indent="-317500" lvl="0" marL="457200" rtl="0" algn="l">
              <a:spcBef>
                <a:spcPts val="0"/>
              </a:spcBef>
              <a:spcAft>
                <a:spcPts val="0"/>
              </a:spcAft>
              <a:buSzPts val="1400"/>
              <a:buChar char="-"/>
            </a:pPr>
            <a:r>
              <a:rPr lang="en"/>
              <a:t>Smoking</a:t>
            </a:r>
            <a:endParaRPr/>
          </a:p>
          <a:p>
            <a:pPr indent="-317500" lvl="0" marL="457200" rtl="0" algn="l">
              <a:spcBef>
                <a:spcPts val="0"/>
              </a:spcBef>
              <a:spcAft>
                <a:spcPts val="0"/>
              </a:spcAft>
              <a:buSzPts val="1400"/>
              <a:buChar char="-"/>
            </a:pPr>
            <a:r>
              <a:rPr lang="en"/>
              <a:t>Psychotropic medication</a:t>
            </a:r>
            <a:endParaRPr/>
          </a:p>
          <a:p>
            <a:pPr indent="-317500" lvl="0" marL="457200" rtl="0" algn="l">
              <a:spcBef>
                <a:spcPts val="0"/>
              </a:spcBef>
              <a:spcAft>
                <a:spcPts val="0"/>
              </a:spcAft>
              <a:buSzPts val="1400"/>
              <a:buChar char="-"/>
            </a:pPr>
            <a:r>
              <a:rPr lang="en"/>
              <a:t>Left-handedness</a:t>
            </a:r>
            <a:endParaRPr/>
          </a:p>
          <a:p>
            <a:pPr indent="-317500" lvl="0" marL="457200" rtl="0" algn="l">
              <a:spcBef>
                <a:spcPts val="0"/>
              </a:spcBef>
              <a:spcAft>
                <a:spcPts val="0"/>
              </a:spcAft>
              <a:buSzPts val="1400"/>
              <a:buChar char="-"/>
            </a:pPr>
            <a:r>
              <a:rPr lang="en"/>
              <a:t>Severe tinnitus</a:t>
            </a:r>
            <a:endParaRPr/>
          </a:p>
        </p:txBody>
      </p:sp>
      <p:sp>
        <p:nvSpPr>
          <p:cNvPr id="230" name="Google Shape;230;g3120d47547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11a5ec2a73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100"/>
              <a:t>WM and LTM functions were evaluated at baseline before interventions</a:t>
            </a:r>
            <a:endParaRPr sz="1100"/>
          </a:p>
        </p:txBody>
      </p:sp>
      <p:sp>
        <p:nvSpPr>
          <p:cNvPr id="238" name="Google Shape;238;g311a5ec2a7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1d409edc6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 sz="1100"/>
              <a:t>4-12 letters</a:t>
            </a:r>
            <a:endParaRPr sz="1100"/>
          </a:p>
          <a:p>
            <a:pPr indent="-298450" lvl="0" marL="457200" rtl="0" algn="l">
              <a:lnSpc>
                <a:spcPct val="100000"/>
              </a:lnSpc>
              <a:spcBef>
                <a:spcPts val="0"/>
              </a:spcBef>
              <a:spcAft>
                <a:spcPts val="0"/>
              </a:spcAft>
              <a:buSzPts val="1100"/>
              <a:buChar char="-"/>
            </a:pPr>
            <a:r>
              <a:rPr lang="en" sz="1100"/>
              <a:t>Extreme</a:t>
            </a:r>
            <a:r>
              <a:rPr lang="en" sz="1100"/>
              <a:t> values along frequency, concreteness, and emotional valence dimensions were removed</a:t>
            </a:r>
            <a:endParaRPr sz="1100"/>
          </a:p>
          <a:p>
            <a:pPr indent="-298450" lvl="0" marL="457200" rtl="0" algn="l">
              <a:lnSpc>
                <a:spcPct val="100000"/>
              </a:lnSpc>
              <a:spcBef>
                <a:spcPts val="0"/>
              </a:spcBef>
              <a:spcAft>
                <a:spcPts val="0"/>
              </a:spcAft>
              <a:buSzPts val="1100"/>
              <a:buChar char="-"/>
            </a:pPr>
            <a:r>
              <a:t/>
            </a:r>
            <a:endParaRPr sz="1100"/>
          </a:p>
          <a:p>
            <a:pPr indent="0" lvl="0" marL="0" rtl="0" algn="l">
              <a:lnSpc>
                <a:spcPct val="100000"/>
              </a:lnSpc>
              <a:spcBef>
                <a:spcPts val="0"/>
              </a:spcBef>
              <a:spcAft>
                <a:spcPts val="0"/>
              </a:spcAft>
              <a:buSzPts val="1400"/>
              <a:buNone/>
            </a:pPr>
            <a:r>
              <a:t/>
            </a:r>
            <a:endParaRPr sz="1100"/>
          </a:p>
        </p:txBody>
      </p:sp>
      <p:sp>
        <p:nvSpPr>
          <p:cNvPr id="246" name="Google Shape;246;g311d409edc6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11d409edc6_1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 sz="1100"/>
              <a:t>4-12 letters</a:t>
            </a:r>
            <a:endParaRPr sz="1100"/>
          </a:p>
          <a:p>
            <a:pPr indent="-298450" lvl="0" marL="457200" rtl="0" algn="l">
              <a:lnSpc>
                <a:spcPct val="100000"/>
              </a:lnSpc>
              <a:spcBef>
                <a:spcPts val="0"/>
              </a:spcBef>
              <a:spcAft>
                <a:spcPts val="0"/>
              </a:spcAft>
              <a:buSzPts val="1100"/>
              <a:buChar char="-"/>
            </a:pPr>
            <a:r>
              <a:rPr lang="en" sz="1100"/>
              <a:t>Extreme values along frequency, concreteness, and emotional valence dimensions were removed</a:t>
            </a:r>
            <a:endParaRPr sz="1100"/>
          </a:p>
          <a:p>
            <a:pPr indent="-298450" lvl="0" marL="457200" rtl="0" algn="l">
              <a:lnSpc>
                <a:spcPct val="100000"/>
              </a:lnSpc>
              <a:spcBef>
                <a:spcPts val="0"/>
              </a:spcBef>
              <a:spcAft>
                <a:spcPts val="0"/>
              </a:spcAft>
              <a:buSzPts val="1100"/>
              <a:buChar char="-"/>
            </a:pPr>
            <a:r>
              <a:t/>
            </a:r>
            <a:endParaRPr sz="1100"/>
          </a:p>
          <a:p>
            <a:pPr indent="0" lvl="0" marL="0" rtl="0" algn="l">
              <a:lnSpc>
                <a:spcPct val="100000"/>
              </a:lnSpc>
              <a:spcBef>
                <a:spcPts val="0"/>
              </a:spcBef>
              <a:spcAft>
                <a:spcPts val="0"/>
              </a:spcAft>
              <a:buSzPts val="1400"/>
              <a:buNone/>
            </a:pPr>
            <a:r>
              <a:t/>
            </a:r>
            <a:endParaRPr sz="1100"/>
          </a:p>
        </p:txBody>
      </p:sp>
      <p:sp>
        <p:nvSpPr>
          <p:cNvPr id="254" name="Google Shape;254;g311d409edc6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20d475477_1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120d475477_1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3120d475477_1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1d409edc6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i="1" lang="en" sz="1100"/>
              <a:t>The high-definition transcranial alternating current stimulation is the same as discussed in the course, but in traditional tACS, </a:t>
            </a:r>
            <a:r>
              <a:rPr i="1" lang="en" sz="1100"/>
              <a:t>current</a:t>
            </a:r>
            <a:r>
              <a:rPr i="1" lang="en" sz="1100"/>
              <a:t> flows from one source to one sink. But the HD version, has many sources and one sink, for example in this experiment, there were 8 sources, as you can see by the green dots, and then the currents flowed to the central electrode, where the targeted brain region was.</a:t>
            </a:r>
            <a:endParaRPr i="1" sz="1100"/>
          </a:p>
          <a:p>
            <a:pPr indent="0" lvl="0" marL="0" rtl="0" algn="l">
              <a:spcBef>
                <a:spcPts val="0"/>
              </a:spcBef>
              <a:spcAft>
                <a:spcPts val="0"/>
              </a:spcAft>
              <a:buClr>
                <a:schemeClr val="dk1"/>
              </a:buClr>
              <a:buSzPts val="1400"/>
              <a:buFont typeface="Arial"/>
              <a:buNone/>
            </a:pPr>
            <a:r>
              <a:t/>
            </a:r>
            <a:endParaRPr i="1" sz="1100"/>
          </a:p>
          <a:p>
            <a:pPr indent="0" lvl="0" marL="0" rtl="0" algn="l">
              <a:spcBef>
                <a:spcPts val="0"/>
              </a:spcBef>
              <a:spcAft>
                <a:spcPts val="0"/>
              </a:spcAft>
              <a:buClr>
                <a:schemeClr val="dk1"/>
              </a:buClr>
              <a:buSzPts val="1400"/>
              <a:buFont typeface="Arial"/>
              <a:buNone/>
            </a:pPr>
            <a:r>
              <a:rPr i="1" lang="en" sz="1100"/>
              <a:t>Another thing is, tACS entrains the rhythm by </a:t>
            </a:r>
            <a:r>
              <a:rPr i="1" lang="en" sz="1100"/>
              <a:t>subthreshold</a:t>
            </a:r>
            <a:r>
              <a:rPr i="1" lang="en" sz="1100"/>
              <a:t> </a:t>
            </a:r>
            <a:r>
              <a:rPr i="1" lang="en" sz="1100"/>
              <a:t>excitation</a:t>
            </a:r>
            <a:r>
              <a:rPr i="1" lang="en" sz="1100"/>
              <a:t>, so there’s no action potential directly caused by tACS.</a:t>
            </a:r>
            <a:endParaRPr i="1" sz="1100"/>
          </a:p>
          <a:p>
            <a:pPr indent="0" lvl="0" marL="0" rtl="0" algn="l">
              <a:spcBef>
                <a:spcPts val="0"/>
              </a:spcBef>
              <a:spcAft>
                <a:spcPts val="0"/>
              </a:spcAft>
              <a:buClr>
                <a:schemeClr val="dk1"/>
              </a:buClr>
              <a:buSzPts val="1400"/>
              <a:buFont typeface="Arial"/>
              <a:buNone/>
            </a:pPr>
            <a:r>
              <a:t/>
            </a:r>
            <a:endParaRPr i="1" sz="1100"/>
          </a:p>
          <a:p>
            <a:pPr indent="0" lvl="0" marL="0" rtl="0" algn="l">
              <a:spcBef>
                <a:spcPts val="0"/>
              </a:spcBef>
              <a:spcAft>
                <a:spcPts val="0"/>
              </a:spcAft>
              <a:buClr>
                <a:schemeClr val="dk1"/>
              </a:buClr>
              <a:buSzPts val="1400"/>
              <a:buFont typeface="Arial"/>
              <a:buNone/>
            </a:pPr>
            <a:r>
              <a:rPr i="1" lang="en" sz="1100"/>
              <a:t>This is the figure for left IPL</a:t>
            </a:r>
            <a:endParaRPr i="1" sz="1100"/>
          </a:p>
          <a:p>
            <a:pPr indent="0" lvl="0" marL="0" rtl="0" algn="l">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1400"/>
              <a:buFont typeface="Arial"/>
              <a:buNone/>
            </a:pPr>
            <a:r>
              <a:rPr lang="en" sz="1100"/>
              <a:t>While HD-tACS doesn’t induce action potentials directly, the oscillating electric field affects the </a:t>
            </a:r>
            <a:r>
              <a:rPr b="1" lang="en" sz="1100"/>
              <a:t>membrane potentials</a:t>
            </a:r>
            <a:r>
              <a:rPr lang="en" sz="1100"/>
              <a:t> of neurons. Neurons naturally oscillate between slightly depolarized (closer to firing) and hyperpolarized (further from firing) states.</a:t>
            </a:r>
            <a:br>
              <a:rPr lang="en" sz="1100"/>
            </a:br>
            <a:endParaRPr sz="1100"/>
          </a:p>
          <a:p>
            <a:pPr indent="0" lvl="0" marL="0" rtl="0" algn="l">
              <a:spcBef>
                <a:spcPts val="0"/>
              </a:spcBef>
              <a:spcAft>
                <a:spcPts val="0"/>
              </a:spcAft>
              <a:buClr>
                <a:schemeClr val="dk1"/>
              </a:buClr>
              <a:buSzPts val="1400"/>
              <a:buFont typeface="Arial"/>
              <a:buNone/>
            </a:pPr>
            <a:r>
              <a:rPr b="1" lang="en" sz="1100"/>
              <a:t>Subthreshold Influence:</a:t>
            </a:r>
            <a:r>
              <a:rPr lang="en" sz="1100"/>
              <a:t> The electrical currents in HD-tACS are low-intensity and designed to stay below the threshold required to cause neurons to fire (i.e., not strong enough to create action potentials).</a:t>
            </a:r>
            <a:endParaRPr sz="1100"/>
          </a:p>
          <a:p>
            <a:pPr indent="0" lvl="0" marL="0" rtl="0" algn="l">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1100"/>
              <a:buFont typeface="Arial"/>
              <a:buNone/>
            </a:pPr>
            <a:r>
              <a:rPr b="1" lang="en" sz="1100"/>
              <a:t>"8x1"</a:t>
            </a:r>
            <a:r>
              <a:rPr lang="en" sz="1100"/>
              <a:t> means there are </a:t>
            </a:r>
            <a:r>
              <a:rPr b="1" lang="en" sz="1100"/>
              <a:t>8 electrodes (the "8") acting as sources</a:t>
            </a:r>
            <a:r>
              <a:rPr lang="en" sz="1100"/>
              <a:t> surrounding a </a:t>
            </a:r>
            <a:r>
              <a:rPr b="1" lang="en" sz="1100"/>
              <a:t>single central electrode (the "1") acting as a sink</a:t>
            </a:r>
            <a:r>
              <a:rPr lang="en" sz="1100"/>
              <a:t>.</a:t>
            </a:r>
            <a:endParaRPr sz="1100"/>
          </a:p>
          <a:p>
            <a:pPr indent="0" lvl="0" marL="0" rtl="0" algn="l">
              <a:spcBef>
                <a:spcPts val="0"/>
              </a:spcBef>
              <a:spcAft>
                <a:spcPts val="0"/>
              </a:spcAft>
              <a:buClr>
                <a:schemeClr val="dk1"/>
              </a:buClr>
              <a:buSzPts val="1100"/>
              <a:buFont typeface="Arial"/>
              <a:buNone/>
            </a:pPr>
            <a:r>
              <a:rPr lang="en" sz="1100"/>
              <a:t>The </a:t>
            </a:r>
            <a:r>
              <a:rPr b="1" lang="en" sz="1100"/>
              <a:t>eight electrodes</a:t>
            </a:r>
            <a:r>
              <a:rPr lang="en" sz="1100"/>
              <a:t> surrounding the target area deliver alternating current (AC), while the </a:t>
            </a:r>
            <a:r>
              <a:rPr b="1" lang="en" sz="1100"/>
              <a:t>central electrode</a:t>
            </a:r>
            <a:r>
              <a:rPr lang="en" sz="1100"/>
              <a:t> serves as the ground or "sink," collecting the current. This arrangement helps to create a </a:t>
            </a:r>
            <a:r>
              <a:rPr b="1" lang="en" sz="1100"/>
              <a:t>focal stimulation zone</a:t>
            </a:r>
            <a:r>
              <a:rPr lang="en" sz="1100"/>
              <a:t> directly beneath the central sink electrode, improving the spatial precision of tACS.</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(Traditional tACS usually employs two large electrodes—one anode (positive) and one cathode (negative)—placed on the scalp over target areas. Electrode Size: These electrodes are typically larger (often 5 cm x 5 cm or larger), which leads to a more diffuse electric field that affects a broad cortical region.)</a:t>
            </a:r>
            <a:endParaRPr sz="1100"/>
          </a:p>
          <a:p>
            <a:pPr indent="0" lvl="0" marL="0" rtl="0" algn="l">
              <a:lnSpc>
                <a:spcPct val="100000"/>
              </a:lnSpc>
              <a:spcBef>
                <a:spcPts val="0"/>
              </a:spcBef>
              <a:spcAft>
                <a:spcPts val="0"/>
              </a:spcAft>
              <a:buSzPts val="1400"/>
              <a:buNone/>
            </a:pPr>
            <a:r>
              <a:t/>
            </a:r>
            <a:endParaRPr sz="1100"/>
          </a:p>
        </p:txBody>
      </p:sp>
      <p:sp>
        <p:nvSpPr>
          <p:cNvPr id="270" name="Google Shape;270;g311d409edc6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11d409edc6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100"/>
              <a:t>While HD-tACS doesn’t induce action potentials directly, the oscillating electric field affects the </a:t>
            </a:r>
            <a:r>
              <a:rPr b="1" lang="en" sz="1100"/>
              <a:t>membrane potentials</a:t>
            </a:r>
            <a:r>
              <a:rPr lang="en" sz="1100"/>
              <a:t> of neurons. Neurons naturally oscillate between slightly depolarized (closer to firing) and hyperpolarized (further from firing) states.</a:t>
            </a:r>
            <a:br>
              <a:rPr lang="en" sz="1100"/>
            </a:br>
            <a:endParaRPr sz="1100"/>
          </a:p>
          <a:p>
            <a:pPr indent="0" lvl="0" marL="0" rtl="0" algn="l">
              <a:lnSpc>
                <a:spcPct val="100000"/>
              </a:lnSpc>
              <a:spcBef>
                <a:spcPts val="0"/>
              </a:spcBef>
              <a:spcAft>
                <a:spcPts val="0"/>
              </a:spcAft>
              <a:buSzPts val="1400"/>
              <a:buNone/>
            </a:pPr>
            <a:r>
              <a:rPr b="1" lang="en" sz="1100"/>
              <a:t>Subthreshold Influence:</a:t>
            </a:r>
            <a:r>
              <a:rPr lang="en" sz="1100"/>
              <a:t> The electrical currents in HD-tACS are low-intensity and designed to stay below the threshold required to cause neurons to fire (i.e., not strong enough to create action potentials).</a:t>
            </a:r>
            <a:endParaRPr sz="1100"/>
          </a:p>
          <a:p>
            <a:pPr indent="0" lvl="0" marL="0" rtl="0" algn="l">
              <a:lnSpc>
                <a:spcPct val="100000"/>
              </a:lnSpc>
              <a:spcBef>
                <a:spcPts val="0"/>
              </a:spcBef>
              <a:spcAft>
                <a:spcPts val="0"/>
              </a:spcAft>
              <a:buSzPts val="1400"/>
              <a:buNone/>
            </a:pPr>
            <a:r>
              <a:t/>
            </a:r>
            <a:endParaRPr sz="1100"/>
          </a:p>
          <a:p>
            <a:pPr indent="0" lvl="0" marL="0" rtl="0" algn="l">
              <a:spcBef>
                <a:spcPts val="0"/>
              </a:spcBef>
              <a:spcAft>
                <a:spcPts val="0"/>
              </a:spcAft>
              <a:buClr>
                <a:schemeClr val="dk1"/>
              </a:buClr>
              <a:buSzPts val="1100"/>
              <a:buFont typeface="Arial"/>
              <a:buNone/>
            </a:pPr>
            <a:r>
              <a:rPr b="1" lang="en" sz="1100"/>
              <a:t>"8x1"</a:t>
            </a:r>
            <a:r>
              <a:rPr lang="en" sz="1100"/>
              <a:t> means there are </a:t>
            </a:r>
            <a:r>
              <a:rPr b="1" lang="en" sz="1100"/>
              <a:t>8 electrodes (the "8") acting as sources</a:t>
            </a:r>
            <a:r>
              <a:rPr lang="en" sz="1100"/>
              <a:t> surrounding a </a:t>
            </a:r>
            <a:r>
              <a:rPr b="1" lang="en" sz="1100"/>
              <a:t>single central electrode (the "1") acting as a sink</a:t>
            </a:r>
            <a:r>
              <a:rPr lang="en" sz="1100"/>
              <a:t>.</a:t>
            </a:r>
            <a:endParaRPr sz="1100"/>
          </a:p>
          <a:p>
            <a:pPr indent="0" lvl="0" marL="0" rtl="0" algn="l">
              <a:spcBef>
                <a:spcPts val="0"/>
              </a:spcBef>
              <a:spcAft>
                <a:spcPts val="0"/>
              </a:spcAft>
              <a:buSzPts val="1100"/>
              <a:buNone/>
            </a:pPr>
            <a:r>
              <a:rPr lang="en" sz="1100"/>
              <a:t>The </a:t>
            </a:r>
            <a:r>
              <a:rPr b="1" lang="en" sz="1100"/>
              <a:t>eight electrodes</a:t>
            </a:r>
            <a:r>
              <a:rPr lang="en" sz="1100"/>
              <a:t> surrounding the target area deliver alternating current (AC), while the </a:t>
            </a:r>
            <a:r>
              <a:rPr b="1" lang="en" sz="1100"/>
              <a:t>central electrode</a:t>
            </a:r>
            <a:r>
              <a:rPr lang="en" sz="1100"/>
              <a:t> serves as the ground or "sink," collecting the current. This arrangement helps to create a </a:t>
            </a:r>
            <a:r>
              <a:rPr b="1" lang="en" sz="1100"/>
              <a:t>focal stimulation zone</a:t>
            </a:r>
            <a:r>
              <a:rPr lang="en" sz="1100"/>
              <a:t> directly beneath the central sink electrode, improving the spatial precision of tACS.</a:t>
            </a:r>
            <a:endParaRPr sz="1100"/>
          </a:p>
          <a:p>
            <a:pPr indent="0" lvl="0" marL="0" rtl="0" algn="l">
              <a:spcBef>
                <a:spcPts val="0"/>
              </a:spcBef>
              <a:spcAft>
                <a:spcPts val="0"/>
              </a:spcAft>
              <a:buSzPts val="1100"/>
              <a:buNone/>
            </a:pPr>
            <a:r>
              <a:t/>
            </a:r>
            <a:endParaRPr sz="1100"/>
          </a:p>
          <a:p>
            <a:pPr indent="0" lvl="0" marL="0" rtl="0" algn="l">
              <a:spcBef>
                <a:spcPts val="0"/>
              </a:spcBef>
              <a:spcAft>
                <a:spcPts val="0"/>
              </a:spcAft>
              <a:buClr>
                <a:schemeClr val="dk1"/>
              </a:buClr>
              <a:buSzPts val="1100"/>
              <a:buFont typeface="Arial"/>
              <a:buNone/>
            </a:pPr>
            <a:r>
              <a:rPr lang="en" sz="1100"/>
              <a:t>(Traditional tACS usually employs two large electrodes—one anode (positive) and one cathode (negative)—placed on the scalp over target areas. Electrode Size: These electrodes are typically larger (often 5 cm x 5 cm or larger), which leads to a more diffuse electric field that affects a broad cortical region.)</a:t>
            </a:r>
            <a:endParaRPr sz="1100"/>
          </a:p>
        </p:txBody>
      </p:sp>
      <p:sp>
        <p:nvSpPr>
          <p:cNvPr id="279" name="Google Shape;279;g311d409edc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1d409edc6_1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100"/>
              <a:t>While HD-tACS doesn’t induce action potentials directly, the oscillating electric field affects the </a:t>
            </a:r>
            <a:r>
              <a:rPr b="1" lang="en" sz="1100"/>
              <a:t>membrane potentials</a:t>
            </a:r>
            <a:r>
              <a:rPr lang="en" sz="1100"/>
              <a:t> of neurons. Neurons naturally oscillate between slightly depolarized (closer to firing) and hyperpolarized (further from firing) states.</a:t>
            </a:r>
            <a:br>
              <a:rPr lang="en" sz="1100"/>
            </a:br>
            <a:endParaRPr sz="1100"/>
          </a:p>
          <a:p>
            <a:pPr indent="0" lvl="0" marL="0" rtl="0" algn="l">
              <a:lnSpc>
                <a:spcPct val="100000"/>
              </a:lnSpc>
              <a:spcBef>
                <a:spcPts val="0"/>
              </a:spcBef>
              <a:spcAft>
                <a:spcPts val="0"/>
              </a:spcAft>
              <a:buSzPts val="1400"/>
              <a:buNone/>
            </a:pPr>
            <a:r>
              <a:rPr b="1" lang="en" sz="1100"/>
              <a:t>Subthreshold Influence:</a:t>
            </a:r>
            <a:r>
              <a:rPr lang="en" sz="1100"/>
              <a:t> The electrical currents in HD-tACS are low-intensity and designed to stay below the threshold required to cause neurons to fire (i.e., not strong enough to create action potentials).</a:t>
            </a:r>
            <a:endParaRPr sz="1100"/>
          </a:p>
          <a:p>
            <a:pPr indent="0" lvl="0" marL="0" rtl="0" algn="l">
              <a:lnSpc>
                <a:spcPct val="100000"/>
              </a:lnSpc>
              <a:spcBef>
                <a:spcPts val="0"/>
              </a:spcBef>
              <a:spcAft>
                <a:spcPts val="0"/>
              </a:spcAft>
              <a:buSzPts val="1400"/>
              <a:buNone/>
            </a:pPr>
            <a:r>
              <a:t/>
            </a:r>
            <a:endParaRPr sz="1100"/>
          </a:p>
          <a:p>
            <a:pPr indent="0" lvl="0" marL="0" rtl="0" algn="l">
              <a:spcBef>
                <a:spcPts val="0"/>
              </a:spcBef>
              <a:spcAft>
                <a:spcPts val="0"/>
              </a:spcAft>
              <a:buSzPts val="1100"/>
              <a:buNone/>
            </a:pPr>
            <a:r>
              <a:rPr b="1" lang="en" sz="1100"/>
              <a:t>"8x1"</a:t>
            </a:r>
            <a:r>
              <a:rPr lang="en" sz="1100"/>
              <a:t> means there are </a:t>
            </a:r>
            <a:r>
              <a:rPr b="1" lang="en" sz="1100"/>
              <a:t>8 electrodes (the "8") acting as sources</a:t>
            </a:r>
            <a:r>
              <a:rPr lang="en" sz="1100"/>
              <a:t> surrounding a </a:t>
            </a:r>
            <a:r>
              <a:rPr b="1" lang="en" sz="1100"/>
              <a:t>single central electrode (the "1") acting as a sink</a:t>
            </a:r>
            <a:r>
              <a:rPr lang="en" sz="1100"/>
              <a:t>.</a:t>
            </a:r>
            <a:endParaRPr sz="1100"/>
          </a:p>
          <a:p>
            <a:pPr indent="0" lvl="0" marL="0" rtl="0" algn="l">
              <a:spcBef>
                <a:spcPts val="0"/>
              </a:spcBef>
              <a:spcAft>
                <a:spcPts val="0"/>
              </a:spcAft>
              <a:buSzPts val="1100"/>
              <a:buNone/>
            </a:pPr>
            <a:r>
              <a:rPr lang="en" sz="1100"/>
              <a:t>The </a:t>
            </a:r>
            <a:r>
              <a:rPr b="1" lang="en" sz="1100"/>
              <a:t>eight electrodes</a:t>
            </a:r>
            <a:r>
              <a:rPr lang="en" sz="1100"/>
              <a:t> surrounding the target area deliver alternating current (AC), while the </a:t>
            </a:r>
            <a:r>
              <a:rPr b="1" lang="en" sz="1100"/>
              <a:t>central electrode</a:t>
            </a:r>
            <a:r>
              <a:rPr lang="en" sz="1100"/>
              <a:t> serves as the ground or "sink," collecting the current. This arrangement helps to create a </a:t>
            </a:r>
            <a:r>
              <a:rPr b="1" lang="en" sz="1100"/>
              <a:t>focal stimulation zone</a:t>
            </a:r>
            <a:r>
              <a:rPr lang="en" sz="1100"/>
              <a:t> directly beneath the central sink electrode, improving the spatial precision of tACS.</a:t>
            </a:r>
            <a:endParaRPr sz="1100"/>
          </a:p>
          <a:p>
            <a:pPr indent="0" lvl="0" marL="0" rtl="0" algn="l">
              <a:spcBef>
                <a:spcPts val="0"/>
              </a:spcBef>
              <a:spcAft>
                <a:spcPts val="0"/>
              </a:spcAft>
              <a:buSzPts val="1100"/>
              <a:buNone/>
            </a:pPr>
            <a:r>
              <a:t/>
            </a:r>
            <a:endParaRPr sz="1100"/>
          </a:p>
          <a:p>
            <a:pPr indent="0" lvl="0" marL="0" rtl="0" algn="l">
              <a:spcBef>
                <a:spcPts val="0"/>
              </a:spcBef>
              <a:spcAft>
                <a:spcPts val="0"/>
              </a:spcAft>
              <a:buSzPts val="1100"/>
              <a:buNone/>
            </a:pPr>
            <a:r>
              <a:rPr lang="en" sz="1100"/>
              <a:t>(Traditional tACS usually employs two large electrodes—one anode (positive) and one cathode (negative)—placed on the scalp over target areas. Electrode Size: These electrodes are typically larger (often 5 cm x 5 cm or larger), which leads to a more diffuse electric field that affects a broad cortical region.)</a:t>
            </a:r>
            <a:endParaRPr sz="1100"/>
          </a:p>
        </p:txBody>
      </p:sp>
      <p:sp>
        <p:nvSpPr>
          <p:cNvPr id="288" name="Google Shape;288;g311d409edc6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196cc961d_2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
              <a:t>To give a bit of the background, one of the challenges due to rapidly aging global population is the impairment in basic memory system, which will lead to the older adults making bad financial decisions, and have trouble comprehending language.</a:t>
            </a:r>
            <a:endParaRPr i="1"/>
          </a:p>
          <a:p>
            <a:pPr indent="0" lvl="0" marL="0" rtl="0" algn="l">
              <a:lnSpc>
                <a:spcPct val="100000"/>
              </a:lnSpc>
              <a:spcBef>
                <a:spcPts val="0"/>
              </a:spcBef>
              <a:spcAft>
                <a:spcPts val="0"/>
              </a:spcAft>
              <a:buNone/>
            </a:pPr>
            <a:r>
              <a:t/>
            </a:r>
            <a:endParaRPr i="1"/>
          </a:p>
          <a:p>
            <a:pPr indent="0" lvl="0" marL="0" rtl="0" algn="l">
              <a:lnSpc>
                <a:spcPct val="100000"/>
              </a:lnSpc>
              <a:spcBef>
                <a:spcPts val="0"/>
              </a:spcBef>
              <a:spcAft>
                <a:spcPts val="0"/>
              </a:spcAft>
              <a:buNone/>
            </a:pPr>
            <a:r>
              <a:rPr i="1" lang="en"/>
              <a:t>And previous studies have suggested that …. … processing, especially for the memory functions</a:t>
            </a:r>
            <a:endParaRPr i="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
              <a:t>such as making financial decisions or comprehending language</a:t>
            </a:r>
            <a:endParaRPr/>
          </a:p>
          <a:p>
            <a:pPr indent="-317500" lvl="0" marL="457200" rtl="0" algn="l">
              <a:lnSpc>
                <a:spcPct val="100000"/>
              </a:lnSpc>
              <a:spcBef>
                <a:spcPts val="0"/>
              </a:spcBef>
              <a:spcAft>
                <a:spcPts val="0"/>
              </a:spcAft>
              <a:buSzPts val="1400"/>
              <a:buChar char="-"/>
            </a:pPr>
            <a:r>
              <a:rPr lang="en"/>
              <a:t>Studies regarding brain circuits and networks have suggested that the rhythmic activity of cognitive circuitry may be important for the coordination of information processing. [6]</a:t>
            </a:r>
            <a:endParaRPr/>
          </a:p>
        </p:txBody>
      </p:sp>
      <p:sp>
        <p:nvSpPr>
          <p:cNvPr id="129" name="Google Shape;129;g31196cc961d_2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1d409edc6_1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 sz="1100"/>
              <a:t>Chance level thing</a:t>
            </a:r>
            <a:endParaRPr i="1"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 sz="1100"/>
              <a:t>While HD-tACS doesn’t induce action potentials directly, the oscillating electric field affects the </a:t>
            </a:r>
            <a:r>
              <a:rPr b="1" lang="en" sz="1100"/>
              <a:t>membrane potentials</a:t>
            </a:r>
            <a:r>
              <a:rPr lang="en" sz="1100"/>
              <a:t> of neurons. Neurons naturally oscillate between slightly depolarized (closer to firing) and hyperpolarized (further from firing) states.</a:t>
            </a:r>
            <a:br>
              <a:rPr lang="en" sz="1100"/>
            </a:br>
            <a:endParaRPr sz="1100"/>
          </a:p>
          <a:p>
            <a:pPr indent="0" lvl="0" marL="0" rtl="0" algn="l">
              <a:lnSpc>
                <a:spcPct val="100000"/>
              </a:lnSpc>
              <a:spcBef>
                <a:spcPts val="0"/>
              </a:spcBef>
              <a:spcAft>
                <a:spcPts val="0"/>
              </a:spcAft>
              <a:buSzPts val="1400"/>
              <a:buNone/>
            </a:pPr>
            <a:r>
              <a:rPr b="1" lang="en" sz="1100"/>
              <a:t>Subthreshold Influence:</a:t>
            </a:r>
            <a:r>
              <a:rPr lang="en" sz="1100"/>
              <a:t> The electrical currents in HD-tACS are low-intensity and designed to stay below the threshold required to cause neurons to fire (i.e., not strong enough to create action potentials).</a:t>
            </a:r>
            <a:endParaRPr sz="1100"/>
          </a:p>
          <a:p>
            <a:pPr indent="0" lvl="0" marL="0" rtl="0" algn="l">
              <a:lnSpc>
                <a:spcPct val="100000"/>
              </a:lnSpc>
              <a:spcBef>
                <a:spcPts val="0"/>
              </a:spcBef>
              <a:spcAft>
                <a:spcPts val="0"/>
              </a:spcAft>
              <a:buSzPts val="1400"/>
              <a:buNone/>
            </a:pPr>
            <a:r>
              <a:t/>
            </a:r>
            <a:endParaRPr sz="1100"/>
          </a:p>
          <a:p>
            <a:pPr indent="0" lvl="0" marL="0" rtl="0" algn="l">
              <a:spcBef>
                <a:spcPts val="0"/>
              </a:spcBef>
              <a:spcAft>
                <a:spcPts val="0"/>
              </a:spcAft>
              <a:buSzPts val="1100"/>
              <a:buNone/>
            </a:pPr>
            <a:r>
              <a:rPr b="1" lang="en" sz="1100"/>
              <a:t>"8x1"</a:t>
            </a:r>
            <a:r>
              <a:rPr lang="en" sz="1100"/>
              <a:t> means there are </a:t>
            </a:r>
            <a:r>
              <a:rPr b="1" lang="en" sz="1100"/>
              <a:t>8 electrodes (the "8") acting as sources</a:t>
            </a:r>
            <a:r>
              <a:rPr lang="en" sz="1100"/>
              <a:t> surrounding a </a:t>
            </a:r>
            <a:r>
              <a:rPr b="1" lang="en" sz="1100"/>
              <a:t>single central electrode (the "1") acting as a sink</a:t>
            </a:r>
            <a:r>
              <a:rPr lang="en" sz="1100"/>
              <a:t>.</a:t>
            </a:r>
            <a:endParaRPr sz="1100"/>
          </a:p>
          <a:p>
            <a:pPr indent="0" lvl="0" marL="0" rtl="0" algn="l">
              <a:spcBef>
                <a:spcPts val="0"/>
              </a:spcBef>
              <a:spcAft>
                <a:spcPts val="0"/>
              </a:spcAft>
              <a:buSzPts val="1100"/>
              <a:buNone/>
            </a:pPr>
            <a:r>
              <a:rPr lang="en" sz="1100"/>
              <a:t>The </a:t>
            </a:r>
            <a:r>
              <a:rPr b="1" lang="en" sz="1100"/>
              <a:t>eight electrodes</a:t>
            </a:r>
            <a:r>
              <a:rPr lang="en" sz="1100"/>
              <a:t> surrounding the target area deliver alternating current (AC), while the </a:t>
            </a:r>
            <a:r>
              <a:rPr b="1" lang="en" sz="1100"/>
              <a:t>central electrode</a:t>
            </a:r>
            <a:r>
              <a:rPr lang="en" sz="1100"/>
              <a:t> serves as the ground or "sink," collecting the current. This arrangement helps to create a </a:t>
            </a:r>
            <a:r>
              <a:rPr b="1" lang="en" sz="1100"/>
              <a:t>focal stimulation zone</a:t>
            </a:r>
            <a:r>
              <a:rPr lang="en" sz="1100"/>
              <a:t> directly beneath the central sink electrode, improving the spatial precision of tACS.</a:t>
            </a:r>
            <a:endParaRPr sz="1100"/>
          </a:p>
          <a:p>
            <a:pPr indent="0" lvl="0" marL="0" rtl="0" algn="l">
              <a:spcBef>
                <a:spcPts val="0"/>
              </a:spcBef>
              <a:spcAft>
                <a:spcPts val="0"/>
              </a:spcAft>
              <a:buSzPts val="1100"/>
              <a:buNone/>
            </a:pPr>
            <a:r>
              <a:t/>
            </a:r>
            <a:endParaRPr sz="1100"/>
          </a:p>
          <a:p>
            <a:pPr indent="0" lvl="0" marL="0" rtl="0" algn="l">
              <a:spcBef>
                <a:spcPts val="0"/>
              </a:spcBef>
              <a:spcAft>
                <a:spcPts val="0"/>
              </a:spcAft>
              <a:buSzPts val="1100"/>
              <a:buNone/>
            </a:pPr>
            <a:r>
              <a:rPr lang="en" sz="1100"/>
              <a:t>(Traditional tACS usually employs two large electrodes—one anode (positive) and one cathode (negative)—placed on the scalp over target areas. Electrode Size: These electrodes are typically larger (often 5 cm x 5 cm or larger), which leads to a more diffuse electric field that affects a broad cortical region.)</a:t>
            </a:r>
            <a:endParaRPr sz="1100"/>
          </a:p>
          <a:p>
            <a:pPr indent="0" lvl="0" marL="0" rtl="0" algn="l">
              <a:spcBef>
                <a:spcPts val="0"/>
              </a:spcBef>
              <a:spcAft>
                <a:spcPts val="0"/>
              </a:spcAft>
              <a:buSzPts val="1100"/>
              <a:buNone/>
            </a:pPr>
            <a:r>
              <a:t/>
            </a:r>
            <a:endParaRPr sz="1100"/>
          </a:p>
          <a:p>
            <a:pPr indent="0" lvl="0" marL="0" rtl="0" algn="l">
              <a:spcBef>
                <a:spcPts val="0"/>
              </a:spcBef>
              <a:spcAft>
                <a:spcPts val="0"/>
              </a:spcAft>
              <a:buSzPts val="1100"/>
              <a:buNone/>
            </a:pPr>
            <a:r>
              <a:rPr lang="en" sz="1100"/>
              <a:t>## Sham</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Very interesting thing: They stimulated the same brain region in the sham group, but the timing of the stimulation is not the same. It is described as "the gold standard" in this field of research, but I fail to understand why.</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Another thing: They said they use the same intensity, for example, in the two conditions in Exp1. But they probably did so by fixing the amplitude of the current. In this case, the overall energy delivered to the brain is not controlled. (But is somehow justified, as the peak stimulation effect is more important)</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Participants were all asked to guess whether they are in an active or sham procedure, the results were at chance level.</a:t>
            </a:r>
            <a:endParaRPr sz="1100"/>
          </a:p>
          <a:p>
            <a:pPr indent="0" lvl="0" marL="0" rtl="0" algn="l">
              <a:spcBef>
                <a:spcPts val="0"/>
              </a:spcBef>
              <a:spcAft>
                <a:spcPts val="0"/>
              </a:spcAft>
              <a:buSzPts val="1100"/>
              <a:buNone/>
            </a:pPr>
            <a:r>
              <a:t/>
            </a:r>
            <a:endParaRPr sz="1100"/>
          </a:p>
        </p:txBody>
      </p:sp>
      <p:sp>
        <p:nvSpPr>
          <p:cNvPr id="296" name="Google Shape;296;g311d409edc6_1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20d47547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sz="1100"/>
          </a:p>
        </p:txBody>
      </p:sp>
      <p:sp>
        <p:nvSpPr>
          <p:cNvPr id="304" name="Google Shape;304;g3120d47547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196cc961d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196cc961d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a:t>We first have here the results of experiment 1. In exp 1, we split the participants into dlpfc gamma neuromodulation, ipl theta neuromodulation, and sham. </a:t>
            </a:r>
            <a:r>
              <a:rPr lang="en"/>
              <a:t>The dlpfc gamma group have higher performance in primacy relative to sham=&gt;dlpfc gamma modulation selectively improves ltm; ipl theta have higher performance in recency </a:t>
            </a:r>
            <a:r>
              <a:rPr lang="en"/>
              <a:t>relative to sham.=&gt;ipl theta modulation selectively improves wm</a:t>
            </a:r>
            <a:endParaRPr/>
          </a:p>
          <a:p>
            <a:pPr indent="0" lvl="0" marL="0" rtl="0" algn="l">
              <a:spcBef>
                <a:spcPts val="0"/>
              </a:spcBef>
              <a:spcAft>
                <a:spcPts val="0"/>
              </a:spcAft>
              <a:buNone/>
            </a:pPr>
            <a:r>
              <a:rPr lang="en"/>
              <a:t>Question - significance?</a:t>
            </a:r>
            <a:endParaRPr/>
          </a:p>
        </p:txBody>
      </p:sp>
      <p:sp>
        <p:nvSpPr>
          <p:cNvPr id="313" name="Google Shape;313;g31196cc961d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120d47547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120d47547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Active control for exp1 - stimulating the same regions hence if there is a non-specific effect it would be observed in both experiments</a:t>
            </a:r>
            <a:endParaRPr/>
          </a:p>
          <a:p>
            <a:pPr indent="0" lvl="0" marL="0" rtl="0" algn="l">
              <a:spcBef>
                <a:spcPts val="0"/>
              </a:spcBef>
              <a:spcAft>
                <a:spcPts val="0"/>
              </a:spcAft>
              <a:buNone/>
            </a:pPr>
            <a:r>
              <a:rPr lang="en"/>
              <a:t>Check transretinal neuromodulation - t</a:t>
            </a:r>
            <a:r>
              <a:rPr lang="en">
                <a:solidFill>
                  <a:srgbClr val="282828"/>
                </a:solidFill>
                <a:highlight>
                  <a:srgbClr val="F7F7F7"/>
                </a:highlight>
              </a:rPr>
              <a:t>hese non-specific side effects are caused by concomitant stimulation of afferent nerves and sensory organs; volume conduction in the head allows for direct retinal stimulation for a wide range of montages, even for those that are not targeting visual areas </a:t>
            </a:r>
            <a:r>
              <a:rPr lang="en" u="sng">
                <a:solidFill>
                  <a:schemeClr val="hlink"/>
                </a:solidFill>
                <a:highlight>
                  <a:srgbClr val="F7F7F7"/>
                </a:highlight>
                <a:hlinkClick r:id="rId2"/>
              </a:rPr>
              <a:t>https://www.frontiersin.org/journals/psychology/articles/10.3389/fpsyg.2019.00213/full#h3</a:t>
            </a:r>
            <a:r>
              <a:rPr lang="en">
                <a:solidFill>
                  <a:srgbClr val="282828"/>
                </a:solidFill>
                <a:highlight>
                  <a:srgbClr val="F7F7F7"/>
                </a:highlight>
              </a:rPr>
              <a:t> </a:t>
            </a:r>
            <a:endParaRPr/>
          </a:p>
        </p:txBody>
      </p:sp>
      <p:sp>
        <p:nvSpPr>
          <p:cNvPr id="327" name="Google Shape;327;g3120d475477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20d475477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120d475477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3120d475477_1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196cc961d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1196cc961d_1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31196cc961d_1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120d475477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120d475477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120d475477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20d475477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120d475477_1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3120d475477_1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196cc961d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1196cc961d_1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To conclude, we saw that the interventions manipulate 2 distinct cognitive operations - LTM and WM</a:t>
            </a:r>
            <a:endParaRPr/>
          </a:p>
          <a:p>
            <a:pPr indent="0" lvl="0" marL="0" rtl="0" algn="l">
              <a:spcBef>
                <a:spcPts val="0"/>
              </a:spcBef>
              <a:spcAft>
                <a:spcPts val="0"/>
              </a:spcAft>
              <a:buNone/>
            </a:pPr>
            <a:r>
              <a:rPr lang="en"/>
              <a:t>The authors suggest a potential mechanism for wm improvement. Ipl theta modulation may be facilitating the temporal segregation between representations of different clusters ie recency, middle clusters, primacy; this can explain why we see improvement exclusively in recency</a:t>
            </a:r>
            <a:endParaRPr/>
          </a:p>
          <a:p>
            <a:pPr indent="0" lvl="0" marL="0" rtl="0" algn="l">
              <a:spcBef>
                <a:spcPts val="0"/>
              </a:spcBef>
              <a:spcAft>
                <a:spcPts val="0"/>
              </a:spcAft>
              <a:buNone/>
            </a:pPr>
            <a:r>
              <a:rPr lang="en"/>
              <a:t>X -  Herweg, N. A., Solomon, E. A. &amp; Kahana, M. J. Theta oscillations in human memory. Trends Cogn. Sci. 24, 208–227 (2020).</a:t>
            </a:r>
            <a:endParaRPr/>
          </a:p>
          <a:p>
            <a:pPr indent="0" lvl="0" marL="0" rtl="0" algn="l">
              <a:spcBef>
                <a:spcPts val="0"/>
              </a:spcBef>
              <a:spcAft>
                <a:spcPts val="0"/>
              </a:spcAft>
              <a:buNone/>
            </a:pPr>
            <a:r>
              <a:rPr lang="en"/>
              <a:t>To explain the selectivity of the results, the authors suggest that while IPL modulation could improve recall of later items, it could not improve transfer of previously presented information to LTM. This may be due to distinct encoding mechanisms for WM and LTM or the transfer involving separate executive control processes unaffected by this modulation design</a:t>
            </a:r>
            <a:endParaRPr/>
          </a:p>
        </p:txBody>
      </p:sp>
      <p:sp>
        <p:nvSpPr>
          <p:cNvPr id="380" name="Google Shape;380;g31196cc961d_1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120d475477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120d475477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According to previous findings both .. but this study suggests that these frequency ranges and regions may relate to..</a:t>
            </a:r>
            <a:endParaRPr/>
          </a:p>
          <a:p>
            <a:pPr indent="0" lvl="0" marL="0" rtl="0" algn="l">
              <a:spcBef>
                <a:spcPts val="0"/>
              </a:spcBef>
              <a:spcAft>
                <a:spcPts val="0"/>
              </a:spcAft>
              <a:buNone/>
            </a:pPr>
            <a:r>
              <a:rPr lang="en"/>
              <a:t>In dlpfc gamma activation improvement could be because of activation of downstream regions directly impacting </a:t>
            </a:r>
            <a:r>
              <a:rPr lang="en"/>
              <a:t>attention</a:t>
            </a:r>
            <a:r>
              <a:rPr lang="en"/>
              <a:t> and therefore </a:t>
            </a:r>
            <a:r>
              <a:rPr lang="en"/>
              <a:t>encoding</a:t>
            </a:r>
            <a:r>
              <a:rPr lang="en"/>
              <a:t> efficiency </a:t>
            </a:r>
            <a:endParaRPr/>
          </a:p>
          <a:p>
            <a:pPr indent="0" lvl="0" marL="0" rtl="0" algn="l">
              <a:spcBef>
                <a:spcPts val="0"/>
              </a:spcBef>
              <a:spcAft>
                <a:spcPts val="0"/>
              </a:spcAft>
              <a:buNone/>
            </a:pPr>
            <a:r>
              <a:t/>
            </a:r>
            <a:endParaRPr/>
          </a:p>
        </p:txBody>
      </p:sp>
      <p:sp>
        <p:nvSpPr>
          <p:cNvPr id="389" name="Google Shape;389;g3120d475477_1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196cc961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196cc961d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a:t>To give you a very general direction of this study, they tried to use non-invasive technologies, to protect or …., in a rapid…., …</a:t>
            </a:r>
            <a:endParaRPr i="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inspired by models of healthy aging!</a:t>
            </a:r>
            <a:endParaRPr/>
          </a:p>
        </p:txBody>
      </p:sp>
      <p:sp>
        <p:nvSpPr>
          <p:cNvPr id="138" name="Google Shape;138;g31196cc961d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11ca47847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11ca47847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Other limitations</a:t>
            </a:r>
            <a:endParaRPr/>
          </a:p>
          <a:p>
            <a:pPr indent="0" lvl="0" marL="0" rtl="0" algn="l">
              <a:spcBef>
                <a:spcPts val="0"/>
              </a:spcBef>
              <a:spcAft>
                <a:spcPts val="0"/>
              </a:spcAft>
              <a:buNone/>
            </a:pPr>
            <a:r>
              <a:rPr lang="en"/>
              <a:t>-Definition of sham</a:t>
            </a:r>
            <a:endParaRPr/>
          </a:p>
          <a:p>
            <a:pPr indent="0" lvl="0" marL="0" rtl="0" algn="l">
              <a:spcBef>
                <a:spcPts val="0"/>
              </a:spcBef>
              <a:spcAft>
                <a:spcPts val="0"/>
              </a:spcAft>
              <a:buNone/>
            </a:pPr>
            <a:r>
              <a:rPr lang="en"/>
              <a:t>-look at healthy participants with general cognitive decline due to age - how useful are the results?</a:t>
            </a:r>
            <a:endParaRPr/>
          </a:p>
        </p:txBody>
      </p:sp>
      <p:sp>
        <p:nvSpPr>
          <p:cNvPr id="398" name="Google Shape;398;g311ca47847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13167dcd76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13167dcd76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13167dcd76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120d475477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120d475477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3120d475477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1196cc961d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1196cc961d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31196cc961d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12e0020ec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12e0020ec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12e0020ec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
              <a:t>Now about memory. They focused on two kinds of memory: working memory and long-term memory. </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
              <a:t>WM is the temporary storage for the information that our executive function is actively manipulating. It has limited capacity, 7 plus or minus 2 chunks, with the duration of 10-15 seconds without rehearsal.</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
              <a:t>Long-term memory is more self-explanatory, the information can be sustained for a long time, and it has unlimited capacity.</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
              <a:t>But WM and LTM are still very complicated and abstract ideas, so to test these concepts, they had to operationalized them. WM was operationalized as the recency effect, and LTM was operationalized as primacy effect in the immediate free recall paradigm.</a:t>
            </a:r>
            <a:endParaRPr i="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Difference between WM and STM: STM is about passively retaining information for a brief period, e.g. remembering phone number to dial; WM is about temporary storage and manipulation of the information. WM is an extension of STM. There is double dissociation.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Immediate free recall paradigm: Ask participants to recall the temporally presented items, without any specific order.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While LTM is operationalized as such, it does not really fit the definition that requires delayed recal</a:t>
            </a:r>
            <a:endParaRPr/>
          </a:p>
          <a:p>
            <a:pPr indent="0" lvl="0" marL="0" rtl="0" algn="l">
              <a:lnSpc>
                <a:spcPct val="100000"/>
              </a:lnSpc>
              <a:spcBef>
                <a:spcPts val="0"/>
              </a:spcBef>
              <a:spcAft>
                <a:spcPts val="0"/>
              </a:spcAft>
              <a:buSzPts val="1400"/>
              <a:buNone/>
            </a:pPr>
            <a:r>
              <a:t/>
            </a:r>
            <a:endParaRPr/>
          </a:p>
        </p:txBody>
      </p:sp>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1a5ec2a7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
              <a:t>In the immediate free recall paradigm, the stimuli were serially presented. The recall probability curves upwards in the two ends. The higher recall probabilities in the beginning of the trial is called the primacy effect, the operationalization of LTM. Primacy effect is like the thing that the first impression sticks. In the end of the series, there is the recency effect, which is the operationalization of WM. </a:t>
            </a:r>
            <a:r>
              <a:rPr i="1" lang="en"/>
              <a:t>Because</a:t>
            </a:r>
            <a:r>
              <a:rPr i="1" lang="en"/>
              <a:t> it </a:t>
            </a:r>
            <a:r>
              <a:rPr i="1" lang="en"/>
              <a:t>just</a:t>
            </a:r>
            <a:r>
              <a:rPr i="1" lang="en"/>
              <a:t> happened, so you have can recall them better.</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https://pubmed.ncbi.nlm.nih.gov/22360707/</a:t>
            </a:r>
            <a:endParaRPr/>
          </a:p>
        </p:txBody>
      </p:sp>
      <p:sp>
        <p:nvSpPr>
          <p:cNvPr id="154" name="Google Shape;154;g311a5ec2a7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1b8516dd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
              <a:t>A little reminder of brainwave frequencies</a:t>
            </a:r>
            <a:r>
              <a:rPr i="1" lang="en"/>
              <a:t>, theta is in the range of 4-8 Hz, in this paper they chose 4 Hz; and gamma is in the range of 32-100 Hz, and they chose 60 Hz, based on previous studies saying that these are the frequencies that produce optimal effects.</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60 Hz/4Hz</a:t>
            </a:r>
            <a:endParaRPr/>
          </a:p>
        </p:txBody>
      </p:sp>
      <p:sp>
        <p:nvSpPr>
          <p:cNvPr id="168" name="Google Shape;168;g311b8516dd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196cc961d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
              <a:t>The two brain regions targeted are …. And …… . Specifically, they chose left-DLPFC and left-IPL, we think it’s because the task involved were auditory-verbal, which is related to the language function.</a:t>
            </a:r>
            <a:endParaRPr i="1"/>
          </a:p>
          <a:p>
            <a:pPr indent="0" lvl="0" marL="0" rtl="0" algn="l">
              <a:lnSpc>
                <a:spcPct val="100000"/>
              </a:lnSpc>
              <a:spcBef>
                <a:spcPts val="0"/>
              </a:spcBef>
              <a:spcAft>
                <a:spcPts val="0"/>
              </a:spcAft>
              <a:buSzPts val="1400"/>
              <a:buNone/>
            </a:pPr>
            <a:r>
              <a:t/>
            </a:r>
            <a:endParaRPr i="1"/>
          </a:p>
          <a:p>
            <a:pPr indent="0" lvl="0" marL="0" rtl="0" algn="l">
              <a:spcBef>
                <a:spcPts val="0"/>
              </a:spcBef>
              <a:spcAft>
                <a:spcPts val="0"/>
              </a:spcAft>
              <a:buSzPts val="1400"/>
              <a:buNone/>
            </a:pPr>
            <a:r>
              <a:rPr lang="en" strike="sngStrike"/>
              <a:t>Previous studies have shown contradictory results in all four combinations of the two brain regions and the two frequencies, in both tACS and TMS. But just to be clear, the two combinations they tested, theta rhythm in DLPFC with improved working memory, and gamma rhythm in IPL with improved LTM function had both been shown, but never tested together, and shown the separation.</a:t>
            </a:r>
            <a:endParaRPr i="1" strike="sngStrike"/>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Positive: WM in parietal theta rhythms, LTM in </a:t>
            </a:r>
            <a:r>
              <a:rPr lang="en"/>
              <a:t>frontal</a:t>
            </a:r>
            <a:r>
              <a:rPr lang="en"/>
              <a:t> gamma rhythms</a:t>
            </a:r>
            <a:endParaRPr/>
          </a:p>
          <a:p>
            <a:pPr indent="0" lvl="0" marL="0" rtl="0" algn="l">
              <a:lnSpc>
                <a:spcPct val="100000"/>
              </a:lnSpc>
              <a:spcBef>
                <a:spcPts val="0"/>
              </a:spcBef>
              <a:spcAft>
                <a:spcPts val="0"/>
              </a:spcAft>
              <a:buSzPts val="1400"/>
              <a:buNone/>
            </a:pPr>
            <a:r>
              <a:rPr lang="en"/>
              <a:t>Contradictory: Theta in frontal, gamma in parietal and frontal</a:t>
            </a:r>
            <a:endParaRPr/>
          </a:p>
          <a:p>
            <a:pPr indent="0" lvl="0" marL="0" rtl="0" algn="l">
              <a:lnSpc>
                <a:spcPct val="100000"/>
              </a:lnSpc>
              <a:spcBef>
                <a:spcPts val="0"/>
              </a:spcBef>
              <a:spcAft>
                <a:spcPts val="0"/>
              </a:spcAft>
              <a:buSzPts val="1400"/>
              <a:buNone/>
            </a:pPr>
            <a:r>
              <a:rPr lang="en"/>
              <a:t>		Theta in parietal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u="sng">
                <a:solidFill>
                  <a:schemeClr val="hlink"/>
                </a:solidFill>
                <a:hlinkClick r:id="rId2"/>
              </a:rPr>
              <a:t>https://www.researchgate.net/figure/Left-DLPFC-location-on-the-Montreal-Neurological-Institute-MNI-brain-template-central_fig15_321848671</a:t>
            </a:r>
            <a:endParaRPr/>
          </a:p>
          <a:p>
            <a:pPr indent="0" lvl="0" marL="0" rtl="0" algn="l">
              <a:lnSpc>
                <a:spcPct val="100000"/>
              </a:lnSpc>
              <a:spcBef>
                <a:spcPts val="0"/>
              </a:spcBef>
              <a:spcAft>
                <a:spcPts val="0"/>
              </a:spcAft>
              <a:buSzPts val="1400"/>
              <a:buNone/>
            </a:pPr>
            <a:r>
              <a:rPr lang="en" u="sng">
                <a:solidFill>
                  <a:schemeClr val="hlink"/>
                </a:solidFill>
                <a:hlinkClick r:id="rId3"/>
              </a:rPr>
              <a:t>https://neuroscientificallychallenged.com/glossary/inferior-parietal-lobule</a:t>
            </a:r>
            <a:endParaRPr/>
          </a:p>
          <a:p>
            <a:pPr indent="0" lvl="0" marL="0" rtl="0" algn="l">
              <a:lnSpc>
                <a:spcPct val="100000"/>
              </a:lnSpc>
              <a:spcBef>
                <a:spcPts val="0"/>
              </a:spcBef>
              <a:spcAft>
                <a:spcPts val="0"/>
              </a:spcAft>
              <a:buSzPts val="1400"/>
              <a:buNone/>
            </a:pPr>
            <a:r>
              <a:t/>
            </a:r>
            <a:endParaRPr/>
          </a:p>
        </p:txBody>
      </p:sp>
      <p:sp>
        <p:nvSpPr>
          <p:cNvPr id="178" name="Google Shape;178;g31196cc961d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1b8516d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 Used to be visuospatial memory, traditional tACS, and in young adults</a:t>
            </a:r>
            <a:endParaRPr/>
          </a:p>
        </p:txBody>
      </p:sp>
      <p:sp>
        <p:nvSpPr>
          <p:cNvPr id="191" name="Google Shape;191;g311b8516d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196cc961d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1196cc961d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a:t>One of the objectives of experiment 1 was to test these two hypotheses. The first one was:..... . The second one is similar, but instead of theta rhythms in IPL, its gamma rhythms in DLPFC for long-term memory.</a:t>
            </a:r>
            <a:br>
              <a:rPr i="1" lang="en"/>
            </a:br>
            <a:br>
              <a:rPr i="1" lang="en"/>
            </a:br>
            <a:r>
              <a:rPr i="1" lang="en"/>
              <a:t>They also examined the individual differences, to see whether people with lower cognitive </a:t>
            </a:r>
            <a:r>
              <a:rPr i="1" lang="en"/>
              <a:t>performance</a:t>
            </a:r>
            <a:r>
              <a:rPr i="1" lang="en"/>
              <a:t> would benefit more from the tACS </a:t>
            </a:r>
            <a:r>
              <a:rPr i="1" lang="en"/>
              <a:t>stimulation</a:t>
            </a:r>
            <a:r>
              <a:rPr i="1" lang="en"/>
              <a:t>.</a:t>
            </a:r>
            <a:endParaRPr i="1"/>
          </a:p>
        </p:txBody>
      </p:sp>
      <p:sp>
        <p:nvSpPr>
          <p:cNvPr id="200" name="Google Shape;200;g31196cc961d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Diapositive de titre">
    <p:spTree>
      <p:nvGrpSpPr>
        <p:cNvPr id="17" name="Shape 17"/>
        <p:cNvGrpSpPr/>
        <p:nvPr/>
      </p:nvGrpSpPr>
      <p:grpSpPr>
        <a:xfrm>
          <a:off x="0" y="0"/>
          <a:ext cx="0" cy="0"/>
          <a:chOff x="0" y="0"/>
          <a:chExt cx="0" cy="0"/>
        </a:xfrm>
      </p:grpSpPr>
      <p:sp>
        <p:nvSpPr>
          <p:cNvPr id="18" name="Google Shape;18;p17"/>
          <p:cNvSpPr/>
          <p:nvPr>
            <p:ph idx="2" type="pic"/>
          </p:nvPr>
        </p:nvSpPr>
        <p:spPr>
          <a:xfrm>
            <a:off x="1331913" y="0"/>
            <a:ext cx="7812087" cy="4948238"/>
          </a:xfrm>
          <a:prstGeom prst="rect">
            <a:avLst/>
          </a:prstGeom>
          <a:noFill/>
          <a:ln>
            <a:noFill/>
          </a:ln>
        </p:spPr>
      </p:sp>
      <p:sp>
        <p:nvSpPr>
          <p:cNvPr id="19" name="Google Shape;19;p17"/>
          <p:cNvSpPr txBox="1"/>
          <p:nvPr>
            <p:ph type="ctrTitle"/>
          </p:nvPr>
        </p:nvSpPr>
        <p:spPr>
          <a:xfrm>
            <a:off x="6405563" y="786535"/>
            <a:ext cx="2738437" cy="2338387"/>
          </a:xfrm>
          <a:prstGeom prst="rect">
            <a:avLst/>
          </a:prstGeom>
          <a:solidFill>
            <a:schemeClr val="accent1"/>
          </a:solidFill>
          <a:ln>
            <a:noFill/>
          </a:ln>
        </p:spPr>
        <p:txBody>
          <a:bodyPr anchorCtr="0" anchor="ctr" bIns="46800" lIns="216000" spcFirstLastPara="1" rIns="72000" wrap="square" tIns="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 type="subTitle"/>
          </p:nvPr>
        </p:nvSpPr>
        <p:spPr>
          <a:xfrm>
            <a:off x="4576763" y="3124922"/>
            <a:ext cx="1828800" cy="1568450"/>
          </a:xfrm>
          <a:prstGeom prst="rect">
            <a:avLst/>
          </a:prstGeom>
          <a:solidFill>
            <a:schemeClr val="dk1"/>
          </a:solidFill>
          <a:ln>
            <a:noFill/>
          </a:ln>
        </p:spPr>
        <p:txBody>
          <a:bodyPr anchorCtr="0" anchor="ctr" bIns="45700" lIns="90000" spcFirstLastPara="1" rIns="91425" wrap="square" tIns="4570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1" name="Google Shape;21;p17"/>
          <p:cNvPicPr preferRelativeResize="0"/>
          <p:nvPr/>
        </p:nvPicPr>
        <p:blipFill rotWithShape="1">
          <a:blip r:embed="rId2">
            <a:alphaModFix/>
          </a:blip>
          <a:srcRect b="0" l="0" r="0" t="0"/>
          <a:stretch/>
        </p:blipFill>
        <p:spPr>
          <a:xfrm>
            <a:off x="82647" y="80283"/>
            <a:ext cx="1175301" cy="508655"/>
          </a:xfrm>
          <a:prstGeom prst="rect">
            <a:avLst/>
          </a:prstGeom>
          <a:noFill/>
          <a:ln>
            <a:noFill/>
          </a:ln>
        </p:spPr>
      </p:pic>
      <p:sp>
        <p:nvSpPr>
          <p:cNvPr id="22" name="Google Shape;22;p17"/>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lvl1pPr indent="-228600" lvl="0" marL="457200" algn="ctr">
              <a:lnSpc>
                <a:spcPct val="90000"/>
              </a:lnSpc>
              <a:spcBef>
                <a:spcPts val="750"/>
              </a:spcBef>
              <a:spcAft>
                <a:spcPts val="0"/>
              </a:spcAft>
              <a:buSzPts val="990"/>
              <a:buNone/>
              <a:defRPr sz="1100"/>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17"/>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lvl1pPr indent="-268605" lvl="0" marL="457200" algn="l">
              <a:lnSpc>
                <a:spcPct val="90000"/>
              </a:lnSpc>
              <a:spcBef>
                <a:spcPts val="750"/>
              </a:spcBef>
              <a:spcAft>
                <a:spcPts val="0"/>
              </a:spcAft>
              <a:buSzPts val="630"/>
              <a:buFont typeface="Arial"/>
              <a:buChar char="•"/>
              <a:defRPr sz="700">
                <a:solidFill>
                  <a:schemeClr val="dk1"/>
                </a:solidFill>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17"/>
          <p:cNvSpPr txBox="1"/>
          <p:nvPr>
            <p:ph idx="12" type="sldNum"/>
          </p:nvPr>
        </p:nvSpPr>
        <p:spPr>
          <a:xfrm>
            <a:off x="8556784" y="4749851"/>
            <a:ext cx="548700" cy="393600"/>
          </a:xfrm>
          <a:prstGeom prst="rect">
            <a:avLst/>
          </a:prstGeom>
        </p:spPr>
        <p:txBody>
          <a:bodyPr anchorCtr="0" anchor="t" bIns="0" lIns="90000" spcFirstLastPara="1" rIns="90000" wrap="square" tIns="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78" name="Shape 78"/>
        <p:cNvGrpSpPr/>
        <p:nvPr/>
      </p:nvGrpSpPr>
      <p:grpSpPr>
        <a:xfrm>
          <a:off x="0" y="0"/>
          <a:ext cx="0" cy="0"/>
          <a:chOff x="0" y="0"/>
          <a:chExt cx="0" cy="0"/>
        </a:xfrm>
      </p:grpSpPr>
      <p:sp>
        <p:nvSpPr>
          <p:cNvPr id="79" name="Google Shape;79;p3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82" name="Shape 82"/>
        <p:cNvGrpSpPr/>
        <p:nvPr/>
      </p:nvGrpSpPr>
      <p:grpSpPr>
        <a:xfrm>
          <a:off x="0" y="0"/>
          <a:ext cx="0" cy="0"/>
          <a:chOff x="0" y="0"/>
          <a:chExt cx="0" cy="0"/>
        </a:xfrm>
      </p:grpSpPr>
      <p:sp>
        <p:nvSpPr>
          <p:cNvPr id="83" name="Google Shape;83;p18"/>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84" name="Google Shape;84;p18"/>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86" name="Google Shape;86;p18"/>
          <p:cNvSpPr/>
          <p:nvPr>
            <p:ph idx="2" type="pic"/>
          </p:nvPr>
        </p:nvSpPr>
        <p:spPr>
          <a:xfrm>
            <a:off x="904875" y="0"/>
            <a:ext cx="3667125" cy="5143500"/>
          </a:xfrm>
          <a:prstGeom prst="rect">
            <a:avLst/>
          </a:prstGeom>
          <a:noFill/>
          <a:ln>
            <a:noFill/>
          </a:ln>
        </p:spPr>
      </p:sp>
      <p:sp>
        <p:nvSpPr>
          <p:cNvPr id="87" name="Google Shape;87;p1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de section">
  <p:cSld name="2_Titre de section">
    <p:spTree>
      <p:nvGrpSpPr>
        <p:cNvPr id="90" name="Shape 90"/>
        <p:cNvGrpSpPr/>
        <p:nvPr/>
      </p:nvGrpSpPr>
      <p:grpSpPr>
        <a:xfrm>
          <a:off x="0" y="0"/>
          <a:ext cx="0" cy="0"/>
          <a:chOff x="0" y="0"/>
          <a:chExt cx="0" cy="0"/>
        </a:xfrm>
      </p:grpSpPr>
      <p:sp>
        <p:nvSpPr>
          <p:cNvPr id="91" name="Google Shape;91;p19"/>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92" name="Google Shape;92;p19"/>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9"/>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94" name="Google Shape;94;p19"/>
          <p:cNvSpPr/>
          <p:nvPr>
            <p:ph idx="2" type="pic"/>
          </p:nvPr>
        </p:nvSpPr>
        <p:spPr>
          <a:xfrm>
            <a:off x="904875" y="0"/>
            <a:ext cx="3667125" cy="5143500"/>
          </a:xfrm>
          <a:prstGeom prst="rect">
            <a:avLst/>
          </a:prstGeom>
          <a:noFill/>
          <a:ln>
            <a:noFill/>
          </a:ln>
        </p:spPr>
      </p:sp>
      <p:sp>
        <p:nvSpPr>
          <p:cNvPr id="95" name="Google Shape;95;p1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98" name="Shape 98"/>
        <p:cNvGrpSpPr/>
        <p:nvPr/>
      </p:nvGrpSpPr>
      <p:grpSpPr>
        <a:xfrm>
          <a:off x="0" y="0"/>
          <a:ext cx="0" cy="0"/>
          <a:chOff x="0" y="0"/>
          <a:chExt cx="0" cy="0"/>
        </a:xfrm>
      </p:grpSpPr>
      <p:sp>
        <p:nvSpPr>
          <p:cNvPr id="99" name="Google Shape;99;p20"/>
          <p:cNvSpPr/>
          <p:nvPr/>
        </p:nvSpPr>
        <p:spPr>
          <a:xfrm>
            <a:off x="4572000" y="0"/>
            <a:ext cx="4572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00" name="Google Shape;100;p20"/>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102" name="Google Shape;102;p20"/>
          <p:cNvSpPr/>
          <p:nvPr>
            <p:ph idx="2" type="pic"/>
          </p:nvPr>
        </p:nvSpPr>
        <p:spPr>
          <a:xfrm>
            <a:off x="904875" y="0"/>
            <a:ext cx="3667125" cy="5143500"/>
          </a:xfrm>
          <a:prstGeom prst="rect">
            <a:avLst/>
          </a:prstGeom>
          <a:noFill/>
          <a:ln>
            <a:noFill/>
          </a:ln>
        </p:spPr>
      </p:sp>
      <p:sp>
        <p:nvSpPr>
          <p:cNvPr id="103" name="Google Shape;103;p2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spTree>
      <p:nvGrpSpPr>
        <p:cNvPr id="106" name="Shape 106"/>
        <p:cNvGrpSpPr/>
        <p:nvPr/>
      </p:nvGrpSpPr>
      <p:grpSpPr>
        <a:xfrm>
          <a:off x="0" y="0"/>
          <a:ext cx="0" cy="0"/>
          <a:chOff x="0" y="0"/>
          <a:chExt cx="0" cy="0"/>
        </a:xfrm>
      </p:grpSpPr>
      <p:sp>
        <p:nvSpPr>
          <p:cNvPr id="107" name="Google Shape;107;p28"/>
          <p:cNvSpPr/>
          <p:nvPr>
            <p:ph idx="2" type="pic"/>
          </p:nvPr>
        </p:nvSpPr>
        <p:spPr>
          <a:xfrm>
            <a:off x="904875" y="0"/>
            <a:ext cx="8239125" cy="5143500"/>
          </a:xfrm>
          <a:prstGeom prst="rect">
            <a:avLst/>
          </a:prstGeom>
          <a:noFill/>
          <a:ln>
            <a:noFill/>
          </a:ln>
        </p:spPr>
      </p:sp>
      <p:sp>
        <p:nvSpPr>
          <p:cNvPr id="108" name="Google Shape;108;p28"/>
          <p:cNvSpPr txBox="1"/>
          <p:nvPr>
            <p:ph type="title"/>
          </p:nvPr>
        </p:nvSpPr>
        <p:spPr>
          <a:xfrm>
            <a:off x="6405563" y="2571750"/>
            <a:ext cx="2738437" cy="2111375"/>
          </a:xfrm>
          <a:prstGeom prst="rect">
            <a:avLst/>
          </a:prstGeom>
          <a:solidFill>
            <a:schemeClr val="accent2"/>
          </a:solid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spTree>
      <p:nvGrpSpPr>
        <p:cNvPr id="112" name="Shape 112"/>
        <p:cNvGrpSpPr/>
        <p:nvPr/>
      </p:nvGrpSpPr>
      <p:grpSpPr>
        <a:xfrm>
          <a:off x="0" y="0"/>
          <a:ext cx="0" cy="0"/>
          <a:chOff x="0" y="0"/>
          <a:chExt cx="0" cy="0"/>
        </a:xfrm>
      </p:grpSpPr>
      <p:sp>
        <p:nvSpPr>
          <p:cNvPr id="113" name="Google Shape;113;p29"/>
          <p:cNvSpPr/>
          <p:nvPr>
            <p:ph idx="2" type="pic"/>
          </p:nvPr>
        </p:nvSpPr>
        <p:spPr>
          <a:xfrm>
            <a:off x="904875" y="0"/>
            <a:ext cx="7726363" cy="5143500"/>
          </a:xfrm>
          <a:prstGeom prst="rect">
            <a:avLst/>
          </a:prstGeom>
          <a:noFill/>
          <a:ln>
            <a:noFill/>
          </a:ln>
        </p:spPr>
      </p:sp>
      <p:sp>
        <p:nvSpPr>
          <p:cNvPr id="114" name="Google Shape;114;p2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25" name="Shape 25"/>
        <p:cNvGrpSpPr/>
        <p:nvPr/>
      </p:nvGrpSpPr>
      <p:grpSpPr>
        <a:xfrm>
          <a:off x="0" y="0"/>
          <a:ext cx="0" cy="0"/>
          <a:chOff x="0" y="0"/>
          <a:chExt cx="0" cy="0"/>
        </a:xfrm>
      </p:grpSpPr>
      <p:sp>
        <p:nvSpPr>
          <p:cNvPr id="26" name="Google Shape;26;p21"/>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1"/>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10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31" name="Shape 31"/>
        <p:cNvGrpSpPr/>
        <p:nvPr/>
      </p:nvGrpSpPr>
      <p:grpSpPr>
        <a:xfrm>
          <a:off x="0" y="0"/>
          <a:ext cx="0" cy="0"/>
          <a:chOff x="0" y="0"/>
          <a:chExt cx="0" cy="0"/>
        </a:xfrm>
      </p:grpSpPr>
      <p:sp>
        <p:nvSpPr>
          <p:cNvPr id="32" name="Google Shape;32;p26"/>
          <p:cNvSpPr txBox="1"/>
          <p:nvPr>
            <p:ph idx="1" type="body"/>
          </p:nvPr>
        </p:nvSpPr>
        <p:spPr>
          <a:xfrm>
            <a:off x="904875"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6"/>
          <p:cNvSpPr txBox="1"/>
          <p:nvPr>
            <p:ph idx="2" type="body"/>
          </p:nvPr>
        </p:nvSpPr>
        <p:spPr>
          <a:xfrm>
            <a:off x="4959772"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2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38" name="Shape 38"/>
        <p:cNvGrpSpPr/>
        <p:nvPr/>
      </p:nvGrpSpPr>
      <p:grpSpPr>
        <a:xfrm>
          <a:off x="0" y="0"/>
          <a:ext cx="0" cy="0"/>
          <a:chOff x="0" y="0"/>
          <a:chExt cx="0" cy="0"/>
        </a:xfrm>
      </p:grpSpPr>
      <p:sp>
        <p:nvSpPr>
          <p:cNvPr id="39" name="Google Shape;39;p22"/>
          <p:cNvSpPr txBox="1"/>
          <p:nvPr>
            <p:ph idx="1" type="body"/>
          </p:nvPr>
        </p:nvSpPr>
        <p:spPr>
          <a:xfrm>
            <a:off x="90487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22"/>
          <p:cNvSpPr/>
          <p:nvPr>
            <p:ph idx="2" type="pic"/>
          </p:nvPr>
        </p:nvSpPr>
        <p:spPr>
          <a:xfrm>
            <a:off x="5486400" y="0"/>
            <a:ext cx="3144838" cy="5143500"/>
          </a:xfrm>
          <a:prstGeom prst="rect">
            <a:avLst/>
          </a:prstGeom>
          <a:noFill/>
          <a:ln>
            <a:noFill/>
          </a:ln>
        </p:spPr>
      </p:sp>
      <p:sp>
        <p:nvSpPr>
          <p:cNvPr id="41" name="Google Shape;41;p22"/>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45" name="Shape 45"/>
        <p:cNvGrpSpPr/>
        <p:nvPr/>
      </p:nvGrpSpPr>
      <p:grpSpPr>
        <a:xfrm>
          <a:off x="0" y="0"/>
          <a:ext cx="0" cy="0"/>
          <a:chOff x="0" y="0"/>
          <a:chExt cx="0" cy="0"/>
        </a:xfrm>
      </p:grpSpPr>
      <p:sp>
        <p:nvSpPr>
          <p:cNvPr id="46" name="Google Shape;46;p23"/>
          <p:cNvSpPr/>
          <p:nvPr>
            <p:ph idx="2" type="pic"/>
          </p:nvPr>
        </p:nvSpPr>
        <p:spPr>
          <a:xfrm>
            <a:off x="904875" y="0"/>
            <a:ext cx="3144838" cy="5143500"/>
          </a:xfrm>
          <a:prstGeom prst="rect">
            <a:avLst/>
          </a:prstGeom>
          <a:noFill/>
          <a:ln>
            <a:noFill/>
          </a:ln>
        </p:spPr>
      </p:sp>
      <p:sp>
        <p:nvSpPr>
          <p:cNvPr id="47" name="Google Shape;47;p23"/>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3"/>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
        <p:nvSpPr>
          <p:cNvPr id="51" name="Google Shape;51;p23"/>
          <p:cNvSpPr txBox="1"/>
          <p:nvPr>
            <p:ph type="title"/>
          </p:nvPr>
        </p:nvSpPr>
        <p:spPr>
          <a:xfrm>
            <a:off x="904876"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52" name="Shape 52"/>
        <p:cNvGrpSpPr/>
        <p:nvPr/>
      </p:nvGrpSpPr>
      <p:grpSpPr>
        <a:xfrm>
          <a:off x="0" y="0"/>
          <a:ext cx="0" cy="0"/>
          <a:chOff x="0" y="0"/>
          <a:chExt cx="0" cy="0"/>
        </a:xfrm>
      </p:grpSpPr>
      <p:sp>
        <p:nvSpPr>
          <p:cNvPr id="53" name="Google Shape;53;p24"/>
          <p:cNvSpPr/>
          <p:nvPr>
            <p:ph idx="2" type="pic"/>
          </p:nvPr>
        </p:nvSpPr>
        <p:spPr>
          <a:xfrm>
            <a:off x="904875" y="0"/>
            <a:ext cx="3144838" cy="5143500"/>
          </a:xfrm>
          <a:prstGeom prst="rect">
            <a:avLst/>
          </a:prstGeom>
          <a:noFill/>
          <a:ln>
            <a:noFill/>
          </a:ln>
        </p:spPr>
      </p:sp>
      <p:sp>
        <p:nvSpPr>
          <p:cNvPr id="54" name="Google Shape;54;p24"/>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24"/>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
        <p:nvSpPr>
          <p:cNvPr id="58" name="Google Shape;58;p24"/>
          <p:cNvSpPr txBox="1"/>
          <p:nvPr>
            <p:ph type="title"/>
          </p:nvPr>
        </p:nvSpPr>
        <p:spPr>
          <a:xfrm>
            <a:off x="4049395"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59" name="Shape 59"/>
        <p:cNvGrpSpPr/>
        <p:nvPr/>
      </p:nvGrpSpPr>
      <p:grpSpPr>
        <a:xfrm>
          <a:off x="0" y="0"/>
          <a:ext cx="0" cy="0"/>
          <a:chOff x="0" y="0"/>
          <a:chExt cx="0" cy="0"/>
        </a:xfrm>
      </p:grpSpPr>
      <p:sp>
        <p:nvSpPr>
          <p:cNvPr id="60" name="Google Shape;60;p25"/>
          <p:cNvSpPr/>
          <p:nvPr>
            <p:ph idx="2" type="pic"/>
          </p:nvPr>
        </p:nvSpPr>
        <p:spPr>
          <a:xfrm>
            <a:off x="904875" y="1563688"/>
            <a:ext cx="3144838" cy="3579812"/>
          </a:xfrm>
          <a:prstGeom prst="rect">
            <a:avLst/>
          </a:prstGeom>
          <a:noFill/>
          <a:ln>
            <a:noFill/>
          </a:ln>
        </p:spPr>
      </p:sp>
      <p:sp>
        <p:nvSpPr>
          <p:cNvPr id="61" name="Google Shape;61;p25"/>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25"/>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66" name="Shape 66"/>
        <p:cNvGrpSpPr/>
        <p:nvPr/>
      </p:nvGrpSpPr>
      <p:grpSpPr>
        <a:xfrm>
          <a:off x="0" y="0"/>
          <a:ext cx="0" cy="0"/>
          <a:chOff x="0" y="0"/>
          <a:chExt cx="0" cy="0"/>
        </a:xfrm>
      </p:grpSpPr>
      <p:sp>
        <p:nvSpPr>
          <p:cNvPr id="67" name="Google Shape;67;p27"/>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spTree>
      <p:nvGrpSpPr>
        <p:cNvPr id="71" name="Shape 71"/>
        <p:cNvGrpSpPr/>
        <p:nvPr/>
      </p:nvGrpSpPr>
      <p:grpSpPr>
        <a:xfrm>
          <a:off x="0" y="0"/>
          <a:ext cx="0" cy="0"/>
          <a:chOff x="0" y="0"/>
          <a:chExt cx="0" cy="0"/>
        </a:xfrm>
      </p:grpSpPr>
      <p:sp>
        <p:nvSpPr>
          <p:cNvPr id="72" name="Google Shape;72;p30"/>
          <p:cNvSpPr/>
          <p:nvPr>
            <p:ph idx="2" type="pic"/>
          </p:nvPr>
        </p:nvSpPr>
        <p:spPr>
          <a:xfrm>
            <a:off x="904875" y="3114674"/>
            <a:ext cx="8239125" cy="2028825"/>
          </a:xfrm>
          <a:prstGeom prst="rect">
            <a:avLst/>
          </a:prstGeom>
          <a:noFill/>
          <a:ln>
            <a:noFill/>
          </a:ln>
        </p:spPr>
      </p:sp>
      <p:sp>
        <p:nvSpPr>
          <p:cNvPr id="73" name="Google Shape;73;p30"/>
          <p:cNvSpPr txBox="1"/>
          <p:nvPr>
            <p:ph idx="1" type="body"/>
          </p:nvPr>
        </p:nvSpPr>
        <p:spPr>
          <a:xfrm>
            <a:off x="904875" y="1563688"/>
            <a:ext cx="7646988" cy="1436687"/>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3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sp>
        <p:nvSpPr>
          <p:cNvPr id="77" name="Google Shape;77;p30"/>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marR="0" rtl="0" algn="l">
              <a:lnSpc>
                <a:spcPct val="90000"/>
              </a:lnSpc>
              <a:spcBef>
                <a:spcPts val="0"/>
              </a:spcBef>
              <a:spcAft>
                <a:spcPts val="0"/>
              </a:spcAft>
              <a:buClr>
                <a:schemeClr val="dk1"/>
              </a:buClr>
              <a:buSzPts val="3200"/>
              <a:buFont typeface="Libre Franklin"/>
              <a:buNone/>
              <a:defRPr b="1" i="0" sz="3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marR="0" rtl="0" algn="l">
              <a:lnSpc>
                <a:spcPct val="90000"/>
              </a:lnSpc>
              <a:spcBef>
                <a:spcPts val="750"/>
              </a:spcBef>
              <a:spcAft>
                <a:spcPts val="0"/>
              </a:spcAft>
              <a:buClr>
                <a:schemeClr val="accent1"/>
              </a:buClr>
              <a:buSzPts val="1620"/>
              <a:buFont typeface="Noto Sans Symbols"/>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Noto Sans Symbols"/>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
              <a:t>‹#›</a:t>
            </a:fld>
            <a:endParaRPr/>
          </a:p>
        </p:txBody>
      </p:sp>
      <p:pic>
        <p:nvPicPr>
          <p:cNvPr id="15" name="Google Shape;15;p16"/>
          <p:cNvPicPr preferRelativeResize="0"/>
          <p:nvPr/>
        </p:nvPicPr>
        <p:blipFill rotWithShape="1">
          <a:blip r:embed="rId1">
            <a:alphaModFix/>
          </a:blip>
          <a:srcRect b="0" l="0" r="0" t="0"/>
          <a:stretch/>
        </p:blipFill>
        <p:spPr>
          <a:xfrm>
            <a:off x="130273" y="132334"/>
            <a:ext cx="653952" cy="283022"/>
          </a:xfrm>
          <a:prstGeom prst="rect">
            <a:avLst/>
          </a:prstGeom>
          <a:noFill/>
          <a:ln>
            <a:noFill/>
          </a:ln>
        </p:spPr>
      </p:pic>
      <p:sp>
        <p:nvSpPr>
          <p:cNvPr id="16" name="Google Shape;16;p16"/>
          <p:cNvSpPr/>
          <p:nvPr/>
        </p:nvSpPr>
        <p:spPr>
          <a:xfrm rot="-5400000">
            <a:off x="430003" y="4897709"/>
            <a:ext cx="45719" cy="597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doi.org/10.1038/s41593-022-01132-3" TargetMode="External"/><Relationship Id="rId4" Type="http://schemas.openxmlformats.org/officeDocument/2006/relationships/hyperlink" Target="https://www.cell.com/trends/cognitive-sciences/fulltext/S1364-6613%2822%2900298-4" TargetMode="External"/><Relationship Id="rId5" Type="http://schemas.openxmlformats.org/officeDocument/2006/relationships/hyperlink" Target="https://pubmed.ncbi.nlm.nih.gov/22360707/" TargetMode="External"/><Relationship Id="rId6" Type="http://schemas.openxmlformats.org/officeDocument/2006/relationships/hyperlink" Target="https://choosemuse.com/blogs/news/a-deep-dive-into-brainwaves-brainwave-frequencies-explained-2" TargetMode="External"/><Relationship Id="rId7" Type="http://schemas.openxmlformats.org/officeDocument/2006/relationships/hyperlink" Target="https://www.researchgate.net/figure/Left-DLPFC-location-on-the-Montreal-Neurological-Institute-MNI-brain-template-central_fig15_321848671" TargetMode="External"/><Relationship Id="rId8" Type="http://schemas.openxmlformats.org/officeDocument/2006/relationships/hyperlink" Target="https://neuroscientificallychallenged.com/glossary/inferior-parietal-lobul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figure from [2]" id="121" name="Google Shape;121;p1"/>
          <p:cNvPicPr preferRelativeResize="0"/>
          <p:nvPr>
            <p:ph idx="2" type="pic"/>
          </p:nvPr>
        </p:nvPicPr>
        <p:blipFill rotWithShape="1">
          <a:blip r:embed="rId3">
            <a:alphaModFix/>
          </a:blip>
          <a:srcRect b="0" l="-10684" r="-7770" t="0"/>
          <a:stretch/>
        </p:blipFill>
        <p:spPr>
          <a:xfrm>
            <a:off x="1331913" y="0"/>
            <a:ext cx="7812000" cy="4948200"/>
          </a:xfrm>
          <a:prstGeom prst="rect">
            <a:avLst/>
          </a:prstGeom>
          <a:noFill/>
          <a:ln>
            <a:noFill/>
          </a:ln>
        </p:spPr>
      </p:pic>
      <p:sp>
        <p:nvSpPr>
          <p:cNvPr id="122" name="Google Shape;122;p1"/>
          <p:cNvSpPr txBox="1"/>
          <p:nvPr>
            <p:ph type="ctrTitle"/>
          </p:nvPr>
        </p:nvSpPr>
        <p:spPr>
          <a:xfrm>
            <a:off x="6405563" y="786535"/>
            <a:ext cx="2738437" cy="2338387"/>
          </a:xfrm>
          <a:prstGeom prst="rect">
            <a:avLst/>
          </a:prstGeom>
          <a:solidFill>
            <a:schemeClr val="accent1"/>
          </a:solidFill>
          <a:ln>
            <a:noFill/>
          </a:ln>
        </p:spPr>
        <p:txBody>
          <a:bodyPr anchorCtr="0" anchor="ctr" bIns="46800" lIns="216000" spcFirstLastPara="1" rIns="72000" wrap="square" tIns="0">
            <a:noAutofit/>
          </a:bodyPr>
          <a:lstStyle/>
          <a:p>
            <a:pPr indent="0" lvl="0" marL="0" rtl="0" algn="l">
              <a:lnSpc>
                <a:spcPct val="90000"/>
              </a:lnSpc>
              <a:spcBef>
                <a:spcPts val="0"/>
              </a:spcBef>
              <a:spcAft>
                <a:spcPts val="0"/>
              </a:spcAft>
              <a:buClr>
                <a:schemeClr val="lt1"/>
              </a:buClr>
              <a:buSzPts val="3240"/>
              <a:buFont typeface="Libre Franklin"/>
              <a:buNone/>
            </a:pPr>
            <a:r>
              <a:rPr lang="en" sz="1840"/>
              <a:t>Long-lasting, dissociable improvements in working memory and long-term memory in older adults with repetitive neuromodulation</a:t>
            </a:r>
            <a:endParaRPr sz="1840"/>
          </a:p>
          <a:p>
            <a:pPr indent="0" lvl="0" marL="0" rtl="0" algn="l">
              <a:spcBef>
                <a:spcPts val="0"/>
              </a:spcBef>
              <a:spcAft>
                <a:spcPts val="0"/>
              </a:spcAft>
              <a:buClr>
                <a:srgbClr val="000000"/>
              </a:buClr>
              <a:buSzPts val="1080"/>
              <a:buFont typeface="Arial"/>
              <a:buNone/>
            </a:pPr>
            <a:r>
              <a:rPr b="0" lang="en" sz="1200">
                <a:latin typeface="Arial"/>
                <a:ea typeface="Arial"/>
                <a:cs typeface="Arial"/>
                <a:sym typeface="Arial"/>
              </a:rPr>
              <a:t>Shrey Grover  et. al. 2022</a:t>
            </a:r>
            <a:endParaRPr sz="1840"/>
          </a:p>
        </p:txBody>
      </p:sp>
      <p:sp>
        <p:nvSpPr>
          <p:cNvPr id="123" name="Google Shape;123;p1"/>
          <p:cNvSpPr txBox="1"/>
          <p:nvPr>
            <p:ph idx="1" type="subTitle"/>
          </p:nvPr>
        </p:nvSpPr>
        <p:spPr>
          <a:xfrm>
            <a:off x="4473875" y="3038325"/>
            <a:ext cx="1926900" cy="1711500"/>
          </a:xfrm>
          <a:prstGeom prst="rect">
            <a:avLst/>
          </a:prstGeom>
          <a:solidFill>
            <a:schemeClr val="dk1"/>
          </a:solidFill>
          <a:ln>
            <a:noFill/>
          </a:ln>
        </p:spPr>
        <p:txBody>
          <a:bodyPr anchorCtr="0" anchor="ctr" bIns="45700" lIns="90000" spcFirstLastPara="1" rIns="91425" wrap="square" tIns="45700">
            <a:normAutofit/>
          </a:bodyPr>
          <a:lstStyle/>
          <a:p>
            <a:pPr indent="0" lvl="0" marL="0" rtl="0" algn="l">
              <a:lnSpc>
                <a:spcPct val="90000"/>
              </a:lnSpc>
              <a:spcBef>
                <a:spcPts val="0"/>
              </a:spcBef>
              <a:spcAft>
                <a:spcPts val="0"/>
              </a:spcAft>
              <a:buSzPts val="1080"/>
              <a:buNone/>
            </a:pPr>
            <a:r>
              <a:t/>
            </a:r>
            <a:endParaRPr sz="1400"/>
          </a:p>
          <a:p>
            <a:pPr indent="0" lvl="0" marL="0" rtl="0" algn="l">
              <a:lnSpc>
                <a:spcPct val="90000"/>
              </a:lnSpc>
              <a:spcBef>
                <a:spcPts val="0"/>
              </a:spcBef>
              <a:spcAft>
                <a:spcPts val="0"/>
              </a:spcAft>
              <a:buSzPts val="1080"/>
              <a:buNone/>
            </a:pPr>
            <a:r>
              <a:rPr lang="en" sz="1400"/>
              <a:t>Shiu-Cheng Wang</a:t>
            </a:r>
            <a:endParaRPr sz="1400"/>
          </a:p>
          <a:p>
            <a:pPr indent="0" lvl="0" marL="0" rtl="0" algn="l">
              <a:lnSpc>
                <a:spcPct val="90000"/>
              </a:lnSpc>
              <a:spcBef>
                <a:spcPts val="0"/>
              </a:spcBef>
              <a:spcAft>
                <a:spcPts val="0"/>
              </a:spcAft>
              <a:buSzPts val="1080"/>
              <a:buNone/>
            </a:pPr>
            <a:r>
              <a:rPr lang="en" sz="1400"/>
              <a:t>Nivedya Suresh</a:t>
            </a:r>
            <a:endParaRPr sz="1400"/>
          </a:p>
        </p:txBody>
      </p:sp>
      <p:sp>
        <p:nvSpPr>
          <p:cNvPr id="124" name="Google Shape;124;p1"/>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p>
            <a:pPr indent="0" lvl="0" marL="0" rtl="0" algn="ctr">
              <a:lnSpc>
                <a:spcPct val="90000"/>
              </a:lnSpc>
              <a:spcBef>
                <a:spcPts val="0"/>
              </a:spcBef>
              <a:spcAft>
                <a:spcPts val="0"/>
              </a:spcAft>
              <a:buSzPts val="990"/>
              <a:buNone/>
            </a:pPr>
            <a:r>
              <a:rPr lang="en"/>
              <a:t>NX-436/Journal Club</a:t>
            </a:r>
            <a:endParaRPr/>
          </a:p>
        </p:txBody>
      </p:sp>
      <p:sp>
        <p:nvSpPr>
          <p:cNvPr id="125" name="Google Shape;125;p1"/>
          <p:cNvSpPr txBox="1"/>
          <p:nvPr>
            <p:ph idx="4" type="body"/>
          </p:nvPr>
        </p:nvSpPr>
        <p:spPr>
          <a:xfrm>
            <a:off x="2160725" y="4749848"/>
            <a:ext cx="1568400" cy="393600"/>
          </a:xfrm>
          <a:prstGeom prst="rect">
            <a:avLst/>
          </a:prstGeom>
          <a:noFill/>
          <a:ln>
            <a:noFill/>
          </a:ln>
        </p:spPr>
        <p:txBody>
          <a:bodyPr anchorCtr="0" anchor="b" bIns="0" lIns="0" spcFirstLastPara="1" rIns="0" wrap="square" tIns="0">
            <a:noAutofit/>
          </a:bodyPr>
          <a:lstStyle/>
          <a:p>
            <a:pPr indent="-67945" lvl="0" marL="114300" rtl="0" algn="l">
              <a:lnSpc>
                <a:spcPct val="90000"/>
              </a:lnSpc>
              <a:spcBef>
                <a:spcPts val="0"/>
              </a:spcBef>
              <a:spcAft>
                <a:spcPts val="0"/>
              </a:spcAft>
              <a:buSzPts val="630"/>
              <a:buFont typeface="Arial"/>
              <a:buNone/>
            </a:pPr>
            <a:r>
              <a:rPr lang="en"/>
              <a:t>Figure from [2]</a:t>
            </a:r>
            <a:endParaRPr/>
          </a:p>
        </p:txBody>
      </p:sp>
      <p:sp>
        <p:nvSpPr>
          <p:cNvPr id="126" name="Google Shape;126;p1"/>
          <p:cNvSpPr txBox="1"/>
          <p:nvPr>
            <p:ph idx="12" type="sldNum"/>
          </p:nvPr>
        </p:nvSpPr>
        <p:spPr>
          <a:xfrm>
            <a:off x="8556784" y="4749851"/>
            <a:ext cx="548700" cy="393600"/>
          </a:xfrm>
          <a:prstGeom prst="rect">
            <a:avLst/>
          </a:prstGeom>
        </p:spPr>
        <p:txBody>
          <a:bodyPr anchorCtr="0" anchor="t" bIns="0" lIns="90000" spcFirstLastPara="1" rIns="9000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11b8516ddf_0_30"/>
          <p:cNvSpPr txBox="1"/>
          <p:nvPr>
            <p:ph idx="1" type="body"/>
          </p:nvPr>
        </p:nvSpPr>
        <p:spPr>
          <a:xfrm>
            <a:off x="904875" y="2818245"/>
            <a:ext cx="7726500" cy="2086500"/>
          </a:xfrm>
          <a:prstGeom prst="rect">
            <a:avLst/>
          </a:prstGeom>
        </p:spPr>
        <p:txBody>
          <a:bodyPr anchorCtr="0" anchor="t" bIns="45700" lIns="180000" spcFirstLastPara="1" rIns="91425" wrap="square" tIns="45700">
            <a:normAutofit/>
          </a:bodyPr>
          <a:lstStyle/>
          <a:p>
            <a:pPr indent="-331470" lvl="0" marL="457200" rtl="0" algn="l">
              <a:lnSpc>
                <a:spcPct val="115000"/>
              </a:lnSpc>
              <a:spcBef>
                <a:spcPts val="500"/>
              </a:spcBef>
              <a:spcAft>
                <a:spcPts val="0"/>
              </a:spcAft>
              <a:buSzPts val="1620"/>
              <a:buChar char="▪"/>
            </a:pPr>
            <a:r>
              <a:rPr b="1" lang="en"/>
              <a:t>Experiment 2</a:t>
            </a:r>
            <a:r>
              <a:rPr lang="en"/>
              <a:t>: t</a:t>
            </a:r>
            <a:r>
              <a:rPr lang="en"/>
              <a:t>o confirm the location specificity and frequency specificity:</a:t>
            </a:r>
            <a:endParaRPr/>
          </a:p>
          <a:p>
            <a:pPr indent="-342900" lvl="1" marL="914400" rtl="0" algn="l">
              <a:lnSpc>
                <a:spcPct val="115000"/>
              </a:lnSpc>
              <a:spcBef>
                <a:spcPts val="500"/>
              </a:spcBef>
              <a:spcAft>
                <a:spcPts val="0"/>
              </a:spcAft>
              <a:buSzPts val="1800"/>
              <a:buChar char="•"/>
            </a:pPr>
            <a:r>
              <a:rPr lang="en"/>
              <a:t>switch the frequencies between the two regions</a:t>
            </a:r>
            <a:endParaRPr/>
          </a:p>
          <a:p>
            <a:pPr indent="-331470" lvl="0" marL="457200" rtl="0" algn="l">
              <a:lnSpc>
                <a:spcPct val="115000"/>
              </a:lnSpc>
              <a:spcBef>
                <a:spcPts val="500"/>
              </a:spcBef>
              <a:spcAft>
                <a:spcPts val="0"/>
              </a:spcAft>
              <a:buSzPts val="1620"/>
              <a:buChar char="▪"/>
            </a:pPr>
            <a:r>
              <a:rPr b="1" lang="en"/>
              <a:t>Experiment 3</a:t>
            </a:r>
            <a:r>
              <a:rPr lang="en"/>
              <a:t>: a</a:t>
            </a:r>
            <a:r>
              <a:rPr lang="en"/>
              <a:t>n independent sample again with the same setup in experiment 1.</a:t>
            </a:r>
            <a:endParaRPr/>
          </a:p>
        </p:txBody>
      </p:sp>
      <p:sp>
        <p:nvSpPr>
          <p:cNvPr id="213" name="Google Shape;213;g311b8516ddf_0_30"/>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Objectives: Experiment 2 &amp; 3</a:t>
            </a:r>
            <a:endParaRPr>
              <a:solidFill>
                <a:srgbClr val="FF0000"/>
              </a:solidFill>
            </a:endParaRPr>
          </a:p>
        </p:txBody>
      </p:sp>
      <p:sp>
        <p:nvSpPr>
          <p:cNvPr id="214" name="Google Shape;214;g311b8516ddf_0_3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15" name="Google Shape;215;g311b8516ddf_0_3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graphicFrame>
        <p:nvGraphicFramePr>
          <p:cNvPr id="216" name="Google Shape;216;g311b8516ddf_0_30"/>
          <p:cNvGraphicFramePr/>
          <p:nvPr/>
        </p:nvGraphicFramePr>
        <p:xfrm>
          <a:off x="1483600" y="1203825"/>
          <a:ext cx="3000000" cy="3000000"/>
        </p:xfrm>
        <a:graphic>
          <a:graphicData uri="http://schemas.openxmlformats.org/drawingml/2006/table">
            <a:tbl>
              <a:tblPr>
                <a:noFill/>
                <a:tableStyleId>{758157D5-D9CB-4415-B821-525EAED87F8F}</a:tableStyleId>
              </a:tblPr>
              <a:tblGrid>
                <a:gridCol w="1103575"/>
                <a:gridCol w="1103575"/>
                <a:gridCol w="1103575"/>
              </a:tblGrid>
              <a:tr h="403250">
                <a:tc>
                  <a:txBody>
                    <a:bodyPr/>
                    <a:lstStyle/>
                    <a:p>
                      <a:pPr indent="0" lvl="0" marL="0" rtl="0" algn="l">
                        <a:spcBef>
                          <a:spcPts val="0"/>
                        </a:spcBef>
                        <a:spcAft>
                          <a:spcPts val="0"/>
                        </a:spcAft>
                        <a:buNone/>
                      </a:pPr>
                      <a:r>
                        <a:rPr lang="en" sz="1900"/>
                        <a:t>Exp 2</a:t>
                      </a:r>
                      <a:endParaRPr sz="1900"/>
                    </a:p>
                  </a:txBody>
                  <a:tcPr marT="91425" marB="91425" marR="91425" marL="91425"/>
                </a:tc>
                <a:tc>
                  <a:txBody>
                    <a:bodyPr/>
                    <a:lstStyle/>
                    <a:p>
                      <a:pPr indent="0" lvl="0" marL="0" rtl="0" algn="l">
                        <a:spcBef>
                          <a:spcPts val="0"/>
                        </a:spcBef>
                        <a:spcAft>
                          <a:spcPts val="0"/>
                        </a:spcAft>
                        <a:buNone/>
                      </a:pPr>
                      <a:r>
                        <a:rPr lang="en" sz="1900"/>
                        <a:t>IPL</a:t>
                      </a:r>
                      <a:endParaRPr sz="1900"/>
                    </a:p>
                  </a:txBody>
                  <a:tcPr marT="91425" marB="91425" marR="91425" marL="91425"/>
                </a:tc>
                <a:tc>
                  <a:txBody>
                    <a:bodyPr/>
                    <a:lstStyle/>
                    <a:p>
                      <a:pPr indent="0" lvl="0" marL="0" rtl="0" algn="l">
                        <a:spcBef>
                          <a:spcPts val="0"/>
                        </a:spcBef>
                        <a:spcAft>
                          <a:spcPts val="0"/>
                        </a:spcAft>
                        <a:buNone/>
                      </a:pPr>
                      <a:r>
                        <a:rPr lang="en" sz="1900"/>
                        <a:t>DLPFC</a:t>
                      </a:r>
                      <a:endParaRPr sz="1900"/>
                    </a:p>
                  </a:txBody>
                  <a:tcPr marT="91425" marB="91425" marR="91425" marL="91425"/>
                </a:tc>
              </a:tr>
              <a:tr h="403250">
                <a:tc>
                  <a:txBody>
                    <a:bodyPr/>
                    <a:lstStyle/>
                    <a:p>
                      <a:pPr indent="0" lvl="0" marL="0" rtl="0" algn="l">
                        <a:spcBef>
                          <a:spcPts val="0"/>
                        </a:spcBef>
                        <a:spcAft>
                          <a:spcPts val="0"/>
                        </a:spcAft>
                        <a:buNone/>
                      </a:pPr>
                      <a:r>
                        <a:rPr lang="en" sz="1900"/>
                        <a:t>Theta</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r>
              <a:tr h="523950">
                <a:tc>
                  <a:txBody>
                    <a:bodyPr/>
                    <a:lstStyle/>
                    <a:p>
                      <a:pPr indent="0" lvl="0" marL="0" rtl="0" algn="l">
                        <a:spcBef>
                          <a:spcPts val="0"/>
                        </a:spcBef>
                        <a:spcAft>
                          <a:spcPts val="0"/>
                        </a:spcAft>
                        <a:buNone/>
                      </a:pPr>
                      <a:r>
                        <a:rPr lang="en" sz="1900"/>
                        <a:t>Gamma</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r>
            </a:tbl>
          </a:graphicData>
        </a:graphic>
      </p:graphicFrame>
      <p:graphicFrame>
        <p:nvGraphicFramePr>
          <p:cNvPr id="217" name="Google Shape;217;g311b8516ddf_0_30"/>
          <p:cNvGraphicFramePr/>
          <p:nvPr/>
        </p:nvGraphicFramePr>
        <p:xfrm>
          <a:off x="5373175" y="1203825"/>
          <a:ext cx="3000000" cy="3000000"/>
        </p:xfrm>
        <a:graphic>
          <a:graphicData uri="http://schemas.openxmlformats.org/drawingml/2006/table">
            <a:tbl>
              <a:tblPr>
                <a:noFill/>
                <a:tableStyleId>{758157D5-D9CB-4415-B821-525EAED87F8F}</a:tableStyleId>
              </a:tblPr>
              <a:tblGrid>
                <a:gridCol w="1103575"/>
                <a:gridCol w="1103575"/>
                <a:gridCol w="1103575"/>
              </a:tblGrid>
              <a:tr h="403250">
                <a:tc>
                  <a:txBody>
                    <a:bodyPr/>
                    <a:lstStyle/>
                    <a:p>
                      <a:pPr indent="0" lvl="0" marL="0" rtl="0" algn="l">
                        <a:spcBef>
                          <a:spcPts val="0"/>
                        </a:spcBef>
                        <a:spcAft>
                          <a:spcPts val="0"/>
                        </a:spcAft>
                        <a:buNone/>
                      </a:pPr>
                      <a:r>
                        <a:rPr lang="en" sz="1900"/>
                        <a:t>Exp 3</a:t>
                      </a:r>
                      <a:endParaRPr sz="1900"/>
                    </a:p>
                  </a:txBody>
                  <a:tcPr marT="91425" marB="91425" marR="91425" marL="91425"/>
                </a:tc>
                <a:tc>
                  <a:txBody>
                    <a:bodyPr/>
                    <a:lstStyle/>
                    <a:p>
                      <a:pPr indent="0" lvl="0" marL="0" rtl="0" algn="l">
                        <a:spcBef>
                          <a:spcPts val="0"/>
                        </a:spcBef>
                        <a:spcAft>
                          <a:spcPts val="0"/>
                        </a:spcAft>
                        <a:buNone/>
                      </a:pPr>
                      <a:r>
                        <a:rPr lang="en" sz="1900"/>
                        <a:t>IPL</a:t>
                      </a:r>
                      <a:endParaRPr sz="1900"/>
                    </a:p>
                  </a:txBody>
                  <a:tcPr marT="91425" marB="91425" marR="91425" marL="91425"/>
                </a:tc>
                <a:tc>
                  <a:txBody>
                    <a:bodyPr/>
                    <a:lstStyle/>
                    <a:p>
                      <a:pPr indent="0" lvl="0" marL="0" rtl="0" algn="l">
                        <a:spcBef>
                          <a:spcPts val="0"/>
                        </a:spcBef>
                        <a:spcAft>
                          <a:spcPts val="0"/>
                        </a:spcAft>
                        <a:buNone/>
                      </a:pPr>
                      <a:r>
                        <a:rPr lang="en" sz="1900"/>
                        <a:t>DLPFC</a:t>
                      </a:r>
                      <a:endParaRPr sz="1900"/>
                    </a:p>
                  </a:txBody>
                  <a:tcPr marT="91425" marB="91425" marR="91425" marL="91425"/>
                </a:tc>
              </a:tr>
              <a:tr h="403250">
                <a:tc>
                  <a:txBody>
                    <a:bodyPr/>
                    <a:lstStyle/>
                    <a:p>
                      <a:pPr indent="0" lvl="0" marL="0" rtl="0" algn="l">
                        <a:spcBef>
                          <a:spcPts val="0"/>
                        </a:spcBef>
                        <a:spcAft>
                          <a:spcPts val="0"/>
                        </a:spcAft>
                        <a:buNone/>
                      </a:pPr>
                      <a:r>
                        <a:rPr lang="en" sz="1900"/>
                        <a:t>Theta</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r>
              <a:tr h="523950">
                <a:tc>
                  <a:txBody>
                    <a:bodyPr/>
                    <a:lstStyle/>
                    <a:p>
                      <a:pPr indent="0" lvl="0" marL="0" rtl="0" algn="l">
                        <a:spcBef>
                          <a:spcPts val="0"/>
                        </a:spcBef>
                        <a:spcAft>
                          <a:spcPts val="0"/>
                        </a:spcAft>
                        <a:buNone/>
                      </a:pPr>
                      <a:r>
                        <a:rPr lang="en" sz="1900"/>
                        <a:t>Gamma</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11b8516ddf_0_22"/>
          <p:cNvSpPr txBox="1"/>
          <p:nvPr>
            <p:ph idx="1" type="body"/>
          </p:nvPr>
        </p:nvSpPr>
        <p:spPr>
          <a:xfrm>
            <a:off x="904875" y="1337400"/>
            <a:ext cx="7726500" cy="3806100"/>
          </a:xfrm>
          <a:prstGeom prst="rect">
            <a:avLst/>
          </a:prstGeom>
        </p:spPr>
        <p:txBody>
          <a:bodyPr anchorCtr="0" anchor="t" bIns="45700" lIns="180000" spcFirstLastPara="1" rIns="91425" wrap="square" tIns="45700">
            <a:noAutofit/>
          </a:bodyPr>
          <a:lstStyle/>
          <a:p>
            <a:pPr indent="0" lvl="0" marL="0" rtl="0" algn="l">
              <a:lnSpc>
                <a:spcPct val="115000"/>
              </a:lnSpc>
              <a:spcBef>
                <a:spcPts val="500"/>
              </a:spcBef>
              <a:spcAft>
                <a:spcPts val="0"/>
              </a:spcAft>
              <a:buNone/>
            </a:pPr>
            <a:r>
              <a:rPr lang="en" sz="2000"/>
              <a:t>Inclusion Criteria</a:t>
            </a:r>
            <a:endParaRPr sz="2000"/>
          </a:p>
          <a:p>
            <a:pPr indent="-342900" lvl="0" marL="457200" rtl="0" algn="l">
              <a:lnSpc>
                <a:spcPct val="115000"/>
              </a:lnSpc>
              <a:spcBef>
                <a:spcPts val="500"/>
              </a:spcBef>
              <a:spcAft>
                <a:spcPts val="0"/>
              </a:spcAft>
              <a:buSzPts val="1800"/>
              <a:buChar char="▪"/>
            </a:pPr>
            <a:r>
              <a:rPr lang="en"/>
              <a:t>A</a:t>
            </a:r>
            <a:r>
              <a:rPr lang="en"/>
              <a:t>bove 65 years old</a:t>
            </a:r>
            <a:endParaRPr/>
          </a:p>
          <a:p>
            <a:pPr indent="-342900" lvl="0" marL="457200" rtl="0" algn="l">
              <a:lnSpc>
                <a:spcPct val="115000"/>
              </a:lnSpc>
              <a:spcBef>
                <a:spcPts val="500"/>
              </a:spcBef>
              <a:spcAft>
                <a:spcPts val="0"/>
              </a:spcAft>
              <a:buSzPts val="1800"/>
              <a:buChar char="▪"/>
            </a:pPr>
            <a:r>
              <a:rPr lang="en"/>
              <a:t>Native or fluent in English</a:t>
            </a:r>
            <a:endParaRPr/>
          </a:p>
          <a:p>
            <a:pPr indent="-342900" lvl="0" marL="457200" rtl="0" algn="l">
              <a:lnSpc>
                <a:spcPct val="115000"/>
              </a:lnSpc>
              <a:spcBef>
                <a:spcPts val="500"/>
              </a:spcBef>
              <a:spcAft>
                <a:spcPts val="0"/>
              </a:spcAft>
              <a:buSzPts val="1800"/>
              <a:buChar char="▪"/>
            </a:pPr>
            <a:r>
              <a:rPr lang="en"/>
              <a:t>No implants, neurological disorders</a:t>
            </a:r>
            <a:endParaRPr/>
          </a:p>
          <a:p>
            <a:pPr indent="-342900" lvl="0" marL="457200" rtl="0" algn="l">
              <a:lnSpc>
                <a:spcPct val="115000"/>
              </a:lnSpc>
              <a:spcBef>
                <a:spcPts val="500"/>
              </a:spcBef>
              <a:spcAft>
                <a:spcPts val="0"/>
              </a:spcAft>
              <a:buSzPts val="1800"/>
              <a:buChar char="▪"/>
            </a:pPr>
            <a:r>
              <a:rPr lang="en"/>
              <a:t>….</a:t>
            </a:r>
            <a:endParaRPr/>
          </a:p>
          <a:p>
            <a:pPr indent="0" lvl="0" marL="0" rtl="0" algn="l">
              <a:lnSpc>
                <a:spcPct val="115000"/>
              </a:lnSpc>
              <a:spcBef>
                <a:spcPts val="500"/>
              </a:spcBef>
              <a:spcAft>
                <a:spcPts val="0"/>
              </a:spcAft>
              <a:buNone/>
            </a:pPr>
            <a:r>
              <a:rPr lang="en" sz="2000"/>
              <a:t>Control for Covariates</a:t>
            </a:r>
            <a:endParaRPr sz="2000"/>
          </a:p>
          <a:p>
            <a:pPr indent="-342900" lvl="0" marL="457200" rtl="0" algn="l">
              <a:lnSpc>
                <a:spcPct val="115000"/>
              </a:lnSpc>
              <a:spcBef>
                <a:spcPts val="500"/>
              </a:spcBef>
              <a:spcAft>
                <a:spcPts val="0"/>
              </a:spcAft>
              <a:buSzPts val="1800"/>
              <a:buChar char="▪"/>
            </a:pPr>
            <a:r>
              <a:rPr lang="en"/>
              <a:t>GDS (Geriatric Depression Scale): assessed depressive symptoms</a:t>
            </a:r>
            <a:endParaRPr/>
          </a:p>
          <a:p>
            <a:pPr indent="-342900" lvl="0" marL="457200" rtl="0" algn="l">
              <a:lnSpc>
                <a:spcPct val="115000"/>
              </a:lnSpc>
              <a:spcBef>
                <a:spcPts val="500"/>
              </a:spcBef>
              <a:spcAft>
                <a:spcPts val="0"/>
              </a:spcAft>
              <a:buSzPts val="1800"/>
              <a:buChar char="▪"/>
            </a:pPr>
            <a:r>
              <a:rPr lang="en"/>
              <a:t>MoCA (Montreal Cognitive Assessment): assessed general cognitive performance</a:t>
            </a:r>
            <a:endParaRPr/>
          </a:p>
          <a:p>
            <a:pPr indent="0" lvl="0" marL="0" rtl="0" algn="l">
              <a:spcBef>
                <a:spcPts val="750"/>
              </a:spcBef>
              <a:spcAft>
                <a:spcPts val="0"/>
              </a:spcAft>
              <a:buNone/>
            </a:pPr>
            <a:r>
              <a:t/>
            </a:r>
            <a:endParaRPr/>
          </a:p>
        </p:txBody>
      </p:sp>
      <p:sp>
        <p:nvSpPr>
          <p:cNvPr id="224" name="Google Shape;224;g311b8516ddf_0_22"/>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Methods: Participants</a:t>
            </a:r>
            <a:endParaRPr>
              <a:solidFill>
                <a:srgbClr val="FF0000"/>
              </a:solidFill>
            </a:endParaRPr>
          </a:p>
        </p:txBody>
      </p:sp>
      <p:sp>
        <p:nvSpPr>
          <p:cNvPr id="225" name="Google Shape;225;g311b8516ddf_0_2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26" name="Google Shape;226;g311b8516ddf_0_2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120d475477_0_0"/>
          <p:cNvPicPr preferRelativeResize="0"/>
          <p:nvPr/>
        </p:nvPicPr>
        <p:blipFill rotWithShape="1">
          <a:blip r:embed="rId3">
            <a:alphaModFix/>
          </a:blip>
          <a:srcRect b="6176" l="21402" r="18493" t="17101"/>
          <a:stretch/>
        </p:blipFill>
        <p:spPr>
          <a:xfrm>
            <a:off x="1629950" y="918475"/>
            <a:ext cx="5884099" cy="4225026"/>
          </a:xfrm>
          <a:prstGeom prst="rect">
            <a:avLst/>
          </a:prstGeom>
          <a:noFill/>
          <a:ln>
            <a:noFill/>
          </a:ln>
        </p:spPr>
      </p:pic>
      <p:sp>
        <p:nvSpPr>
          <p:cNvPr id="233" name="Google Shape;233;g3120d475477_0_0"/>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Methods: Participants</a:t>
            </a:r>
            <a:endParaRPr>
              <a:solidFill>
                <a:srgbClr val="FF0000"/>
              </a:solidFill>
            </a:endParaRPr>
          </a:p>
        </p:txBody>
      </p:sp>
      <p:sp>
        <p:nvSpPr>
          <p:cNvPr id="234" name="Google Shape;234;g3120d475477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35" name="Google Shape;235;g3120d475477_0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11a5ec2a73_0_18"/>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31470" lvl="0" marL="457200" rtl="0" algn="l">
              <a:lnSpc>
                <a:spcPct val="115000"/>
              </a:lnSpc>
              <a:spcBef>
                <a:spcPts val="500"/>
              </a:spcBef>
              <a:spcAft>
                <a:spcPts val="0"/>
              </a:spcAft>
              <a:buSzPts val="1620"/>
              <a:buChar char="▪"/>
            </a:pPr>
            <a:r>
              <a:rPr lang="en"/>
              <a:t>Randomized, double-blind, sham-controlled</a:t>
            </a:r>
            <a:endParaRPr/>
          </a:p>
          <a:p>
            <a:pPr indent="-331470" lvl="0" marL="457200" rtl="0" algn="l">
              <a:lnSpc>
                <a:spcPct val="115000"/>
              </a:lnSpc>
              <a:spcBef>
                <a:spcPts val="500"/>
              </a:spcBef>
              <a:spcAft>
                <a:spcPts val="0"/>
              </a:spcAft>
              <a:buSzPts val="1620"/>
              <a:buChar char="▪"/>
            </a:pPr>
            <a:r>
              <a:rPr lang="en"/>
              <a:t>Stratified by age and baseline general cognitive performance</a:t>
            </a:r>
            <a:endParaRPr/>
          </a:p>
          <a:p>
            <a:pPr indent="0" lvl="0" marL="0" rtl="0" algn="l">
              <a:lnSpc>
                <a:spcPct val="115000"/>
              </a:lnSpc>
              <a:spcBef>
                <a:spcPts val="500"/>
              </a:spcBef>
              <a:spcAft>
                <a:spcPts val="0"/>
              </a:spcAft>
              <a:buNone/>
            </a:pPr>
            <a:r>
              <a:t/>
            </a:r>
            <a:endParaRPr/>
          </a:p>
          <a:p>
            <a:pPr indent="-331469" lvl="0" marL="914400" rtl="0" algn="l">
              <a:lnSpc>
                <a:spcPct val="115000"/>
              </a:lnSpc>
              <a:spcBef>
                <a:spcPts val="500"/>
              </a:spcBef>
              <a:spcAft>
                <a:spcPts val="0"/>
              </a:spcAft>
              <a:buSzPts val="1620"/>
              <a:buChar char="▪"/>
            </a:pPr>
            <a:r>
              <a:rPr lang="en"/>
              <a:t>Exp1, Exp2: </a:t>
            </a:r>
            <a:r>
              <a:rPr lang="en"/>
              <a:t>four consecutive days, sham-controlled</a:t>
            </a:r>
            <a:endParaRPr/>
          </a:p>
          <a:p>
            <a:pPr indent="-331469" lvl="0" marL="914400" rtl="0" algn="l">
              <a:lnSpc>
                <a:spcPct val="115000"/>
              </a:lnSpc>
              <a:spcBef>
                <a:spcPts val="500"/>
              </a:spcBef>
              <a:spcAft>
                <a:spcPts val="0"/>
              </a:spcAft>
              <a:buSzPts val="1620"/>
              <a:buChar char="▪"/>
            </a:pPr>
            <a:r>
              <a:rPr lang="en"/>
              <a:t>Exp3: </a:t>
            </a:r>
            <a:r>
              <a:rPr lang="en"/>
              <a:t>three consecutive days </a:t>
            </a:r>
            <a:endParaRPr/>
          </a:p>
          <a:p>
            <a:pPr indent="0" lvl="0" marL="0" rtl="0" algn="l">
              <a:lnSpc>
                <a:spcPct val="90000"/>
              </a:lnSpc>
              <a:spcBef>
                <a:spcPts val="0"/>
              </a:spcBef>
              <a:spcAft>
                <a:spcPts val="0"/>
              </a:spcAft>
              <a:buNone/>
            </a:pPr>
            <a:r>
              <a:t/>
            </a:r>
            <a:endParaRPr/>
          </a:p>
        </p:txBody>
      </p:sp>
      <p:sp>
        <p:nvSpPr>
          <p:cNvPr id="241" name="Google Shape;241;g311a5ec2a73_0_18"/>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a:t>
            </a:r>
            <a:r>
              <a:rPr lang="en">
                <a:solidFill>
                  <a:srgbClr val="FF0000"/>
                </a:solidFill>
              </a:rPr>
              <a:t>:   </a:t>
            </a:r>
            <a:r>
              <a:rPr lang="en">
                <a:solidFill>
                  <a:srgbClr val="FF0000"/>
                </a:solidFill>
              </a:rPr>
              <a:t>Stimuli and Procedures</a:t>
            </a:r>
            <a:endParaRPr>
              <a:solidFill>
                <a:srgbClr val="FF0000"/>
              </a:solidFill>
            </a:endParaRPr>
          </a:p>
        </p:txBody>
      </p:sp>
      <p:sp>
        <p:nvSpPr>
          <p:cNvPr id="242" name="Google Shape;242;g311a5ec2a73_0_1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43" name="Google Shape;243;g311a5ec2a73_0_18"/>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11d409edc6_1_12"/>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0" lvl="0" marL="0" rtl="0" algn="l">
              <a:lnSpc>
                <a:spcPct val="115000"/>
              </a:lnSpc>
              <a:spcBef>
                <a:spcPts val="500"/>
              </a:spcBef>
              <a:spcAft>
                <a:spcPts val="0"/>
              </a:spcAft>
              <a:buNone/>
            </a:pPr>
            <a:r>
              <a:rPr lang="en" sz="2000"/>
              <a:t>Immediate </a:t>
            </a:r>
            <a:r>
              <a:rPr lang="en" sz="2000"/>
              <a:t>Free Recall Task</a:t>
            </a:r>
            <a:endParaRPr sz="2000"/>
          </a:p>
          <a:p>
            <a:pPr indent="0" lvl="0" marL="0" rtl="0" algn="l">
              <a:lnSpc>
                <a:spcPct val="115000"/>
              </a:lnSpc>
              <a:spcBef>
                <a:spcPts val="500"/>
              </a:spcBef>
              <a:spcAft>
                <a:spcPts val="0"/>
              </a:spcAft>
              <a:buNone/>
            </a:pPr>
            <a:r>
              <a:t/>
            </a:r>
            <a:endParaRPr/>
          </a:p>
          <a:p>
            <a:pPr indent="-331470" lvl="0" marL="457200" rtl="0" algn="l">
              <a:lnSpc>
                <a:spcPct val="115000"/>
              </a:lnSpc>
              <a:spcBef>
                <a:spcPts val="500"/>
              </a:spcBef>
              <a:spcAft>
                <a:spcPts val="0"/>
              </a:spcAft>
              <a:buSzPts val="1620"/>
              <a:buChar char="▪"/>
            </a:pPr>
            <a:r>
              <a:rPr lang="en"/>
              <a:t>Each day, immediate free recall task, consisting of </a:t>
            </a:r>
            <a:r>
              <a:rPr b="1" lang="en"/>
              <a:t>5 lists of 20 </a:t>
            </a:r>
            <a:r>
              <a:rPr lang="en"/>
              <a:t>unrelated English high-frequency words.</a:t>
            </a:r>
            <a:endParaRPr/>
          </a:p>
          <a:p>
            <a:pPr indent="-331470" lvl="0" marL="457200" rtl="0" algn="l">
              <a:lnSpc>
                <a:spcPct val="115000"/>
              </a:lnSpc>
              <a:spcBef>
                <a:spcPts val="500"/>
              </a:spcBef>
              <a:spcAft>
                <a:spcPts val="0"/>
              </a:spcAft>
              <a:buSzPts val="1620"/>
              <a:buChar char="▪"/>
            </a:pPr>
            <a:r>
              <a:rPr lang="en"/>
              <a:t>Words were read aloud to the participants at the rate of 1.5-2 seconds/word, with 2 seconds interval.</a:t>
            </a:r>
            <a:endParaRPr/>
          </a:p>
          <a:p>
            <a:pPr indent="-331470" lvl="0" marL="457200" rtl="0" algn="l">
              <a:lnSpc>
                <a:spcPct val="115000"/>
              </a:lnSpc>
              <a:spcBef>
                <a:spcPts val="500"/>
              </a:spcBef>
              <a:spcAft>
                <a:spcPts val="0"/>
              </a:spcAft>
              <a:buSzPts val="1620"/>
              <a:buChar char="▪"/>
            </a:pPr>
            <a:r>
              <a:rPr lang="en"/>
              <a:t>Two minutes to recall after the listening.</a:t>
            </a:r>
            <a:endParaRPr/>
          </a:p>
          <a:p>
            <a:pPr indent="-331470" lvl="0" marL="457200" rtl="0" algn="l">
              <a:lnSpc>
                <a:spcPct val="115000"/>
              </a:lnSpc>
              <a:spcBef>
                <a:spcPts val="500"/>
              </a:spcBef>
              <a:spcAft>
                <a:spcPts val="0"/>
              </a:spcAft>
              <a:buSzPts val="1620"/>
              <a:buChar char="▪"/>
            </a:pPr>
            <a:r>
              <a:rPr b="1" lang="en"/>
              <a:t>HD-tACS applied through the entire duration</a:t>
            </a:r>
            <a:r>
              <a:rPr lang="en"/>
              <a:t> of encoding and recall of all five lists</a:t>
            </a:r>
            <a:endParaRPr/>
          </a:p>
          <a:p>
            <a:pPr indent="0" lvl="0" marL="0" rtl="0" algn="l">
              <a:lnSpc>
                <a:spcPct val="115000"/>
              </a:lnSpc>
              <a:spcBef>
                <a:spcPts val="500"/>
              </a:spcBef>
              <a:spcAft>
                <a:spcPts val="0"/>
              </a:spcAft>
              <a:buNone/>
            </a:pPr>
            <a:r>
              <a:t/>
            </a:r>
            <a:endParaRPr/>
          </a:p>
          <a:p>
            <a:pPr indent="0" lvl="0" marL="0" rtl="0" algn="l">
              <a:lnSpc>
                <a:spcPct val="115000"/>
              </a:lnSpc>
              <a:spcBef>
                <a:spcPts val="500"/>
              </a:spcBef>
              <a:spcAft>
                <a:spcPts val="0"/>
              </a:spcAft>
              <a:buNone/>
            </a:pPr>
            <a:r>
              <a:t/>
            </a:r>
            <a:endParaRPr/>
          </a:p>
        </p:txBody>
      </p:sp>
      <p:sp>
        <p:nvSpPr>
          <p:cNvPr id="249" name="Google Shape;249;g311d409edc6_1_12"/>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Stimuli and Procedures</a:t>
            </a:r>
            <a:endParaRPr>
              <a:solidFill>
                <a:srgbClr val="FF0000"/>
              </a:solidFill>
            </a:endParaRPr>
          </a:p>
        </p:txBody>
      </p:sp>
      <p:sp>
        <p:nvSpPr>
          <p:cNvPr id="250" name="Google Shape;250;g311d409edc6_1_1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51" name="Google Shape;251;g311d409edc6_1_1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11d409edc6_1_72"/>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0" lvl="0" marL="0" rtl="0" algn="l">
              <a:lnSpc>
                <a:spcPct val="115000"/>
              </a:lnSpc>
              <a:spcBef>
                <a:spcPts val="500"/>
              </a:spcBef>
              <a:spcAft>
                <a:spcPts val="0"/>
              </a:spcAft>
              <a:buNone/>
            </a:pPr>
            <a:r>
              <a:rPr lang="en" sz="2000"/>
              <a:t>Immediate Free Recall Task</a:t>
            </a:r>
            <a:endParaRPr sz="2000"/>
          </a:p>
          <a:p>
            <a:pPr indent="0" lvl="0" marL="0" rtl="0" algn="l">
              <a:lnSpc>
                <a:spcPct val="115000"/>
              </a:lnSpc>
              <a:spcBef>
                <a:spcPts val="500"/>
              </a:spcBef>
              <a:spcAft>
                <a:spcPts val="0"/>
              </a:spcAft>
              <a:buNone/>
            </a:pPr>
            <a:r>
              <a:t/>
            </a:r>
            <a:endParaRPr sz="1900"/>
          </a:p>
          <a:p>
            <a:pPr indent="-342900" lvl="0" marL="457200" rtl="0" algn="l">
              <a:lnSpc>
                <a:spcPct val="115000"/>
              </a:lnSpc>
              <a:spcBef>
                <a:spcPts val="500"/>
              </a:spcBef>
              <a:spcAft>
                <a:spcPts val="0"/>
              </a:spcAft>
              <a:buSzPts val="1800"/>
              <a:buChar char="▪"/>
            </a:pPr>
            <a:r>
              <a:rPr lang="en"/>
              <a:t>During analysis, 20 words split into four word clusters</a:t>
            </a:r>
            <a:endParaRPr/>
          </a:p>
          <a:p>
            <a:pPr indent="-342900" lvl="1" marL="914400" rtl="0" algn="l">
              <a:lnSpc>
                <a:spcPct val="115000"/>
              </a:lnSpc>
              <a:spcBef>
                <a:spcPts val="500"/>
              </a:spcBef>
              <a:spcAft>
                <a:spcPts val="0"/>
              </a:spcAft>
              <a:buSzPts val="1800"/>
              <a:buChar char="•"/>
            </a:pPr>
            <a:r>
              <a:rPr lang="en" sz="1800"/>
              <a:t>Serial positions 1-4: </a:t>
            </a:r>
            <a:r>
              <a:rPr b="1" lang="en" sz="1800"/>
              <a:t>primacy effect (LTM)</a:t>
            </a:r>
            <a:endParaRPr b="1" sz="1800"/>
          </a:p>
          <a:p>
            <a:pPr indent="-342900" lvl="1" marL="914400" rtl="0" algn="l">
              <a:lnSpc>
                <a:spcPct val="115000"/>
              </a:lnSpc>
              <a:spcBef>
                <a:spcPts val="500"/>
              </a:spcBef>
              <a:spcAft>
                <a:spcPts val="0"/>
              </a:spcAft>
              <a:buSzPts val="1800"/>
              <a:buChar char="•"/>
            </a:pPr>
            <a:r>
              <a:rPr lang="en" sz="1800"/>
              <a:t>Three middles 5-8, 9-12, 13-16</a:t>
            </a:r>
            <a:endParaRPr sz="1800"/>
          </a:p>
          <a:p>
            <a:pPr indent="-342900" lvl="1" marL="914400" rtl="0" algn="l">
              <a:lnSpc>
                <a:spcPct val="115000"/>
              </a:lnSpc>
              <a:spcBef>
                <a:spcPts val="500"/>
              </a:spcBef>
              <a:spcAft>
                <a:spcPts val="0"/>
              </a:spcAft>
              <a:buSzPts val="1800"/>
              <a:buChar char="•"/>
            </a:pPr>
            <a:r>
              <a:rPr lang="en" sz="1800"/>
              <a:t>Serial positions 17-20: </a:t>
            </a:r>
            <a:r>
              <a:rPr b="1" lang="en" sz="1800"/>
              <a:t>recency effect (WM)</a:t>
            </a:r>
            <a:endParaRPr b="1" sz="1800"/>
          </a:p>
          <a:p>
            <a:pPr indent="0" lvl="0" marL="0" rtl="0" algn="l">
              <a:lnSpc>
                <a:spcPct val="115000"/>
              </a:lnSpc>
              <a:spcBef>
                <a:spcPts val="500"/>
              </a:spcBef>
              <a:spcAft>
                <a:spcPts val="0"/>
              </a:spcAft>
              <a:buNone/>
            </a:pPr>
            <a:r>
              <a:t/>
            </a:r>
            <a:endParaRPr/>
          </a:p>
          <a:p>
            <a:pPr indent="0" lvl="0" marL="0" rtl="0" algn="l">
              <a:lnSpc>
                <a:spcPct val="115000"/>
              </a:lnSpc>
              <a:spcBef>
                <a:spcPts val="500"/>
              </a:spcBef>
              <a:spcAft>
                <a:spcPts val="0"/>
              </a:spcAft>
              <a:buNone/>
            </a:pPr>
            <a:r>
              <a:t/>
            </a:r>
            <a:endParaRPr/>
          </a:p>
        </p:txBody>
      </p:sp>
      <p:sp>
        <p:nvSpPr>
          <p:cNvPr id="257" name="Google Shape;257;g311d409edc6_1_72"/>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Stimuli and Procedures</a:t>
            </a:r>
            <a:endParaRPr>
              <a:solidFill>
                <a:srgbClr val="FF0000"/>
              </a:solidFill>
            </a:endParaRPr>
          </a:p>
        </p:txBody>
      </p:sp>
      <p:sp>
        <p:nvSpPr>
          <p:cNvPr id="258" name="Google Shape;258;g311d409edc6_1_7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59" name="Google Shape;259;g311d409edc6_1_7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120d475477_1_53"/>
          <p:cNvSpPr txBox="1"/>
          <p:nvPr>
            <p:ph idx="10" type="dt"/>
          </p:nvPr>
        </p:nvSpPr>
        <p:spPr>
          <a:xfrm rot="-5400000">
            <a:off x="-1225400" y="2782450"/>
            <a:ext cx="33489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66" name="Google Shape;266;g3120d475477_1_53"/>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graphicFrame>
        <p:nvGraphicFramePr>
          <p:cNvPr id="267" name="Google Shape;267;g3120d475477_1_53"/>
          <p:cNvGraphicFramePr/>
          <p:nvPr/>
        </p:nvGraphicFramePr>
        <p:xfrm>
          <a:off x="350500" y="777863"/>
          <a:ext cx="3000000" cy="3000000"/>
        </p:xfrm>
        <a:graphic>
          <a:graphicData uri="http://schemas.openxmlformats.org/drawingml/2006/table">
            <a:tbl>
              <a:tblPr>
                <a:noFill/>
                <a:tableStyleId>{758157D5-D9CB-4415-B821-525EAED87F8F}</a:tableStyleId>
              </a:tblPr>
              <a:tblGrid>
                <a:gridCol w="1207100"/>
                <a:gridCol w="2270150"/>
                <a:gridCol w="1738625"/>
                <a:gridCol w="1738625"/>
                <a:gridCol w="1738625"/>
              </a:tblGrid>
              <a:tr h="381000">
                <a:tc>
                  <a:txBody>
                    <a:bodyPr/>
                    <a:lstStyle/>
                    <a:p>
                      <a:pPr indent="0" lvl="0" marL="0" rtl="0" algn="l">
                        <a:spcBef>
                          <a:spcPts val="0"/>
                        </a:spcBef>
                        <a:spcAft>
                          <a:spcPts val="0"/>
                        </a:spcAft>
                        <a:buNone/>
                      </a:pPr>
                      <a:r>
                        <a:rPr b="1" lang="en" sz="1300"/>
                        <a:t>Experiment (total no. participants)</a:t>
                      </a:r>
                      <a:endParaRPr b="1" sz="1300"/>
                    </a:p>
                  </a:txBody>
                  <a:tcPr marT="91425" marB="91425" marR="91425" marL="91425">
                    <a:solidFill>
                      <a:schemeClr val="lt1"/>
                    </a:solidFill>
                  </a:tcPr>
                </a:tc>
                <a:tc>
                  <a:txBody>
                    <a:bodyPr/>
                    <a:lstStyle/>
                    <a:p>
                      <a:pPr indent="0" lvl="0" marL="0" rtl="0" algn="l">
                        <a:spcBef>
                          <a:spcPts val="0"/>
                        </a:spcBef>
                        <a:spcAft>
                          <a:spcPts val="0"/>
                        </a:spcAft>
                        <a:buNone/>
                      </a:pPr>
                      <a:r>
                        <a:rPr b="1" lang="en" sz="1300"/>
                        <a:t>Neuromodulation groups (no. participants in randomized split)</a:t>
                      </a:r>
                      <a:endParaRPr b="1" sz="1300"/>
                    </a:p>
                  </a:txBody>
                  <a:tcPr marT="91425" marB="91425" marR="91425" marL="91425">
                    <a:solidFill>
                      <a:schemeClr val="lt1"/>
                    </a:solidFill>
                  </a:tcPr>
                </a:tc>
                <a:tc>
                  <a:txBody>
                    <a:bodyPr/>
                    <a:lstStyle/>
                    <a:p>
                      <a:pPr indent="0" lvl="0" marL="0" rtl="0" algn="l">
                        <a:spcBef>
                          <a:spcPts val="0"/>
                        </a:spcBef>
                        <a:spcAft>
                          <a:spcPts val="0"/>
                        </a:spcAft>
                        <a:buNone/>
                      </a:pPr>
                      <a:r>
                        <a:rPr b="1" lang="en" sz="1300"/>
                        <a:t>Offline measurements (Metric)</a:t>
                      </a:r>
                      <a:endParaRPr b="1" sz="1300"/>
                    </a:p>
                  </a:txBody>
                  <a:tcPr marT="91425" marB="91425" marR="91425" marL="91425">
                    <a:solidFill>
                      <a:schemeClr val="lt1"/>
                    </a:solidFill>
                  </a:tcPr>
                </a:tc>
                <a:tc>
                  <a:txBody>
                    <a:bodyPr/>
                    <a:lstStyle/>
                    <a:p>
                      <a:pPr indent="0" lvl="0" marL="0" rtl="0" algn="l">
                        <a:spcBef>
                          <a:spcPts val="0"/>
                        </a:spcBef>
                        <a:spcAft>
                          <a:spcPts val="0"/>
                        </a:spcAft>
                        <a:buNone/>
                      </a:pPr>
                      <a:r>
                        <a:rPr b="1" lang="en" sz="1300"/>
                        <a:t>Neuromodulation</a:t>
                      </a:r>
                      <a:endParaRPr b="1" sz="1300"/>
                    </a:p>
                    <a:p>
                      <a:pPr indent="0" lvl="0" marL="0" rtl="0" algn="l">
                        <a:spcBef>
                          <a:spcPts val="0"/>
                        </a:spcBef>
                        <a:spcAft>
                          <a:spcPts val="0"/>
                        </a:spcAft>
                        <a:buNone/>
                      </a:pPr>
                      <a:r>
                        <a:rPr b="1" lang="en" sz="1300"/>
                        <a:t>(entire duration of encoding+recall)</a:t>
                      </a:r>
                      <a:endParaRPr b="1" sz="1300"/>
                    </a:p>
                  </a:txBody>
                  <a:tcPr marT="91425" marB="91425" marR="91425" marL="91425">
                    <a:solidFill>
                      <a:schemeClr val="lt1"/>
                    </a:solidFill>
                  </a:tcPr>
                </a:tc>
                <a:tc>
                  <a:txBody>
                    <a:bodyPr/>
                    <a:lstStyle/>
                    <a:p>
                      <a:pPr indent="0" lvl="0" marL="0" rtl="0" algn="l">
                        <a:spcBef>
                          <a:spcPts val="0"/>
                        </a:spcBef>
                        <a:spcAft>
                          <a:spcPts val="0"/>
                        </a:spcAft>
                        <a:buNone/>
                      </a:pPr>
                      <a:r>
                        <a:rPr b="1" lang="en" sz="1300"/>
                        <a:t>Free recall task</a:t>
                      </a:r>
                      <a:endParaRPr b="1" sz="1300"/>
                    </a:p>
                  </a:txBody>
                  <a:tcPr marT="91425" marB="91425" marR="91425" marL="91425">
                    <a:solidFill>
                      <a:schemeClr val="lt1"/>
                    </a:solidFill>
                  </a:tcPr>
                </a:tc>
              </a:tr>
              <a:tr h="381000">
                <a:tc rowSpan="3">
                  <a:txBody>
                    <a:bodyPr/>
                    <a:lstStyle/>
                    <a:p>
                      <a:pPr indent="0" lvl="0" marL="0" rtl="0" algn="l">
                        <a:spcBef>
                          <a:spcPts val="0"/>
                        </a:spcBef>
                        <a:spcAft>
                          <a:spcPts val="0"/>
                        </a:spcAft>
                        <a:buNone/>
                      </a:pPr>
                      <a:r>
                        <a:rPr lang="en" sz="1300"/>
                        <a:t>Experiment 1 (60)</a:t>
                      </a:r>
                      <a:endParaRPr sz="1300"/>
                    </a:p>
                  </a:txBody>
                  <a:tcPr marT="91425" marB="91425" marR="91425" marL="91425">
                    <a:solidFill>
                      <a:schemeClr val="lt1"/>
                    </a:solidFill>
                  </a:tcPr>
                </a:tc>
                <a:tc>
                  <a:txBody>
                    <a:bodyPr/>
                    <a:lstStyle/>
                    <a:p>
                      <a:pPr indent="0" lvl="0" marL="0" rtl="0" algn="l">
                        <a:spcBef>
                          <a:spcPts val="0"/>
                        </a:spcBef>
                        <a:spcAft>
                          <a:spcPts val="0"/>
                        </a:spcAft>
                        <a:buNone/>
                      </a:pPr>
                      <a:r>
                        <a:rPr lang="en" sz="1300"/>
                        <a:t>DLPFC gamma (20)</a:t>
                      </a:r>
                      <a:endParaRPr sz="1300"/>
                    </a:p>
                  </a:txBody>
                  <a:tcPr marT="91425" marB="91425" marR="91425" marL="91425">
                    <a:solidFill>
                      <a:schemeClr val="lt1"/>
                    </a:solidFill>
                  </a:tcPr>
                </a:tc>
                <a:tc rowSpan="8">
                  <a:txBody>
                    <a:bodyPr/>
                    <a:lstStyle/>
                    <a:p>
                      <a:pPr indent="0" lvl="0" marL="0" rtl="0" algn="l">
                        <a:spcBef>
                          <a:spcPts val="0"/>
                        </a:spcBef>
                        <a:spcAft>
                          <a:spcPts val="0"/>
                        </a:spcAft>
                        <a:buNone/>
                      </a:pPr>
                      <a:r>
                        <a:rPr lang="en" sz="1300"/>
                        <a:t>Memory performance (Recall performance)</a:t>
                      </a:r>
                      <a:endParaRPr sz="1300"/>
                    </a:p>
                    <a:p>
                      <a:pPr indent="0" lvl="0" marL="0" rtl="0" algn="l">
                        <a:spcBef>
                          <a:spcPts val="0"/>
                        </a:spcBef>
                        <a:spcAft>
                          <a:spcPts val="0"/>
                        </a:spcAft>
                        <a:buNone/>
                      </a:pPr>
                      <a:r>
                        <a:rPr lang="en" sz="1300"/>
                        <a:t>baseline; 1 month after intervention</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General cognitive function (MoCA)</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Depression symptoms (GDS)</a:t>
                      </a:r>
                      <a:endParaRPr sz="1300"/>
                    </a:p>
                  </a:txBody>
                  <a:tcPr marT="91425" marB="91425" marR="91425" marL="91425">
                    <a:solidFill>
                      <a:schemeClr val="lt1"/>
                    </a:solidFill>
                  </a:tcPr>
                </a:tc>
                <a:tc rowSpan="6">
                  <a:txBody>
                    <a:bodyPr/>
                    <a:lstStyle/>
                    <a:p>
                      <a:pPr indent="0" lvl="0" marL="0" rtl="0" algn="l">
                        <a:spcBef>
                          <a:spcPts val="0"/>
                        </a:spcBef>
                        <a:spcAft>
                          <a:spcPts val="0"/>
                        </a:spcAft>
                        <a:buNone/>
                      </a:pPr>
                      <a:r>
                        <a:rPr lang="en" sz="1300"/>
                        <a:t>20 mins/day for 4 consecutive days</a:t>
                      </a:r>
                      <a:endParaRPr sz="1300"/>
                    </a:p>
                  </a:txBody>
                  <a:tcPr marT="91425" marB="91425" marR="91425" marL="91425">
                    <a:solidFill>
                      <a:schemeClr val="lt1"/>
                    </a:solidFill>
                  </a:tcPr>
                </a:tc>
                <a:tc rowSpan="8">
                  <a:txBody>
                    <a:bodyPr/>
                    <a:lstStyle/>
                    <a:p>
                      <a:pPr indent="0" lvl="0" marL="0" rtl="0" algn="l">
                        <a:spcBef>
                          <a:spcPts val="0"/>
                        </a:spcBef>
                        <a:spcAft>
                          <a:spcPts val="0"/>
                        </a:spcAft>
                        <a:buNone/>
                      </a:pPr>
                      <a:r>
                        <a:rPr lang="en" sz="1300"/>
                        <a:t>Encode list of 20 words and recall at the end of presentation.</a:t>
                      </a:r>
                      <a:endParaRPr sz="1300"/>
                    </a:p>
                    <a:p>
                      <a:pPr indent="0" lvl="0" marL="0" rtl="0" algn="l">
                        <a:spcBef>
                          <a:spcPts val="0"/>
                        </a:spcBef>
                        <a:spcAft>
                          <a:spcPts val="0"/>
                        </a:spcAft>
                        <a:buNone/>
                      </a:pPr>
                      <a:r>
                        <a:rPr lang="en" sz="1300"/>
                        <a:t>Perform for a total of 5 runs corresponding to 5 lists.</a:t>
                      </a:r>
                      <a:endParaRPr sz="1300"/>
                    </a:p>
                    <a:p>
                      <a:pPr indent="0" lvl="0" marL="0" rtl="0" algn="l">
                        <a:spcBef>
                          <a:spcPts val="0"/>
                        </a:spcBef>
                        <a:spcAft>
                          <a:spcPts val="0"/>
                        </a:spcAft>
                        <a:buNone/>
                      </a:pPr>
                      <a:r>
                        <a:rPr lang="en" sz="1300"/>
                        <a:t>Compute recall performance for each run - primacy, middle 1, middle 2, middle 3 and recency</a:t>
                      </a:r>
                      <a:endParaRPr sz="1300"/>
                    </a:p>
                  </a:txBody>
                  <a:tcPr marT="91425" marB="91425" marR="91425" marL="91425">
                    <a:solidFill>
                      <a:schemeClr val="lt1"/>
                    </a:solidFill>
                  </a:tcPr>
                </a:tc>
              </a:tr>
              <a:tr h="381000">
                <a:tc vMerge="1"/>
                <a:tc>
                  <a:txBody>
                    <a:bodyPr/>
                    <a:lstStyle/>
                    <a:p>
                      <a:pPr indent="0" lvl="0" marL="0" rtl="0" algn="l">
                        <a:spcBef>
                          <a:spcPts val="0"/>
                        </a:spcBef>
                        <a:spcAft>
                          <a:spcPts val="0"/>
                        </a:spcAft>
                        <a:buNone/>
                      </a:pPr>
                      <a:r>
                        <a:rPr lang="en" sz="1300"/>
                        <a:t>IPL theta (20)</a:t>
                      </a:r>
                      <a:endParaRPr sz="1300"/>
                    </a:p>
                  </a:txBody>
                  <a:tcPr marT="91425" marB="91425" marR="91425" marL="91425">
                    <a:solidFill>
                      <a:schemeClr val="lt1"/>
                    </a:solidFill>
                  </a:tcPr>
                </a:tc>
                <a:tc vMerge="1"/>
                <a:tc vMerge="1"/>
                <a:tc vMerge="1"/>
              </a:tr>
              <a:tr h="381000">
                <a:tc vMerge="1"/>
                <a:tc>
                  <a:txBody>
                    <a:bodyPr/>
                    <a:lstStyle/>
                    <a:p>
                      <a:pPr indent="0" lvl="0" marL="0" rtl="0" algn="l">
                        <a:spcBef>
                          <a:spcPts val="0"/>
                        </a:spcBef>
                        <a:spcAft>
                          <a:spcPts val="0"/>
                        </a:spcAft>
                        <a:buNone/>
                      </a:pPr>
                      <a:r>
                        <a:rPr lang="en" sz="1300"/>
                        <a:t>Sham (20)</a:t>
                      </a:r>
                      <a:endParaRPr sz="1300"/>
                    </a:p>
                  </a:txBody>
                  <a:tcPr marT="91425" marB="91425" marR="91425" marL="91425">
                    <a:lnB cap="flat" cmpd="sng" w="9525">
                      <a:solidFill>
                        <a:srgbClr val="9E9E9E"/>
                      </a:solidFill>
                      <a:prstDash val="solid"/>
                      <a:round/>
                      <a:headEnd len="sm" w="sm" type="none"/>
                      <a:tailEnd len="sm" w="sm" type="none"/>
                    </a:lnB>
                    <a:solidFill>
                      <a:schemeClr val="lt1"/>
                    </a:solidFill>
                  </a:tcPr>
                </a:tc>
                <a:tc vMerge="1"/>
                <a:tc vMerge="1"/>
                <a:tc vMerge="1"/>
              </a:tr>
              <a:tr h="381000">
                <a:tc rowSpan="3">
                  <a:txBody>
                    <a:bodyPr/>
                    <a:lstStyle/>
                    <a:p>
                      <a:pPr indent="0" lvl="0" marL="0" rtl="0" algn="l">
                        <a:spcBef>
                          <a:spcPts val="0"/>
                        </a:spcBef>
                        <a:spcAft>
                          <a:spcPts val="0"/>
                        </a:spcAft>
                        <a:buNone/>
                      </a:pPr>
                      <a:r>
                        <a:rPr lang="en" sz="1300"/>
                        <a:t>Experiment 2 (60)</a:t>
                      </a:r>
                      <a:endParaRPr sz="1300"/>
                    </a:p>
                  </a:txBody>
                  <a:tcPr marT="91425" marB="91425" marR="91425" marL="91425">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lang="en" sz="1300"/>
                        <a:t>DLPFC theta (20)</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vMerge="1"/>
                <a:tc vMerge="1"/>
                <a:tc vMerge="1"/>
              </a:tr>
              <a:tr h="381000">
                <a:tc vMerge="1"/>
                <a:tc>
                  <a:txBody>
                    <a:bodyPr/>
                    <a:lstStyle/>
                    <a:p>
                      <a:pPr indent="0" lvl="0" marL="0" rtl="0" algn="l">
                        <a:spcBef>
                          <a:spcPts val="0"/>
                        </a:spcBef>
                        <a:spcAft>
                          <a:spcPts val="0"/>
                        </a:spcAft>
                        <a:buNone/>
                      </a:pPr>
                      <a:r>
                        <a:rPr lang="en" sz="1300"/>
                        <a:t>IPL gamma (20)</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vMerge="1"/>
                <a:tc vMerge="1"/>
                <a:tc vMerge="1"/>
              </a:tr>
              <a:tr h="381000">
                <a:tc vMerge="1"/>
                <a:tc>
                  <a:txBody>
                    <a:bodyPr/>
                    <a:lstStyle/>
                    <a:p>
                      <a:pPr indent="0" lvl="0" marL="0" rtl="0" algn="l">
                        <a:spcBef>
                          <a:spcPts val="0"/>
                        </a:spcBef>
                        <a:spcAft>
                          <a:spcPts val="0"/>
                        </a:spcAft>
                        <a:buNone/>
                      </a:pPr>
                      <a:r>
                        <a:rPr lang="en" sz="1300"/>
                        <a:t>Sham (20)</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vMerge="1"/>
                <a:tc vMerge="1"/>
                <a:tc vMerge="1"/>
              </a:tr>
              <a:tr h="381000">
                <a:tc rowSpan="2">
                  <a:txBody>
                    <a:bodyPr/>
                    <a:lstStyle/>
                    <a:p>
                      <a:pPr indent="0" lvl="0" marL="0" rtl="0" algn="l">
                        <a:spcBef>
                          <a:spcPts val="0"/>
                        </a:spcBef>
                        <a:spcAft>
                          <a:spcPts val="0"/>
                        </a:spcAft>
                        <a:buNone/>
                      </a:pPr>
                      <a:r>
                        <a:rPr lang="en" sz="1300"/>
                        <a:t>Experiment 3 (30)</a:t>
                      </a:r>
                      <a:endParaRPr sz="1300"/>
                    </a:p>
                  </a:txBody>
                  <a:tcPr marT="91425" marB="91425" marR="91425" marL="91425">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lang="en" sz="1300"/>
                        <a:t>DLPFC gamma (15)</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vMerge="1"/>
                <a:tc rowSpan="2">
                  <a:txBody>
                    <a:bodyPr/>
                    <a:lstStyle/>
                    <a:p>
                      <a:pPr indent="0" lvl="0" marL="0" rtl="0" algn="l">
                        <a:spcBef>
                          <a:spcPts val="0"/>
                        </a:spcBef>
                        <a:spcAft>
                          <a:spcPts val="0"/>
                        </a:spcAft>
                        <a:buNone/>
                      </a:pPr>
                      <a:r>
                        <a:rPr lang="en" sz="1300"/>
                        <a:t>20 mins/day for 3 consecutive days</a:t>
                      </a:r>
                      <a:endParaRPr sz="1300"/>
                    </a:p>
                  </a:txBody>
                  <a:tcPr marT="91425" marB="91425" marR="91425" marL="91425">
                    <a:solidFill>
                      <a:schemeClr val="lt1"/>
                    </a:solidFill>
                  </a:tcPr>
                </a:tc>
                <a:tc vMerge="1"/>
              </a:tr>
              <a:tr h="499075">
                <a:tc vMerge="1"/>
                <a:tc>
                  <a:txBody>
                    <a:bodyPr/>
                    <a:lstStyle/>
                    <a:p>
                      <a:pPr indent="0" lvl="0" marL="0" rtl="0" algn="l">
                        <a:spcBef>
                          <a:spcPts val="0"/>
                        </a:spcBef>
                        <a:spcAft>
                          <a:spcPts val="0"/>
                        </a:spcAft>
                        <a:buNone/>
                      </a:pPr>
                      <a:r>
                        <a:rPr lang="en" sz="1300"/>
                        <a:t>IPL theta (15)</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vMerge="1"/>
                <a:tc vMerge="1"/>
                <a:tc vMerge="1"/>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11d409edc6_1_3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42900" lvl="0" marL="457200" rtl="0" algn="l">
              <a:lnSpc>
                <a:spcPct val="90000"/>
              </a:lnSpc>
              <a:spcBef>
                <a:spcPts val="0"/>
              </a:spcBef>
              <a:spcAft>
                <a:spcPts val="0"/>
              </a:spcAft>
              <a:buSzPts val="1800"/>
              <a:buChar char="▪"/>
            </a:pPr>
            <a:r>
              <a:rPr lang="en"/>
              <a:t>8x1 source-sink configuration</a:t>
            </a:r>
            <a:endParaRPr/>
          </a:p>
        </p:txBody>
      </p:sp>
      <p:sp>
        <p:nvSpPr>
          <p:cNvPr id="273" name="Google Shape;273;g311d409edc6_1_30"/>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HD-tACS</a:t>
            </a:r>
            <a:endParaRPr>
              <a:solidFill>
                <a:srgbClr val="FF0000"/>
              </a:solidFill>
            </a:endParaRPr>
          </a:p>
        </p:txBody>
      </p:sp>
      <p:sp>
        <p:nvSpPr>
          <p:cNvPr id="274" name="Google Shape;274;g311d409edc6_1_3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pic>
        <p:nvPicPr>
          <p:cNvPr id="275" name="Google Shape;275;g311d409edc6_1_30"/>
          <p:cNvPicPr preferRelativeResize="0"/>
          <p:nvPr/>
        </p:nvPicPr>
        <p:blipFill rotWithShape="1">
          <a:blip r:embed="rId3">
            <a:alphaModFix/>
          </a:blip>
          <a:srcRect b="30922" l="10098" r="48346" t="31860"/>
          <a:stretch/>
        </p:blipFill>
        <p:spPr>
          <a:xfrm>
            <a:off x="2030338" y="1953800"/>
            <a:ext cx="5083325" cy="2560801"/>
          </a:xfrm>
          <a:prstGeom prst="rect">
            <a:avLst/>
          </a:prstGeom>
          <a:noFill/>
          <a:ln>
            <a:noFill/>
          </a:ln>
        </p:spPr>
      </p:pic>
      <p:sp>
        <p:nvSpPr>
          <p:cNvPr id="276" name="Google Shape;276;g311d409edc6_1_3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11d409edc6_1_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42900" lvl="0" marL="457200" rtl="0" algn="l">
              <a:lnSpc>
                <a:spcPct val="90000"/>
              </a:lnSpc>
              <a:spcBef>
                <a:spcPts val="0"/>
              </a:spcBef>
              <a:spcAft>
                <a:spcPts val="0"/>
              </a:spcAft>
              <a:buSzPts val="1800"/>
              <a:buChar char="▪"/>
            </a:pPr>
            <a:r>
              <a:rPr lang="en"/>
              <a:t>8x1 source-sink configuration</a:t>
            </a:r>
            <a:endParaRPr/>
          </a:p>
        </p:txBody>
      </p:sp>
      <p:sp>
        <p:nvSpPr>
          <p:cNvPr id="282" name="Google Shape;282;g311d409edc6_1_0"/>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HD-tACS</a:t>
            </a:r>
            <a:endParaRPr>
              <a:solidFill>
                <a:srgbClr val="FF0000"/>
              </a:solidFill>
            </a:endParaRPr>
          </a:p>
        </p:txBody>
      </p:sp>
      <p:sp>
        <p:nvSpPr>
          <p:cNvPr id="283" name="Google Shape;283;g311d409edc6_1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pic>
        <p:nvPicPr>
          <p:cNvPr id="284" name="Google Shape;284;g311d409edc6_1_0"/>
          <p:cNvPicPr preferRelativeResize="0"/>
          <p:nvPr/>
        </p:nvPicPr>
        <p:blipFill rotWithShape="1">
          <a:blip r:embed="rId3">
            <a:alphaModFix/>
          </a:blip>
          <a:srcRect b="30188" l="51416" r="9390" t="31862"/>
          <a:stretch/>
        </p:blipFill>
        <p:spPr>
          <a:xfrm>
            <a:off x="2083925" y="1972900"/>
            <a:ext cx="4976143" cy="2710224"/>
          </a:xfrm>
          <a:prstGeom prst="rect">
            <a:avLst/>
          </a:prstGeom>
          <a:noFill/>
          <a:ln>
            <a:noFill/>
          </a:ln>
        </p:spPr>
      </p:pic>
      <p:sp>
        <p:nvSpPr>
          <p:cNvPr id="285" name="Google Shape;285;g311d409edc6_1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11d409edc6_1_42"/>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42900" lvl="0" marL="457200" rtl="0" algn="l">
              <a:lnSpc>
                <a:spcPct val="115000"/>
              </a:lnSpc>
              <a:spcBef>
                <a:spcPts val="500"/>
              </a:spcBef>
              <a:spcAft>
                <a:spcPts val="0"/>
              </a:spcAft>
              <a:buSzPts val="1800"/>
              <a:buChar char="▪"/>
            </a:pPr>
            <a:r>
              <a:rPr lang="en"/>
              <a:t>MxN nine-channel high-definition transcranial electrical current stimulator.</a:t>
            </a:r>
            <a:endParaRPr/>
          </a:p>
          <a:p>
            <a:pPr indent="-342900" lvl="0" marL="457200" rtl="0" algn="l">
              <a:lnSpc>
                <a:spcPct val="115000"/>
              </a:lnSpc>
              <a:spcBef>
                <a:spcPts val="500"/>
              </a:spcBef>
              <a:spcAft>
                <a:spcPts val="0"/>
              </a:spcAft>
              <a:buSzPts val="1800"/>
              <a:buChar char="▪"/>
            </a:pPr>
            <a:r>
              <a:rPr lang="en"/>
              <a:t>Nine 12-mm-diameter Ag/AgCl ring electrodes, with conductive gel around.</a:t>
            </a:r>
            <a:endParaRPr/>
          </a:p>
          <a:p>
            <a:pPr indent="-342900" lvl="0" marL="457200" rtl="0" algn="l">
              <a:lnSpc>
                <a:spcPct val="115000"/>
              </a:lnSpc>
              <a:spcBef>
                <a:spcPts val="500"/>
              </a:spcBef>
              <a:spcAft>
                <a:spcPts val="0"/>
              </a:spcAft>
              <a:buSzPts val="1800"/>
              <a:buChar char="▪"/>
            </a:pPr>
            <a:r>
              <a:rPr lang="en"/>
              <a:t>A bipolar sinusoidal alternating current was applied</a:t>
            </a:r>
            <a:endParaRPr/>
          </a:p>
          <a:p>
            <a:pPr indent="-331470" lvl="0" marL="457200" rtl="0" algn="l">
              <a:lnSpc>
                <a:spcPct val="115000"/>
              </a:lnSpc>
              <a:spcBef>
                <a:spcPts val="500"/>
              </a:spcBef>
              <a:spcAft>
                <a:spcPts val="0"/>
              </a:spcAft>
              <a:buSzPts val="1620"/>
              <a:buChar char="▪"/>
            </a:pPr>
            <a:r>
              <a:rPr lang="en"/>
              <a:t>Intensity: minimum of 0.2 V/m in target region, and above 1mA (1.58 mA) to have better effect</a:t>
            </a:r>
            <a:endParaRPr/>
          </a:p>
        </p:txBody>
      </p:sp>
      <p:sp>
        <p:nvSpPr>
          <p:cNvPr id="291" name="Google Shape;291;g311d409edc6_1_42"/>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HD-tACS</a:t>
            </a:r>
            <a:endParaRPr>
              <a:solidFill>
                <a:srgbClr val="FF0000"/>
              </a:solidFill>
            </a:endParaRPr>
          </a:p>
        </p:txBody>
      </p:sp>
      <p:sp>
        <p:nvSpPr>
          <p:cNvPr id="292" name="Google Shape;292;g311d409edc6_1_4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93" name="Google Shape;293;g311d409edc6_1_4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1196cc961d_2_2"/>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115000"/>
              </a:lnSpc>
              <a:spcBef>
                <a:spcPts val="500"/>
              </a:spcBef>
              <a:spcAft>
                <a:spcPts val="0"/>
              </a:spcAft>
              <a:buSzPts val="1620"/>
              <a:buChar char="▪"/>
            </a:pPr>
            <a:r>
              <a:rPr lang="en"/>
              <a:t>Challenges due to rapidly aging global </a:t>
            </a:r>
            <a:r>
              <a:rPr lang="en"/>
              <a:t>population</a:t>
            </a:r>
            <a:endParaRPr/>
          </a:p>
          <a:p>
            <a:pPr indent="-331470" lvl="0" marL="457200" rtl="0" algn="l">
              <a:lnSpc>
                <a:spcPct val="115000"/>
              </a:lnSpc>
              <a:spcBef>
                <a:spcPts val="500"/>
              </a:spcBef>
              <a:spcAft>
                <a:spcPts val="0"/>
              </a:spcAft>
              <a:buSzPts val="1620"/>
              <a:buChar char="▪"/>
            </a:pPr>
            <a:r>
              <a:rPr lang="en"/>
              <a:t>Aging induced impairment in basic memory system is essential for activities of daily living</a:t>
            </a:r>
            <a:endParaRPr/>
          </a:p>
          <a:p>
            <a:pPr indent="-331470" lvl="0" marL="457200" rtl="0" algn="l">
              <a:lnSpc>
                <a:spcPct val="115000"/>
              </a:lnSpc>
              <a:spcBef>
                <a:spcPts val="500"/>
              </a:spcBef>
              <a:spcAft>
                <a:spcPts val="0"/>
              </a:spcAft>
              <a:buSzPts val="1620"/>
              <a:buChar char="▪"/>
            </a:pPr>
            <a:r>
              <a:rPr lang="en"/>
              <a:t>Studies have suggested that the</a:t>
            </a:r>
            <a:r>
              <a:rPr b="1" lang="en"/>
              <a:t> rhythmic activity of cognitive circuitry </a:t>
            </a:r>
            <a:r>
              <a:rPr lang="en"/>
              <a:t>may be important for the coordination of information processing </a:t>
            </a:r>
            <a:endParaRPr/>
          </a:p>
        </p:txBody>
      </p:sp>
      <p:sp>
        <p:nvSpPr>
          <p:cNvPr id="132" name="Google Shape;132;g31196cc961d_2_2"/>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Background</a:t>
            </a:r>
            <a:endParaRPr>
              <a:solidFill>
                <a:srgbClr val="FF0000"/>
              </a:solidFill>
            </a:endParaRPr>
          </a:p>
        </p:txBody>
      </p:sp>
      <p:sp>
        <p:nvSpPr>
          <p:cNvPr id="133" name="Google Shape;133;g31196cc961d_2_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
              <a:t>NX-436 / JOURNAL CLUB</a:t>
            </a:r>
            <a:endParaRPr/>
          </a:p>
        </p:txBody>
      </p:sp>
      <p:sp>
        <p:nvSpPr>
          <p:cNvPr id="134" name="Google Shape;134;g31196cc961d_2_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11d409edc6_1_53"/>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37820" lvl="0" marL="457200" rtl="0" algn="l">
              <a:lnSpc>
                <a:spcPct val="115000"/>
              </a:lnSpc>
              <a:spcBef>
                <a:spcPts val="500"/>
              </a:spcBef>
              <a:spcAft>
                <a:spcPts val="0"/>
              </a:spcAft>
              <a:buSzPts val="1720"/>
              <a:buChar char="▪"/>
            </a:pPr>
            <a:r>
              <a:rPr lang="en" sz="1900"/>
              <a:t>Passive Sham</a:t>
            </a:r>
            <a:endParaRPr sz="1900"/>
          </a:p>
          <a:p>
            <a:pPr indent="-349250" lvl="1" marL="914400" rtl="0" algn="l">
              <a:lnSpc>
                <a:spcPct val="115000"/>
              </a:lnSpc>
              <a:spcBef>
                <a:spcPts val="500"/>
              </a:spcBef>
              <a:spcAft>
                <a:spcPts val="0"/>
              </a:spcAft>
              <a:buSzPts val="1900"/>
              <a:buChar char="•"/>
            </a:pPr>
            <a:r>
              <a:rPr lang="en" sz="1700"/>
              <a:t>At the beginning and the end of the 20-minute period</a:t>
            </a:r>
            <a:endParaRPr sz="1700"/>
          </a:p>
          <a:p>
            <a:pPr indent="-349250" lvl="1" marL="914400" rtl="0" algn="l">
              <a:lnSpc>
                <a:spcPct val="115000"/>
              </a:lnSpc>
              <a:spcBef>
                <a:spcPts val="500"/>
              </a:spcBef>
              <a:spcAft>
                <a:spcPts val="0"/>
              </a:spcAft>
              <a:buSzPts val="1900"/>
              <a:buChar char="•"/>
            </a:pPr>
            <a:r>
              <a:rPr lang="en" sz="1700"/>
              <a:t>30 seconds per time</a:t>
            </a:r>
            <a:endParaRPr sz="1700"/>
          </a:p>
          <a:p>
            <a:pPr indent="-349250" lvl="1" marL="914400" rtl="0" algn="l">
              <a:lnSpc>
                <a:spcPct val="115000"/>
              </a:lnSpc>
              <a:spcBef>
                <a:spcPts val="500"/>
              </a:spcBef>
              <a:spcAft>
                <a:spcPts val="0"/>
              </a:spcAft>
              <a:buSzPts val="1900"/>
              <a:buChar char="•"/>
            </a:pPr>
            <a:r>
              <a:rPr lang="en" sz="1700"/>
              <a:t>producing the warming and poking sensations</a:t>
            </a:r>
            <a:endParaRPr sz="1700"/>
          </a:p>
        </p:txBody>
      </p:sp>
      <p:sp>
        <p:nvSpPr>
          <p:cNvPr id="299" name="Google Shape;299;g311d409edc6_1_53"/>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Methods: HD-tACS</a:t>
            </a:r>
            <a:endParaRPr>
              <a:solidFill>
                <a:srgbClr val="FF0000"/>
              </a:solidFill>
            </a:endParaRPr>
          </a:p>
        </p:txBody>
      </p:sp>
      <p:sp>
        <p:nvSpPr>
          <p:cNvPr id="300" name="Google Shape;300;g311d409edc6_1_5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301" name="Google Shape;301;g311d409edc6_1_53"/>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120d475477_0_14"/>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31470" lvl="0" marL="457200" rtl="0" algn="l">
              <a:lnSpc>
                <a:spcPct val="115000"/>
              </a:lnSpc>
              <a:spcBef>
                <a:spcPts val="500"/>
              </a:spcBef>
              <a:spcAft>
                <a:spcPts val="0"/>
              </a:spcAft>
              <a:buSzPts val="1620"/>
              <a:buChar char="▪"/>
            </a:pPr>
            <a:r>
              <a:rPr lang="en"/>
              <a:t>S</a:t>
            </a:r>
            <a:r>
              <a:rPr lang="en"/>
              <a:t>ought evidence for a </a:t>
            </a:r>
            <a:r>
              <a:rPr b="1" lang="en"/>
              <a:t>double dissociation in the two memory stores</a:t>
            </a:r>
            <a:r>
              <a:rPr lang="en"/>
              <a:t> according to the distinct spatiospectral characteristics of their underlying anatomical and functional substrates </a:t>
            </a:r>
            <a:endParaRPr/>
          </a:p>
          <a:p>
            <a:pPr indent="-331470" lvl="0" marL="457200" rtl="0" algn="l">
              <a:lnSpc>
                <a:spcPct val="115000"/>
              </a:lnSpc>
              <a:spcBef>
                <a:spcPts val="0"/>
              </a:spcBef>
              <a:spcAft>
                <a:spcPts val="0"/>
              </a:spcAft>
              <a:buSzPts val="1620"/>
              <a:buChar char="▪"/>
            </a:pPr>
            <a:r>
              <a:rPr lang="en"/>
              <a:t>For selective and long-lasting improvements in memory function in older adults</a:t>
            </a:r>
            <a:endParaRPr/>
          </a:p>
          <a:p>
            <a:pPr indent="0" lvl="0" marL="0" rtl="0" algn="l">
              <a:lnSpc>
                <a:spcPct val="115000"/>
              </a:lnSpc>
              <a:spcBef>
                <a:spcPts val="500"/>
              </a:spcBef>
              <a:spcAft>
                <a:spcPts val="0"/>
              </a:spcAft>
              <a:buNone/>
            </a:pPr>
            <a:r>
              <a:t/>
            </a:r>
            <a:endParaRPr/>
          </a:p>
        </p:txBody>
      </p:sp>
      <p:sp>
        <p:nvSpPr>
          <p:cNvPr id="307" name="Google Shape;307;g3120d475477_0_14"/>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Objectives</a:t>
            </a:r>
            <a:endParaRPr>
              <a:solidFill>
                <a:srgbClr val="FF0000"/>
              </a:solidFill>
            </a:endParaRPr>
          </a:p>
        </p:txBody>
      </p:sp>
      <p:sp>
        <p:nvSpPr>
          <p:cNvPr id="308" name="Google Shape;308;g3120d475477_0_1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309" name="Google Shape;309;g3120d475477_0_14"/>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1196cc961d_1_14"/>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pic>
        <p:nvPicPr>
          <p:cNvPr id="316" name="Google Shape;316;g31196cc961d_1_14"/>
          <p:cNvPicPr preferRelativeResize="0"/>
          <p:nvPr/>
        </p:nvPicPr>
        <p:blipFill rotWithShape="1">
          <a:blip r:embed="rId3">
            <a:alphaModFix/>
          </a:blip>
          <a:srcRect b="0" l="0" r="47671" t="14214"/>
          <a:stretch/>
        </p:blipFill>
        <p:spPr>
          <a:xfrm>
            <a:off x="693100" y="633750"/>
            <a:ext cx="2694825" cy="4206550"/>
          </a:xfrm>
          <a:prstGeom prst="rect">
            <a:avLst/>
          </a:prstGeom>
          <a:noFill/>
          <a:ln>
            <a:noFill/>
          </a:ln>
        </p:spPr>
      </p:pic>
      <p:sp>
        <p:nvSpPr>
          <p:cNvPr id="317" name="Google Shape;317;g31196cc961d_1_14"/>
          <p:cNvSpPr/>
          <p:nvPr/>
        </p:nvSpPr>
        <p:spPr>
          <a:xfrm>
            <a:off x="811075" y="1085950"/>
            <a:ext cx="578400" cy="3561900"/>
          </a:xfrm>
          <a:prstGeom prst="roundRect">
            <a:avLst>
              <a:gd fmla="val 16667" name="adj"/>
            </a:avLst>
          </a:prstGeom>
          <a:noFill/>
          <a:ln cap="flat" cmpd="sng" w="952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g31196cc961d_1_14"/>
          <p:cNvSpPr/>
          <p:nvPr/>
        </p:nvSpPr>
        <p:spPr>
          <a:xfrm>
            <a:off x="2743200" y="1158550"/>
            <a:ext cx="512700" cy="3416700"/>
          </a:xfrm>
          <a:prstGeom prst="roundRect">
            <a:avLst>
              <a:gd fmla="val 16667" name="adj"/>
            </a:avLst>
          </a:prstGeom>
          <a:noFill/>
          <a:ln cap="flat"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g31196cc961d_1_14"/>
          <p:cNvSpPr txBox="1"/>
          <p:nvPr/>
        </p:nvSpPr>
        <p:spPr>
          <a:xfrm>
            <a:off x="1169325" y="4647850"/>
            <a:ext cx="18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Figure from [1]</a:t>
            </a:r>
            <a:endParaRPr>
              <a:solidFill>
                <a:schemeClr val="dk1"/>
              </a:solidFill>
            </a:endParaRPr>
          </a:p>
        </p:txBody>
      </p:sp>
      <p:pic>
        <p:nvPicPr>
          <p:cNvPr id="320" name="Google Shape;320;g31196cc961d_1_14"/>
          <p:cNvPicPr preferRelativeResize="0"/>
          <p:nvPr/>
        </p:nvPicPr>
        <p:blipFill rotWithShape="1">
          <a:blip r:embed="rId3">
            <a:alphaModFix/>
          </a:blip>
          <a:srcRect b="87197" l="35500" r="35505" t="0"/>
          <a:stretch/>
        </p:blipFill>
        <p:spPr>
          <a:xfrm>
            <a:off x="3255911" y="633750"/>
            <a:ext cx="1098081" cy="461702"/>
          </a:xfrm>
          <a:prstGeom prst="rect">
            <a:avLst/>
          </a:prstGeom>
          <a:noFill/>
          <a:ln>
            <a:noFill/>
          </a:ln>
        </p:spPr>
      </p:pic>
      <p:sp>
        <p:nvSpPr>
          <p:cNvPr id="321" name="Google Shape;321;g31196cc961d_1_14"/>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322" name="Google Shape;322;g31196cc961d_1_14"/>
          <p:cNvSpPr txBox="1"/>
          <p:nvPr>
            <p:ph idx="1" type="body"/>
          </p:nvPr>
        </p:nvSpPr>
        <p:spPr>
          <a:xfrm>
            <a:off x="3924500" y="1388500"/>
            <a:ext cx="4707000" cy="3259500"/>
          </a:xfrm>
          <a:prstGeom prst="rect">
            <a:avLst/>
          </a:prstGeom>
        </p:spPr>
        <p:txBody>
          <a:bodyPr anchorCtr="0" anchor="t" bIns="45700" lIns="180000" spcFirstLastPara="1" rIns="91425" wrap="square" tIns="45700">
            <a:normAutofit fontScale="92500" lnSpcReduction="20000"/>
          </a:bodyPr>
          <a:lstStyle/>
          <a:p>
            <a:pPr indent="0" lvl="0" marL="0" rtl="0" algn="l">
              <a:lnSpc>
                <a:spcPct val="150000"/>
              </a:lnSpc>
              <a:spcBef>
                <a:spcPts val="500"/>
              </a:spcBef>
              <a:spcAft>
                <a:spcPts val="0"/>
              </a:spcAft>
              <a:buNone/>
            </a:pPr>
            <a:r>
              <a:rPr b="1" lang="en"/>
              <a:t>Experiment 1</a:t>
            </a:r>
            <a:endParaRPr sz="1600">
              <a:solidFill>
                <a:schemeClr val="accent6"/>
              </a:solidFill>
            </a:endParaRPr>
          </a:p>
          <a:p>
            <a:pPr indent="-323754" lvl="0" marL="457200" rtl="0" algn="l">
              <a:lnSpc>
                <a:spcPct val="150000"/>
              </a:lnSpc>
              <a:spcBef>
                <a:spcPts val="500"/>
              </a:spcBef>
              <a:spcAft>
                <a:spcPts val="0"/>
              </a:spcAft>
              <a:buSzPct val="101250"/>
              <a:buChar char="▪"/>
            </a:pPr>
            <a:r>
              <a:rPr lang="en" sz="1600">
                <a:solidFill>
                  <a:schemeClr val="accent6"/>
                </a:solidFill>
              </a:rPr>
              <a:t>DLPFC gamma group have significantly higher recall probability in the primacy cluster relative to sham</a:t>
            </a:r>
            <a:endParaRPr sz="1600">
              <a:solidFill>
                <a:schemeClr val="accent6"/>
              </a:solidFill>
            </a:endParaRPr>
          </a:p>
          <a:p>
            <a:pPr indent="-322580" lvl="0" marL="457200" rtl="0" algn="l">
              <a:lnSpc>
                <a:spcPct val="150000"/>
              </a:lnSpc>
              <a:spcBef>
                <a:spcPts val="500"/>
              </a:spcBef>
              <a:spcAft>
                <a:spcPts val="0"/>
              </a:spcAft>
              <a:buClr>
                <a:schemeClr val="accent4"/>
              </a:buClr>
              <a:buSzPct val="100000"/>
              <a:buFont typeface="Arial"/>
              <a:buChar char="▪"/>
            </a:pPr>
            <a:r>
              <a:rPr lang="en" sz="1600">
                <a:solidFill>
                  <a:schemeClr val="accent4"/>
                </a:solidFill>
              </a:rPr>
              <a:t>Similarly, IPL theta group have significantly higher recall probability in the recency cluster relative to sham</a:t>
            </a:r>
            <a:endParaRPr sz="1600">
              <a:solidFill>
                <a:schemeClr val="accent6"/>
              </a:solidFill>
            </a:endParaRPr>
          </a:p>
          <a:p>
            <a:pPr indent="0" lvl="0" marL="0" rtl="0" algn="l">
              <a:lnSpc>
                <a:spcPct val="150000"/>
              </a:lnSpc>
              <a:spcBef>
                <a:spcPts val="500"/>
              </a:spcBef>
              <a:spcAft>
                <a:spcPts val="0"/>
              </a:spcAft>
              <a:buNone/>
            </a:pPr>
            <a:r>
              <a:t/>
            </a:r>
            <a:endParaRPr sz="1600">
              <a:solidFill>
                <a:schemeClr val="accent4"/>
              </a:solidFill>
            </a:endParaRPr>
          </a:p>
          <a:p>
            <a:pPr indent="0" lvl="0" marL="0" rtl="0" algn="l">
              <a:lnSpc>
                <a:spcPct val="150000"/>
              </a:lnSpc>
              <a:spcBef>
                <a:spcPts val="500"/>
              </a:spcBef>
              <a:spcAft>
                <a:spcPts val="0"/>
              </a:spcAft>
              <a:buNone/>
            </a:pPr>
            <a:r>
              <a:rPr lang="en" sz="1600"/>
              <a:t>DLPFC gamma modulation selectively improves LTM while IPL theta modulation selectively improves WM</a:t>
            </a:r>
            <a:endParaRPr/>
          </a:p>
        </p:txBody>
      </p:sp>
      <p:sp>
        <p:nvSpPr>
          <p:cNvPr id="323" name="Google Shape;323;g31196cc961d_1_1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120d475477_1_0"/>
          <p:cNvSpPr txBox="1"/>
          <p:nvPr>
            <p:ph idx="1" type="body"/>
          </p:nvPr>
        </p:nvSpPr>
        <p:spPr>
          <a:xfrm>
            <a:off x="576550" y="1311900"/>
            <a:ext cx="5228700" cy="3261900"/>
          </a:xfrm>
          <a:prstGeom prst="rect">
            <a:avLst/>
          </a:prstGeom>
        </p:spPr>
        <p:txBody>
          <a:bodyPr anchorCtr="0" anchor="t" bIns="45700" lIns="180000" spcFirstLastPara="1" rIns="91425" wrap="square" tIns="45700">
            <a:normAutofit lnSpcReduction="20000"/>
          </a:bodyPr>
          <a:lstStyle/>
          <a:p>
            <a:pPr indent="0" lvl="0" marL="0" rtl="0" algn="l">
              <a:lnSpc>
                <a:spcPct val="150000"/>
              </a:lnSpc>
              <a:spcBef>
                <a:spcPts val="500"/>
              </a:spcBef>
              <a:spcAft>
                <a:spcPts val="0"/>
              </a:spcAft>
              <a:buNone/>
            </a:pPr>
            <a:r>
              <a:rPr b="1" lang="en"/>
              <a:t>Experiment 2</a:t>
            </a:r>
            <a:endParaRPr b="1"/>
          </a:p>
          <a:p>
            <a:pPr indent="-330200" lvl="0" marL="457200" rtl="0" algn="l">
              <a:lnSpc>
                <a:spcPct val="150000"/>
              </a:lnSpc>
              <a:spcBef>
                <a:spcPts val="500"/>
              </a:spcBef>
              <a:spcAft>
                <a:spcPts val="0"/>
              </a:spcAft>
              <a:buSzPts val="1600"/>
              <a:buChar char="▪"/>
            </a:pPr>
            <a:r>
              <a:rPr lang="en" sz="1600"/>
              <a:t>Results of experiment 1 are both</a:t>
            </a:r>
            <a:r>
              <a:rPr b="1" lang="en" sz="1600"/>
              <a:t> location and frequency specific</a:t>
            </a:r>
            <a:r>
              <a:rPr lang="en" sz="1600"/>
              <a:t>!</a:t>
            </a:r>
            <a:endParaRPr sz="1600"/>
          </a:p>
          <a:p>
            <a:pPr indent="0" lvl="0" marL="0" rtl="0" algn="l">
              <a:lnSpc>
                <a:spcPct val="150000"/>
              </a:lnSpc>
              <a:spcBef>
                <a:spcPts val="500"/>
              </a:spcBef>
              <a:spcAft>
                <a:spcPts val="0"/>
              </a:spcAft>
              <a:buNone/>
            </a:pPr>
            <a:r>
              <a:t/>
            </a:r>
            <a:endParaRPr sz="1600"/>
          </a:p>
          <a:p>
            <a:pPr indent="-330200" lvl="0" marL="457200" rtl="0" algn="l">
              <a:lnSpc>
                <a:spcPct val="150000"/>
              </a:lnSpc>
              <a:spcBef>
                <a:spcPts val="500"/>
              </a:spcBef>
              <a:spcAft>
                <a:spcPts val="0"/>
              </a:spcAft>
              <a:buSzPts val="1600"/>
              <a:buChar char="▪"/>
            </a:pPr>
            <a:r>
              <a:rPr lang="en" sz="1600"/>
              <a:t>Results confirm that findings from experiment 1 are the result of frequency-specific entrainment of relevant brain circuits and </a:t>
            </a:r>
            <a:r>
              <a:rPr b="1" lang="en" sz="1600"/>
              <a:t>not due to non-specific effects of tACS</a:t>
            </a:r>
            <a:r>
              <a:rPr lang="en" sz="1600"/>
              <a:t> such as transretinal or transcutaneous modulation.</a:t>
            </a:r>
            <a:endParaRPr sz="1600"/>
          </a:p>
        </p:txBody>
      </p:sp>
      <p:sp>
        <p:nvSpPr>
          <p:cNvPr id="330" name="Google Shape;330;g3120d475477_1_0"/>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sp>
        <p:nvSpPr>
          <p:cNvPr id="331" name="Google Shape;331;g3120d475477_1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pic>
        <p:nvPicPr>
          <p:cNvPr id="332" name="Google Shape;332;g3120d475477_1_0"/>
          <p:cNvPicPr preferRelativeResize="0"/>
          <p:nvPr/>
        </p:nvPicPr>
        <p:blipFill rotWithShape="1">
          <a:blip r:embed="rId3">
            <a:alphaModFix/>
          </a:blip>
          <a:srcRect b="0" l="51071" r="0" t="14588"/>
          <a:stretch/>
        </p:blipFill>
        <p:spPr>
          <a:xfrm>
            <a:off x="5959525" y="901550"/>
            <a:ext cx="2321802" cy="3859099"/>
          </a:xfrm>
          <a:prstGeom prst="rect">
            <a:avLst/>
          </a:prstGeom>
          <a:noFill/>
          <a:ln>
            <a:noFill/>
          </a:ln>
        </p:spPr>
      </p:pic>
      <p:pic>
        <p:nvPicPr>
          <p:cNvPr id="333" name="Google Shape;333;g3120d475477_1_0"/>
          <p:cNvPicPr preferRelativeResize="0"/>
          <p:nvPr/>
        </p:nvPicPr>
        <p:blipFill rotWithShape="1">
          <a:blip r:embed="rId3">
            <a:alphaModFix/>
          </a:blip>
          <a:srcRect b="87197" l="35500" r="35505" t="0"/>
          <a:stretch/>
        </p:blipFill>
        <p:spPr>
          <a:xfrm>
            <a:off x="6571386" y="316175"/>
            <a:ext cx="1098081" cy="461701"/>
          </a:xfrm>
          <a:prstGeom prst="rect">
            <a:avLst/>
          </a:prstGeom>
          <a:noFill/>
          <a:ln>
            <a:noFill/>
          </a:ln>
        </p:spPr>
      </p:pic>
      <p:sp>
        <p:nvSpPr>
          <p:cNvPr id="334" name="Google Shape;334;g3120d475477_1_0"/>
          <p:cNvSpPr txBox="1"/>
          <p:nvPr/>
        </p:nvSpPr>
        <p:spPr>
          <a:xfrm>
            <a:off x="6087975" y="4748150"/>
            <a:ext cx="18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Figure from [1]</a:t>
            </a:r>
            <a:endParaRPr>
              <a:solidFill>
                <a:schemeClr val="dk1"/>
              </a:solidFill>
            </a:endParaRPr>
          </a:p>
        </p:txBody>
      </p:sp>
      <p:sp>
        <p:nvSpPr>
          <p:cNvPr id="335" name="Google Shape;335;g3120d475477_1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120d475477_1_34"/>
          <p:cNvSpPr txBox="1"/>
          <p:nvPr>
            <p:ph idx="1" type="body"/>
          </p:nvPr>
        </p:nvSpPr>
        <p:spPr>
          <a:xfrm>
            <a:off x="904875" y="1995898"/>
            <a:ext cx="7726500" cy="2954400"/>
          </a:xfrm>
          <a:prstGeom prst="rect">
            <a:avLst/>
          </a:prstGeom>
        </p:spPr>
        <p:txBody>
          <a:bodyPr anchorCtr="0" anchor="t" bIns="45700" lIns="180000" spcFirstLastPara="1" rIns="91425" wrap="square" tIns="45700">
            <a:normAutofit/>
          </a:bodyPr>
          <a:lstStyle/>
          <a:p>
            <a:pPr indent="-325120" lvl="0" marL="457200" rtl="0" algn="l">
              <a:lnSpc>
                <a:spcPct val="150000"/>
              </a:lnSpc>
              <a:spcBef>
                <a:spcPts val="500"/>
              </a:spcBef>
              <a:spcAft>
                <a:spcPts val="0"/>
              </a:spcAft>
              <a:buSzPts val="1520"/>
              <a:buChar char="▪"/>
            </a:pPr>
            <a:r>
              <a:rPr b="1" lang="en" sz="1700"/>
              <a:t>Validation of sham and pre-intervention baseline controls</a:t>
            </a:r>
            <a:endParaRPr b="1" sz="1700"/>
          </a:p>
          <a:p>
            <a:pPr indent="-336550" lvl="1" marL="914400" rtl="0" algn="l">
              <a:lnSpc>
                <a:spcPct val="150000"/>
              </a:lnSpc>
              <a:spcBef>
                <a:spcPts val="500"/>
              </a:spcBef>
              <a:spcAft>
                <a:spcPts val="0"/>
              </a:spcAft>
              <a:buSzPts val="1700"/>
              <a:buChar char="•"/>
            </a:pPr>
            <a:r>
              <a:rPr lang="en" sz="1500"/>
              <a:t>The three groups in each experiment did not differ in baseline performance for any serial position cluster</a:t>
            </a:r>
            <a:endParaRPr sz="1500"/>
          </a:p>
          <a:p>
            <a:pPr indent="-336550" lvl="1" marL="914400" rtl="0" algn="l">
              <a:lnSpc>
                <a:spcPct val="150000"/>
              </a:lnSpc>
              <a:spcBef>
                <a:spcPts val="500"/>
              </a:spcBef>
              <a:spcAft>
                <a:spcPts val="0"/>
              </a:spcAft>
              <a:buSzPts val="1700"/>
              <a:buChar char="•"/>
            </a:pPr>
            <a:r>
              <a:rPr lang="en" sz="1500"/>
              <a:t>i.e., selective </a:t>
            </a:r>
            <a:r>
              <a:rPr b="1" lang="en" sz="1500"/>
              <a:t>effects of neuromodulation</a:t>
            </a:r>
            <a:r>
              <a:rPr lang="en" sz="1500"/>
              <a:t> on serial positions were </a:t>
            </a:r>
            <a:r>
              <a:rPr b="1" lang="en" sz="1500"/>
              <a:t>not driven by inherent differences within the groups</a:t>
            </a:r>
            <a:r>
              <a:rPr lang="en" sz="1500"/>
              <a:t> in either experiment</a:t>
            </a:r>
            <a:endParaRPr/>
          </a:p>
        </p:txBody>
      </p:sp>
      <p:sp>
        <p:nvSpPr>
          <p:cNvPr id="342" name="Google Shape;342;g3120d475477_1_34"/>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sp>
        <p:nvSpPr>
          <p:cNvPr id="343" name="Google Shape;343;g3120d475477_1_34"/>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344" name="Google Shape;344;g3120d475477_1_3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1196cc961d_1_49"/>
          <p:cNvSpPr txBox="1"/>
          <p:nvPr>
            <p:ph idx="1" type="body"/>
          </p:nvPr>
        </p:nvSpPr>
        <p:spPr>
          <a:xfrm>
            <a:off x="4446925" y="651400"/>
            <a:ext cx="4446300" cy="4296900"/>
          </a:xfrm>
          <a:prstGeom prst="rect">
            <a:avLst/>
          </a:prstGeom>
        </p:spPr>
        <p:txBody>
          <a:bodyPr anchorCtr="0" anchor="t" bIns="45700" lIns="180000" spcFirstLastPara="1" rIns="91425" wrap="square" tIns="45700">
            <a:normAutofit lnSpcReduction="10000"/>
          </a:bodyPr>
          <a:lstStyle/>
          <a:p>
            <a:pPr indent="0" lvl="0" marL="0" rtl="0" algn="l">
              <a:lnSpc>
                <a:spcPct val="115000"/>
              </a:lnSpc>
              <a:spcBef>
                <a:spcPts val="500"/>
              </a:spcBef>
              <a:spcAft>
                <a:spcPts val="0"/>
              </a:spcAft>
              <a:buNone/>
            </a:pPr>
            <a:r>
              <a:t/>
            </a:r>
            <a:endParaRPr sz="1600"/>
          </a:p>
          <a:p>
            <a:pPr indent="-318770" lvl="0" marL="457200" rtl="0" algn="l">
              <a:lnSpc>
                <a:spcPct val="115000"/>
              </a:lnSpc>
              <a:spcBef>
                <a:spcPts val="500"/>
              </a:spcBef>
              <a:spcAft>
                <a:spcPts val="0"/>
              </a:spcAft>
              <a:buSzPts val="1420"/>
              <a:buChar char="▪"/>
            </a:pPr>
            <a:r>
              <a:rPr b="1" lang="en" sz="1600"/>
              <a:t>Four-day improvement rate predicts benefits 1 month late</a:t>
            </a:r>
            <a:r>
              <a:rPr b="1" lang="en" sz="1600"/>
              <a:t>r</a:t>
            </a:r>
            <a:endParaRPr b="1" sz="1600"/>
          </a:p>
          <a:p>
            <a:pPr indent="-330200" lvl="1" marL="914400" rtl="0" algn="l">
              <a:lnSpc>
                <a:spcPct val="115000"/>
              </a:lnSpc>
              <a:spcBef>
                <a:spcPts val="500"/>
              </a:spcBef>
              <a:spcAft>
                <a:spcPts val="0"/>
              </a:spcAft>
              <a:buSzPts val="1600"/>
              <a:buChar char="•"/>
            </a:pPr>
            <a:r>
              <a:rPr lang="en" sz="1400"/>
              <a:t>Significantly higher improvement rates were observed for primacy in the DLPFC gamma group relative to sham and for recency in the IPL theta group relative to sham</a:t>
            </a:r>
            <a:endParaRPr sz="1400"/>
          </a:p>
          <a:p>
            <a:pPr indent="-330200" lvl="1" marL="914400" rtl="0" algn="l">
              <a:lnSpc>
                <a:spcPct val="115000"/>
              </a:lnSpc>
              <a:spcBef>
                <a:spcPts val="500"/>
              </a:spcBef>
              <a:spcAft>
                <a:spcPts val="0"/>
              </a:spcAft>
              <a:buSzPts val="1600"/>
              <a:buChar char="•"/>
            </a:pPr>
            <a:r>
              <a:rPr lang="en" sz="1400"/>
              <a:t>Participant with greater primacy improvement rates in DLPFC gamma group during the intervention showed largest primacy benefits at 1 month after intervention</a:t>
            </a:r>
            <a:endParaRPr sz="1400"/>
          </a:p>
          <a:p>
            <a:pPr indent="-330200" lvl="1" marL="914400" rtl="0" algn="l">
              <a:lnSpc>
                <a:spcPct val="115000"/>
              </a:lnSpc>
              <a:spcBef>
                <a:spcPts val="500"/>
              </a:spcBef>
              <a:spcAft>
                <a:spcPts val="0"/>
              </a:spcAft>
              <a:buSzPts val="1600"/>
              <a:buChar char="•"/>
            </a:pPr>
            <a:r>
              <a:rPr lang="en" sz="1400"/>
              <a:t>A corresponding trend was also observed with the IPL theta group and recency improvement rates</a:t>
            </a:r>
            <a:endParaRPr sz="1400"/>
          </a:p>
        </p:txBody>
      </p:sp>
      <p:sp>
        <p:nvSpPr>
          <p:cNvPr id="351" name="Google Shape;351;g31196cc961d_1_49"/>
          <p:cNvSpPr txBox="1"/>
          <p:nvPr>
            <p:ph type="title"/>
          </p:nvPr>
        </p:nvSpPr>
        <p:spPr>
          <a:xfrm>
            <a:off x="909600" y="129057"/>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sp>
        <p:nvSpPr>
          <p:cNvPr id="352" name="Google Shape;352;g31196cc961d_1_49"/>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pic>
        <p:nvPicPr>
          <p:cNvPr id="353" name="Google Shape;353;g31196cc961d_1_49"/>
          <p:cNvPicPr preferRelativeResize="0"/>
          <p:nvPr/>
        </p:nvPicPr>
        <p:blipFill>
          <a:blip r:embed="rId3">
            <a:alphaModFix/>
          </a:blip>
          <a:stretch>
            <a:fillRect/>
          </a:stretch>
        </p:blipFill>
        <p:spPr>
          <a:xfrm>
            <a:off x="644138" y="1762587"/>
            <a:ext cx="4010526" cy="2139475"/>
          </a:xfrm>
          <a:prstGeom prst="rect">
            <a:avLst/>
          </a:prstGeom>
          <a:noFill/>
          <a:ln>
            <a:noFill/>
          </a:ln>
        </p:spPr>
      </p:pic>
      <p:sp>
        <p:nvSpPr>
          <p:cNvPr id="354" name="Google Shape;354;g31196cc961d_1_49"/>
          <p:cNvSpPr txBox="1"/>
          <p:nvPr/>
        </p:nvSpPr>
        <p:spPr>
          <a:xfrm>
            <a:off x="911225" y="4282925"/>
            <a:ext cx="18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Figure from [1]</a:t>
            </a:r>
            <a:endParaRPr>
              <a:solidFill>
                <a:schemeClr val="dk1"/>
              </a:solidFill>
            </a:endParaRPr>
          </a:p>
        </p:txBody>
      </p:sp>
      <p:sp>
        <p:nvSpPr>
          <p:cNvPr id="355" name="Google Shape;355;g31196cc961d_1_4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120d475477_1_12"/>
          <p:cNvSpPr txBox="1"/>
          <p:nvPr>
            <p:ph idx="1" type="body"/>
          </p:nvPr>
        </p:nvSpPr>
        <p:spPr>
          <a:xfrm>
            <a:off x="322000" y="1417250"/>
            <a:ext cx="4469100" cy="3531000"/>
          </a:xfrm>
          <a:prstGeom prst="rect">
            <a:avLst/>
          </a:prstGeom>
        </p:spPr>
        <p:txBody>
          <a:bodyPr anchorCtr="0" anchor="t" bIns="45700" lIns="180000" spcFirstLastPara="1" rIns="91425" wrap="square" tIns="45700">
            <a:normAutofit/>
          </a:bodyPr>
          <a:lstStyle/>
          <a:p>
            <a:pPr indent="-325120" lvl="0" marL="457200" rtl="0" algn="l">
              <a:spcBef>
                <a:spcPts val="750"/>
              </a:spcBef>
              <a:spcAft>
                <a:spcPts val="0"/>
              </a:spcAft>
              <a:buSzPts val="1520"/>
              <a:buChar char="▪"/>
            </a:pPr>
            <a:r>
              <a:rPr b="1" lang="en" sz="1700"/>
              <a:t>General cognitive function moderates memory improvements</a:t>
            </a:r>
            <a:endParaRPr b="1" sz="1700"/>
          </a:p>
          <a:p>
            <a:pPr indent="-336550" lvl="1" marL="914400" rtl="0" algn="l">
              <a:spcBef>
                <a:spcPts val="0"/>
              </a:spcBef>
              <a:spcAft>
                <a:spcPts val="0"/>
              </a:spcAft>
              <a:buSzPts val="1700"/>
              <a:buChar char="•"/>
            </a:pPr>
            <a:r>
              <a:rPr lang="en" sz="1500"/>
              <a:t>In the DLPFC gamma group and IPL theta group, participants with</a:t>
            </a:r>
            <a:r>
              <a:rPr b="1" lang="en" sz="1500"/>
              <a:t> lower baseline cognitive performance showed greater improvement </a:t>
            </a:r>
            <a:r>
              <a:rPr lang="en" sz="1500"/>
              <a:t>over the intervention period and after 1 month, in primacy and recency respectively</a:t>
            </a:r>
            <a:endParaRPr sz="1500"/>
          </a:p>
        </p:txBody>
      </p:sp>
      <p:sp>
        <p:nvSpPr>
          <p:cNvPr id="362" name="Google Shape;362;g3120d475477_1_12"/>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sp>
        <p:nvSpPr>
          <p:cNvPr id="363" name="Google Shape;363;g3120d475477_1_1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pic>
        <p:nvPicPr>
          <p:cNvPr id="364" name="Google Shape;364;g3120d475477_1_12"/>
          <p:cNvPicPr preferRelativeResize="0"/>
          <p:nvPr/>
        </p:nvPicPr>
        <p:blipFill rotWithShape="1">
          <a:blip r:embed="rId3">
            <a:alphaModFix/>
          </a:blip>
          <a:srcRect b="50000" l="0" r="50000" t="0"/>
          <a:stretch/>
        </p:blipFill>
        <p:spPr>
          <a:xfrm>
            <a:off x="5206840" y="614812"/>
            <a:ext cx="3424410" cy="1897774"/>
          </a:xfrm>
          <a:prstGeom prst="rect">
            <a:avLst/>
          </a:prstGeom>
          <a:noFill/>
          <a:ln>
            <a:noFill/>
          </a:ln>
        </p:spPr>
      </p:pic>
      <p:pic>
        <p:nvPicPr>
          <p:cNvPr id="365" name="Google Shape;365;g3120d475477_1_12"/>
          <p:cNvPicPr preferRelativeResize="0"/>
          <p:nvPr/>
        </p:nvPicPr>
        <p:blipFill rotWithShape="1">
          <a:blip r:embed="rId3">
            <a:alphaModFix/>
          </a:blip>
          <a:srcRect b="0" l="50536" r="0" t="46991"/>
          <a:stretch/>
        </p:blipFill>
        <p:spPr>
          <a:xfrm>
            <a:off x="5099600" y="2571740"/>
            <a:ext cx="3857751" cy="2291159"/>
          </a:xfrm>
          <a:prstGeom prst="rect">
            <a:avLst/>
          </a:prstGeom>
          <a:noFill/>
          <a:ln>
            <a:noFill/>
          </a:ln>
        </p:spPr>
      </p:pic>
      <p:sp>
        <p:nvSpPr>
          <p:cNvPr id="366" name="Google Shape;366;g3120d475477_1_1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120d475477_1_42"/>
          <p:cNvSpPr txBox="1"/>
          <p:nvPr>
            <p:ph idx="1" type="body"/>
          </p:nvPr>
        </p:nvSpPr>
        <p:spPr>
          <a:xfrm>
            <a:off x="904875" y="3387301"/>
            <a:ext cx="7726500" cy="1563000"/>
          </a:xfrm>
          <a:prstGeom prst="rect">
            <a:avLst/>
          </a:prstGeom>
        </p:spPr>
        <p:txBody>
          <a:bodyPr anchorCtr="0" anchor="t" bIns="45700" lIns="180000" spcFirstLastPara="1" rIns="91425" wrap="square" tIns="45700">
            <a:normAutofit lnSpcReduction="20000"/>
          </a:bodyPr>
          <a:lstStyle/>
          <a:p>
            <a:pPr indent="-331470" lvl="0" marL="457200" rtl="0" algn="l">
              <a:spcBef>
                <a:spcPts val="750"/>
              </a:spcBef>
              <a:spcAft>
                <a:spcPts val="0"/>
              </a:spcAft>
              <a:buSzPts val="1620"/>
              <a:buChar char="▪"/>
            </a:pPr>
            <a:r>
              <a:rPr b="1" lang="en"/>
              <a:t>Replication of primary findings in an independent sample</a:t>
            </a:r>
            <a:endParaRPr b="1"/>
          </a:p>
          <a:p>
            <a:pPr indent="-336550" lvl="1" marL="914400" rtl="0" algn="l">
              <a:spcBef>
                <a:spcPts val="0"/>
              </a:spcBef>
              <a:spcAft>
                <a:spcPts val="0"/>
              </a:spcAft>
              <a:buSzPts val="1700"/>
              <a:buChar char="•"/>
            </a:pPr>
            <a:r>
              <a:rPr lang="en" sz="1500"/>
              <a:t>Observations in experiment 3 replicated findings from experiment 1, including the selective improvements of primacy and recency clusters by DLPFC gamma and IPL theta modulation respectively</a:t>
            </a:r>
            <a:endParaRPr sz="1500"/>
          </a:p>
          <a:p>
            <a:pPr indent="-336550" lvl="1" marL="914400" rtl="0" algn="l">
              <a:spcBef>
                <a:spcPts val="0"/>
              </a:spcBef>
              <a:spcAft>
                <a:spcPts val="0"/>
              </a:spcAft>
              <a:buSzPts val="1700"/>
              <a:buChar char="•"/>
            </a:pPr>
            <a:r>
              <a:rPr lang="en" sz="1500"/>
              <a:t>Observed similar relation between baseline cognitive performance and improvements after neuromodulation</a:t>
            </a:r>
            <a:endParaRPr sz="1500"/>
          </a:p>
          <a:p>
            <a:pPr indent="0" lvl="0" marL="0" rtl="0" algn="l">
              <a:spcBef>
                <a:spcPts val="750"/>
              </a:spcBef>
              <a:spcAft>
                <a:spcPts val="0"/>
              </a:spcAft>
              <a:buNone/>
            </a:pPr>
            <a:r>
              <a:t/>
            </a:r>
            <a:endParaRPr/>
          </a:p>
        </p:txBody>
      </p:sp>
      <p:sp>
        <p:nvSpPr>
          <p:cNvPr id="373" name="Google Shape;373;g3120d475477_1_42"/>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Results</a:t>
            </a:r>
            <a:endParaRPr>
              <a:solidFill>
                <a:srgbClr val="FF0000"/>
              </a:solidFill>
            </a:endParaRPr>
          </a:p>
        </p:txBody>
      </p:sp>
      <p:sp>
        <p:nvSpPr>
          <p:cNvPr id="374" name="Google Shape;374;g3120d475477_1_4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pic>
        <p:nvPicPr>
          <p:cNvPr id="375" name="Google Shape;375;g3120d475477_1_42"/>
          <p:cNvPicPr preferRelativeResize="0"/>
          <p:nvPr/>
        </p:nvPicPr>
        <p:blipFill>
          <a:blip r:embed="rId3">
            <a:alphaModFix/>
          </a:blip>
          <a:stretch>
            <a:fillRect/>
          </a:stretch>
        </p:blipFill>
        <p:spPr>
          <a:xfrm>
            <a:off x="1992175" y="777873"/>
            <a:ext cx="4957798" cy="2399000"/>
          </a:xfrm>
          <a:prstGeom prst="rect">
            <a:avLst/>
          </a:prstGeom>
          <a:noFill/>
          <a:ln>
            <a:noFill/>
          </a:ln>
        </p:spPr>
      </p:pic>
      <p:sp>
        <p:nvSpPr>
          <p:cNvPr id="376" name="Google Shape;376;g3120d475477_1_4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1196cc961d_1_21"/>
          <p:cNvSpPr txBox="1"/>
          <p:nvPr>
            <p:ph idx="1" type="body"/>
          </p:nvPr>
        </p:nvSpPr>
        <p:spPr>
          <a:xfrm>
            <a:off x="904875" y="1933375"/>
            <a:ext cx="7726500" cy="3016800"/>
          </a:xfrm>
          <a:prstGeom prst="rect">
            <a:avLst/>
          </a:prstGeom>
        </p:spPr>
        <p:txBody>
          <a:bodyPr anchorCtr="0" anchor="t" bIns="45700" lIns="180000" spcFirstLastPara="1" rIns="91425" wrap="square" tIns="45700">
            <a:noAutofit/>
          </a:bodyPr>
          <a:lstStyle/>
          <a:p>
            <a:pPr indent="-336908" lvl="0" marL="457200" rtl="0" algn="l">
              <a:lnSpc>
                <a:spcPct val="95000"/>
              </a:lnSpc>
              <a:spcBef>
                <a:spcPts val="750"/>
              </a:spcBef>
              <a:spcAft>
                <a:spcPts val="0"/>
              </a:spcAft>
              <a:buSzPts val="1706"/>
              <a:buChar char="▪"/>
            </a:pPr>
            <a:r>
              <a:rPr lang="en" sz="1705"/>
              <a:t>The results suggest that the interventions manipulated two distinct cognitive operations - long-term memory and working memory</a:t>
            </a:r>
            <a:endParaRPr sz="1705"/>
          </a:p>
          <a:p>
            <a:pPr indent="0" lvl="0" marL="0" rtl="0" algn="l">
              <a:lnSpc>
                <a:spcPct val="95000"/>
              </a:lnSpc>
              <a:spcBef>
                <a:spcPts val="750"/>
              </a:spcBef>
              <a:spcAft>
                <a:spcPts val="0"/>
              </a:spcAft>
              <a:buSzPts val="688"/>
              <a:buNone/>
            </a:pPr>
            <a:r>
              <a:t/>
            </a:r>
            <a:endParaRPr sz="1705"/>
          </a:p>
          <a:p>
            <a:pPr indent="-336908" lvl="0" marL="457200" rtl="0" algn="l">
              <a:lnSpc>
                <a:spcPct val="95000"/>
              </a:lnSpc>
              <a:spcBef>
                <a:spcPts val="750"/>
              </a:spcBef>
              <a:spcAft>
                <a:spcPts val="0"/>
              </a:spcAft>
              <a:buSzPts val="1706"/>
              <a:buChar char="▪"/>
            </a:pPr>
            <a:r>
              <a:rPr lang="en" sz="1705"/>
              <a:t>IPL theta modulation may facilitate temporal segregation between successive memory representations which improves WM operations.</a:t>
            </a:r>
            <a:endParaRPr sz="1705"/>
          </a:p>
          <a:p>
            <a:pPr indent="-325002" lvl="1" marL="914400" rtl="0" algn="l">
              <a:lnSpc>
                <a:spcPct val="95000"/>
              </a:lnSpc>
              <a:spcBef>
                <a:spcPts val="0"/>
              </a:spcBef>
              <a:spcAft>
                <a:spcPts val="0"/>
              </a:spcAft>
              <a:buSzPts val="1518"/>
              <a:buChar char="•"/>
            </a:pPr>
            <a:r>
              <a:rPr lang="en" sz="1518"/>
              <a:t>This explains why there are</a:t>
            </a:r>
            <a:r>
              <a:rPr lang="en" sz="1518"/>
              <a:t> exclusive recency improvements without improvements in middle clusters</a:t>
            </a:r>
            <a:endParaRPr sz="1705"/>
          </a:p>
        </p:txBody>
      </p:sp>
      <p:sp>
        <p:nvSpPr>
          <p:cNvPr id="383" name="Google Shape;383;g31196cc961d_1_21"/>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Discussion</a:t>
            </a:r>
            <a:endParaRPr>
              <a:solidFill>
                <a:srgbClr val="FF0000"/>
              </a:solidFill>
            </a:endParaRPr>
          </a:p>
        </p:txBody>
      </p:sp>
      <p:sp>
        <p:nvSpPr>
          <p:cNvPr id="384" name="Google Shape;384;g31196cc961d_1_21"/>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385" name="Google Shape;385;g31196cc961d_1_2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120d475477_1_19"/>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330558" lvl="0" marL="457200" rtl="0" algn="l">
              <a:lnSpc>
                <a:spcPct val="95000"/>
              </a:lnSpc>
              <a:spcBef>
                <a:spcPts val="750"/>
              </a:spcBef>
              <a:spcAft>
                <a:spcPts val="0"/>
              </a:spcAft>
              <a:buSzPts val="1606"/>
              <a:buChar char="▪"/>
            </a:pPr>
            <a:r>
              <a:rPr lang="en" sz="1605"/>
              <a:t>Both theta and gamma rhythms, and both DLPFC and IPL regions contribute to WM and LTM performance, but may relate to distinct cognitive processes selectively underlying dissociable improvements as observed here</a:t>
            </a:r>
            <a:endParaRPr sz="1605"/>
          </a:p>
          <a:p>
            <a:pPr indent="0" lvl="0" marL="0" rtl="0" algn="l">
              <a:lnSpc>
                <a:spcPct val="95000"/>
              </a:lnSpc>
              <a:spcBef>
                <a:spcPts val="750"/>
              </a:spcBef>
              <a:spcAft>
                <a:spcPts val="0"/>
              </a:spcAft>
              <a:buClr>
                <a:srgbClr val="000000"/>
              </a:buClr>
              <a:buSzPts val="688"/>
              <a:buFont typeface="Arial"/>
              <a:buNone/>
            </a:pPr>
            <a:r>
              <a:t/>
            </a:r>
            <a:endParaRPr sz="1605"/>
          </a:p>
          <a:p>
            <a:pPr indent="-330558" lvl="0" marL="457200" rtl="0" algn="l">
              <a:lnSpc>
                <a:spcPct val="95000"/>
              </a:lnSpc>
              <a:spcBef>
                <a:spcPts val="750"/>
              </a:spcBef>
              <a:spcAft>
                <a:spcPts val="0"/>
              </a:spcAft>
              <a:buSzPts val="1606"/>
              <a:buChar char="▪"/>
            </a:pPr>
            <a:r>
              <a:rPr lang="en" sz="1605"/>
              <a:t>Primacy improvements may have been caused because of improved encoding efficiency from downstream effects of DLPFC gamma activation</a:t>
            </a:r>
            <a:endParaRPr sz="1605"/>
          </a:p>
          <a:p>
            <a:pPr indent="0" lvl="0" marL="0" rtl="0" algn="l">
              <a:lnSpc>
                <a:spcPct val="95000"/>
              </a:lnSpc>
              <a:spcBef>
                <a:spcPts val="750"/>
              </a:spcBef>
              <a:spcAft>
                <a:spcPts val="0"/>
              </a:spcAft>
              <a:buClr>
                <a:srgbClr val="000000"/>
              </a:buClr>
              <a:buSzPts val="688"/>
              <a:buFont typeface="Arial"/>
              <a:buNone/>
            </a:pPr>
            <a:r>
              <a:t/>
            </a:r>
            <a:endParaRPr sz="1605"/>
          </a:p>
          <a:p>
            <a:pPr indent="-330558" lvl="0" marL="457200" rtl="0" algn="l">
              <a:lnSpc>
                <a:spcPct val="95000"/>
              </a:lnSpc>
              <a:spcBef>
                <a:spcPts val="750"/>
              </a:spcBef>
              <a:spcAft>
                <a:spcPts val="0"/>
              </a:spcAft>
              <a:buSzPts val="1606"/>
              <a:buChar char="▪"/>
            </a:pPr>
            <a:r>
              <a:rPr lang="en" sz="1605"/>
              <a:t>Findings suggest that functionally specific neuromodulation has the potential to mitigate functional dedifferentiation due to aging</a:t>
            </a:r>
            <a:endParaRPr sz="2100"/>
          </a:p>
        </p:txBody>
      </p:sp>
      <p:sp>
        <p:nvSpPr>
          <p:cNvPr id="392" name="Google Shape;392;g3120d475477_1_19"/>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Discussion</a:t>
            </a:r>
            <a:endParaRPr>
              <a:solidFill>
                <a:srgbClr val="FF0000"/>
              </a:solidFill>
            </a:endParaRPr>
          </a:p>
        </p:txBody>
      </p:sp>
      <p:sp>
        <p:nvSpPr>
          <p:cNvPr id="393" name="Google Shape;393;g3120d475477_1_19"/>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394" name="Google Shape;394;g3120d475477_1_1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 name="Shape 139"/>
        <p:cNvGrpSpPr/>
        <p:nvPr/>
      </p:nvGrpSpPr>
      <p:grpSpPr>
        <a:xfrm>
          <a:off x="0" y="0"/>
          <a:ext cx="0" cy="0"/>
          <a:chOff x="0" y="0"/>
          <a:chExt cx="0" cy="0"/>
        </a:xfrm>
      </p:grpSpPr>
      <p:sp>
        <p:nvSpPr>
          <p:cNvPr id="140" name="Google Shape;140;g31196cc961d_1_0"/>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0" lvl="0" marL="0" rtl="0" algn="l">
              <a:lnSpc>
                <a:spcPct val="115000"/>
              </a:lnSpc>
              <a:spcBef>
                <a:spcPts val="500"/>
              </a:spcBef>
              <a:spcAft>
                <a:spcPts val="0"/>
              </a:spcAft>
              <a:buNone/>
            </a:pPr>
            <a:r>
              <a:rPr lang="en"/>
              <a:t>Need </a:t>
            </a:r>
            <a:r>
              <a:rPr b="1" lang="en"/>
              <a:t>non-invasive</a:t>
            </a:r>
            <a:r>
              <a:rPr lang="en"/>
              <a:t> technologies to:</a:t>
            </a:r>
            <a:endParaRPr/>
          </a:p>
          <a:p>
            <a:pPr indent="-331470" lvl="0" marL="457200" rtl="0" algn="l">
              <a:lnSpc>
                <a:spcPct val="115000"/>
              </a:lnSpc>
              <a:spcBef>
                <a:spcPts val="500"/>
              </a:spcBef>
              <a:spcAft>
                <a:spcPts val="0"/>
              </a:spcAft>
              <a:buSzPts val="1620"/>
              <a:buChar char="▪"/>
            </a:pPr>
            <a:r>
              <a:rPr b="1" lang="en"/>
              <a:t>protect or enhance memory function</a:t>
            </a:r>
            <a:r>
              <a:rPr lang="en"/>
              <a:t> for </a:t>
            </a:r>
            <a:r>
              <a:rPr b="1" lang="en"/>
              <a:t>older adults</a:t>
            </a:r>
            <a:endParaRPr b="1"/>
          </a:p>
          <a:p>
            <a:pPr indent="-331470" lvl="0" marL="457200" rtl="0" algn="l">
              <a:lnSpc>
                <a:spcPct val="115000"/>
              </a:lnSpc>
              <a:spcBef>
                <a:spcPts val="500"/>
              </a:spcBef>
              <a:spcAft>
                <a:spcPts val="0"/>
              </a:spcAft>
              <a:buSzPts val="1620"/>
              <a:buChar char="▪"/>
            </a:pPr>
            <a:r>
              <a:rPr lang="en"/>
              <a:t>in a </a:t>
            </a:r>
            <a:r>
              <a:rPr b="1" lang="en"/>
              <a:t>rapid and sustainable</a:t>
            </a:r>
            <a:r>
              <a:rPr lang="en"/>
              <a:t> fashion</a:t>
            </a:r>
            <a:endParaRPr/>
          </a:p>
          <a:p>
            <a:pPr indent="-331470" lvl="0" marL="457200" rtl="0" algn="l">
              <a:lnSpc>
                <a:spcPct val="115000"/>
              </a:lnSpc>
              <a:spcBef>
                <a:spcPts val="500"/>
              </a:spcBef>
              <a:spcAft>
                <a:spcPts val="0"/>
              </a:spcAft>
              <a:buSzPts val="1620"/>
              <a:buChar char="▪"/>
            </a:pPr>
            <a:r>
              <a:rPr lang="en"/>
              <a:t>by isolate and augment the </a:t>
            </a:r>
            <a:r>
              <a:rPr b="1" lang="en"/>
              <a:t>rhythmic activity</a:t>
            </a:r>
            <a:r>
              <a:rPr lang="en"/>
              <a:t> of neural circuits</a:t>
            </a:r>
            <a:endParaRPr/>
          </a:p>
        </p:txBody>
      </p:sp>
      <p:sp>
        <p:nvSpPr>
          <p:cNvPr id="141" name="Google Shape;141;g31196cc961d_1_0"/>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General </a:t>
            </a:r>
            <a:r>
              <a:rPr lang="en">
                <a:solidFill>
                  <a:srgbClr val="FF0000"/>
                </a:solidFill>
              </a:rPr>
              <a:t>Objectives</a:t>
            </a:r>
            <a:endParaRPr>
              <a:solidFill>
                <a:srgbClr val="FF0000"/>
              </a:solidFill>
            </a:endParaRPr>
          </a:p>
        </p:txBody>
      </p:sp>
      <p:sp>
        <p:nvSpPr>
          <p:cNvPr id="142" name="Google Shape;142;g31196cc961d_1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143" name="Google Shape;143;g31196cc961d_1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11ca47847f_0_6"/>
          <p:cNvSpPr txBox="1"/>
          <p:nvPr>
            <p:ph idx="1" type="body"/>
          </p:nvPr>
        </p:nvSpPr>
        <p:spPr>
          <a:xfrm>
            <a:off x="904875" y="1505474"/>
            <a:ext cx="7726500" cy="3063900"/>
          </a:xfrm>
          <a:prstGeom prst="rect">
            <a:avLst/>
          </a:prstGeom>
        </p:spPr>
        <p:txBody>
          <a:bodyPr anchorCtr="0" anchor="t" bIns="45700" lIns="180000" spcFirstLastPara="1" rIns="91425" wrap="square" tIns="45700">
            <a:normAutofit/>
          </a:bodyPr>
          <a:lstStyle/>
          <a:p>
            <a:pPr indent="-331470" lvl="0" marL="457200" rtl="0" algn="l">
              <a:spcBef>
                <a:spcPts val="750"/>
              </a:spcBef>
              <a:spcAft>
                <a:spcPts val="0"/>
              </a:spcAft>
              <a:buSzPts val="1620"/>
              <a:buChar char="▪"/>
            </a:pPr>
            <a:r>
              <a:rPr lang="en"/>
              <a:t>Addressing exact mechanisms via which these improvements occur, for instance, whether said regions are directly responsible for improvements or through downstream effects</a:t>
            </a:r>
            <a:endParaRPr/>
          </a:p>
          <a:p>
            <a:pPr indent="-342900" lvl="1" marL="914400" rtl="0" algn="l">
              <a:spcBef>
                <a:spcPts val="0"/>
              </a:spcBef>
              <a:spcAft>
                <a:spcPts val="0"/>
              </a:spcAft>
              <a:buSzPts val="1800"/>
              <a:buChar char="•"/>
            </a:pPr>
            <a:r>
              <a:rPr lang="en"/>
              <a:t>Both regions and both frequencies can contribute to the effect</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Generalizing to different cognitive paradigms spanning memory function across sensory domains and in larger samples</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Promoting sustainable effects going beyond the 1-month duration</a:t>
            </a:r>
            <a:endParaRPr/>
          </a:p>
        </p:txBody>
      </p:sp>
      <p:sp>
        <p:nvSpPr>
          <p:cNvPr id="401" name="Google Shape;401;g311ca47847f_0_6"/>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Future work and limitations</a:t>
            </a:r>
            <a:endParaRPr>
              <a:solidFill>
                <a:srgbClr val="FF0000"/>
              </a:solidFill>
            </a:endParaRPr>
          </a:p>
        </p:txBody>
      </p:sp>
      <p:sp>
        <p:nvSpPr>
          <p:cNvPr id="402" name="Google Shape;402;g311ca47847f_0_6"/>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403" name="Google Shape;403;g311ca47847f_0_6"/>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313167dcd76_0_24"/>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331470" lvl="0" marL="457200" rtl="0" algn="l">
              <a:spcBef>
                <a:spcPts val="750"/>
              </a:spcBef>
              <a:spcAft>
                <a:spcPts val="0"/>
              </a:spcAft>
              <a:buSzPts val="1620"/>
              <a:buChar char="▪"/>
            </a:pPr>
            <a:r>
              <a:rPr lang="en"/>
              <a:t>Determining optimal modulation design and personalization of protocols</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Quantifying baseline cognitive function with more comprehensive neuropsychological assessments</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Translational implications for people with neuropsychiatric and neurodegenerative disorders, particularly with selective memory deficits and at risk for dementia</a:t>
            </a:r>
            <a:endParaRPr/>
          </a:p>
        </p:txBody>
      </p:sp>
      <p:sp>
        <p:nvSpPr>
          <p:cNvPr id="410" name="Google Shape;410;g313167dcd76_0_24"/>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411" name="Google Shape;411;g313167dcd76_0_24"/>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Future work and limitations</a:t>
            </a:r>
            <a:endParaRPr>
              <a:solidFill>
                <a:srgbClr val="FF0000"/>
              </a:solidFill>
            </a:endParaRPr>
          </a:p>
        </p:txBody>
      </p:sp>
      <p:sp>
        <p:nvSpPr>
          <p:cNvPr id="412" name="Google Shape;412;g313167dcd76_0_2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sp>
        <p:nvSpPr>
          <p:cNvPr id="418" name="Google Shape;418;g3120d475477_0_68"/>
          <p:cNvSpPr txBox="1"/>
          <p:nvPr>
            <p:ph idx="1" type="body"/>
          </p:nvPr>
        </p:nvSpPr>
        <p:spPr>
          <a:xfrm>
            <a:off x="904875" y="1612949"/>
            <a:ext cx="7726500" cy="3032700"/>
          </a:xfrm>
          <a:prstGeom prst="rect">
            <a:avLst/>
          </a:prstGeom>
        </p:spPr>
        <p:txBody>
          <a:bodyPr anchorCtr="0" anchor="t" bIns="45700" lIns="180000" spcFirstLastPara="1" rIns="91425" wrap="square" tIns="45700">
            <a:normAutofit lnSpcReduction="20000"/>
          </a:bodyPr>
          <a:lstStyle/>
          <a:p>
            <a:pPr indent="-331470" lvl="0" marL="457200" rtl="0" algn="l">
              <a:spcBef>
                <a:spcPts val="750"/>
              </a:spcBef>
              <a:spcAft>
                <a:spcPts val="0"/>
              </a:spcAft>
              <a:buSzPts val="1620"/>
              <a:buChar char="▪"/>
            </a:pPr>
            <a:r>
              <a:rPr lang="en"/>
              <a:t>To examine whether the encoding or recall phase was affected for WM and LTM</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The “optimal” frequencies were chosen from studies using young adults</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Confounding regions could be a problem, for the </a:t>
            </a:r>
            <a:r>
              <a:rPr lang="en"/>
              <a:t>precision might not be high enough</a:t>
            </a:r>
            <a:endParaRPr/>
          </a:p>
          <a:p>
            <a:pPr indent="0" lvl="0" marL="0" rtl="0" algn="l">
              <a:spcBef>
                <a:spcPts val="750"/>
              </a:spcBef>
              <a:spcAft>
                <a:spcPts val="0"/>
              </a:spcAft>
              <a:buNone/>
            </a:pPr>
            <a:r>
              <a:t/>
            </a:r>
            <a:endParaRPr/>
          </a:p>
          <a:p>
            <a:pPr indent="-331470" lvl="0" marL="457200" rtl="0" algn="l">
              <a:spcBef>
                <a:spcPts val="750"/>
              </a:spcBef>
              <a:spcAft>
                <a:spcPts val="0"/>
              </a:spcAft>
              <a:buSzPts val="1620"/>
              <a:buChar char="▪"/>
            </a:pPr>
            <a:r>
              <a:rPr lang="en"/>
              <a:t>Theta-gamma coupling suggest internal coupling between the two frequencies</a:t>
            </a:r>
            <a:endParaRPr/>
          </a:p>
        </p:txBody>
      </p:sp>
      <p:sp>
        <p:nvSpPr>
          <p:cNvPr id="419" name="Google Shape;419;g3120d475477_0_68"/>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L</a:t>
            </a:r>
            <a:r>
              <a:rPr lang="en">
                <a:solidFill>
                  <a:srgbClr val="FF0000"/>
                </a:solidFill>
              </a:rPr>
              <a:t>imitations</a:t>
            </a:r>
            <a:endParaRPr>
              <a:solidFill>
                <a:srgbClr val="FF0000"/>
              </a:solidFill>
            </a:endParaRPr>
          </a:p>
        </p:txBody>
      </p:sp>
      <p:sp>
        <p:nvSpPr>
          <p:cNvPr id="420" name="Google Shape;420;g3120d475477_0_68"/>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421" name="Google Shape;421;g3120d475477_0_6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1196cc961d_1_28"/>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fontScale="62500" lnSpcReduction="20000"/>
          </a:bodyPr>
          <a:lstStyle/>
          <a:p>
            <a:pPr indent="0" lvl="0" marL="0" rtl="0" algn="l">
              <a:spcBef>
                <a:spcPts val="750"/>
              </a:spcBef>
              <a:spcAft>
                <a:spcPts val="0"/>
              </a:spcAft>
              <a:buNone/>
            </a:pPr>
            <a:r>
              <a:rPr lang="en"/>
              <a:t>[1] Grover, S., Wen, W., Viswanathan, V. et al. Long-lasting, dissociable improvements in working memory and long-term memory in older adults with repetitive neuromodulation. Nat Neurosci 25, 1237–1246 (2022). </a:t>
            </a:r>
            <a:r>
              <a:rPr lang="en" u="sng">
                <a:solidFill>
                  <a:schemeClr val="hlink"/>
                </a:solidFill>
                <a:hlinkClick r:id="rId3"/>
              </a:rPr>
              <a:t>https://doi.org/10.1038/s41593-022-01132-3</a:t>
            </a:r>
            <a:endParaRPr/>
          </a:p>
          <a:p>
            <a:pPr indent="0" lvl="0" marL="0" rtl="0" algn="l">
              <a:spcBef>
                <a:spcPts val="750"/>
              </a:spcBef>
              <a:spcAft>
                <a:spcPts val="0"/>
              </a:spcAft>
              <a:buNone/>
            </a:pPr>
            <a:r>
              <a:rPr lang="en"/>
              <a:t>[2] Wischnewski, Miles et al. Neurocognitive, physiological, and biophysical effects of transcranial alternating current stimulation. Trends in Cognitive Sciences, Volume 27, Issue 2, 189 - 205 </a:t>
            </a:r>
            <a:r>
              <a:rPr lang="en" u="sng">
                <a:solidFill>
                  <a:schemeClr val="hlink"/>
                </a:solidFill>
                <a:hlinkClick r:id="rId4"/>
              </a:rPr>
              <a:t>https://www.cell.com/trends/cognitive-sciences/fulltext/S1364-6613%2822%2900298-4</a:t>
            </a:r>
            <a:r>
              <a:rPr lang="en"/>
              <a:t> </a:t>
            </a:r>
            <a:endParaRPr/>
          </a:p>
          <a:p>
            <a:pPr indent="0" lvl="0" marL="0" rtl="0" algn="l">
              <a:spcBef>
                <a:spcPts val="750"/>
              </a:spcBef>
              <a:spcAft>
                <a:spcPts val="0"/>
              </a:spcAft>
              <a:buNone/>
            </a:pPr>
            <a:r>
              <a:rPr lang="en"/>
              <a:t>[3]S;, D. M. G. S. (n.d.). Restoring primacy in amnesic free recall: evidence for the recency theory of primacy. Retrieved from </a:t>
            </a:r>
            <a:r>
              <a:rPr lang="en" u="sng">
                <a:solidFill>
                  <a:schemeClr val="hlink"/>
                </a:solidFill>
                <a:hlinkClick r:id="rId5"/>
              </a:rPr>
              <a:t>https://pubmed.ncbi.nlm.nih.gov/22360707/</a:t>
            </a:r>
            <a:endParaRPr/>
          </a:p>
          <a:p>
            <a:pPr indent="0" lvl="0" marL="0" rtl="0" algn="l">
              <a:spcBef>
                <a:spcPts val="750"/>
              </a:spcBef>
              <a:spcAft>
                <a:spcPts val="0"/>
              </a:spcAft>
              <a:buNone/>
            </a:pPr>
            <a:r>
              <a:rPr lang="en"/>
              <a:t>[4]Muse. (2023). Understanding Brainwaves and Frequencies: A Comprehensive Guide: MuseTM EEG-Powered Meditation &amp; Sleep Headband. Retrieved from </a:t>
            </a:r>
            <a:r>
              <a:rPr lang="en" u="sng">
                <a:solidFill>
                  <a:schemeClr val="hlink"/>
                </a:solidFill>
                <a:hlinkClick r:id="rId6"/>
              </a:rPr>
              <a:t>https://choosemuse.com/blogs/news/a-deep-dive-into-brainwaves-brainwave-frequencies-explained-2</a:t>
            </a:r>
            <a:endParaRPr/>
          </a:p>
          <a:p>
            <a:pPr indent="0" lvl="0" marL="0" rtl="0" algn="l">
              <a:spcBef>
                <a:spcPts val="750"/>
              </a:spcBef>
              <a:spcAft>
                <a:spcPts val="0"/>
              </a:spcAft>
              <a:buNone/>
            </a:pPr>
            <a:r>
              <a:rPr lang="en"/>
              <a:t>[5](N.d.). Retrieved from </a:t>
            </a:r>
            <a:r>
              <a:rPr lang="en" u="sng">
                <a:solidFill>
                  <a:schemeClr val="hlink"/>
                </a:solidFill>
                <a:hlinkClick r:id="rId7"/>
              </a:rPr>
              <a:t>https://www.researchgate.net/figure/Left-DLPFC-location-on-the-Montreal-Neurological-Institute-MNI-brain-template-central_fig15_321848671</a:t>
            </a:r>
            <a:endParaRPr/>
          </a:p>
          <a:p>
            <a:pPr indent="0" lvl="0" marL="0" rtl="0" algn="l">
              <a:spcBef>
                <a:spcPts val="750"/>
              </a:spcBef>
              <a:spcAft>
                <a:spcPts val="0"/>
              </a:spcAft>
              <a:buNone/>
            </a:pPr>
            <a:r>
              <a:rPr lang="en"/>
              <a:t>[6] Inferior parietal lobule - definition. (n.d.). Retrieved from </a:t>
            </a:r>
            <a:r>
              <a:rPr lang="en" u="sng">
                <a:solidFill>
                  <a:schemeClr val="hlink"/>
                </a:solidFill>
                <a:hlinkClick r:id="rId8"/>
              </a:rPr>
              <a:t>https://neuroscientificallychallenged.com/glossary/inferior-parietal-lobule</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a:p>
        </p:txBody>
      </p:sp>
      <p:sp>
        <p:nvSpPr>
          <p:cNvPr id="428" name="Google Shape;428;g31196cc961d_1_28"/>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References</a:t>
            </a:r>
            <a:endParaRPr>
              <a:solidFill>
                <a:srgbClr val="FF0000"/>
              </a:solidFill>
            </a:endParaRPr>
          </a:p>
        </p:txBody>
      </p:sp>
      <p:sp>
        <p:nvSpPr>
          <p:cNvPr id="429" name="Google Shape;429;g31196cc961d_1_28"/>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430" name="Google Shape;430;g31196cc961d_1_2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12e0020ec9_0_1"/>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437" name="Google Shape;437;g312e0020ec9_0_1"/>
          <p:cNvSpPr txBox="1"/>
          <p:nvPr/>
        </p:nvSpPr>
        <p:spPr>
          <a:xfrm>
            <a:off x="865075" y="1808300"/>
            <a:ext cx="8296200" cy="61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rgbClr val="E30613"/>
                </a:solidFill>
                <a:latin typeface="Libre Franklin"/>
                <a:ea typeface="Libre Franklin"/>
                <a:cs typeface="Libre Franklin"/>
                <a:sym typeface="Libre Franklin"/>
              </a:rPr>
              <a:t>Thank you for your attention!</a:t>
            </a:r>
            <a:endParaRPr b="1" sz="2800">
              <a:solidFill>
                <a:srgbClr val="E30613"/>
              </a:solidFill>
              <a:latin typeface="Libre Franklin"/>
              <a:ea typeface="Libre Franklin"/>
              <a:cs typeface="Libre Franklin"/>
              <a:sym typeface="Libre Franklin"/>
            </a:endParaRPr>
          </a:p>
        </p:txBody>
      </p:sp>
      <p:sp>
        <p:nvSpPr>
          <p:cNvPr id="438" name="Google Shape;438;g312e0020ec9_0_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Autofit/>
          </a:bodyPr>
          <a:lstStyle/>
          <a:p>
            <a:pPr indent="-331470" lvl="0" marL="457200" marR="0" rtl="0" algn="l">
              <a:lnSpc>
                <a:spcPct val="115000"/>
              </a:lnSpc>
              <a:spcBef>
                <a:spcPts val="500"/>
              </a:spcBef>
              <a:spcAft>
                <a:spcPts val="0"/>
              </a:spcAft>
              <a:buSzPts val="1620"/>
              <a:buChar char="▪"/>
            </a:pPr>
            <a:r>
              <a:rPr lang="en"/>
              <a:t>Working memory (</a:t>
            </a:r>
            <a:r>
              <a:rPr lang="en"/>
              <a:t>WM) has limited capacity (7 +- 2), duration: 10-15s without rehearsal.</a:t>
            </a:r>
            <a:endParaRPr/>
          </a:p>
          <a:p>
            <a:pPr indent="-331470" lvl="0" marL="457200" marR="0" rtl="0" algn="l">
              <a:lnSpc>
                <a:spcPct val="115000"/>
              </a:lnSpc>
              <a:spcBef>
                <a:spcPts val="0"/>
              </a:spcBef>
              <a:spcAft>
                <a:spcPts val="0"/>
              </a:spcAft>
              <a:buSzPts val="1620"/>
              <a:buChar char="▪"/>
            </a:pPr>
            <a:r>
              <a:rPr lang="en"/>
              <a:t>Long-term memory (LTM) has unlimited capacity, store for sustained maintenance of information.</a:t>
            </a:r>
            <a:endParaRPr/>
          </a:p>
          <a:p>
            <a:pPr indent="0" lvl="0" marL="0" marR="0" rtl="0" algn="l">
              <a:lnSpc>
                <a:spcPct val="115000"/>
              </a:lnSpc>
              <a:spcBef>
                <a:spcPts val="500"/>
              </a:spcBef>
              <a:spcAft>
                <a:spcPts val="0"/>
              </a:spcAft>
              <a:buNone/>
            </a:pPr>
            <a:r>
              <a:t/>
            </a:r>
            <a:endParaRPr/>
          </a:p>
          <a:p>
            <a:pPr indent="-331470" lvl="0" marL="457200" marR="0" rtl="0" algn="l">
              <a:lnSpc>
                <a:spcPct val="115000"/>
              </a:lnSpc>
              <a:spcBef>
                <a:spcPts val="500"/>
              </a:spcBef>
              <a:spcAft>
                <a:spcPts val="0"/>
              </a:spcAft>
              <a:buSzPts val="1620"/>
              <a:buChar char="▪"/>
            </a:pPr>
            <a:r>
              <a:rPr b="1" lang="en"/>
              <a:t>Operationalized WM</a:t>
            </a:r>
            <a:r>
              <a:rPr lang="en"/>
              <a:t> and </a:t>
            </a:r>
            <a:r>
              <a:rPr b="1" lang="en"/>
              <a:t>LTM:</a:t>
            </a:r>
            <a:r>
              <a:rPr lang="en"/>
              <a:t> associated with </a:t>
            </a:r>
            <a:r>
              <a:rPr b="1" lang="en"/>
              <a:t>recency</a:t>
            </a:r>
            <a:r>
              <a:rPr lang="en"/>
              <a:t> and </a:t>
            </a:r>
            <a:r>
              <a:rPr b="1" lang="en"/>
              <a:t>primacy effects</a:t>
            </a:r>
            <a:r>
              <a:rPr lang="en"/>
              <a:t> in the </a:t>
            </a:r>
            <a:r>
              <a:rPr b="1" lang="en"/>
              <a:t>immediate free recall paradigm</a:t>
            </a:r>
            <a:r>
              <a:rPr lang="en"/>
              <a:t>.</a:t>
            </a:r>
            <a:endParaRPr>
              <a:solidFill>
                <a:srgbClr val="E30613"/>
              </a:solidFill>
            </a:endParaRPr>
          </a:p>
        </p:txBody>
      </p:sp>
      <p:sp>
        <p:nvSpPr>
          <p:cNvPr id="149" name="Google Shape;149;p5"/>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Introduction: memory</a:t>
            </a:r>
            <a:endParaRPr>
              <a:solidFill>
                <a:srgbClr val="FF0000"/>
              </a:solidFill>
            </a:endParaRPr>
          </a:p>
        </p:txBody>
      </p:sp>
      <p:sp>
        <p:nvSpPr>
          <p:cNvPr id="150" name="Google Shape;150;p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151" name="Google Shape;151;p5"/>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11a5ec2a73_0_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0" lvl="0" marL="0" marR="0" rtl="0" algn="l">
              <a:lnSpc>
                <a:spcPct val="115000"/>
              </a:lnSpc>
              <a:spcBef>
                <a:spcPts val="500"/>
              </a:spcBef>
              <a:spcAft>
                <a:spcPts val="0"/>
              </a:spcAft>
              <a:buNone/>
            </a:pPr>
            <a:r>
              <a:t/>
            </a:r>
            <a:endParaRPr>
              <a:solidFill>
                <a:srgbClr val="E30613"/>
              </a:solidFill>
            </a:endParaRPr>
          </a:p>
        </p:txBody>
      </p:sp>
      <p:sp>
        <p:nvSpPr>
          <p:cNvPr id="157" name="Google Shape;157;g311a5ec2a73_0_0"/>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Introduction: memory</a:t>
            </a:r>
            <a:endParaRPr>
              <a:solidFill>
                <a:srgbClr val="FF0000"/>
              </a:solidFill>
            </a:endParaRPr>
          </a:p>
        </p:txBody>
      </p:sp>
      <p:sp>
        <p:nvSpPr>
          <p:cNvPr id="158" name="Google Shape;158;g311a5ec2a73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pic>
        <p:nvPicPr>
          <p:cNvPr id="159" name="Google Shape;159;g311a5ec2a73_0_0"/>
          <p:cNvPicPr preferRelativeResize="0"/>
          <p:nvPr/>
        </p:nvPicPr>
        <p:blipFill rotWithShape="1">
          <a:blip r:embed="rId3">
            <a:alphaModFix/>
          </a:blip>
          <a:srcRect b="50000" l="0" r="48864" t="0"/>
          <a:stretch/>
        </p:blipFill>
        <p:spPr>
          <a:xfrm>
            <a:off x="1314700" y="1203825"/>
            <a:ext cx="5500801" cy="3600650"/>
          </a:xfrm>
          <a:prstGeom prst="rect">
            <a:avLst/>
          </a:prstGeom>
          <a:noFill/>
          <a:ln>
            <a:noFill/>
          </a:ln>
        </p:spPr>
      </p:pic>
      <p:sp>
        <p:nvSpPr>
          <p:cNvPr id="160" name="Google Shape;160;g311a5ec2a73_0_0"/>
          <p:cNvSpPr/>
          <p:nvPr/>
        </p:nvSpPr>
        <p:spPr>
          <a:xfrm rot="1478542">
            <a:off x="5242604" y="1475860"/>
            <a:ext cx="1419584" cy="1731428"/>
          </a:xfrm>
          <a:prstGeom prst="ellipse">
            <a:avLst/>
          </a:prstGeom>
          <a:noFill/>
          <a:ln cap="flat" cmpd="sng" w="9525">
            <a:solidFill>
              <a:srgbClr val="E306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g311a5ec2a73_0_0"/>
          <p:cNvSpPr txBox="1"/>
          <p:nvPr/>
        </p:nvSpPr>
        <p:spPr>
          <a:xfrm>
            <a:off x="6663175" y="1770175"/>
            <a:ext cx="237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rPr>
              <a:t>Recency Effect: WM</a:t>
            </a:r>
            <a:endParaRPr b="1" sz="1800">
              <a:solidFill>
                <a:schemeClr val="accent1"/>
              </a:solidFill>
            </a:endParaRPr>
          </a:p>
        </p:txBody>
      </p:sp>
      <p:sp>
        <p:nvSpPr>
          <p:cNvPr id="162" name="Google Shape;162;g311a5ec2a73_0_0"/>
          <p:cNvSpPr/>
          <p:nvPr/>
        </p:nvSpPr>
        <p:spPr>
          <a:xfrm rot="-2700000">
            <a:off x="2215712" y="1420920"/>
            <a:ext cx="1419588" cy="1731422"/>
          </a:xfrm>
          <a:prstGeom prst="ellipse">
            <a:avLst/>
          </a:prstGeom>
          <a:noFill/>
          <a:ln cap="flat" cmpd="sng" w="9525">
            <a:solidFill>
              <a:srgbClr val="E306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g311a5ec2a73_0_0"/>
          <p:cNvSpPr txBox="1"/>
          <p:nvPr/>
        </p:nvSpPr>
        <p:spPr>
          <a:xfrm>
            <a:off x="1668050" y="777875"/>
            <a:ext cx="3057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E30613"/>
                </a:solidFill>
              </a:rPr>
              <a:t>Primacy</a:t>
            </a:r>
            <a:r>
              <a:rPr b="1" lang="en" sz="1900">
                <a:solidFill>
                  <a:srgbClr val="E30613"/>
                </a:solidFill>
              </a:rPr>
              <a:t> Effect: LTM</a:t>
            </a:r>
            <a:endParaRPr b="1" sz="1900">
              <a:solidFill>
                <a:srgbClr val="E30613"/>
              </a:solidFill>
            </a:endParaRPr>
          </a:p>
        </p:txBody>
      </p:sp>
      <p:sp>
        <p:nvSpPr>
          <p:cNvPr id="164" name="Google Shape;164;g311a5ec2a73_0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165" name="Google Shape;165;g311a5ec2a73_0_0"/>
          <p:cNvSpPr txBox="1"/>
          <p:nvPr/>
        </p:nvSpPr>
        <p:spPr>
          <a:xfrm>
            <a:off x="6739825" y="3902075"/>
            <a:ext cx="2218200" cy="10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[3]</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11b8516ddf_0_8"/>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0" lvl="0" marL="0" marR="0" rtl="0" algn="l">
              <a:lnSpc>
                <a:spcPct val="115000"/>
              </a:lnSpc>
              <a:spcBef>
                <a:spcPts val="500"/>
              </a:spcBef>
              <a:spcAft>
                <a:spcPts val="0"/>
              </a:spcAft>
              <a:buNone/>
            </a:pPr>
            <a:r>
              <a:t/>
            </a:r>
            <a:endParaRPr>
              <a:solidFill>
                <a:srgbClr val="E30613"/>
              </a:solidFill>
            </a:endParaRPr>
          </a:p>
        </p:txBody>
      </p:sp>
      <p:sp>
        <p:nvSpPr>
          <p:cNvPr id="171" name="Google Shape;171;g311b8516ddf_0_8"/>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Introduction: brainwave frequency</a:t>
            </a:r>
            <a:endParaRPr>
              <a:solidFill>
                <a:srgbClr val="FF0000"/>
              </a:solidFill>
            </a:endParaRPr>
          </a:p>
        </p:txBody>
      </p:sp>
      <p:sp>
        <p:nvSpPr>
          <p:cNvPr id="172" name="Google Shape;172;g311b8516ddf_0_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pic>
        <p:nvPicPr>
          <p:cNvPr id="173" name="Google Shape;173;g311b8516ddf_0_8"/>
          <p:cNvPicPr preferRelativeResize="0"/>
          <p:nvPr/>
        </p:nvPicPr>
        <p:blipFill rotWithShape="1">
          <a:blip r:embed="rId3">
            <a:alphaModFix/>
          </a:blip>
          <a:srcRect b="6785" l="0" r="0" t="0"/>
          <a:stretch/>
        </p:blipFill>
        <p:spPr>
          <a:xfrm>
            <a:off x="1933863" y="823525"/>
            <a:ext cx="5106024" cy="4126876"/>
          </a:xfrm>
          <a:prstGeom prst="rect">
            <a:avLst/>
          </a:prstGeom>
          <a:noFill/>
          <a:ln>
            <a:noFill/>
          </a:ln>
        </p:spPr>
      </p:pic>
      <p:sp>
        <p:nvSpPr>
          <p:cNvPr id="174" name="Google Shape;174;g311b8516ddf_0_8"/>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
        <p:nvSpPr>
          <p:cNvPr id="175" name="Google Shape;175;g311b8516ddf_0_8"/>
          <p:cNvSpPr txBox="1"/>
          <p:nvPr/>
        </p:nvSpPr>
        <p:spPr>
          <a:xfrm>
            <a:off x="7618800" y="4339825"/>
            <a:ext cx="1575300" cy="8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[4]</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1196cc961d_2_3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331470" lvl="0" marL="457200" marR="0" rtl="0" algn="l">
              <a:lnSpc>
                <a:spcPct val="115000"/>
              </a:lnSpc>
              <a:spcBef>
                <a:spcPts val="500"/>
              </a:spcBef>
              <a:spcAft>
                <a:spcPts val="0"/>
              </a:spcAft>
              <a:buSzPts val="1620"/>
              <a:buChar char="▪"/>
            </a:pPr>
            <a:r>
              <a:rPr b="1" lang="en"/>
              <a:t>Dorsolateral prefrontal cortex (DLPFC) </a:t>
            </a:r>
            <a:r>
              <a:rPr lang="en"/>
              <a:t>and </a:t>
            </a:r>
            <a:r>
              <a:rPr b="1" lang="en"/>
              <a:t>inferior parietal lobule (IPL)</a:t>
            </a:r>
            <a:r>
              <a:rPr lang="en"/>
              <a:t> have differential contributions</a:t>
            </a:r>
            <a:endParaRPr/>
          </a:p>
          <a:p>
            <a:pPr indent="-331470" lvl="0" marL="457200" marR="0" rtl="0" algn="l">
              <a:lnSpc>
                <a:spcPct val="115000"/>
              </a:lnSpc>
              <a:spcBef>
                <a:spcPts val="0"/>
              </a:spcBef>
              <a:spcAft>
                <a:spcPts val="0"/>
              </a:spcAft>
              <a:buSzPts val="1620"/>
              <a:buChar char="▪"/>
            </a:pPr>
            <a:r>
              <a:rPr b="1" lang="en"/>
              <a:t>Theta </a:t>
            </a:r>
            <a:r>
              <a:rPr lang="en"/>
              <a:t>and</a:t>
            </a:r>
            <a:r>
              <a:rPr b="1" lang="en"/>
              <a:t> gamma frequencies</a:t>
            </a:r>
            <a:r>
              <a:rPr lang="en"/>
              <a:t> are associated with </a:t>
            </a:r>
            <a:r>
              <a:rPr b="1" lang="en"/>
              <a:t>WM</a:t>
            </a:r>
            <a:r>
              <a:rPr lang="en"/>
              <a:t> and </a:t>
            </a:r>
            <a:r>
              <a:rPr b="1" lang="en"/>
              <a:t>LTM</a:t>
            </a:r>
            <a:r>
              <a:rPr lang="en"/>
              <a:t> functions</a:t>
            </a:r>
            <a:endParaRPr b="1">
              <a:solidFill>
                <a:srgbClr val="E30613"/>
              </a:solidFill>
            </a:endParaRPr>
          </a:p>
        </p:txBody>
      </p:sp>
      <p:sp>
        <p:nvSpPr>
          <p:cNvPr id="181" name="Google Shape;181;g31196cc961d_2_30"/>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Introduction: brain regions and rhythmic activity</a:t>
            </a:r>
            <a:endParaRPr>
              <a:solidFill>
                <a:srgbClr val="FF0000"/>
              </a:solidFill>
            </a:endParaRPr>
          </a:p>
        </p:txBody>
      </p:sp>
      <p:sp>
        <p:nvSpPr>
          <p:cNvPr id="182" name="Google Shape;182;g31196cc961d_2_3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183" name="Google Shape;183;g31196cc961d_2_3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pic>
        <p:nvPicPr>
          <p:cNvPr id="184" name="Google Shape;184;g31196cc961d_2_30"/>
          <p:cNvPicPr preferRelativeResize="0"/>
          <p:nvPr/>
        </p:nvPicPr>
        <p:blipFill>
          <a:blip r:embed="rId3">
            <a:alphaModFix/>
          </a:blip>
          <a:stretch>
            <a:fillRect/>
          </a:stretch>
        </p:blipFill>
        <p:spPr>
          <a:xfrm>
            <a:off x="1366775" y="2836834"/>
            <a:ext cx="2752850" cy="2130479"/>
          </a:xfrm>
          <a:prstGeom prst="rect">
            <a:avLst/>
          </a:prstGeom>
          <a:noFill/>
          <a:ln>
            <a:noFill/>
          </a:ln>
        </p:spPr>
      </p:pic>
      <p:pic>
        <p:nvPicPr>
          <p:cNvPr id="185" name="Google Shape;185;g31196cc961d_2_30"/>
          <p:cNvPicPr preferRelativeResize="0"/>
          <p:nvPr/>
        </p:nvPicPr>
        <p:blipFill>
          <a:blip r:embed="rId4">
            <a:alphaModFix/>
          </a:blip>
          <a:stretch>
            <a:fillRect/>
          </a:stretch>
        </p:blipFill>
        <p:spPr>
          <a:xfrm>
            <a:off x="4930650" y="2836825"/>
            <a:ext cx="2634301" cy="2207350"/>
          </a:xfrm>
          <a:prstGeom prst="rect">
            <a:avLst/>
          </a:prstGeom>
          <a:noFill/>
          <a:ln>
            <a:noFill/>
          </a:ln>
        </p:spPr>
      </p:pic>
      <p:cxnSp>
        <p:nvCxnSpPr>
          <p:cNvPr id="186" name="Google Shape;186;g31196cc961d_2_30"/>
          <p:cNvCxnSpPr/>
          <p:nvPr/>
        </p:nvCxnSpPr>
        <p:spPr>
          <a:xfrm flipH="1" rot="10800000">
            <a:off x="6761225" y="3027925"/>
            <a:ext cx="414900" cy="414900"/>
          </a:xfrm>
          <a:prstGeom prst="straightConnector1">
            <a:avLst/>
          </a:prstGeom>
          <a:noFill/>
          <a:ln cap="flat" cmpd="sng" w="9525">
            <a:solidFill>
              <a:schemeClr val="dk2"/>
            </a:solidFill>
            <a:prstDash val="solid"/>
            <a:round/>
            <a:headEnd len="med" w="med" type="none"/>
            <a:tailEnd len="med" w="med" type="none"/>
          </a:ln>
        </p:spPr>
      </p:cxnSp>
      <p:sp>
        <p:nvSpPr>
          <p:cNvPr id="187" name="Google Shape;187;g31196cc961d_2_30"/>
          <p:cNvSpPr txBox="1"/>
          <p:nvPr/>
        </p:nvSpPr>
        <p:spPr>
          <a:xfrm>
            <a:off x="7238225" y="2820625"/>
            <a:ext cx="663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IPL</a:t>
            </a:r>
            <a:endParaRPr b="1">
              <a:solidFill>
                <a:schemeClr val="dk1"/>
              </a:solidFill>
              <a:latin typeface="Times New Roman"/>
              <a:ea typeface="Times New Roman"/>
              <a:cs typeface="Times New Roman"/>
              <a:sym typeface="Times New Roman"/>
            </a:endParaRPr>
          </a:p>
        </p:txBody>
      </p:sp>
      <p:sp>
        <p:nvSpPr>
          <p:cNvPr id="188" name="Google Shape;188;g31196cc961d_2_30"/>
          <p:cNvSpPr txBox="1"/>
          <p:nvPr/>
        </p:nvSpPr>
        <p:spPr>
          <a:xfrm>
            <a:off x="3657600" y="4363025"/>
            <a:ext cx="47577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[5]                                                          [6]</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11b8516ddf_0_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Autofit/>
          </a:bodyPr>
          <a:lstStyle/>
          <a:p>
            <a:pPr indent="0" lvl="0" marL="0" marR="0" rtl="0" algn="l">
              <a:lnSpc>
                <a:spcPct val="115000"/>
              </a:lnSpc>
              <a:spcBef>
                <a:spcPts val="500"/>
              </a:spcBef>
              <a:spcAft>
                <a:spcPts val="0"/>
              </a:spcAft>
              <a:buNone/>
            </a:pPr>
            <a:r>
              <a:rPr b="1" lang="en">
                <a:solidFill>
                  <a:srgbClr val="E30613"/>
                </a:solidFill>
              </a:rPr>
              <a:t>Whether distinct rhythmic mechanisms in these regions subserve distinct memory process during free recall remained unknown.</a:t>
            </a:r>
            <a:endParaRPr b="1">
              <a:solidFill>
                <a:srgbClr val="E30613"/>
              </a:solidFill>
            </a:endParaRPr>
          </a:p>
          <a:p>
            <a:pPr indent="-331470" lvl="0" marL="457200" marR="0" rtl="0" algn="l">
              <a:lnSpc>
                <a:spcPct val="115000"/>
              </a:lnSpc>
              <a:spcBef>
                <a:spcPts val="500"/>
              </a:spcBef>
              <a:spcAft>
                <a:spcPts val="0"/>
              </a:spcAft>
              <a:buSzPts val="1620"/>
              <a:buChar char="▪"/>
            </a:pPr>
            <a:r>
              <a:rPr lang="en"/>
              <a:t>Causal evidence: combinations of location and frequency</a:t>
            </a:r>
            <a:endParaRPr/>
          </a:p>
          <a:p>
            <a:pPr indent="-331470" lvl="0" marL="457200" marR="0" rtl="0" algn="l">
              <a:lnSpc>
                <a:spcPct val="115000"/>
              </a:lnSpc>
              <a:spcBef>
                <a:spcPts val="0"/>
              </a:spcBef>
              <a:spcAft>
                <a:spcPts val="0"/>
              </a:spcAft>
              <a:buSzPts val="1620"/>
              <a:buChar char="▪"/>
            </a:pPr>
            <a:r>
              <a:rPr lang="en"/>
              <a:t>Auditory-verbal</a:t>
            </a:r>
            <a:endParaRPr/>
          </a:p>
          <a:p>
            <a:pPr indent="-331470" lvl="0" marL="457200" marR="0" rtl="0" algn="l">
              <a:lnSpc>
                <a:spcPct val="115000"/>
              </a:lnSpc>
              <a:spcBef>
                <a:spcPts val="0"/>
              </a:spcBef>
              <a:spcAft>
                <a:spcPts val="0"/>
              </a:spcAft>
              <a:buSzPts val="1620"/>
              <a:buChar char="▪"/>
            </a:pPr>
            <a:r>
              <a:rPr lang="en"/>
              <a:t>HD-tACS: higher resolution</a:t>
            </a:r>
            <a:endParaRPr/>
          </a:p>
          <a:p>
            <a:pPr indent="-331470" lvl="0" marL="457200" marR="0" rtl="0" algn="l">
              <a:lnSpc>
                <a:spcPct val="115000"/>
              </a:lnSpc>
              <a:spcBef>
                <a:spcPts val="0"/>
              </a:spcBef>
              <a:spcAft>
                <a:spcPts val="0"/>
              </a:spcAft>
              <a:buSzPts val="1620"/>
              <a:buChar char="▪"/>
            </a:pPr>
            <a:r>
              <a:rPr lang="en"/>
              <a:t>In older adults</a:t>
            </a:r>
            <a:endParaRPr/>
          </a:p>
        </p:txBody>
      </p:sp>
      <p:sp>
        <p:nvSpPr>
          <p:cNvPr id="194" name="Google Shape;194;g311b8516ddf_0_0"/>
          <p:cNvSpPr txBox="1"/>
          <p:nvPr>
            <p:ph type="title"/>
          </p:nvPr>
        </p:nvSpPr>
        <p:spPr>
          <a:xfrm>
            <a:off x="904875" y="131025"/>
            <a:ext cx="5500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en">
                <a:solidFill>
                  <a:srgbClr val="FF0000"/>
                </a:solidFill>
              </a:rPr>
              <a:t>Introduction: significance</a:t>
            </a:r>
            <a:endParaRPr>
              <a:solidFill>
                <a:srgbClr val="FF0000"/>
              </a:solidFill>
            </a:endParaRPr>
          </a:p>
        </p:txBody>
      </p:sp>
      <p:sp>
        <p:nvSpPr>
          <p:cNvPr id="195" name="Google Shape;195;g311b8516ddf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196" name="Google Shape;196;g311b8516ddf_0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1196cc961d_1_7"/>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0" lvl="0" marL="0" rtl="0" algn="l">
              <a:lnSpc>
                <a:spcPct val="115000"/>
              </a:lnSpc>
              <a:spcBef>
                <a:spcPts val="500"/>
              </a:spcBef>
              <a:spcAft>
                <a:spcPts val="0"/>
              </a:spcAft>
              <a:buNone/>
            </a:pPr>
            <a:r>
              <a:rPr lang="en"/>
              <a:t>Test the following hypotheses:</a:t>
            </a:r>
            <a:endParaRPr/>
          </a:p>
          <a:p>
            <a:pPr indent="0" lvl="0" marL="0" rtl="0" algn="l">
              <a:lnSpc>
                <a:spcPct val="115000"/>
              </a:lnSpc>
              <a:spcBef>
                <a:spcPts val="500"/>
              </a:spcBef>
              <a:spcAft>
                <a:spcPts val="0"/>
              </a:spcAft>
              <a:buNone/>
            </a:pPr>
            <a:r>
              <a:t/>
            </a:r>
            <a:endParaRPr/>
          </a:p>
          <a:p>
            <a:pPr indent="-331470" lvl="0" marL="457200" rtl="0" algn="l">
              <a:lnSpc>
                <a:spcPct val="115000"/>
              </a:lnSpc>
              <a:spcBef>
                <a:spcPts val="500"/>
              </a:spcBef>
              <a:spcAft>
                <a:spcPts val="0"/>
              </a:spcAft>
              <a:buSzPts val="1620"/>
              <a:buChar char="▪"/>
            </a:pPr>
            <a:r>
              <a:rPr lang="en"/>
              <a:t>Modulation of </a:t>
            </a:r>
            <a:r>
              <a:rPr b="1" lang="en"/>
              <a:t>theta rhythms</a:t>
            </a:r>
            <a:r>
              <a:rPr lang="en"/>
              <a:t> in the </a:t>
            </a:r>
            <a:r>
              <a:rPr b="1" lang="en"/>
              <a:t>IPL</a:t>
            </a:r>
            <a:r>
              <a:rPr lang="en"/>
              <a:t> would improve auditory-verbal </a:t>
            </a:r>
            <a:r>
              <a:rPr b="1" lang="en"/>
              <a:t>WM function</a:t>
            </a:r>
            <a:r>
              <a:rPr lang="en"/>
              <a:t> (recency effect) in older adults.</a:t>
            </a:r>
            <a:endParaRPr/>
          </a:p>
          <a:p>
            <a:pPr indent="-331470" lvl="0" marL="457200" rtl="0" algn="l">
              <a:lnSpc>
                <a:spcPct val="115000"/>
              </a:lnSpc>
              <a:spcBef>
                <a:spcPts val="500"/>
              </a:spcBef>
              <a:spcAft>
                <a:spcPts val="0"/>
              </a:spcAft>
              <a:buSzPts val="1620"/>
              <a:buChar char="▪"/>
            </a:pPr>
            <a:r>
              <a:rPr lang="en"/>
              <a:t>Modulation of </a:t>
            </a:r>
            <a:r>
              <a:rPr b="1" lang="en"/>
              <a:t>gamma rhythms</a:t>
            </a:r>
            <a:r>
              <a:rPr lang="en"/>
              <a:t> in the </a:t>
            </a:r>
            <a:r>
              <a:rPr b="1" lang="en"/>
              <a:t>DLPFC</a:t>
            </a:r>
            <a:r>
              <a:rPr lang="en"/>
              <a:t> would improve auditory-verbal </a:t>
            </a:r>
            <a:r>
              <a:rPr b="1" lang="en"/>
              <a:t>LTM function</a:t>
            </a:r>
            <a:r>
              <a:rPr lang="en"/>
              <a:t> (primacy-effect) in older adults.</a:t>
            </a:r>
            <a:endParaRPr/>
          </a:p>
          <a:p>
            <a:pPr indent="0" lvl="0" marL="0" rtl="0" algn="l">
              <a:lnSpc>
                <a:spcPct val="115000"/>
              </a:lnSpc>
              <a:spcBef>
                <a:spcPts val="500"/>
              </a:spcBef>
              <a:spcAft>
                <a:spcPts val="0"/>
              </a:spcAft>
              <a:buNone/>
            </a:pPr>
            <a:r>
              <a:rPr lang="en"/>
              <a:t>Examined interindividual differences, tested whether people with lower general cognitive performance would benefit more from neuromodulation.</a:t>
            </a:r>
            <a:endParaRPr/>
          </a:p>
          <a:p>
            <a:pPr indent="0" lvl="0" marL="0" rtl="0" algn="l">
              <a:spcBef>
                <a:spcPts val="750"/>
              </a:spcBef>
              <a:spcAft>
                <a:spcPts val="0"/>
              </a:spcAft>
              <a:buNone/>
            </a:pPr>
            <a:r>
              <a:t/>
            </a:r>
            <a:endParaRPr/>
          </a:p>
        </p:txBody>
      </p:sp>
      <p:sp>
        <p:nvSpPr>
          <p:cNvPr id="203" name="Google Shape;203;g31196cc961d_1_7"/>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en">
                <a:solidFill>
                  <a:srgbClr val="FF0000"/>
                </a:solidFill>
              </a:rPr>
              <a:t>Objectives: Experiment 1</a:t>
            </a:r>
            <a:endParaRPr>
              <a:solidFill>
                <a:srgbClr val="FF0000"/>
              </a:solidFill>
            </a:endParaRPr>
          </a:p>
        </p:txBody>
      </p:sp>
      <p:sp>
        <p:nvSpPr>
          <p:cNvPr id="204" name="Google Shape;204;g31196cc961d_1_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
              <a:t>NX-436 / JOURNAL CLUB</a:t>
            </a:r>
            <a:endParaRPr/>
          </a:p>
        </p:txBody>
      </p:sp>
      <p:sp>
        <p:nvSpPr>
          <p:cNvPr id="205" name="Google Shape;205;g31196cc961d_1_7"/>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
              <a:t>‹#›</a:t>
            </a:fld>
            <a:endParaRPr/>
          </a:p>
        </p:txBody>
      </p:sp>
      <p:graphicFrame>
        <p:nvGraphicFramePr>
          <p:cNvPr id="206" name="Google Shape;206;g31196cc961d_1_7"/>
          <p:cNvGraphicFramePr/>
          <p:nvPr/>
        </p:nvGraphicFramePr>
        <p:xfrm>
          <a:off x="5320500" y="466800"/>
          <a:ext cx="3000000" cy="3000000"/>
        </p:xfrm>
        <a:graphic>
          <a:graphicData uri="http://schemas.openxmlformats.org/drawingml/2006/table">
            <a:tbl>
              <a:tblPr>
                <a:noFill/>
                <a:tableStyleId>{758157D5-D9CB-4415-B821-525EAED87F8F}</a:tableStyleId>
              </a:tblPr>
              <a:tblGrid>
                <a:gridCol w="1103575"/>
                <a:gridCol w="1103575"/>
                <a:gridCol w="1103575"/>
              </a:tblGrid>
              <a:tr h="403250">
                <a:tc>
                  <a:txBody>
                    <a:bodyPr/>
                    <a:lstStyle/>
                    <a:p>
                      <a:pPr indent="0" lvl="0" marL="0" rtl="0" algn="l">
                        <a:spcBef>
                          <a:spcPts val="0"/>
                        </a:spcBef>
                        <a:spcAft>
                          <a:spcPts val="0"/>
                        </a:spcAft>
                        <a:buNone/>
                      </a:pPr>
                      <a:r>
                        <a:rPr lang="en" sz="1900"/>
                        <a:t>Exp 1</a:t>
                      </a:r>
                      <a:endParaRPr sz="1900"/>
                    </a:p>
                  </a:txBody>
                  <a:tcPr marT="91425" marB="91425" marR="91425" marL="91425"/>
                </a:tc>
                <a:tc>
                  <a:txBody>
                    <a:bodyPr/>
                    <a:lstStyle/>
                    <a:p>
                      <a:pPr indent="0" lvl="0" marL="0" rtl="0" algn="l">
                        <a:spcBef>
                          <a:spcPts val="0"/>
                        </a:spcBef>
                        <a:spcAft>
                          <a:spcPts val="0"/>
                        </a:spcAft>
                        <a:buNone/>
                      </a:pPr>
                      <a:r>
                        <a:rPr lang="en" sz="1900"/>
                        <a:t>IPL</a:t>
                      </a:r>
                      <a:endParaRPr sz="1900"/>
                    </a:p>
                  </a:txBody>
                  <a:tcPr marT="91425" marB="91425" marR="91425" marL="91425"/>
                </a:tc>
                <a:tc>
                  <a:txBody>
                    <a:bodyPr/>
                    <a:lstStyle/>
                    <a:p>
                      <a:pPr indent="0" lvl="0" marL="0" rtl="0" algn="l">
                        <a:spcBef>
                          <a:spcPts val="0"/>
                        </a:spcBef>
                        <a:spcAft>
                          <a:spcPts val="0"/>
                        </a:spcAft>
                        <a:buNone/>
                      </a:pPr>
                      <a:r>
                        <a:rPr lang="en" sz="1900"/>
                        <a:t>DLPFC</a:t>
                      </a:r>
                      <a:endParaRPr sz="1900"/>
                    </a:p>
                  </a:txBody>
                  <a:tcPr marT="91425" marB="91425" marR="91425" marL="91425"/>
                </a:tc>
              </a:tr>
              <a:tr h="403250">
                <a:tc>
                  <a:txBody>
                    <a:bodyPr/>
                    <a:lstStyle/>
                    <a:p>
                      <a:pPr indent="0" lvl="0" marL="0" rtl="0" algn="l">
                        <a:spcBef>
                          <a:spcPts val="0"/>
                        </a:spcBef>
                        <a:spcAft>
                          <a:spcPts val="0"/>
                        </a:spcAft>
                        <a:buNone/>
                      </a:pPr>
                      <a:r>
                        <a:rPr lang="en" sz="1900"/>
                        <a:t>Theta</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r>
              <a:tr h="523950">
                <a:tc>
                  <a:txBody>
                    <a:bodyPr/>
                    <a:lstStyle/>
                    <a:p>
                      <a:pPr indent="0" lvl="0" marL="0" rtl="0" algn="l">
                        <a:spcBef>
                          <a:spcPts val="0"/>
                        </a:spcBef>
                        <a:spcAft>
                          <a:spcPts val="0"/>
                        </a:spcAft>
                        <a:buNone/>
                      </a:pPr>
                      <a:r>
                        <a:rPr lang="en" sz="1900"/>
                        <a:t>Gamma</a:t>
                      </a:r>
                      <a:endParaRPr sz="1900"/>
                    </a:p>
                  </a:txBody>
                  <a:tcPr marT="91425" marB="91425" marR="91425" marL="91425"/>
                </a:tc>
                <a:tc>
                  <a:txBody>
                    <a:bodyPr/>
                    <a:lstStyle/>
                    <a:p>
                      <a:pPr indent="0" lvl="0" marL="0" rtl="0" algn="l">
                        <a:spcBef>
                          <a:spcPts val="0"/>
                        </a:spcBef>
                        <a:spcAft>
                          <a:spcPts val="0"/>
                        </a:spcAft>
                        <a:buNone/>
                      </a:pPr>
                      <a:r>
                        <a:t/>
                      </a:r>
                      <a:endParaRPr sz="1900"/>
                    </a:p>
                  </a:txBody>
                  <a:tcPr marT="91425" marB="91425" marR="91425" marL="91425"/>
                </a:tc>
                <a:tc>
                  <a:txBody>
                    <a:bodyPr/>
                    <a:lstStyle/>
                    <a:p>
                      <a:pPr indent="0" lvl="0" marL="0" rtl="0" algn="l">
                        <a:spcBef>
                          <a:spcPts val="0"/>
                        </a:spcBef>
                        <a:spcAft>
                          <a:spcPts val="0"/>
                        </a:spcAft>
                        <a:buNone/>
                      </a:pPr>
                      <a:r>
                        <a:rPr lang="en" sz="1900"/>
                        <a:t>V</a:t>
                      </a:r>
                      <a:endParaRPr sz="19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2019-04-02T06:24:35Z</dcterms:created>
  <dc:creator>Utilisateur Microsoft Office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