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Libre Franklin"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p15:clr>
            <a:srgbClr val="A4A3A4"/>
          </p15:clr>
        </p15:guide>
        <p15:guide id="2" pos="2880">
          <p15:clr>
            <a:srgbClr val="A4A3A4"/>
          </p15:clr>
        </p15:guide>
      </p15:sldGuideLst>
    </p:ext>
    <p:ext uri="{2D200454-40CA-4A62-9FC3-DE9A4176ACB9}">
      <p15:notesGuideLst xmlns:p15="http://schemas.microsoft.com/office/powerpoint/2012/main">
        <p15:guide id="1" orient="horz" pos="2890">
          <p15:clr>
            <a:srgbClr val="A4A3A4"/>
          </p15:clr>
        </p15:guide>
        <p15:guide id="2" pos="2160">
          <p15:clr>
            <a:srgbClr val="A4A3A4"/>
          </p15:clr>
        </p15:guide>
        <p15:guide id="3" orient="horz" pos="373">
          <p15:clr>
            <a:srgbClr val="A4A3A4"/>
          </p15:clr>
        </p15:guide>
        <p15:guide id="4" pos="136">
          <p15:clr>
            <a:srgbClr val="A4A3A4"/>
          </p15:clr>
        </p15:guide>
        <p15:guide id="5" pos="4195">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J2cHtpA+U8PffEIHUoOI9++6c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81"/>
  </p:normalViewPr>
  <p:slideViewPr>
    <p:cSldViewPr snapToGrid="0">
      <p:cViewPr varScale="1">
        <p:scale>
          <a:sx n="152" d="100"/>
          <a:sy n="152" d="100"/>
        </p:scale>
        <p:origin x="192" y="216"/>
      </p:cViewPr>
      <p:guideLst>
        <p:guide orient="horz" pos="1597"/>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90"/>
        <p:guide pos="2160"/>
        <p:guide orient="horz" pos="373"/>
        <p:guide pos="136"/>
        <p:guide pos="41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0518" y="619273"/>
            <a:ext cx="6436964" cy="362079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10518" y="4400549"/>
            <a:ext cx="6436964" cy="42010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211138" y="619125"/>
            <a:ext cx="6435725" cy="3621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210518" y="4400549"/>
            <a:ext cx="6436964" cy="42010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
        <p:nvSpPr>
          <p:cNvPr id="140" name="Google Shape;140;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141" name="Google Shape;141;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142" name="Google Shape;14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146b941efd_3_4: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146b941efd_3_4: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virus with gene injected , groups</a:t>
            </a:r>
            <a:endParaRPr/>
          </a:p>
          <a:p>
            <a:pPr marL="0" lvl="0" indent="0" algn="l" rtl="0">
              <a:spcBef>
                <a:spcPts val="0"/>
              </a:spcBef>
              <a:spcAft>
                <a:spcPts val="0"/>
              </a:spcAft>
              <a:buNone/>
            </a:pPr>
            <a:r>
              <a:rPr lang="fr-FR"/>
              <a:t>say what is control</a:t>
            </a:r>
            <a:endParaRPr/>
          </a:p>
        </p:txBody>
      </p:sp>
      <p:sp>
        <p:nvSpPr>
          <p:cNvPr id="232" name="Google Shape;232;g3146b941efd_3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150b0efd15_1_0: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150b0efd15_1_0: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stimulation process</a:t>
            </a:r>
            <a:endParaRPr/>
          </a:p>
          <a:p>
            <a:pPr marL="0" lvl="0" indent="0" algn="l" rtl="0">
              <a:spcBef>
                <a:spcPts val="0"/>
              </a:spcBef>
              <a:spcAft>
                <a:spcPts val="0"/>
              </a:spcAft>
              <a:buNone/>
            </a:pPr>
            <a:r>
              <a:rPr lang="fr-FR"/>
              <a:t>sedated and head fixed</a:t>
            </a:r>
            <a:endParaRPr/>
          </a:p>
          <a:p>
            <a:pPr marL="0" lvl="0" indent="0" algn="l" rtl="0">
              <a:spcBef>
                <a:spcPts val="0"/>
              </a:spcBef>
              <a:spcAft>
                <a:spcPts val="0"/>
              </a:spcAft>
              <a:buNone/>
            </a:pPr>
            <a:r>
              <a:rPr lang="fr-FR"/>
              <a:t>modalities of fMRI</a:t>
            </a:r>
            <a:endParaRPr/>
          </a:p>
          <a:p>
            <a:pPr marL="0" lvl="0" indent="0" algn="l" rtl="0">
              <a:spcBef>
                <a:spcPts val="0"/>
              </a:spcBef>
              <a:spcAft>
                <a:spcPts val="0"/>
              </a:spcAft>
              <a:buNone/>
            </a:pPr>
            <a:r>
              <a:rPr lang="fr-FR"/>
              <a:t>analyze z-stat maps consensus over groups and modalities</a:t>
            </a:r>
            <a:endParaRPr/>
          </a:p>
        </p:txBody>
      </p:sp>
      <p:sp>
        <p:nvSpPr>
          <p:cNvPr id="242" name="Google Shape;242;g3150b0efd1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46b941efd_3_12: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146b941efd_3_12: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3146b941efd_3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4c53fd54f_0_34: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14c53fd54f_0_34: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314c53fd54f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
        <p:nvSpPr>
          <p:cNvPr id="265" name="Google Shape;265;g314c53fd54f_0_34: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266" name="Google Shape;266;g314c53fd54f_0_3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267" name="Google Shape;267;g314c53fd54f_0_3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14c53fd54f_1_41: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14c53fd54f_1_41: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314c53fd54f_1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150b0efd15_1_109: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150b0efd15_1_109: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a:t>Testing optogenetics in open field test showed different movements than from other articles stimulating other zone of striatum</a:t>
            </a:r>
            <a:endParaRPr/>
          </a:p>
          <a:p>
            <a:pPr marL="457200" lvl="0" indent="-317500" algn="l" rtl="0">
              <a:spcBef>
                <a:spcPts val="0"/>
              </a:spcBef>
              <a:spcAft>
                <a:spcPts val="0"/>
              </a:spcAft>
              <a:buSzPts val="1400"/>
              <a:buChar char="-"/>
            </a:pPr>
            <a:r>
              <a:rPr lang="fr-FR"/>
              <a:t>(head movements instead of full body in D1)</a:t>
            </a:r>
            <a:endParaRPr/>
          </a:p>
          <a:p>
            <a:pPr marL="457200" lvl="0" indent="-317500" algn="l" rtl="0">
              <a:spcBef>
                <a:spcPts val="0"/>
              </a:spcBef>
              <a:spcAft>
                <a:spcPts val="0"/>
              </a:spcAft>
              <a:buSzPts val="1400"/>
              <a:buChar char="-"/>
            </a:pPr>
            <a:r>
              <a:rPr lang="fr-FR"/>
              <a:t>different movements in D1 stimulation and D2 stimulation</a:t>
            </a:r>
            <a:endParaRPr/>
          </a:p>
        </p:txBody>
      </p:sp>
      <p:sp>
        <p:nvSpPr>
          <p:cNvPr id="287" name="Google Shape;287;g3150b0efd15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146b941efd_0_51: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146b941efd_0_51: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a:t>Optogenetics :</a:t>
            </a:r>
            <a:endParaRPr/>
          </a:p>
          <a:p>
            <a:pPr marL="914400" lvl="1" indent="-317500" algn="l" rtl="0">
              <a:spcBef>
                <a:spcPts val="0"/>
              </a:spcBef>
              <a:spcAft>
                <a:spcPts val="0"/>
              </a:spcAft>
              <a:buSzPts val="1400"/>
              <a:buChar char="-"/>
            </a:pPr>
            <a:r>
              <a:rPr lang="fr-FR"/>
              <a:t>D1 and D2 Cre mice : expressing Cre in D1R -positive and D2R -positive cells respectively</a:t>
            </a:r>
            <a:endParaRPr/>
          </a:p>
          <a:p>
            <a:pPr marL="914400" lvl="1" indent="-317500" algn="l" rtl="0">
              <a:spcBef>
                <a:spcPts val="0"/>
              </a:spcBef>
              <a:spcAft>
                <a:spcPts val="0"/>
              </a:spcAft>
              <a:buSzPts val="1400"/>
              <a:buChar char="-"/>
            </a:pPr>
            <a:r>
              <a:rPr lang="fr-FR"/>
              <a:t>ventrolateral </a:t>
            </a:r>
            <a:endParaRPr/>
          </a:p>
          <a:p>
            <a:pPr marL="457200" lvl="0" indent="-317500" algn="l" rtl="0">
              <a:spcBef>
                <a:spcPts val="0"/>
              </a:spcBef>
              <a:spcAft>
                <a:spcPts val="0"/>
              </a:spcAft>
              <a:buSzPts val="1400"/>
              <a:buChar char="-"/>
            </a:pPr>
            <a:r>
              <a:rPr lang="fr-FR"/>
              <a:t>Movement :</a:t>
            </a:r>
            <a:endParaRPr/>
          </a:p>
          <a:p>
            <a:pPr marL="914400" lvl="1" indent="-317500" algn="l" rtl="0">
              <a:spcBef>
                <a:spcPts val="0"/>
              </a:spcBef>
              <a:spcAft>
                <a:spcPts val="0"/>
              </a:spcAft>
              <a:buSzPts val="1400"/>
              <a:buChar char="-"/>
            </a:pPr>
            <a:r>
              <a:rPr lang="fr-FR"/>
              <a:t>5 cycles of 20s, 20Hz at 5 mW stimulation with light</a:t>
            </a:r>
            <a:endParaRPr/>
          </a:p>
          <a:p>
            <a:pPr marL="914400" lvl="1" indent="-317500" algn="l" rtl="0">
              <a:spcBef>
                <a:spcPts val="0"/>
              </a:spcBef>
              <a:spcAft>
                <a:spcPts val="0"/>
              </a:spcAft>
              <a:buSzPts val="1400"/>
              <a:buChar char="-"/>
            </a:pPr>
            <a:r>
              <a:rPr lang="fr-FR"/>
              <a:t>in D1R : contraversive rotations (dystonia, not full body movements)</a:t>
            </a:r>
            <a:endParaRPr/>
          </a:p>
          <a:p>
            <a:pPr marL="914400" lvl="1" indent="-317500" algn="l" rtl="0">
              <a:spcBef>
                <a:spcPts val="0"/>
              </a:spcBef>
              <a:spcAft>
                <a:spcPts val="0"/>
              </a:spcAft>
              <a:buSzPts val="1400"/>
              <a:buChar char="-"/>
            </a:pPr>
            <a:r>
              <a:rPr lang="fr-FR"/>
              <a:t>in D2R : ipsiversive rotations</a:t>
            </a:r>
            <a:endParaRPr/>
          </a:p>
          <a:p>
            <a:pPr marL="914400" lvl="1" indent="-317500" algn="l" rtl="0">
              <a:spcBef>
                <a:spcPts val="0"/>
              </a:spcBef>
              <a:spcAft>
                <a:spcPts val="0"/>
              </a:spcAft>
              <a:buSzPts val="1400"/>
              <a:buChar char="-"/>
            </a:pPr>
            <a:r>
              <a:rPr lang="fr-FR"/>
              <a:t>verification of the action of stimulation of D1R and D2R cells, and different results of activation</a:t>
            </a:r>
            <a:endParaRPr/>
          </a:p>
        </p:txBody>
      </p:sp>
      <p:sp>
        <p:nvSpPr>
          <p:cNvPr id="296" name="Google Shape;296;g3146b941ef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14c53fd54f_1_177: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14c53fd54f_1_177: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a:t>fMRI protocol :</a:t>
            </a:r>
            <a:endParaRPr/>
          </a:p>
          <a:p>
            <a:pPr marL="914400" lvl="1" indent="-317500" algn="l" rtl="0">
              <a:spcBef>
                <a:spcPts val="0"/>
              </a:spcBef>
              <a:spcAft>
                <a:spcPts val="0"/>
              </a:spcAft>
              <a:buSzPts val="1400"/>
              <a:buChar char="-"/>
            </a:pPr>
            <a:r>
              <a:rPr lang="fr-FR"/>
              <a:t>anaesthetized mice during the fMRI</a:t>
            </a:r>
            <a:endParaRPr/>
          </a:p>
          <a:p>
            <a:pPr marL="914400" lvl="1" indent="-317500" algn="l" rtl="0">
              <a:spcBef>
                <a:spcPts val="0"/>
              </a:spcBef>
              <a:spcAft>
                <a:spcPts val="0"/>
              </a:spcAft>
              <a:buSzPts val="1400"/>
              <a:buChar char="-"/>
            </a:pPr>
            <a:r>
              <a:rPr lang="fr-FR"/>
              <a:t>intubated for ventilation</a:t>
            </a:r>
            <a:endParaRPr/>
          </a:p>
          <a:p>
            <a:pPr marL="914400" lvl="1" indent="-317500" algn="l" rtl="0">
              <a:spcBef>
                <a:spcPts val="0"/>
              </a:spcBef>
              <a:spcAft>
                <a:spcPts val="0"/>
              </a:spcAft>
              <a:buSzPts val="1400"/>
              <a:buChar char="-"/>
            </a:pPr>
            <a:r>
              <a:rPr lang="fr-FR"/>
              <a:t>stimulation with 5 cycles of 20s blue light laser at 20 Hz, then 40s rest period</a:t>
            </a:r>
            <a:endParaRPr/>
          </a:p>
          <a:p>
            <a:pPr marL="457200" lvl="0" indent="-317500" algn="l" rtl="0">
              <a:spcBef>
                <a:spcPts val="0"/>
              </a:spcBef>
              <a:spcAft>
                <a:spcPts val="0"/>
              </a:spcAft>
              <a:buSzPts val="1400"/>
              <a:buChar char="-"/>
            </a:pPr>
            <a:r>
              <a:rPr lang="fr-FR"/>
              <a:t>GLM z-stat activation maps of D1 vs D2 cell activation</a:t>
            </a:r>
            <a:endParaRPr/>
          </a:p>
          <a:p>
            <a:pPr marL="914400" lvl="1" indent="-317500" algn="l" rtl="0">
              <a:spcBef>
                <a:spcPts val="0"/>
              </a:spcBef>
              <a:spcAft>
                <a:spcPts val="0"/>
              </a:spcAft>
              <a:buSzPts val="1400"/>
              <a:buChar char="-"/>
            </a:pPr>
            <a:r>
              <a:rPr lang="fr-FR"/>
              <a:t>Accordance to canonical model : Primary motor cortex (MOp) activated in D1 but not D2</a:t>
            </a:r>
            <a:endParaRPr/>
          </a:p>
          <a:p>
            <a:pPr marL="914400" lvl="1" indent="-317500" algn="l" rtl="0">
              <a:spcBef>
                <a:spcPts val="0"/>
              </a:spcBef>
              <a:spcAft>
                <a:spcPts val="0"/>
              </a:spcAft>
              <a:buSzPts val="1400"/>
              <a:buChar char="-"/>
            </a:pPr>
            <a:r>
              <a:rPr lang="fr-FR"/>
              <a:t>Contrary to canonical model : STN and GPi activation in D1 </a:t>
            </a:r>
            <a:endParaRPr/>
          </a:p>
          <a:p>
            <a:pPr marL="914400" lvl="1" indent="-317500" algn="l" rtl="0">
              <a:spcBef>
                <a:spcPts val="0"/>
              </a:spcBef>
              <a:spcAft>
                <a:spcPts val="0"/>
              </a:spcAft>
              <a:buSzPts val="1400"/>
              <a:buChar char="-"/>
            </a:pPr>
            <a:r>
              <a:rPr lang="fr-FR"/>
              <a:t>Activation of other regions : </a:t>
            </a:r>
            <a:endParaRPr/>
          </a:p>
          <a:p>
            <a:pPr marL="1371600" lvl="2" indent="-317500" algn="l" rtl="0">
              <a:spcBef>
                <a:spcPts val="0"/>
              </a:spcBef>
              <a:spcAft>
                <a:spcPts val="0"/>
              </a:spcAft>
              <a:buSzPts val="1400"/>
              <a:buChar char="-"/>
            </a:pPr>
            <a:r>
              <a:rPr lang="fr-FR"/>
              <a:t>cerebellum (SIM region in D1, CRUS 1 region in D2)</a:t>
            </a:r>
            <a:endParaRPr/>
          </a:p>
          <a:p>
            <a:pPr marL="1371600" lvl="2" indent="-317500" algn="l" rtl="0">
              <a:spcBef>
                <a:spcPts val="0"/>
              </a:spcBef>
              <a:spcAft>
                <a:spcPts val="0"/>
              </a:spcAft>
              <a:buSzPts val="1400"/>
              <a:buChar char="-"/>
            </a:pPr>
            <a:r>
              <a:rPr lang="fr-FR"/>
              <a:t>Cortex : Anterior cingulate Cortex (ACAv) in D2</a:t>
            </a:r>
            <a:endParaRPr/>
          </a:p>
        </p:txBody>
      </p:sp>
      <p:sp>
        <p:nvSpPr>
          <p:cNvPr id="308" name="Google Shape;308;g314c53fd54f_1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150b0efd15_1_120: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150b0efd15_1_120: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a:t>fMRI protocol :</a:t>
            </a:r>
            <a:endParaRPr/>
          </a:p>
          <a:p>
            <a:pPr marL="914400" lvl="1" indent="-317500" algn="l" rtl="0">
              <a:spcBef>
                <a:spcPts val="0"/>
              </a:spcBef>
              <a:spcAft>
                <a:spcPts val="0"/>
              </a:spcAft>
              <a:buSzPts val="1400"/>
              <a:buChar char="-"/>
            </a:pPr>
            <a:r>
              <a:rPr lang="fr-FR"/>
              <a:t>anaesthetized mice during the fMRI</a:t>
            </a:r>
            <a:endParaRPr/>
          </a:p>
          <a:p>
            <a:pPr marL="914400" lvl="1" indent="-317500" algn="l" rtl="0">
              <a:spcBef>
                <a:spcPts val="0"/>
              </a:spcBef>
              <a:spcAft>
                <a:spcPts val="0"/>
              </a:spcAft>
              <a:buSzPts val="1400"/>
              <a:buChar char="-"/>
            </a:pPr>
            <a:r>
              <a:rPr lang="fr-FR"/>
              <a:t>intubated for ventilation</a:t>
            </a:r>
            <a:endParaRPr/>
          </a:p>
          <a:p>
            <a:pPr marL="914400" lvl="1" indent="-317500" algn="l" rtl="0">
              <a:spcBef>
                <a:spcPts val="0"/>
              </a:spcBef>
              <a:spcAft>
                <a:spcPts val="0"/>
              </a:spcAft>
              <a:buSzPts val="1400"/>
              <a:buChar char="-"/>
            </a:pPr>
            <a:r>
              <a:rPr lang="fr-FR"/>
              <a:t>stimulation with 5 cycles of 20s blue light laser at 20 Hz, then 40s rest period</a:t>
            </a:r>
            <a:endParaRPr/>
          </a:p>
          <a:p>
            <a:pPr marL="457200" lvl="0" indent="-317500" algn="l" rtl="0">
              <a:spcBef>
                <a:spcPts val="0"/>
              </a:spcBef>
              <a:spcAft>
                <a:spcPts val="0"/>
              </a:spcAft>
              <a:buSzPts val="1400"/>
              <a:buChar char="-"/>
            </a:pPr>
            <a:r>
              <a:rPr lang="fr-FR"/>
              <a:t>GLM z-stat activation maps of D1 vs D2 cell activation</a:t>
            </a:r>
            <a:endParaRPr/>
          </a:p>
          <a:p>
            <a:pPr marL="914400" lvl="1" indent="-317500" algn="l" rtl="0">
              <a:spcBef>
                <a:spcPts val="0"/>
              </a:spcBef>
              <a:spcAft>
                <a:spcPts val="0"/>
              </a:spcAft>
              <a:buSzPts val="1400"/>
              <a:buChar char="-"/>
            </a:pPr>
            <a:r>
              <a:rPr lang="fr-FR"/>
              <a:t>Accordance to canonical model : Primary motor cortex (MOp) activated in D1 but not D2</a:t>
            </a:r>
            <a:endParaRPr/>
          </a:p>
          <a:p>
            <a:pPr marL="914400" lvl="1" indent="-317500" algn="l" rtl="0">
              <a:spcBef>
                <a:spcPts val="0"/>
              </a:spcBef>
              <a:spcAft>
                <a:spcPts val="0"/>
              </a:spcAft>
              <a:buSzPts val="1400"/>
              <a:buChar char="-"/>
            </a:pPr>
            <a:r>
              <a:rPr lang="fr-FR"/>
              <a:t>Contrary to canonical model : STN and GPi activation in D1 </a:t>
            </a:r>
            <a:endParaRPr/>
          </a:p>
          <a:p>
            <a:pPr marL="914400" lvl="1" indent="-317500" algn="l" rtl="0">
              <a:spcBef>
                <a:spcPts val="0"/>
              </a:spcBef>
              <a:spcAft>
                <a:spcPts val="0"/>
              </a:spcAft>
              <a:buSzPts val="1400"/>
              <a:buChar char="-"/>
            </a:pPr>
            <a:r>
              <a:rPr lang="fr-FR"/>
              <a:t>Activation of other regions : </a:t>
            </a:r>
            <a:endParaRPr/>
          </a:p>
          <a:p>
            <a:pPr marL="1371600" lvl="2" indent="-317500" algn="l" rtl="0">
              <a:spcBef>
                <a:spcPts val="0"/>
              </a:spcBef>
              <a:spcAft>
                <a:spcPts val="0"/>
              </a:spcAft>
              <a:buSzPts val="1400"/>
              <a:buChar char="-"/>
            </a:pPr>
            <a:r>
              <a:rPr lang="fr-FR"/>
              <a:t>cerebellum (SIM region in D1, CRUS 1 region in D2)</a:t>
            </a:r>
            <a:endParaRPr/>
          </a:p>
          <a:p>
            <a:pPr marL="1371600" lvl="2" indent="-317500" algn="l" rtl="0">
              <a:spcBef>
                <a:spcPts val="0"/>
              </a:spcBef>
              <a:spcAft>
                <a:spcPts val="0"/>
              </a:spcAft>
              <a:buSzPts val="1400"/>
              <a:buChar char="-"/>
            </a:pPr>
            <a:r>
              <a:rPr lang="fr-FR"/>
              <a:t>Cortex : Anterior cingulate Cortex (ACAv) in D2</a:t>
            </a:r>
            <a:endParaRPr/>
          </a:p>
        </p:txBody>
      </p:sp>
      <p:sp>
        <p:nvSpPr>
          <p:cNvPr id="321" name="Google Shape;321;g3150b0efd15_1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14c53fd54f_1_11: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14c53fd54f_1_11: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a:t>UMAP : unsupervised non-linear dimensionality reduction technique that keeps the structure of the data</a:t>
            </a:r>
            <a:endParaRPr/>
          </a:p>
          <a:p>
            <a:pPr marL="457200" lvl="0" indent="-317500" algn="l" rtl="0">
              <a:spcBef>
                <a:spcPts val="0"/>
              </a:spcBef>
              <a:spcAft>
                <a:spcPts val="0"/>
              </a:spcAft>
              <a:buSzPts val="1400"/>
              <a:buChar char="-"/>
            </a:pPr>
            <a:r>
              <a:rPr lang="fr-FR"/>
              <a:t>Here : </a:t>
            </a:r>
            <a:endParaRPr/>
          </a:p>
          <a:p>
            <a:pPr marL="914400" lvl="1" indent="-317500" algn="l" rtl="0">
              <a:spcBef>
                <a:spcPts val="0"/>
              </a:spcBef>
              <a:spcAft>
                <a:spcPts val="0"/>
              </a:spcAft>
              <a:buSzPts val="1400"/>
              <a:buChar char="-"/>
            </a:pPr>
            <a:r>
              <a:rPr lang="fr-FR"/>
              <a:t>data divided into time steps fed into UMAP</a:t>
            </a:r>
            <a:endParaRPr/>
          </a:p>
          <a:p>
            <a:pPr marL="914400" lvl="1" indent="-317500" algn="l" rtl="0">
              <a:spcBef>
                <a:spcPts val="0"/>
              </a:spcBef>
              <a:spcAft>
                <a:spcPts val="0"/>
              </a:spcAft>
              <a:buSzPts val="1400"/>
              <a:buChar char="-"/>
            </a:pPr>
            <a:r>
              <a:rPr lang="fr-FR"/>
              <a:t>low-dimension representation of the evolution of brain activity over time in D1R vs D2R stimulation</a:t>
            </a:r>
            <a:endParaRPr/>
          </a:p>
          <a:p>
            <a:pPr marL="914400" lvl="1" indent="-317500" algn="l" rtl="0">
              <a:spcBef>
                <a:spcPts val="0"/>
              </a:spcBef>
              <a:spcAft>
                <a:spcPts val="0"/>
              </a:spcAft>
              <a:buSzPts val="1400"/>
              <a:buChar char="-"/>
            </a:pPr>
            <a:r>
              <a:rPr lang="fr-FR"/>
              <a:t>3 phases of response to optogenetic stimulation :</a:t>
            </a:r>
            <a:endParaRPr/>
          </a:p>
          <a:p>
            <a:pPr marL="1371600" lvl="2" indent="-317500" algn="l" rtl="0">
              <a:spcBef>
                <a:spcPts val="0"/>
              </a:spcBef>
              <a:spcAft>
                <a:spcPts val="0"/>
              </a:spcAft>
              <a:buSzPts val="1400"/>
              <a:buChar char="-"/>
            </a:pPr>
            <a:r>
              <a:rPr lang="fr-FR"/>
              <a:t>phase 1, phase 2 (ON) : initial and sustained response</a:t>
            </a:r>
            <a:endParaRPr/>
          </a:p>
          <a:p>
            <a:pPr marL="1371600" lvl="2" indent="-317500" algn="l" rtl="0">
              <a:spcBef>
                <a:spcPts val="0"/>
              </a:spcBef>
              <a:spcAft>
                <a:spcPts val="0"/>
              </a:spcAft>
              <a:buSzPts val="1400"/>
              <a:buChar char="-"/>
            </a:pPr>
            <a:r>
              <a:rPr lang="fr-FR"/>
              <a:t>phase 3 (OFF) : back to baseline</a:t>
            </a:r>
            <a:endParaRPr/>
          </a:p>
          <a:p>
            <a:pPr marL="914400" lvl="1" indent="-317500" algn="l" rtl="0">
              <a:spcBef>
                <a:spcPts val="0"/>
              </a:spcBef>
              <a:spcAft>
                <a:spcPts val="0"/>
              </a:spcAft>
              <a:buSzPts val="1400"/>
              <a:buChar char="-"/>
            </a:pPr>
            <a:r>
              <a:rPr lang="fr-FR"/>
              <a:t>Different trajectories between D1 and D2 cell activation : different brain region activations</a:t>
            </a:r>
            <a:endParaRPr/>
          </a:p>
        </p:txBody>
      </p:sp>
      <p:sp>
        <p:nvSpPr>
          <p:cNvPr id="331" name="Google Shape;331;g314c53fd54f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4c53fd54f_1_47: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4c53fd54f_1_47: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314c53fd54f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4c53fd54f_1_19: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14c53fd54f_1_19: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rDCM : </a:t>
            </a:r>
            <a:endParaRPr/>
          </a:p>
          <a:p>
            <a:pPr marL="457200" lvl="0" indent="-317500" algn="l" rtl="0">
              <a:spcBef>
                <a:spcPts val="0"/>
              </a:spcBef>
              <a:spcAft>
                <a:spcPts val="0"/>
              </a:spcAft>
              <a:buSzPts val="1400"/>
              <a:buChar char="-"/>
            </a:pPr>
            <a:r>
              <a:rPr lang="fr-FR"/>
              <a:t>method to determine effective connectivity on the fMRI data : directed influence of a neural system on another</a:t>
            </a:r>
            <a:endParaRPr/>
          </a:p>
          <a:p>
            <a:pPr marL="457200" lvl="0" indent="-317500" algn="l" rtl="0">
              <a:spcBef>
                <a:spcPts val="0"/>
              </a:spcBef>
              <a:spcAft>
                <a:spcPts val="0"/>
              </a:spcAft>
              <a:buSzPts val="1400"/>
              <a:buChar char="-"/>
            </a:pPr>
            <a:r>
              <a:rPr lang="fr-FR"/>
              <a:t>Two types of connectivity :</a:t>
            </a:r>
            <a:endParaRPr/>
          </a:p>
          <a:p>
            <a:pPr marL="914400" lvl="1" indent="-317500" algn="l" rtl="0">
              <a:spcBef>
                <a:spcPts val="0"/>
              </a:spcBef>
              <a:spcAft>
                <a:spcPts val="0"/>
              </a:spcAft>
              <a:buSzPts val="1400"/>
              <a:buChar char="-"/>
            </a:pPr>
            <a:r>
              <a:rPr lang="fr-FR"/>
              <a:t>functional correlation between activities in different brain regions,</a:t>
            </a:r>
            <a:endParaRPr/>
          </a:p>
          <a:p>
            <a:pPr marL="914400" lvl="1" indent="-317500" algn="l" rtl="0">
              <a:spcBef>
                <a:spcPts val="0"/>
              </a:spcBef>
              <a:spcAft>
                <a:spcPts val="0"/>
              </a:spcAft>
              <a:buSzPts val="1400"/>
              <a:buChar char="-"/>
            </a:pPr>
            <a:r>
              <a:rPr lang="fr-FR"/>
              <a:t>effective : directed influence of a neural system on another</a:t>
            </a:r>
            <a:endParaRPr/>
          </a:p>
          <a:p>
            <a:pPr marL="457200" lvl="0" indent="-317500" algn="l" rtl="0">
              <a:spcBef>
                <a:spcPts val="0"/>
              </a:spcBef>
              <a:spcAft>
                <a:spcPts val="0"/>
              </a:spcAft>
              <a:buSzPts val="1400"/>
              <a:buChar char="-"/>
            </a:pPr>
            <a:r>
              <a:rPr lang="fr-FR"/>
              <a:t>Method : </a:t>
            </a:r>
            <a:endParaRPr/>
          </a:p>
          <a:p>
            <a:pPr marL="914400" lvl="1" indent="-317500" algn="l" rtl="0">
              <a:spcBef>
                <a:spcPts val="0"/>
              </a:spcBef>
              <a:spcAft>
                <a:spcPts val="0"/>
              </a:spcAft>
              <a:buSzPts val="1400"/>
              <a:buChar char="-"/>
            </a:pPr>
            <a:r>
              <a:rPr lang="fr-FR"/>
              <a:t>Direct Causal Modeling (DCM) : model of neural dynamics fitting the observed BOLD responses to controlled perturbations</a:t>
            </a:r>
            <a:endParaRPr/>
          </a:p>
          <a:p>
            <a:pPr marL="914400" lvl="1" indent="-317500" algn="l" rtl="0">
              <a:spcBef>
                <a:spcPts val="0"/>
              </a:spcBef>
              <a:spcAft>
                <a:spcPts val="0"/>
              </a:spcAft>
              <a:buSzPts val="1400"/>
              <a:buChar char="-"/>
            </a:pPr>
            <a:r>
              <a:rPr lang="fr-FR"/>
              <a:t>DCM model : models the evolution of the neural population state based on :</a:t>
            </a:r>
            <a:endParaRPr/>
          </a:p>
          <a:p>
            <a:pPr marL="1371600" lvl="2" indent="-317500" algn="l" rtl="0">
              <a:spcBef>
                <a:spcPts val="0"/>
              </a:spcBef>
              <a:spcAft>
                <a:spcPts val="0"/>
              </a:spcAft>
              <a:buSzPts val="1400"/>
              <a:buChar char="-"/>
            </a:pPr>
            <a:r>
              <a:rPr lang="fr-FR"/>
              <a:t>the current state</a:t>
            </a:r>
            <a:endParaRPr/>
          </a:p>
          <a:p>
            <a:pPr marL="1371600" lvl="2" indent="-317500" algn="l" rtl="0">
              <a:spcBef>
                <a:spcPts val="0"/>
              </a:spcBef>
              <a:spcAft>
                <a:spcPts val="0"/>
              </a:spcAft>
              <a:buSzPts val="1400"/>
              <a:buChar char="-"/>
            </a:pPr>
            <a:r>
              <a:rPr lang="fr-FR"/>
              <a:t>the external inputs</a:t>
            </a:r>
            <a:endParaRPr/>
          </a:p>
          <a:p>
            <a:pPr marL="1371600" lvl="2" indent="-317500" algn="l" rtl="0">
              <a:spcBef>
                <a:spcPts val="0"/>
              </a:spcBef>
              <a:spcAft>
                <a:spcPts val="0"/>
              </a:spcAft>
              <a:buSzPts val="1400"/>
              <a:buChar char="-"/>
            </a:pPr>
            <a:r>
              <a:rPr lang="fr-FR"/>
              <a:t>the functional interactions between brain regions </a:t>
            </a:r>
            <a:endParaRPr/>
          </a:p>
          <a:p>
            <a:pPr marL="914400" lvl="1" indent="-317500" algn="l" rtl="0">
              <a:spcBef>
                <a:spcPts val="0"/>
              </a:spcBef>
              <a:spcAft>
                <a:spcPts val="0"/>
              </a:spcAft>
              <a:buSzPts val="1400"/>
              <a:buChar char="-"/>
            </a:pPr>
            <a:r>
              <a:rPr lang="fr-FR"/>
              <a:t>optimization of the parameters with regression, in order to predict as precisely as possible the observed BOLD response (Balloon model to go from neuronal dynamics to BOLD response)</a:t>
            </a:r>
            <a:endParaRPr/>
          </a:p>
          <a:p>
            <a:pPr marL="914400" lvl="1" indent="-317500" algn="l" rtl="0">
              <a:spcBef>
                <a:spcPts val="0"/>
              </a:spcBef>
              <a:spcAft>
                <a:spcPts val="0"/>
              </a:spcAft>
              <a:buSzPts val="1400"/>
              <a:buChar char="-"/>
            </a:pPr>
            <a:r>
              <a:rPr lang="fr-FR"/>
              <a:t>rDCM : Bayesian linear regression, in the frequency domain =&gt; faster</a:t>
            </a:r>
            <a:endParaRPr/>
          </a:p>
          <a:p>
            <a:pPr marL="914400" lvl="1" indent="-317500" algn="l" rtl="0">
              <a:spcBef>
                <a:spcPts val="0"/>
              </a:spcBef>
              <a:spcAft>
                <a:spcPts val="0"/>
              </a:spcAft>
              <a:buSzPts val="1400"/>
              <a:buChar char="-"/>
            </a:pPr>
            <a:r>
              <a:rPr lang="fr-FR"/>
              <a:t>better than usual techniques (anatomical and electrophysiological signals in isolation)</a:t>
            </a:r>
            <a:endParaRPr/>
          </a:p>
          <a:p>
            <a:pPr marL="457200" lvl="0" indent="-317500" algn="l" rtl="0">
              <a:spcBef>
                <a:spcPts val="0"/>
              </a:spcBef>
              <a:spcAft>
                <a:spcPts val="0"/>
              </a:spcAft>
              <a:buSzPts val="1400"/>
              <a:buChar char="-"/>
            </a:pPr>
            <a:r>
              <a:rPr lang="fr-FR"/>
              <a:t>Results : connectivity in D1 vs D2 stimulation is different in BG:</a:t>
            </a:r>
            <a:endParaRPr/>
          </a:p>
          <a:p>
            <a:pPr marL="914400" lvl="1" indent="-317500" algn="l" rtl="0">
              <a:spcBef>
                <a:spcPts val="0"/>
              </a:spcBef>
              <a:spcAft>
                <a:spcPts val="0"/>
              </a:spcAft>
              <a:buSzPts val="1400"/>
              <a:buChar char="-"/>
            </a:pPr>
            <a:r>
              <a:rPr lang="fr-FR"/>
              <a:t>D1 : connections of CPu to GPi and SNr increased (direct pathway)</a:t>
            </a:r>
            <a:endParaRPr/>
          </a:p>
          <a:p>
            <a:pPr marL="914400" lvl="1" indent="-317500" algn="l" rtl="0">
              <a:spcBef>
                <a:spcPts val="0"/>
              </a:spcBef>
              <a:spcAft>
                <a:spcPts val="0"/>
              </a:spcAft>
              <a:buSzPts val="1400"/>
              <a:buChar char="-"/>
            </a:pPr>
            <a:r>
              <a:rPr lang="fr-FR"/>
              <a:t>D2 : connections for CPu to GPe increased (indirect pathway)</a:t>
            </a:r>
            <a:endParaRPr/>
          </a:p>
          <a:p>
            <a:pPr marL="457200" lvl="0" indent="-317500" algn="l" rtl="0">
              <a:spcBef>
                <a:spcPts val="0"/>
              </a:spcBef>
              <a:spcAft>
                <a:spcPts val="0"/>
              </a:spcAft>
              <a:buSzPts val="1400"/>
              <a:buChar char="-"/>
            </a:pPr>
            <a:r>
              <a:rPr lang="fr-FR"/>
              <a:t>Results : connectivity in whole brain is different in D1 vs D2 :</a:t>
            </a:r>
            <a:endParaRPr/>
          </a:p>
          <a:p>
            <a:pPr marL="914400" lvl="1" indent="-317500" algn="l" rtl="0">
              <a:spcBef>
                <a:spcPts val="0"/>
              </a:spcBef>
              <a:spcAft>
                <a:spcPts val="0"/>
              </a:spcAft>
              <a:buSzPts val="1400"/>
              <a:buChar char="-"/>
            </a:pPr>
            <a:r>
              <a:rPr lang="fr-FR"/>
              <a:t>D1 : connection from cerebellar region, SIM, to SNr</a:t>
            </a:r>
            <a:endParaRPr/>
          </a:p>
          <a:p>
            <a:pPr marL="914400" lvl="1" indent="-317500" algn="l" rtl="0">
              <a:spcBef>
                <a:spcPts val="0"/>
              </a:spcBef>
              <a:spcAft>
                <a:spcPts val="0"/>
              </a:spcAft>
              <a:buSzPts val="1400"/>
              <a:buChar char="-"/>
            </a:pPr>
            <a:r>
              <a:rPr lang="fr-FR"/>
              <a:t>D2 : </a:t>
            </a:r>
            <a:endParaRPr/>
          </a:p>
          <a:p>
            <a:pPr marL="1371600" lvl="2" indent="-317500" algn="l" rtl="0">
              <a:spcBef>
                <a:spcPts val="0"/>
              </a:spcBef>
              <a:spcAft>
                <a:spcPts val="0"/>
              </a:spcAft>
              <a:buSzPts val="1400"/>
              <a:buChar char="-"/>
            </a:pPr>
            <a:r>
              <a:rPr lang="fr-FR"/>
              <a:t>connection with prefrontal regions (AId/AIv), cingulate regions (ACAv)</a:t>
            </a:r>
            <a:endParaRPr/>
          </a:p>
          <a:p>
            <a:pPr marL="1371600" lvl="2" indent="-317500" algn="l" rtl="0">
              <a:spcBef>
                <a:spcPts val="0"/>
              </a:spcBef>
              <a:spcAft>
                <a:spcPts val="0"/>
              </a:spcAft>
              <a:buSzPts val="1400"/>
              <a:buChar char="-"/>
            </a:pPr>
            <a:r>
              <a:rPr lang="fr-FR"/>
              <a:t>connection between cerebellar regions : SIM to Crus I</a:t>
            </a:r>
            <a:endParaRPr/>
          </a:p>
        </p:txBody>
      </p:sp>
      <p:sp>
        <p:nvSpPr>
          <p:cNvPr id="340" name="Google Shape;340;g314c53fd54f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464517dc5_0_17: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1464517dc5_0_17: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1464517dc5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
        <p:nvSpPr>
          <p:cNvPr id="350" name="Google Shape;350;g31464517dc5_0_17: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351" name="Google Shape;351;g31464517dc5_0_1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352" name="Google Shape;352;g31464517dc5_0_17: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1464517dc5_0_45: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31464517dc5_0_45: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Different effects of D1 and D2 cell stimulations in the Basal Ganglia </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Different activations beyond the basal ganglia :</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prefrontal regions</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cerebellum</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Motor activation from D1 depends on the location of cells in the CPu</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dm CPu : full body contraversive rotations</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vl Cpu : dystonia head and neck contraversive rotations</a:t>
            </a:r>
            <a:endParaRPr/>
          </a:p>
        </p:txBody>
      </p:sp>
      <p:sp>
        <p:nvSpPr>
          <p:cNvPr id="369" name="Google Shape;369;g31464517dc5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
        <p:nvSpPr>
          <p:cNvPr id="370" name="Google Shape;370;g31464517dc5_0_45: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371" name="Google Shape;371;g31464517dc5_0_4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372" name="Google Shape;372;g31464517dc5_0_4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14c53fd54f_1_59: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14c53fd54f_1_59: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14c53fd54f_1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notes"/>
          <p:cNvSpPr>
            <a:spLocks noGrp="1" noRot="1" noChangeAspect="1"/>
          </p:cNvSpPr>
          <p:nvPr>
            <p:ph type="sldImg" idx="2"/>
          </p:nvPr>
        </p:nvSpPr>
        <p:spPr>
          <a:xfrm>
            <a:off x="211138" y="619125"/>
            <a:ext cx="6435725" cy="3621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notes"/>
          <p:cNvSpPr txBox="1">
            <a:spLocks noGrp="1"/>
          </p:cNvSpPr>
          <p:nvPr>
            <p:ph type="body" idx="1"/>
          </p:nvPr>
        </p:nvSpPr>
        <p:spPr>
          <a:xfrm>
            <a:off x="210518" y="4572000"/>
            <a:ext cx="6436964" cy="4029558"/>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fr-FR" sz="1600">
                <a:solidFill>
                  <a:srgbClr val="413C3A"/>
                </a:solidFill>
                <a:latin typeface="Libre Franklin"/>
                <a:ea typeface="Libre Franklin"/>
                <a:cs typeface="Libre Franklin"/>
                <a:sym typeface="Libre Franklin"/>
              </a:rPr>
              <a:t>Sample size : 14 D1-Cre, 8 D2-Cre, 13 A2A-Cre</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fMRI in anaesthetized animals </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animal study : does not necessarily translate to human studies</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Only short-term impact of D1R and D2R cell activation on brain activity</a:t>
            </a:r>
            <a:endParaRPr sz="1600">
              <a:solidFill>
                <a:srgbClr val="413C3A"/>
              </a:solidFill>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390" name="Google Shape;39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
        <p:nvSpPr>
          <p:cNvPr id="391" name="Google Shape;391;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392" name="Google Shape;392;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393" name="Google Shape;393;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46b941efd_0_1: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3146b941efd_0_1: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fr-FR" sz="1600">
                <a:solidFill>
                  <a:srgbClr val="413C3A"/>
                </a:solidFill>
                <a:latin typeface="Libre Franklin"/>
                <a:ea typeface="Libre Franklin"/>
                <a:cs typeface="Libre Franklin"/>
                <a:sym typeface="Libre Franklin"/>
              </a:rPr>
              <a:t>Difficulty of isolating the activation of D2R striatal cells :</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chemeClr val="dk1"/>
              </a:buClr>
              <a:buSzPts val="1600"/>
              <a:buChar char="○"/>
            </a:pPr>
            <a:r>
              <a:rPr lang="fr-FR" sz="1600">
                <a:solidFill>
                  <a:srgbClr val="413C3A"/>
                </a:solidFill>
                <a:latin typeface="Libre Franklin"/>
                <a:ea typeface="Libre Franklin"/>
                <a:cs typeface="Libre Franklin"/>
                <a:sym typeface="Libre Franklin"/>
              </a:rPr>
              <a:t>Striatal cholinergic neurons also express D2 receptors</a:t>
            </a:r>
            <a:endParaRPr sz="1600">
              <a:solidFill>
                <a:srgbClr val="413C3A"/>
              </a:solidFill>
              <a:latin typeface="Libre Franklin"/>
              <a:ea typeface="Libre Franklin"/>
              <a:cs typeface="Libre Franklin"/>
              <a:sym typeface="Libre Franklin"/>
            </a:endParaRPr>
          </a:p>
          <a:p>
            <a:pPr marL="914400" lvl="1"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Expression of acetylcholine =&gt; activation of D1R cells </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Comparison with A2A-Cre mice activation : similar activation, except for MOp and GPe</a:t>
            </a:r>
            <a:endParaRPr sz="1600">
              <a:solidFill>
                <a:srgbClr val="413C3A"/>
              </a:solidFill>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404" name="Google Shape;404;g3146b941ef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
        <p:nvSpPr>
          <p:cNvPr id="405" name="Google Shape;405;g3146b941efd_0_1: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06" name="Google Shape;406;g3146b941efd_0_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07" name="Google Shape;407;g3146b941efd_0_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146b941efd_0_16: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3146b941efd_0_16: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fr-FR" sz="1600">
                <a:solidFill>
                  <a:srgbClr val="413C3A"/>
                </a:solidFill>
                <a:latin typeface="Libre Franklin"/>
                <a:ea typeface="Libre Franklin"/>
                <a:cs typeface="Libre Franklin"/>
                <a:sym typeface="Libre Franklin"/>
              </a:rPr>
              <a:t>Activation of D1R in vl CPu involved in cervical dystonia ?</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Study stimulation of D1 and D2 cells at different locations of the CPu</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Study activation of other cell types (ex :  glutamatergic and dopamine afferents) in response to D2 stimulation</a:t>
            </a:r>
            <a:endParaRPr sz="1600">
              <a:solidFill>
                <a:srgbClr val="413C3A"/>
              </a:solidFill>
              <a:latin typeface="Libre Franklin"/>
              <a:ea typeface="Libre Franklin"/>
              <a:cs typeface="Libre Franklin"/>
              <a:sym typeface="Libre Franklin"/>
            </a:endParaRPr>
          </a:p>
          <a:p>
            <a:pPr marL="457200" lvl="0" indent="-330200" algn="l" rtl="0">
              <a:spcBef>
                <a:spcPts val="0"/>
              </a:spcBef>
              <a:spcAft>
                <a:spcPts val="0"/>
              </a:spcAft>
              <a:buClr>
                <a:srgbClr val="413C3A"/>
              </a:buClr>
              <a:buSzPts val="1600"/>
              <a:buFont typeface="Libre Franklin"/>
              <a:buChar char="●"/>
            </a:pPr>
            <a:r>
              <a:rPr lang="fr-FR" sz="1600">
                <a:solidFill>
                  <a:srgbClr val="413C3A"/>
                </a:solidFill>
                <a:latin typeface="Libre Franklin"/>
                <a:ea typeface="Libre Franklin"/>
                <a:cs typeface="Libre Franklin"/>
                <a:sym typeface="Libre Franklin"/>
              </a:rPr>
              <a:t>Development of a more detailed model than the canonical direct-indirect network (involving other regions)</a:t>
            </a:r>
            <a:endParaRPr sz="1600">
              <a:solidFill>
                <a:srgbClr val="413C3A"/>
              </a:solidFill>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421" name="Google Shape;421;g3146b941efd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
        <p:nvSpPr>
          <p:cNvPr id="422" name="Google Shape;422;g3146b941efd_0_16: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23" name="Google Shape;423;g3146b941efd_0_1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24" name="Google Shape;424;g3146b941efd_0_16: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7:notes"/>
          <p:cNvSpPr>
            <a:spLocks noGrp="1" noRot="1" noChangeAspect="1"/>
          </p:cNvSpPr>
          <p:nvPr>
            <p:ph type="sldImg" idx="2"/>
          </p:nvPr>
        </p:nvSpPr>
        <p:spPr>
          <a:xfrm>
            <a:off x="211138" y="592138"/>
            <a:ext cx="6435725" cy="3621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7:notes"/>
          <p:cNvSpPr txBox="1">
            <a:spLocks noGrp="1"/>
          </p:cNvSpPr>
          <p:nvPr>
            <p:ph type="body" idx="1"/>
          </p:nvPr>
        </p:nvSpPr>
        <p:spPr>
          <a:xfrm>
            <a:off x="210518" y="4587875"/>
            <a:ext cx="6436964" cy="40136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
        <p:nvSpPr>
          <p:cNvPr id="436" name="Google Shape;436;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37" name="Google Shape;437;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38" name="Google Shape;438;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150b0efd15_2_1: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150b0efd15_2_1: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3150b0efd15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14c53fd54f_0_17: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314c53fd54f_0_17: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314c53fd54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
        <p:nvSpPr>
          <p:cNvPr id="453" name="Google Shape;453;g314c53fd54f_0_17: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54" name="Google Shape;454;g314c53fd54f_0_1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55" name="Google Shape;455;g314c53fd54f_0_17: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1464517dc5_0_67: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1464517dc5_0_67: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00"/>
              <a:t>Basal ganglia zones: deep structures, complex connections</a:t>
            </a:r>
            <a:endParaRPr sz="1100"/>
          </a:p>
          <a:p>
            <a:pPr marL="0" lvl="0" indent="0" algn="l" rtl="0">
              <a:lnSpc>
                <a:spcPct val="115000"/>
              </a:lnSpc>
              <a:spcBef>
                <a:spcPts val="0"/>
              </a:spcBef>
              <a:spcAft>
                <a:spcPts val="0"/>
              </a:spcAft>
              <a:buClr>
                <a:schemeClr val="dk1"/>
              </a:buClr>
              <a:buSzPts val="1100"/>
              <a:buFont typeface="Arial"/>
              <a:buNone/>
            </a:pPr>
            <a:r>
              <a:rPr lang="fr-FR" sz="1100"/>
              <a:t>Caudate (striatum)</a:t>
            </a:r>
            <a:endParaRPr sz="1100"/>
          </a:p>
          <a:p>
            <a:pPr marL="0" lvl="0" indent="0" algn="l" rtl="0">
              <a:lnSpc>
                <a:spcPct val="115000"/>
              </a:lnSpc>
              <a:spcBef>
                <a:spcPts val="0"/>
              </a:spcBef>
              <a:spcAft>
                <a:spcPts val="0"/>
              </a:spcAft>
              <a:buClr>
                <a:schemeClr val="dk1"/>
              </a:buClr>
              <a:buSzPts val="1100"/>
              <a:buFont typeface="Arial"/>
              <a:buNone/>
            </a:pPr>
            <a:r>
              <a:rPr lang="fr-FR" sz="1100"/>
              <a:t>Putamen (striatum)</a:t>
            </a:r>
            <a:endParaRPr sz="1100"/>
          </a:p>
          <a:p>
            <a:pPr marL="0" lvl="0" indent="0" algn="l" rtl="0">
              <a:lnSpc>
                <a:spcPct val="115000"/>
              </a:lnSpc>
              <a:spcBef>
                <a:spcPts val="0"/>
              </a:spcBef>
              <a:spcAft>
                <a:spcPts val="0"/>
              </a:spcAft>
              <a:buClr>
                <a:schemeClr val="dk1"/>
              </a:buClr>
              <a:buSzPts val="1100"/>
              <a:buFont typeface="Arial"/>
              <a:buNone/>
            </a:pPr>
            <a:r>
              <a:rPr lang="fr-FR" sz="1100"/>
              <a:t>(striatum receives projections from cortex)</a:t>
            </a:r>
            <a:endParaRPr sz="1100"/>
          </a:p>
          <a:p>
            <a:pPr marL="0" lvl="0" indent="0" algn="l" rtl="0">
              <a:lnSpc>
                <a:spcPct val="115000"/>
              </a:lnSpc>
              <a:spcBef>
                <a:spcPts val="0"/>
              </a:spcBef>
              <a:spcAft>
                <a:spcPts val="0"/>
              </a:spcAft>
              <a:buClr>
                <a:schemeClr val="dk1"/>
              </a:buClr>
              <a:buSzPts val="1100"/>
              <a:buFont typeface="Arial"/>
              <a:buNone/>
            </a:pPr>
            <a:r>
              <a:rPr lang="fr-FR" sz="1100"/>
              <a:t>Globus Pallidus, substantia nigra and subthalamic nucleus (process info and send to thalamus)</a:t>
            </a:r>
            <a:endParaRPr sz="1100"/>
          </a:p>
          <a:p>
            <a:pPr marL="0" lvl="0" indent="0" algn="l" rtl="0">
              <a:lnSpc>
                <a:spcPct val="115000"/>
              </a:lnSpc>
              <a:spcBef>
                <a:spcPts val="0"/>
              </a:spcBef>
              <a:spcAft>
                <a:spcPts val="0"/>
              </a:spcAft>
              <a:buClr>
                <a:schemeClr val="dk1"/>
              </a:buClr>
              <a:buSzPts val="1100"/>
              <a:buFont typeface="Arial"/>
              <a:buNone/>
            </a:pPr>
            <a:r>
              <a:rPr lang="fr-FR" sz="1100"/>
              <a:t>Thalamus (relay station / connects inputs from many zones and projects to the cortex)</a:t>
            </a:r>
            <a:endParaRPr sz="1100"/>
          </a:p>
          <a:p>
            <a:pPr marL="0" lvl="0" indent="0" algn="l" rtl="0">
              <a:spcBef>
                <a:spcPts val="0"/>
              </a:spcBef>
              <a:spcAft>
                <a:spcPts val="0"/>
              </a:spcAft>
              <a:buNone/>
            </a:pPr>
            <a:endParaRPr/>
          </a:p>
        </p:txBody>
      </p:sp>
      <p:sp>
        <p:nvSpPr>
          <p:cNvPr id="158" name="Google Shape;158;g31464517dc5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150b0efd15_1_144: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150b0efd15_1_144: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3150b0efd15_1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
        <p:nvSpPr>
          <p:cNvPr id="467" name="Google Shape;467;g3150b0efd15_1_144: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68" name="Google Shape;468;g3150b0efd15_1_14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69" name="Google Shape;469;g3150b0efd15_1_14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150b0efd15_1_13: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3150b0efd15_1_13: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fr-FR" sz="1300" b="1"/>
              <a:t>1. Gradient Echo (GRE)</a:t>
            </a:r>
            <a:endParaRPr sz="1300" b="1"/>
          </a:p>
          <a:p>
            <a:pPr marL="457200" lvl="0" indent="-298450" algn="l" rtl="0">
              <a:lnSpc>
                <a:spcPct val="115000"/>
              </a:lnSpc>
              <a:spcBef>
                <a:spcPts val="1200"/>
              </a:spcBef>
              <a:spcAft>
                <a:spcPts val="0"/>
              </a:spcAft>
              <a:buClr>
                <a:schemeClr val="dk1"/>
              </a:buClr>
              <a:buSzPts val="1100"/>
              <a:buChar char="●"/>
            </a:pPr>
            <a:r>
              <a:rPr lang="fr-FR" sz="1100" b="1"/>
              <a:t>Mechanism</a:t>
            </a:r>
            <a:r>
              <a:rPr lang="fr-FR" sz="1100"/>
              <a:t>: An initial radiofrequency (RF) pulse flips the net magnetization, and gradients (varying magnetic fields) alter the phase of precessing spins. The signal forms when the gradient is reversed, causing spins to rephase and produce an echo.</a:t>
            </a:r>
            <a:endParaRPr sz="1100"/>
          </a:p>
          <a:p>
            <a:pPr marL="457200" lvl="0" indent="-298450" algn="l" rtl="0">
              <a:lnSpc>
                <a:spcPct val="115000"/>
              </a:lnSpc>
              <a:spcBef>
                <a:spcPts val="0"/>
              </a:spcBef>
              <a:spcAft>
                <a:spcPts val="0"/>
              </a:spcAft>
              <a:buClr>
                <a:schemeClr val="dk1"/>
              </a:buClr>
              <a:buSzPts val="1100"/>
              <a:buChar char="●"/>
            </a:pPr>
            <a:r>
              <a:rPr lang="fr-FR" sz="1100" b="1"/>
              <a:t>Key Point</a:t>
            </a:r>
            <a:r>
              <a:rPr lang="fr-FR" sz="1100"/>
              <a:t>: GRE is sensitive to differences in magnetic susceptibility, making it ideal for detecting BOLD signals related to brain activity.</a:t>
            </a:r>
            <a:endParaRPr sz="1100"/>
          </a:p>
          <a:p>
            <a:pPr marL="0" lvl="0" indent="0" algn="l" rtl="0">
              <a:lnSpc>
                <a:spcPct val="115000"/>
              </a:lnSpc>
              <a:spcBef>
                <a:spcPts val="1400"/>
              </a:spcBef>
              <a:spcAft>
                <a:spcPts val="0"/>
              </a:spcAft>
              <a:buClr>
                <a:schemeClr val="dk1"/>
              </a:buClr>
              <a:buSzPts val="1100"/>
              <a:buFont typeface="Arial"/>
              <a:buNone/>
            </a:pPr>
            <a:r>
              <a:rPr lang="fr-FR" sz="1300" b="1"/>
              <a:t>2. Spin Echo (SE)</a:t>
            </a:r>
            <a:endParaRPr sz="1300" b="1"/>
          </a:p>
          <a:p>
            <a:pPr marL="457200" lvl="0" indent="-298450" algn="l" rtl="0">
              <a:lnSpc>
                <a:spcPct val="115000"/>
              </a:lnSpc>
              <a:spcBef>
                <a:spcPts val="1200"/>
              </a:spcBef>
              <a:spcAft>
                <a:spcPts val="0"/>
              </a:spcAft>
              <a:buClr>
                <a:schemeClr val="dk1"/>
              </a:buClr>
              <a:buSzPts val="1100"/>
              <a:buChar char="●"/>
            </a:pPr>
            <a:r>
              <a:rPr lang="fr-FR" sz="1100" b="1"/>
              <a:t>Mechanism</a:t>
            </a:r>
            <a:r>
              <a:rPr lang="fr-FR" sz="1100"/>
              <a:t>: An initial 90° RF pulse flips the net magnetization, followed by a 180° refocusing pulse that re-aligns dephased spins. This refocusing reduces signal loss from inhomogeneities and results in a spin echo.</a:t>
            </a:r>
            <a:endParaRPr sz="1100"/>
          </a:p>
          <a:p>
            <a:pPr marL="457200" lvl="0" indent="-298450" algn="l" rtl="0">
              <a:lnSpc>
                <a:spcPct val="115000"/>
              </a:lnSpc>
              <a:spcBef>
                <a:spcPts val="0"/>
              </a:spcBef>
              <a:spcAft>
                <a:spcPts val="0"/>
              </a:spcAft>
              <a:buClr>
                <a:schemeClr val="dk1"/>
              </a:buClr>
              <a:buSzPts val="1100"/>
              <a:buChar char="●"/>
            </a:pPr>
            <a:r>
              <a:rPr lang="fr-FR" sz="1100" b="1"/>
              <a:t>Key Point</a:t>
            </a:r>
            <a:r>
              <a:rPr lang="fr-FR" sz="1100"/>
              <a:t>: SE is used to mitigate dephasing effects from inhomogeneities, leading to clearer images and more uniform signal across tissues.</a:t>
            </a:r>
            <a:endParaRPr sz="1100"/>
          </a:p>
          <a:p>
            <a:pPr marL="0" lvl="0" indent="0" algn="l" rtl="0">
              <a:lnSpc>
                <a:spcPct val="115000"/>
              </a:lnSpc>
              <a:spcBef>
                <a:spcPts val="1400"/>
              </a:spcBef>
              <a:spcAft>
                <a:spcPts val="0"/>
              </a:spcAft>
              <a:buClr>
                <a:schemeClr val="dk1"/>
              </a:buClr>
              <a:buSzPts val="1100"/>
              <a:buFont typeface="Arial"/>
              <a:buNone/>
            </a:pPr>
            <a:r>
              <a:rPr lang="fr-FR" sz="1300" b="1"/>
              <a:t>3. Diffusion fMRI (dfMRI)</a:t>
            </a:r>
            <a:endParaRPr sz="1300" b="1"/>
          </a:p>
          <a:p>
            <a:pPr marL="457200" lvl="0" indent="-298450" algn="l" rtl="0">
              <a:lnSpc>
                <a:spcPct val="115000"/>
              </a:lnSpc>
              <a:spcBef>
                <a:spcPts val="1200"/>
              </a:spcBef>
              <a:spcAft>
                <a:spcPts val="0"/>
              </a:spcAft>
              <a:buClr>
                <a:schemeClr val="dk1"/>
              </a:buClr>
              <a:buSzPts val="1100"/>
              <a:buChar char="●"/>
            </a:pPr>
            <a:r>
              <a:rPr lang="fr-FR" sz="1100" b="1"/>
              <a:t>Mechanism</a:t>
            </a:r>
            <a:r>
              <a:rPr lang="fr-FR" sz="1100"/>
              <a:t>: This method applies diffusion-weighted gradients before and after a 90° RF pulse to measure water molecule movement. Changes in diffusion can reflect cellular or microstructural activity related to brain function.</a:t>
            </a:r>
            <a:endParaRPr sz="1100"/>
          </a:p>
          <a:p>
            <a:pPr marL="457200" lvl="0" indent="-298450" algn="l" rtl="0">
              <a:lnSpc>
                <a:spcPct val="115000"/>
              </a:lnSpc>
              <a:spcBef>
                <a:spcPts val="0"/>
              </a:spcBef>
              <a:spcAft>
                <a:spcPts val="0"/>
              </a:spcAft>
              <a:buClr>
                <a:schemeClr val="dk1"/>
              </a:buClr>
              <a:buSzPts val="1100"/>
              <a:buChar char="●"/>
            </a:pPr>
            <a:r>
              <a:rPr lang="fr-FR" sz="1100" b="1"/>
              <a:t>Key Point</a:t>
            </a:r>
            <a:r>
              <a:rPr lang="fr-FR" sz="1100"/>
              <a:t>: dfMRI tracks water diffusion, offering potential insight into neuronal activation or microstructural changes during functional tasks, rather than just blood flow.</a:t>
            </a:r>
            <a:endParaRPr/>
          </a:p>
        </p:txBody>
      </p:sp>
      <p:sp>
        <p:nvSpPr>
          <p:cNvPr id="480" name="Google Shape;480;g3150b0efd15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
        <p:nvSpPr>
          <p:cNvPr id="481" name="Google Shape;481;g3150b0efd15_1_13: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82" name="Google Shape;482;g3150b0efd15_1_1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83" name="Google Shape;483;g3150b0efd15_1_13: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150b0efd15_1_44: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3150b0efd15_1_44: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fr-FR" sz="1300" b="1"/>
              <a:t>How it Works:</a:t>
            </a:r>
            <a:endParaRPr sz="1300" b="1"/>
          </a:p>
          <a:p>
            <a:pPr marL="457200" lvl="0" indent="-298450" algn="l" rtl="0">
              <a:lnSpc>
                <a:spcPct val="115000"/>
              </a:lnSpc>
              <a:spcBef>
                <a:spcPts val="1200"/>
              </a:spcBef>
              <a:spcAft>
                <a:spcPts val="0"/>
              </a:spcAft>
              <a:buClr>
                <a:schemeClr val="dk1"/>
              </a:buClr>
              <a:buSzPts val="1100"/>
              <a:buAutoNum type="arabicPeriod"/>
            </a:pPr>
            <a:r>
              <a:rPr lang="fr-FR" sz="1100" b="1"/>
              <a:t>Application of Gradients</a:t>
            </a:r>
            <a:r>
              <a:rPr lang="fr-FR" sz="1100"/>
              <a:t>: During a diffusion MRI scan, a pair of magnetic field gradients are applied—one before and one after the main RF pulse. These gradients temporarily alter the local magnetic field and phase of the spins of water molecules.</a:t>
            </a:r>
            <a:endParaRPr sz="1100"/>
          </a:p>
          <a:p>
            <a:pPr marL="457200" lvl="0" indent="-298450" algn="l" rtl="0">
              <a:lnSpc>
                <a:spcPct val="115000"/>
              </a:lnSpc>
              <a:spcBef>
                <a:spcPts val="0"/>
              </a:spcBef>
              <a:spcAft>
                <a:spcPts val="0"/>
              </a:spcAft>
              <a:buClr>
                <a:schemeClr val="dk1"/>
              </a:buClr>
              <a:buSzPts val="1100"/>
              <a:buAutoNum type="arabicPeriod"/>
            </a:pPr>
            <a:r>
              <a:rPr lang="fr-FR" sz="1100" b="1"/>
              <a:t>Effect on Stationary vs. Moving Water Molecules</a:t>
            </a:r>
            <a:r>
              <a:rPr lang="fr-FR" sz="1100"/>
              <a:t>:</a:t>
            </a:r>
            <a:endParaRPr sz="1100"/>
          </a:p>
          <a:p>
            <a:pPr marL="914400" lvl="1" indent="-298450" algn="l" rtl="0">
              <a:lnSpc>
                <a:spcPct val="115000"/>
              </a:lnSpc>
              <a:spcBef>
                <a:spcPts val="0"/>
              </a:spcBef>
              <a:spcAft>
                <a:spcPts val="0"/>
              </a:spcAft>
              <a:buClr>
                <a:schemeClr val="dk1"/>
              </a:buClr>
              <a:buSzPts val="1100"/>
              <a:buChar char="○"/>
            </a:pPr>
            <a:r>
              <a:rPr lang="fr-FR" sz="1100" b="1">
                <a:latin typeface="Arial"/>
                <a:ea typeface="Arial"/>
                <a:cs typeface="Arial"/>
                <a:sym typeface="Arial"/>
              </a:rPr>
              <a:t>Stationary Molecules</a:t>
            </a:r>
            <a:r>
              <a:rPr lang="fr-FR" sz="1100">
                <a:latin typeface="Arial"/>
                <a:ea typeface="Arial"/>
                <a:cs typeface="Arial"/>
                <a:sym typeface="Arial"/>
              </a:rPr>
              <a:t>: Spins of stationary water molecules are rephased by the second gradient, so their signal remains strong.</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fr-FR" sz="1100" b="1">
                <a:latin typeface="Arial"/>
                <a:ea typeface="Arial"/>
                <a:cs typeface="Arial"/>
                <a:sym typeface="Arial"/>
              </a:rPr>
              <a:t>Moving (Diffusing) Molecules</a:t>
            </a:r>
            <a:r>
              <a:rPr lang="fr-FR" sz="1100">
                <a:latin typeface="Arial"/>
                <a:ea typeface="Arial"/>
                <a:cs typeface="Arial"/>
                <a:sym typeface="Arial"/>
              </a:rPr>
              <a:t>: If water molecules have moved between the application of the two gradients (due to diffusion), their spins will not fully rephase, causing a reduction in signal intensity.</a:t>
            </a:r>
            <a:endParaRPr sz="1100">
              <a:latin typeface="Arial"/>
              <a:ea typeface="Arial"/>
              <a:cs typeface="Arial"/>
              <a:sym typeface="Arial"/>
            </a:endParaRPr>
          </a:p>
          <a:p>
            <a:pPr marL="0" lvl="0" indent="0" algn="l" rtl="0">
              <a:lnSpc>
                <a:spcPct val="115000"/>
              </a:lnSpc>
              <a:spcBef>
                <a:spcPts val="1400"/>
              </a:spcBef>
              <a:spcAft>
                <a:spcPts val="0"/>
              </a:spcAft>
              <a:buNone/>
            </a:pPr>
            <a:r>
              <a:rPr lang="fr-FR" sz="1300" b="1"/>
              <a:t>Purpose:</a:t>
            </a:r>
            <a:endParaRPr sz="1300" b="1"/>
          </a:p>
          <a:p>
            <a:pPr marL="0" lvl="0" indent="0" algn="l" rtl="0">
              <a:lnSpc>
                <a:spcPct val="115000"/>
              </a:lnSpc>
              <a:spcBef>
                <a:spcPts val="1200"/>
              </a:spcBef>
              <a:spcAft>
                <a:spcPts val="0"/>
              </a:spcAft>
              <a:buNone/>
            </a:pPr>
            <a:r>
              <a:rPr lang="fr-FR" sz="1100"/>
              <a:t>These gradients are crucial for measuring how water molecules diffuse within the brain tissue, which can reveal microstructural properties of the tissue, such as the density and orientation of fibers. In </a:t>
            </a:r>
            <a:r>
              <a:rPr lang="fr-FR" sz="1100" b="1"/>
              <a:t>diffusion fMRI</a:t>
            </a:r>
            <a:r>
              <a:rPr lang="fr-FR" sz="1100"/>
              <a:t>, this sensitivity helps infer neuronal activity by detecting changes in water movement associated with cellular processes.</a:t>
            </a:r>
            <a:endParaRPr sz="1100"/>
          </a:p>
          <a:p>
            <a:pPr marL="0" lvl="0" indent="0" algn="l" rtl="0">
              <a:lnSpc>
                <a:spcPct val="115000"/>
              </a:lnSpc>
              <a:spcBef>
                <a:spcPts val="1400"/>
              </a:spcBef>
              <a:spcAft>
                <a:spcPts val="0"/>
              </a:spcAft>
              <a:buNone/>
            </a:pPr>
            <a:r>
              <a:rPr lang="fr-FR" sz="1300" b="1"/>
              <a:t>Key Point:</a:t>
            </a:r>
            <a:endParaRPr sz="1300" b="1"/>
          </a:p>
          <a:p>
            <a:pPr marL="0" lvl="0" indent="0" algn="l" rtl="0">
              <a:lnSpc>
                <a:spcPct val="115000"/>
              </a:lnSpc>
              <a:spcBef>
                <a:spcPts val="1200"/>
              </a:spcBef>
              <a:spcAft>
                <a:spcPts val="1200"/>
              </a:spcAft>
              <a:buNone/>
            </a:pPr>
            <a:r>
              <a:rPr lang="fr-FR" sz="1100"/>
              <a:t>The strength and timing of these gradients can be adjusted to control the degree of diffusion weighting in the image. This weighting is what makes diffusion-sensitive sequences capable of highlighting differences in tissue structure and pathology.</a:t>
            </a:r>
            <a:endParaRPr sz="1300" b="1"/>
          </a:p>
        </p:txBody>
      </p:sp>
      <p:sp>
        <p:nvSpPr>
          <p:cNvPr id="496" name="Google Shape;496;g3150b0efd15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32</a:t>
            </a:fld>
            <a:endParaRPr/>
          </a:p>
        </p:txBody>
      </p:sp>
      <p:sp>
        <p:nvSpPr>
          <p:cNvPr id="497" name="Google Shape;497;g3150b0efd15_1_44: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498" name="Google Shape;498;g3150b0efd15_1_4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499" name="Google Shape;499;g3150b0efd15_1_4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150b0efd15_1_76: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3150b0efd15_1_76: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fr-FR" sz="1300" b="1"/>
              <a:t>1. Frequency (20 Hz):</a:t>
            </a:r>
            <a:endParaRPr sz="1300" b="1"/>
          </a:p>
          <a:p>
            <a:pPr marL="457200" lvl="0" indent="-298450" algn="l" rtl="0">
              <a:lnSpc>
                <a:spcPct val="115000"/>
              </a:lnSpc>
              <a:spcBef>
                <a:spcPts val="1200"/>
              </a:spcBef>
              <a:spcAft>
                <a:spcPts val="0"/>
              </a:spcAft>
              <a:buClr>
                <a:schemeClr val="dk1"/>
              </a:buClr>
              <a:buSzPts val="1100"/>
              <a:buChar char="●"/>
            </a:pPr>
            <a:r>
              <a:rPr lang="fr-FR" sz="1100" b="1"/>
              <a:t>Physiological Relevance</a:t>
            </a:r>
            <a:r>
              <a:rPr lang="fr-FR" sz="1100"/>
              <a:t>: A frequency of 20 Hz falls within the beta range of brain wave frequencies, which is associated with certain types of neuronal processing and can mimic the natural firing patterns of specific neuronal populations. This helps ensure that the optogenetic activation more closely resembles physiological conditions.</a:t>
            </a:r>
            <a:endParaRPr sz="1100"/>
          </a:p>
          <a:p>
            <a:pPr marL="457200" lvl="0" indent="-298450" algn="l" rtl="0">
              <a:lnSpc>
                <a:spcPct val="115000"/>
              </a:lnSpc>
              <a:spcBef>
                <a:spcPts val="0"/>
              </a:spcBef>
              <a:spcAft>
                <a:spcPts val="0"/>
              </a:spcAft>
              <a:buClr>
                <a:schemeClr val="dk1"/>
              </a:buClr>
              <a:buSzPts val="1100"/>
              <a:buChar char="●"/>
            </a:pPr>
            <a:r>
              <a:rPr lang="fr-FR" sz="1100" b="1"/>
              <a:t>Effect on Neuronal Activity</a:t>
            </a:r>
            <a:r>
              <a:rPr lang="fr-FR" sz="1100"/>
              <a:t>: 20 Hz is a relatively high stimulation rate that can lead to sustained depolarization and firing of the targeted neurons. It is fast enough to induce continuous activation without overstimulating to the point of causing potential damage or desensitization.</a:t>
            </a:r>
            <a:endParaRPr sz="1100"/>
          </a:p>
          <a:p>
            <a:pPr marL="0" lvl="0" indent="0" algn="l" rtl="0">
              <a:lnSpc>
                <a:spcPct val="115000"/>
              </a:lnSpc>
              <a:spcBef>
                <a:spcPts val="1400"/>
              </a:spcBef>
              <a:spcAft>
                <a:spcPts val="0"/>
              </a:spcAft>
              <a:buClr>
                <a:schemeClr val="dk1"/>
              </a:buClr>
              <a:buSzPts val="1100"/>
              <a:buFont typeface="Arial"/>
              <a:buNone/>
            </a:pPr>
            <a:r>
              <a:rPr lang="fr-FR" sz="1300" b="1"/>
              <a:t>2. Duration (20 seconds on, 40 seconds off):</a:t>
            </a:r>
            <a:endParaRPr sz="1300" b="1"/>
          </a:p>
          <a:p>
            <a:pPr marL="457200" lvl="0" indent="-298450" algn="l" rtl="0">
              <a:lnSpc>
                <a:spcPct val="115000"/>
              </a:lnSpc>
              <a:spcBef>
                <a:spcPts val="1200"/>
              </a:spcBef>
              <a:spcAft>
                <a:spcPts val="0"/>
              </a:spcAft>
              <a:buClr>
                <a:schemeClr val="dk1"/>
              </a:buClr>
              <a:buSzPts val="1100"/>
              <a:buChar char="●"/>
            </a:pPr>
            <a:r>
              <a:rPr lang="fr-FR" sz="1100" b="1"/>
              <a:t>On Period (20 s)</a:t>
            </a:r>
            <a:r>
              <a:rPr lang="fr-FR" sz="1100"/>
              <a:t>: This duration provides a significant period for sustained stimulation, allowing researchers to observe robust changes in brain activity or behavior. Shorter stimulations might not produce strong enough effects, while much longer periods could lead to adaptation or changes that do not reflect natural activity.</a:t>
            </a:r>
            <a:endParaRPr sz="1100"/>
          </a:p>
          <a:p>
            <a:pPr marL="457200" lvl="0" indent="-298450" algn="l" rtl="0">
              <a:lnSpc>
                <a:spcPct val="115000"/>
              </a:lnSpc>
              <a:spcBef>
                <a:spcPts val="0"/>
              </a:spcBef>
              <a:spcAft>
                <a:spcPts val="0"/>
              </a:spcAft>
              <a:buClr>
                <a:schemeClr val="dk1"/>
              </a:buClr>
              <a:buSzPts val="1100"/>
              <a:buChar char="●"/>
            </a:pPr>
            <a:r>
              <a:rPr lang="fr-FR" sz="1100" b="1"/>
              <a:t>Off Period (40 s)</a:t>
            </a:r>
            <a:r>
              <a:rPr lang="fr-FR" sz="1100"/>
              <a:t>: The 40-second rest period prevents overexposure and potential neural fatigue or damage, allowing the neurons to return to baseline activity levels. This interleaving helps maintain the responsiveness of the neurons and prevents issues such as phototoxicity or overstimulation, which could lead to altered cellular health or experimental artifacts.</a:t>
            </a:r>
            <a:endParaRPr sz="1100"/>
          </a:p>
          <a:p>
            <a:pPr marL="0" lvl="0" indent="0" algn="l" rtl="0">
              <a:lnSpc>
                <a:spcPct val="115000"/>
              </a:lnSpc>
              <a:spcBef>
                <a:spcPts val="1400"/>
              </a:spcBef>
              <a:spcAft>
                <a:spcPts val="0"/>
              </a:spcAft>
              <a:buClr>
                <a:schemeClr val="dk1"/>
              </a:buClr>
              <a:buSzPts val="1100"/>
              <a:buFont typeface="Arial"/>
              <a:buNone/>
            </a:pPr>
            <a:r>
              <a:rPr lang="fr-FR" sz="1300" b="1"/>
              <a:t>3. Power (5 mW):</a:t>
            </a:r>
            <a:endParaRPr sz="1300" b="1"/>
          </a:p>
          <a:p>
            <a:pPr marL="457200" lvl="0" indent="-298450" algn="l" rtl="0">
              <a:lnSpc>
                <a:spcPct val="115000"/>
              </a:lnSpc>
              <a:spcBef>
                <a:spcPts val="1200"/>
              </a:spcBef>
              <a:spcAft>
                <a:spcPts val="0"/>
              </a:spcAft>
              <a:buClr>
                <a:schemeClr val="dk1"/>
              </a:buClr>
              <a:buSzPts val="1100"/>
              <a:buChar char="●"/>
            </a:pPr>
            <a:r>
              <a:rPr lang="fr-FR" sz="1100" b="1"/>
              <a:t>Optimal Activation</a:t>
            </a:r>
            <a:r>
              <a:rPr lang="fr-FR" sz="1100"/>
              <a:t>: A power level of 5 mW is typically chosen to be sufficient to activate opsins (light-sensitive proteins used in optogenetics) effectively without being so intense that it causes heat damage or other adverse effects in the tissue.</a:t>
            </a:r>
            <a:endParaRPr sz="1100"/>
          </a:p>
          <a:p>
            <a:pPr marL="457200" lvl="0" indent="-298450" algn="l" rtl="0">
              <a:lnSpc>
                <a:spcPct val="115000"/>
              </a:lnSpc>
              <a:spcBef>
                <a:spcPts val="0"/>
              </a:spcBef>
              <a:spcAft>
                <a:spcPts val="0"/>
              </a:spcAft>
              <a:buClr>
                <a:schemeClr val="dk1"/>
              </a:buClr>
              <a:buSzPts val="1100"/>
              <a:buChar char="●"/>
            </a:pPr>
            <a:r>
              <a:rPr lang="fr-FR" sz="1100" b="1"/>
              <a:t>Safety and Specificity</a:t>
            </a:r>
            <a:r>
              <a:rPr lang="fr-FR" sz="1100"/>
              <a:t>: Using 5 mW allows targeted activation while minimizing the spread of light beyond the desired area. This level is generally safe for biological tissue under controlled durations.</a:t>
            </a:r>
            <a:endParaRPr sz="1300" b="1"/>
          </a:p>
        </p:txBody>
      </p:sp>
      <p:sp>
        <p:nvSpPr>
          <p:cNvPr id="512" name="Google Shape;512;g3150b0efd15_1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33</a:t>
            </a:fld>
            <a:endParaRPr/>
          </a:p>
        </p:txBody>
      </p:sp>
      <p:sp>
        <p:nvSpPr>
          <p:cNvPr id="513" name="Google Shape;513;g3150b0efd15_1_76: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514" name="Google Shape;514;g3150b0efd15_1_7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515" name="Google Shape;515;g3150b0efd15_1_76: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1464517dc5_0_0: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31464517dc5_0_0: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31464517dc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
        <p:nvSpPr>
          <p:cNvPr id="529" name="Google Shape;529;g31464517dc5_0_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530" name="Google Shape;530;g31464517dc5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531" name="Google Shape;531;g31464517dc5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14c53fd54f_0_49:notes"/>
          <p:cNvSpPr>
            <a:spLocks noGrp="1" noRot="1" noChangeAspect="1"/>
          </p:cNvSpPr>
          <p:nvPr>
            <p:ph type="sldImg" idx="2"/>
          </p:nvPr>
        </p:nvSpPr>
        <p:spPr>
          <a:xfrm>
            <a:off x="211138" y="619125"/>
            <a:ext cx="6435600" cy="362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314c53fd54f_0_49:notes"/>
          <p:cNvSpPr txBox="1">
            <a:spLocks noGrp="1"/>
          </p:cNvSpPr>
          <p:nvPr>
            <p:ph type="body" idx="1"/>
          </p:nvPr>
        </p:nvSpPr>
        <p:spPr>
          <a:xfrm>
            <a:off x="210518" y="4572000"/>
            <a:ext cx="6437100" cy="402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00"/>
              <a:t>D1 and D2 receptors are the main types of dopamine receptors , G-coupled receptors, which react differently to dopamine and are expressed in different cells:</a:t>
            </a:r>
            <a:br>
              <a:rPr lang="fr-FR" sz="1100"/>
            </a:br>
            <a:r>
              <a:rPr lang="fr-FR" sz="1100"/>
              <a:t>D1R cells -&gt; +cAMP -&gt; excites cell</a:t>
            </a:r>
            <a:endParaRPr sz="1100"/>
          </a:p>
          <a:p>
            <a:pPr marL="0" lvl="0" indent="0" algn="l" rtl="0">
              <a:lnSpc>
                <a:spcPct val="115000"/>
              </a:lnSpc>
              <a:spcBef>
                <a:spcPts val="0"/>
              </a:spcBef>
              <a:spcAft>
                <a:spcPts val="0"/>
              </a:spcAft>
              <a:buClr>
                <a:schemeClr val="dk1"/>
              </a:buClr>
              <a:buSzPts val="1100"/>
              <a:buFont typeface="Arial"/>
              <a:buNone/>
            </a:pPr>
            <a:r>
              <a:rPr lang="fr-FR" sz="1100"/>
              <a:t>D2R cells -&gt; -cAMP -&gt; inhibits cell</a:t>
            </a:r>
            <a:endParaRPr/>
          </a:p>
        </p:txBody>
      </p:sp>
      <p:sp>
        <p:nvSpPr>
          <p:cNvPr id="169" name="Google Shape;169;g314c53fd54f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
        <p:nvSpPr>
          <p:cNvPr id="170" name="Google Shape;170;g314c53fd54f_0_49: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09.11.24</a:t>
            </a:r>
            <a:endParaRPr/>
          </a:p>
        </p:txBody>
      </p:sp>
      <p:sp>
        <p:nvSpPr>
          <p:cNvPr id="171" name="Google Shape;171;g314c53fd54f_0_4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FR"/>
              <a:t>Speaker</a:t>
            </a:r>
            <a:endParaRPr/>
          </a:p>
        </p:txBody>
      </p:sp>
      <p:sp>
        <p:nvSpPr>
          <p:cNvPr id="172" name="Google Shape;172;g314c53fd54f_0_49: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NAME EVENT / NAME PRESENTATION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464517dc5_0_75: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1464517dc5_0_75: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from what we know, they seem to have opposite effects - D1R expressed in direct pathway (Go) and D2R expressed in indirect (NoGo)</a:t>
            </a:r>
            <a:endParaRPr/>
          </a:p>
          <a:p>
            <a:pPr marL="0" lvl="0" indent="0" algn="l" rtl="0">
              <a:spcBef>
                <a:spcPts val="0"/>
              </a:spcBef>
              <a:spcAft>
                <a:spcPts val="0"/>
              </a:spcAft>
              <a:buNone/>
            </a:pPr>
            <a:endParaRPr/>
          </a:p>
          <a:p>
            <a:pPr marL="0" lvl="0" indent="0" algn="l" rtl="0">
              <a:spcBef>
                <a:spcPts val="0"/>
              </a:spcBef>
              <a:spcAft>
                <a:spcPts val="0"/>
              </a:spcAft>
              <a:buNone/>
            </a:pPr>
            <a:r>
              <a:rPr lang="fr-FR"/>
              <a:t>arrows, dots . green, red . a1, a2, a3 .</a:t>
            </a:r>
            <a:endParaRPr/>
          </a:p>
          <a:p>
            <a:pPr marL="0" lvl="0" indent="0" algn="l" rtl="0">
              <a:spcBef>
                <a:spcPts val="0"/>
              </a:spcBef>
              <a:spcAft>
                <a:spcPts val="0"/>
              </a:spcAft>
              <a:buNone/>
            </a:pPr>
            <a:endParaRPr/>
          </a:p>
          <a:p>
            <a:pPr marL="0" lvl="0" indent="0" algn="l" rtl="0">
              <a:spcBef>
                <a:spcPts val="0"/>
              </a:spcBef>
              <a:spcAft>
                <a:spcPts val="0"/>
              </a:spcAft>
              <a:buNone/>
            </a:pPr>
            <a:r>
              <a:rPr lang="fr-FR"/>
              <a:t>essential:</a:t>
            </a:r>
            <a:endParaRPr/>
          </a:p>
          <a:p>
            <a:pPr marL="0" lvl="0" indent="0" algn="l" rtl="0">
              <a:spcBef>
                <a:spcPts val="0"/>
              </a:spcBef>
              <a:spcAft>
                <a:spcPts val="0"/>
              </a:spcAft>
              <a:buClr>
                <a:schemeClr val="dk1"/>
              </a:buClr>
              <a:buSzPts val="1100"/>
              <a:buFont typeface="Arial"/>
              <a:buNone/>
            </a:pPr>
            <a:r>
              <a:rPr lang="fr-FR"/>
              <a:t>for actions to be executed, cortex is excited by thalamus</a:t>
            </a:r>
            <a:endParaRPr/>
          </a:p>
          <a:p>
            <a:pPr marL="0" lvl="0" indent="0" algn="l" rtl="0">
              <a:spcBef>
                <a:spcPts val="0"/>
              </a:spcBef>
              <a:spcAft>
                <a:spcPts val="0"/>
              </a:spcAft>
              <a:buClr>
                <a:schemeClr val="dk1"/>
              </a:buClr>
              <a:buSzPts val="1100"/>
              <a:buFont typeface="Arial"/>
              <a:buNone/>
            </a:pPr>
            <a:r>
              <a:rPr lang="fr-FR"/>
              <a:t>thalamus sends an excitatory signal for each action more intense the more there is gain in the go network and less intense the more there is gain in the nogo network</a:t>
            </a:r>
            <a:endParaRPr/>
          </a:p>
          <a:p>
            <a:pPr marL="0" lvl="0" indent="0" algn="l" rtl="0">
              <a:spcBef>
                <a:spcPts val="0"/>
              </a:spcBef>
              <a:spcAft>
                <a:spcPts val="0"/>
              </a:spcAft>
              <a:buNone/>
            </a:pPr>
            <a:r>
              <a:rPr lang="fr-FR"/>
              <a:t>which is achieved by single inhibition of GPi/SNr in the Go and double inhibition of GPi/SNr, so its excitation, in the NoGo network, through the GPe</a:t>
            </a:r>
            <a:endParaRPr/>
          </a:p>
        </p:txBody>
      </p:sp>
      <p:sp>
        <p:nvSpPr>
          <p:cNvPr id="185" name="Google Shape;185;g31464517dc5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14c53fd54f_1_53: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14c53fd54f_1_53: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14c53fd54f_1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464517dc5_0_60: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464517dc5_0_60: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BG have been shown to be physically linked to associative and limbic circuits</a:t>
            </a:r>
            <a:endParaRPr/>
          </a:p>
          <a:p>
            <a:pPr marL="0" lvl="0" indent="0" algn="l" rtl="0">
              <a:spcBef>
                <a:spcPts val="0"/>
              </a:spcBef>
              <a:spcAft>
                <a:spcPts val="0"/>
              </a:spcAft>
              <a:buNone/>
            </a:pPr>
            <a:endParaRPr/>
          </a:p>
          <a:p>
            <a:pPr marL="0" lvl="0" indent="0" algn="l" rtl="0">
              <a:spcBef>
                <a:spcPts val="0"/>
              </a:spcBef>
              <a:spcAft>
                <a:spcPts val="0"/>
              </a:spcAft>
              <a:buNone/>
            </a:pPr>
            <a:r>
              <a:rPr lang="fr-FR"/>
              <a:t>explore effects in the whole brain</a:t>
            </a:r>
            <a:endParaRPr/>
          </a:p>
        </p:txBody>
      </p:sp>
      <p:sp>
        <p:nvSpPr>
          <p:cNvPr id="202" name="Google Shape;202;g31464517dc5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464517dc5_0_89: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464517dc5_0_89: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31464517dc5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464517dc5_0_82:notes"/>
          <p:cNvSpPr>
            <a:spLocks noGrp="1" noRot="1" noChangeAspect="1"/>
          </p:cNvSpPr>
          <p:nvPr>
            <p:ph type="sldImg" idx="2"/>
          </p:nvPr>
        </p:nvSpPr>
        <p:spPr>
          <a:xfrm>
            <a:off x="210518" y="619273"/>
            <a:ext cx="6437100" cy="3620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464517dc5_0_82:notes"/>
          <p:cNvSpPr txBox="1">
            <a:spLocks noGrp="1"/>
          </p:cNvSpPr>
          <p:nvPr>
            <p:ph type="body" idx="1"/>
          </p:nvPr>
        </p:nvSpPr>
        <p:spPr>
          <a:xfrm>
            <a:off x="210518" y="4400549"/>
            <a:ext cx="6437100" cy="420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FR" sz="1100"/>
              <a:t>Optogenetics is a technique where animals are genetically modified to produce light sensitive channels in neurons of interest so that when light is shown to those neurons through fiber it is stimulated or inhibited </a:t>
            </a:r>
            <a:endParaRPr sz="1100"/>
          </a:p>
          <a:p>
            <a:pPr marL="0" lvl="0" indent="0" algn="l" rtl="0">
              <a:lnSpc>
                <a:spcPct val="115000"/>
              </a:lnSpc>
              <a:spcBef>
                <a:spcPts val="0"/>
              </a:spcBef>
              <a:spcAft>
                <a:spcPts val="0"/>
              </a:spcAft>
              <a:buNone/>
            </a:pPr>
            <a:r>
              <a:rPr lang="fr-FR" sz="1100"/>
              <a:t>In this case, the protein used is ChR2 (channel rhodopsin 2), which, when exposed to blue light, causes the cell to be excited (and causes Na+ and Ca2+ to enter the cell and sometimes K+ exit).</a:t>
            </a: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Clr>
                <a:schemeClr val="dk1"/>
              </a:buClr>
              <a:buSzPts val="1100"/>
              <a:buFont typeface="Arial"/>
              <a:buNone/>
            </a:pPr>
            <a:r>
              <a:rPr lang="fr-FR" sz="1100"/>
              <a:t>If someone asks: blue light makes a retinal molecule in the protein change conformation and that opens it (and its a non-specific channel)</a:t>
            </a:r>
            <a:endParaRPr sz="1100"/>
          </a:p>
        </p:txBody>
      </p:sp>
      <p:sp>
        <p:nvSpPr>
          <p:cNvPr id="223" name="Google Shape;223;g31464517dc5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EPFL">
  <p:cSld name="Title_EPFL">
    <p:spTree>
      <p:nvGrpSpPr>
        <p:cNvPr id="1" name="Shape 17"/>
        <p:cNvGrpSpPr/>
        <p:nvPr/>
      </p:nvGrpSpPr>
      <p:grpSpPr>
        <a:xfrm>
          <a:off x="0" y="0"/>
          <a:ext cx="0" cy="0"/>
          <a:chOff x="0" y="0"/>
          <a:chExt cx="0" cy="0"/>
        </a:xfrm>
      </p:grpSpPr>
      <p:sp>
        <p:nvSpPr>
          <p:cNvPr id="18" name="Google Shape;18;p9"/>
          <p:cNvSpPr>
            <a:spLocks noGrp="1"/>
          </p:cNvSpPr>
          <p:nvPr>
            <p:ph type="pic" idx="2"/>
          </p:nvPr>
        </p:nvSpPr>
        <p:spPr>
          <a:xfrm>
            <a:off x="1331913" y="0"/>
            <a:ext cx="7812087" cy="4948238"/>
          </a:xfrm>
          <a:prstGeom prst="rect">
            <a:avLst/>
          </a:prstGeom>
          <a:noFill/>
          <a:ln>
            <a:noFill/>
          </a:ln>
        </p:spPr>
      </p:sp>
      <p:sp>
        <p:nvSpPr>
          <p:cNvPr id="19" name="Google Shape;19;p9"/>
          <p:cNvSpPr txBox="1">
            <a:spLocks noGrp="1"/>
          </p:cNvSpPr>
          <p:nvPr>
            <p:ph type="ctrTitle"/>
          </p:nvPr>
        </p:nvSpPr>
        <p:spPr>
          <a:xfrm>
            <a:off x="6405563" y="786535"/>
            <a:ext cx="2738437" cy="2338387"/>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80000"/>
              </a:lnSpc>
              <a:spcBef>
                <a:spcPts val="0"/>
              </a:spcBef>
              <a:spcAft>
                <a:spcPts val="0"/>
              </a:spcAft>
              <a:buClr>
                <a:schemeClr val="lt1"/>
              </a:buClr>
              <a:buSzPts val="3600"/>
              <a:buFont typeface="Libre Frankli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subTitle" idx="1"/>
          </p:nvPr>
        </p:nvSpPr>
        <p:spPr>
          <a:xfrm>
            <a:off x="4576763" y="3124922"/>
            <a:ext cx="1828800" cy="1568450"/>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21" name="Google Shape;21;p9"/>
          <p:cNvPicPr preferRelativeResize="0"/>
          <p:nvPr/>
        </p:nvPicPr>
        <p:blipFill rotWithShape="1">
          <a:blip r:embed="rId2">
            <a:alphaModFix/>
          </a:blip>
          <a:srcRect/>
          <a:stretch/>
        </p:blipFill>
        <p:spPr>
          <a:xfrm>
            <a:off x="82647" y="80283"/>
            <a:ext cx="1175301" cy="508655"/>
          </a:xfrm>
          <a:prstGeom prst="rect">
            <a:avLst/>
          </a:prstGeom>
          <a:noFill/>
          <a:ln>
            <a:noFill/>
          </a:ln>
        </p:spPr>
      </p:pic>
      <p:sp>
        <p:nvSpPr>
          <p:cNvPr id="22" name="Google Shape;22;p9"/>
          <p:cNvSpPr txBox="1">
            <a:spLocks noGrp="1"/>
          </p:cNvSpPr>
          <p:nvPr>
            <p:ph type="body" idx="3"/>
          </p:nvPr>
        </p:nvSpPr>
        <p:spPr>
          <a:xfrm>
            <a:off x="6400800" y="4683125"/>
            <a:ext cx="1828800" cy="460375"/>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750"/>
              </a:spcBef>
              <a:spcAft>
                <a:spcPts val="0"/>
              </a:spcAft>
              <a:buSzPts val="990"/>
              <a:buNone/>
              <a:defRPr sz="1100"/>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3" name="Google Shape;23;p9"/>
          <p:cNvPicPr preferRelativeResize="0"/>
          <p:nvPr/>
        </p:nvPicPr>
        <p:blipFill rotWithShape="1">
          <a:blip r:embed="rId3">
            <a:alphaModFix/>
          </a:blip>
          <a:srcRect/>
          <a:stretch/>
        </p:blipFill>
        <p:spPr>
          <a:xfrm>
            <a:off x="200025" y="4579268"/>
            <a:ext cx="561543" cy="367382"/>
          </a:xfrm>
          <a:prstGeom prst="rect">
            <a:avLst/>
          </a:prstGeom>
          <a:noFill/>
          <a:ln>
            <a:noFill/>
          </a:ln>
        </p:spPr>
      </p:pic>
      <p:sp>
        <p:nvSpPr>
          <p:cNvPr id="24" name="Google Shape;24;p9"/>
          <p:cNvSpPr/>
          <p:nvPr/>
        </p:nvSpPr>
        <p:spPr>
          <a:xfrm rot="-5400000">
            <a:off x="89679" y="4591427"/>
            <a:ext cx="45719" cy="597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Content_Image1">
  <p:cSld name="Title_Content_Image1">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90487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8"/>
          <p:cNvSpPr>
            <a:spLocks noGrp="1"/>
          </p:cNvSpPr>
          <p:nvPr>
            <p:ph type="pic" idx="2"/>
          </p:nvPr>
        </p:nvSpPr>
        <p:spPr>
          <a:xfrm>
            <a:off x="5486400" y="0"/>
            <a:ext cx="3144838" cy="5143500"/>
          </a:xfrm>
          <a:prstGeom prst="rect">
            <a:avLst/>
          </a:prstGeom>
          <a:noFill/>
          <a:ln>
            <a:noFill/>
          </a:ln>
        </p:spPr>
      </p:sp>
      <p:sp>
        <p:nvSpPr>
          <p:cNvPr id="83" name="Google Shape;83;p18"/>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8"/>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Content_Image2">
  <p:cSld name="Title_Content_Image2">
    <p:spTree>
      <p:nvGrpSpPr>
        <p:cNvPr id="1" name="Shape 87"/>
        <p:cNvGrpSpPr/>
        <p:nvPr/>
      </p:nvGrpSpPr>
      <p:grpSpPr>
        <a:xfrm>
          <a:off x="0" y="0"/>
          <a:ext cx="0" cy="0"/>
          <a:chOff x="0" y="0"/>
          <a:chExt cx="0" cy="0"/>
        </a:xfrm>
      </p:grpSpPr>
      <p:sp>
        <p:nvSpPr>
          <p:cNvPr id="88" name="Google Shape;88;p19"/>
          <p:cNvSpPr>
            <a:spLocks noGrp="1"/>
          </p:cNvSpPr>
          <p:nvPr>
            <p:ph type="pic" idx="2"/>
          </p:nvPr>
        </p:nvSpPr>
        <p:spPr>
          <a:xfrm>
            <a:off x="904875" y="0"/>
            <a:ext cx="3144838" cy="5143500"/>
          </a:xfrm>
          <a:prstGeom prst="rect">
            <a:avLst/>
          </a:prstGeom>
          <a:noFill/>
          <a:ln>
            <a:noFill/>
          </a:ln>
        </p:spPr>
      </p:sp>
      <p:sp>
        <p:nvSpPr>
          <p:cNvPr id="89" name="Google Shape;89;p19"/>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19"/>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
        <p:nvSpPr>
          <p:cNvPr id="93" name="Google Shape;93;p19"/>
          <p:cNvSpPr txBox="1">
            <a:spLocks noGrp="1"/>
          </p:cNvSpPr>
          <p:nvPr>
            <p:ph type="title"/>
          </p:nvPr>
        </p:nvSpPr>
        <p:spPr>
          <a:xfrm>
            <a:off x="904876" y="131032"/>
            <a:ext cx="3144520"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Content_Image4">
  <p:cSld name="Title_Content_Image4">
    <p:spTree>
      <p:nvGrpSpPr>
        <p:cNvPr id="1" name="Shape 94"/>
        <p:cNvGrpSpPr/>
        <p:nvPr/>
      </p:nvGrpSpPr>
      <p:grpSpPr>
        <a:xfrm>
          <a:off x="0" y="0"/>
          <a:ext cx="0" cy="0"/>
          <a:chOff x="0" y="0"/>
          <a:chExt cx="0" cy="0"/>
        </a:xfrm>
      </p:grpSpPr>
      <p:sp>
        <p:nvSpPr>
          <p:cNvPr id="95" name="Google Shape;95;p20"/>
          <p:cNvSpPr>
            <a:spLocks noGrp="1"/>
          </p:cNvSpPr>
          <p:nvPr>
            <p:ph type="pic" idx="2"/>
          </p:nvPr>
        </p:nvSpPr>
        <p:spPr>
          <a:xfrm>
            <a:off x="904875" y="1563688"/>
            <a:ext cx="3144838" cy="3579812"/>
          </a:xfrm>
          <a:prstGeom prst="rect">
            <a:avLst/>
          </a:prstGeom>
          <a:noFill/>
          <a:ln>
            <a:noFill/>
          </a:ln>
        </p:spPr>
      </p:sp>
      <p:sp>
        <p:nvSpPr>
          <p:cNvPr id="96" name="Google Shape;96;p20"/>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7" name="Google Shape;97;p20"/>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_content">
  <p:cSld name="title_2_content">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904875"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21"/>
          <p:cNvSpPr txBox="1">
            <a:spLocks noGrp="1"/>
          </p:cNvSpPr>
          <p:nvPr>
            <p:ph type="body" idx="2"/>
          </p:nvPr>
        </p:nvSpPr>
        <p:spPr>
          <a:xfrm>
            <a:off x="4959772"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21"/>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1"/>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_Title">
  <p:cSld name="Image_Title">
    <p:spTree>
      <p:nvGrpSpPr>
        <p:cNvPr id="1" name="Shape 108"/>
        <p:cNvGrpSpPr/>
        <p:nvPr/>
      </p:nvGrpSpPr>
      <p:grpSpPr>
        <a:xfrm>
          <a:off x="0" y="0"/>
          <a:ext cx="0" cy="0"/>
          <a:chOff x="0" y="0"/>
          <a:chExt cx="0" cy="0"/>
        </a:xfrm>
      </p:grpSpPr>
      <p:sp>
        <p:nvSpPr>
          <p:cNvPr id="109" name="Google Shape;109;p22"/>
          <p:cNvSpPr>
            <a:spLocks noGrp="1"/>
          </p:cNvSpPr>
          <p:nvPr>
            <p:ph type="pic" idx="2"/>
          </p:nvPr>
        </p:nvSpPr>
        <p:spPr>
          <a:xfrm>
            <a:off x="904875" y="0"/>
            <a:ext cx="7726363" cy="5143500"/>
          </a:xfrm>
          <a:prstGeom prst="rect">
            <a:avLst/>
          </a:prstGeom>
          <a:noFill/>
          <a:ln>
            <a:noFill/>
          </a:ln>
        </p:spPr>
      </p:sp>
      <p:sp>
        <p:nvSpPr>
          <p:cNvPr id="110" name="Google Shape;110;p22"/>
          <p:cNvSpPr txBox="1">
            <a:spLocks noGrp="1"/>
          </p:cNvSpPr>
          <p:nvPr>
            <p:ph type="title"/>
          </p:nvPr>
        </p:nvSpPr>
        <p:spPr>
          <a:xfrm>
            <a:off x="6405563" y="2571750"/>
            <a:ext cx="2738437" cy="2111375"/>
          </a:xfrm>
          <a:prstGeom prst="rect">
            <a:avLst/>
          </a:prstGeom>
          <a:solidFill>
            <a:schemeClr val="accent2"/>
          </a:solid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2"/>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14"/>
        <p:cNvGrpSpPr/>
        <p:nvPr/>
      </p:nvGrpSpPr>
      <p:grpSpPr>
        <a:xfrm>
          <a:off x="0" y="0"/>
          <a:ext cx="0" cy="0"/>
          <a:chOff x="0" y="0"/>
          <a:chExt cx="0" cy="0"/>
        </a:xfrm>
      </p:grpSpPr>
      <p:sp>
        <p:nvSpPr>
          <p:cNvPr id="115" name="Google Shape;115;p23"/>
          <p:cNvSpPr>
            <a:spLocks noGrp="1"/>
          </p:cNvSpPr>
          <p:nvPr>
            <p:ph type="pic" idx="2"/>
          </p:nvPr>
        </p:nvSpPr>
        <p:spPr>
          <a:xfrm>
            <a:off x="904875" y="0"/>
            <a:ext cx="7726363" cy="5143500"/>
          </a:xfrm>
          <a:prstGeom prst="rect">
            <a:avLst/>
          </a:prstGeom>
          <a:noFill/>
          <a:ln>
            <a:noFill/>
          </a:ln>
        </p:spPr>
      </p:sp>
      <p:sp>
        <p:nvSpPr>
          <p:cNvPr id="116" name="Google Shape;116;p23"/>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Content_ImageBelow">
  <p:cSld name="Title_Content_ImageBelow">
    <p:spTree>
      <p:nvGrpSpPr>
        <p:cNvPr id="1" name="Shape 119"/>
        <p:cNvGrpSpPr/>
        <p:nvPr/>
      </p:nvGrpSpPr>
      <p:grpSpPr>
        <a:xfrm>
          <a:off x="0" y="0"/>
          <a:ext cx="0" cy="0"/>
          <a:chOff x="0" y="0"/>
          <a:chExt cx="0" cy="0"/>
        </a:xfrm>
      </p:grpSpPr>
      <p:sp>
        <p:nvSpPr>
          <p:cNvPr id="120" name="Google Shape;120;p24"/>
          <p:cNvSpPr>
            <a:spLocks noGrp="1"/>
          </p:cNvSpPr>
          <p:nvPr>
            <p:ph type="pic" idx="2"/>
          </p:nvPr>
        </p:nvSpPr>
        <p:spPr>
          <a:xfrm>
            <a:off x="904875" y="3114674"/>
            <a:ext cx="8239125" cy="2028825"/>
          </a:xfrm>
          <a:prstGeom prst="rect">
            <a:avLst/>
          </a:prstGeom>
          <a:noFill/>
          <a:ln>
            <a:noFill/>
          </a:ln>
        </p:spPr>
      </p:sp>
      <p:sp>
        <p:nvSpPr>
          <p:cNvPr id="121" name="Google Shape;121;p24"/>
          <p:cNvSpPr txBox="1">
            <a:spLocks noGrp="1"/>
          </p:cNvSpPr>
          <p:nvPr>
            <p:ph type="body" idx="1"/>
          </p:nvPr>
        </p:nvSpPr>
        <p:spPr>
          <a:xfrm>
            <a:off x="904875" y="1563688"/>
            <a:ext cx="7646988" cy="1436687"/>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
        <p:nvSpPr>
          <p:cNvPr id="125" name="Google Shape;125;p24"/>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126"/>
        <p:cNvGrpSpPr/>
        <p:nvPr/>
      </p:nvGrpSpPr>
      <p:grpSpPr>
        <a:xfrm>
          <a:off x="0" y="0"/>
          <a:ext cx="0" cy="0"/>
          <a:chOff x="0" y="0"/>
          <a:chExt cx="0" cy="0"/>
        </a:xfrm>
      </p:grpSpPr>
      <p:sp>
        <p:nvSpPr>
          <p:cNvPr id="127" name="Google Shape;127;p25"/>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5"/>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re seul">
  <p:cSld name="1_Titre seul">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904876" y="0"/>
            <a:ext cx="8239125" cy="5143500"/>
          </a:xfrm>
          <a:prstGeom prst="rect">
            <a:avLst/>
          </a:prstGeom>
          <a:noFill/>
          <a:ln>
            <a:noFill/>
          </a:ln>
        </p:spPr>
      </p:sp>
      <p:sp>
        <p:nvSpPr>
          <p:cNvPr id="132" name="Google Shape;132;p26"/>
          <p:cNvSpPr txBox="1">
            <a:spLocks noGrp="1"/>
          </p:cNvSpPr>
          <p:nvPr>
            <p:ph type="title"/>
          </p:nvPr>
        </p:nvSpPr>
        <p:spPr>
          <a:xfrm>
            <a:off x="6405564" y="2571751"/>
            <a:ext cx="2738437" cy="2111375"/>
          </a:xfrm>
          <a:prstGeom prst="rect">
            <a:avLst/>
          </a:prstGeom>
          <a:solidFill>
            <a:schemeClr val="accent2"/>
          </a:solid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6"/>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6"/>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6"/>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Section4">
  <p:cSld name="Title_Section4">
    <p:spTree>
      <p:nvGrpSpPr>
        <p:cNvPr id="1" name="Shape 25"/>
        <p:cNvGrpSpPr/>
        <p:nvPr/>
      </p:nvGrpSpPr>
      <p:grpSpPr>
        <a:xfrm>
          <a:off x="0" y="0"/>
          <a:ext cx="0" cy="0"/>
          <a:chOff x="0" y="0"/>
          <a:chExt cx="0" cy="0"/>
        </a:xfrm>
      </p:grpSpPr>
      <p:sp>
        <p:nvSpPr>
          <p:cNvPr id="26" name="Google Shape;26;p10"/>
          <p:cNvSpPr/>
          <p:nvPr/>
        </p:nvSpPr>
        <p:spPr>
          <a:xfrm>
            <a:off x="4572000" y="0"/>
            <a:ext cx="4572000" cy="514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7" name="Google Shape;27;p10"/>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29" name="Google Shape;29;p10"/>
          <p:cNvSpPr>
            <a:spLocks noGrp="1"/>
          </p:cNvSpPr>
          <p:nvPr>
            <p:ph type="pic" idx="2"/>
          </p:nvPr>
        </p:nvSpPr>
        <p:spPr>
          <a:xfrm>
            <a:off x="904875" y="0"/>
            <a:ext cx="3667125" cy="5143500"/>
          </a:xfrm>
          <a:prstGeom prst="rect">
            <a:avLst/>
          </a:prstGeom>
          <a:noFill/>
          <a:ln>
            <a:noFill/>
          </a:ln>
        </p:spPr>
      </p:sp>
      <p:sp>
        <p:nvSpPr>
          <p:cNvPr id="30" name="Google Shape;30;p10"/>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sz="700" b="1" i="0" u="none" strike="noStrike" cap="none">
                <a:solidFill>
                  <a:schemeClr val="lt1"/>
                </a:solidFill>
                <a:latin typeface="Libre Franklin"/>
                <a:ea typeface="Libre Franklin"/>
                <a:cs typeface="Libre Franklin"/>
                <a:sym typeface="Libre Franklin"/>
              </a:defRPr>
            </a:lvl1pPr>
            <a:lvl2pPr marL="0" lvl="1" indent="0" algn="ctr">
              <a:spcBef>
                <a:spcPts val="0"/>
              </a:spcBef>
              <a:buNone/>
              <a:defRPr sz="700" b="1" i="0" u="none" strike="noStrike" cap="none">
                <a:solidFill>
                  <a:schemeClr val="lt1"/>
                </a:solidFill>
                <a:latin typeface="Libre Franklin"/>
                <a:ea typeface="Libre Franklin"/>
                <a:cs typeface="Libre Franklin"/>
                <a:sym typeface="Libre Franklin"/>
              </a:defRPr>
            </a:lvl2pPr>
            <a:lvl3pPr marL="0" lvl="2" indent="0" algn="ctr">
              <a:spcBef>
                <a:spcPts val="0"/>
              </a:spcBef>
              <a:buNone/>
              <a:defRPr sz="700" b="1" i="0" u="none" strike="noStrike" cap="none">
                <a:solidFill>
                  <a:schemeClr val="lt1"/>
                </a:solidFill>
                <a:latin typeface="Libre Franklin"/>
                <a:ea typeface="Libre Franklin"/>
                <a:cs typeface="Libre Franklin"/>
                <a:sym typeface="Libre Franklin"/>
              </a:defRPr>
            </a:lvl3pPr>
            <a:lvl4pPr marL="0" lvl="3" indent="0" algn="ctr">
              <a:spcBef>
                <a:spcPts val="0"/>
              </a:spcBef>
              <a:buNone/>
              <a:defRPr sz="700" b="1" i="0" u="none" strike="noStrike" cap="none">
                <a:solidFill>
                  <a:schemeClr val="lt1"/>
                </a:solidFill>
                <a:latin typeface="Libre Franklin"/>
                <a:ea typeface="Libre Franklin"/>
                <a:cs typeface="Libre Franklin"/>
                <a:sym typeface="Libre Franklin"/>
              </a:defRPr>
            </a:lvl4pPr>
            <a:lvl5pPr marL="0" lvl="4" indent="0" algn="ctr">
              <a:spcBef>
                <a:spcPts val="0"/>
              </a:spcBef>
              <a:buNone/>
              <a:defRPr sz="700" b="1" i="0" u="none" strike="noStrike" cap="none">
                <a:solidFill>
                  <a:schemeClr val="lt1"/>
                </a:solidFill>
                <a:latin typeface="Libre Franklin"/>
                <a:ea typeface="Libre Franklin"/>
                <a:cs typeface="Libre Franklin"/>
                <a:sym typeface="Libre Franklin"/>
              </a:defRPr>
            </a:lvl5pPr>
            <a:lvl6pPr marL="0" lvl="5" indent="0" algn="ctr">
              <a:spcBef>
                <a:spcPts val="0"/>
              </a:spcBef>
              <a:buNone/>
              <a:defRPr sz="700" b="1" i="0" u="none" strike="noStrike" cap="none">
                <a:solidFill>
                  <a:schemeClr val="lt1"/>
                </a:solidFill>
                <a:latin typeface="Libre Franklin"/>
                <a:ea typeface="Libre Franklin"/>
                <a:cs typeface="Libre Franklin"/>
                <a:sym typeface="Libre Franklin"/>
              </a:defRPr>
            </a:lvl6pPr>
            <a:lvl7pPr marL="0" lvl="6" indent="0" algn="ctr">
              <a:spcBef>
                <a:spcPts val="0"/>
              </a:spcBef>
              <a:buNone/>
              <a:defRPr sz="700" b="1" i="0" u="none" strike="noStrike" cap="none">
                <a:solidFill>
                  <a:schemeClr val="lt1"/>
                </a:solidFill>
                <a:latin typeface="Libre Franklin"/>
                <a:ea typeface="Libre Franklin"/>
                <a:cs typeface="Libre Franklin"/>
                <a:sym typeface="Libre Franklin"/>
              </a:defRPr>
            </a:lvl7pPr>
            <a:lvl8pPr marL="0" lvl="7" indent="0" algn="ctr">
              <a:spcBef>
                <a:spcPts val="0"/>
              </a:spcBef>
              <a:buNone/>
              <a:defRPr sz="700" b="1" i="0" u="none" strike="noStrike" cap="none">
                <a:solidFill>
                  <a:schemeClr val="lt1"/>
                </a:solidFill>
                <a:latin typeface="Libre Franklin"/>
                <a:ea typeface="Libre Franklin"/>
                <a:cs typeface="Libre Franklin"/>
                <a:sym typeface="Libre Franklin"/>
              </a:defRPr>
            </a:lvl8pPr>
            <a:lvl9pPr marL="0" lvl="8" indent="0" algn="ctr">
              <a:spcBef>
                <a:spcPts val="0"/>
              </a:spcBef>
              <a:buNone/>
              <a:defRPr sz="7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Only">
  <p:cSld name="Title_Only">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Section3">
  <p:cSld name="Title_Section3">
    <p:spTree>
      <p:nvGrpSpPr>
        <p:cNvPr id="1" name="Shape 38"/>
        <p:cNvGrpSpPr/>
        <p:nvPr/>
      </p:nvGrpSpPr>
      <p:grpSpPr>
        <a:xfrm>
          <a:off x="0" y="0"/>
          <a:ext cx="0" cy="0"/>
          <a:chOff x="0" y="0"/>
          <a:chExt cx="0" cy="0"/>
        </a:xfrm>
      </p:grpSpPr>
      <p:sp>
        <p:nvSpPr>
          <p:cNvPr id="39" name="Google Shape;39;p12"/>
          <p:cNvSpPr/>
          <p:nvPr/>
        </p:nvSpPr>
        <p:spPr>
          <a:xfrm>
            <a:off x="457200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 name="Google Shape;40;p12"/>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42" name="Google Shape;42;p12"/>
          <p:cNvSpPr>
            <a:spLocks noGrp="1"/>
          </p:cNvSpPr>
          <p:nvPr>
            <p:ph type="pic" idx="2"/>
          </p:nvPr>
        </p:nvSpPr>
        <p:spPr>
          <a:xfrm>
            <a:off x="904875" y="0"/>
            <a:ext cx="3667125" cy="5143500"/>
          </a:xfrm>
          <a:prstGeom prst="rect">
            <a:avLst/>
          </a:prstGeom>
          <a:noFill/>
          <a:ln>
            <a:noFill/>
          </a:ln>
        </p:spPr>
      </p:sp>
      <p:sp>
        <p:nvSpPr>
          <p:cNvPr id="43" name="Google Shape;43;p12"/>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sz="700" b="1">
                <a:solidFill>
                  <a:schemeClr val="lt1"/>
                </a:solidFill>
                <a:latin typeface="Libre Franklin"/>
                <a:ea typeface="Libre Franklin"/>
                <a:cs typeface="Libre Franklin"/>
                <a:sym typeface="Libre Franklin"/>
              </a:defRPr>
            </a:lvl1pPr>
            <a:lvl2pPr marL="0" lvl="1" indent="0" algn="ctr">
              <a:spcBef>
                <a:spcPts val="0"/>
              </a:spcBef>
              <a:buNone/>
              <a:defRPr sz="700" b="1">
                <a:solidFill>
                  <a:schemeClr val="lt1"/>
                </a:solidFill>
                <a:latin typeface="Libre Franklin"/>
                <a:ea typeface="Libre Franklin"/>
                <a:cs typeface="Libre Franklin"/>
                <a:sym typeface="Libre Franklin"/>
              </a:defRPr>
            </a:lvl2pPr>
            <a:lvl3pPr marL="0" lvl="2" indent="0" algn="ctr">
              <a:spcBef>
                <a:spcPts val="0"/>
              </a:spcBef>
              <a:buNone/>
              <a:defRPr sz="700" b="1">
                <a:solidFill>
                  <a:schemeClr val="lt1"/>
                </a:solidFill>
                <a:latin typeface="Libre Franklin"/>
                <a:ea typeface="Libre Franklin"/>
                <a:cs typeface="Libre Franklin"/>
                <a:sym typeface="Libre Franklin"/>
              </a:defRPr>
            </a:lvl3pPr>
            <a:lvl4pPr marL="0" lvl="3" indent="0" algn="ctr">
              <a:spcBef>
                <a:spcPts val="0"/>
              </a:spcBef>
              <a:buNone/>
              <a:defRPr sz="700" b="1">
                <a:solidFill>
                  <a:schemeClr val="lt1"/>
                </a:solidFill>
                <a:latin typeface="Libre Franklin"/>
                <a:ea typeface="Libre Franklin"/>
                <a:cs typeface="Libre Franklin"/>
                <a:sym typeface="Libre Franklin"/>
              </a:defRPr>
            </a:lvl4pPr>
            <a:lvl5pPr marL="0" lvl="4" indent="0" algn="ctr">
              <a:spcBef>
                <a:spcPts val="0"/>
              </a:spcBef>
              <a:buNone/>
              <a:defRPr sz="700" b="1">
                <a:solidFill>
                  <a:schemeClr val="lt1"/>
                </a:solidFill>
                <a:latin typeface="Libre Franklin"/>
                <a:ea typeface="Libre Franklin"/>
                <a:cs typeface="Libre Franklin"/>
                <a:sym typeface="Libre Franklin"/>
              </a:defRPr>
            </a:lvl5pPr>
            <a:lvl6pPr marL="0" lvl="5" indent="0" algn="ctr">
              <a:spcBef>
                <a:spcPts val="0"/>
              </a:spcBef>
              <a:buNone/>
              <a:defRPr sz="700" b="1">
                <a:solidFill>
                  <a:schemeClr val="lt1"/>
                </a:solidFill>
                <a:latin typeface="Libre Franklin"/>
                <a:ea typeface="Libre Franklin"/>
                <a:cs typeface="Libre Franklin"/>
                <a:sym typeface="Libre Franklin"/>
              </a:defRPr>
            </a:lvl6pPr>
            <a:lvl7pPr marL="0" lvl="6" indent="0" algn="ctr">
              <a:spcBef>
                <a:spcPts val="0"/>
              </a:spcBef>
              <a:buNone/>
              <a:defRPr sz="700" b="1">
                <a:solidFill>
                  <a:schemeClr val="lt1"/>
                </a:solidFill>
                <a:latin typeface="Libre Franklin"/>
                <a:ea typeface="Libre Franklin"/>
                <a:cs typeface="Libre Franklin"/>
                <a:sym typeface="Libre Franklin"/>
              </a:defRPr>
            </a:lvl7pPr>
            <a:lvl8pPr marL="0" lvl="7" indent="0" algn="ctr">
              <a:spcBef>
                <a:spcPts val="0"/>
              </a:spcBef>
              <a:buNone/>
              <a:defRPr sz="700" b="1">
                <a:solidFill>
                  <a:schemeClr val="lt1"/>
                </a:solidFill>
                <a:latin typeface="Libre Franklin"/>
                <a:ea typeface="Libre Franklin"/>
                <a:cs typeface="Libre Franklin"/>
                <a:sym typeface="Libre Franklin"/>
              </a:defRPr>
            </a:lvl8pPr>
            <a:lvl9pPr marL="0" lvl="8" indent="0" algn="ctr">
              <a:spcBef>
                <a:spcPts val="0"/>
              </a:spcBef>
              <a:buNone/>
              <a:defRPr sz="700" b="1">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Faculty">
  <p:cSld name="Title_Faculty">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1331913" y="0"/>
            <a:ext cx="7812087" cy="4948238"/>
          </a:xfrm>
          <a:prstGeom prst="rect">
            <a:avLst/>
          </a:prstGeom>
          <a:noFill/>
          <a:ln>
            <a:noFill/>
          </a:ln>
        </p:spPr>
      </p:sp>
      <p:sp>
        <p:nvSpPr>
          <p:cNvPr id="53" name="Google Shape;53;p14"/>
          <p:cNvSpPr txBox="1">
            <a:spLocks noGrp="1"/>
          </p:cNvSpPr>
          <p:nvPr>
            <p:ph type="ctrTitle"/>
          </p:nvPr>
        </p:nvSpPr>
        <p:spPr>
          <a:xfrm>
            <a:off x="6405563" y="786535"/>
            <a:ext cx="2738437" cy="2338387"/>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80000"/>
              </a:lnSpc>
              <a:spcBef>
                <a:spcPts val="0"/>
              </a:spcBef>
              <a:spcAft>
                <a:spcPts val="0"/>
              </a:spcAft>
              <a:buClr>
                <a:schemeClr val="lt1"/>
              </a:buClr>
              <a:buSzPts val="3600"/>
              <a:buFont typeface="Libre Frankli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subTitle" idx="1"/>
          </p:nvPr>
        </p:nvSpPr>
        <p:spPr>
          <a:xfrm>
            <a:off x="4576763" y="3124922"/>
            <a:ext cx="1828800" cy="1568450"/>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55" name="Google Shape;55;p14"/>
          <p:cNvPicPr preferRelativeResize="0"/>
          <p:nvPr/>
        </p:nvPicPr>
        <p:blipFill rotWithShape="1">
          <a:blip r:embed="rId2">
            <a:alphaModFix/>
          </a:blip>
          <a:srcRect/>
          <a:stretch/>
        </p:blipFill>
        <p:spPr>
          <a:xfrm>
            <a:off x="82647" y="80283"/>
            <a:ext cx="1175301" cy="508655"/>
          </a:xfrm>
          <a:prstGeom prst="rect">
            <a:avLst/>
          </a:prstGeom>
          <a:noFill/>
          <a:ln>
            <a:noFill/>
          </a:ln>
        </p:spPr>
      </p:pic>
      <p:sp>
        <p:nvSpPr>
          <p:cNvPr id="56" name="Google Shape;56;p14"/>
          <p:cNvSpPr txBox="1">
            <a:spLocks noGrp="1"/>
          </p:cNvSpPr>
          <p:nvPr>
            <p:ph type="body" idx="3"/>
          </p:nvPr>
        </p:nvSpPr>
        <p:spPr>
          <a:xfrm>
            <a:off x="6400800" y="4683125"/>
            <a:ext cx="1828800" cy="460375"/>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750"/>
              </a:spcBef>
              <a:spcAft>
                <a:spcPts val="0"/>
              </a:spcAft>
              <a:buSzPts val="990"/>
              <a:buNone/>
              <a:defRPr sz="1100"/>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14"/>
          <p:cNvSpPr txBox="1">
            <a:spLocks noGrp="1"/>
          </p:cNvSpPr>
          <p:nvPr>
            <p:ph type="body" idx="4"/>
          </p:nvPr>
        </p:nvSpPr>
        <p:spPr>
          <a:xfrm>
            <a:off x="82550" y="4440264"/>
            <a:ext cx="698500" cy="507975"/>
          </a:xfrm>
          <a:prstGeom prst="rect">
            <a:avLst/>
          </a:prstGeom>
          <a:noFill/>
          <a:ln>
            <a:noFill/>
          </a:ln>
        </p:spPr>
        <p:txBody>
          <a:bodyPr spcFirstLastPara="1" wrap="square" lIns="0" tIns="0" rIns="0" bIns="0" anchor="b" anchorCtr="0">
            <a:noAutofit/>
          </a:bodyPr>
          <a:lstStyle>
            <a:lvl1pPr marL="457200" lvl="0" indent="-268605" algn="l">
              <a:lnSpc>
                <a:spcPct val="90000"/>
              </a:lnSpc>
              <a:spcBef>
                <a:spcPts val="750"/>
              </a:spcBef>
              <a:spcAft>
                <a:spcPts val="0"/>
              </a:spcAft>
              <a:buSzPts val="630"/>
              <a:buFont typeface="Arial"/>
              <a:buChar char="•"/>
              <a:defRPr sz="700">
                <a:solidFill>
                  <a:schemeClr val="dk1"/>
                </a:solidFill>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Section1">
  <p:cSld name="Title_Section1">
    <p:spTree>
      <p:nvGrpSpPr>
        <p:cNvPr id="1" name="Shape 58"/>
        <p:cNvGrpSpPr/>
        <p:nvPr/>
      </p:nvGrpSpPr>
      <p:grpSpPr>
        <a:xfrm>
          <a:off x="0" y="0"/>
          <a:ext cx="0" cy="0"/>
          <a:chOff x="0" y="0"/>
          <a:chExt cx="0" cy="0"/>
        </a:xfrm>
      </p:grpSpPr>
      <p:sp>
        <p:nvSpPr>
          <p:cNvPr id="59" name="Google Shape;59;p15"/>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 name="Google Shape;60;p15"/>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62" name="Google Shape;62;p15"/>
          <p:cNvSpPr>
            <a:spLocks noGrp="1"/>
          </p:cNvSpPr>
          <p:nvPr>
            <p:ph type="pic" idx="2"/>
          </p:nvPr>
        </p:nvSpPr>
        <p:spPr>
          <a:xfrm>
            <a:off x="904875" y="0"/>
            <a:ext cx="3667125" cy="5143500"/>
          </a:xfrm>
          <a:prstGeom prst="rect">
            <a:avLst/>
          </a:prstGeom>
          <a:noFill/>
          <a:ln>
            <a:noFill/>
          </a:ln>
        </p:spPr>
      </p:sp>
      <p:sp>
        <p:nvSpPr>
          <p:cNvPr id="63" name="Google Shape;63;p15"/>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sz="700" b="1">
                <a:solidFill>
                  <a:schemeClr val="lt1"/>
                </a:solidFill>
                <a:latin typeface="Libre Franklin"/>
                <a:ea typeface="Libre Franklin"/>
                <a:cs typeface="Libre Franklin"/>
                <a:sym typeface="Libre Franklin"/>
              </a:defRPr>
            </a:lvl1pPr>
            <a:lvl2pPr marL="0" lvl="1" indent="0" algn="ctr">
              <a:spcBef>
                <a:spcPts val="0"/>
              </a:spcBef>
              <a:buNone/>
              <a:defRPr sz="700" b="1">
                <a:solidFill>
                  <a:schemeClr val="lt1"/>
                </a:solidFill>
                <a:latin typeface="Libre Franklin"/>
                <a:ea typeface="Libre Franklin"/>
                <a:cs typeface="Libre Franklin"/>
                <a:sym typeface="Libre Franklin"/>
              </a:defRPr>
            </a:lvl2pPr>
            <a:lvl3pPr marL="0" lvl="2" indent="0" algn="ctr">
              <a:spcBef>
                <a:spcPts val="0"/>
              </a:spcBef>
              <a:buNone/>
              <a:defRPr sz="700" b="1">
                <a:solidFill>
                  <a:schemeClr val="lt1"/>
                </a:solidFill>
                <a:latin typeface="Libre Franklin"/>
                <a:ea typeface="Libre Franklin"/>
                <a:cs typeface="Libre Franklin"/>
                <a:sym typeface="Libre Franklin"/>
              </a:defRPr>
            </a:lvl3pPr>
            <a:lvl4pPr marL="0" lvl="3" indent="0" algn="ctr">
              <a:spcBef>
                <a:spcPts val="0"/>
              </a:spcBef>
              <a:buNone/>
              <a:defRPr sz="700" b="1">
                <a:solidFill>
                  <a:schemeClr val="lt1"/>
                </a:solidFill>
                <a:latin typeface="Libre Franklin"/>
                <a:ea typeface="Libre Franklin"/>
                <a:cs typeface="Libre Franklin"/>
                <a:sym typeface="Libre Franklin"/>
              </a:defRPr>
            </a:lvl4pPr>
            <a:lvl5pPr marL="0" lvl="4" indent="0" algn="ctr">
              <a:spcBef>
                <a:spcPts val="0"/>
              </a:spcBef>
              <a:buNone/>
              <a:defRPr sz="700" b="1">
                <a:solidFill>
                  <a:schemeClr val="lt1"/>
                </a:solidFill>
                <a:latin typeface="Libre Franklin"/>
                <a:ea typeface="Libre Franklin"/>
                <a:cs typeface="Libre Franklin"/>
                <a:sym typeface="Libre Franklin"/>
              </a:defRPr>
            </a:lvl5pPr>
            <a:lvl6pPr marL="0" lvl="5" indent="0" algn="ctr">
              <a:spcBef>
                <a:spcPts val="0"/>
              </a:spcBef>
              <a:buNone/>
              <a:defRPr sz="700" b="1">
                <a:solidFill>
                  <a:schemeClr val="lt1"/>
                </a:solidFill>
                <a:latin typeface="Libre Franklin"/>
                <a:ea typeface="Libre Franklin"/>
                <a:cs typeface="Libre Franklin"/>
                <a:sym typeface="Libre Franklin"/>
              </a:defRPr>
            </a:lvl6pPr>
            <a:lvl7pPr marL="0" lvl="6" indent="0" algn="ctr">
              <a:spcBef>
                <a:spcPts val="0"/>
              </a:spcBef>
              <a:buNone/>
              <a:defRPr sz="700" b="1">
                <a:solidFill>
                  <a:schemeClr val="lt1"/>
                </a:solidFill>
                <a:latin typeface="Libre Franklin"/>
                <a:ea typeface="Libre Franklin"/>
                <a:cs typeface="Libre Franklin"/>
                <a:sym typeface="Libre Franklin"/>
              </a:defRPr>
            </a:lvl7pPr>
            <a:lvl8pPr marL="0" lvl="7" indent="0" algn="ctr">
              <a:spcBef>
                <a:spcPts val="0"/>
              </a:spcBef>
              <a:buNone/>
              <a:defRPr sz="700" b="1">
                <a:solidFill>
                  <a:schemeClr val="lt1"/>
                </a:solidFill>
                <a:latin typeface="Libre Franklin"/>
                <a:ea typeface="Libre Franklin"/>
                <a:cs typeface="Libre Franklin"/>
                <a:sym typeface="Libre Franklin"/>
              </a:defRPr>
            </a:lvl8pPr>
            <a:lvl9pPr marL="0" lvl="8" indent="0" algn="ctr">
              <a:spcBef>
                <a:spcPts val="0"/>
              </a:spcBef>
              <a:buNone/>
              <a:defRPr sz="700" b="1">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Section2">
  <p:cSld name="Title_Section2">
    <p:spTree>
      <p:nvGrpSpPr>
        <p:cNvPr id="1" name="Shape 66"/>
        <p:cNvGrpSpPr/>
        <p:nvPr/>
      </p:nvGrpSpPr>
      <p:grpSpPr>
        <a:xfrm>
          <a:off x="0" y="0"/>
          <a:ext cx="0" cy="0"/>
          <a:chOff x="0" y="0"/>
          <a:chExt cx="0" cy="0"/>
        </a:xfrm>
      </p:grpSpPr>
      <p:sp>
        <p:nvSpPr>
          <p:cNvPr id="67" name="Google Shape;67;p16"/>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8" name="Google Shape;68;p16"/>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8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70" name="Google Shape;70;p16"/>
          <p:cNvSpPr>
            <a:spLocks noGrp="1"/>
          </p:cNvSpPr>
          <p:nvPr>
            <p:ph type="pic" idx="2"/>
          </p:nvPr>
        </p:nvSpPr>
        <p:spPr>
          <a:xfrm>
            <a:off x="904875" y="0"/>
            <a:ext cx="3667125" cy="5143500"/>
          </a:xfrm>
          <a:prstGeom prst="rect">
            <a:avLst/>
          </a:prstGeom>
          <a:noFill/>
          <a:ln>
            <a:noFill/>
          </a:ln>
        </p:spPr>
      </p:sp>
      <p:sp>
        <p:nvSpPr>
          <p:cNvPr id="71" name="Google Shape;71;p16"/>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sz="700" b="1">
                <a:solidFill>
                  <a:schemeClr val="lt1"/>
                </a:solidFill>
                <a:latin typeface="Libre Franklin"/>
                <a:ea typeface="Libre Franklin"/>
                <a:cs typeface="Libre Franklin"/>
                <a:sym typeface="Libre Franklin"/>
              </a:defRPr>
            </a:lvl1pPr>
            <a:lvl2pPr marL="0" lvl="1" indent="0" algn="ctr">
              <a:spcBef>
                <a:spcPts val="0"/>
              </a:spcBef>
              <a:buNone/>
              <a:defRPr sz="700" b="1">
                <a:solidFill>
                  <a:schemeClr val="lt1"/>
                </a:solidFill>
                <a:latin typeface="Libre Franklin"/>
                <a:ea typeface="Libre Franklin"/>
                <a:cs typeface="Libre Franklin"/>
                <a:sym typeface="Libre Franklin"/>
              </a:defRPr>
            </a:lvl2pPr>
            <a:lvl3pPr marL="0" lvl="2" indent="0" algn="ctr">
              <a:spcBef>
                <a:spcPts val="0"/>
              </a:spcBef>
              <a:buNone/>
              <a:defRPr sz="700" b="1">
                <a:solidFill>
                  <a:schemeClr val="lt1"/>
                </a:solidFill>
                <a:latin typeface="Libre Franklin"/>
                <a:ea typeface="Libre Franklin"/>
                <a:cs typeface="Libre Franklin"/>
                <a:sym typeface="Libre Franklin"/>
              </a:defRPr>
            </a:lvl3pPr>
            <a:lvl4pPr marL="0" lvl="3" indent="0" algn="ctr">
              <a:spcBef>
                <a:spcPts val="0"/>
              </a:spcBef>
              <a:buNone/>
              <a:defRPr sz="700" b="1">
                <a:solidFill>
                  <a:schemeClr val="lt1"/>
                </a:solidFill>
                <a:latin typeface="Libre Franklin"/>
                <a:ea typeface="Libre Franklin"/>
                <a:cs typeface="Libre Franklin"/>
                <a:sym typeface="Libre Franklin"/>
              </a:defRPr>
            </a:lvl4pPr>
            <a:lvl5pPr marL="0" lvl="4" indent="0" algn="ctr">
              <a:spcBef>
                <a:spcPts val="0"/>
              </a:spcBef>
              <a:buNone/>
              <a:defRPr sz="700" b="1">
                <a:solidFill>
                  <a:schemeClr val="lt1"/>
                </a:solidFill>
                <a:latin typeface="Libre Franklin"/>
                <a:ea typeface="Libre Franklin"/>
                <a:cs typeface="Libre Franklin"/>
                <a:sym typeface="Libre Franklin"/>
              </a:defRPr>
            </a:lvl5pPr>
            <a:lvl6pPr marL="0" lvl="5" indent="0" algn="ctr">
              <a:spcBef>
                <a:spcPts val="0"/>
              </a:spcBef>
              <a:buNone/>
              <a:defRPr sz="700" b="1">
                <a:solidFill>
                  <a:schemeClr val="lt1"/>
                </a:solidFill>
                <a:latin typeface="Libre Franklin"/>
                <a:ea typeface="Libre Franklin"/>
                <a:cs typeface="Libre Franklin"/>
                <a:sym typeface="Libre Franklin"/>
              </a:defRPr>
            </a:lvl6pPr>
            <a:lvl7pPr marL="0" lvl="6" indent="0" algn="ctr">
              <a:spcBef>
                <a:spcPts val="0"/>
              </a:spcBef>
              <a:buNone/>
              <a:defRPr sz="700" b="1">
                <a:solidFill>
                  <a:schemeClr val="lt1"/>
                </a:solidFill>
                <a:latin typeface="Libre Franklin"/>
                <a:ea typeface="Libre Franklin"/>
                <a:cs typeface="Libre Franklin"/>
                <a:sym typeface="Libre Franklin"/>
              </a:defRPr>
            </a:lvl7pPr>
            <a:lvl8pPr marL="0" lvl="7" indent="0" algn="ctr">
              <a:spcBef>
                <a:spcPts val="0"/>
              </a:spcBef>
              <a:buNone/>
              <a:defRPr sz="700" b="1">
                <a:solidFill>
                  <a:schemeClr val="lt1"/>
                </a:solidFill>
                <a:latin typeface="Libre Franklin"/>
                <a:ea typeface="Libre Franklin"/>
                <a:cs typeface="Libre Franklin"/>
                <a:sym typeface="Libre Franklin"/>
              </a:defRPr>
            </a:lvl8pPr>
            <a:lvl9pPr marL="0" lvl="8" indent="0" algn="ctr">
              <a:spcBef>
                <a:spcPts val="0"/>
              </a:spcBef>
              <a:buNone/>
              <a:defRPr sz="700" b="1">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904875" y="1563688"/>
            <a:ext cx="7726363"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17"/>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904875" y="179552"/>
            <a:ext cx="3667125" cy="1072753"/>
          </a:xfrm>
          <a:prstGeom prst="rect">
            <a:avLst/>
          </a:prstGeom>
          <a:noFill/>
          <a:ln>
            <a:noFill/>
          </a:ln>
        </p:spPr>
        <p:txBody>
          <a:bodyPr spcFirstLastPara="1" wrap="square" lIns="180000" tIns="0" rIns="72000" bIns="46800" anchor="t" anchorCtr="0">
            <a:normAutofit/>
          </a:bodyPr>
          <a:lstStyle>
            <a:lvl1pPr marR="0" lvl="0" algn="l" rtl="0">
              <a:lnSpc>
                <a:spcPct val="80000"/>
              </a:lnSpc>
              <a:spcBef>
                <a:spcPts val="0"/>
              </a:spcBef>
              <a:spcAft>
                <a:spcPts val="0"/>
              </a:spcAft>
              <a:buClr>
                <a:schemeClr val="dk1"/>
              </a:buClr>
              <a:buSzPts val="3200"/>
              <a:buFont typeface="Libre Franklin"/>
              <a:buNone/>
              <a:defRPr sz="3200" b="1" i="0" u="none" strike="noStrike" cap="non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904875" y="1563688"/>
            <a:ext cx="7726363" cy="3386772"/>
          </a:xfrm>
          <a:prstGeom prst="rect">
            <a:avLst/>
          </a:prstGeom>
          <a:noFill/>
          <a:ln>
            <a:noFill/>
          </a:ln>
        </p:spPr>
        <p:txBody>
          <a:bodyPr spcFirstLastPara="1" wrap="square" lIns="180000" tIns="45700" rIns="91425" bIns="45700" anchor="t" anchorCtr="0">
            <a:normAutofit/>
          </a:bodyPr>
          <a:lstStyle>
            <a:lvl1pPr marL="457200" marR="0" lvl="0" indent="-331470" algn="l" rtl="0">
              <a:lnSpc>
                <a:spcPct val="90000"/>
              </a:lnSpc>
              <a:spcBef>
                <a:spcPts val="750"/>
              </a:spcBef>
              <a:spcAft>
                <a:spcPts val="0"/>
              </a:spcAft>
              <a:buClr>
                <a:schemeClr val="accent1"/>
              </a:buClr>
              <a:buSzPts val="1620"/>
              <a:buFont typeface="Noto Sans Symbols"/>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375"/>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4325" algn="l" rtl="0">
              <a:lnSpc>
                <a:spcPct val="90000"/>
              </a:lnSpc>
              <a:spcBef>
                <a:spcPts val="375"/>
              </a:spcBef>
              <a:spcAft>
                <a:spcPts val="0"/>
              </a:spcAft>
              <a:buClr>
                <a:schemeClr val="dk1"/>
              </a:buClr>
              <a:buSzPts val="1350"/>
              <a:buFont typeface="Noto Sans Symbol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rtl="0">
              <a:spcBef>
                <a:spcPts val="0"/>
              </a:spcBef>
              <a:buNone/>
              <a:defRPr sz="700" b="1" i="0" u="none" strike="noStrike" cap="none">
                <a:solidFill>
                  <a:schemeClr val="dk1"/>
                </a:solidFill>
                <a:latin typeface="Libre Franklin"/>
                <a:ea typeface="Libre Franklin"/>
                <a:cs typeface="Libre Franklin"/>
                <a:sym typeface="Libre Franklin"/>
              </a:defRPr>
            </a:lvl1pPr>
            <a:lvl2pPr marL="0" marR="0" lvl="1" indent="0" algn="ctr" rtl="0">
              <a:spcBef>
                <a:spcPts val="0"/>
              </a:spcBef>
              <a:buNone/>
              <a:defRPr sz="700" b="1" i="0" u="none" strike="noStrike" cap="none">
                <a:solidFill>
                  <a:schemeClr val="dk1"/>
                </a:solidFill>
                <a:latin typeface="Libre Franklin"/>
                <a:ea typeface="Libre Franklin"/>
                <a:cs typeface="Libre Franklin"/>
                <a:sym typeface="Libre Franklin"/>
              </a:defRPr>
            </a:lvl2pPr>
            <a:lvl3pPr marL="0" marR="0" lvl="2" indent="0" algn="ctr" rtl="0">
              <a:spcBef>
                <a:spcPts val="0"/>
              </a:spcBef>
              <a:buNone/>
              <a:defRPr sz="700" b="1" i="0" u="none" strike="noStrike" cap="none">
                <a:solidFill>
                  <a:schemeClr val="dk1"/>
                </a:solidFill>
                <a:latin typeface="Libre Franklin"/>
                <a:ea typeface="Libre Franklin"/>
                <a:cs typeface="Libre Franklin"/>
                <a:sym typeface="Libre Franklin"/>
              </a:defRPr>
            </a:lvl3pPr>
            <a:lvl4pPr marL="0" marR="0" lvl="3" indent="0" algn="ctr" rtl="0">
              <a:spcBef>
                <a:spcPts val="0"/>
              </a:spcBef>
              <a:buNone/>
              <a:defRPr sz="700" b="1" i="0" u="none" strike="noStrike" cap="none">
                <a:solidFill>
                  <a:schemeClr val="dk1"/>
                </a:solidFill>
                <a:latin typeface="Libre Franklin"/>
                <a:ea typeface="Libre Franklin"/>
                <a:cs typeface="Libre Franklin"/>
                <a:sym typeface="Libre Franklin"/>
              </a:defRPr>
            </a:lvl4pPr>
            <a:lvl5pPr marL="0" marR="0" lvl="4" indent="0" algn="ctr" rtl="0">
              <a:spcBef>
                <a:spcPts val="0"/>
              </a:spcBef>
              <a:buNone/>
              <a:defRPr sz="700" b="1" i="0" u="none" strike="noStrike" cap="none">
                <a:solidFill>
                  <a:schemeClr val="dk1"/>
                </a:solidFill>
                <a:latin typeface="Libre Franklin"/>
                <a:ea typeface="Libre Franklin"/>
                <a:cs typeface="Libre Franklin"/>
                <a:sym typeface="Libre Franklin"/>
              </a:defRPr>
            </a:lvl5pPr>
            <a:lvl6pPr marL="0" marR="0" lvl="5" indent="0" algn="ctr" rtl="0">
              <a:spcBef>
                <a:spcPts val="0"/>
              </a:spcBef>
              <a:buNone/>
              <a:defRPr sz="700" b="1" i="0" u="none" strike="noStrike" cap="none">
                <a:solidFill>
                  <a:schemeClr val="dk1"/>
                </a:solidFill>
                <a:latin typeface="Libre Franklin"/>
                <a:ea typeface="Libre Franklin"/>
                <a:cs typeface="Libre Franklin"/>
                <a:sym typeface="Libre Franklin"/>
              </a:defRPr>
            </a:lvl6pPr>
            <a:lvl7pPr marL="0" marR="0" lvl="6" indent="0" algn="ctr" rtl="0">
              <a:spcBef>
                <a:spcPts val="0"/>
              </a:spcBef>
              <a:buNone/>
              <a:defRPr sz="700" b="1" i="0" u="none" strike="noStrike" cap="none">
                <a:solidFill>
                  <a:schemeClr val="dk1"/>
                </a:solidFill>
                <a:latin typeface="Libre Franklin"/>
                <a:ea typeface="Libre Franklin"/>
                <a:cs typeface="Libre Franklin"/>
                <a:sym typeface="Libre Franklin"/>
              </a:defRPr>
            </a:lvl7pPr>
            <a:lvl8pPr marL="0" marR="0" lvl="7" indent="0" algn="ctr" rtl="0">
              <a:spcBef>
                <a:spcPts val="0"/>
              </a:spcBef>
              <a:buNone/>
              <a:defRPr sz="700" b="1" i="0" u="none" strike="noStrike" cap="none">
                <a:solidFill>
                  <a:schemeClr val="dk1"/>
                </a:solidFill>
                <a:latin typeface="Libre Franklin"/>
                <a:ea typeface="Libre Franklin"/>
                <a:cs typeface="Libre Franklin"/>
                <a:sym typeface="Libre Franklin"/>
              </a:defRPr>
            </a:lvl8pPr>
            <a:lvl9pPr marL="0" marR="0" lvl="8" indent="0" algn="ctr" rtl="0">
              <a:spcBef>
                <a:spcPts val="0"/>
              </a:spcBef>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FR"/>
              <a:t>‹#›</a:t>
            </a:fld>
            <a:endParaRPr/>
          </a:p>
        </p:txBody>
      </p:sp>
      <p:pic>
        <p:nvPicPr>
          <p:cNvPr id="15" name="Google Shape;15;p8"/>
          <p:cNvPicPr preferRelativeResize="0"/>
          <p:nvPr/>
        </p:nvPicPr>
        <p:blipFill rotWithShape="1">
          <a:blip r:embed="rId20">
            <a:alphaModFix/>
          </a:blip>
          <a:srcRect/>
          <a:stretch/>
        </p:blipFill>
        <p:spPr>
          <a:xfrm>
            <a:off x="130273" y="132334"/>
            <a:ext cx="653952" cy="283022"/>
          </a:xfrm>
          <a:prstGeom prst="rect">
            <a:avLst/>
          </a:prstGeom>
          <a:noFill/>
          <a:ln>
            <a:noFill/>
          </a:ln>
        </p:spPr>
      </p:pic>
      <p:sp>
        <p:nvSpPr>
          <p:cNvPr id="16" name="Google Shape;16;p8"/>
          <p:cNvSpPr/>
          <p:nvPr/>
        </p:nvSpPr>
        <p:spPr>
          <a:xfrm rot="-5400000">
            <a:off x="430003" y="4897709"/>
            <a:ext cx="45719" cy="597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
          <p:cNvPicPr preferRelativeResize="0"/>
          <p:nvPr/>
        </p:nvPicPr>
        <p:blipFill>
          <a:blip r:embed="rId3">
            <a:alphaModFix/>
          </a:blip>
          <a:stretch>
            <a:fillRect/>
          </a:stretch>
        </p:blipFill>
        <p:spPr>
          <a:xfrm>
            <a:off x="1401975" y="0"/>
            <a:ext cx="7801573" cy="5253050"/>
          </a:xfrm>
          <a:prstGeom prst="rect">
            <a:avLst/>
          </a:prstGeom>
          <a:noFill/>
          <a:ln>
            <a:noFill/>
          </a:ln>
        </p:spPr>
      </p:pic>
      <p:sp>
        <p:nvSpPr>
          <p:cNvPr id="145" name="Google Shape;145;p1"/>
          <p:cNvSpPr txBox="1">
            <a:spLocks noGrp="1"/>
          </p:cNvSpPr>
          <p:nvPr>
            <p:ph type="ctrTitle"/>
          </p:nvPr>
        </p:nvSpPr>
        <p:spPr>
          <a:xfrm>
            <a:off x="1401975" y="265725"/>
            <a:ext cx="5698800" cy="2151600"/>
          </a:xfrm>
          <a:prstGeom prst="rect">
            <a:avLst/>
          </a:prstGeom>
          <a:solidFill>
            <a:schemeClr val="accent1"/>
          </a:solidFill>
          <a:ln>
            <a:noFill/>
          </a:ln>
        </p:spPr>
        <p:txBody>
          <a:bodyPr spcFirstLastPara="1" wrap="square" lIns="216000" tIns="0" rIns="72000" bIns="46800" anchor="ctr" anchorCtr="0">
            <a:noAutofit/>
          </a:bodyPr>
          <a:lstStyle/>
          <a:p>
            <a:pPr marL="0" lvl="0" indent="0" algn="ctr" rtl="0">
              <a:lnSpc>
                <a:spcPct val="115000"/>
              </a:lnSpc>
              <a:spcBef>
                <a:spcPts val="1200"/>
              </a:spcBef>
              <a:spcAft>
                <a:spcPts val="1200"/>
              </a:spcAft>
              <a:buNone/>
            </a:pPr>
            <a:r>
              <a:rPr lang="fr-FR" sz="2400">
                <a:latin typeface="Arial"/>
                <a:ea typeface="Arial"/>
                <a:cs typeface="Arial"/>
                <a:sym typeface="Arial"/>
              </a:rPr>
              <a:t>Optogenetic activation of striatal D1R and D2R cells differentially engages downstream connected areas beyond the basal ganglia        </a:t>
            </a:r>
            <a:r>
              <a:rPr lang="fr-FR" sz="2000">
                <a:latin typeface="Arial"/>
                <a:ea typeface="Arial"/>
                <a:cs typeface="Arial"/>
                <a:sym typeface="Arial"/>
              </a:rPr>
              <a:t>(C. Grimm et al., 2021)</a:t>
            </a:r>
            <a:endParaRPr sz="4500"/>
          </a:p>
        </p:txBody>
      </p:sp>
      <p:sp>
        <p:nvSpPr>
          <p:cNvPr id="146" name="Google Shape;146;p1"/>
          <p:cNvSpPr txBox="1">
            <a:spLocks noGrp="1"/>
          </p:cNvSpPr>
          <p:nvPr>
            <p:ph type="subTitle" idx="1"/>
          </p:nvPr>
        </p:nvSpPr>
        <p:spPr>
          <a:xfrm>
            <a:off x="1626250" y="2417323"/>
            <a:ext cx="1828800" cy="755700"/>
          </a:xfrm>
          <a:prstGeom prst="rect">
            <a:avLst/>
          </a:prstGeom>
          <a:solidFill>
            <a:schemeClr val="dk1"/>
          </a:solidFill>
          <a:ln>
            <a:noFill/>
          </a:ln>
        </p:spPr>
        <p:txBody>
          <a:bodyPr spcFirstLastPara="1" wrap="square" lIns="90000" tIns="45700" rIns="91425" bIns="45700" anchor="ctr" anchorCtr="0">
            <a:normAutofit/>
          </a:bodyPr>
          <a:lstStyle/>
          <a:p>
            <a:pPr marL="0" lvl="0" indent="0" algn="ctr" rtl="0">
              <a:lnSpc>
                <a:spcPct val="90000"/>
              </a:lnSpc>
              <a:spcBef>
                <a:spcPts val="750"/>
              </a:spcBef>
              <a:spcAft>
                <a:spcPts val="0"/>
              </a:spcAft>
              <a:buSzPts val="1260"/>
              <a:buNone/>
            </a:pPr>
            <a:r>
              <a:rPr lang="fr-FR" sz="1400" b="1"/>
              <a:t>Rodrigo Anjos</a:t>
            </a:r>
            <a:endParaRPr sz="1400" b="1"/>
          </a:p>
          <a:p>
            <a:pPr marL="0" lvl="0" indent="0" algn="ctr" rtl="0">
              <a:lnSpc>
                <a:spcPct val="90000"/>
              </a:lnSpc>
              <a:spcBef>
                <a:spcPts val="750"/>
              </a:spcBef>
              <a:spcAft>
                <a:spcPts val="0"/>
              </a:spcAft>
              <a:buSzPts val="1260"/>
              <a:buNone/>
            </a:pPr>
            <a:r>
              <a:rPr lang="fr-FR" sz="1400" b="1"/>
              <a:t>Camille Bénard</a:t>
            </a:r>
            <a:endParaRPr sz="1400" b="1"/>
          </a:p>
        </p:txBody>
      </p:sp>
      <p:sp>
        <p:nvSpPr>
          <p:cNvPr id="147" name="Google Shape;147;p1"/>
          <p:cNvSpPr txBox="1">
            <a:spLocks noGrp="1"/>
          </p:cNvSpPr>
          <p:nvPr>
            <p:ph type="body" idx="3"/>
          </p:nvPr>
        </p:nvSpPr>
        <p:spPr>
          <a:xfrm>
            <a:off x="1883979" y="4683125"/>
            <a:ext cx="1828800" cy="460375"/>
          </a:xfrm>
          <a:prstGeom prst="rect">
            <a:avLst/>
          </a:prstGeom>
          <a:solidFill>
            <a:schemeClr val="lt1"/>
          </a:solidFill>
          <a:ln>
            <a:noFill/>
          </a:ln>
        </p:spPr>
        <p:txBody>
          <a:bodyPr spcFirstLastPara="1" wrap="square" lIns="90000" tIns="45700" rIns="91425" bIns="45700" anchor="ctr" anchorCtr="0">
            <a:noAutofit/>
          </a:bodyPr>
          <a:lstStyle/>
          <a:p>
            <a:pPr marL="0" lvl="0" indent="0" algn="ctr" rtl="0">
              <a:lnSpc>
                <a:spcPct val="90000"/>
              </a:lnSpc>
              <a:spcBef>
                <a:spcPts val="0"/>
              </a:spcBef>
              <a:spcAft>
                <a:spcPts val="0"/>
              </a:spcAft>
              <a:buSzPts val="990"/>
              <a:buNone/>
            </a:pPr>
            <a:r>
              <a:rPr lang="fr-FR" b="1"/>
              <a:t>15 November 2024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146b941efd_3_4"/>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10</a:t>
            </a:fld>
            <a:endParaRPr/>
          </a:p>
        </p:txBody>
      </p:sp>
      <p:pic>
        <p:nvPicPr>
          <p:cNvPr id="235" name="Google Shape;235;g3146b941efd_3_4"/>
          <p:cNvPicPr preferRelativeResize="0"/>
          <p:nvPr/>
        </p:nvPicPr>
        <p:blipFill>
          <a:blip r:embed="rId3">
            <a:alphaModFix/>
          </a:blip>
          <a:stretch>
            <a:fillRect/>
          </a:stretch>
        </p:blipFill>
        <p:spPr>
          <a:xfrm>
            <a:off x="4874750" y="887825"/>
            <a:ext cx="3795300" cy="3795300"/>
          </a:xfrm>
          <a:prstGeom prst="rect">
            <a:avLst/>
          </a:prstGeom>
          <a:noFill/>
          <a:ln>
            <a:noFill/>
          </a:ln>
        </p:spPr>
      </p:pic>
      <p:sp>
        <p:nvSpPr>
          <p:cNvPr id="236" name="Google Shape;236;g3146b941efd_3_4"/>
          <p:cNvSpPr txBox="1"/>
          <p:nvPr/>
        </p:nvSpPr>
        <p:spPr>
          <a:xfrm>
            <a:off x="4735800" y="4683125"/>
            <a:ext cx="42882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8 - Opto-fMRI [6]</a:t>
            </a:r>
            <a:endParaRPr sz="1200">
              <a:solidFill>
                <a:schemeClr val="dk1"/>
              </a:solidFill>
              <a:latin typeface="Libre Franklin"/>
              <a:ea typeface="Libre Franklin"/>
              <a:cs typeface="Libre Franklin"/>
              <a:sym typeface="Libre Franklin"/>
            </a:endParaRPr>
          </a:p>
        </p:txBody>
      </p:sp>
      <p:sp>
        <p:nvSpPr>
          <p:cNvPr id="237" name="Google Shape;237;g3146b941efd_3_4"/>
          <p:cNvSpPr txBox="1">
            <a:spLocks noGrp="1"/>
          </p:cNvSpPr>
          <p:nvPr>
            <p:ph type="title"/>
          </p:nvPr>
        </p:nvSpPr>
        <p:spPr>
          <a:xfrm>
            <a:off x="904875" y="697375"/>
            <a:ext cx="7726500" cy="468300"/>
          </a:xfrm>
          <a:prstGeom prst="rect">
            <a:avLst/>
          </a:prstGeom>
          <a:noFill/>
          <a:ln>
            <a:noFill/>
          </a:ln>
        </p:spPr>
        <p:txBody>
          <a:bodyPr spcFirstLastPara="1" wrap="square" lIns="180000" tIns="0" rIns="72000" bIns="46800" anchor="t" anchorCtr="0">
            <a:noAutofit/>
          </a:bodyPr>
          <a:lstStyle/>
          <a:p>
            <a:pPr marL="0" lvl="0" indent="0" algn="l" rtl="0">
              <a:spcBef>
                <a:spcPts val="0"/>
              </a:spcBef>
              <a:spcAft>
                <a:spcPts val="0"/>
              </a:spcAft>
              <a:buClr>
                <a:schemeClr val="dk1"/>
              </a:buClr>
              <a:buSzPts val="3200"/>
              <a:buFont typeface="Libre Franklin"/>
              <a:buNone/>
            </a:pPr>
            <a:r>
              <a:rPr lang="fr-FR"/>
              <a:t>Optogenetics</a:t>
            </a:r>
            <a:endParaRPr/>
          </a:p>
          <a:p>
            <a:pPr marL="0" lvl="0" indent="0" algn="l" rtl="0">
              <a:lnSpc>
                <a:spcPct val="80000"/>
              </a:lnSpc>
              <a:spcBef>
                <a:spcPts val="0"/>
              </a:spcBef>
              <a:spcAft>
                <a:spcPts val="0"/>
              </a:spcAft>
              <a:buClr>
                <a:schemeClr val="dk1"/>
              </a:buClr>
              <a:buSzPts val="3200"/>
              <a:buFont typeface="Libre Franklin"/>
              <a:buNone/>
            </a:pPr>
            <a:endParaRPr/>
          </a:p>
        </p:txBody>
      </p:sp>
      <p:sp>
        <p:nvSpPr>
          <p:cNvPr id="238" name="Google Shape;238;g3146b941efd_3_4"/>
          <p:cNvSpPr/>
          <p:nvPr/>
        </p:nvSpPr>
        <p:spPr>
          <a:xfrm>
            <a:off x="904875" y="2272100"/>
            <a:ext cx="3716400" cy="13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4 groups:</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Control (D1 Cre with no ChR2)</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D1 Cre</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D2 Cre</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A2A Cre</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150b0efd15_1_0"/>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11</a:t>
            </a:fld>
            <a:endParaRPr/>
          </a:p>
        </p:txBody>
      </p:sp>
      <p:sp>
        <p:nvSpPr>
          <p:cNvPr id="245" name="Google Shape;245;g3150b0efd15_1_0"/>
          <p:cNvSpPr txBox="1"/>
          <p:nvPr/>
        </p:nvSpPr>
        <p:spPr>
          <a:xfrm>
            <a:off x="904875" y="4683125"/>
            <a:ext cx="5830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9 - Stimulation parameters in fMRI [6]</a:t>
            </a:r>
            <a:endParaRPr sz="1200">
              <a:solidFill>
                <a:schemeClr val="dk1"/>
              </a:solidFill>
              <a:latin typeface="Libre Franklin"/>
              <a:ea typeface="Libre Franklin"/>
              <a:cs typeface="Libre Franklin"/>
              <a:sym typeface="Libre Franklin"/>
            </a:endParaRPr>
          </a:p>
        </p:txBody>
      </p:sp>
      <p:sp>
        <p:nvSpPr>
          <p:cNvPr id="246" name="Google Shape;246;g3150b0efd15_1_0"/>
          <p:cNvSpPr txBox="1">
            <a:spLocks noGrp="1"/>
          </p:cNvSpPr>
          <p:nvPr>
            <p:ph type="title"/>
          </p:nvPr>
        </p:nvSpPr>
        <p:spPr>
          <a:xfrm>
            <a:off x="904875" y="697375"/>
            <a:ext cx="7726500" cy="468300"/>
          </a:xfrm>
          <a:prstGeom prst="rect">
            <a:avLst/>
          </a:prstGeom>
          <a:noFill/>
          <a:ln>
            <a:noFill/>
          </a:ln>
        </p:spPr>
        <p:txBody>
          <a:bodyPr spcFirstLastPara="1" wrap="square" lIns="180000" tIns="0" rIns="72000" bIns="46800" anchor="t" anchorCtr="0">
            <a:noAutofit/>
          </a:bodyPr>
          <a:lstStyle/>
          <a:p>
            <a:pPr marL="0" lvl="0" indent="0" algn="l" rtl="0">
              <a:spcBef>
                <a:spcPts val="0"/>
              </a:spcBef>
              <a:spcAft>
                <a:spcPts val="0"/>
              </a:spcAft>
              <a:buClr>
                <a:schemeClr val="dk1"/>
              </a:buClr>
              <a:buSzPts val="3200"/>
              <a:buFont typeface="Libre Franklin"/>
              <a:buNone/>
            </a:pPr>
            <a:r>
              <a:rPr lang="fr-FR"/>
              <a:t>fMRI</a:t>
            </a:r>
            <a:endParaRPr/>
          </a:p>
          <a:p>
            <a:pPr marL="0" lvl="0" indent="0" algn="l" rtl="0">
              <a:lnSpc>
                <a:spcPct val="80000"/>
              </a:lnSpc>
              <a:spcBef>
                <a:spcPts val="0"/>
              </a:spcBef>
              <a:spcAft>
                <a:spcPts val="0"/>
              </a:spcAft>
              <a:buClr>
                <a:schemeClr val="dk1"/>
              </a:buClr>
              <a:buSzPts val="3200"/>
              <a:buFont typeface="Libre Franklin"/>
              <a:buNone/>
            </a:pPr>
            <a:endParaRPr/>
          </a:p>
        </p:txBody>
      </p:sp>
      <p:sp>
        <p:nvSpPr>
          <p:cNvPr id="247" name="Google Shape;247;g3150b0efd15_1_0"/>
          <p:cNvSpPr/>
          <p:nvPr/>
        </p:nvSpPr>
        <p:spPr>
          <a:xfrm>
            <a:off x="904875" y="1165675"/>
            <a:ext cx="7554300" cy="13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5 cycles of 20 s, 20 Hz pulses at 5 mW (on) interleaved by 40-s periods (off)</a:t>
            </a: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3 modalities:</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Gradient-echo</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Spin-echo</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Diffusion fMRI</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pic>
        <p:nvPicPr>
          <p:cNvPr id="248" name="Google Shape;248;g3150b0efd15_1_0"/>
          <p:cNvPicPr preferRelativeResize="0"/>
          <p:nvPr/>
        </p:nvPicPr>
        <p:blipFill rotWithShape="1">
          <a:blip r:embed="rId3">
            <a:alphaModFix/>
          </a:blip>
          <a:srcRect t="9321"/>
          <a:stretch/>
        </p:blipFill>
        <p:spPr>
          <a:xfrm>
            <a:off x="684800" y="2535250"/>
            <a:ext cx="7774400" cy="221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sp>
        <p:nvSpPr>
          <p:cNvPr id="254" name="Google Shape;254;g3146b941efd_3_12"/>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12</a:t>
            </a:fld>
            <a:endParaRPr/>
          </a:p>
        </p:txBody>
      </p:sp>
      <p:pic>
        <p:nvPicPr>
          <p:cNvPr id="255" name="Google Shape;255;g3146b941efd_3_12"/>
          <p:cNvPicPr preferRelativeResize="0"/>
          <p:nvPr/>
        </p:nvPicPr>
        <p:blipFill>
          <a:blip r:embed="rId3">
            <a:alphaModFix/>
          </a:blip>
          <a:stretch>
            <a:fillRect/>
          </a:stretch>
        </p:blipFill>
        <p:spPr>
          <a:xfrm>
            <a:off x="2506125" y="904275"/>
            <a:ext cx="4131751" cy="3932876"/>
          </a:xfrm>
          <a:prstGeom prst="rect">
            <a:avLst/>
          </a:prstGeom>
          <a:noFill/>
          <a:ln>
            <a:noFill/>
          </a:ln>
        </p:spPr>
      </p:pic>
      <p:sp>
        <p:nvSpPr>
          <p:cNvPr id="256" name="Google Shape;256;g3146b941efd_3_12"/>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fMRI</a:t>
            </a:r>
            <a:endParaRPr/>
          </a:p>
        </p:txBody>
      </p:sp>
      <p:sp>
        <p:nvSpPr>
          <p:cNvPr id="257" name="Google Shape;257;g3146b941efd_3_12"/>
          <p:cNvSpPr/>
          <p:nvPr/>
        </p:nvSpPr>
        <p:spPr>
          <a:xfrm>
            <a:off x="1492963"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Background</a:t>
            </a:r>
            <a:endParaRPr sz="1200">
              <a:solidFill>
                <a:srgbClr val="999999"/>
              </a:solidFill>
            </a:endParaRPr>
          </a:p>
        </p:txBody>
      </p:sp>
      <p:sp>
        <p:nvSpPr>
          <p:cNvPr id="258" name="Google Shape;258;g3146b941efd_3_12"/>
          <p:cNvSpPr/>
          <p:nvPr/>
        </p:nvSpPr>
        <p:spPr>
          <a:xfrm>
            <a:off x="3111340" y="169775"/>
            <a:ext cx="1763400" cy="214500"/>
          </a:xfrm>
          <a:prstGeom prst="chevron">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chemeClr val="dk1"/>
                </a:solidFill>
              </a:rPr>
              <a:t>Objectives</a:t>
            </a:r>
            <a:endParaRPr sz="1200">
              <a:solidFill>
                <a:schemeClr val="dk1"/>
              </a:solidFill>
            </a:endParaRPr>
          </a:p>
        </p:txBody>
      </p:sp>
      <p:sp>
        <p:nvSpPr>
          <p:cNvPr id="259" name="Google Shape;259;g3146b941efd_3_12"/>
          <p:cNvSpPr/>
          <p:nvPr/>
        </p:nvSpPr>
        <p:spPr>
          <a:xfrm>
            <a:off x="6329082"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Challenges</a:t>
            </a:r>
            <a:endParaRPr sz="1200">
              <a:solidFill>
                <a:srgbClr val="999999"/>
              </a:solidFill>
            </a:endParaRPr>
          </a:p>
        </p:txBody>
      </p:sp>
      <p:sp>
        <p:nvSpPr>
          <p:cNvPr id="260" name="Google Shape;260;g3146b941efd_3_12"/>
          <p:cNvSpPr/>
          <p:nvPr/>
        </p:nvSpPr>
        <p:spPr>
          <a:xfrm>
            <a:off x="4735812"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Results</a:t>
            </a:r>
            <a:endParaRPr sz="1200">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g314c53fd54f_0_34"/>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WELCOME TO EPFL</a:t>
            </a:r>
            <a:endParaRPr/>
          </a:p>
        </p:txBody>
      </p:sp>
      <p:sp>
        <p:nvSpPr>
          <p:cNvPr id="270" name="Google Shape;270;g314c53fd54f_0_3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13</a:t>
            </a:fld>
            <a:endParaRPr/>
          </a:p>
        </p:txBody>
      </p:sp>
      <p:pic>
        <p:nvPicPr>
          <p:cNvPr id="271" name="Google Shape;271;g314c53fd54f_0_34"/>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272" name="Google Shape;272;g314c53fd54f_0_34"/>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273" name="Google Shape;273;g314c53fd54f_0_34"/>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274" name="Google Shape;274;g314c53fd54f_0_34"/>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Speaker</a:t>
            </a:r>
            <a:endParaRPr/>
          </a:p>
        </p:txBody>
      </p:sp>
      <p:sp>
        <p:nvSpPr>
          <p:cNvPr id="275" name="Google Shape;275;g314c53fd54f_0_34"/>
          <p:cNvSpPr/>
          <p:nvPr/>
        </p:nvSpPr>
        <p:spPr>
          <a:xfrm>
            <a:off x="875706" y="973100"/>
            <a:ext cx="7497300" cy="35433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Head and neck movements during D1-Cre mice stimulation similar to cervical dystonia : possible modeling of these symptoms in mice</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Test whether D2-Cre activation leads to the activation of cell types other than MSNs in the striatum (such as glutamatergic and dopamine afferents)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Since the D1R and D2R cell activation has impact on mPFC, possible applications in psychiatric diseases impacting this region (OCD, addiction, anxiety)</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Development of a more detailed model than the canonical direct-indirect network, involving more brain regions than the BG alone</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Study the long-term impact of repetitive D1R and D2R cells on brain activity</a:t>
            </a:r>
            <a:endParaRPr sz="1600">
              <a:solidFill>
                <a:schemeClr val="dk1"/>
              </a:solidFill>
              <a:latin typeface="Libre Franklin"/>
              <a:ea typeface="Libre Franklin"/>
              <a:cs typeface="Libre Franklin"/>
              <a:sym typeface="Libre Franklin"/>
            </a:endParaRPr>
          </a:p>
        </p:txBody>
      </p:sp>
      <p:sp>
        <p:nvSpPr>
          <p:cNvPr id="276" name="Google Shape;276;g314c53fd54f_0_34"/>
          <p:cNvSpPr txBox="1">
            <a:spLocks noGrp="1"/>
          </p:cNvSpPr>
          <p:nvPr>
            <p:ph type="title"/>
          </p:nvPr>
        </p:nvSpPr>
        <p:spPr>
          <a:xfrm>
            <a:off x="904875" y="358823"/>
            <a:ext cx="46236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Objectives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14c53fd54f_1_41"/>
          <p:cNvSpPr txBox="1">
            <a:spLocks noGrp="1"/>
          </p:cNvSpPr>
          <p:nvPr>
            <p:ph type="title"/>
          </p:nvPr>
        </p:nvSpPr>
        <p:spPr>
          <a:xfrm>
            <a:off x="904875" y="2035350"/>
            <a:ext cx="7775700" cy="1072800"/>
          </a:xfrm>
          <a:prstGeom prst="rect">
            <a:avLst/>
          </a:prstGeom>
        </p:spPr>
        <p:txBody>
          <a:bodyPr spcFirstLastPara="1" wrap="square" lIns="180000" tIns="0" rIns="72000" bIns="46800" anchor="t" anchorCtr="0">
            <a:normAutofit/>
          </a:bodyPr>
          <a:lstStyle/>
          <a:p>
            <a:pPr marL="0" lvl="0" indent="0" algn="ctr" rtl="0">
              <a:spcBef>
                <a:spcPts val="0"/>
              </a:spcBef>
              <a:spcAft>
                <a:spcPts val="0"/>
              </a:spcAft>
              <a:buNone/>
            </a:pPr>
            <a:r>
              <a:rPr lang="fr-FR" sz="4200"/>
              <a:t>Results</a:t>
            </a:r>
            <a:endParaRPr sz="4200"/>
          </a:p>
        </p:txBody>
      </p:sp>
      <p:sp>
        <p:nvSpPr>
          <p:cNvPr id="283" name="Google Shape;283;g314c53fd54f_1_41"/>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fr-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150b0efd15_1_109"/>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15</a:t>
            </a:fld>
            <a:endParaRPr/>
          </a:p>
        </p:txBody>
      </p:sp>
      <p:pic>
        <p:nvPicPr>
          <p:cNvPr id="290" name="Google Shape;290;g3150b0efd15_1_109"/>
          <p:cNvPicPr preferRelativeResize="0"/>
          <p:nvPr/>
        </p:nvPicPr>
        <p:blipFill rotWithShape="1">
          <a:blip r:embed="rId3">
            <a:alphaModFix/>
          </a:blip>
          <a:srcRect b="10738"/>
          <a:stretch/>
        </p:blipFill>
        <p:spPr>
          <a:xfrm>
            <a:off x="152400" y="1404750"/>
            <a:ext cx="8839200" cy="2497325"/>
          </a:xfrm>
          <a:prstGeom prst="rect">
            <a:avLst/>
          </a:prstGeom>
          <a:noFill/>
          <a:ln>
            <a:noFill/>
          </a:ln>
        </p:spPr>
      </p:pic>
      <p:sp>
        <p:nvSpPr>
          <p:cNvPr id="291" name="Google Shape;291;g3150b0efd15_1_109"/>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motor activation</a:t>
            </a:r>
            <a:endParaRPr/>
          </a:p>
        </p:txBody>
      </p:sp>
      <p:sp>
        <p:nvSpPr>
          <p:cNvPr id="292" name="Google Shape;292;g3150b0efd15_1_109"/>
          <p:cNvSpPr txBox="1"/>
          <p:nvPr/>
        </p:nvSpPr>
        <p:spPr>
          <a:xfrm>
            <a:off x="521400" y="4021100"/>
            <a:ext cx="8101200" cy="4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10 - Optogenetically evoked D1R and D2R cell activity in the vl CPu [6]</a:t>
            </a:r>
            <a:endParaRPr sz="1100">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g3146b941efd_0_51"/>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16</a:t>
            </a:fld>
            <a:endParaRPr/>
          </a:p>
        </p:txBody>
      </p:sp>
      <p:pic>
        <p:nvPicPr>
          <p:cNvPr id="299" name="Google Shape;299;g3146b941efd_0_51"/>
          <p:cNvPicPr preferRelativeResize="0"/>
          <p:nvPr/>
        </p:nvPicPr>
        <p:blipFill>
          <a:blip r:embed="rId3">
            <a:alphaModFix/>
          </a:blip>
          <a:stretch>
            <a:fillRect/>
          </a:stretch>
        </p:blipFill>
        <p:spPr>
          <a:xfrm>
            <a:off x="152400" y="1404750"/>
            <a:ext cx="8839200" cy="2797815"/>
          </a:xfrm>
          <a:prstGeom prst="rect">
            <a:avLst/>
          </a:prstGeom>
          <a:noFill/>
          <a:ln>
            <a:noFill/>
          </a:ln>
        </p:spPr>
      </p:pic>
      <p:sp>
        <p:nvSpPr>
          <p:cNvPr id="300" name="Google Shape;300;g3146b941efd_0_51"/>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motor activation</a:t>
            </a:r>
            <a:endParaRPr/>
          </a:p>
        </p:txBody>
      </p:sp>
      <p:sp>
        <p:nvSpPr>
          <p:cNvPr id="301" name="Google Shape;301;g3146b941efd_0_51"/>
          <p:cNvSpPr/>
          <p:nvPr/>
        </p:nvSpPr>
        <p:spPr>
          <a:xfrm>
            <a:off x="1492963"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Background</a:t>
            </a:r>
            <a:endParaRPr sz="1200">
              <a:solidFill>
                <a:srgbClr val="999999"/>
              </a:solidFill>
            </a:endParaRPr>
          </a:p>
        </p:txBody>
      </p:sp>
      <p:sp>
        <p:nvSpPr>
          <p:cNvPr id="302" name="Google Shape;302;g3146b941efd_0_51"/>
          <p:cNvSpPr/>
          <p:nvPr/>
        </p:nvSpPr>
        <p:spPr>
          <a:xfrm>
            <a:off x="3111340"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Objectives</a:t>
            </a:r>
            <a:endParaRPr sz="1200">
              <a:solidFill>
                <a:srgbClr val="999999"/>
              </a:solidFill>
            </a:endParaRPr>
          </a:p>
        </p:txBody>
      </p:sp>
      <p:sp>
        <p:nvSpPr>
          <p:cNvPr id="303" name="Google Shape;303;g3146b941efd_0_51"/>
          <p:cNvSpPr/>
          <p:nvPr/>
        </p:nvSpPr>
        <p:spPr>
          <a:xfrm>
            <a:off x="6329082"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Challenges</a:t>
            </a:r>
            <a:endParaRPr sz="1200">
              <a:solidFill>
                <a:srgbClr val="999999"/>
              </a:solidFill>
            </a:endParaRPr>
          </a:p>
        </p:txBody>
      </p:sp>
      <p:sp>
        <p:nvSpPr>
          <p:cNvPr id="304" name="Google Shape;304;g3146b941efd_0_51"/>
          <p:cNvSpPr/>
          <p:nvPr/>
        </p:nvSpPr>
        <p:spPr>
          <a:xfrm>
            <a:off x="4735812" y="169775"/>
            <a:ext cx="1763400" cy="214500"/>
          </a:xfrm>
          <a:prstGeom prst="chevron">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chemeClr val="dk1"/>
                </a:solidFill>
              </a:rPr>
              <a:t>Results</a:t>
            </a:r>
            <a:endParaRPr sz="1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pic>
        <p:nvPicPr>
          <p:cNvPr id="310" name="Google Shape;310;g314c53fd54f_1_177"/>
          <p:cNvPicPr preferRelativeResize="0"/>
          <p:nvPr/>
        </p:nvPicPr>
        <p:blipFill>
          <a:blip r:embed="rId3">
            <a:alphaModFix/>
          </a:blip>
          <a:stretch>
            <a:fillRect/>
          </a:stretch>
        </p:blipFill>
        <p:spPr>
          <a:xfrm>
            <a:off x="1336497" y="3657590"/>
            <a:ext cx="4330849" cy="178847"/>
          </a:xfrm>
          <a:prstGeom prst="rect">
            <a:avLst/>
          </a:prstGeom>
          <a:noFill/>
          <a:ln>
            <a:noFill/>
          </a:ln>
        </p:spPr>
      </p:pic>
      <p:sp>
        <p:nvSpPr>
          <p:cNvPr id="311" name="Google Shape;311;g314c53fd54f_1_177"/>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17</a:t>
            </a:fld>
            <a:endParaRPr/>
          </a:p>
        </p:txBody>
      </p:sp>
      <p:pic>
        <p:nvPicPr>
          <p:cNvPr id="312" name="Google Shape;312;g314c53fd54f_1_177"/>
          <p:cNvPicPr preferRelativeResize="0"/>
          <p:nvPr/>
        </p:nvPicPr>
        <p:blipFill rotWithShape="1">
          <a:blip r:embed="rId4">
            <a:alphaModFix/>
          </a:blip>
          <a:srcRect l="4780" t="8217" b="5105"/>
          <a:stretch/>
        </p:blipFill>
        <p:spPr>
          <a:xfrm>
            <a:off x="2641300" y="1272250"/>
            <a:ext cx="4253650" cy="1419726"/>
          </a:xfrm>
          <a:prstGeom prst="rect">
            <a:avLst/>
          </a:prstGeom>
          <a:noFill/>
          <a:ln>
            <a:noFill/>
          </a:ln>
        </p:spPr>
      </p:pic>
      <p:sp>
        <p:nvSpPr>
          <p:cNvPr id="313" name="Google Shape;313;g314c53fd54f_1_177"/>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fMRI</a:t>
            </a:r>
            <a:endParaRPr/>
          </a:p>
        </p:txBody>
      </p:sp>
      <p:sp>
        <p:nvSpPr>
          <p:cNvPr id="314" name="Google Shape;314;g314c53fd54f_1_177"/>
          <p:cNvSpPr/>
          <p:nvPr/>
        </p:nvSpPr>
        <p:spPr>
          <a:xfrm>
            <a:off x="3111340"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Objectives</a:t>
            </a:r>
            <a:endParaRPr sz="1200">
              <a:solidFill>
                <a:srgbClr val="999999"/>
              </a:solidFill>
            </a:endParaRPr>
          </a:p>
        </p:txBody>
      </p:sp>
      <p:sp>
        <p:nvSpPr>
          <p:cNvPr id="315" name="Google Shape;315;g314c53fd54f_1_177"/>
          <p:cNvSpPr/>
          <p:nvPr/>
        </p:nvSpPr>
        <p:spPr>
          <a:xfrm>
            <a:off x="6329082"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Challenges</a:t>
            </a:r>
            <a:endParaRPr sz="1200">
              <a:solidFill>
                <a:srgbClr val="999999"/>
              </a:solidFill>
            </a:endParaRPr>
          </a:p>
        </p:txBody>
      </p:sp>
      <p:sp>
        <p:nvSpPr>
          <p:cNvPr id="316" name="Google Shape;316;g314c53fd54f_1_177"/>
          <p:cNvSpPr/>
          <p:nvPr/>
        </p:nvSpPr>
        <p:spPr>
          <a:xfrm>
            <a:off x="4735812" y="169775"/>
            <a:ext cx="1763400" cy="214500"/>
          </a:xfrm>
          <a:prstGeom prst="chevron">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chemeClr val="dk1"/>
                </a:solidFill>
              </a:rPr>
              <a:t>Results</a:t>
            </a:r>
            <a:endParaRPr sz="1200">
              <a:solidFill>
                <a:schemeClr val="dk1"/>
              </a:solidFill>
            </a:endParaRPr>
          </a:p>
        </p:txBody>
      </p:sp>
      <p:pic>
        <p:nvPicPr>
          <p:cNvPr id="317" name="Google Shape;317;g314c53fd54f_1_177"/>
          <p:cNvPicPr preferRelativeResize="0"/>
          <p:nvPr/>
        </p:nvPicPr>
        <p:blipFill rotWithShape="1">
          <a:blip r:embed="rId5">
            <a:alphaModFix/>
          </a:blip>
          <a:srcRect l="1777" t="5997"/>
          <a:stretch/>
        </p:blipFill>
        <p:spPr>
          <a:xfrm>
            <a:off x="2641288" y="2682425"/>
            <a:ext cx="4253675" cy="1916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3150b0efd15_1_120"/>
          <p:cNvPicPr preferRelativeResize="0"/>
          <p:nvPr/>
        </p:nvPicPr>
        <p:blipFill>
          <a:blip r:embed="rId3">
            <a:alphaModFix/>
          </a:blip>
          <a:stretch>
            <a:fillRect/>
          </a:stretch>
        </p:blipFill>
        <p:spPr>
          <a:xfrm>
            <a:off x="1336497" y="3657590"/>
            <a:ext cx="4330849" cy="178847"/>
          </a:xfrm>
          <a:prstGeom prst="rect">
            <a:avLst/>
          </a:prstGeom>
          <a:noFill/>
          <a:ln>
            <a:noFill/>
          </a:ln>
        </p:spPr>
      </p:pic>
      <p:sp>
        <p:nvSpPr>
          <p:cNvPr id="324" name="Google Shape;324;g3150b0efd15_1_120"/>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18</a:t>
            </a:fld>
            <a:endParaRPr/>
          </a:p>
        </p:txBody>
      </p:sp>
      <p:pic>
        <p:nvPicPr>
          <p:cNvPr id="325" name="Google Shape;325;g3150b0efd15_1_120"/>
          <p:cNvPicPr preferRelativeResize="0"/>
          <p:nvPr/>
        </p:nvPicPr>
        <p:blipFill rotWithShape="1">
          <a:blip r:embed="rId4">
            <a:alphaModFix/>
          </a:blip>
          <a:srcRect l="4997" t="6208" b="5099"/>
          <a:stretch/>
        </p:blipFill>
        <p:spPr>
          <a:xfrm>
            <a:off x="1251125" y="1807176"/>
            <a:ext cx="7010276" cy="2399299"/>
          </a:xfrm>
          <a:prstGeom prst="rect">
            <a:avLst/>
          </a:prstGeom>
          <a:noFill/>
          <a:ln>
            <a:noFill/>
          </a:ln>
        </p:spPr>
      </p:pic>
      <p:sp>
        <p:nvSpPr>
          <p:cNvPr id="326" name="Google Shape;326;g3150b0efd15_1_120"/>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fMRI</a:t>
            </a:r>
            <a:endParaRPr/>
          </a:p>
        </p:txBody>
      </p:sp>
      <p:sp>
        <p:nvSpPr>
          <p:cNvPr id="327" name="Google Shape;327;g3150b0efd15_1_120"/>
          <p:cNvSpPr txBox="1"/>
          <p:nvPr/>
        </p:nvSpPr>
        <p:spPr>
          <a:xfrm>
            <a:off x="1251125" y="4291425"/>
            <a:ext cx="71010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11 - Opto-fMRI reveals causal brain-wide influences of D1R and D2R cell activity [6]</a:t>
            </a:r>
            <a:endParaRPr sz="1200">
              <a:solidFill>
                <a:schemeClr val="dk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14c53fd54f_1_11"/>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19</a:t>
            </a:fld>
            <a:endParaRPr/>
          </a:p>
        </p:txBody>
      </p:sp>
      <p:pic>
        <p:nvPicPr>
          <p:cNvPr id="334" name="Google Shape;334;g314c53fd54f_1_11"/>
          <p:cNvPicPr preferRelativeResize="0"/>
          <p:nvPr/>
        </p:nvPicPr>
        <p:blipFill rotWithShape="1">
          <a:blip r:embed="rId3">
            <a:alphaModFix/>
          </a:blip>
          <a:srcRect b="7080"/>
          <a:stretch/>
        </p:blipFill>
        <p:spPr>
          <a:xfrm>
            <a:off x="200025" y="984875"/>
            <a:ext cx="8532723" cy="3332275"/>
          </a:xfrm>
          <a:prstGeom prst="rect">
            <a:avLst/>
          </a:prstGeom>
          <a:noFill/>
          <a:ln>
            <a:noFill/>
          </a:ln>
        </p:spPr>
      </p:pic>
      <p:sp>
        <p:nvSpPr>
          <p:cNvPr id="335" name="Google Shape;335;g314c53fd54f_1_11"/>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Neuronal activation</a:t>
            </a:r>
            <a:endParaRPr/>
          </a:p>
        </p:txBody>
      </p:sp>
      <p:sp>
        <p:nvSpPr>
          <p:cNvPr id="336" name="Google Shape;336;g314c53fd54f_1_11"/>
          <p:cNvSpPr txBox="1"/>
          <p:nvPr/>
        </p:nvSpPr>
        <p:spPr>
          <a:xfrm>
            <a:off x="958125" y="4317150"/>
            <a:ext cx="76200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12 - Functional brain-wide responses dynamically change upon D1R and D2R cell stimulation [6]</a:t>
            </a:r>
            <a:endParaRPr sz="1200">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14c53fd54f_1_47"/>
          <p:cNvSpPr txBox="1">
            <a:spLocks noGrp="1"/>
          </p:cNvSpPr>
          <p:nvPr>
            <p:ph type="title"/>
          </p:nvPr>
        </p:nvSpPr>
        <p:spPr>
          <a:xfrm>
            <a:off x="904875" y="2035350"/>
            <a:ext cx="7775700" cy="1072800"/>
          </a:xfrm>
          <a:prstGeom prst="rect">
            <a:avLst/>
          </a:prstGeom>
        </p:spPr>
        <p:txBody>
          <a:bodyPr spcFirstLastPara="1" wrap="square" lIns="180000" tIns="0" rIns="72000" bIns="46800" anchor="t" anchorCtr="0">
            <a:normAutofit/>
          </a:bodyPr>
          <a:lstStyle/>
          <a:p>
            <a:pPr marL="0" lvl="0" indent="0" algn="ctr" rtl="0">
              <a:spcBef>
                <a:spcPts val="0"/>
              </a:spcBef>
              <a:spcAft>
                <a:spcPts val="0"/>
              </a:spcAft>
              <a:buNone/>
            </a:pPr>
            <a:r>
              <a:rPr lang="fr-FR" sz="4200"/>
              <a:t>Background</a:t>
            </a:r>
            <a:endParaRPr sz="4200"/>
          </a:p>
        </p:txBody>
      </p:sp>
      <p:sp>
        <p:nvSpPr>
          <p:cNvPr id="154" name="Google Shape;154;g314c53fd54f_1_47"/>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14c53fd54f_1_19"/>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20</a:t>
            </a:fld>
            <a:endParaRPr/>
          </a:p>
        </p:txBody>
      </p:sp>
      <p:pic>
        <p:nvPicPr>
          <p:cNvPr id="343" name="Google Shape;343;g314c53fd54f_1_19"/>
          <p:cNvPicPr preferRelativeResize="0"/>
          <p:nvPr/>
        </p:nvPicPr>
        <p:blipFill rotWithShape="1">
          <a:blip r:embed="rId3">
            <a:alphaModFix/>
          </a:blip>
          <a:srcRect b="3586"/>
          <a:stretch/>
        </p:blipFill>
        <p:spPr>
          <a:xfrm>
            <a:off x="1440225" y="1085550"/>
            <a:ext cx="5499099" cy="3597574"/>
          </a:xfrm>
          <a:prstGeom prst="rect">
            <a:avLst/>
          </a:prstGeom>
          <a:noFill/>
          <a:ln>
            <a:noFill/>
          </a:ln>
        </p:spPr>
      </p:pic>
      <p:sp>
        <p:nvSpPr>
          <p:cNvPr id="344" name="Google Shape;344;g314c53fd54f_1_19"/>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Effective connectivity</a:t>
            </a:r>
            <a:endParaRPr/>
          </a:p>
        </p:txBody>
      </p:sp>
      <p:sp>
        <p:nvSpPr>
          <p:cNvPr id="345" name="Google Shape;345;g314c53fd54f_1_19"/>
          <p:cNvSpPr txBox="1"/>
          <p:nvPr/>
        </p:nvSpPr>
        <p:spPr>
          <a:xfrm>
            <a:off x="1128900" y="4683125"/>
            <a:ext cx="68862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13 - Effective (directed) connectivity during D1R or D2R cell stimulation as inferred using rDCM</a:t>
            </a:r>
            <a:endParaRPr sz="1100">
              <a:solidFill>
                <a:schemeClr val="dk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sp>
        <p:nvSpPr>
          <p:cNvPr id="354" name="Google Shape;354;g31464517dc5_0_17"/>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JOURNAL CLUB 11/15</a:t>
            </a:r>
            <a:endParaRPr/>
          </a:p>
        </p:txBody>
      </p:sp>
      <p:sp>
        <p:nvSpPr>
          <p:cNvPr id="355" name="Google Shape;355;g31464517dc5_0_17"/>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21</a:t>
            </a:fld>
            <a:endParaRPr/>
          </a:p>
        </p:txBody>
      </p:sp>
      <p:pic>
        <p:nvPicPr>
          <p:cNvPr id="356" name="Google Shape;356;g31464517dc5_0_17"/>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357" name="Google Shape;357;g31464517dc5_0_17"/>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358" name="Google Shape;358;g31464517dc5_0_17"/>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359" name="Google Shape;359;g31464517dc5_0_17"/>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Camille Bénard</a:t>
            </a:r>
            <a:endParaRPr/>
          </a:p>
        </p:txBody>
      </p:sp>
      <p:sp>
        <p:nvSpPr>
          <p:cNvPr id="360" name="Google Shape;360;g31464517dc5_0_17"/>
          <p:cNvSpPr/>
          <p:nvPr/>
        </p:nvSpPr>
        <p:spPr>
          <a:xfrm>
            <a:off x="1019356" y="1139825"/>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Key concepts and methods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tested new region of CPu</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maybe rDCM ?</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use functional recordings while stimulating (using opto-fMRI) along with computational modeling (the rDCM i guess) instead of traditional individual measurements and based on “fragmented” anatomical connections</a:t>
            </a:r>
            <a:endParaRPr sz="1600">
              <a:solidFill>
                <a:schemeClr val="dk1"/>
              </a:solidFill>
              <a:latin typeface="Libre Franklin"/>
              <a:ea typeface="Libre Franklin"/>
              <a:cs typeface="Libre Franklin"/>
              <a:sym typeface="Libre Franklin"/>
            </a:endParaRPr>
          </a:p>
        </p:txBody>
      </p:sp>
      <p:sp>
        <p:nvSpPr>
          <p:cNvPr id="361" name="Google Shape;361;g31464517dc5_0_17"/>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Results - rDCM</a:t>
            </a:r>
            <a:endParaRPr/>
          </a:p>
        </p:txBody>
      </p:sp>
      <p:sp>
        <p:nvSpPr>
          <p:cNvPr id="362" name="Google Shape;362;g31464517dc5_0_17"/>
          <p:cNvSpPr/>
          <p:nvPr/>
        </p:nvSpPr>
        <p:spPr>
          <a:xfrm>
            <a:off x="1492963"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Background</a:t>
            </a:r>
            <a:endParaRPr sz="1200">
              <a:solidFill>
                <a:srgbClr val="999999"/>
              </a:solidFill>
            </a:endParaRPr>
          </a:p>
        </p:txBody>
      </p:sp>
      <p:sp>
        <p:nvSpPr>
          <p:cNvPr id="363" name="Google Shape;363;g31464517dc5_0_17"/>
          <p:cNvSpPr/>
          <p:nvPr/>
        </p:nvSpPr>
        <p:spPr>
          <a:xfrm>
            <a:off x="3111340"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Objectives</a:t>
            </a:r>
            <a:endParaRPr sz="1200">
              <a:solidFill>
                <a:srgbClr val="999999"/>
              </a:solidFill>
            </a:endParaRPr>
          </a:p>
        </p:txBody>
      </p:sp>
      <p:sp>
        <p:nvSpPr>
          <p:cNvPr id="364" name="Google Shape;364;g31464517dc5_0_17"/>
          <p:cNvSpPr/>
          <p:nvPr/>
        </p:nvSpPr>
        <p:spPr>
          <a:xfrm>
            <a:off x="6329082" y="169775"/>
            <a:ext cx="1763400" cy="214500"/>
          </a:xfrm>
          <a:prstGeom prst="chevron">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rgbClr val="999999"/>
                </a:solidFill>
              </a:rPr>
              <a:t>Challenges</a:t>
            </a:r>
            <a:endParaRPr sz="1200">
              <a:solidFill>
                <a:srgbClr val="999999"/>
              </a:solidFill>
            </a:endParaRPr>
          </a:p>
        </p:txBody>
      </p:sp>
      <p:sp>
        <p:nvSpPr>
          <p:cNvPr id="365" name="Google Shape;365;g31464517dc5_0_17"/>
          <p:cNvSpPr/>
          <p:nvPr/>
        </p:nvSpPr>
        <p:spPr>
          <a:xfrm>
            <a:off x="4735812" y="169775"/>
            <a:ext cx="1763400" cy="214500"/>
          </a:xfrm>
          <a:prstGeom prst="chevron">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solidFill>
                  <a:schemeClr val="dk1"/>
                </a:solidFill>
              </a:rPr>
              <a:t>Results</a:t>
            </a:r>
            <a:endParaRPr sz="12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31464517dc5_0_45"/>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22</a:t>
            </a:fld>
            <a:endParaRPr/>
          </a:p>
        </p:txBody>
      </p:sp>
      <p:pic>
        <p:nvPicPr>
          <p:cNvPr id="375" name="Google Shape;375;g31464517dc5_0_45"/>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376" name="Google Shape;376;g31464517dc5_0_45"/>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377" name="Google Shape;377;g31464517dc5_0_45"/>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378" name="Google Shape;378;g31464517dc5_0_45"/>
          <p:cNvSpPr/>
          <p:nvPr/>
        </p:nvSpPr>
        <p:spPr>
          <a:xfrm>
            <a:off x="1019356" y="1139825"/>
            <a:ext cx="7497300" cy="35433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Different effects of D1 and D2 cell stimulations in the Basal Ganglia </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Different activations beyond the basal ganglia :</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prefrontal regions</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cerebellum</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Motor activation from D1 depends on the location of cells in the CPu</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dm CPu : full body contraversive rotations</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vl Cpu : dystonia head and neck contraversive rotations</a:t>
            </a:r>
            <a:endParaRPr sz="1600">
              <a:solidFill>
                <a:schemeClr val="dk1"/>
              </a:solidFill>
              <a:latin typeface="Libre Franklin"/>
              <a:ea typeface="Libre Franklin"/>
              <a:cs typeface="Libre Franklin"/>
              <a:sym typeface="Libre Franklin"/>
            </a:endParaRPr>
          </a:p>
        </p:txBody>
      </p:sp>
      <p:sp>
        <p:nvSpPr>
          <p:cNvPr id="379" name="Google Shape;379;g31464517dc5_0_45"/>
          <p:cNvSpPr txBox="1">
            <a:spLocks noGrp="1"/>
          </p:cNvSpPr>
          <p:nvPr>
            <p:ph type="title"/>
          </p:nvPr>
        </p:nvSpPr>
        <p:spPr>
          <a:xfrm>
            <a:off x="904875" y="566500"/>
            <a:ext cx="7726500" cy="5733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General findings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14c53fd54f_1_59"/>
          <p:cNvSpPr txBox="1">
            <a:spLocks noGrp="1"/>
          </p:cNvSpPr>
          <p:nvPr>
            <p:ph type="title"/>
          </p:nvPr>
        </p:nvSpPr>
        <p:spPr>
          <a:xfrm>
            <a:off x="904875" y="2035350"/>
            <a:ext cx="7775700" cy="1072800"/>
          </a:xfrm>
          <a:prstGeom prst="rect">
            <a:avLst/>
          </a:prstGeom>
        </p:spPr>
        <p:txBody>
          <a:bodyPr spcFirstLastPara="1" wrap="square" lIns="180000" tIns="0" rIns="72000" bIns="46800" anchor="t" anchorCtr="0">
            <a:normAutofit/>
          </a:bodyPr>
          <a:lstStyle/>
          <a:p>
            <a:pPr marL="0" lvl="0" indent="0" algn="ctr" rtl="0">
              <a:spcBef>
                <a:spcPts val="0"/>
              </a:spcBef>
              <a:spcAft>
                <a:spcPts val="0"/>
              </a:spcAft>
              <a:buNone/>
            </a:pPr>
            <a:r>
              <a:rPr lang="fr-FR" sz="4200"/>
              <a:t>Limitations and challenges</a:t>
            </a:r>
            <a:endParaRPr sz="4200"/>
          </a:p>
        </p:txBody>
      </p:sp>
      <p:sp>
        <p:nvSpPr>
          <p:cNvPr id="386" name="Google Shape;386;g314c53fd54f_1_59"/>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24</a:t>
            </a:fld>
            <a:endParaRPr/>
          </a:p>
        </p:txBody>
      </p:sp>
      <p:pic>
        <p:nvPicPr>
          <p:cNvPr id="396" name="Google Shape;396;p3"/>
          <p:cNvPicPr preferRelativeResize="0"/>
          <p:nvPr/>
        </p:nvPicPr>
        <p:blipFill rotWithShape="1">
          <a:blip r:embed="rId3">
            <a:alphaModFix/>
          </a:blip>
          <a:srcRect/>
          <a:stretch/>
        </p:blipFill>
        <p:spPr>
          <a:xfrm>
            <a:off x="1833563" y="1762814"/>
            <a:ext cx="822715" cy="705184"/>
          </a:xfrm>
          <a:prstGeom prst="rect">
            <a:avLst/>
          </a:prstGeom>
          <a:noFill/>
          <a:ln>
            <a:noFill/>
          </a:ln>
        </p:spPr>
      </p:pic>
      <p:pic>
        <p:nvPicPr>
          <p:cNvPr id="397" name="Google Shape;397;p3"/>
          <p:cNvPicPr preferRelativeResize="0"/>
          <p:nvPr/>
        </p:nvPicPr>
        <p:blipFill rotWithShape="1">
          <a:blip r:embed="rId4">
            <a:alphaModFix/>
          </a:blip>
          <a:srcRect/>
          <a:stretch/>
        </p:blipFill>
        <p:spPr>
          <a:xfrm>
            <a:off x="6899080" y="1834997"/>
            <a:ext cx="822714" cy="705184"/>
          </a:xfrm>
          <a:prstGeom prst="rect">
            <a:avLst/>
          </a:prstGeom>
          <a:noFill/>
          <a:ln>
            <a:noFill/>
          </a:ln>
        </p:spPr>
      </p:pic>
      <p:pic>
        <p:nvPicPr>
          <p:cNvPr id="398" name="Google Shape;398;p3"/>
          <p:cNvPicPr preferRelativeResize="0"/>
          <p:nvPr/>
        </p:nvPicPr>
        <p:blipFill rotWithShape="1">
          <a:blip r:embed="rId5">
            <a:alphaModFix/>
          </a:blip>
          <a:srcRect/>
          <a:stretch/>
        </p:blipFill>
        <p:spPr>
          <a:xfrm>
            <a:off x="4351335" y="3601217"/>
            <a:ext cx="822714" cy="705184"/>
          </a:xfrm>
          <a:prstGeom prst="rect">
            <a:avLst/>
          </a:prstGeom>
          <a:noFill/>
          <a:ln>
            <a:noFill/>
          </a:ln>
        </p:spPr>
      </p:pic>
      <p:sp>
        <p:nvSpPr>
          <p:cNvPr id="399" name="Google Shape;399;p3"/>
          <p:cNvSpPr/>
          <p:nvPr/>
        </p:nvSpPr>
        <p:spPr>
          <a:xfrm>
            <a:off x="904875" y="1139825"/>
            <a:ext cx="7497300" cy="11406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Sample size : 14 D1-Cre, 8 D2-Cre, 13 A2A-Cre</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fMRI in anaesthetized animals </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animal study : does not necessarily translate to human studies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Only short-term impact of D1R and D2R cell activation on brain activity</a:t>
            </a:r>
            <a:endParaRPr sz="1600">
              <a:solidFill>
                <a:schemeClr val="dk1"/>
              </a:solidFill>
              <a:latin typeface="Libre Franklin"/>
              <a:ea typeface="Libre Franklin"/>
              <a:cs typeface="Libre Franklin"/>
              <a:sym typeface="Libre Franklin"/>
            </a:endParaRPr>
          </a:p>
        </p:txBody>
      </p:sp>
      <p:sp>
        <p:nvSpPr>
          <p:cNvPr id="400" name="Google Shape;400;p3"/>
          <p:cNvSpPr txBox="1">
            <a:spLocks noGrp="1"/>
          </p:cNvSpPr>
          <p:nvPr>
            <p:ph type="title"/>
          </p:nvPr>
        </p:nvSpPr>
        <p:spPr>
          <a:xfrm>
            <a:off x="904875" y="566500"/>
            <a:ext cx="7726500" cy="534000"/>
          </a:xfrm>
          <a:prstGeom prst="rect">
            <a:avLst/>
          </a:prstGeom>
        </p:spPr>
        <p:txBody>
          <a:bodyPr spcFirstLastPara="1" wrap="square" lIns="180000" tIns="0" rIns="72000" bIns="46800" anchor="t" anchorCtr="0">
            <a:normAutofit fontScale="90000"/>
          </a:bodyPr>
          <a:lstStyle/>
          <a:p>
            <a:pPr marL="0" lvl="0" indent="0" algn="l" rtl="0">
              <a:lnSpc>
                <a:spcPct val="100000"/>
              </a:lnSpc>
              <a:spcBef>
                <a:spcPts val="0"/>
              </a:spcBef>
              <a:spcAft>
                <a:spcPts val="0"/>
              </a:spcAft>
              <a:buNone/>
            </a:pPr>
            <a:r>
              <a:rPr lang="fr-FR"/>
              <a:t>Limitations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3146b941efd_0_1"/>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25</a:t>
            </a:fld>
            <a:endParaRPr/>
          </a:p>
        </p:txBody>
      </p:sp>
      <p:pic>
        <p:nvPicPr>
          <p:cNvPr id="410" name="Google Shape;410;g3146b941efd_0_1"/>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411" name="Google Shape;411;g3146b941efd_0_1"/>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412" name="Google Shape;412;g3146b941efd_0_1"/>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413" name="Google Shape;413;g3146b941efd_0_1"/>
          <p:cNvSpPr/>
          <p:nvPr/>
        </p:nvSpPr>
        <p:spPr>
          <a:xfrm>
            <a:off x="904881" y="1211225"/>
            <a:ext cx="7497300" cy="35433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Difficulty of isolating the activation of D2R striatal cells :</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Striatal cholinergic neurons also express D2 receptors</a:t>
            </a:r>
            <a:endParaRPr sz="1600">
              <a:solidFill>
                <a:schemeClr val="dk1"/>
              </a:solidFill>
              <a:latin typeface="Libre Franklin"/>
              <a:ea typeface="Libre Franklin"/>
              <a:cs typeface="Libre Franklin"/>
              <a:sym typeface="Libre Franklin"/>
            </a:endParaRPr>
          </a:p>
          <a:p>
            <a:pPr marL="914400" marR="0" lvl="1"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Expression of acetylcholine =&gt; activation of D1R cells </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Comparison with A2A-Cre mice activation : similar activation, except for MOp and GPe</a:t>
            </a:r>
            <a:endParaRPr sz="1600">
              <a:solidFill>
                <a:schemeClr val="dk1"/>
              </a:solidFill>
              <a:latin typeface="Libre Franklin"/>
              <a:ea typeface="Libre Franklin"/>
              <a:cs typeface="Libre Franklin"/>
              <a:sym typeface="Libre Franklin"/>
            </a:endParaRPr>
          </a:p>
        </p:txBody>
      </p:sp>
      <p:sp>
        <p:nvSpPr>
          <p:cNvPr id="414" name="Google Shape;414;g3146b941efd_0_1"/>
          <p:cNvSpPr txBox="1">
            <a:spLocks noGrp="1"/>
          </p:cNvSpPr>
          <p:nvPr>
            <p:ph type="title"/>
          </p:nvPr>
        </p:nvSpPr>
        <p:spPr>
          <a:xfrm>
            <a:off x="904875" y="566500"/>
            <a:ext cx="7726500" cy="5586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Challenges</a:t>
            </a:r>
            <a:endParaRPr/>
          </a:p>
        </p:txBody>
      </p:sp>
      <p:pic>
        <p:nvPicPr>
          <p:cNvPr id="415" name="Google Shape;415;g3146b941efd_0_1"/>
          <p:cNvPicPr preferRelativeResize="0"/>
          <p:nvPr/>
        </p:nvPicPr>
        <p:blipFill rotWithShape="1">
          <a:blip r:embed="rId6">
            <a:alphaModFix/>
          </a:blip>
          <a:srcRect l="3632" t="20382" r="1768"/>
          <a:stretch/>
        </p:blipFill>
        <p:spPr>
          <a:xfrm>
            <a:off x="1431325" y="2550025"/>
            <a:ext cx="4948800" cy="969175"/>
          </a:xfrm>
          <a:prstGeom prst="rect">
            <a:avLst/>
          </a:prstGeom>
          <a:noFill/>
          <a:ln>
            <a:noFill/>
          </a:ln>
        </p:spPr>
      </p:pic>
      <p:pic>
        <p:nvPicPr>
          <p:cNvPr id="416" name="Google Shape;416;g3146b941efd_0_1"/>
          <p:cNvPicPr preferRelativeResize="0"/>
          <p:nvPr/>
        </p:nvPicPr>
        <p:blipFill>
          <a:blip r:embed="rId7">
            <a:alphaModFix/>
          </a:blip>
          <a:stretch>
            <a:fillRect/>
          </a:stretch>
        </p:blipFill>
        <p:spPr>
          <a:xfrm>
            <a:off x="1431325" y="3575550"/>
            <a:ext cx="4948800" cy="969175"/>
          </a:xfrm>
          <a:prstGeom prst="rect">
            <a:avLst/>
          </a:prstGeom>
          <a:noFill/>
          <a:ln>
            <a:noFill/>
          </a:ln>
        </p:spPr>
      </p:pic>
      <p:sp>
        <p:nvSpPr>
          <p:cNvPr id="417" name="Google Shape;417;g3146b941efd_0_1"/>
          <p:cNvSpPr txBox="1"/>
          <p:nvPr/>
        </p:nvSpPr>
        <p:spPr>
          <a:xfrm>
            <a:off x="1276875" y="4651800"/>
            <a:ext cx="5128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14 - D2 and A2A show similar activation [6]</a:t>
            </a:r>
            <a:endParaRPr sz="1100">
              <a:solidFill>
                <a:schemeClr val="dk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146b941efd_0_16"/>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26</a:t>
            </a:fld>
            <a:endParaRPr/>
          </a:p>
        </p:txBody>
      </p:sp>
      <p:pic>
        <p:nvPicPr>
          <p:cNvPr id="427" name="Google Shape;427;g3146b941efd_0_16"/>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428" name="Google Shape;428;g3146b941efd_0_16"/>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429" name="Google Shape;429;g3146b941efd_0_16"/>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430" name="Google Shape;430;g3146b941efd_0_16"/>
          <p:cNvSpPr/>
          <p:nvPr/>
        </p:nvSpPr>
        <p:spPr>
          <a:xfrm>
            <a:off x="904881" y="1139825"/>
            <a:ext cx="7497300" cy="35433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Activation of D1R in vl CPu involved in cervical dystonia ?</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Study stimulation of D1 and D2 cells at different locations of the CPu</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Study activation of other cell types (ex :  glutamatergic and dopamine afferents) in response to D2 stimulation</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Development of a more detailed model than the canonical direct-indirect network (involving other regions)</a:t>
            </a:r>
            <a:endParaRPr sz="1600">
              <a:solidFill>
                <a:schemeClr val="dk1"/>
              </a:solidFill>
              <a:latin typeface="Libre Franklin"/>
              <a:ea typeface="Libre Franklin"/>
              <a:cs typeface="Libre Franklin"/>
              <a:sym typeface="Libre Franklin"/>
            </a:endParaRPr>
          </a:p>
        </p:txBody>
      </p:sp>
      <p:sp>
        <p:nvSpPr>
          <p:cNvPr id="431" name="Google Shape;431;g3146b941efd_0_16"/>
          <p:cNvSpPr txBox="1">
            <a:spLocks noGrp="1"/>
          </p:cNvSpPr>
          <p:nvPr>
            <p:ph type="title"/>
          </p:nvPr>
        </p:nvSpPr>
        <p:spPr>
          <a:xfrm>
            <a:off x="904875" y="566500"/>
            <a:ext cx="7726500" cy="5733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Open questions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
          <p:cNvPicPr preferRelativeResize="0">
            <a:picLocks noGrp="1"/>
          </p:cNvPicPr>
          <p:nvPr>
            <p:ph type="pic" idx="2"/>
          </p:nvPr>
        </p:nvPicPr>
        <p:blipFill rotWithShape="1">
          <a:blip r:embed="rId3">
            <a:alphaModFix/>
          </a:blip>
          <a:srcRect l="16323" t="18395" b="2070"/>
          <a:stretch/>
        </p:blipFill>
        <p:spPr>
          <a:xfrm>
            <a:off x="1331913" y="0"/>
            <a:ext cx="7812087" cy="4948238"/>
          </a:xfrm>
          <a:prstGeom prst="rect">
            <a:avLst/>
          </a:prstGeom>
          <a:noFill/>
          <a:ln>
            <a:noFill/>
          </a:ln>
        </p:spPr>
      </p:pic>
      <p:sp>
        <p:nvSpPr>
          <p:cNvPr id="441" name="Google Shape;441;p7"/>
          <p:cNvSpPr txBox="1">
            <a:spLocks noGrp="1"/>
          </p:cNvSpPr>
          <p:nvPr>
            <p:ph type="ctrTitle"/>
          </p:nvPr>
        </p:nvSpPr>
        <p:spPr>
          <a:xfrm>
            <a:off x="6631075" y="1610041"/>
            <a:ext cx="2512925" cy="2145820"/>
          </a:xfrm>
          <a:prstGeom prst="rect">
            <a:avLst/>
          </a:prstGeom>
          <a:solidFill>
            <a:schemeClr val="accent1"/>
          </a:solidFill>
          <a:ln>
            <a:noFill/>
          </a:ln>
        </p:spPr>
        <p:txBody>
          <a:bodyPr spcFirstLastPara="1" wrap="square" lIns="216000" tIns="0" rIns="72000" bIns="46800" anchor="ctr" anchorCtr="0">
            <a:normAutofit/>
          </a:bodyPr>
          <a:lstStyle/>
          <a:p>
            <a:pPr marL="0" lvl="0" indent="0" algn="l" rtl="0">
              <a:lnSpc>
                <a:spcPct val="80000"/>
              </a:lnSpc>
              <a:spcBef>
                <a:spcPts val="0"/>
              </a:spcBef>
              <a:spcAft>
                <a:spcPts val="0"/>
              </a:spcAft>
              <a:buClr>
                <a:schemeClr val="lt1"/>
              </a:buClr>
              <a:buSzPts val="4400"/>
              <a:buFont typeface="Libre Franklin"/>
              <a:buNone/>
            </a:pPr>
            <a:r>
              <a:rPr lang="fr-FR" sz="4400"/>
              <a:t>Thank you</a:t>
            </a:r>
            <a:endParaRPr sz="4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150b0efd15_2_1"/>
          <p:cNvSpPr txBox="1">
            <a:spLocks noGrp="1"/>
          </p:cNvSpPr>
          <p:nvPr>
            <p:ph type="title"/>
          </p:nvPr>
        </p:nvSpPr>
        <p:spPr>
          <a:xfrm>
            <a:off x="904875" y="2035350"/>
            <a:ext cx="7775700" cy="1072800"/>
          </a:xfrm>
          <a:prstGeom prst="rect">
            <a:avLst/>
          </a:prstGeom>
        </p:spPr>
        <p:txBody>
          <a:bodyPr spcFirstLastPara="1" wrap="square" lIns="180000" tIns="0" rIns="72000" bIns="46800" anchor="t" anchorCtr="0">
            <a:normAutofit/>
          </a:bodyPr>
          <a:lstStyle/>
          <a:p>
            <a:pPr marL="0" lvl="0" indent="0" algn="ctr" rtl="0">
              <a:spcBef>
                <a:spcPts val="0"/>
              </a:spcBef>
              <a:spcAft>
                <a:spcPts val="0"/>
              </a:spcAft>
              <a:buNone/>
            </a:pPr>
            <a:r>
              <a:rPr lang="fr-FR" sz="4200"/>
              <a:t>Questions</a:t>
            </a:r>
            <a:endParaRPr sz="4200"/>
          </a:p>
        </p:txBody>
      </p:sp>
      <p:sp>
        <p:nvSpPr>
          <p:cNvPr id="448" name="Google Shape;448;g3150b0efd15_2_1"/>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fr-F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314c53fd54f_0_17"/>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29</a:t>
            </a:fld>
            <a:endParaRPr/>
          </a:p>
        </p:txBody>
      </p:sp>
      <p:pic>
        <p:nvPicPr>
          <p:cNvPr id="458" name="Google Shape;458;g314c53fd54f_0_17"/>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459" name="Google Shape;459;g314c53fd54f_0_17"/>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460" name="Google Shape;460;g314c53fd54f_0_17"/>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461" name="Google Shape;461;g314c53fd54f_0_17"/>
          <p:cNvSpPr/>
          <p:nvPr/>
        </p:nvSpPr>
        <p:spPr>
          <a:xfrm>
            <a:off x="875700" y="973100"/>
            <a:ext cx="7755600" cy="371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Image in first slide - Buchen, L. (2010). Neuroscience: Illuminating the brain. In Nature (Vol. 465, Issue 7294, pp. 26–28). Springer Science and Business Media LLC. https://doi.org/10.1038/465026a</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[1] - Anatomy of basal ganglia and it’s disorders. medmaps.in - WELCOME TO MEDMAPS. (2024, April 17). https://medmaps.in/anatomy-of-basal-ganglia-and-its-disorders/ </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[2] - Colder, B. (2015). The basal ganglia select the expected sensory input used for predictive coding. In Frontiers in Computational Neuroscience (Vol. 9). Frontiers Media SA. https://doi.org/10.3389/fncom.2015.00119</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[3] - Del’Guidice, T. (2011). Role of beta-arrestin 2 downstream of dopamine receptors in the basal ganglia. In Frontiers in Neuroanatomy (Vol. 5). Frontiers Media SA. https://doi.org/10.3389/fnana.2011.00058</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[4] - Conceição, V. A., Dias, Â., Farinha, A. C., &amp; Maia, T. V. (2017). Premonitory urges and tics in Tourette syndrome: computational mechanisms and neural correlates. In Current Opinion in Neurobiology (Vol. 46, pp. 187–199). Elsevier BV. https://doi.org/10.1016/j.conb.2017.08.009</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[5] - Jahanshahi, M., Obeso, I., Rothwell, J. C., &amp; Obeso, J. A. (2015). A fronto–striato–subthalamic–pallidal network for goal-directed and habitual inhibition. In Nature Reviews Neuroscience (Vol. 16, Issue 12, pp. 719–732). Springer Science and Business Media LLC. https://doi.org/10.1038/nrn4038</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[6] - Grimm, C., Frässle, S., Steger, C., von Ziegler, L., Sturman, O., Shemesh, N., Peleg-Raibstein, D., Burdakov, D., Bohacek, J., Stephan, K. E., Razansky, D., Wenderoth, N., &amp; Zerbi, V. (2021). Optogenetic activation of striatal D1R and D2R cells differentially engages downstream connected areas beyond the basal ganglia. In Cell Reports (Vol. 37, Issue 13, p. 110161). Elsevier BV. https://doi.org/10.1016/j.celrep.2021.110161</a:t>
            </a: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200">
              <a:solidFill>
                <a:schemeClr val="dk1"/>
              </a:solidFill>
              <a:latin typeface="Libre Franklin"/>
              <a:ea typeface="Libre Franklin"/>
              <a:cs typeface="Libre Franklin"/>
              <a:sym typeface="Libre Franklin"/>
            </a:endParaRPr>
          </a:p>
        </p:txBody>
      </p:sp>
      <p:sp>
        <p:nvSpPr>
          <p:cNvPr id="462" name="Google Shape;462;g314c53fd54f_0_17"/>
          <p:cNvSpPr txBox="1">
            <a:spLocks noGrp="1"/>
          </p:cNvSpPr>
          <p:nvPr>
            <p:ph type="title"/>
          </p:nvPr>
        </p:nvSpPr>
        <p:spPr>
          <a:xfrm>
            <a:off x="904875" y="358824"/>
            <a:ext cx="4623600" cy="508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References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1464517dc5_0_67"/>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fr-FR"/>
              <a:t>3</a:t>
            </a:fld>
            <a:endParaRPr/>
          </a:p>
        </p:txBody>
      </p:sp>
      <p:pic>
        <p:nvPicPr>
          <p:cNvPr id="161" name="Google Shape;161;g31464517dc5_0_67"/>
          <p:cNvPicPr preferRelativeResize="0"/>
          <p:nvPr/>
        </p:nvPicPr>
        <p:blipFill>
          <a:blip r:embed="rId3">
            <a:alphaModFix/>
          </a:blip>
          <a:stretch>
            <a:fillRect/>
          </a:stretch>
        </p:blipFill>
        <p:spPr>
          <a:xfrm>
            <a:off x="4956450" y="1702271"/>
            <a:ext cx="3936725" cy="2232850"/>
          </a:xfrm>
          <a:prstGeom prst="rect">
            <a:avLst/>
          </a:prstGeom>
          <a:noFill/>
          <a:ln>
            <a:noFill/>
          </a:ln>
        </p:spPr>
      </p:pic>
      <p:pic>
        <p:nvPicPr>
          <p:cNvPr id="162" name="Google Shape;162;g31464517dc5_0_67"/>
          <p:cNvPicPr preferRelativeResize="0"/>
          <p:nvPr/>
        </p:nvPicPr>
        <p:blipFill>
          <a:blip r:embed="rId4">
            <a:alphaModFix/>
          </a:blip>
          <a:stretch>
            <a:fillRect/>
          </a:stretch>
        </p:blipFill>
        <p:spPr>
          <a:xfrm>
            <a:off x="152400" y="1404750"/>
            <a:ext cx="4685401" cy="2827910"/>
          </a:xfrm>
          <a:prstGeom prst="rect">
            <a:avLst/>
          </a:prstGeom>
          <a:noFill/>
          <a:ln>
            <a:noFill/>
          </a:ln>
        </p:spPr>
      </p:pic>
      <p:sp>
        <p:nvSpPr>
          <p:cNvPr id="163" name="Google Shape;163;g31464517dc5_0_67"/>
          <p:cNvSpPr txBox="1">
            <a:spLocks noGrp="1"/>
          </p:cNvSpPr>
          <p:nvPr>
            <p:ph type="title"/>
          </p:nvPr>
        </p:nvSpPr>
        <p:spPr>
          <a:xfrm>
            <a:off x="904875" y="697375"/>
            <a:ext cx="77265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Basal Ganglia (BG)</a:t>
            </a:r>
            <a:endParaRPr/>
          </a:p>
        </p:txBody>
      </p:sp>
      <p:sp>
        <p:nvSpPr>
          <p:cNvPr id="164" name="Google Shape;164;g31464517dc5_0_67"/>
          <p:cNvSpPr txBox="1"/>
          <p:nvPr/>
        </p:nvSpPr>
        <p:spPr>
          <a:xfrm>
            <a:off x="139950" y="4370275"/>
            <a:ext cx="4710300" cy="3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1 - Basal ganglia coronal view [1]</a:t>
            </a:r>
            <a:endParaRPr sz="1200">
              <a:solidFill>
                <a:schemeClr val="dk1"/>
              </a:solidFill>
              <a:latin typeface="Libre Franklin"/>
              <a:ea typeface="Libre Franklin"/>
              <a:cs typeface="Libre Franklin"/>
              <a:sym typeface="Libre Franklin"/>
            </a:endParaRPr>
          </a:p>
        </p:txBody>
      </p:sp>
      <p:sp>
        <p:nvSpPr>
          <p:cNvPr id="165" name="Google Shape;165;g31464517dc5_0_67"/>
          <p:cNvSpPr txBox="1"/>
          <p:nvPr/>
        </p:nvSpPr>
        <p:spPr>
          <a:xfrm>
            <a:off x="4874750" y="4370275"/>
            <a:ext cx="39366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2 - Basal ganglia sagittal view [2] </a:t>
            </a:r>
            <a:endParaRPr sz="1200">
              <a:solidFill>
                <a:schemeClr val="dk1"/>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70"/>
        <p:cNvGrpSpPr/>
        <p:nvPr/>
      </p:nvGrpSpPr>
      <p:grpSpPr>
        <a:xfrm>
          <a:off x="0" y="0"/>
          <a:ext cx="0" cy="0"/>
          <a:chOff x="0" y="0"/>
          <a:chExt cx="0" cy="0"/>
        </a:xfrm>
      </p:grpSpPr>
      <p:sp>
        <p:nvSpPr>
          <p:cNvPr id="471" name="Google Shape;471;g3150b0efd15_1_14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30</a:t>
            </a:fld>
            <a:endParaRPr/>
          </a:p>
        </p:txBody>
      </p:sp>
      <p:pic>
        <p:nvPicPr>
          <p:cNvPr id="472" name="Google Shape;472;g3150b0efd15_1_144"/>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473" name="Google Shape;473;g3150b0efd15_1_144"/>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474" name="Google Shape;474;g3150b0efd15_1_144"/>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475" name="Google Shape;475;g3150b0efd15_1_144"/>
          <p:cNvSpPr/>
          <p:nvPr/>
        </p:nvSpPr>
        <p:spPr>
          <a:xfrm>
            <a:off x="875700" y="973100"/>
            <a:ext cx="7755600" cy="371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200">
              <a:solidFill>
                <a:schemeClr val="dk1"/>
              </a:solidFill>
              <a:latin typeface="Libre Franklin"/>
              <a:ea typeface="Libre Franklin"/>
              <a:cs typeface="Libre Franklin"/>
              <a:sym typeface="Libre Franklin"/>
            </a:endParaRPr>
          </a:p>
        </p:txBody>
      </p:sp>
      <p:sp>
        <p:nvSpPr>
          <p:cNvPr id="476" name="Google Shape;476;g3150b0efd15_1_144"/>
          <p:cNvSpPr txBox="1">
            <a:spLocks noGrp="1"/>
          </p:cNvSpPr>
          <p:nvPr>
            <p:ph type="title"/>
          </p:nvPr>
        </p:nvSpPr>
        <p:spPr>
          <a:xfrm>
            <a:off x="904875" y="358824"/>
            <a:ext cx="4623600" cy="508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References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84"/>
        <p:cNvGrpSpPr/>
        <p:nvPr/>
      </p:nvGrpSpPr>
      <p:grpSpPr>
        <a:xfrm>
          <a:off x="0" y="0"/>
          <a:ext cx="0" cy="0"/>
          <a:chOff x="0" y="0"/>
          <a:chExt cx="0" cy="0"/>
        </a:xfrm>
      </p:grpSpPr>
      <p:sp>
        <p:nvSpPr>
          <p:cNvPr id="485" name="Google Shape;485;g3150b0efd15_1_13"/>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WELCOME TO EPFL</a:t>
            </a:r>
            <a:endParaRPr/>
          </a:p>
        </p:txBody>
      </p:sp>
      <p:sp>
        <p:nvSpPr>
          <p:cNvPr id="486" name="Google Shape;486;g3150b0efd15_1_13"/>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31</a:t>
            </a:fld>
            <a:endParaRPr/>
          </a:p>
        </p:txBody>
      </p:sp>
      <p:pic>
        <p:nvPicPr>
          <p:cNvPr id="487" name="Google Shape;487;g3150b0efd15_1_13"/>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488" name="Google Shape;488;g3150b0efd15_1_13"/>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489" name="Google Shape;489;g3150b0efd15_1_13"/>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490" name="Google Shape;490;g3150b0efd15_1_13"/>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Speaker</a:t>
            </a:r>
            <a:endParaRPr/>
          </a:p>
        </p:txBody>
      </p:sp>
      <p:sp>
        <p:nvSpPr>
          <p:cNvPr id="491" name="Google Shape;491;g3150b0efd15_1_13"/>
          <p:cNvSpPr/>
          <p:nvPr/>
        </p:nvSpPr>
        <p:spPr>
          <a:xfrm>
            <a:off x="875706" y="973100"/>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492" name="Google Shape;492;g3150b0efd15_1_13"/>
          <p:cNvSpPr txBox="1">
            <a:spLocks noGrp="1"/>
          </p:cNvSpPr>
          <p:nvPr>
            <p:ph type="title"/>
          </p:nvPr>
        </p:nvSpPr>
        <p:spPr>
          <a:xfrm>
            <a:off x="904875" y="358825"/>
            <a:ext cx="61896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questions fmri modalities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00"/>
        <p:cNvGrpSpPr/>
        <p:nvPr/>
      </p:nvGrpSpPr>
      <p:grpSpPr>
        <a:xfrm>
          <a:off x="0" y="0"/>
          <a:ext cx="0" cy="0"/>
          <a:chOff x="0" y="0"/>
          <a:chExt cx="0" cy="0"/>
        </a:xfrm>
      </p:grpSpPr>
      <p:sp>
        <p:nvSpPr>
          <p:cNvPr id="501" name="Google Shape;501;g3150b0efd15_1_44"/>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WELCOME TO EPFL</a:t>
            </a:r>
            <a:endParaRPr/>
          </a:p>
        </p:txBody>
      </p:sp>
      <p:sp>
        <p:nvSpPr>
          <p:cNvPr id="502" name="Google Shape;502;g3150b0efd15_1_4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32</a:t>
            </a:fld>
            <a:endParaRPr/>
          </a:p>
        </p:txBody>
      </p:sp>
      <p:pic>
        <p:nvPicPr>
          <p:cNvPr id="503" name="Google Shape;503;g3150b0efd15_1_44"/>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504" name="Google Shape;504;g3150b0efd15_1_44"/>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505" name="Google Shape;505;g3150b0efd15_1_44"/>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506" name="Google Shape;506;g3150b0efd15_1_44"/>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Speaker</a:t>
            </a:r>
            <a:endParaRPr/>
          </a:p>
        </p:txBody>
      </p:sp>
      <p:sp>
        <p:nvSpPr>
          <p:cNvPr id="507" name="Google Shape;507;g3150b0efd15_1_44"/>
          <p:cNvSpPr/>
          <p:nvPr/>
        </p:nvSpPr>
        <p:spPr>
          <a:xfrm>
            <a:off x="875706" y="973100"/>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508" name="Google Shape;508;g3150b0efd15_1_44"/>
          <p:cNvSpPr txBox="1">
            <a:spLocks noGrp="1"/>
          </p:cNvSpPr>
          <p:nvPr>
            <p:ph type="title"/>
          </p:nvPr>
        </p:nvSpPr>
        <p:spPr>
          <a:xfrm>
            <a:off x="904875" y="358825"/>
            <a:ext cx="61896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questions diffusion fmri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16"/>
        <p:cNvGrpSpPr/>
        <p:nvPr/>
      </p:nvGrpSpPr>
      <p:grpSpPr>
        <a:xfrm>
          <a:off x="0" y="0"/>
          <a:ext cx="0" cy="0"/>
          <a:chOff x="0" y="0"/>
          <a:chExt cx="0" cy="0"/>
        </a:xfrm>
      </p:grpSpPr>
      <p:sp>
        <p:nvSpPr>
          <p:cNvPr id="517" name="Google Shape;517;g3150b0efd15_1_76"/>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WELCOME TO EPFL</a:t>
            </a:r>
            <a:endParaRPr/>
          </a:p>
        </p:txBody>
      </p:sp>
      <p:sp>
        <p:nvSpPr>
          <p:cNvPr id="518" name="Google Shape;518;g3150b0efd15_1_76"/>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33</a:t>
            </a:fld>
            <a:endParaRPr/>
          </a:p>
        </p:txBody>
      </p:sp>
      <p:pic>
        <p:nvPicPr>
          <p:cNvPr id="519" name="Google Shape;519;g3150b0efd15_1_76"/>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520" name="Google Shape;520;g3150b0efd15_1_76"/>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521" name="Google Shape;521;g3150b0efd15_1_76"/>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522" name="Google Shape;522;g3150b0efd15_1_76"/>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Speaker</a:t>
            </a:r>
            <a:endParaRPr/>
          </a:p>
        </p:txBody>
      </p:sp>
      <p:sp>
        <p:nvSpPr>
          <p:cNvPr id="523" name="Google Shape;523;g3150b0efd15_1_76"/>
          <p:cNvSpPr/>
          <p:nvPr/>
        </p:nvSpPr>
        <p:spPr>
          <a:xfrm>
            <a:off x="875706" y="973100"/>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524" name="Google Shape;524;g3150b0efd15_1_76"/>
          <p:cNvSpPr txBox="1">
            <a:spLocks noGrp="1"/>
          </p:cNvSpPr>
          <p:nvPr>
            <p:ph type="title"/>
          </p:nvPr>
        </p:nvSpPr>
        <p:spPr>
          <a:xfrm>
            <a:off x="904875" y="358825"/>
            <a:ext cx="68850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questions parameters stimulation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533" name="Google Shape;533;g31464517dc5_0_0"/>
          <p:cNvSpPr txBox="1">
            <a:spLocks noGrp="1"/>
          </p:cNvSpPr>
          <p:nvPr>
            <p:ph type="title"/>
          </p:nvPr>
        </p:nvSpPr>
        <p:spPr>
          <a:xfrm>
            <a:off x="904875" y="358823"/>
            <a:ext cx="46236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Background</a:t>
            </a:r>
            <a:endParaRPr/>
          </a:p>
        </p:txBody>
      </p:sp>
      <p:sp>
        <p:nvSpPr>
          <p:cNvPr id="534" name="Google Shape;534;g31464517dc5_0_0"/>
          <p:cNvSpPr txBox="1">
            <a:spLocks noGrp="1"/>
          </p:cNvSpPr>
          <p:nvPr>
            <p:ph type="dt" idx="10"/>
          </p:nvPr>
        </p:nvSpPr>
        <p:spPr>
          <a:xfrm rot="-5400000">
            <a:off x="-1221499" y="2778490"/>
            <a:ext cx="3341100" cy="91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JOURNAL CLUB 11/15</a:t>
            </a:r>
            <a:endParaRPr/>
          </a:p>
        </p:txBody>
      </p:sp>
      <p:sp>
        <p:nvSpPr>
          <p:cNvPr id="535" name="Google Shape;535;g31464517dc5_0_0"/>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34</a:t>
            </a:fld>
            <a:endParaRPr/>
          </a:p>
        </p:txBody>
      </p:sp>
      <p:pic>
        <p:nvPicPr>
          <p:cNvPr id="536" name="Google Shape;536;g31464517dc5_0_0"/>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537" name="Google Shape;537;g31464517dc5_0_0"/>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538" name="Google Shape;538;g31464517dc5_0_0"/>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539" name="Google Shape;539;g31464517dc5_0_0"/>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Camille Bénard, Rodrigo Anjos</a:t>
            </a:r>
            <a:endParaRPr/>
          </a:p>
        </p:txBody>
      </p:sp>
      <p:sp>
        <p:nvSpPr>
          <p:cNvPr id="540" name="Google Shape;540;g31464517dc5_0_0"/>
          <p:cNvSpPr/>
          <p:nvPr/>
        </p:nvSpPr>
        <p:spPr>
          <a:xfrm>
            <a:off x="875706" y="973100"/>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Key concepts and methods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basal ganglia (emphasis on D1R and D2R)</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Objectives/research question</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how D1R and D2R affect regions outside canonical BG function</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importance - rethink BG model to understand their influence on whole brain</a:t>
            </a: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Methods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optogenetics</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fMRI</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opto-fMRI</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rDCM</a:t>
            </a: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what happened and results</a:t>
            </a:r>
            <a:endParaRPr sz="16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UMAP</a:t>
            </a:r>
            <a:endParaRPr sz="1600">
              <a:solidFill>
                <a:schemeClr val="dk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14c53fd54f_0_49"/>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4</a:t>
            </a:fld>
            <a:endParaRPr/>
          </a:p>
        </p:txBody>
      </p:sp>
      <p:pic>
        <p:nvPicPr>
          <p:cNvPr id="175" name="Google Shape;175;g314c53fd54f_0_49"/>
          <p:cNvPicPr preferRelativeResize="0"/>
          <p:nvPr/>
        </p:nvPicPr>
        <p:blipFill rotWithShape="1">
          <a:blip r:embed="rId3">
            <a:alphaModFix/>
          </a:blip>
          <a:srcRect/>
          <a:stretch/>
        </p:blipFill>
        <p:spPr>
          <a:xfrm>
            <a:off x="1833563" y="1762814"/>
            <a:ext cx="822718" cy="705182"/>
          </a:xfrm>
          <a:prstGeom prst="rect">
            <a:avLst/>
          </a:prstGeom>
          <a:noFill/>
          <a:ln>
            <a:noFill/>
          </a:ln>
        </p:spPr>
      </p:pic>
      <p:pic>
        <p:nvPicPr>
          <p:cNvPr id="176" name="Google Shape;176;g314c53fd54f_0_49"/>
          <p:cNvPicPr preferRelativeResize="0"/>
          <p:nvPr/>
        </p:nvPicPr>
        <p:blipFill rotWithShape="1">
          <a:blip r:embed="rId4">
            <a:alphaModFix/>
          </a:blip>
          <a:srcRect/>
          <a:stretch/>
        </p:blipFill>
        <p:spPr>
          <a:xfrm>
            <a:off x="6899080" y="1834997"/>
            <a:ext cx="822711" cy="705182"/>
          </a:xfrm>
          <a:prstGeom prst="rect">
            <a:avLst/>
          </a:prstGeom>
          <a:noFill/>
          <a:ln>
            <a:noFill/>
          </a:ln>
        </p:spPr>
      </p:pic>
      <p:pic>
        <p:nvPicPr>
          <p:cNvPr id="177" name="Google Shape;177;g314c53fd54f_0_49"/>
          <p:cNvPicPr preferRelativeResize="0"/>
          <p:nvPr/>
        </p:nvPicPr>
        <p:blipFill rotWithShape="1">
          <a:blip r:embed="rId5">
            <a:alphaModFix/>
          </a:blip>
          <a:srcRect/>
          <a:stretch/>
        </p:blipFill>
        <p:spPr>
          <a:xfrm>
            <a:off x="4351335" y="3601217"/>
            <a:ext cx="822711" cy="705182"/>
          </a:xfrm>
          <a:prstGeom prst="rect">
            <a:avLst/>
          </a:prstGeom>
          <a:noFill/>
          <a:ln>
            <a:noFill/>
          </a:ln>
        </p:spPr>
      </p:pic>
      <p:sp>
        <p:nvSpPr>
          <p:cNvPr id="178" name="Google Shape;178;g314c53fd54f_0_49"/>
          <p:cNvSpPr/>
          <p:nvPr/>
        </p:nvSpPr>
        <p:spPr>
          <a:xfrm>
            <a:off x="1019356" y="1165675"/>
            <a:ext cx="7497300" cy="354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Different dopamine receptors, expressed in different cells</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D1 -&gt; excite cell</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D2 -&gt; inhibit cell</a:t>
            </a:r>
            <a:endParaRPr sz="1600">
              <a:solidFill>
                <a:schemeClr val="dk1"/>
              </a:solidFill>
              <a:latin typeface="Libre Franklin"/>
              <a:ea typeface="Libre Franklin"/>
              <a:cs typeface="Libre Franklin"/>
              <a:sym typeface="Libre Franklin"/>
            </a:endParaRPr>
          </a:p>
        </p:txBody>
      </p:sp>
      <p:pic>
        <p:nvPicPr>
          <p:cNvPr id="179" name="Google Shape;179;g314c53fd54f_0_49"/>
          <p:cNvPicPr preferRelativeResize="0"/>
          <p:nvPr/>
        </p:nvPicPr>
        <p:blipFill>
          <a:blip r:embed="rId6">
            <a:alphaModFix/>
          </a:blip>
          <a:stretch>
            <a:fillRect/>
          </a:stretch>
        </p:blipFill>
        <p:spPr>
          <a:xfrm>
            <a:off x="1954088" y="2341577"/>
            <a:ext cx="5627824" cy="1941025"/>
          </a:xfrm>
          <a:prstGeom prst="rect">
            <a:avLst/>
          </a:prstGeom>
          <a:noFill/>
          <a:ln>
            <a:noFill/>
          </a:ln>
        </p:spPr>
      </p:pic>
      <p:sp>
        <p:nvSpPr>
          <p:cNvPr id="180" name="Google Shape;180;g314c53fd54f_0_49"/>
          <p:cNvSpPr txBox="1"/>
          <p:nvPr/>
        </p:nvSpPr>
        <p:spPr>
          <a:xfrm>
            <a:off x="1954100" y="4306400"/>
            <a:ext cx="58134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Libre Franklin"/>
                <a:ea typeface="Libre Franklin"/>
                <a:cs typeface="Libre Franklin"/>
                <a:sym typeface="Libre Franklin"/>
              </a:rPr>
              <a:t>Figure 3 - D1R and D2R cells in the basal ganglia [3] </a:t>
            </a:r>
            <a:endParaRPr sz="1200">
              <a:solidFill>
                <a:schemeClr val="dk1"/>
              </a:solidFill>
              <a:latin typeface="Libre Franklin"/>
              <a:ea typeface="Libre Franklin"/>
              <a:cs typeface="Libre Franklin"/>
              <a:sym typeface="Libre Franklin"/>
            </a:endParaRPr>
          </a:p>
        </p:txBody>
      </p:sp>
      <p:sp>
        <p:nvSpPr>
          <p:cNvPr id="181" name="Google Shape;181;g314c53fd54f_0_49"/>
          <p:cNvSpPr txBox="1">
            <a:spLocks noGrp="1"/>
          </p:cNvSpPr>
          <p:nvPr>
            <p:ph type="title"/>
          </p:nvPr>
        </p:nvSpPr>
        <p:spPr>
          <a:xfrm>
            <a:off x="904875" y="697375"/>
            <a:ext cx="7726500" cy="468300"/>
          </a:xfrm>
          <a:prstGeom prst="rect">
            <a:avLst/>
          </a:prstGeom>
          <a:noFill/>
          <a:ln>
            <a:noFill/>
          </a:ln>
        </p:spPr>
        <p:txBody>
          <a:bodyPr spcFirstLastPara="1" wrap="square" lIns="180000" tIns="0" rIns="72000" bIns="46800" anchor="t" anchorCtr="0">
            <a:noAutofit/>
          </a:bodyPr>
          <a:lstStyle/>
          <a:p>
            <a:pPr marL="0" lvl="0" indent="0" algn="l" rtl="0">
              <a:spcBef>
                <a:spcPts val="0"/>
              </a:spcBef>
              <a:spcAft>
                <a:spcPts val="0"/>
              </a:spcAft>
              <a:buClr>
                <a:schemeClr val="dk1"/>
              </a:buClr>
              <a:buSzPts val="3200"/>
              <a:buFont typeface="Libre Franklin"/>
              <a:buNone/>
            </a:pPr>
            <a:r>
              <a:rPr lang="fr-FR"/>
              <a:t>D1 and D2 receptors</a:t>
            </a:r>
            <a:endParaRPr/>
          </a:p>
          <a:p>
            <a:pPr marL="0" lvl="0" indent="0" algn="l" rtl="0">
              <a:lnSpc>
                <a:spcPct val="80000"/>
              </a:lnSpc>
              <a:spcBef>
                <a:spcPts val="0"/>
              </a:spcBef>
              <a:spcAft>
                <a:spcPts val="0"/>
              </a:spcAft>
              <a:buClr>
                <a:schemeClr val="dk1"/>
              </a:buClr>
              <a:buSzPts val="3200"/>
              <a:buFont typeface="Libre Franklin"/>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1464517dc5_0_75"/>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5</a:t>
            </a:fld>
            <a:endParaRPr/>
          </a:p>
        </p:txBody>
      </p:sp>
      <p:pic>
        <p:nvPicPr>
          <p:cNvPr id="188" name="Google Shape;188;g31464517dc5_0_75"/>
          <p:cNvPicPr preferRelativeResize="0"/>
          <p:nvPr/>
        </p:nvPicPr>
        <p:blipFill rotWithShape="1">
          <a:blip r:embed="rId3">
            <a:alphaModFix/>
          </a:blip>
          <a:srcRect b="5159"/>
          <a:stretch/>
        </p:blipFill>
        <p:spPr>
          <a:xfrm>
            <a:off x="2506125" y="1324550"/>
            <a:ext cx="3899451" cy="3520326"/>
          </a:xfrm>
          <a:prstGeom prst="rect">
            <a:avLst/>
          </a:prstGeom>
          <a:noFill/>
          <a:ln>
            <a:noFill/>
          </a:ln>
        </p:spPr>
      </p:pic>
      <p:sp>
        <p:nvSpPr>
          <p:cNvPr id="189" name="Google Shape;189;g31464517dc5_0_75"/>
          <p:cNvSpPr txBox="1"/>
          <p:nvPr/>
        </p:nvSpPr>
        <p:spPr>
          <a:xfrm>
            <a:off x="2238175" y="4781600"/>
            <a:ext cx="41673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00">
                <a:solidFill>
                  <a:schemeClr val="dk1"/>
                </a:solidFill>
                <a:latin typeface="Libre Franklin"/>
                <a:ea typeface="Libre Franklin"/>
                <a:cs typeface="Libre Franklin"/>
                <a:sym typeface="Libre Franklin"/>
              </a:rPr>
              <a:t>Figure 4 - Canonical model scheme [4]</a:t>
            </a:r>
            <a:endParaRPr sz="1000">
              <a:solidFill>
                <a:schemeClr val="dk1"/>
              </a:solidFill>
              <a:latin typeface="Libre Franklin"/>
              <a:ea typeface="Libre Franklin"/>
              <a:cs typeface="Libre Franklin"/>
              <a:sym typeface="Libre Franklin"/>
            </a:endParaRPr>
          </a:p>
        </p:txBody>
      </p:sp>
      <p:sp>
        <p:nvSpPr>
          <p:cNvPr id="190" name="Google Shape;190;g31464517dc5_0_75"/>
          <p:cNvSpPr/>
          <p:nvPr/>
        </p:nvSpPr>
        <p:spPr>
          <a:xfrm>
            <a:off x="823350" y="1404750"/>
            <a:ext cx="6990000" cy="182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D1 -&gt; Go</a:t>
            </a: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fr-FR" sz="1600">
                <a:solidFill>
                  <a:schemeClr val="dk1"/>
                </a:solidFill>
                <a:latin typeface="Libre Franklin"/>
                <a:ea typeface="Libre Franklin"/>
                <a:cs typeface="Libre Franklin"/>
                <a:sym typeface="Libre Franklin"/>
              </a:rPr>
              <a:t>D2 -&gt; NoGo</a:t>
            </a:r>
            <a:endParaRPr sz="1600">
              <a:solidFill>
                <a:schemeClr val="dk1"/>
              </a:solidFill>
              <a:latin typeface="Libre Franklin"/>
              <a:ea typeface="Libre Franklin"/>
              <a:cs typeface="Libre Franklin"/>
              <a:sym typeface="Libre Franklin"/>
            </a:endParaRPr>
          </a:p>
        </p:txBody>
      </p:sp>
      <p:sp>
        <p:nvSpPr>
          <p:cNvPr id="191" name="Google Shape;191;g31464517dc5_0_75"/>
          <p:cNvSpPr txBox="1">
            <a:spLocks noGrp="1"/>
          </p:cNvSpPr>
          <p:nvPr>
            <p:ph type="title"/>
          </p:nvPr>
        </p:nvSpPr>
        <p:spPr>
          <a:xfrm>
            <a:off x="904875" y="697375"/>
            <a:ext cx="7726500" cy="468300"/>
          </a:xfrm>
          <a:prstGeom prst="rect">
            <a:avLst/>
          </a:prstGeom>
          <a:noFill/>
          <a:ln>
            <a:noFill/>
          </a:ln>
        </p:spPr>
        <p:txBody>
          <a:bodyPr spcFirstLastPara="1" wrap="square" lIns="180000" tIns="0" rIns="72000" bIns="46800" anchor="t" anchorCtr="0">
            <a:noAutofit/>
          </a:bodyPr>
          <a:lstStyle/>
          <a:p>
            <a:pPr marL="0" lvl="0" indent="0" algn="l" rtl="0">
              <a:lnSpc>
                <a:spcPct val="100000"/>
              </a:lnSpc>
              <a:spcBef>
                <a:spcPts val="0"/>
              </a:spcBef>
              <a:spcAft>
                <a:spcPts val="0"/>
              </a:spcAft>
              <a:buNone/>
            </a:pPr>
            <a:r>
              <a:rPr lang="fr-FR"/>
              <a:t>BG thalamocortical canonical model</a:t>
            </a:r>
            <a:endParaRPr/>
          </a:p>
          <a:p>
            <a:pPr marL="0" lvl="0" indent="0" algn="l" rtl="0">
              <a:lnSpc>
                <a:spcPct val="80000"/>
              </a:lnSpc>
              <a:spcBef>
                <a:spcPts val="0"/>
              </a:spcBef>
              <a:spcAft>
                <a:spcPts val="0"/>
              </a:spcAft>
              <a:buClr>
                <a:schemeClr val="dk1"/>
              </a:buClr>
              <a:buSzPts val="3200"/>
              <a:buFont typeface="Libre Franklin"/>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14c53fd54f_1_53"/>
          <p:cNvSpPr txBox="1">
            <a:spLocks noGrp="1"/>
          </p:cNvSpPr>
          <p:nvPr>
            <p:ph type="title"/>
          </p:nvPr>
        </p:nvSpPr>
        <p:spPr>
          <a:xfrm>
            <a:off x="904875" y="2035350"/>
            <a:ext cx="7775700" cy="1072800"/>
          </a:xfrm>
          <a:prstGeom prst="rect">
            <a:avLst/>
          </a:prstGeom>
        </p:spPr>
        <p:txBody>
          <a:bodyPr spcFirstLastPara="1" wrap="square" lIns="180000" tIns="0" rIns="72000" bIns="46800" anchor="t" anchorCtr="0">
            <a:normAutofit/>
          </a:bodyPr>
          <a:lstStyle/>
          <a:p>
            <a:pPr marL="0" lvl="0" indent="0" algn="ctr" rtl="0">
              <a:spcBef>
                <a:spcPts val="0"/>
              </a:spcBef>
              <a:spcAft>
                <a:spcPts val="0"/>
              </a:spcAft>
              <a:buNone/>
            </a:pPr>
            <a:r>
              <a:rPr lang="fr-FR" sz="4200"/>
              <a:t>Objectives and methods</a:t>
            </a:r>
            <a:endParaRPr sz="4200"/>
          </a:p>
        </p:txBody>
      </p:sp>
      <p:sp>
        <p:nvSpPr>
          <p:cNvPr id="198" name="Google Shape;198;g314c53fd54f_1_53"/>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1464517dc5_0_60"/>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fr-FR"/>
              <a:t>7</a:t>
            </a:fld>
            <a:endParaRPr/>
          </a:p>
        </p:txBody>
      </p:sp>
      <p:pic>
        <p:nvPicPr>
          <p:cNvPr id="205" name="Google Shape;205;g31464517dc5_0_60"/>
          <p:cNvPicPr preferRelativeResize="0"/>
          <p:nvPr/>
        </p:nvPicPr>
        <p:blipFill rotWithShape="1">
          <a:blip r:embed="rId3">
            <a:alphaModFix/>
          </a:blip>
          <a:srcRect b="13164"/>
          <a:stretch/>
        </p:blipFill>
        <p:spPr>
          <a:xfrm>
            <a:off x="2622575" y="2011750"/>
            <a:ext cx="3898826" cy="2549951"/>
          </a:xfrm>
          <a:prstGeom prst="rect">
            <a:avLst/>
          </a:prstGeom>
          <a:noFill/>
          <a:ln>
            <a:noFill/>
          </a:ln>
        </p:spPr>
      </p:pic>
      <p:sp>
        <p:nvSpPr>
          <p:cNvPr id="206" name="Google Shape;206;g31464517dc5_0_60"/>
          <p:cNvSpPr txBox="1">
            <a:spLocks noGrp="1"/>
          </p:cNvSpPr>
          <p:nvPr>
            <p:ph type="title"/>
          </p:nvPr>
        </p:nvSpPr>
        <p:spPr>
          <a:xfrm>
            <a:off x="904875" y="572550"/>
            <a:ext cx="7726500" cy="1072800"/>
          </a:xfrm>
          <a:prstGeom prst="rect">
            <a:avLst/>
          </a:prstGeom>
          <a:noFill/>
          <a:ln>
            <a:noFill/>
          </a:ln>
        </p:spPr>
        <p:txBody>
          <a:bodyPr spcFirstLastPara="1" wrap="square" lIns="180000" tIns="0" rIns="72000" bIns="46800" anchor="t" anchorCtr="0">
            <a:noAutofit/>
          </a:bodyPr>
          <a:lstStyle/>
          <a:p>
            <a:pPr marL="0" lvl="0" indent="0" algn="l" rtl="0">
              <a:lnSpc>
                <a:spcPct val="80000"/>
              </a:lnSpc>
              <a:spcBef>
                <a:spcPts val="0"/>
              </a:spcBef>
              <a:spcAft>
                <a:spcPts val="0"/>
              </a:spcAft>
              <a:buClr>
                <a:schemeClr val="dk1"/>
              </a:buClr>
              <a:buSzPts val="3200"/>
              <a:buFont typeface="Libre Franklin"/>
              <a:buNone/>
            </a:pPr>
            <a:r>
              <a:rPr lang="fr-FR"/>
              <a:t>Research question</a:t>
            </a:r>
            <a:endParaRPr/>
          </a:p>
        </p:txBody>
      </p:sp>
      <p:sp>
        <p:nvSpPr>
          <p:cNvPr id="207" name="Google Shape;207;g31464517dc5_0_60"/>
          <p:cNvSpPr txBox="1"/>
          <p:nvPr/>
        </p:nvSpPr>
        <p:spPr>
          <a:xfrm>
            <a:off x="2679500" y="4683125"/>
            <a:ext cx="3898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5 - Links of basal ganglia with different circuits [5]</a:t>
            </a:r>
            <a:endParaRPr sz="1100">
              <a:solidFill>
                <a:schemeClr val="dk1"/>
              </a:solidFill>
              <a:latin typeface="Libre Franklin"/>
              <a:ea typeface="Libre Franklin"/>
              <a:cs typeface="Libre Franklin"/>
              <a:sym typeface="Libre Franklin"/>
            </a:endParaRPr>
          </a:p>
        </p:txBody>
      </p:sp>
      <p:sp>
        <p:nvSpPr>
          <p:cNvPr id="208" name="Google Shape;208;g31464517dc5_0_60"/>
          <p:cNvSpPr/>
          <p:nvPr/>
        </p:nvSpPr>
        <p:spPr>
          <a:xfrm>
            <a:off x="823350" y="973100"/>
            <a:ext cx="7497300" cy="10386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SzPts val="1600"/>
              <a:buChar char="●"/>
            </a:pPr>
            <a:r>
              <a:rPr lang="fr-FR" sz="1600">
                <a:solidFill>
                  <a:schemeClr val="dk1"/>
                </a:solidFill>
                <a:latin typeface="Libre Franklin"/>
                <a:ea typeface="Libre Franklin"/>
                <a:cs typeface="Libre Franklin"/>
                <a:sym typeface="Libre Franklin"/>
              </a:rPr>
              <a:t>Test the canonical model</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Explore other differential effects in the BG thalamocortical network</a:t>
            </a:r>
            <a:endParaRPr sz="1600">
              <a:solidFill>
                <a:schemeClr val="dk1"/>
              </a:solidFill>
              <a:latin typeface="Libre Franklin"/>
              <a:ea typeface="Libre Franklin"/>
              <a:cs typeface="Libre Franklin"/>
              <a:sym typeface="Libre Franklin"/>
            </a:endParaRPr>
          </a:p>
          <a:p>
            <a:pPr marL="457200" marR="0" lvl="0" indent="-330200" algn="l" rtl="0">
              <a:spcBef>
                <a:spcPts val="0"/>
              </a:spcBef>
              <a:spcAft>
                <a:spcPts val="0"/>
              </a:spcAft>
              <a:buClr>
                <a:schemeClr val="dk1"/>
              </a:buClr>
              <a:buSzPts val="1600"/>
              <a:buFont typeface="Libre Franklin"/>
              <a:buChar char="●"/>
            </a:pPr>
            <a:r>
              <a:rPr lang="fr-FR" sz="1600">
                <a:solidFill>
                  <a:schemeClr val="dk1"/>
                </a:solidFill>
                <a:latin typeface="Libre Franklin"/>
                <a:ea typeface="Libre Franklin"/>
                <a:cs typeface="Libre Franklin"/>
                <a:sym typeface="Libre Franklin"/>
              </a:rPr>
              <a:t>Find downstream effects outside this network</a:t>
            </a: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1464517dc5_0_89"/>
          <p:cNvSpPr txBox="1">
            <a:spLocks noGrp="1"/>
          </p:cNvSpPr>
          <p:nvPr>
            <p:ph type="title"/>
          </p:nvPr>
        </p:nvSpPr>
        <p:spPr>
          <a:xfrm>
            <a:off x="904875" y="566500"/>
            <a:ext cx="7726500" cy="1072800"/>
          </a:xfrm>
          <a:prstGeom prst="rect">
            <a:avLst/>
          </a:prstGeom>
        </p:spPr>
        <p:txBody>
          <a:bodyPr spcFirstLastPara="1" wrap="square" lIns="180000" tIns="0" rIns="72000" bIns="46800" anchor="t" anchorCtr="0">
            <a:normAutofit/>
          </a:bodyPr>
          <a:lstStyle/>
          <a:p>
            <a:pPr marL="0" lvl="0" indent="0" algn="l" rtl="0">
              <a:lnSpc>
                <a:spcPct val="100000"/>
              </a:lnSpc>
              <a:spcBef>
                <a:spcPts val="0"/>
              </a:spcBef>
              <a:spcAft>
                <a:spcPts val="0"/>
              </a:spcAft>
              <a:buNone/>
            </a:pPr>
            <a:r>
              <a:rPr lang="fr-FR"/>
              <a:t>Methods - Opto-fMRI</a:t>
            </a:r>
            <a:endParaRPr/>
          </a:p>
        </p:txBody>
      </p:sp>
      <p:sp>
        <p:nvSpPr>
          <p:cNvPr id="215" name="Google Shape;215;g31464517dc5_0_89"/>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8</a:t>
            </a:fld>
            <a:endParaRPr/>
          </a:p>
        </p:txBody>
      </p:sp>
      <p:pic>
        <p:nvPicPr>
          <p:cNvPr id="216" name="Google Shape;216;g31464517dc5_0_89"/>
          <p:cNvPicPr preferRelativeResize="0"/>
          <p:nvPr/>
        </p:nvPicPr>
        <p:blipFill>
          <a:blip r:embed="rId3">
            <a:alphaModFix/>
          </a:blip>
          <a:stretch>
            <a:fillRect/>
          </a:stretch>
        </p:blipFill>
        <p:spPr>
          <a:xfrm>
            <a:off x="2631250" y="1304900"/>
            <a:ext cx="3619551" cy="3619551"/>
          </a:xfrm>
          <a:prstGeom prst="rect">
            <a:avLst/>
          </a:prstGeom>
          <a:noFill/>
          <a:ln>
            <a:noFill/>
          </a:ln>
        </p:spPr>
      </p:pic>
      <p:sp>
        <p:nvSpPr>
          <p:cNvPr id="217" name="Google Shape;217;g31464517dc5_0_89"/>
          <p:cNvSpPr txBox="1"/>
          <p:nvPr/>
        </p:nvSpPr>
        <p:spPr>
          <a:xfrm>
            <a:off x="2100150" y="4748150"/>
            <a:ext cx="4943700" cy="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sp>
        <p:nvSpPr>
          <p:cNvPr id="218" name="Google Shape;218;g31464517dc5_0_89"/>
          <p:cNvSpPr txBox="1"/>
          <p:nvPr/>
        </p:nvSpPr>
        <p:spPr>
          <a:xfrm>
            <a:off x="2512550" y="4934975"/>
            <a:ext cx="38931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sp>
        <p:nvSpPr>
          <p:cNvPr id="219" name="Google Shape;219;g31464517dc5_0_89"/>
          <p:cNvSpPr txBox="1"/>
          <p:nvPr/>
        </p:nvSpPr>
        <p:spPr>
          <a:xfrm>
            <a:off x="2631250" y="4831100"/>
            <a:ext cx="3488100" cy="2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6 - Opto-fMRI steps [6]</a:t>
            </a:r>
            <a:endParaRPr sz="110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1464517dc5_0_82"/>
          <p:cNvSpPr txBox="1">
            <a:spLocks noGrp="1"/>
          </p:cNvSpPr>
          <p:nvPr>
            <p:ph type="sldNum" idx="12"/>
          </p:nvPr>
        </p:nvSpPr>
        <p:spPr>
          <a:xfrm>
            <a:off x="8631238" y="195263"/>
            <a:ext cx="512700" cy="163500"/>
          </a:xfrm>
          <a:prstGeom prst="rect">
            <a:avLst/>
          </a:prstGeom>
        </p:spPr>
        <p:txBody>
          <a:bodyPr spcFirstLastPara="1" wrap="square" lIns="90000" tIns="0" rIns="90000" bIns="0" anchor="t" anchorCtr="0">
            <a:noAutofit/>
          </a:bodyPr>
          <a:lstStyle/>
          <a:p>
            <a:pPr marL="0" lvl="0" indent="0" algn="ctr" rtl="0">
              <a:spcBef>
                <a:spcPts val="0"/>
              </a:spcBef>
              <a:spcAft>
                <a:spcPts val="0"/>
              </a:spcAft>
              <a:buNone/>
            </a:pPr>
            <a:fld id="{00000000-1234-1234-1234-123412341234}" type="slidenum">
              <a:rPr lang="fr-FR"/>
              <a:t>9</a:t>
            </a:fld>
            <a:endParaRPr/>
          </a:p>
        </p:txBody>
      </p:sp>
      <p:pic>
        <p:nvPicPr>
          <p:cNvPr id="226" name="Google Shape;226;g31464517dc5_0_82"/>
          <p:cNvPicPr preferRelativeResize="0"/>
          <p:nvPr/>
        </p:nvPicPr>
        <p:blipFill>
          <a:blip r:embed="rId3">
            <a:alphaModFix/>
          </a:blip>
          <a:stretch>
            <a:fillRect/>
          </a:stretch>
        </p:blipFill>
        <p:spPr>
          <a:xfrm>
            <a:off x="2071963" y="1040050"/>
            <a:ext cx="5392325" cy="3774625"/>
          </a:xfrm>
          <a:prstGeom prst="rect">
            <a:avLst/>
          </a:prstGeom>
          <a:noFill/>
          <a:ln>
            <a:noFill/>
          </a:ln>
        </p:spPr>
      </p:pic>
      <p:sp>
        <p:nvSpPr>
          <p:cNvPr id="227" name="Google Shape;227;g31464517dc5_0_82"/>
          <p:cNvSpPr txBox="1">
            <a:spLocks noGrp="1"/>
          </p:cNvSpPr>
          <p:nvPr>
            <p:ph type="title"/>
          </p:nvPr>
        </p:nvSpPr>
        <p:spPr>
          <a:xfrm>
            <a:off x="904875" y="697375"/>
            <a:ext cx="7726500" cy="468300"/>
          </a:xfrm>
          <a:prstGeom prst="rect">
            <a:avLst/>
          </a:prstGeom>
          <a:noFill/>
          <a:ln>
            <a:noFill/>
          </a:ln>
        </p:spPr>
        <p:txBody>
          <a:bodyPr spcFirstLastPara="1" wrap="square" lIns="180000" tIns="0" rIns="72000" bIns="46800" anchor="t" anchorCtr="0">
            <a:noAutofit/>
          </a:bodyPr>
          <a:lstStyle/>
          <a:p>
            <a:pPr marL="0" lvl="0" indent="0" algn="l" rtl="0">
              <a:spcBef>
                <a:spcPts val="0"/>
              </a:spcBef>
              <a:spcAft>
                <a:spcPts val="0"/>
              </a:spcAft>
              <a:buClr>
                <a:schemeClr val="dk1"/>
              </a:buClr>
              <a:buSzPts val="3200"/>
              <a:buFont typeface="Libre Franklin"/>
              <a:buNone/>
            </a:pPr>
            <a:r>
              <a:rPr lang="fr-FR"/>
              <a:t>Optogenetics</a:t>
            </a:r>
            <a:endParaRPr/>
          </a:p>
          <a:p>
            <a:pPr marL="0" lvl="0" indent="0" algn="l" rtl="0">
              <a:lnSpc>
                <a:spcPct val="80000"/>
              </a:lnSpc>
              <a:spcBef>
                <a:spcPts val="0"/>
              </a:spcBef>
              <a:spcAft>
                <a:spcPts val="0"/>
              </a:spcAft>
              <a:buClr>
                <a:schemeClr val="dk1"/>
              </a:buClr>
              <a:buSzPts val="3200"/>
              <a:buFont typeface="Libre Franklin"/>
              <a:buNone/>
            </a:pPr>
            <a:endParaRPr/>
          </a:p>
        </p:txBody>
      </p:sp>
      <p:sp>
        <p:nvSpPr>
          <p:cNvPr id="228" name="Google Shape;228;g31464517dc5_0_82"/>
          <p:cNvSpPr txBox="1"/>
          <p:nvPr/>
        </p:nvSpPr>
        <p:spPr>
          <a:xfrm>
            <a:off x="2216500" y="4767650"/>
            <a:ext cx="50988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a:solidFill>
                  <a:schemeClr val="dk1"/>
                </a:solidFill>
                <a:latin typeface="Libre Franklin"/>
                <a:ea typeface="Libre Franklin"/>
                <a:cs typeface="Libre Franklin"/>
                <a:sym typeface="Libre Franklin"/>
              </a:rPr>
              <a:t>Figure 7 - Optogenetics [7]</a:t>
            </a:r>
            <a:endParaRPr sz="1100">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3312</Words>
  <Application>Microsoft Macintosh PowerPoint</Application>
  <PresentationFormat>On-screen Show (16:9)</PresentationFormat>
  <Paragraphs>393</Paragraphs>
  <Slides>34</Slides>
  <Notes>34</Notes>
  <HiddenSlides>10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Libre Franklin</vt:lpstr>
      <vt:lpstr>Noto Sans Symbols</vt:lpstr>
      <vt:lpstr>Arial</vt:lpstr>
      <vt:lpstr>Thème Office</vt:lpstr>
      <vt:lpstr>Optogenetic activation of striatal D1R and D2R cells differentially engages downstream connected areas beyond the basal ganglia        (C. Grimm et al., 2021)</vt:lpstr>
      <vt:lpstr>Background</vt:lpstr>
      <vt:lpstr>Basal Ganglia (BG)</vt:lpstr>
      <vt:lpstr>D1 and D2 receptors </vt:lpstr>
      <vt:lpstr>BG thalamocortical canonical model </vt:lpstr>
      <vt:lpstr>Objectives and methods</vt:lpstr>
      <vt:lpstr>Research question</vt:lpstr>
      <vt:lpstr>Methods - Opto-fMRI</vt:lpstr>
      <vt:lpstr>Optogenetics </vt:lpstr>
      <vt:lpstr>Optogenetics </vt:lpstr>
      <vt:lpstr>fMRI </vt:lpstr>
      <vt:lpstr>fMRI</vt:lpstr>
      <vt:lpstr>Objectives</vt:lpstr>
      <vt:lpstr>Results</vt:lpstr>
      <vt:lpstr>Results - motor activation</vt:lpstr>
      <vt:lpstr>Results - motor activation</vt:lpstr>
      <vt:lpstr>Results - fMRI</vt:lpstr>
      <vt:lpstr>Results - fMRI</vt:lpstr>
      <vt:lpstr>Results - Neuronal activation</vt:lpstr>
      <vt:lpstr>Results - Effective connectivity</vt:lpstr>
      <vt:lpstr>Results - rDCM</vt:lpstr>
      <vt:lpstr>General findings</vt:lpstr>
      <vt:lpstr>Limitations and challenges</vt:lpstr>
      <vt:lpstr>Limitations</vt:lpstr>
      <vt:lpstr>Challenges</vt:lpstr>
      <vt:lpstr>Open questions</vt:lpstr>
      <vt:lpstr>Thank you</vt:lpstr>
      <vt:lpstr>Questions</vt:lpstr>
      <vt:lpstr>References</vt:lpstr>
      <vt:lpstr>References</vt:lpstr>
      <vt:lpstr>questions fmri modalities</vt:lpstr>
      <vt:lpstr>questions diffusion fmri</vt:lpstr>
      <vt:lpstr>questions parameters stimulation</vt:lpstr>
      <vt:lpstr>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 Microsoft Office</dc:creator>
  <cp:lastModifiedBy>Camille Madeleine Thérèse Bénard</cp:lastModifiedBy>
  <cp:revision>1</cp:revision>
  <dcterms:created xsi:type="dcterms:W3CDTF">2019-04-02T06:24:35Z</dcterms:created>
  <dcterms:modified xsi:type="dcterms:W3CDTF">2024-11-18T13:33:08Z</dcterms:modified>
</cp:coreProperties>
</file>