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838" r:id="rId2"/>
  </p:sldMasterIdLst>
  <p:notesMasterIdLst>
    <p:notesMasterId r:id="rId16"/>
  </p:notesMasterIdLst>
  <p:sldIdLst>
    <p:sldId id="6944" r:id="rId3"/>
    <p:sldId id="6945" r:id="rId4"/>
    <p:sldId id="6946" r:id="rId5"/>
    <p:sldId id="6947" r:id="rId6"/>
    <p:sldId id="6950" r:id="rId7"/>
    <p:sldId id="6951" r:id="rId8"/>
    <p:sldId id="6952" r:id="rId9"/>
    <p:sldId id="6948" r:id="rId10"/>
    <p:sldId id="6949" r:id="rId11"/>
    <p:sldId id="6953" r:id="rId12"/>
    <p:sldId id="6954" r:id="rId13"/>
    <p:sldId id="6955" r:id="rId14"/>
    <p:sldId id="6956" r:id="rId15"/>
  </p:sldIdLst>
  <p:sldSz cx="12192000" cy="6858000"/>
  <p:notesSz cx="6858000" cy="9144000"/>
  <p:embeddedFontLst>
    <p:embeddedFont>
      <p:font typeface="Bahnschrift" panose="020B0502040204020203" pitchFamily="34" charset="0"/>
      <p:regular r:id="rId17"/>
      <p:bold r:id="rId18"/>
    </p:embeddedFont>
    <p:embeddedFont>
      <p:font typeface="Bahnschrift Light" panose="020B0502040204020203" pitchFamily="34" charset="0"/>
      <p:regular r:id="rId19"/>
    </p:embeddedFont>
    <p:embeddedFont>
      <p:font typeface="Bahnschrift SemiLight" panose="020B0502040204020203" pitchFamily="3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54F5E8-52A6-411E-A0A8-2F7A6452E2E1}">
          <p14:sldIdLst>
            <p14:sldId id="6944"/>
            <p14:sldId id="6945"/>
            <p14:sldId id="6946"/>
            <p14:sldId id="6947"/>
            <p14:sldId id="6950"/>
            <p14:sldId id="6951"/>
            <p14:sldId id="6952"/>
            <p14:sldId id="6948"/>
            <p14:sldId id="6949"/>
            <p14:sldId id="6953"/>
            <p14:sldId id="6954"/>
            <p14:sldId id="6955"/>
            <p14:sldId id="69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  <a:srgbClr val="30FFFF"/>
    <a:srgbClr val="008080"/>
    <a:srgbClr val="1648FF"/>
    <a:srgbClr val="000000"/>
    <a:srgbClr val="006060"/>
    <a:srgbClr val="ED7D31"/>
    <a:srgbClr val="FFFFFF"/>
    <a:srgbClr val="896501"/>
    <a:srgbClr val="FCD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0" autoAdjust="0"/>
    <p:restoredTop sz="84049" autoAdjust="0"/>
  </p:normalViewPr>
  <p:slideViewPr>
    <p:cSldViewPr snapToGrid="0">
      <p:cViewPr varScale="1">
        <p:scale>
          <a:sx n="66" d="100"/>
          <a:sy n="66" d="100"/>
        </p:scale>
        <p:origin x="840" y="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294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30BFE-B24F-47B5-AA51-D40A153CCB49}" type="datetimeFigureOut">
              <a:rPr lang="en-GB" smtClean="0"/>
              <a:t>18/10/2024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3A880-9E8A-48E0-9E70-1D0D847B017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59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884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083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2B41A-49CC-F0F0-1402-BA26BCC07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BC034C-E08C-C294-1752-6511FF8A40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C741BF-2B42-FE8B-DCEE-0E40532921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7128E-41EB-F008-7051-09EFCD1279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39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E8D8E-2065-EF79-B584-75F4C4655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2A27A3-2062-BFB7-3159-4FCCBABA92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B7C505-7419-3EEC-C657-2C185A2695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3613F-B702-DE89-C79E-2A000F82D0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292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F5CF1-6BB5-D8BC-B49E-F461F586F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E230E6-264F-E352-1F12-F59F12E96F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0F3554-E690-3205-5695-E7FA27845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852DF-D4A0-18D6-17C5-331EB9ABAF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746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1AC8C-DF0C-23A5-E137-832AD9FE0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056D8C-2990-F393-B9D4-DDE9868B76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2A1190-39A0-5527-786F-241C7D6300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61D1D-45AF-7CC6-9F9E-561B27B88A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235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5881D-51FF-1DE2-F92A-6F1D47418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B635DD-3A8A-75F0-C834-A7FDCE630F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D45764-6CC6-8551-3739-77A2C9D41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DB2D5-83C2-F455-F1CD-168974E39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000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0CF6B-C3F2-7D0E-92A4-E2861A3C8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80D00B-7AFF-D3D3-82CF-27E8AB150E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C84D18-F0F8-5B31-6D71-F6CA04392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69279-AAC8-0F0A-EE57-35D4BFA7E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598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7650A-1110-7582-72F3-77976FEAD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22E97F-78C4-2A6B-4941-6C37D72894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93E468-566C-093A-720F-C13C5B7A8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314CA-7415-1FA4-DBD6-9E576452CE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72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321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67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D8E44-CC78-4F58-ACC4-A2C3C12760F0}" type="datetimeFigureOut">
              <a:rPr lang="en-GB" smtClean="0"/>
              <a:t>18/10/2024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581400" cy="365125"/>
          </a:xfrm>
          <a:prstGeom prst="rect">
            <a:avLst/>
          </a:prstGeom>
        </p:spPr>
        <p:txBody>
          <a:bodyPr/>
          <a:lstStyle/>
          <a:p>
            <a:fld id="{DAE92229-006B-4887-967C-421A685C8C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653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597673"/>
            <a:ext cx="10363200" cy="535531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8679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1014133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05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256928" y="2713452"/>
            <a:ext cx="7680853" cy="6260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424" y="1243427"/>
            <a:ext cx="10363200" cy="1470025"/>
          </a:xfrm>
          <a:noFill/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723" y="3068960"/>
            <a:ext cx="7670304" cy="1752600"/>
          </a:xfrm>
          <a:noFill/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059A0"/>
                </a:solidFill>
              </a:defRPr>
            </a:lvl1pPr>
          </a:lstStyle>
          <a:p>
            <a:fld id="{7EFE3E1E-1916-4379-9153-0F29ED8D491A}" type="datetime1">
              <a:rPr lang="en-US" smtClean="0"/>
              <a:pPr/>
              <a:t>10/18/2024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>
                <a:solidFill>
                  <a:prstClr val="white"/>
                </a:solidFill>
              </a:rPr>
              <a:t>xxxxxxxxxxxxxx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F807-3C2E-4871-897B-F5A6027840F1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23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3971-47D7-4F40-BA82-5F00470A3127}" type="datetime1">
              <a:rPr lang="en-US" smtClean="0">
                <a:solidFill>
                  <a:prstClr val="white"/>
                </a:solidFill>
              </a:rPr>
              <a:pPr/>
              <a:t>10/18/2024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>
                <a:solidFill>
                  <a:prstClr val="white"/>
                </a:solidFill>
              </a:rPr>
              <a:t>xxxxxxxx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17" y="6541528"/>
            <a:ext cx="353359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639" y="6549620"/>
            <a:ext cx="3821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6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5B1FF-4B8B-4249-ADBC-1DA822B08DEB}" type="datetime1">
              <a:rPr lang="en-US" smtClean="0">
                <a:solidFill>
                  <a:prstClr val="white"/>
                </a:solidFill>
              </a:rPr>
              <a:pPr/>
              <a:t>10/18/2024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>
                <a:solidFill>
                  <a:prstClr val="white"/>
                </a:solidFill>
              </a:rPr>
              <a:t>xxxxxxxxxxx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7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17" y="6541528"/>
            <a:ext cx="353359" cy="28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639" y="6549620"/>
            <a:ext cx="3821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13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218B-52AE-4CFF-9098-D7696A68A541}" type="datetime1">
              <a:rPr lang="en-US" smtClean="0">
                <a:solidFill>
                  <a:prstClr val="white"/>
                </a:solidFill>
              </a:rPr>
              <a:pPr/>
              <a:t>10/18/2024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>
                <a:solidFill>
                  <a:prstClr val="white"/>
                </a:solidFill>
              </a:rPr>
              <a:t>xxxxxxxxxxxx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17" y="6541528"/>
            <a:ext cx="353359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639" y="6549620"/>
            <a:ext cx="3821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53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F804-871B-4A83-B6BD-B5726B2BFBDB}" type="datetime1">
              <a:rPr lang="en-US" smtClean="0">
                <a:solidFill>
                  <a:prstClr val="white"/>
                </a:solidFill>
              </a:rPr>
              <a:pPr/>
              <a:t>10/18/2024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>
                <a:solidFill>
                  <a:prstClr val="white"/>
                </a:solidFill>
              </a:rPr>
              <a:t>xxxxxxxxxxxx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10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17" y="6541528"/>
            <a:ext cx="353359" cy="28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639" y="6549620"/>
            <a:ext cx="3821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44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2118-9FEA-4B33-B651-3DFA16740846}" type="datetime1">
              <a:rPr lang="en-US" smtClean="0">
                <a:solidFill>
                  <a:prstClr val="white"/>
                </a:solidFill>
              </a:rPr>
              <a:pPr/>
              <a:t>10/18/2024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prstClr val="white"/>
                </a:solidFill>
              </a:rPr>
              <a:t>Sebastian Fava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6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17" y="6541528"/>
            <a:ext cx="292561" cy="28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322" y="6549620"/>
            <a:ext cx="29543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74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B83E-8638-4960-B40C-53F6AD83AC2D}" type="datetime1">
              <a:rPr lang="en-US" smtClean="0">
                <a:solidFill>
                  <a:prstClr val="white"/>
                </a:solidFill>
              </a:rPr>
              <a:pPr/>
              <a:t>10/18/2024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>
                <a:solidFill>
                  <a:prstClr val="white"/>
                </a:solidFill>
              </a:rPr>
              <a:t>xxxxxxxxxxx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5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17" y="6541528"/>
            <a:ext cx="353359" cy="28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639" y="6549620"/>
            <a:ext cx="3821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4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+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096000" y="6315075"/>
            <a:ext cx="6096000" cy="542925"/>
          </a:xfrm>
        </p:spPr>
        <p:txBody>
          <a:bodyPr/>
          <a:lstStyle>
            <a:lvl1pPr marL="0" indent="0" algn="r">
              <a:buFont typeface="+mj-lt"/>
              <a:buNone/>
              <a:defRPr sz="2400"/>
            </a:lvl1pPr>
            <a:lvl2pPr marL="457200" indent="0" algn="r">
              <a:buFont typeface="+mj-lt"/>
              <a:buNone/>
              <a:defRPr/>
            </a:lvl2pPr>
            <a:lvl3pPr marL="914400" indent="0" algn="r">
              <a:buFont typeface="+mj-lt"/>
              <a:buNone/>
              <a:defRPr/>
            </a:lvl3pPr>
            <a:lvl4pPr marL="1371600" indent="0" algn="r">
              <a:buFont typeface="+mj-lt"/>
              <a:buNone/>
              <a:defRPr/>
            </a:lvl4pPr>
            <a:lvl5pPr marL="1828800" indent="0" algn="r">
              <a:buFont typeface="+mj-lt"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90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F0CD-766C-40EC-BF7A-331AE6F11104}" type="datetime1">
              <a:rPr lang="en-US" smtClean="0">
                <a:solidFill>
                  <a:prstClr val="white"/>
                </a:solidFill>
              </a:rPr>
              <a:pPr/>
              <a:t>10/18/2024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white"/>
                </a:solidFill>
              </a:rPr>
              <a:t>15 UFPS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17" y="6541528"/>
            <a:ext cx="353359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639" y="6549620"/>
            <a:ext cx="3821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23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A86D-C29E-4B5D-BF3D-7EB84E6A439B}" type="datetime1">
              <a:rPr lang="en-US" smtClean="0">
                <a:solidFill>
                  <a:prstClr val="white"/>
                </a:solidFill>
              </a:rPr>
              <a:pPr/>
              <a:t>10/18/2024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>
                <a:solidFill>
                  <a:prstClr val="white"/>
                </a:solidFill>
              </a:rPr>
              <a:t>xxxxxxxxxxx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17" y="6541528"/>
            <a:ext cx="353359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639" y="6549620"/>
            <a:ext cx="3821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2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64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8013" y="3159000"/>
            <a:ext cx="5895975" cy="1089529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56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1080000" cy="108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11112000" y="0"/>
            <a:ext cx="1080000" cy="108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0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096000" y="6315075"/>
            <a:ext cx="6096000" cy="542925"/>
          </a:xfrm>
        </p:spPr>
        <p:txBody>
          <a:bodyPr/>
          <a:lstStyle>
            <a:lvl1pPr marL="0" indent="0" algn="r">
              <a:buFont typeface="+mj-lt"/>
              <a:buNone/>
              <a:defRPr sz="2400"/>
            </a:lvl1pPr>
            <a:lvl2pPr marL="457200" indent="0" algn="r">
              <a:buFont typeface="+mj-lt"/>
              <a:buNone/>
              <a:defRPr/>
            </a:lvl2pPr>
            <a:lvl3pPr marL="914400" indent="0" algn="r">
              <a:buFont typeface="+mj-lt"/>
              <a:buNone/>
              <a:defRPr/>
            </a:lvl3pPr>
            <a:lvl4pPr marL="1371600" indent="0" algn="r">
              <a:buFont typeface="+mj-lt"/>
              <a:buNone/>
              <a:defRPr/>
            </a:lvl4pPr>
            <a:lvl5pPr marL="1828800" indent="0" algn="r">
              <a:buFont typeface="+mj-lt"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89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I+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1080000" cy="108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11112000" y="0"/>
            <a:ext cx="1080000" cy="108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096000" y="6315075"/>
            <a:ext cx="6096000" cy="542925"/>
          </a:xfrm>
        </p:spPr>
        <p:txBody>
          <a:bodyPr/>
          <a:lstStyle>
            <a:lvl1pPr marL="0" indent="0" algn="r">
              <a:buFont typeface="+mj-lt"/>
              <a:buNone/>
              <a:defRPr sz="2400"/>
            </a:lvl1pPr>
            <a:lvl2pPr marL="457200" indent="0" algn="r">
              <a:buFont typeface="+mj-lt"/>
              <a:buNone/>
              <a:defRPr/>
            </a:lvl2pPr>
            <a:lvl3pPr marL="914400" indent="0" algn="r">
              <a:buFont typeface="+mj-lt"/>
              <a:buNone/>
              <a:defRPr/>
            </a:lvl3pPr>
            <a:lvl4pPr marL="1371600" indent="0" algn="r">
              <a:buFont typeface="+mj-lt"/>
              <a:buNone/>
              <a:defRPr/>
            </a:lvl4pPr>
            <a:lvl5pPr marL="1828800" indent="0" algn="r">
              <a:buFont typeface="+mj-lt"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5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452" y="1485900"/>
            <a:ext cx="11520000" cy="481802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6104965" y="6414247"/>
            <a:ext cx="6087035" cy="443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sz="quarter" idx="11"/>
          </p:nvPr>
        </p:nvSpPr>
        <p:spPr>
          <a:xfrm>
            <a:off x="6096000" y="6315075"/>
            <a:ext cx="6096000" cy="542925"/>
          </a:xfrm>
        </p:spPr>
        <p:txBody>
          <a:bodyPr/>
          <a:lstStyle>
            <a:lvl1pPr marL="0" indent="0" algn="r">
              <a:buFont typeface="+mj-lt"/>
              <a:buNone/>
              <a:defRPr sz="2400"/>
            </a:lvl1pPr>
            <a:lvl2pPr marL="457200" indent="0" algn="r">
              <a:buFont typeface="+mj-lt"/>
              <a:buNone/>
              <a:defRPr/>
            </a:lvl2pPr>
            <a:lvl3pPr marL="914400" indent="0" algn="r">
              <a:buFont typeface="+mj-lt"/>
              <a:buNone/>
              <a:defRPr/>
            </a:lvl3pPr>
            <a:lvl4pPr marL="1371600" indent="0" algn="r">
              <a:buFont typeface="+mj-lt"/>
              <a:buNone/>
              <a:defRPr/>
            </a:lvl4pPr>
            <a:lvl5pPr marL="1828800" indent="0" algn="r">
              <a:buFont typeface="+mj-lt"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01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176" y="1633818"/>
            <a:ext cx="5683624" cy="4543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3818"/>
            <a:ext cx="5688106" cy="454314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/>
          <p:cNvSpPr txBox="1">
            <a:spLocks/>
          </p:cNvSpPr>
          <p:nvPr userDrawn="1"/>
        </p:nvSpPr>
        <p:spPr>
          <a:xfrm>
            <a:off x="6104965" y="6414247"/>
            <a:ext cx="6087035" cy="443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/>
          </p:nvPr>
        </p:nvSpPr>
        <p:spPr>
          <a:xfrm>
            <a:off x="6096000" y="6315075"/>
            <a:ext cx="6096000" cy="542925"/>
          </a:xfrm>
        </p:spPr>
        <p:txBody>
          <a:bodyPr/>
          <a:lstStyle>
            <a:lvl1pPr marL="0" indent="0" algn="r">
              <a:buFont typeface="+mj-lt"/>
              <a:buNone/>
              <a:defRPr sz="2400"/>
            </a:lvl1pPr>
            <a:lvl2pPr marL="457200" indent="0" algn="r">
              <a:buFont typeface="+mj-lt"/>
              <a:buNone/>
              <a:defRPr/>
            </a:lvl2pPr>
            <a:lvl3pPr marL="914400" indent="0" algn="r">
              <a:buFont typeface="+mj-lt"/>
              <a:buNone/>
              <a:defRPr/>
            </a:lvl3pPr>
            <a:lvl4pPr marL="1371600" indent="0" algn="r">
              <a:buFont typeface="+mj-lt"/>
              <a:buNone/>
              <a:defRPr/>
            </a:lvl4pPr>
            <a:lvl5pPr marL="1828800" indent="0" algn="r">
              <a:buFont typeface="+mj-lt"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52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6000" y="180000"/>
            <a:ext cx="10080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375" y="1825625"/>
            <a:ext cx="11525250" cy="184460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04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54" r:id="rId3"/>
    <p:sldLayoutId id="2147483661" r:id="rId4"/>
    <p:sldLayoutId id="2147483658" r:id="rId5"/>
    <p:sldLayoutId id="2147483662" r:id="rId6"/>
    <p:sldLayoutId id="2147483660" r:id="rId7"/>
    <p:sldLayoutId id="2147483650" r:id="rId8"/>
    <p:sldLayoutId id="2147483652" r:id="rId9"/>
    <p:sldLayoutId id="2147483649" r:id="rId10"/>
    <p:sldLayoutId id="2147483657" r:id="rId11"/>
    <p:sldLayoutId id="2147483774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Bahnschrift SemiLigh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8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Rectangle 8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rgbClr val="305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25344"/>
            <a:ext cx="28448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1225AB3-C1A2-4D5C-A053-3E5654B8C5CC}" type="datetime1">
              <a:rPr lang="en-US" smtClean="0">
                <a:solidFill>
                  <a:prstClr val="white"/>
                </a:solidFill>
              </a:rPr>
              <a:pPr/>
              <a:t>10/18/2024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25344"/>
            <a:ext cx="38608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Sebastian Fava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25344"/>
            <a:ext cx="28448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908720"/>
            <a:ext cx="12192000" cy="0"/>
          </a:xfrm>
          <a:prstGeom prst="line">
            <a:avLst/>
          </a:prstGeom>
          <a:ln w="63500">
            <a:solidFill>
              <a:srgbClr val="3059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8F1D059-78DB-45E8-B9AC-61624216EAB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639" y="6549620"/>
            <a:ext cx="3821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1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3059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327" y="112173"/>
            <a:ext cx="12224327" cy="1089529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MSE-213 </a:t>
            </a:r>
            <a:b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Probability and statistics for materials science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3508" y="1125746"/>
            <a:ext cx="3112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H" sz="36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kumimoji="0" lang="en-CH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ecture</a:t>
            </a:r>
            <a:r>
              <a:rPr kumimoji="0" lang="en-CH" sz="3600" b="0" i="0" u="none" strike="noStrike" kern="1200" cap="none" spc="0" normalizeH="0" baseline="0" noProof="0" dirty="0">
                <a:ln>
                  <a:noFill/>
                </a:ln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6</a:t>
            </a:r>
            <a:endParaRPr kumimoji="0" lang="de-CH" sz="3600" b="0" i="0" u="none" strike="noStrike" kern="1200" cap="none" spc="0" normalizeH="0" baseline="0" noProof="0" dirty="0">
              <a:ln>
                <a:noFill/>
              </a:ln>
              <a:solidFill>
                <a:srgbClr val="2564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145897F-F2C2-BAD8-3137-2D9B1CCD67E6}"/>
              </a:ext>
            </a:extLst>
          </p:cNvPr>
          <p:cNvSpPr/>
          <p:nvPr/>
        </p:nvSpPr>
        <p:spPr>
          <a:xfrm rot="17657148">
            <a:off x="-2331604" y="990115"/>
            <a:ext cx="1551709" cy="14362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7E9EE88-8194-4F57-94FB-6CBCB7DDA72E}"/>
              </a:ext>
            </a:extLst>
          </p:cNvPr>
          <p:cNvSpPr txBox="1">
            <a:spLocks/>
          </p:cNvSpPr>
          <p:nvPr/>
        </p:nvSpPr>
        <p:spPr>
          <a:xfrm>
            <a:off x="639041" y="-1218458"/>
            <a:ext cx="6096000" cy="7571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 dirty="0">
                <a:solidFill>
                  <a:schemeClr val="accent3"/>
                </a:solidFill>
              </a:rPr>
              <a:t>+ </a:t>
            </a:r>
            <a:r>
              <a:rPr lang="en-CH" dirty="0" err="1">
                <a:solidFill>
                  <a:schemeClr val="accent3"/>
                </a:solidFill>
              </a:rPr>
              <a:t>aaa</a:t>
            </a:r>
            <a:endParaRPr lang="en-CH" dirty="0">
              <a:solidFill>
                <a:schemeClr val="accent3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F436ED4-7362-9AD1-7862-AE7EC52B11BF}"/>
              </a:ext>
            </a:extLst>
          </p:cNvPr>
          <p:cNvSpPr txBox="1">
            <a:spLocks/>
          </p:cNvSpPr>
          <p:nvPr/>
        </p:nvSpPr>
        <p:spPr>
          <a:xfrm>
            <a:off x="3326652" y="-1399923"/>
            <a:ext cx="9074898" cy="1272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 dirty="0"/>
              <a:t>Thermodynamics, quantum, statistical mechanics</a:t>
            </a:r>
          </a:p>
          <a:p>
            <a:r>
              <a:rPr lang="en-CH" dirty="0"/>
              <a:t>Your research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5CFA6-A15B-113D-9FEE-D0459F1F62E6}"/>
              </a:ext>
            </a:extLst>
          </p:cNvPr>
          <p:cNvSpPr txBox="1"/>
          <p:nvPr/>
        </p:nvSpPr>
        <p:spPr>
          <a:xfrm>
            <a:off x="-856408" y="-763462"/>
            <a:ext cx="303288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CH" sz="2800">
                <a:solidFill>
                  <a:schemeClr val="accent3"/>
                </a:solidFill>
              </a:rPr>
              <a:t>1</a:t>
            </a:r>
            <a:endParaRPr lang="en-CH" sz="2800" dirty="0">
              <a:solidFill>
                <a:schemeClr val="accent3"/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55F00A43-7A32-7C16-8A3D-EFAFDC901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7650" y="-839893"/>
            <a:ext cx="75905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H" altLang="en-CH" sz="320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[15, 21, 45, 50, 52, 55, 55]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0AA752-F87A-4874-33D3-94A5F147E1D3}"/>
              </a:ext>
            </a:extLst>
          </p:cNvPr>
          <p:cNvGrpSpPr/>
          <p:nvPr/>
        </p:nvGrpSpPr>
        <p:grpSpPr>
          <a:xfrm>
            <a:off x="16215075" y="1481322"/>
            <a:ext cx="10145713" cy="4210241"/>
            <a:chOff x="827087" y="2346325"/>
            <a:chExt cx="10145713" cy="421024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D238922-6763-AAE2-09E2-BD9B83599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71976"/>
            <a:stretch/>
          </p:blipFill>
          <p:spPr>
            <a:xfrm>
              <a:off x="827087" y="2346325"/>
              <a:ext cx="963613" cy="9334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6B96B82-3E70-00EE-C756-9A4183D9B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0176" r="1800"/>
            <a:stretch/>
          </p:blipFill>
          <p:spPr>
            <a:xfrm>
              <a:off x="827087" y="4680301"/>
              <a:ext cx="963613" cy="93345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037AD72-0EEB-F0D2-108A-3F826D97E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4534" r="37442"/>
            <a:stretch/>
          </p:blipFill>
          <p:spPr>
            <a:xfrm>
              <a:off x="827087" y="3513313"/>
              <a:ext cx="963613" cy="933450"/>
            </a:xfrm>
            <a:prstGeom prst="rect">
              <a:avLst/>
            </a:prstGeom>
          </p:spPr>
        </p:pic>
        <p:sp>
          <p:nvSpPr>
            <p:cNvPr id="16" name="Content Placeholder 3">
              <a:extLst>
                <a:ext uri="{FF2B5EF4-FFF2-40B4-BE49-F238E27FC236}">
                  <a16:creationId xmlns:a16="http://schemas.microsoft.com/office/drawing/2014/main" id="{48A9C840-C714-089C-F425-F98CEB849ABC}"/>
                </a:ext>
              </a:extLst>
            </p:cNvPr>
            <p:cNvSpPr txBox="1">
              <a:spLocks/>
            </p:cNvSpPr>
            <p:nvPr/>
          </p:nvSpPr>
          <p:spPr>
            <a:xfrm>
              <a:off x="1897902" y="2451543"/>
              <a:ext cx="9074898" cy="410502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H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test IS good enough</a:t>
              </a:r>
            </a:p>
            <a:p>
              <a:endParaRPr lang="en-CH" sz="3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0" indent="0">
                <a:buNone/>
              </a:pPr>
              <a:r>
                <a:rPr lang="en-CH" sz="3600" dirty="0">
                  <a:solidFill>
                    <a:schemeClr val="tx2"/>
                  </a:solidFill>
                </a:rPr>
                <a:t>The test is NOT good enough</a:t>
              </a:r>
            </a:p>
            <a:p>
              <a:endParaRPr lang="en-CH" sz="3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0" indent="0">
                <a:buNone/>
              </a:pPr>
              <a:r>
                <a:rPr lang="en-CH" sz="3600" dirty="0">
                  <a:solidFill>
                    <a:schemeClr val="accent3"/>
                  </a:solidFill>
                </a:rPr>
                <a:t>I would need more data to decide</a:t>
              </a:r>
            </a:p>
            <a:p>
              <a:endParaRPr lang="en-CH" dirty="0"/>
            </a:p>
          </p:txBody>
        </p:sp>
      </p:grpSp>
    </p:spTree>
    <p:extLst>
      <p:ext uri="{BB962C8B-B14F-4D97-AF65-F5344CB8AC3E}">
        <p14:creationId xmlns:p14="http://schemas.microsoft.com/office/powerpoint/2010/main" val="266814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4336B7-DCF1-A82D-BC6A-C08E6A9CF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1" y="0"/>
            <a:ext cx="117671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04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7E9AE7-D78D-1CBB-40DC-F86B4579F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189" y="0"/>
            <a:ext cx="9443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60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E6D7B6-8E4A-A8F1-BBEA-27F091CF5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263" y="0"/>
            <a:ext cx="9479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08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87C8EB-11B1-2DE9-F5D1-4A7EE4A9B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090" y="0"/>
            <a:ext cx="5545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5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327" y="112173"/>
            <a:ext cx="12224327" cy="590931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Recap: The mean and variance of means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5CFA6-A15B-113D-9FEE-D0459F1F62E6}"/>
              </a:ext>
            </a:extLst>
          </p:cNvPr>
          <p:cNvSpPr txBox="1"/>
          <p:nvPr/>
        </p:nvSpPr>
        <p:spPr>
          <a:xfrm>
            <a:off x="281574" y="1034129"/>
            <a:ext cx="303288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CH" sz="2800">
                <a:solidFill>
                  <a:schemeClr val="accent3"/>
                </a:solidFill>
              </a:rPr>
              <a:t>1</a:t>
            </a:r>
            <a:endParaRPr lang="en-CH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6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9CB45-B458-14E7-EF39-C3FDABB95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1B12A-EEBE-330E-1AD3-582F1B496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327" y="112173"/>
            <a:ext cx="12224327" cy="590931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We measured a sample, what now?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7B5EA8-0296-F65F-A591-CF6D37A01355}"/>
              </a:ext>
            </a:extLst>
          </p:cNvPr>
          <p:cNvSpPr txBox="1"/>
          <p:nvPr/>
        </p:nvSpPr>
        <p:spPr>
          <a:xfrm>
            <a:off x="281574" y="1034129"/>
            <a:ext cx="370614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CH" sz="2800" dirty="0">
                <a:solidFill>
                  <a:schemeClr val="accent3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600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94D56-7DD5-E3FE-3561-61ADA1810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AC78-CE90-BF05-A1C5-4BCEA9208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327" y="112173"/>
            <a:ext cx="12224327" cy="590931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Estimating the true mean from a sample mean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08E534-ED75-C76D-F80A-715D6F7061C2}"/>
              </a:ext>
            </a:extLst>
          </p:cNvPr>
          <p:cNvSpPr txBox="1"/>
          <p:nvPr/>
        </p:nvSpPr>
        <p:spPr>
          <a:xfrm>
            <a:off x="281574" y="1034129"/>
            <a:ext cx="373820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CH" sz="2800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7611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44C50-17EC-8669-CB7F-EB4F0BB02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A693-0186-E1AB-9780-29CED78F2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327" y="112173"/>
            <a:ext cx="12224327" cy="590931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Inspecting real data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5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BFC6F-B783-4737-77C6-A2BFAF450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472228-3A8A-898D-0C15-A8AAB9A64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306" y="356134"/>
            <a:ext cx="7267326" cy="650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7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6A076-8631-BB36-BCBA-276323C97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D34AC-1D44-384E-790E-F05A5A6D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327" y="112173"/>
            <a:ext cx="12224327" cy="590931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Inspecting real data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E94C81-6080-5328-8E34-D709F68AA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306" y="356134"/>
            <a:ext cx="7267326" cy="65018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C74DC9-9573-BBB9-D688-673AD6D8B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34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0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1D81B-EE3A-D4CC-124B-40CA16D70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6EDC-1DB1-7B87-8CCF-CB96856C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327" y="112173"/>
            <a:ext cx="12224327" cy="590931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Hypothesis testing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1B1763-047F-85F7-A8E3-C3F1CDE30046}"/>
              </a:ext>
            </a:extLst>
          </p:cNvPr>
          <p:cNvSpPr txBox="1"/>
          <p:nvPr/>
        </p:nvSpPr>
        <p:spPr>
          <a:xfrm>
            <a:off x="281574" y="1034129"/>
            <a:ext cx="388248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CH" sz="2800" dirty="0">
                <a:solidFill>
                  <a:schemeClr val="accent3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03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9C9CC-06E8-57FE-3D6A-49542BC8A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F824E-A610-3A55-3BCA-FF18CCC0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327" y="112173"/>
            <a:ext cx="12224327" cy="590931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Hypothesis testing – the procedure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6AC2ED-11F0-BE83-F5DA-565F7DE541BB}"/>
              </a:ext>
            </a:extLst>
          </p:cNvPr>
          <p:cNvSpPr txBox="1"/>
          <p:nvPr/>
        </p:nvSpPr>
        <p:spPr>
          <a:xfrm>
            <a:off x="281574" y="1034129"/>
            <a:ext cx="380232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CH" sz="2800" dirty="0">
                <a:solidFill>
                  <a:schemeClr val="accent3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819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theme/theme1.xml><?xml version="1.0" encoding="utf-8"?>
<a:theme xmlns:a="http://schemas.openxmlformats.org/drawingml/2006/main" name="Office Theme">
  <a:themeElements>
    <a:clrScheme name="GJ2022">
      <a:dk1>
        <a:srgbClr val="006060"/>
      </a:dk1>
      <a:lt1>
        <a:srgbClr val="000000"/>
      </a:lt1>
      <a:dk2>
        <a:srgbClr val="E7E6E6"/>
      </a:dk2>
      <a:lt2>
        <a:srgbClr val="FFFFFF"/>
      </a:lt2>
      <a:accent1>
        <a:srgbClr val="9DC3E6"/>
      </a:accent1>
      <a:accent2>
        <a:srgbClr val="A5A5A5"/>
      </a:accent2>
      <a:accent3>
        <a:srgbClr val="ED7D31"/>
      </a:accent3>
      <a:accent4>
        <a:srgbClr val="FFC000"/>
      </a:accent4>
      <a:accent5>
        <a:srgbClr val="4472C4"/>
      </a:accent5>
      <a:accent6>
        <a:srgbClr val="70AD47"/>
      </a:accent6>
      <a:hlink>
        <a:srgbClr val="7030A0"/>
      </a:hlink>
      <a:folHlink>
        <a:srgbClr val="954F72"/>
      </a:folHlink>
    </a:clrScheme>
    <a:fontScheme name="GJ2020">
      <a:majorFont>
        <a:latin typeface="Bahnschrift SemiLight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hnschrift">
      <a:majorFont>
        <a:latin typeface="Bahnschrift"/>
        <a:ea typeface=""/>
        <a:cs typeface=""/>
      </a:majorFont>
      <a:minorFont>
        <a:latin typeface="Bahnschri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13461</TotalTime>
  <Words>105</Words>
  <Application>Microsoft Office PowerPoint</Application>
  <PresentationFormat>Widescreen</PresentationFormat>
  <Paragraphs>33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Bahnschrift</vt:lpstr>
      <vt:lpstr>Bahnschrift SemiLight</vt:lpstr>
      <vt:lpstr>Courier New</vt:lpstr>
      <vt:lpstr>Bahnschrift Light</vt:lpstr>
      <vt:lpstr>Arial</vt:lpstr>
      <vt:lpstr>Calibri</vt:lpstr>
      <vt:lpstr>Office Theme</vt:lpstr>
      <vt:lpstr>8_Office Theme</vt:lpstr>
      <vt:lpstr>MSE-213  Probability and statistics for materials science</vt:lpstr>
      <vt:lpstr>Recap: The mean and variance of means</vt:lpstr>
      <vt:lpstr>We measured a sample, what now?</vt:lpstr>
      <vt:lpstr>Estimating the true mean from a sample mean</vt:lpstr>
      <vt:lpstr>Inspecting real data</vt:lpstr>
      <vt:lpstr>PowerPoint Presentation</vt:lpstr>
      <vt:lpstr>Inspecting real data</vt:lpstr>
      <vt:lpstr>Hypothesis testing</vt:lpstr>
      <vt:lpstr>Hypothesis testing – the procedure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</dc:creator>
  <cp:lastModifiedBy>Gregor Jotzu</cp:lastModifiedBy>
  <cp:revision>388</cp:revision>
  <dcterms:created xsi:type="dcterms:W3CDTF">2022-01-22T10:25:52Z</dcterms:created>
  <dcterms:modified xsi:type="dcterms:W3CDTF">2024-10-18T05:38:55Z</dcterms:modified>
</cp:coreProperties>
</file>