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8" r:id="rId2"/>
  </p:sldMasterIdLst>
  <p:notesMasterIdLst>
    <p:notesMasterId r:id="rId22"/>
  </p:notesMasterIdLst>
  <p:sldIdLst>
    <p:sldId id="6944" r:id="rId3"/>
    <p:sldId id="6945" r:id="rId4"/>
    <p:sldId id="6946" r:id="rId5"/>
    <p:sldId id="6961" r:id="rId6"/>
    <p:sldId id="6962" r:id="rId7"/>
    <p:sldId id="6963" r:id="rId8"/>
    <p:sldId id="6965" r:id="rId9"/>
    <p:sldId id="6964" r:id="rId10"/>
    <p:sldId id="6966" r:id="rId11"/>
    <p:sldId id="6967" r:id="rId12"/>
    <p:sldId id="6968" r:id="rId13"/>
    <p:sldId id="6969" r:id="rId14"/>
    <p:sldId id="6970" r:id="rId15"/>
    <p:sldId id="6971" r:id="rId16"/>
    <p:sldId id="6972" r:id="rId17"/>
    <p:sldId id="6973" r:id="rId18"/>
    <p:sldId id="6974" r:id="rId19"/>
    <p:sldId id="6975" r:id="rId20"/>
    <p:sldId id="6976" r:id="rId21"/>
  </p:sldIdLst>
  <p:sldSz cx="12192000" cy="6858000"/>
  <p:notesSz cx="6858000" cy="9144000"/>
  <p:embeddedFontLst>
    <p:embeddedFont>
      <p:font typeface="Bahnschrift" panose="020B0502040204020203" pitchFamily="34" charset="0"/>
      <p:regular r:id="rId23"/>
      <p:bold r:id="rId24"/>
    </p:embeddedFont>
    <p:embeddedFont>
      <p:font typeface="Bahnschrift Light" panose="020B0502040204020203" pitchFamily="34" charset="0"/>
      <p:regular r:id="rId25"/>
    </p:embeddedFont>
    <p:embeddedFont>
      <p:font typeface="Bahnschrift SemiLight" panose="020B0502040204020203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4F5E8-52A6-411E-A0A8-2F7A6452E2E1}">
          <p14:sldIdLst>
            <p14:sldId id="6944"/>
            <p14:sldId id="6945"/>
            <p14:sldId id="6946"/>
            <p14:sldId id="6961"/>
            <p14:sldId id="6962"/>
            <p14:sldId id="6963"/>
            <p14:sldId id="6965"/>
            <p14:sldId id="6964"/>
            <p14:sldId id="6966"/>
            <p14:sldId id="6967"/>
            <p14:sldId id="6968"/>
            <p14:sldId id="6969"/>
            <p14:sldId id="6970"/>
            <p14:sldId id="6971"/>
            <p14:sldId id="6972"/>
            <p14:sldId id="6973"/>
            <p14:sldId id="6974"/>
            <p14:sldId id="6975"/>
            <p14:sldId id="69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30FFFF"/>
    <a:srgbClr val="008080"/>
    <a:srgbClr val="1648FF"/>
    <a:srgbClr val="000000"/>
    <a:srgbClr val="006060"/>
    <a:srgbClr val="ED7D31"/>
    <a:srgbClr val="FFFFFF"/>
    <a:srgbClr val="896501"/>
    <a:srgbClr val="F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0" autoAdjust="0"/>
    <p:restoredTop sz="84049" autoAdjust="0"/>
  </p:normalViewPr>
  <p:slideViewPr>
    <p:cSldViewPr snapToGrid="0">
      <p:cViewPr>
        <p:scale>
          <a:sx n="50" d="100"/>
          <a:sy n="50" d="100"/>
        </p:scale>
        <p:origin x="1452" y="4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9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0BFE-B24F-47B5-AA51-D40A153CCB49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A880-9E8A-48E0-9E70-1D0D847B01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9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8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57C04-8BA5-7A3B-AE2C-656F62A1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8C0B8-C12A-4D94-289D-4A2CB295F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D2FDE-90FB-7BF2-E37A-05E69692C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2A4E4-2570-E433-7472-CB7EE300A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84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B266-8A13-7983-8767-0550673F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B62DE-352F-43F1-EB4C-72B3058F8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39618-FA02-A1D5-3C57-C2200284C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55EA4-9CE3-2750-37BD-751B54DD0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93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0EE7-C30F-9C4B-97B6-BA53798C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536F0-48C6-1FC6-43D4-FF63AF66E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6CE19-2D23-B979-80F3-FCF7B631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EC2F6-84C8-5695-E436-2B3118D98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97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F9D3-3FA4-B864-E196-8C3E4AFA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A48AF-5569-9096-92B1-FE677B82F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0029A-F214-9DAB-8582-42922950F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7FEAD-5F86-4869-0FBF-B5CE62763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7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13D0-1E72-41CD-EA0E-3EB6E879B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11E50-DB74-C7A1-9C61-F50A2F0D7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50A58-DC5D-F5F3-2439-1EF1B3725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FDBB-6E34-5357-B078-A84BE4B10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26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F51D-909E-19C4-A91D-73AF8D0EA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D4FF5E-C6CC-E933-F250-DEF107428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D7386-3A92-B671-9AEA-A22E654E5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2EFE3-D311-572D-D168-1EB03320C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00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264E5-27C9-2998-9753-611532784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E5225-4D50-613A-2812-3343CF320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BB9AB-B3F5-F210-F4B6-DAF947643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3A34-2DB4-8A28-C050-303B71F54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12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8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8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AE92-F83C-2789-08AC-409163962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018ED-69B6-9305-0D60-27BD109BA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298DC-B5CF-B6A1-4DAB-0D6350DA6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FDC47-E2D7-128B-CDFC-1336932A0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3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8CCF6-75CF-6499-425A-4714DD1B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8D27B-8662-7001-CB5B-B5A66BD4C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41F44-D52C-FC28-471F-69EB491C4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52754-C861-A0E9-7BFB-85B0222A6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0ED51-EDDD-4246-6C55-05EB44746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27EAB-0F8D-EA57-CEC1-C8198000A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C93EB-A0C6-E717-9A6F-12A837463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9A64-2FB8-5BAC-9043-4E2CD3DC6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0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EDE5-6668-C76A-16A4-547F24A5E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B2CC1-1CAE-49B7-A0FD-06EE0534A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41D15-E0EC-F010-17D4-BB1FF15D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BCDCE-C66A-1968-B159-C4A5625F6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93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BC71F-EE9C-1AE2-6E0A-EE4BD66A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1ED11-F1CA-901F-CFFB-7C258A804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EFE28-058B-44AA-42F0-F4E3A590B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D123D-BACC-9B17-A32E-8E257B23E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3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0C7CC-721F-41D3-5A1D-E3C3F99E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8407F-CBC8-3066-2815-885575B1C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F52DC-0E29-4EDC-FC66-9EDFAC8A9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CBD52-B011-D6E4-843C-BC899726C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8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2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D8E44-CC78-4F58-ACC4-A2C3C12760F0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fld id="{DAE92229-006B-4887-967C-421A685C8C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5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597673"/>
            <a:ext cx="10363200" cy="53553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679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01413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56928" y="2713452"/>
            <a:ext cx="7680853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243427"/>
            <a:ext cx="103632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723" y="3068960"/>
            <a:ext cx="7670304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fld id="{7EFE3E1E-1916-4379-9153-0F29ED8D491A}" type="datetime1">
              <a:rPr lang="en-US" smtClean="0"/>
              <a:pPr/>
              <a:t>10/10/2024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2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971-47D7-4F40-BA82-5F00470A3127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6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B1FF-4B8B-4249-ADBC-1DA822B08DEB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1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18B-52AE-4CFF-9098-D7696A68A541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F804-871B-4A83-B6BD-B5726B2BFBDB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2118-9FEA-4B33-B651-3DFA16740846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292561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22" y="6549620"/>
            <a:ext cx="2954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83E-8638-4960-B40C-53F6AD83AC2D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0CD-766C-40EC-BF7A-331AE6F11104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15 UFPS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A86D-C29E-4B5D-BF3D-7EB84E6A439B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013" y="3159000"/>
            <a:ext cx="5895975" cy="1089529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6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2" y="1485900"/>
            <a:ext cx="11520000" cy="48180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176" y="1633818"/>
            <a:ext cx="5683624" cy="4543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8"/>
            <a:ext cx="5688106" cy="45431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2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00" y="180000"/>
            <a:ext cx="100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1825625"/>
            <a:ext cx="1152525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4" r:id="rId3"/>
    <p:sldLayoutId id="2147483661" r:id="rId4"/>
    <p:sldLayoutId id="2147483658" r:id="rId5"/>
    <p:sldLayoutId id="2147483662" r:id="rId6"/>
    <p:sldLayoutId id="2147483660" r:id="rId7"/>
    <p:sldLayoutId id="2147483650" r:id="rId8"/>
    <p:sldLayoutId id="2147483652" r:id="rId9"/>
    <p:sldLayoutId id="2147483649" r:id="rId10"/>
    <p:sldLayoutId id="2147483657" r:id="rId11"/>
    <p:sldLayoutId id="214748377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ahnschrift Semi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225AB3-C1A2-4D5C-A053-3E5654B8C5CC}" type="datetime1">
              <a:rPr lang="en-US" smtClean="0">
                <a:solidFill>
                  <a:prstClr val="white"/>
                </a:solidFill>
              </a:rPr>
              <a:pPr/>
              <a:t>10/10/2024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F1D059-78DB-45E8-B9AC-61624216EA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108952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MSE-213 </a:t>
            </a:r>
            <a:b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Probability and statistics for materials science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508" y="1125746"/>
            <a:ext cx="311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H" sz="36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kumimoji="0" lang="en-C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ecture</a:t>
            </a: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5</a:t>
            </a:r>
            <a:endParaRPr kumimoji="0" lang="de-CH" sz="3600" b="0" i="0" u="none" strike="noStrike" kern="1200" cap="none" spc="0" normalizeH="0" baseline="0" noProof="0" dirty="0">
              <a:ln>
                <a:noFill/>
              </a:ln>
              <a:solidFill>
                <a:srgbClr val="256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45897F-F2C2-BAD8-3137-2D9B1CCD67E6}"/>
              </a:ext>
            </a:extLst>
          </p:cNvPr>
          <p:cNvSpPr/>
          <p:nvPr/>
        </p:nvSpPr>
        <p:spPr>
          <a:xfrm rot="17657148">
            <a:off x="-2331604" y="990115"/>
            <a:ext cx="1551709" cy="1436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E9EE88-8194-4F57-94FB-6CBCB7DDA72E}"/>
              </a:ext>
            </a:extLst>
          </p:cNvPr>
          <p:cNvSpPr txBox="1">
            <a:spLocks/>
          </p:cNvSpPr>
          <p:nvPr/>
        </p:nvSpPr>
        <p:spPr>
          <a:xfrm>
            <a:off x="639041" y="-1218458"/>
            <a:ext cx="6096000" cy="757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+ </a:t>
            </a:r>
            <a:r>
              <a:rPr lang="en-CH" dirty="0" err="1">
                <a:solidFill>
                  <a:schemeClr val="accent3"/>
                </a:solidFill>
              </a:rPr>
              <a:t>aaa</a:t>
            </a:r>
            <a:endParaRPr lang="en-CH" dirty="0">
              <a:solidFill>
                <a:schemeClr val="accent3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436ED4-7362-9AD1-7862-AE7EC52B11BF}"/>
              </a:ext>
            </a:extLst>
          </p:cNvPr>
          <p:cNvSpPr txBox="1">
            <a:spLocks/>
          </p:cNvSpPr>
          <p:nvPr/>
        </p:nvSpPr>
        <p:spPr>
          <a:xfrm>
            <a:off x="3326652" y="-1399923"/>
            <a:ext cx="9074898" cy="1272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Thermodynamics, quantum, statistical mechanics</a:t>
            </a:r>
          </a:p>
          <a:p>
            <a:r>
              <a:rPr lang="en-CH" dirty="0"/>
              <a:t>Your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5CFA6-A15B-113D-9FEE-D0459F1F62E6}"/>
              </a:ext>
            </a:extLst>
          </p:cNvPr>
          <p:cNvSpPr txBox="1"/>
          <p:nvPr/>
        </p:nvSpPr>
        <p:spPr>
          <a:xfrm>
            <a:off x="-856408" y="-763462"/>
            <a:ext cx="3032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>
                <a:solidFill>
                  <a:schemeClr val="accent3"/>
                </a:solidFill>
              </a:rPr>
              <a:t>1</a:t>
            </a:r>
            <a:endParaRPr lang="en-CH" sz="2800" dirty="0">
              <a:solidFill>
                <a:schemeClr val="accent3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5F00A43-7A32-7C16-8A3D-EFAFDC90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-839893"/>
            <a:ext cx="7590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[15, 21, 45, 50, 52, 55, 55]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0AA752-F87A-4874-33D3-94A5F147E1D3}"/>
              </a:ext>
            </a:extLst>
          </p:cNvPr>
          <p:cNvGrpSpPr/>
          <p:nvPr/>
        </p:nvGrpSpPr>
        <p:grpSpPr>
          <a:xfrm>
            <a:off x="16215075" y="1481322"/>
            <a:ext cx="10145713" cy="4210241"/>
            <a:chOff x="827087" y="2346325"/>
            <a:chExt cx="10145713" cy="42102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238922-6763-AAE2-09E2-BD9B8359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1976"/>
            <a:stretch/>
          </p:blipFill>
          <p:spPr>
            <a:xfrm>
              <a:off x="827087" y="2346325"/>
              <a:ext cx="963613" cy="9334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B96B82-3E70-00EE-C756-9A4183D9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176" r="1800"/>
            <a:stretch/>
          </p:blipFill>
          <p:spPr>
            <a:xfrm>
              <a:off x="827087" y="4680301"/>
              <a:ext cx="963613" cy="9334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7AD72-0EEB-F0D2-108A-3F826D97E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534" r="37442"/>
            <a:stretch/>
          </p:blipFill>
          <p:spPr>
            <a:xfrm>
              <a:off x="827087" y="3513313"/>
              <a:ext cx="963613" cy="933450"/>
            </a:xfrm>
            <a:prstGeom prst="rect">
              <a:avLst/>
            </a:prstGeom>
          </p:spPr>
        </p:pic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48A9C840-C714-089C-F425-F98CEB849ABC}"/>
                </a:ext>
              </a:extLst>
            </p:cNvPr>
            <p:cNvSpPr txBox="1">
              <a:spLocks/>
            </p:cNvSpPr>
            <p:nvPr/>
          </p:nvSpPr>
          <p:spPr>
            <a:xfrm>
              <a:off x="1897902" y="2451543"/>
              <a:ext cx="9074898" cy="410502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H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test IS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tx2"/>
                  </a:solidFill>
                </a:rPr>
                <a:t>The test is NOT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accent3"/>
                  </a:solidFill>
                </a:rPr>
                <a:t>I would need more data to decide</a:t>
              </a:r>
            </a:p>
            <a:p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6681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CC73-7536-CD25-E43A-8DCFA0C6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6D04F-E218-5FCF-3C98-A26DD084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DBACB-8E97-1932-B493-C4110CC5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2351-FE08-BEFA-EB35-92BF1C78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C76A6-B915-4724-A414-E6F83C12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D15E82E-6F51-3DA1-F906-AAA0A04DC77C}"/>
              </a:ext>
            </a:extLst>
          </p:cNvPr>
          <p:cNvSpPr txBox="1">
            <a:spLocks/>
          </p:cNvSpPr>
          <p:nvPr/>
        </p:nvSpPr>
        <p:spPr>
          <a:xfrm>
            <a:off x="577850" y="5220800"/>
            <a:ext cx="4749800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>
                <a:solidFill>
                  <a:schemeClr val="accent3"/>
                </a:solidFill>
              </a:rPr>
              <a:t>“Bias” / </a:t>
            </a:r>
          </a:p>
          <a:p>
            <a:pPr marL="0" indent="0">
              <a:buNone/>
            </a:pPr>
            <a:r>
              <a:rPr lang="en-CH" dirty="0">
                <a:solidFill>
                  <a:schemeClr val="accent3"/>
                </a:solidFill>
              </a:rPr>
              <a:t>systematic error</a:t>
            </a:r>
            <a:endParaRPr lang="en-CH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H" u="sng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169664-CDDC-E927-B230-4DF4D24863B9}"/>
              </a:ext>
            </a:extLst>
          </p:cNvPr>
          <p:cNvSpPr/>
          <p:nvPr/>
        </p:nvSpPr>
        <p:spPr>
          <a:xfrm>
            <a:off x="292100" y="3498850"/>
            <a:ext cx="8877300" cy="2858636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164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4CAF0-9C4A-D07E-B744-8E7C48AD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0B97-89DA-2038-C21B-679F9B91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89FAF-EB56-7DF8-3C08-24D3894C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2198F38-FDC7-D511-75BB-94E9E5754297}"/>
              </a:ext>
            </a:extLst>
          </p:cNvPr>
          <p:cNvSpPr txBox="1">
            <a:spLocks/>
          </p:cNvSpPr>
          <p:nvPr/>
        </p:nvSpPr>
        <p:spPr>
          <a:xfrm>
            <a:off x="9220200" y="0"/>
            <a:ext cx="4749800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>
                <a:solidFill>
                  <a:schemeClr val="accent3"/>
                </a:solidFill>
              </a:rPr>
              <a:t>Large Variance</a:t>
            </a:r>
            <a:endParaRPr lang="en-CH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H" u="sng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BA92B-4DCF-E2F4-C6A5-F02FA9AF9102}"/>
              </a:ext>
            </a:extLst>
          </p:cNvPr>
          <p:cNvSpPr/>
          <p:nvPr/>
        </p:nvSpPr>
        <p:spPr>
          <a:xfrm>
            <a:off x="5994400" y="0"/>
            <a:ext cx="3124200" cy="6858000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870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8D98-EFE2-0ADF-3404-80DA6412B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A607-95AC-C4C0-6285-6A8756C3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Sample mean vs population mean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E6BCF-76C5-1382-083C-B4AF5CFB3540}"/>
              </a:ext>
            </a:extLst>
          </p:cNvPr>
          <p:cNvSpPr txBox="1"/>
          <p:nvPr/>
        </p:nvSpPr>
        <p:spPr>
          <a:xfrm>
            <a:off x="148224" y="1180179"/>
            <a:ext cx="380232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03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6D552-B38E-0B32-A643-8DABB902A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B296-CFC1-2B8C-6138-0591FD01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108952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sample mean is an </a:t>
            </a:r>
            <a:r>
              <a:rPr lang="en-CH" sz="36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unbiased estimator </a:t>
            </a: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of 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mean of the population / of the probability distribution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C5E8-BE99-6777-F7AF-3FC915B0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3597-79E4-6ECF-04E2-1F63D02E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108952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sample mean is an </a:t>
            </a:r>
            <a:r>
              <a:rPr lang="en-CH" sz="36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unbiased estimator </a:t>
            </a: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of 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mean of the population / of the probability distribution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1DA12-C9A0-9492-0EDC-027857752931}"/>
              </a:ext>
            </a:extLst>
          </p:cNvPr>
          <p:cNvGrpSpPr/>
          <p:nvPr/>
        </p:nvGrpSpPr>
        <p:grpSpPr>
          <a:xfrm>
            <a:off x="1743425" y="2859272"/>
            <a:ext cx="10145713" cy="4210241"/>
            <a:chOff x="827087" y="2346325"/>
            <a:chExt cx="10145713" cy="42102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80A061-3D4B-3054-FABD-7538C0088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1976"/>
            <a:stretch/>
          </p:blipFill>
          <p:spPr>
            <a:xfrm>
              <a:off x="827087" y="2346325"/>
              <a:ext cx="963613" cy="9334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5E171C-618E-F313-94D6-F8FFD83C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176" r="1800"/>
            <a:stretch/>
          </p:blipFill>
          <p:spPr>
            <a:xfrm>
              <a:off x="827087" y="4680301"/>
              <a:ext cx="963613" cy="9334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E146CA-5A33-04E9-4B94-2425247A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534" r="37442"/>
            <a:stretch/>
          </p:blipFill>
          <p:spPr>
            <a:xfrm>
              <a:off x="827087" y="3513313"/>
              <a:ext cx="963613" cy="933450"/>
            </a:xfrm>
            <a:prstGeom prst="rect">
              <a:avLst/>
            </a:prstGeom>
          </p:spPr>
        </p:pic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E317558A-CA70-C018-A01E-AC3F57C13997}"/>
                </a:ext>
              </a:extLst>
            </p:cNvPr>
            <p:cNvSpPr txBox="1">
              <a:spLocks/>
            </p:cNvSpPr>
            <p:nvPr/>
          </p:nvSpPr>
          <p:spPr>
            <a:xfrm>
              <a:off x="1897902" y="2451543"/>
              <a:ext cx="9074898" cy="410502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H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Systematically too high (Bias &gt; 0)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tx2"/>
                  </a:solidFill>
                </a:rPr>
                <a:t>Unbiased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accent3"/>
                  </a:solidFill>
                </a:rPr>
                <a:t>Systematically too low (Bias &lt; 0)</a:t>
              </a:r>
            </a:p>
            <a:p>
              <a:endParaRPr lang="en-CH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211BD1A-17AB-D387-5C52-50991BCD5551}"/>
              </a:ext>
            </a:extLst>
          </p:cNvPr>
          <p:cNvSpPr txBox="1">
            <a:spLocks/>
          </p:cNvSpPr>
          <p:nvPr/>
        </p:nvSpPr>
        <p:spPr>
          <a:xfrm>
            <a:off x="-180551" y="1961325"/>
            <a:ext cx="12224327" cy="5909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Bahnschrift Semi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sample VARIANCE is....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325F7-29CF-1687-1FA7-5A921070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F2B6-E978-61F6-04F8-B77E5762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Sample variance vs population variance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9A07F-5312-BF20-70B1-78B5E69EA7E1}"/>
              </a:ext>
            </a:extLst>
          </p:cNvPr>
          <p:cNvSpPr txBox="1"/>
          <p:nvPr/>
        </p:nvSpPr>
        <p:spPr>
          <a:xfrm>
            <a:off x="148224" y="1180179"/>
            <a:ext cx="369012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6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7398FE9-B291-9F34-4B75-26658218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730" y="696807"/>
            <a:ext cx="4628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H" altLang="en-CH" sz="3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[11</a:t>
            </a:r>
            <a:r>
              <a:rPr kumimoji="0" lang="en-CH" altLang="en-CH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13, 12, 14]  </a:t>
            </a:r>
          </a:p>
        </p:txBody>
      </p:sp>
    </p:spTree>
    <p:extLst>
      <p:ext uri="{BB962C8B-B14F-4D97-AF65-F5344CB8AC3E}">
        <p14:creationId xmlns:p14="http://schemas.microsoft.com/office/powerpoint/2010/main" val="10295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5FEE2-AEEC-1942-082B-10E7E5BD7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C0AE-2644-F882-0CBC-8C69FA43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Sample variance vs population variance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4FDC8-0EC2-2D5E-1256-49E7875411B0}"/>
              </a:ext>
            </a:extLst>
          </p:cNvPr>
          <p:cNvSpPr txBox="1"/>
          <p:nvPr/>
        </p:nvSpPr>
        <p:spPr>
          <a:xfrm>
            <a:off x="148224" y="1180179"/>
            <a:ext cx="365806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55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6214-9364-CAA4-06C5-A9B27EF5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69F2-6CB3-4ADB-DE46-40A7D5E9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Sample std. dev. vs population std. dev.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4F03F-DD20-0857-7982-FB48FBAE96B2}"/>
              </a:ext>
            </a:extLst>
          </p:cNvPr>
          <p:cNvSpPr txBox="1"/>
          <p:nvPr/>
        </p:nvSpPr>
        <p:spPr>
          <a:xfrm>
            <a:off x="148224" y="1180179"/>
            <a:ext cx="365806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385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FCAE-E3AB-9D05-D187-8B108492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CB02-08AC-14FC-6336-0C1C7B27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Mean Square Error (MSE)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D958D-D372-F054-4A22-DB5E8B1DD95D}"/>
              </a:ext>
            </a:extLst>
          </p:cNvPr>
          <p:cNvSpPr txBox="1"/>
          <p:nvPr/>
        </p:nvSpPr>
        <p:spPr>
          <a:xfrm>
            <a:off x="148224" y="1180179"/>
            <a:ext cx="38664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21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Normal/Gaussian distribution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5CFA6-A15B-113D-9FEE-D0459F1F62E6}"/>
              </a:ext>
            </a:extLst>
          </p:cNvPr>
          <p:cNvSpPr txBox="1"/>
          <p:nvPr/>
        </p:nvSpPr>
        <p:spPr>
          <a:xfrm>
            <a:off x="281574" y="1034129"/>
            <a:ext cx="3032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>
                <a:solidFill>
                  <a:schemeClr val="accent3"/>
                </a:solidFill>
              </a:rPr>
              <a:t>1</a:t>
            </a:r>
            <a:endParaRPr lang="en-CH" sz="2800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D2468-4806-2766-F997-F15A264C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08" y="786938"/>
            <a:ext cx="4260883" cy="29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>
            <a:extLst>
              <a:ext uri="{FF2B5EF4-FFF2-40B4-BE49-F238E27FC236}">
                <a16:creationId xmlns:a16="http://schemas.microsoft.com/office/drawing/2014/main" id="{9A500ACA-E999-F569-B8F9-59C178B60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/>
          <a:stretch/>
        </p:blipFill>
        <p:spPr>
          <a:xfrm>
            <a:off x="5501829" y="417119"/>
            <a:ext cx="6690171" cy="6023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8D82A-F9AB-7A22-5B27-CBB316F7B68E}"/>
              </a:ext>
            </a:extLst>
          </p:cNvPr>
          <p:cNvSpPr/>
          <p:nvPr/>
        </p:nvSpPr>
        <p:spPr>
          <a:xfrm>
            <a:off x="5674093" y="539015"/>
            <a:ext cx="996214" cy="5818471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3018F-18BE-41AB-523C-7AEAD494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6" y="112173"/>
            <a:ext cx="6789262" cy="1837426"/>
          </a:xfrm>
        </p:spPr>
        <p:txBody>
          <a:bodyPr/>
          <a:lstStyle/>
          <a:p>
            <a:pPr algn="l"/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Standard normal table 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(z table)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7CDE9-0645-C8A3-8F89-B933447BE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52E4-8666-B191-76A4-DD80F035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Probability density function of a mean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C749C-1930-C6D4-86BF-5B7AA68A775F}"/>
              </a:ext>
            </a:extLst>
          </p:cNvPr>
          <p:cNvSpPr txBox="1"/>
          <p:nvPr/>
        </p:nvSpPr>
        <p:spPr>
          <a:xfrm>
            <a:off x="281574" y="1034129"/>
            <a:ext cx="37061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92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9E7CD-78CE-9661-EBB0-242186DC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BC02-21C1-284E-C1B3-260A929F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 Limit Theorem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D8ACB-7DD2-41F3-CBD4-F379807B323B}"/>
              </a:ext>
            </a:extLst>
          </p:cNvPr>
          <p:cNvSpPr txBox="1"/>
          <p:nvPr/>
        </p:nvSpPr>
        <p:spPr>
          <a:xfrm>
            <a:off x="281574" y="1034129"/>
            <a:ext cx="373820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23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E039-ACBA-616C-42D5-64F26E54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07F0-940D-0CFC-A759-E6047396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From probability distributions to data... and back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2FE1E-7748-C91E-5D7C-AF4850118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6C53-8B3D-6E31-A23E-76335967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6514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From probability distributions to data... and back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0649018-1C6A-AB98-38E2-779C54303301}"/>
              </a:ext>
            </a:extLst>
          </p:cNvPr>
          <p:cNvSpPr txBox="1">
            <a:spLocks/>
          </p:cNvSpPr>
          <p:nvPr/>
        </p:nvSpPr>
        <p:spPr>
          <a:xfrm>
            <a:off x="0" y="641350"/>
            <a:ext cx="12192000" cy="6216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Situation A: We want to know something about a large </a:t>
            </a:r>
            <a:r>
              <a:rPr lang="en-CH" u="sng" dirty="0">
                <a:solidFill>
                  <a:schemeClr val="accent3"/>
                </a:solidFill>
              </a:rPr>
              <a:t>POPULATION</a:t>
            </a:r>
            <a:r>
              <a:rPr lang="en-CH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buNone/>
            </a:pPr>
            <a:r>
              <a:rPr lang="en-CH" dirty="0">
                <a:solidFill>
                  <a:schemeClr val="accent3"/>
                </a:solidFill>
              </a:rPr>
              <a:t>but only have the </a:t>
            </a:r>
            <a:r>
              <a:rPr lang="en-CH" dirty="0" err="1">
                <a:solidFill>
                  <a:schemeClr val="accent3"/>
                </a:solidFill>
              </a:rPr>
              <a:t>ressources</a:t>
            </a:r>
            <a:r>
              <a:rPr lang="en-CH" dirty="0">
                <a:solidFill>
                  <a:schemeClr val="accent3"/>
                </a:solidFill>
              </a:rPr>
              <a:t> to look at </a:t>
            </a:r>
            <a:r>
              <a:rPr lang="en-CH" u="sng" dirty="0">
                <a:solidFill>
                  <a:schemeClr val="accent3"/>
                </a:solidFill>
              </a:rPr>
              <a:t>N SAMPLES </a:t>
            </a:r>
          </a:p>
          <a:p>
            <a:pPr marL="0" indent="0">
              <a:buNone/>
            </a:pPr>
            <a:endParaRPr lang="en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All Swiss citizens    		    		1000 people chosen at “random”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All iPhones produced in 2023		8000 phones inspected for quality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Every Rb atoms in the universe		10^9 Rb atoms measured in my lab</a:t>
            </a:r>
          </a:p>
          <a:p>
            <a:pPr marL="0" indent="0">
              <a:buNone/>
            </a:pPr>
            <a:endParaRPr lang="en-C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5F6CE-4742-E8F3-8BD1-0F114FA5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DCA9-62CA-269A-A96F-6892FA05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6514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From probability distributions to data... and back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B2B8AE5-8F4D-9D69-C557-C3F468F7F128}"/>
              </a:ext>
            </a:extLst>
          </p:cNvPr>
          <p:cNvSpPr txBox="1">
            <a:spLocks/>
          </p:cNvSpPr>
          <p:nvPr/>
        </p:nvSpPr>
        <p:spPr>
          <a:xfrm>
            <a:off x="0" y="641350"/>
            <a:ext cx="12192000" cy="6216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Situation A: We want to know something about a large </a:t>
            </a:r>
            <a:r>
              <a:rPr lang="en-CH" u="sng" dirty="0">
                <a:solidFill>
                  <a:schemeClr val="accent3"/>
                </a:solidFill>
              </a:rPr>
              <a:t>POPULATION</a:t>
            </a:r>
            <a:r>
              <a:rPr lang="en-CH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buNone/>
            </a:pPr>
            <a:r>
              <a:rPr lang="en-CH" dirty="0">
                <a:solidFill>
                  <a:schemeClr val="accent3"/>
                </a:solidFill>
              </a:rPr>
              <a:t>but only have the </a:t>
            </a:r>
            <a:r>
              <a:rPr lang="en-CH" dirty="0" err="1">
                <a:solidFill>
                  <a:schemeClr val="accent3"/>
                </a:solidFill>
              </a:rPr>
              <a:t>ressources</a:t>
            </a:r>
            <a:r>
              <a:rPr lang="en-CH" dirty="0">
                <a:solidFill>
                  <a:schemeClr val="accent3"/>
                </a:solidFill>
              </a:rPr>
              <a:t> to look at </a:t>
            </a:r>
            <a:r>
              <a:rPr lang="en-CH" u="sng" dirty="0">
                <a:solidFill>
                  <a:schemeClr val="accent3"/>
                </a:solidFill>
              </a:rPr>
              <a:t>N SAMPLES </a:t>
            </a:r>
          </a:p>
          <a:p>
            <a:pPr marL="0" indent="0">
              <a:buNone/>
            </a:pPr>
            <a:endParaRPr lang="en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All Swiss citizens    		    		1000 people chosen at “random”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All iPhones produced in 2023		8000 phones inspected for quality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Every Rb atoms in the universe		10^9 Rb atoms measured in my lab</a:t>
            </a:r>
          </a:p>
          <a:p>
            <a:pPr marL="0" indent="0">
              <a:buNone/>
            </a:pPr>
            <a:endParaRPr lang="en-CH" dirty="0">
              <a:solidFill>
                <a:schemeClr val="tx2"/>
              </a:solidFill>
            </a:endParaRPr>
          </a:p>
          <a:p>
            <a:r>
              <a:rPr lang="en-CH" dirty="0">
                <a:solidFill>
                  <a:schemeClr val="accent3"/>
                </a:solidFill>
              </a:rPr>
              <a:t>Situation B: we want to know the “true” probability distribution of a </a:t>
            </a:r>
            <a:r>
              <a:rPr lang="en-CH" u="sng" dirty="0">
                <a:solidFill>
                  <a:schemeClr val="accent3"/>
                </a:solidFill>
              </a:rPr>
              <a:t>RANDOM PROCESS</a:t>
            </a:r>
            <a:r>
              <a:rPr lang="en-CH" dirty="0">
                <a:solidFill>
                  <a:schemeClr val="accent3"/>
                </a:solidFill>
              </a:rPr>
              <a:t> but we can only </a:t>
            </a:r>
            <a:r>
              <a:rPr lang="en-CH" u="sng" dirty="0">
                <a:solidFill>
                  <a:schemeClr val="accent3"/>
                </a:solidFill>
              </a:rPr>
              <a:t>SAMPLE THE PROCESS N TIMES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Flipping a coin					10 coin flips we record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Electrons scattering in a resistor		voltage drop across this resistor</a:t>
            </a:r>
          </a:p>
          <a:p>
            <a:pPr marL="0" indent="0">
              <a:buNone/>
            </a:pPr>
            <a:r>
              <a:rPr lang="en-CH" dirty="0">
                <a:solidFill>
                  <a:schemeClr val="tx2"/>
                </a:solidFill>
              </a:rPr>
              <a:t>Quantum measurement of a laser		number of photons recorded</a:t>
            </a:r>
          </a:p>
          <a:p>
            <a:pPr marL="0" indent="0">
              <a:buNone/>
            </a:pPr>
            <a:endParaRPr lang="en-CH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853C-7849-6ACE-1A8C-C9AAC0B93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5698-3AD3-AFA1-BFDF-EE552265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-50799"/>
            <a:ext cx="12224327" cy="56514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From probability distributions to data... and back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B7006AA-C42A-AF63-AFFC-6D68FCC4E57F}"/>
              </a:ext>
            </a:extLst>
          </p:cNvPr>
          <p:cNvSpPr txBox="1">
            <a:spLocks/>
          </p:cNvSpPr>
          <p:nvPr/>
        </p:nvSpPr>
        <p:spPr>
          <a:xfrm>
            <a:off x="0" y="641350"/>
            <a:ext cx="12192000" cy="6216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Cleaning up the notation</a:t>
            </a:r>
            <a:endParaRPr lang="en-CH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H" u="sng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DF78F-DED5-2E80-7637-BBC9D284710A}"/>
              </a:ext>
            </a:extLst>
          </p:cNvPr>
          <p:cNvSpPr txBox="1"/>
          <p:nvPr/>
        </p:nvSpPr>
        <p:spPr>
          <a:xfrm>
            <a:off x="148224" y="1180179"/>
            <a:ext cx="38824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15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theme/theme1.xml><?xml version="1.0" encoding="utf-8"?>
<a:theme xmlns:a="http://schemas.openxmlformats.org/drawingml/2006/main" name="Office Theme">
  <a:themeElements>
    <a:clrScheme name="GJ2022">
      <a:dk1>
        <a:srgbClr val="006060"/>
      </a:dk1>
      <a:lt1>
        <a:srgbClr val="000000"/>
      </a:lt1>
      <a:dk2>
        <a:srgbClr val="E7E6E6"/>
      </a:dk2>
      <a:lt2>
        <a:srgbClr val="FFFFFF"/>
      </a:lt2>
      <a:accent1>
        <a:srgbClr val="9DC3E6"/>
      </a:accent1>
      <a:accent2>
        <a:srgbClr val="A5A5A5"/>
      </a:accent2>
      <a:accent3>
        <a:srgbClr val="ED7D31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954F72"/>
      </a:folHlink>
    </a:clrScheme>
    <a:fontScheme name="GJ2020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hnschrift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13099</TotalTime>
  <Words>439</Words>
  <Application>Microsoft Office PowerPoint</Application>
  <PresentationFormat>Widescreen</PresentationFormat>
  <Paragraphs>80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Bahnschrift SemiLight</vt:lpstr>
      <vt:lpstr>Courier New</vt:lpstr>
      <vt:lpstr>Bahnschrift</vt:lpstr>
      <vt:lpstr>Bahnschrift Light</vt:lpstr>
      <vt:lpstr>Arial</vt:lpstr>
      <vt:lpstr>Calibri</vt:lpstr>
      <vt:lpstr>Office Theme</vt:lpstr>
      <vt:lpstr>8_Office Theme</vt:lpstr>
      <vt:lpstr>MSE-213  Probability and statistics for materials science</vt:lpstr>
      <vt:lpstr>The Normal/Gaussian distribution</vt:lpstr>
      <vt:lpstr>Standard normal table  (z table) </vt:lpstr>
      <vt:lpstr>Probability density function of a mean</vt:lpstr>
      <vt:lpstr>The Central Limit Theorem</vt:lpstr>
      <vt:lpstr>From probability distributions to data... and back</vt:lpstr>
      <vt:lpstr>From probability distributions to data... and back</vt:lpstr>
      <vt:lpstr>From probability distributions to data... and back</vt:lpstr>
      <vt:lpstr>From probability distributions to data... and back</vt:lpstr>
      <vt:lpstr>PowerPoint Presentation</vt:lpstr>
      <vt:lpstr>PowerPoint Presentation</vt:lpstr>
      <vt:lpstr>PowerPoint Presentation</vt:lpstr>
      <vt:lpstr>Sample mean vs population mean</vt:lpstr>
      <vt:lpstr>The sample mean is an unbiased estimator of  the mean of the population / of the probability distribution</vt:lpstr>
      <vt:lpstr>The sample mean is an unbiased estimator of  the mean of the population / of the probability distribution</vt:lpstr>
      <vt:lpstr>Sample variance vs population variance</vt:lpstr>
      <vt:lpstr>Sample variance vs population variance</vt:lpstr>
      <vt:lpstr>Sample std. dev. vs population std. dev.</vt:lpstr>
      <vt:lpstr>The Mean Square Error (MSE)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Gregor Jotzu</cp:lastModifiedBy>
  <cp:revision>387</cp:revision>
  <dcterms:created xsi:type="dcterms:W3CDTF">2022-01-22T10:25:52Z</dcterms:created>
  <dcterms:modified xsi:type="dcterms:W3CDTF">2024-10-11T09:02:25Z</dcterms:modified>
</cp:coreProperties>
</file>