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84" r:id="rId3"/>
  </p:sldMasterIdLst>
  <p:notesMasterIdLst>
    <p:notesMasterId r:id="rId33"/>
  </p:notesMasterIdLst>
  <p:sldIdLst>
    <p:sldId id="256" r:id="rId4"/>
    <p:sldId id="257" r:id="rId5"/>
    <p:sldId id="308" r:id="rId6"/>
    <p:sldId id="274" r:id="rId7"/>
    <p:sldId id="408" r:id="rId8"/>
    <p:sldId id="275" r:id="rId9"/>
    <p:sldId id="276" r:id="rId10"/>
    <p:sldId id="281" r:id="rId11"/>
    <p:sldId id="282" r:id="rId12"/>
    <p:sldId id="287" r:id="rId13"/>
    <p:sldId id="286" r:id="rId14"/>
    <p:sldId id="278" r:id="rId15"/>
    <p:sldId id="285" r:id="rId16"/>
    <p:sldId id="291" r:id="rId17"/>
    <p:sldId id="404" r:id="rId18"/>
    <p:sldId id="309" r:id="rId19"/>
    <p:sldId id="406" r:id="rId20"/>
    <p:sldId id="407" r:id="rId21"/>
    <p:sldId id="306" r:id="rId22"/>
    <p:sldId id="273" r:id="rId23"/>
    <p:sldId id="409" r:id="rId24"/>
    <p:sldId id="292" r:id="rId25"/>
    <p:sldId id="293" r:id="rId26"/>
    <p:sldId id="294" r:id="rId27"/>
    <p:sldId id="299" r:id="rId28"/>
    <p:sldId id="290" r:id="rId29"/>
    <p:sldId id="303" r:id="rId30"/>
    <p:sldId id="300" r:id="rId31"/>
    <p:sldId id="30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B0B"/>
    <a:srgbClr val="454710"/>
    <a:srgbClr val="9FA613"/>
    <a:srgbClr val="FCD2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2"/>
  </p:normalViewPr>
  <p:slideViewPr>
    <p:cSldViewPr snapToGrid="0" snapToObjects="1"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336A78-B7DB-F84B-B9B0-8135BB270505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E25C8-7AFE-9646-BA3C-9504B5728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48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96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9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2E25C8-7AFE-9646-BA3C-9504B5728A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18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12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83E52-1C7D-DB48-836A-4788202191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98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C9B9B-5943-EE43-A362-85D3F2137E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1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D8D18C-5359-AC41-9A7E-B9565451ED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43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30F7C-0D53-9E41-8FD9-C20A4F5A2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558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47E2F-E661-A240-B06B-5DECB4254B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4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0E646-FC6E-924F-9746-D26DEFB298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38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957C3-6099-A64C-9648-7972C08248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572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676EB-BF10-1F40-A6FE-5974930BC8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1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A4CC-B427-2944-A3FA-E5F1C1DA78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67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B9B5F-0D4E-B744-85F6-FF89D0300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8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F9551-FB86-0640-9F93-938DBF93DB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15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899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18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2066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7505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5035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280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8607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022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6742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9120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6651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57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0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7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5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0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4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89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53CB5-D1BF-B548-9809-88C5940F5E2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1ACCB-2B1B-0946-A611-001B72C5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3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0C9972D-9267-D743-9A1A-D0758E2FA909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32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F7E6DF-6034-488D-84D1-57D87785FA0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3/21/24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4912CFD-C758-442E-8EC7-9C87DB457D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8065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0.png"/><Relationship Id="rId12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3.png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4"/><Relationship Id="rId7" Type="http://schemas.openxmlformats.org/officeDocument/2006/relationships/image" Target="../media/image200.png"/><Relationship Id="rId12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8.png"/><Relationship Id="rId4" Type="http://schemas.openxmlformats.org/officeDocument/2006/relationships/video" Target="../media/media4.mp4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35.png"/><Relationship Id="rId3" Type="http://schemas.microsoft.com/office/2007/relationships/media" Target="../media/media6.mp4"/><Relationship Id="rId7" Type="http://schemas.openxmlformats.org/officeDocument/2006/relationships/image" Target="../media/image20.png"/><Relationship Id="rId12" Type="http://schemas.openxmlformats.org/officeDocument/2006/relationships/image" Target="../media/image3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2.png"/><Relationship Id="rId4" Type="http://schemas.openxmlformats.org/officeDocument/2006/relationships/video" Target="../media/media6.mp4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7.jpg"/><Relationship Id="rId7" Type="http://schemas.openxmlformats.org/officeDocument/2006/relationships/image" Target="../media/image41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Lecture 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Interference and Coherence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29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Michelson’s apparatus</a:t>
            </a: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5" y="1604257"/>
            <a:ext cx="3865098" cy="253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40" y="1992435"/>
            <a:ext cx="3035935" cy="37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16" y="4544646"/>
            <a:ext cx="3188676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94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Michelson-Morley experiment</a:t>
            </a:r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22" y="1601664"/>
            <a:ext cx="6311363" cy="47287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9581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1415"/>
            <a:ext cx="7380288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677214" y="228600"/>
            <a:ext cx="7769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rgbClr val="0000FF"/>
                </a:solidFill>
              </a:rPr>
              <a:t>Young’s double slit interferometer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56600" y="6515100"/>
            <a:ext cx="787400" cy="342900"/>
          </a:xfrm>
        </p:spPr>
        <p:txBody>
          <a:bodyPr/>
          <a:lstStyle/>
          <a:p>
            <a:pPr>
              <a:defRPr/>
            </a:pPr>
            <a:fld id="{041FFE32-E344-E543-A1CF-F9BA5866C44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0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780754"/>
              </p:ext>
            </p:extLst>
          </p:nvPr>
        </p:nvGraphicFramePr>
        <p:xfrm>
          <a:off x="7010322" y="26543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10322" y="26543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6741695"/>
              </p:ext>
            </p:extLst>
          </p:nvPr>
        </p:nvGraphicFramePr>
        <p:xfrm>
          <a:off x="44450" y="2906715"/>
          <a:ext cx="9096375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775200" imgH="1968500" progId="Equation.DSMT4">
                  <p:embed/>
                </p:oleObj>
              </mc:Choice>
              <mc:Fallback>
                <p:oleObj name="Equation" r:id="rId4" imgW="4775200" imgH="1968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450" y="2906715"/>
                        <a:ext cx="9096375" cy="374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 flipH="1">
            <a:off x="5524237" y="526604"/>
            <a:ext cx="45719" cy="1628865"/>
            <a:chOff x="2149231" y="273538"/>
            <a:chExt cx="31268" cy="276660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49231" y="273538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2164865" y="1246534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180499" y="2219530"/>
              <a:ext cx="0" cy="820616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5314384" y="526604"/>
            <a:ext cx="0" cy="1628865"/>
          </a:xfrm>
          <a:prstGeom prst="line">
            <a:avLst/>
          </a:prstGeom>
          <a:ln>
            <a:solidFill>
              <a:srgbClr val="008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024845" y="1009747"/>
            <a:ext cx="85969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024845" y="1681707"/>
            <a:ext cx="85969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91185" y="2284969"/>
            <a:ext cx="10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a(</a:t>
            </a:r>
            <a:r>
              <a:rPr lang="en-US" dirty="0" err="1"/>
              <a:t>x,t</a:t>
            </a:r>
            <a:r>
              <a:rPr lang="en-US" dirty="0"/>
              <a:t>)</a:t>
            </a:r>
            <a:r>
              <a:rPr lang="en-US" dirty="0" err="1"/>
              <a:t>e</a:t>
            </a:r>
            <a:r>
              <a:rPr lang="en-US" baseline="30000" dirty="0" err="1"/>
              <a:t>j</a:t>
            </a:r>
            <a:r>
              <a:rPr lang="el-GR" baseline="30000" dirty="0"/>
              <a:t>ω</a:t>
            </a:r>
            <a:r>
              <a:rPr lang="en-US" baseline="30000" dirty="0"/>
              <a:t>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76794" y="825081"/>
            <a:ext cx="38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654448" y="1487656"/>
            <a:ext cx="38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2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7541768" y="526604"/>
            <a:ext cx="19539" cy="1758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7463618" y="825081"/>
            <a:ext cx="214923" cy="1846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823924" y="730130"/>
            <a:ext cx="351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cxnSp>
        <p:nvCxnSpPr>
          <p:cNvPr id="31" name="Straight Connector 30"/>
          <p:cNvCxnSpPr>
            <a:stCxn id="25" idx="1"/>
            <a:endCxn id="28" idx="3"/>
          </p:cNvCxnSpPr>
          <p:nvPr/>
        </p:nvCxnSpPr>
        <p:spPr>
          <a:xfrm flipV="1">
            <a:off x="5654448" y="982703"/>
            <a:ext cx="1840645" cy="6896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24" idx="1"/>
            <a:endCxn id="28" idx="2"/>
          </p:cNvCxnSpPr>
          <p:nvPr/>
        </p:nvCxnSpPr>
        <p:spPr>
          <a:xfrm flipV="1">
            <a:off x="5676794" y="917414"/>
            <a:ext cx="1786824" cy="923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61463" y="392685"/>
            <a:ext cx="34698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Spatial coherence</a:t>
            </a:r>
          </a:p>
        </p:txBody>
      </p:sp>
    </p:spTree>
    <p:extLst>
      <p:ext uri="{BB962C8B-B14F-4D97-AF65-F5344CB8AC3E}">
        <p14:creationId xmlns:p14="http://schemas.microsoft.com/office/powerpoint/2010/main" val="2697190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214764"/>
              </p:ext>
            </p:extLst>
          </p:nvPr>
        </p:nvGraphicFramePr>
        <p:xfrm>
          <a:off x="3708401" y="26289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7000" imgH="190500" progId="Equation.DSMT4">
                  <p:embed/>
                </p:oleObj>
              </mc:Choice>
              <mc:Fallback>
                <p:oleObj name="Equation" r:id="rId2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08401" y="26289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915515"/>
              </p:ext>
            </p:extLst>
          </p:nvPr>
        </p:nvGraphicFramePr>
        <p:xfrm>
          <a:off x="3708401" y="2628900"/>
          <a:ext cx="1270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7000" imgH="190500" progId="Equation.DSMT4">
                  <p:embed/>
                </p:oleObj>
              </mc:Choice>
              <mc:Fallback>
                <p:oleObj name="Equation" r:id="rId4" imgW="1270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08401" y="2628900"/>
                        <a:ext cx="1270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9444732"/>
              </p:ext>
            </p:extLst>
          </p:nvPr>
        </p:nvGraphicFramePr>
        <p:xfrm>
          <a:off x="0" y="1068324"/>
          <a:ext cx="9037638" cy="503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927600" imgH="2743200" progId="Equation.DSMT4">
                  <p:embed/>
                </p:oleObj>
              </mc:Choice>
              <mc:Fallback>
                <p:oleObj name="Equation" r:id="rId5" imgW="4927600" imgH="274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1068324"/>
                        <a:ext cx="9037638" cy="503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9165" y="5529963"/>
            <a:ext cx="7703538" cy="509632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8BE00-EDCD-6C4B-AD87-4B6881904F3B}"/>
              </a:ext>
            </a:extLst>
          </p:cNvPr>
          <p:cNvSpPr txBox="1"/>
          <p:nvPr/>
        </p:nvSpPr>
        <p:spPr>
          <a:xfrm>
            <a:off x="8469630" y="30596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FF0000"/>
                </a:solidFill>
              </a:rPr>
              <a:t>dt</a:t>
            </a:r>
          </a:p>
        </p:txBody>
      </p:sp>
    </p:spTree>
    <p:extLst>
      <p:ext uri="{BB962C8B-B14F-4D97-AF65-F5344CB8AC3E}">
        <p14:creationId xmlns:p14="http://schemas.microsoft.com/office/powerpoint/2010/main" val="395085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val 5">
            <a:extLst>
              <a:ext uri="{FF2B5EF4-FFF2-40B4-BE49-F238E27FC236}">
                <a16:creationId xmlns:a16="http://schemas.microsoft.com/office/drawing/2014/main" id="{1DDFF7F8-707A-8F89-5694-E83C3A137D75}"/>
              </a:ext>
            </a:extLst>
          </p:cNvPr>
          <p:cNvSpPr>
            <a:spLocks/>
          </p:cNvSpPr>
          <p:nvPr/>
        </p:nvSpPr>
        <p:spPr bwMode="auto">
          <a:xfrm>
            <a:off x="4381128" y="2187774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</a:endParaRPr>
          </a:p>
        </p:txBody>
      </p:sp>
      <p:sp>
        <p:nvSpPr>
          <p:cNvPr id="52227" name="Line 30">
            <a:extLst>
              <a:ext uri="{FF2B5EF4-FFF2-40B4-BE49-F238E27FC236}">
                <a16:creationId xmlns:a16="http://schemas.microsoft.com/office/drawing/2014/main" id="{0729D49A-447A-B389-E0EA-5696A5BD22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14886" y="3187899"/>
            <a:ext cx="1482328" cy="901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2228" name="Line 31">
            <a:extLst>
              <a:ext uri="{FF2B5EF4-FFF2-40B4-BE49-F238E27FC236}">
                <a16:creationId xmlns:a16="http://schemas.microsoft.com/office/drawing/2014/main" id="{AC71D021-B280-39F6-E882-D1578302225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014886" y="2366367"/>
            <a:ext cx="1500188" cy="8215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2229" name="Line 33">
            <a:extLst>
              <a:ext uri="{FF2B5EF4-FFF2-40B4-BE49-F238E27FC236}">
                <a16:creationId xmlns:a16="http://schemas.microsoft.com/office/drawing/2014/main" id="{E6C8EE25-1EFB-F979-998C-EEC4EDF468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6144" y="4080867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05DC67-463B-5C87-C383-234FEA3F14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006331" y="2187774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91EDFC-E77A-0515-35CC-73A145784F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27164" y="19935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C030F5-ABFB-F741-0F2C-AD195EC9D5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7214" y="19935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87EA42D-9D71-A2DD-46EA-462F7FD567B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052837" y="4496098"/>
            <a:ext cx="2979167" cy="2455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4" name="TextBox 9">
            <a:extLst>
              <a:ext uri="{FF2B5EF4-FFF2-40B4-BE49-F238E27FC236}">
                <a16:creationId xmlns:a16="http://schemas.microsoft.com/office/drawing/2014/main" id="{0FFB4850-5645-2989-6B5D-06B73A4C9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0787" y="4928072"/>
            <a:ext cx="1159290" cy="6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Fourier</a:t>
            </a:r>
          </a:p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Transform</a:t>
            </a:r>
          </a:p>
        </p:txBody>
      </p:sp>
      <p:sp>
        <p:nvSpPr>
          <p:cNvPr id="52235" name="TextBox 10">
            <a:extLst>
              <a:ext uri="{FF2B5EF4-FFF2-40B4-BE49-F238E27FC236}">
                <a16:creationId xmlns:a16="http://schemas.microsoft.com/office/drawing/2014/main" id="{2EC038CD-2917-2E05-A0A4-D7B31EB76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004" y="150465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2236" name="TextBox 11">
            <a:extLst>
              <a:ext uri="{FF2B5EF4-FFF2-40B4-BE49-F238E27FC236}">
                <a16:creationId xmlns:a16="http://schemas.microsoft.com/office/drawing/2014/main" id="{7F2D587C-824E-76F6-3C98-1C41E7F6A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598" y="154148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2237" name="Line 33">
            <a:extLst>
              <a:ext uri="{FF2B5EF4-FFF2-40B4-BE49-F238E27FC236}">
                <a16:creationId xmlns:a16="http://schemas.microsoft.com/office/drawing/2014/main" id="{980810BA-0347-5D95-83D3-DF505B15E9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15074" y="2370832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26F03A-6D08-174F-46F0-42223B81C7E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52837" y="2178844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9" name="TextBox 14">
            <a:extLst>
              <a:ext uri="{FF2B5EF4-FFF2-40B4-BE49-F238E27FC236}">
                <a16:creationId xmlns:a16="http://schemas.microsoft.com/office/drawing/2014/main" id="{E6EDEDCA-AA99-70D1-5569-88C78EA12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803" y="652984"/>
            <a:ext cx="4192171" cy="52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12">
                <a:solidFill>
                  <a:srgbClr val="0000FF"/>
                </a:solidFill>
              </a:rPr>
              <a:t>Fourier transforming lens</a:t>
            </a:r>
          </a:p>
        </p:txBody>
      </p:sp>
    </p:spTree>
    <p:extLst>
      <p:ext uri="{BB962C8B-B14F-4D97-AF65-F5344CB8AC3E}">
        <p14:creationId xmlns:p14="http://schemas.microsoft.com/office/powerpoint/2010/main" val="299491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1108" y="404883"/>
            <a:ext cx="5070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Far Field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88938" y="1389063"/>
          <a:ext cx="8561387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949700" imgH="1892300" progId="Equation.DSMT4">
                  <p:embed/>
                </p:oleObj>
              </mc:Choice>
              <mc:Fallback>
                <p:oleObj name="Equation" r:id="rId2" imgW="3949700" imgH="18923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389063"/>
                        <a:ext cx="8561387" cy="4229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309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val 5">
            <a:extLst>
              <a:ext uri="{FF2B5EF4-FFF2-40B4-BE49-F238E27FC236}">
                <a16:creationId xmlns:a16="http://schemas.microsoft.com/office/drawing/2014/main" id="{463E0362-A947-5BB4-6897-542C05AEE32B}"/>
              </a:ext>
            </a:extLst>
          </p:cNvPr>
          <p:cNvSpPr>
            <a:spLocks/>
          </p:cNvSpPr>
          <p:nvPr/>
        </p:nvSpPr>
        <p:spPr bwMode="auto">
          <a:xfrm>
            <a:off x="3098602" y="2187774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</a:endParaRPr>
          </a:p>
        </p:txBody>
      </p:sp>
      <p:sp>
        <p:nvSpPr>
          <p:cNvPr id="53251" name="Oval 6">
            <a:extLst>
              <a:ext uri="{FF2B5EF4-FFF2-40B4-BE49-F238E27FC236}">
                <a16:creationId xmlns:a16="http://schemas.microsoft.com/office/drawing/2014/main" id="{C44BCDC4-B92E-5AEE-118D-E5EE8FA6A3D2}"/>
              </a:ext>
            </a:extLst>
          </p:cNvPr>
          <p:cNvSpPr>
            <a:spLocks/>
          </p:cNvSpPr>
          <p:nvPr/>
        </p:nvSpPr>
        <p:spPr bwMode="auto">
          <a:xfrm>
            <a:off x="6036469" y="2187774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</a:endParaRPr>
          </a:p>
        </p:txBody>
      </p:sp>
      <p:sp>
        <p:nvSpPr>
          <p:cNvPr id="53252" name="Line 30">
            <a:extLst>
              <a:ext uri="{FF2B5EF4-FFF2-40B4-BE49-F238E27FC236}">
                <a16:creationId xmlns:a16="http://schemas.microsoft.com/office/drawing/2014/main" id="{22A756EC-4306-F180-8C09-428B245DE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2359" y="3187899"/>
            <a:ext cx="1482328" cy="901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3" name="Line 31">
            <a:extLst>
              <a:ext uri="{FF2B5EF4-FFF2-40B4-BE49-F238E27FC236}">
                <a16:creationId xmlns:a16="http://schemas.microsoft.com/office/drawing/2014/main" id="{BEDC7260-B61D-19BB-BD63-8D909E798650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732359" y="2366367"/>
            <a:ext cx="1500188" cy="82153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4" name="Line 32">
            <a:extLst>
              <a:ext uri="{FF2B5EF4-FFF2-40B4-BE49-F238E27FC236}">
                <a16:creationId xmlns:a16="http://schemas.microsoft.com/office/drawing/2014/main" id="{A8E80403-FA3A-BD28-9CA6-17A909B29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2547" y="2366367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5" name="Line 33">
            <a:extLst>
              <a:ext uri="{FF2B5EF4-FFF2-40B4-BE49-F238E27FC236}">
                <a16:creationId xmlns:a16="http://schemas.microsoft.com/office/drawing/2014/main" id="{D38F0013-931F-4FD6-10A1-D9A97282C0B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3617" y="4080867"/>
            <a:ext cx="149125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6" name="Line 38">
            <a:extLst>
              <a:ext uri="{FF2B5EF4-FFF2-40B4-BE49-F238E27FC236}">
                <a16:creationId xmlns:a16="http://schemas.microsoft.com/office/drawing/2014/main" id="{5662FD1F-3186-1AB6-E374-0794004FFA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07906" y="3187899"/>
            <a:ext cx="1482328" cy="90078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7" name="Line 39">
            <a:extLst>
              <a:ext uri="{FF2B5EF4-FFF2-40B4-BE49-F238E27FC236}">
                <a16:creationId xmlns:a16="http://schemas.microsoft.com/office/drawing/2014/main" id="{85B82F68-E486-FD11-87D2-81EEDDEE647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090047" y="2366368"/>
            <a:ext cx="1500188" cy="82041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8" name="Line 40">
            <a:extLst>
              <a:ext uri="{FF2B5EF4-FFF2-40B4-BE49-F238E27FC236}">
                <a16:creationId xmlns:a16="http://schemas.microsoft.com/office/drawing/2014/main" id="{85E42D0C-173D-9C33-921E-A10F133C2AE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749478" y="2366367"/>
            <a:ext cx="134056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3259" name="Line 41">
            <a:extLst>
              <a:ext uri="{FF2B5EF4-FFF2-40B4-BE49-F238E27FC236}">
                <a16:creationId xmlns:a16="http://schemas.microsoft.com/office/drawing/2014/main" id="{A144024E-7420-4ECF-6EE6-E0E77DE3AC2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722689" y="4080867"/>
            <a:ext cx="13762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D293E77-9372-C139-6B39-8C7094683DE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3805" y="2187774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801332-95B3-DCD3-7290-5E80C3D0BBF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4638" y="2187774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8B45D1-13C1-65E9-0B69-E13AF4F0C4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64562" y="2178844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62E9E7-DEBD-8DBD-43CD-540A0CE041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4638" y="19935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DD1234-BB21-C697-193A-2E75DEF437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7" y="19935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B74113-4F4A-F3FF-D0B7-704EA39A5CD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84738" y="19935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AB5F50E-EC27-238D-74FB-B8E44DC8057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4787" y="19935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67" name="TextBox 21">
            <a:extLst>
              <a:ext uri="{FF2B5EF4-FFF2-40B4-BE49-F238E27FC236}">
                <a16:creationId xmlns:a16="http://schemas.microsoft.com/office/drawing/2014/main" id="{9B0DF3D7-1DA3-24C6-5A0E-234C9C54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150" y="150465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3268" name="TextBox 22">
            <a:extLst>
              <a:ext uri="{FF2B5EF4-FFF2-40B4-BE49-F238E27FC236}">
                <a16:creationId xmlns:a16="http://schemas.microsoft.com/office/drawing/2014/main" id="{48BB2CA2-97C4-5EB9-D80D-AAD4F30F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628" y="154148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3269" name="TextBox 23">
            <a:extLst>
              <a:ext uri="{FF2B5EF4-FFF2-40B4-BE49-F238E27FC236}">
                <a16:creationId xmlns:a16="http://schemas.microsoft.com/office/drawing/2014/main" id="{2D0B80E6-1FCE-A743-EFB7-E99C21F5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222" y="157832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3270" name="TextBox 24">
            <a:extLst>
              <a:ext uri="{FF2B5EF4-FFF2-40B4-BE49-F238E27FC236}">
                <a16:creationId xmlns:a16="http://schemas.microsoft.com/office/drawing/2014/main" id="{378EADD0-4CDF-268E-A3B2-6F90BB0D3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99" y="161515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3271" name="TextBox 25">
            <a:extLst>
              <a:ext uri="{FF2B5EF4-FFF2-40B4-BE49-F238E27FC236}">
                <a16:creationId xmlns:a16="http://schemas.microsoft.com/office/drawing/2014/main" id="{D979AE6B-BBC8-2BB3-63D8-A645D5500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445" y="406301"/>
            <a:ext cx="3759360" cy="59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34">
                <a:solidFill>
                  <a:srgbClr val="0000FF"/>
                </a:solidFill>
              </a:rPr>
              <a:t>4F Imaging System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697F1E-4D48-F525-C6AB-018C43F63A9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70311" y="4496098"/>
            <a:ext cx="2979167" cy="2455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5206FC9-EDB8-B4B1-EDA2-202F034806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9478" y="4470425"/>
            <a:ext cx="2979167" cy="256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74" name="TextBox 31">
            <a:extLst>
              <a:ext uri="{FF2B5EF4-FFF2-40B4-BE49-F238E27FC236}">
                <a16:creationId xmlns:a16="http://schemas.microsoft.com/office/drawing/2014/main" id="{7F96B64B-18EB-7E7F-76C0-6E8A988D8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703" y="4928072"/>
            <a:ext cx="1159290" cy="6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Fourier</a:t>
            </a:r>
          </a:p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Transform</a:t>
            </a:r>
          </a:p>
        </p:txBody>
      </p:sp>
      <p:sp>
        <p:nvSpPr>
          <p:cNvPr id="53275" name="TextBox 32">
            <a:extLst>
              <a:ext uri="{FF2B5EF4-FFF2-40B4-BE49-F238E27FC236}">
                <a16:creationId xmlns:a16="http://schemas.microsoft.com/office/drawing/2014/main" id="{07FD3A69-A7BB-B822-8A7D-B57F9A0824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072" y="4928072"/>
            <a:ext cx="1159290" cy="6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FF0000"/>
                </a:solidFill>
              </a:rPr>
              <a:t>Fourier</a:t>
            </a:r>
          </a:p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FF0000"/>
                </a:solidFill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3095760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Oval 5">
            <a:extLst>
              <a:ext uri="{FF2B5EF4-FFF2-40B4-BE49-F238E27FC236}">
                <a16:creationId xmlns:a16="http://schemas.microsoft.com/office/drawing/2014/main" id="{D47A22AC-78DF-E92D-3A6A-17ACCF91DEEB}"/>
              </a:ext>
            </a:extLst>
          </p:cNvPr>
          <p:cNvSpPr>
            <a:spLocks/>
          </p:cNvSpPr>
          <p:nvPr/>
        </p:nvSpPr>
        <p:spPr bwMode="auto">
          <a:xfrm>
            <a:off x="3098602" y="2187774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</a:endParaRPr>
          </a:p>
        </p:txBody>
      </p:sp>
      <p:sp>
        <p:nvSpPr>
          <p:cNvPr id="54275" name="Oval 6">
            <a:extLst>
              <a:ext uri="{FF2B5EF4-FFF2-40B4-BE49-F238E27FC236}">
                <a16:creationId xmlns:a16="http://schemas.microsoft.com/office/drawing/2014/main" id="{3572E947-09E2-8F64-75BA-D93A702DB79A}"/>
              </a:ext>
            </a:extLst>
          </p:cNvPr>
          <p:cNvSpPr>
            <a:spLocks/>
          </p:cNvSpPr>
          <p:nvPr/>
        </p:nvSpPr>
        <p:spPr bwMode="auto">
          <a:xfrm>
            <a:off x="6036469" y="2187774"/>
            <a:ext cx="250031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</a:endParaRPr>
          </a:p>
        </p:txBody>
      </p:sp>
      <p:sp>
        <p:nvSpPr>
          <p:cNvPr id="54276" name="Line 30">
            <a:extLst>
              <a:ext uri="{FF2B5EF4-FFF2-40B4-BE49-F238E27FC236}">
                <a16:creationId xmlns:a16="http://schemas.microsoft.com/office/drawing/2014/main" id="{B88B6B1F-1EDB-AEC2-E90D-3C332AF228B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14688" y="3187899"/>
            <a:ext cx="1534790" cy="9018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77" name="Line 31">
            <a:extLst>
              <a:ext uri="{FF2B5EF4-FFF2-40B4-BE49-F238E27FC236}">
                <a16:creationId xmlns:a16="http://schemas.microsoft.com/office/drawing/2014/main" id="{BEDB42DA-3670-932C-0BF1-AABB48C7273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232547" y="2366368"/>
            <a:ext cx="1516931" cy="82041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78" name="Line 32">
            <a:extLst>
              <a:ext uri="{FF2B5EF4-FFF2-40B4-BE49-F238E27FC236}">
                <a16:creationId xmlns:a16="http://schemas.microsoft.com/office/drawing/2014/main" id="{2F791547-316B-1DF0-6321-24E31043B0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44638" y="2366367"/>
            <a:ext cx="148790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79" name="Line 33">
            <a:extLst>
              <a:ext uri="{FF2B5EF4-FFF2-40B4-BE49-F238E27FC236}">
                <a16:creationId xmlns:a16="http://schemas.microsoft.com/office/drawing/2014/main" id="{77A79996-A28A-4617-CE51-0E79D5A9FB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70311" y="4080867"/>
            <a:ext cx="145330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80" name="Line 38">
            <a:extLst>
              <a:ext uri="{FF2B5EF4-FFF2-40B4-BE49-F238E27FC236}">
                <a16:creationId xmlns:a16="http://schemas.microsoft.com/office/drawing/2014/main" id="{1449AB7C-27AE-E4B7-51C6-D4FA3CDB3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49478" y="3187898"/>
            <a:ext cx="1423169" cy="89296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81" name="Line 39">
            <a:extLst>
              <a:ext uri="{FF2B5EF4-FFF2-40B4-BE49-F238E27FC236}">
                <a16:creationId xmlns:a16="http://schemas.microsoft.com/office/drawing/2014/main" id="{20D5CA67-FFAE-A5CB-4BA8-7B88AFC8798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4723805" y="2366367"/>
            <a:ext cx="1490142" cy="82153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82" name="Line 40">
            <a:extLst>
              <a:ext uri="{FF2B5EF4-FFF2-40B4-BE49-F238E27FC236}">
                <a16:creationId xmlns:a16="http://schemas.microsoft.com/office/drawing/2014/main" id="{92874FAD-8703-CDB1-513E-48103D9CF67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249666" y="2366367"/>
            <a:ext cx="134056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sp>
        <p:nvSpPr>
          <p:cNvPr id="54283" name="Line 41">
            <a:extLst>
              <a:ext uri="{FF2B5EF4-FFF2-40B4-BE49-F238E27FC236}">
                <a16:creationId xmlns:a16="http://schemas.microsoft.com/office/drawing/2014/main" id="{6482D608-06A6-FE5E-262D-5EDA8CE9D4CF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213947" y="4080867"/>
            <a:ext cx="1376288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CH" sz="1266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1DB754-56A3-20DA-8F19-050859D2AB9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3805" y="2187774"/>
            <a:ext cx="25673" cy="2018109"/>
          </a:xfrm>
          <a:prstGeom prst="line">
            <a:avLst/>
          </a:prstGeom>
          <a:noFill/>
          <a:ln w="25400">
            <a:solidFill>
              <a:schemeClr val="accent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176FA3-27BB-4737-4C31-E2CF0DE2A02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4638" y="2187774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B9756FD-298A-78E6-A01F-328F5BAD0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64562" y="2178844"/>
            <a:ext cx="25673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E01DAA8-5A16-AB3B-DCF4-C157F9270A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44638" y="19935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B116256-C36C-A1F8-7F70-6C64FBF313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14687" y="19935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C622A98-EDD8-3D87-80C6-5AAA3EB17F6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84738" y="1993553"/>
            <a:ext cx="1487909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6806201-C072-16DA-3CE1-D954DC4696A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54787" y="1993553"/>
            <a:ext cx="1487910" cy="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91" name="TextBox 21">
            <a:extLst>
              <a:ext uri="{FF2B5EF4-FFF2-40B4-BE49-F238E27FC236}">
                <a16:creationId xmlns:a16="http://schemas.microsoft.com/office/drawing/2014/main" id="{DD79DB24-B8A2-1E9B-FA79-CDCE582510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9150" y="150465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4292" name="TextBox 22">
            <a:extLst>
              <a:ext uri="{FF2B5EF4-FFF2-40B4-BE49-F238E27FC236}">
                <a16:creationId xmlns:a16="http://schemas.microsoft.com/office/drawing/2014/main" id="{9EFFC2FB-3E28-80F4-A0CD-CAF664681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628" y="154148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4293" name="TextBox 23">
            <a:extLst>
              <a:ext uri="{FF2B5EF4-FFF2-40B4-BE49-F238E27FC236}">
                <a16:creationId xmlns:a16="http://schemas.microsoft.com/office/drawing/2014/main" id="{2C4BA636-EAEC-E14C-0457-BAC540837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222" y="1578323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4294" name="TextBox 24">
            <a:extLst>
              <a:ext uri="{FF2B5EF4-FFF2-40B4-BE49-F238E27FC236}">
                <a16:creationId xmlns:a16="http://schemas.microsoft.com/office/drawing/2014/main" id="{4483795C-8EFE-AEE1-B44C-B081FF366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1699" y="1615158"/>
            <a:ext cx="316110" cy="35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87">
                <a:solidFill>
                  <a:srgbClr val="000000"/>
                </a:solidFill>
              </a:rPr>
              <a:t>F</a:t>
            </a:r>
          </a:p>
        </p:txBody>
      </p:sp>
      <p:sp>
        <p:nvSpPr>
          <p:cNvPr id="54295" name="TextBox 25">
            <a:extLst>
              <a:ext uri="{FF2B5EF4-FFF2-40B4-BE49-F238E27FC236}">
                <a16:creationId xmlns:a16="http://schemas.microsoft.com/office/drawing/2014/main" id="{5B7A28EF-F5DF-1550-510E-62D9782F6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445" y="406301"/>
            <a:ext cx="3759360" cy="59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234">
                <a:solidFill>
                  <a:srgbClr val="0000FF"/>
                </a:solidFill>
              </a:rPr>
              <a:t>4F Imaging System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C8A45B2-EDFF-6108-874A-0A077B94251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770311" y="4496098"/>
            <a:ext cx="2979167" cy="24557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79C4AC4-CE51-950D-E76A-9A9A34B338A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9478" y="4470425"/>
            <a:ext cx="2979167" cy="2567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298" name="TextBox 31">
            <a:extLst>
              <a:ext uri="{FF2B5EF4-FFF2-40B4-BE49-F238E27FC236}">
                <a16:creationId xmlns:a16="http://schemas.microsoft.com/office/drawing/2014/main" id="{6C90A7D1-EE55-4F15-62F7-4CD5E9DBE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7703" y="4928072"/>
            <a:ext cx="1159290" cy="6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Fourier</a:t>
            </a:r>
          </a:p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008000"/>
                </a:solidFill>
              </a:rPr>
              <a:t>Transform</a:t>
            </a:r>
          </a:p>
        </p:txBody>
      </p:sp>
      <p:sp>
        <p:nvSpPr>
          <p:cNvPr id="54299" name="TextBox 32">
            <a:extLst>
              <a:ext uri="{FF2B5EF4-FFF2-40B4-BE49-F238E27FC236}">
                <a16:creationId xmlns:a16="http://schemas.microsoft.com/office/drawing/2014/main" id="{1FDAD97C-E315-CB2F-6F0F-3639EF880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072" y="4928072"/>
            <a:ext cx="1159290" cy="61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9" tIns="45719" rIns="91439" bIns="45719">
            <a:spAutoFit/>
          </a:bodyPr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FF0000"/>
                </a:solidFill>
              </a:rPr>
              <a:t>Fourier</a:t>
            </a:r>
          </a:p>
          <a:p>
            <a:pPr algn="ctr">
              <a:spcBef>
                <a:spcPct val="0"/>
              </a:spcBef>
            </a:pPr>
            <a:r>
              <a:rPr lang="en-US" altLang="en-US" sz="1687">
                <a:solidFill>
                  <a:srgbClr val="FF0000"/>
                </a:solidFill>
              </a:rPr>
              <a:t>Transform</a:t>
            </a:r>
          </a:p>
        </p:txBody>
      </p:sp>
    </p:spTree>
    <p:extLst>
      <p:ext uri="{BB962C8B-B14F-4D97-AF65-F5344CB8AC3E}">
        <p14:creationId xmlns:p14="http://schemas.microsoft.com/office/powerpoint/2010/main" val="1540571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0"/>
            <a:ext cx="4790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0000FF"/>
                </a:solidFill>
              </a:rPr>
              <a:t>oultine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Phase measurement and Interference</a:t>
            </a:r>
          </a:p>
          <a:p>
            <a:r>
              <a:rPr lang="en-US" dirty="0"/>
              <a:t>Light intensity </a:t>
            </a:r>
          </a:p>
          <a:p>
            <a:r>
              <a:rPr lang="en-US" dirty="0"/>
              <a:t>Michelson interferometer </a:t>
            </a:r>
          </a:p>
          <a:p>
            <a:pPr lvl="1"/>
            <a:r>
              <a:rPr lang="en-US" dirty="0"/>
              <a:t>Temporal coherence</a:t>
            </a:r>
          </a:p>
          <a:p>
            <a:r>
              <a:rPr lang="en-US" dirty="0"/>
              <a:t>Young’s double slit interferometer</a:t>
            </a:r>
          </a:p>
          <a:p>
            <a:pPr lvl="1"/>
            <a:r>
              <a:rPr lang="en-US" dirty="0"/>
              <a:t>Spatial coherence </a:t>
            </a:r>
          </a:p>
          <a:p>
            <a:r>
              <a:rPr lang="en-US" dirty="0"/>
              <a:t>Fourier transform lenses and the 4F system</a:t>
            </a:r>
          </a:p>
          <a:p>
            <a:r>
              <a:rPr lang="en-US" dirty="0"/>
              <a:t>Imaging with incoherent light</a:t>
            </a:r>
          </a:p>
          <a:p>
            <a:r>
              <a:rPr lang="en-US" dirty="0"/>
              <a:t>Is it  + or -?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87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698500"/>
            <a:ext cx="75438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31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935917-80CC-26B3-828D-CED966577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18" y="232008"/>
            <a:ext cx="7772400" cy="57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571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950861"/>
            <a:ext cx="2732054" cy="2732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0964" y="288330"/>
                <a:ext cx="31547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285" y="288327"/>
                <a:ext cx="2107179" cy="484043"/>
              </a:xfrm>
              <a:prstGeom prst="rect">
                <a:avLst/>
              </a:prstGeom>
              <a:blipFill rotWithShape="0">
                <a:blip r:embed="rId7"/>
                <a:stretch>
                  <a:fillRect l="-1445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38" y="950861"/>
            <a:ext cx="2732054" cy="273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184" y="950861"/>
            <a:ext cx="2732054" cy="2732054"/>
          </a:xfrm>
          <a:prstGeom prst="rect">
            <a:avLst/>
          </a:prstGeom>
        </p:spPr>
      </p:pic>
      <p:pic>
        <p:nvPicPr>
          <p:cNvPr id="10" name="Input_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014" y="3861406"/>
            <a:ext cx="1774283" cy="2365710"/>
          </a:xfrm>
          <a:prstGeom prst="rect">
            <a:avLst/>
          </a:prstGeom>
        </p:spPr>
      </p:pic>
      <p:pic>
        <p:nvPicPr>
          <p:cNvPr id="11" name="Output_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8123" y="3884266"/>
            <a:ext cx="1774283" cy="23657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0260" y="6227117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3" name="Picture 2" descr="Screen Shot 2020-05-07 at 11.23.27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47" y="4176672"/>
            <a:ext cx="2070460" cy="2031394"/>
          </a:xfrm>
          <a:prstGeom prst="rect">
            <a:avLst/>
          </a:prstGeom>
        </p:spPr>
      </p:pic>
      <p:cxnSp>
        <p:nvCxnSpPr>
          <p:cNvPr id="9" name="Straight Connector 8"/>
          <p:cNvCxnSpPr>
            <a:stCxn id="3" idx="0"/>
          </p:cNvCxnSpPr>
          <p:nvPr/>
        </p:nvCxnSpPr>
        <p:spPr>
          <a:xfrm>
            <a:off x="4563477" y="4176672"/>
            <a:ext cx="0" cy="497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63477" y="5439947"/>
            <a:ext cx="0" cy="7681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950861"/>
            <a:ext cx="2732054" cy="2732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0964" y="288330"/>
                <a:ext cx="31547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285" y="288327"/>
                <a:ext cx="2107179" cy="484043"/>
              </a:xfrm>
              <a:prstGeom prst="rect">
                <a:avLst/>
              </a:prstGeom>
              <a:blipFill rotWithShape="0">
                <a:blip r:embed="rId7"/>
                <a:stretch>
                  <a:fillRect l="-1445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38" y="950861"/>
            <a:ext cx="2732054" cy="2732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843" y="579386"/>
            <a:ext cx="2732054" cy="2732054"/>
          </a:xfrm>
          <a:prstGeom prst="rect">
            <a:avLst/>
          </a:prstGeom>
        </p:spPr>
      </p:pic>
      <p:pic>
        <p:nvPicPr>
          <p:cNvPr id="2" name="Input_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4014" y="3861406"/>
            <a:ext cx="1774283" cy="2365710"/>
          </a:xfrm>
          <a:prstGeom prst="rect">
            <a:avLst/>
          </a:prstGeom>
        </p:spPr>
      </p:pic>
      <p:pic>
        <p:nvPicPr>
          <p:cNvPr id="3" name="Output_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18123" y="3861406"/>
            <a:ext cx="1774283" cy="2365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20260" y="6227117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7" name="Picture 6" descr="Screen Shot 2020-05-07 at 11.25.26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946" y="4176672"/>
            <a:ext cx="2178527" cy="2026030"/>
          </a:xfrm>
          <a:prstGeom prst="rect">
            <a:avLst/>
          </a:prstGeom>
        </p:spPr>
      </p:pic>
      <p:cxnSp>
        <p:nvCxnSpPr>
          <p:cNvPr id="11" name="Straight Connector 10"/>
          <p:cNvCxnSpPr>
            <a:cxnSpLocks/>
          </p:cNvCxnSpPr>
          <p:nvPr/>
        </p:nvCxnSpPr>
        <p:spPr>
          <a:xfrm>
            <a:off x="4563477" y="4176672"/>
            <a:ext cx="0" cy="7166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563477" y="5189687"/>
            <a:ext cx="0" cy="10183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21509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950861"/>
            <a:ext cx="2732054" cy="27320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50964" y="288330"/>
                <a:ext cx="31547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914400"/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285" y="288327"/>
                <a:ext cx="2107179" cy="484043"/>
              </a:xfrm>
              <a:prstGeom prst="rect">
                <a:avLst/>
              </a:prstGeom>
              <a:blipFill rotWithShape="0">
                <a:blip r:embed="rId8"/>
                <a:stretch>
                  <a:fillRect l="-1445" r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236" y="950861"/>
            <a:ext cx="2732054" cy="27320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392" y="950861"/>
            <a:ext cx="2732054" cy="2732054"/>
          </a:xfrm>
          <a:prstGeom prst="rect">
            <a:avLst/>
          </a:prstGeom>
        </p:spPr>
      </p:pic>
      <p:pic>
        <p:nvPicPr>
          <p:cNvPr id="2" name="Input_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6972" y="3861406"/>
            <a:ext cx="1774283" cy="2365710"/>
          </a:xfrm>
          <a:prstGeom prst="rect">
            <a:avLst/>
          </a:prstGeom>
        </p:spPr>
      </p:pic>
      <p:pic>
        <p:nvPicPr>
          <p:cNvPr id="3" name="Output_Q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18123" y="3861406"/>
            <a:ext cx="1774283" cy="23657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20260" y="6227117"/>
            <a:ext cx="970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dirty="0">
                <a:solidFill>
                  <a:prstClr val="black"/>
                </a:solidFill>
                <a:latin typeface="Calibri"/>
              </a:rPr>
              <a:t>Intensity</a:t>
            </a:r>
          </a:p>
        </p:txBody>
      </p:sp>
      <p:pic>
        <p:nvPicPr>
          <p:cNvPr id="6" name="Picture 5" descr="Screen Shot 2020-05-07 at 11.30.1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897" y="4176672"/>
            <a:ext cx="2060006" cy="203139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63477" y="4176672"/>
            <a:ext cx="0" cy="76489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63477" y="5097780"/>
            <a:ext cx="0" cy="111028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80324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32" y="804507"/>
            <a:ext cx="1903040" cy="2537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37" y="3982305"/>
            <a:ext cx="1865421" cy="248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" y="804507"/>
            <a:ext cx="1903040" cy="25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" y="3923507"/>
            <a:ext cx="1903040" cy="25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4" y="813420"/>
            <a:ext cx="1959341" cy="261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76" y="3941637"/>
            <a:ext cx="2006504" cy="267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58272" y="-27182"/>
            <a:ext cx="226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 and </a:t>
            </a:r>
          </a:p>
          <a:p>
            <a:r>
              <a:rPr lang="en-US" dirty="0"/>
              <a:t>its angular spectrum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66728" y="2266462"/>
            <a:ext cx="1162322" cy="143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66728" y="3584939"/>
            <a:ext cx="1162322" cy="16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855976">
            <a:off x="2152669" y="230981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imaging</a:t>
            </a:r>
          </a:p>
        </p:txBody>
      </p:sp>
      <p:sp>
        <p:nvSpPr>
          <p:cNvPr id="22" name="TextBox 21"/>
          <p:cNvSpPr txBox="1"/>
          <p:nvPr/>
        </p:nvSpPr>
        <p:spPr>
          <a:xfrm rot="3101224">
            <a:off x="1976925" y="441575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Incoherent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7131" y="140560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81275" y="16073"/>
            <a:ext cx="200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Angular spectrum</a:t>
            </a:r>
          </a:p>
          <a:p>
            <a:pPr algn="ctr"/>
            <a:r>
              <a:rPr lang="en-US" dirty="0"/>
              <a:t> at the output</a:t>
            </a:r>
          </a:p>
        </p:txBody>
      </p:sp>
    </p:spTree>
    <p:extLst>
      <p:ext uri="{BB962C8B-B14F-4D97-AF65-F5344CB8AC3E}">
        <p14:creationId xmlns:p14="http://schemas.microsoft.com/office/powerpoint/2010/main" val="476423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132" y="804507"/>
            <a:ext cx="1903040" cy="2537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37" y="3982305"/>
            <a:ext cx="1865421" cy="24872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" y="804507"/>
            <a:ext cx="1903040" cy="253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31" y="3923507"/>
            <a:ext cx="1903040" cy="2537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14" y="813420"/>
            <a:ext cx="1959341" cy="2612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276" y="3941637"/>
            <a:ext cx="2006504" cy="26753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58272" y="-27182"/>
            <a:ext cx="2263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image and </a:t>
            </a:r>
          </a:p>
          <a:p>
            <a:r>
              <a:rPr lang="en-US" dirty="0"/>
              <a:t>its angular spectrum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666728" y="2266462"/>
            <a:ext cx="1162322" cy="1435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666728" y="3584939"/>
            <a:ext cx="1162322" cy="16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8855976">
            <a:off x="2152669" y="2309811"/>
            <a:ext cx="2006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Coherent imaging</a:t>
            </a:r>
          </a:p>
        </p:txBody>
      </p:sp>
      <p:sp>
        <p:nvSpPr>
          <p:cNvPr id="22" name="TextBox 21"/>
          <p:cNvSpPr txBox="1"/>
          <p:nvPr/>
        </p:nvSpPr>
        <p:spPr>
          <a:xfrm rot="3101224">
            <a:off x="1976925" y="4415757"/>
            <a:ext cx="2147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Incoherent imaging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97131" y="140560"/>
            <a:ext cx="1082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  Image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481275" y="16073"/>
            <a:ext cx="2006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Angular spectrum</a:t>
            </a:r>
          </a:p>
          <a:p>
            <a:pPr algn="ctr"/>
            <a:r>
              <a:rPr lang="en-US" dirty="0"/>
              <a:t> at the output</a:t>
            </a:r>
          </a:p>
        </p:txBody>
      </p:sp>
      <p:sp>
        <p:nvSpPr>
          <p:cNvPr id="2" name="Oval 1"/>
          <p:cNvSpPr/>
          <p:nvPr/>
        </p:nvSpPr>
        <p:spPr>
          <a:xfrm>
            <a:off x="7222743" y="1745280"/>
            <a:ext cx="527031" cy="7603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222743" y="4882547"/>
            <a:ext cx="527031" cy="760320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50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-565674"/>
            <a:ext cx="5990276" cy="85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66FF"/>
                </a:solidFill>
              </a:rPr>
              <a:t>The pluses and the minuses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Goodman’s notation </a:t>
            </a:r>
          </a:p>
          <a:p>
            <a:pPr marL="0" indent="0" algn="ctr">
              <a:buNone/>
            </a:pPr>
            <a:r>
              <a:rPr lang="en-US" dirty="0"/>
              <a:t>Forward and backward</a:t>
            </a:r>
          </a:p>
          <a:p>
            <a:pPr marL="0" indent="0" algn="ctr">
              <a:buNone/>
            </a:pPr>
            <a:r>
              <a:rPr lang="en-US" dirty="0"/>
              <a:t>Upward and downward</a:t>
            </a:r>
          </a:p>
        </p:txBody>
      </p:sp>
    </p:spTree>
    <p:extLst>
      <p:ext uri="{BB962C8B-B14F-4D97-AF65-F5344CB8AC3E}">
        <p14:creationId xmlns:p14="http://schemas.microsoft.com/office/powerpoint/2010/main" val="2093097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9" y="-446824"/>
            <a:ext cx="5102363" cy="73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58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H="1">
            <a:off x="3008911" y="1767127"/>
            <a:ext cx="27605" cy="2954428"/>
          </a:xfrm>
          <a:prstGeom prst="line">
            <a:avLst/>
          </a:prstGeom>
          <a:ln w="12700" cmpd="sng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/>
        </p:nvSpPr>
        <p:spPr>
          <a:xfrm>
            <a:off x="3008911" y="2457414"/>
            <a:ext cx="45719" cy="1932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728532" y="1767127"/>
            <a:ext cx="27605" cy="295442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4" idx="0"/>
          </p:cNvCxnSpPr>
          <p:nvPr/>
        </p:nvCxnSpPr>
        <p:spPr>
          <a:xfrm rot="16200000" flipH="1">
            <a:off x="4021199" y="1467985"/>
            <a:ext cx="745509" cy="2724366"/>
          </a:xfrm>
          <a:prstGeom prst="curvedConnector4">
            <a:avLst>
              <a:gd name="adj1" fmla="val -30664"/>
              <a:gd name="adj2" fmla="val 50420"/>
            </a:avLst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/>
          <p:cNvCxnSpPr/>
          <p:nvPr/>
        </p:nvCxnSpPr>
        <p:spPr>
          <a:xfrm flipV="1">
            <a:off x="3008911" y="3202923"/>
            <a:ext cx="2719621" cy="938791"/>
          </a:xfrm>
          <a:prstGeom prst="curvedConnector3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loud 9"/>
          <p:cNvSpPr/>
          <p:nvPr/>
        </p:nvSpPr>
        <p:spPr>
          <a:xfrm>
            <a:off x="3367770" y="2070852"/>
            <a:ext cx="1739085" cy="2264141"/>
          </a:xfrm>
          <a:prstGeom prst="cloud">
            <a:avLst/>
          </a:prstGeom>
          <a:solidFill>
            <a:srgbClr val="CCFFCC">
              <a:alpha val="1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0248" y="63394"/>
            <a:ext cx="64667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rgbClr val="3366FF"/>
                </a:solidFill>
              </a:rPr>
              <a:t>Light Propagation: </a:t>
            </a:r>
          </a:p>
          <a:p>
            <a:pPr algn="ctr"/>
            <a:r>
              <a:rPr lang="en-US" sz="4400" dirty="0">
                <a:solidFill>
                  <a:srgbClr val="3366FF"/>
                </a:solidFill>
              </a:rPr>
              <a:t>Diffraction or Interference?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343" y="4721555"/>
            <a:ext cx="1183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Input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25740" y="4398389"/>
            <a:ext cx="152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Output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30333" y="4444555"/>
            <a:ext cx="15394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Optical</a:t>
            </a:r>
          </a:p>
          <a:p>
            <a:r>
              <a:rPr lang="en-US" sz="3600" dirty="0"/>
              <a:t>System </a:t>
            </a:r>
          </a:p>
        </p:txBody>
      </p:sp>
    </p:spTree>
    <p:extLst>
      <p:ext uri="{BB962C8B-B14F-4D97-AF65-F5344CB8AC3E}">
        <p14:creationId xmlns:p14="http://schemas.microsoft.com/office/powerpoint/2010/main" val="182002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F70939-64CD-5C45-B37D-3900114135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2210" name="TextBox 3"/>
          <p:cNvSpPr txBox="1">
            <a:spLocks noChangeArrowheads="1"/>
          </p:cNvSpPr>
          <p:nvPr/>
        </p:nvSpPr>
        <p:spPr bwMode="auto">
          <a:xfrm>
            <a:off x="3761631" y="3074045"/>
            <a:ext cx="129832" cy="4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88" tIns="32144" rIns="64288" bIns="32144"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defTabSz="642915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222211" name="Picture 4" descr="Screen Shot 2017-10-07 at 19.45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04" y="1302619"/>
            <a:ext cx="9252371" cy="3914151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0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0AA52B-BA72-83F2-D289-FAF01BE1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579" y="481530"/>
            <a:ext cx="7772400" cy="524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05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8431530"/>
              </p:ext>
            </p:extLst>
          </p:nvPr>
        </p:nvGraphicFramePr>
        <p:xfrm>
          <a:off x="287056" y="1811408"/>
          <a:ext cx="8856945" cy="2616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902200" imgH="1447800" progId="Equation.DSMT4">
                  <p:embed/>
                </p:oleObj>
              </mc:Choice>
              <mc:Fallback>
                <p:oleObj name="Equation" r:id="rId2" imgW="4902200" imgH="1447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7056" y="1811408"/>
                        <a:ext cx="8856945" cy="26164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902845" y="537190"/>
            <a:ext cx="4164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Interferometry</a:t>
            </a:r>
          </a:p>
        </p:txBody>
      </p:sp>
      <p:sp>
        <p:nvSpPr>
          <p:cNvPr id="4" name="Rectangle 3"/>
          <p:cNvSpPr/>
          <p:nvPr/>
        </p:nvSpPr>
        <p:spPr>
          <a:xfrm>
            <a:off x="6882967" y="3933491"/>
            <a:ext cx="2028017" cy="494332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05620" y="5183763"/>
            <a:ext cx="2661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8000"/>
                </a:solidFill>
              </a:rPr>
              <a:t>Interference fringes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882967" y="4468797"/>
            <a:ext cx="430185" cy="755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768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53" y="2502468"/>
            <a:ext cx="3294176" cy="41506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1614" y="368199"/>
            <a:ext cx="32630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FF"/>
                </a:solidFill>
              </a:rPr>
              <a:t>Soap Bubbles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72" y="1644851"/>
            <a:ext cx="4691194" cy="292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61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08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Michelson Interferometer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028682" y="1267073"/>
            <a:ext cx="7186634" cy="5396516"/>
            <a:chOff x="1028681" y="1267073"/>
            <a:chExt cx="7186634" cy="5396516"/>
          </a:xfrm>
        </p:grpSpPr>
        <p:grpSp>
          <p:nvGrpSpPr>
            <p:cNvPr id="26" name="Group 25"/>
            <p:cNvGrpSpPr/>
            <p:nvPr/>
          </p:nvGrpSpPr>
          <p:grpSpPr>
            <a:xfrm>
              <a:off x="1992923" y="1617193"/>
              <a:ext cx="4910005" cy="4861207"/>
              <a:chOff x="1992923" y="1883524"/>
              <a:chExt cx="4910005" cy="4861207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653692" y="3821763"/>
                <a:ext cx="1230923" cy="109415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 flipH="1">
                <a:off x="3653693" y="3821765"/>
                <a:ext cx="1230922" cy="1094152"/>
              </a:xfrm>
              <a:prstGeom prst="lin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/>
              <p:cNvCxnSpPr/>
              <p:nvPr/>
            </p:nvCxnSpPr>
            <p:spPr>
              <a:xfrm>
                <a:off x="1992923" y="4329763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none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>
                <a:off x="5134708" y="4267240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/>
              <p:nvPr/>
            </p:nvCxnSpPr>
            <p:spPr>
              <a:xfrm>
                <a:off x="5134708" y="4536871"/>
                <a:ext cx="1230923" cy="0"/>
              </a:xfrm>
              <a:prstGeom prst="straightConnector1">
                <a:avLst/>
              </a:prstGeom>
              <a:ln w="38100" cmpd="sng">
                <a:solidFill>
                  <a:srgbClr val="008000"/>
                </a:solidFill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/>
              <p:cNvGrpSpPr/>
              <p:nvPr/>
            </p:nvGrpSpPr>
            <p:grpSpPr>
              <a:xfrm rot="5400000">
                <a:off x="3684950" y="2837030"/>
                <a:ext cx="1230923" cy="269631"/>
                <a:chOff x="3509108" y="2239107"/>
                <a:chExt cx="1230923" cy="269631"/>
              </a:xfrm>
            </p:grpSpPr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3509108" y="2239107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3509108" y="2508738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/>
              <p:cNvSpPr/>
              <p:nvPr/>
            </p:nvSpPr>
            <p:spPr>
              <a:xfrm>
                <a:off x="3614613" y="1883524"/>
                <a:ext cx="1363788" cy="257862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rgbClr val="9FA61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5400000">
                <a:off x="6092103" y="4255488"/>
                <a:ext cx="1363788" cy="257862"/>
              </a:xfrm>
              <a:prstGeom prst="rect">
                <a:avLst/>
              </a:prstGeom>
              <a:solidFill>
                <a:srgbClr val="8EB4E3"/>
              </a:solidFill>
              <a:ln>
                <a:solidFill>
                  <a:srgbClr val="FCD20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 rot="5400000">
                <a:off x="3684950" y="5656422"/>
                <a:ext cx="1230923" cy="269631"/>
                <a:chOff x="3509108" y="2239107"/>
                <a:chExt cx="1230923" cy="269631"/>
              </a:xfrm>
            </p:grpSpPr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3509108" y="2239107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/>
                <p:nvPr/>
              </p:nvCxnSpPr>
              <p:spPr>
                <a:xfrm>
                  <a:off x="3509108" y="2508738"/>
                  <a:ext cx="1230923" cy="0"/>
                </a:xfrm>
                <a:prstGeom prst="straightConnector1">
                  <a:avLst/>
                </a:prstGeom>
                <a:ln w="38100" cmpd="sng">
                  <a:solidFill>
                    <a:srgbClr val="008000"/>
                  </a:solidFill>
                  <a:headEnd type="none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" name="Rectangle 24"/>
              <p:cNvSpPr/>
              <p:nvPr/>
            </p:nvSpPr>
            <p:spPr>
              <a:xfrm>
                <a:off x="3614613" y="6486869"/>
                <a:ext cx="1363788" cy="257862"/>
              </a:xfrm>
              <a:prstGeom prst="rect">
                <a:avLst/>
              </a:prstGeom>
              <a:solidFill>
                <a:srgbClr val="FBCB0B"/>
              </a:solidFill>
              <a:ln>
                <a:solidFill>
                  <a:srgbClr val="FCD20B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5571925" y="1267073"/>
              <a:ext cx="11389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Mirror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076336" y="3293822"/>
              <a:ext cx="113897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Mirror</a:t>
              </a:r>
            </a:p>
            <a:p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571925" y="6140369"/>
              <a:ext cx="14698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Detector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28681" y="3214668"/>
              <a:ext cx="19365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Illumination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856186" y="4909445"/>
              <a:ext cx="1431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Beam splitter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4629614" y="4649586"/>
              <a:ext cx="255001" cy="2598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31183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Temporal (longitudinal) coherence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4337874"/>
              </p:ext>
            </p:extLst>
          </p:nvPr>
        </p:nvGraphicFramePr>
        <p:xfrm>
          <a:off x="28575" y="1812925"/>
          <a:ext cx="8866188" cy="142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797300" imgH="609600" progId="Equation.DSMT4">
                  <p:embed/>
                </p:oleObj>
              </mc:Choice>
              <mc:Fallback>
                <p:oleObj name="Equation" r:id="rId2" imgW="3797300" imgH="60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575" y="1812925"/>
                        <a:ext cx="8866188" cy="142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>
            <a:off x="1289539" y="4865077"/>
            <a:ext cx="539261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897078" y="4747846"/>
            <a:ext cx="326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z</a:t>
            </a:r>
          </a:p>
        </p:txBody>
      </p:sp>
      <p:sp>
        <p:nvSpPr>
          <p:cNvPr id="11" name="Oval 10"/>
          <p:cNvSpPr/>
          <p:nvPr/>
        </p:nvSpPr>
        <p:spPr>
          <a:xfrm>
            <a:off x="2540000" y="4806464"/>
            <a:ext cx="214923" cy="1758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61145" y="4802559"/>
            <a:ext cx="214923" cy="17584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56335" y="5189621"/>
            <a:ext cx="797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a(t)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52997" y="5201550"/>
            <a:ext cx="1046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a(t-</a:t>
            </a:r>
            <a:r>
              <a:rPr lang="el-GR" sz="2800" i="1" dirty="0"/>
              <a:t>τ</a:t>
            </a:r>
            <a:r>
              <a:rPr lang="en-US" sz="2800" i="1" dirty="0"/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6349" y="3852186"/>
            <a:ext cx="1172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Δ</a:t>
            </a:r>
            <a:r>
              <a:rPr lang="en-US" sz="2800" dirty="0"/>
              <a:t>z</a:t>
            </a:r>
            <a:r>
              <a:rPr lang="el-GR" sz="2800" dirty="0"/>
              <a:t>= </a:t>
            </a:r>
            <a:r>
              <a:rPr lang="en-US" sz="2800" dirty="0"/>
              <a:t>v </a:t>
            </a:r>
            <a:r>
              <a:rPr lang="el-GR" sz="2800" dirty="0"/>
              <a:t>τ   </a:t>
            </a:r>
            <a:endParaRPr lang="en-US" sz="28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540000" y="4375406"/>
            <a:ext cx="253606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072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2344</TotalTime>
  <Words>193</Words>
  <Application>Microsoft Macintosh PowerPoint</Application>
  <PresentationFormat>On-screen Show (4:3)</PresentationFormat>
  <Paragraphs>91</Paragraphs>
  <Slides>29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Default Design</vt:lpstr>
      <vt:lpstr>1_Office Theme</vt:lpstr>
      <vt:lpstr>Equation</vt:lpstr>
      <vt:lpstr>Lecture 5</vt:lpstr>
      <vt:lpstr>oultine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Michelson Interferometer</vt:lpstr>
      <vt:lpstr>Temporal (longitudinal) coherence</vt:lpstr>
      <vt:lpstr>Michelson’s apparatus</vt:lpstr>
      <vt:lpstr>Michelson-Morley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pluses and the minuses</vt:lpstr>
      <vt:lpstr>PowerPoint Presentation</vt:lpstr>
    </vt:vector>
  </TitlesOfParts>
  <Manager/>
  <Company>EPFL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6</dc:title>
  <dc:subject/>
  <dc:creator>Demetri  Psaltis</dc:creator>
  <cp:keywords/>
  <dc:description/>
  <cp:lastModifiedBy>Demetri Psaltis</cp:lastModifiedBy>
  <cp:revision>89</cp:revision>
  <cp:lastPrinted>2024-03-21T18:50:53Z</cp:lastPrinted>
  <dcterms:created xsi:type="dcterms:W3CDTF">2017-10-21T18:57:55Z</dcterms:created>
  <dcterms:modified xsi:type="dcterms:W3CDTF">2024-03-21T20:33:07Z</dcterms:modified>
  <cp:category/>
</cp:coreProperties>
</file>