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embeddedFontLst>
    <p:embeddedFont>
      <p:font typeface="Libre Franklin"/>
      <p:regular r:id="rId39"/>
      <p:bold r:id="rId40"/>
      <p:italic r:id="rId41"/>
      <p:boldItalic r:id="rId42"/>
    </p:embeddedFont>
    <p:embeddedFont>
      <p:font typeface="Roboto"/>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7" roundtripDataSignature="AMtx7mi2xh5nAFr7f63JO1kXbBmBgVVE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ibreFranklin-bold.fntdata"/><Relationship Id="rId20" Type="http://schemas.openxmlformats.org/officeDocument/2006/relationships/slide" Target="slides/slide15.xml"/><Relationship Id="rId42" Type="http://schemas.openxmlformats.org/officeDocument/2006/relationships/font" Target="fonts/LibreFranklin-boldItalic.fntdata"/><Relationship Id="rId41" Type="http://schemas.openxmlformats.org/officeDocument/2006/relationships/font" Target="fonts/LibreFranklin-italic.fntdata"/><Relationship Id="rId22" Type="http://schemas.openxmlformats.org/officeDocument/2006/relationships/slide" Target="slides/slide17.xml"/><Relationship Id="rId44" Type="http://schemas.openxmlformats.org/officeDocument/2006/relationships/font" Target="fonts/Roboto-bold.fntdata"/><Relationship Id="rId21" Type="http://schemas.openxmlformats.org/officeDocument/2006/relationships/slide" Target="slides/slide16.xml"/><Relationship Id="rId43" Type="http://schemas.openxmlformats.org/officeDocument/2006/relationships/font" Target="fonts/Roboto-regular.fntdata"/><Relationship Id="rId24" Type="http://schemas.openxmlformats.org/officeDocument/2006/relationships/slide" Target="slides/slide19.xml"/><Relationship Id="rId46" Type="http://schemas.openxmlformats.org/officeDocument/2006/relationships/font" Target="fonts/Roboto-boldItalic.fntdata"/><Relationship Id="rId23" Type="http://schemas.openxmlformats.org/officeDocument/2006/relationships/slide" Target="slides/slide18.xml"/><Relationship Id="rId45"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47" Type="http://customschemas.google.com/relationships/presentationmetadata" Target="meta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LibreFranklin-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0b10f29beb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30b10f29beb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0c53323b97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30c53323b9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0b10f29beb_0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30b10f29beb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0b10f29beb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0b10f29beb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b10f29beb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g30b10f29beb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0c53323b97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30c53323b97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0f6fa17c20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0f6fa17c20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0c53323b97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30c53323b9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0c53323b97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g30c53323b97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0f6fa17c20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g30f6fa17c20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0c53323b97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30c53323b97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c53323b97_0_1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30c53323b97_0_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0c53323b97_0_1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0c53323b97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03c4958c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3103c4958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0c53323b97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30c53323b97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103c4958c8_1_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g3103c4958c8_1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103c4958c8_1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3103c4958c8_1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d503d4d292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2d503d4d292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1184b84aeb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1184b84aeb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g31184b84aeb_0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1184b84aeb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1184b84aeb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31184b84aeb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1184b84aeb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31184b84ae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g31184b84aeb_0_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0c53323b9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g30c53323b9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b10f29be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0b10f29b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0b10f29beb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g30b10f29beb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faa796cce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faa796cce6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2faa796cce6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b10f29beb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g30b10f29beb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0b10f29beb_0_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0b10f29beb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p:cSld name="Diapositive de titre">
    <p:spTree>
      <p:nvGrpSpPr>
        <p:cNvPr id="17" name="Shape 17"/>
        <p:cNvGrpSpPr/>
        <p:nvPr/>
      </p:nvGrpSpPr>
      <p:grpSpPr>
        <a:xfrm>
          <a:off x="0" y="0"/>
          <a:ext cx="0" cy="0"/>
          <a:chOff x="0" y="0"/>
          <a:chExt cx="0" cy="0"/>
        </a:xfrm>
      </p:grpSpPr>
      <p:sp>
        <p:nvSpPr>
          <p:cNvPr id="18" name="Google Shape;18;p17"/>
          <p:cNvSpPr/>
          <p:nvPr>
            <p:ph idx="2" type="pic"/>
          </p:nvPr>
        </p:nvSpPr>
        <p:spPr>
          <a:xfrm>
            <a:off x="1331913" y="0"/>
            <a:ext cx="7812087" cy="4948238"/>
          </a:xfrm>
          <a:prstGeom prst="rect">
            <a:avLst/>
          </a:prstGeom>
          <a:noFill/>
          <a:ln>
            <a:noFill/>
          </a:ln>
        </p:spPr>
      </p:sp>
      <p:sp>
        <p:nvSpPr>
          <p:cNvPr id="19" name="Google Shape;19;p17"/>
          <p:cNvSpPr txBox="1"/>
          <p:nvPr>
            <p:ph type="ctrTitle"/>
          </p:nvPr>
        </p:nvSpPr>
        <p:spPr>
          <a:xfrm>
            <a:off x="6405563" y="786535"/>
            <a:ext cx="2738437" cy="2338387"/>
          </a:xfrm>
          <a:prstGeom prst="rect">
            <a:avLst/>
          </a:prstGeom>
          <a:solidFill>
            <a:schemeClr val="accent1"/>
          </a:solidFill>
          <a:ln>
            <a:noFill/>
          </a:ln>
        </p:spPr>
        <p:txBody>
          <a:bodyPr anchorCtr="0" anchor="ctr" bIns="46800" lIns="216000" spcFirstLastPara="1" rIns="72000" wrap="square" tIns="0">
            <a:normAutofit/>
          </a:bodyPr>
          <a:lstStyle>
            <a:lvl1pPr lvl="0" algn="l">
              <a:lnSpc>
                <a:spcPct val="90000"/>
              </a:lnSpc>
              <a:spcBef>
                <a:spcPts val="0"/>
              </a:spcBef>
              <a:spcAft>
                <a:spcPts val="0"/>
              </a:spcAft>
              <a:buClr>
                <a:schemeClr val="lt1"/>
              </a:buClr>
              <a:buSzPts val="3600"/>
              <a:buFont typeface="Libre Franklin"/>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subTitle"/>
          </p:nvPr>
        </p:nvSpPr>
        <p:spPr>
          <a:xfrm>
            <a:off x="4576763" y="3124922"/>
            <a:ext cx="1828800" cy="1568450"/>
          </a:xfrm>
          <a:prstGeom prst="rect">
            <a:avLst/>
          </a:prstGeom>
          <a:solidFill>
            <a:schemeClr val="dk1"/>
          </a:solidFill>
          <a:ln>
            <a:noFill/>
          </a:ln>
        </p:spPr>
        <p:txBody>
          <a:bodyPr anchorCtr="0" anchor="ctr" bIns="45700" lIns="90000" spcFirstLastPara="1" rIns="91425" wrap="square" tIns="45700">
            <a:normAutofit/>
          </a:bodyPr>
          <a:lstStyle>
            <a:lvl1pPr lvl="0" algn="ctr">
              <a:lnSpc>
                <a:spcPct val="90000"/>
              </a:lnSpc>
              <a:spcBef>
                <a:spcPts val="750"/>
              </a:spcBef>
              <a:spcAft>
                <a:spcPts val="0"/>
              </a:spcAft>
              <a:buSzPts val="1080"/>
              <a:buNone/>
              <a:defRPr sz="12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Clr>
                <a:schemeClr val="dk1"/>
              </a:buClr>
              <a:buSzPts val="1215"/>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1" name="Google Shape;21;p17"/>
          <p:cNvPicPr preferRelativeResize="0"/>
          <p:nvPr/>
        </p:nvPicPr>
        <p:blipFill rotWithShape="1">
          <a:blip r:embed="rId2">
            <a:alphaModFix/>
          </a:blip>
          <a:srcRect b="0" l="0" r="0" t="0"/>
          <a:stretch/>
        </p:blipFill>
        <p:spPr>
          <a:xfrm>
            <a:off x="82647" y="80283"/>
            <a:ext cx="1175301" cy="508655"/>
          </a:xfrm>
          <a:prstGeom prst="rect">
            <a:avLst/>
          </a:prstGeom>
          <a:noFill/>
          <a:ln>
            <a:noFill/>
          </a:ln>
        </p:spPr>
      </p:pic>
      <p:sp>
        <p:nvSpPr>
          <p:cNvPr id="22" name="Google Shape;22;p17"/>
          <p:cNvSpPr txBox="1"/>
          <p:nvPr>
            <p:ph idx="3" type="body"/>
          </p:nvPr>
        </p:nvSpPr>
        <p:spPr>
          <a:xfrm>
            <a:off x="6400800" y="4683125"/>
            <a:ext cx="1828800" cy="460375"/>
          </a:xfrm>
          <a:prstGeom prst="rect">
            <a:avLst/>
          </a:prstGeom>
          <a:solidFill>
            <a:schemeClr val="lt1"/>
          </a:solidFill>
          <a:ln>
            <a:noFill/>
          </a:ln>
        </p:spPr>
        <p:txBody>
          <a:bodyPr anchorCtr="0" anchor="ctr" bIns="45700" lIns="90000" spcFirstLastPara="1" rIns="91425" wrap="square" tIns="45700">
            <a:noAutofit/>
          </a:bodyPr>
          <a:lstStyle>
            <a:lvl1pPr indent="-228600" lvl="0" marL="457200" algn="ctr">
              <a:lnSpc>
                <a:spcPct val="90000"/>
              </a:lnSpc>
              <a:spcBef>
                <a:spcPts val="750"/>
              </a:spcBef>
              <a:spcAft>
                <a:spcPts val="0"/>
              </a:spcAft>
              <a:buSzPts val="990"/>
              <a:buNone/>
              <a:defRPr sz="1100"/>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 name="Google Shape;23;p17"/>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lvl1pPr indent="-268605" lvl="0" marL="457200" algn="l">
              <a:lnSpc>
                <a:spcPct val="90000"/>
              </a:lnSpc>
              <a:spcBef>
                <a:spcPts val="750"/>
              </a:spcBef>
              <a:spcAft>
                <a:spcPts val="0"/>
              </a:spcAft>
              <a:buSzPts val="630"/>
              <a:buFont typeface="Arial"/>
              <a:buChar char="•"/>
              <a:defRPr sz="700">
                <a:solidFill>
                  <a:schemeClr val="dk1"/>
                </a:solidFill>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26">
          <p15:clr>
            <a:srgbClr val="FBAE40"/>
          </p15:clr>
        </p15:guide>
        <p15:guide id="4" orient="horz" pos="123">
          <p15:clr>
            <a:srgbClr val="FBAE40"/>
          </p15:clr>
        </p15:guide>
        <p15:guide id="5" orient="horz" pos="3117">
          <p15:clr>
            <a:srgbClr val="FBAE40"/>
          </p15:clr>
        </p15:guide>
        <p15:guide id="6" pos="83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p:cSld name="Deux contenus">
    <p:spTree>
      <p:nvGrpSpPr>
        <p:cNvPr id="82" name="Shape 82"/>
        <p:cNvGrpSpPr/>
        <p:nvPr/>
      </p:nvGrpSpPr>
      <p:grpSpPr>
        <a:xfrm>
          <a:off x="0" y="0"/>
          <a:ext cx="0" cy="0"/>
          <a:chOff x="0" y="0"/>
          <a:chExt cx="0" cy="0"/>
        </a:xfrm>
      </p:grpSpPr>
      <p:sp>
        <p:nvSpPr>
          <p:cNvPr id="83" name="Google Shape;83;p26"/>
          <p:cNvSpPr txBox="1"/>
          <p:nvPr>
            <p:ph idx="1" type="body"/>
          </p:nvPr>
        </p:nvSpPr>
        <p:spPr>
          <a:xfrm>
            <a:off x="904875"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4" name="Google Shape;84;p26"/>
          <p:cNvSpPr txBox="1"/>
          <p:nvPr>
            <p:ph idx="2" type="body"/>
          </p:nvPr>
        </p:nvSpPr>
        <p:spPr>
          <a:xfrm>
            <a:off x="4959772" y="1563688"/>
            <a:ext cx="3671466" cy="3263504"/>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26"/>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89" name="Shape 89"/>
        <p:cNvGrpSpPr/>
        <p:nvPr/>
      </p:nvGrpSpPr>
      <p:grpSpPr>
        <a:xfrm>
          <a:off x="0" y="0"/>
          <a:ext cx="0" cy="0"/>
          <a:chOff x="0" y="0"/>
          <a:chExt cx="0" cy="0"/>
        </a:xfrm>
      </p:grpSpPr>
      <p:sp>
        <p:nvSpPr>
          <p:cNvPr id="90" name="Google Shape;90;p27"/>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7"/>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seul">
  <p:cSld name="1_Titre seul">
    <p:spTree>
      <p:nvGrpSpPr>
        <p:cNvPr id="94" name="Shape 94"/>
        <p:cNvGrpSpPr/>
        <p:nvPr/>
      </p:nvGrpSpPr>
      <p:grpSpPr>
        <a:xfrm>
          <a:off x="0" y="0"/>
          <a:ext cx="0" cy="0"/>
          <a:chOff x="0" y="0"/>
          <a:chExt cx="0" cy="0"/>
        </a:xfrm>
      </p:grpSpPr>
      <p:sp>
        <p:nvSpPr>
          <p:cNvPr id="95" name="Google Shape;95;p28"/>
          <p:cNvSpPr/>
          <p:nvPr>
            <p:ph idx="2" type="pic"/>
          </p:nvPr>
        </p:nvSpPr>
        <p:spPr>
          <a:xfrm>
            <a:off x="904875" y="0"/>
            <a:ext cx="8239125" cy="5143500"/>
          </a:xfrm>
          <a:prstGeom prst="rect">
            <a:avLst/>
          </a:prstGeom>
          <a:noFill/>
          <a:ln>
            <a:noFill/>
          </a:ln>
        </p:spPr>
      </p:sp>
      <p:sp>
        <p:nvSpPr>
          <p:cNvPr id="96" name="Google Shape;96;p28"/>
          <p:cNvSpPr txBox="1"/>
          <p:nvPr>
            <p:ph type="title"/>
          </p:nvPr>
        </p:nvSpPr>
        <p:spPr>
          <a:xfrm>
            <a:off x="6405563" y="2571750"/>
            <a:ext cx="2738437" cy="2111375"/>
          </a:xfrm>
          <a:prstGeom prst="rect">
            <a:avLst/>
          </a:prstGeom>
          <a:solidFill>
            <a:schemeClr val="accent2"/>
          </a:solid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seul">
  <p:cSld name="2_Titre seul">
    <p:spTree>
      <p:nvGrpSpPr>
        <p:cNvPr id="100" name="Shape 100"/>
        <p:cNvGrpSpPr/>
        <p:nvPr/>
      </p:nvGrpSpPr>
      <p:grpSpPr>
        <a:xfrm>
          <a:off x="0" y="0"/>
          <a:ext cx="0" cy="0"/>
          <a:chOff x="0" y="0"/>
          <a:chExt cx="0" cy="0"/>
        </a:xfrm>
      </p:grpSpPr>
      <p:sp>
        <p:nvSpPr>
          <p:cNvPr id="101" name="Google Shape;101;p29"/>
          <p:cNvSpPr/>
          <p:nvPr>
            <p:ph idx="2" type="pic"/>
          </p:nvPr>
        </p:nvSpPr>
        <p:spPr>
          <a:xfrm>
            <a:off x="904875" y="0"/>
            <a:ext cx="7726363" cy="5143500"/>
          </a:xfrm>
          <a:prstGeom prst="rect">
            <a:avLst/>
          </a:prstGeom>
          <a:noFill/>
          <a:ln>
            <a:noFill/>
          </a:ln>
        </p:spPr>
      </p:sp>
      <p:sp>
        <p:nvSpPr>
          <p:cNvPr id="102" name="Google Shape;102;p2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seul">
  <p:cSld name="3_Titre seul">
    <p:spTree>
      <p:nvGrpSpPr>
        <p:cNvPr id="105" name="Shape 105"/>
        <p:cNvGrpSpPr/>
        <p:nvPr/>
      </p:nvGrpSpPr>
      <p:grpSpPr>
        <a:xfrm>
          <a:off x="0" y="0"/>
          <a:ext cx="0" cy="0"/>
          <a:chOff x="0" y="0"/>
          <a:chExt cx="0" cy="0"/>
        </a:xfrm>
      </p:grpSpPr>
      <p:sp>
        <p:nvSpPr>
          <p:cNvPr id="106" name="Google Shape;106;p30"/>
          <p:cNvSpPr/>
          <p:nvPr>
            <p:ph idx="2" type="pic"/>
          </p:nvPr>
        </p:nvSpPr>
        <p:spPr>
          <a:xfrm>
            <a:off x="904875" y="3114674"/>
            <a:ext cx="8239125" cy="2028825"/>
          </a:xfrm>
          <a:prstGeom prst="rect">
            <a:avLst/>
          </a:prstGeom>
          <a:noFill/>
          <a:ln>
            <a:noFill/>
          </a:ln>
        </p:spPr>
      </p:sp>
      <p:sp>
        <p:nvSpPr>
          <p:cNvPr id="107" name="Google Shape;107;p30"/>
          <p:cNvSpPr txBox="1"/>
          <p:nvPr>
            <p:ph idx="1" type="body"/>
          </p:nvPr>
        </p:nvSpPr>
        <p:spPr>
          <a:xfrm>
            <a:off x="904875" y="1563688"/>
            <a:ext cx="7646988" cy="1436687"/>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8" name="Google Shape;108;p3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3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
        <p:nvSpPr>
          <p:cNvPr id="111" name="Google Shape;111;p30"/>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12" name="Shape 112"/>
        <p:cNvGrpSpPr/>
        <p:nvPr/>
      </p:nvGrpSpPr>
      <p:grpSpPr>
        <a:xfrm>
          <a:off x="0" y="0"/>
          <a:ext cx="0" cy="0"/>
          <a:chOff x="0" y="0"/>
          <a:chExt cx="0" cy="0"/>
        </a:xfrm>
      </p:grpSpPr>
      <p:sp>
        <p:nvSpPr>
          <p:cNvPr id="113" name="Google Shape;113;p3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1"/>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p:cSld name="Titre de section">
    <p:spTree>
      <p:nvGrpSpPr>
        <p:cNvPr id="24" name="Shape 24"/>
        <p:cNvGrpSpPr/>
        <p:nvPr/>
      </p:nvGrpSpPr>
      <p:grpSpPr>
        <a:xfrm>
          <a:off x="0" y="0"/>
          <a:ext cx="0" cy="0"/>
          <a:chOff x="0" y="0"/>
          <a:chExt cx="0" cy="0"/>
        </a:xfrm>
      </p:grpSpPr>
      <p:sp>
        <p:nvSpPr>
          <p:cNvPr id="25" name="Google Shape;25;p18"/>
          <p:cNvSpPr/>
          <p:nvPr/>
        </p:nvSpPr>
        <p:spPr>
          <a:xfrm>
            <a:off x="4572000" y="0"/>
            <a:ext cx="4572000" cy="51435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26" name="Google Shape;26;p18"/>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28" name="Google Shape;28;p18"/>
          <p:cNvSpPr/>
          <p:nvPr>
            <p:ph idx="2" type="pic"/>
          </p:nvPr>
        </p:nvSpPr>
        <p:spPr>
          <a:xfrm>
            <a:off x="904875" y="0"/>
            <a:ext cx="3667125" cy="5143500"/>
          </a:xfrm>
          <a:prstGeom prst="rect">
            <a:avLst/>
          </a:prstGeom>
          <a:noFill/>
          <a:ln>
            <a:noFill/>
          </a:ln>
        </p:spPr>
      </p:sp>
      <p:sp>
        <p:nvSpPr>
          <p:cNvPr id="29" name="Google Shape;29;p18"/>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de section">
  <p:cSld name="2_Titre de section">
    <p:spTree>
      <p:nvGrpSpPr>
        <p:cNvPr id="32" name="Shape 32"/>
        <p:cNvGrpSpPr/>
        <p:nvPr/>
      </p:nvGrpSpPr>
      <p:grpSpPr>
        <a:xfrm>
          <a:off x="0" y="0"/>
          <a:ext cx="0" cy="0"/>
          <a:chOff x="0" y="0"/>
          <a:chExt cx="0" cy="0"/>
        </a:xfrm>
      </p:grpSpPr>
      <p:sp>
        <p:nvSpPr>
          <p:cNvPr id="33" name="Google Shape;33;p19"/>
          <p:cNvSpPr/>
          <p:nvPr/>
        </p:nvSpPr>
        <p:spPr>
          <a:xfrm>
            <a:off x="4572000" y="0"/>
            <a:ext cx="4572000" cy="51435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34" name="Google Shape;34;p19"/>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36" name="Google Shape;36;p19"/>
          <p:cNvSpPr/>
          <p:nvPr>
            <p:ph idx="2" type="pic"/>
          </p:nvPr>
        </p:nvSpPr>
        <p:spPr>
          <a:xfrm>
            <a:off x="904875" y="0"/>
            <a:ext cx="3667125" cy="5143500"/>
          </a:xfrm>
          <a:prstGeom prst="rect">
            <a:avLst/>
          </a:prstGeom>
          <a:noFill/>
          <a:ln>
            <a:noFill/>
          </a:ln>
        </p:spPr>
      </p:sp>
      <p:sp>
        <p:nvSpPr>
          <p:cNvPr id="37" name="Google Shape;37;p19"/>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de section">
  <p:cSld name="1_Titre de section">
    <p:spTree>
      <p:nvGrpSpPr>
        <p:cNvPr id="40" name="Shape 40"/>
        <p:cNvGrpSpPr/>
        <p:nvPr/>
      </p:nvGrpSpPr>
      <p:grpSpPr>
        <a:xfrm>
          <a:off x="0" y="0"/>
          <a:ext cx="0" cy="0"/>
          <a:chOff x="0" y="0"/>
          <a:chExt cx="0" cy="0"/>
        </a:xfrm>
      </p:grpSpPr>
      <p:sp>
        <p:nvSpPr>
          <p:cNvPr id="41" name="Google Shape;41;p20"/>
          <p:cNvSpPr/>
          <p:nvPr/>
        </p:nvSpPr>
        <p:spPr>
          <a:xfrm>
            <a:off x="4572000" y="0"/>
            <a:ext cx="4572000" cy="5143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42" name="Google Shape;42;p20"/>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lvl1pPr lvl="0" algn="l">
              <a:lnSpc>
                <a:spcPct val="90000"/>
              </a:lnSpc>
              <a:spcBef>
                <a:spcPts val="0"/>
              </a:spcBef>
              <a:spcAft>
                <a:spcPts val="0"/>
              </a:spcAft>
              <a:buClr>
                <a:schemeClr val="lt1"/>
              </a:buClr>
              <a:buSzPts val="3200"/>
              <a:buFont typeface="Libre Franklin"/>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0"/>
          <p:cNvSpPr txBox="1"/>
          <p:nvPr>
            <p:ph idx="1" type="body"/>
          </p:nvPr>
        </p:nvSpPr>
        <p:spPr>
          <a:xfrm>
            <a:off x="4572000" y="2571750"/>
            <a:ext cx="4058920" cy="2156508"/>
          </a:xfrm>
          <a:prstGeom prst="rect">
            <a:avLst/>
          </a:prstGeom>
          <a:noFill/>
          <a:ln>
            <a:noFill/>
          </a:ln>
        </p:spPr>
        <p:txBody>
          <a:bodyPr anchorCtr="0" anchor="t" bIns="45700" lIns="180000" spcFirstLastPara="1" rIns="91425" wrap="square" tIns="45700">
            <a:normAutofit/>
          </a:bodyPr>
          <a:lstStyle>
            <a:lvl1pPr indent="-228600" lvl="0" marL="457200" algn="l">
              <a:lnSpc>
                <a:spcPct val="90000"/>
              </a:lnSpc>
              <a:spcBef>
                <a:spcPts val="750"/>
              </a:spcBef>
              <a:spcAft>
                <a:spcPts val="0"/>
              </a:spcAft>
              <a:buSzPts val="1620"/>
              <a:buNone/>
              <a:defRPr sz="1800">
                <a:solidFill>
                  <a:schemeClr val="lt1"/>
                </a:solidFill>
              </a:defRPr>
            </a:lvl1pPr>
            <a:lvl2pPr indent="-228600" lvl="1" marL="914400" algn="l">
              <a:lnSpc>
                <a:spcPct val="90000"/>
              </a:lnSpc>
              <a:spcBef>
                <a:spcPts val="375"/>
              </a:spcBef>
              <a:spcAft>
                <a:spcPts val="0"/>
              </a:spcAft>
              <a:buSzPts val="1500"/>
              <a:buNone/>
              <a:defRPr sz="1500">
                <a:solidFill>
                  <a:srgbClr val="918F8F"/>
                </a:solidFill>
              </a:defRPr>
            </a:lvl2pPr>
            <a:lvl3pPr indent="-228600" lvl="2" marL="1371600" algn="l">
              <a:lnSpc>
                <a:spcPct val="90000"/>
              </a:lnSpc>
              <a:spcBef>
                <a:spcPts val="375"/>
              </a:spcBef>
              <a:spcAft>
                <a:spcPts val="0"/>
              </a:spcAft>
              <a:buClr>
                <a:srgbClr val="918F8F"/>
              </a:buClr>
              <a:buSzPts val="1215"/>
              <a:buNone/>
              <a:defRPr sz="1350">
                <a:solidFill>
                  <a:srgbClr val="918F8F"/>
                </a:solidFill>
              </a:defRPr>
            </a:lvl3pPr>
            <a:lvl4pPr indent="-228600" lvl="3" marL="1828800" algn="l">
              <a:lnSpc>
                <a:spcPct val="90000"/>
              </a:lnSpc>
              <a:spcBef>
                <a:spcPts val="375"/>
              </a:spcBef>
              <a:spcAft>
                <a:spcPts val="0"/>
              </a:spcAft>
              <a:buClr>
                <a:srgbClr val="918F8F"/>
              </a:buClr>
              <a:buSzPts val="1200"/>
              <a:buNone/>
              <a:defRPr sz="1200">
                <a:solidFill>
                  <a:srgbClr val="918F8F"/>
                </a:solidFill>
              </a:defRPr>
            </a:lvl4pPr>
            <a:lvl5pPr indent="-228600" lvl="4" marL="2286000" algn="l">
              <a:lnSpc>
                <a:spcPct val="90000"/>
              </a:lnSpc>
              <a:spcBef>
                <a:spcPts val="375"/>
              </a:spcBef>
              <a:spcAft>
                <a:spcPts val="0"/>
              </a:spcAft>
              <a:buClr>
                <a:srgbClr val="918F8F"/>
              </a:buClr>
              <a:buSzPts val="1200"/>
              <a:buNone/>
              <a:defRPr sz="1200">
                <a:solidFill>
                  <a:srgbClr val="918F8F"/>
                </a:solidFill>
              </a:defRPr>
            </a:lvl5pPr>
            <a:lvl6pPr indent="-228600" lvl="5" marL="2743200" algn="l">
              <a:lnSpc>
                <a:spcPct val="90000"/>
              </a:lnSpc>
              <a:spcBef>
                <a:spcPts val="375"/>
              </a:spcBef>
              <a:spcAft>
                <a:spcPts val="0"/>
              </a:spcAft>
              <a:buClr>
                <a:srgbClr val="918F8F"/>
              </a:buClr>
              <a:buSzPts val="1200"/>
              <a:buNone/>
              <a:defRPr sz="1200">
                <a:solidFill>
                  <a:srgbClr val="918F8F"/>
                </a:solidFill>
              </a:defRPr>
            </a:lvl6pPr>
            <a:lvl7pPr indent="-228600" lvl="6" marL="3200400" algn="l">
              <a:lnSpc>
                <a:spcPct val="90000"/>
              </a:lnSpc>
              <a:spcBef>
                <a:spcPts val="375"/>
              </a:spcBef>
              <a:spcAft>
                <a:spcPts val="0"/>
              </a:spcAft>
              <a:buClr>
                <a:srgbClr val="918F8F"/>
              </a:buClr>
              <a:buSzPts val="1200"/>
              <a:buNone/>
              <a:defRPr sz="1200">
                <a:solidFill>
                  <a:srgbClr val="918F8F"/>
                </a:solidFill>
              </a:defRPr>
            </a:lvl7pPr>
            <a:lvl8pPr indent="-228600" lvl="7" marL="3657600" algn="l">
              <a:lnSpc>
                <a:spcPct val="90000"/>
              </a:lnSpc>
              <a:spcBef>
                <a:spcPts val="375"/>
              </a:spcBef>
              <a:spcAft>
                <a:spcPts val="0"/>
              </a:spcAft>
              <a:buClr>
                <a:srgbClr val="918F8F"/>
              </a:buClr>
              <a:buSzPts val="1200"/>
              <a:buNone/>
              <a:defRPr sz="1200">
                <a:solidFill>
                  <a:srgbClr val="918F8F"/>
                </a:solidFill>
              </a:defRPr>
            </a:lvl8pPr>
            <a:lvl9pPr indent="-228600" lvl="8" marL="4114800" algn="l">
              <a:lnSpc>
                <a:spcPct val="90000"/>
              </a:lnSpc>
              <a:spcBef>
                <a:spcPts val="375"/>
              </a:spcBef>
              <a:spcAft>
                <a:spcPts val="0"/>
              </a:spcAft>
              <a:buClr>
                <a:srgbClr val="918F8F"/>
              </a:buClr>
              <a:buSzPts val="1200"/>
              <a:buNone/>
              <a:defRPr sz="1200">
                <a:solidFill>
                  <a:srgbClr val="918F8F"/>
                </a:solidFill>
              </a:defRPr>
            </a:lvl9pPr>
          </a:lstStyle>
          <a:p/>
        </p:txBody>
      </p:sp>
      <p:sp>
        <p:nvSpPr>
          <p:cNvPr id="44" name="Google Shape;44;p20"/>
          <p:cNvSpPr/>
          <p:nvPr>
            <p:ph idx="2" type="pic"/>
          </p:nvPr>
        </p:nvSpPr>
        <p:spPr>
          <a:xfrm>
            <a:off x="904875" y="0"/>
            <a:ext cx="3667125" cy="5143500"/>
          </a:xfrm>
          <a:prstGeom prst="rect">
            <a:avLst/>
          </a:prstGeom>
          <a:noFill/>
          <a:ln>
            <a:noFill/>
          </a:ln>
        </p:spPr>
      </p:sp>
      <p:sp>
        <p:nvSpPr>
          <p:cNvPr id="45" name="Google Shape;45;p20"/>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b="1" i="0" sz="700" u="none" cap="none" strike="noStrike">
                <a:solidFill>
                  <a:schemeClr val="lt1"/>
                </a:solidFill>
                <a:latin typeface="Libre Franklin"/>
                <a:ea typeface="Libre Franklin"/>
                <a:cs typeface="Libre Franklin"/>
                <a:sym typeface="Libre Franklin"/>
              </a:defRPr>
            </a:lvl1pPr>
            <a:lvl2pPr indent="0" lvl="1" marL="0" algn="ctr">
              <a:spcBef>
                <a:spcPts val="0"/>
              </a:spcBef>
              <a:buNone/>
              <a:defRPr b="1" i="0" sz="700" u="none" cap="none" strike="noStrike">
                <a:solidFill>
                  <a:schemeClr val="lt1"/>
                </a:solidFill>
                <a:latin typeface="Libre Franklin"/>
                <a:ea typeface="Libre Franklin"/>
                <a:cs typeface="Libre Franklin"/>
                <a:sym typeface="Libre Franklin"/>
              </a:defRPr>
            </a:lvl2pPr>
            <a:lvl3pPr indent="0" lvl="2" marL="0" algn="ctr">
              <a:spcBef>
                <a:spcPts val="0"/>
              </a:spcBef>
              <a:buNone/>
              <a:defRPr b="1" i="0" sz="700" u="none" cap="none" strike="noStrike">
                <a:solidFill>
                  <a:schemeClr val="lt1"/>
                </a:solidFill>
                <a:latin typeface="Libre Franklin"/>
                <a:ea typeface="Libre Franklin"/>
                <a:cs typeface="Libre Franklin"/>
                <a:sym typeface="Libre Franklin"/>
              </a:defRPr>
            </a:lvl3pPr>
            <a:lvl4pPr indent="0" lvl="3" marL="0" algn="ctr">
              <a:spcBef>
                <a:spcPts val="0"/>
              </a:spcBef>
              <a:buNone/>
              <a:defRPr b="1" i="0" sz="700" u="none" cap="none" strike="noStrike">
                <a:solidFill>
                  <a:schemeClr val="lt1"/>
                </a:solidFill>
                <a:latin typeface="Libre Franklin"/>
                <a:ea typeface="Libre Franklin"/>
                <a:cs typeface="Libre Franklin"/>
                <a:sym typeface="Libre Franklin"/>
              </a:defRPr>
            </a:lvl4pPr>
            <a:lvl5pPr indent="0" lvl="4" marL="0" algn="ctr">
              <a:spcBef>
                <a:spcPts val="0"/>
              </a:spcBef>
              <a:buNone/>
              <a:defRPr b="1" i="0" sz="700" u="none" cap="none" strike="noStrike">
                <a:solidFill>
                  <a:schemeClr val="lt1"/>
                </a:solidFill>
                <a:latin typeface="Libre Franklin"/>
                <a:ea typeface="Libre Franklin"/>
                <a:cs typeface="Libre Franklin"/>
                <a:sym typeface="Libre Franklin"/>
              </a:defRPr>
            </a:lvl5pPr>
            <a:lvl6pPr indent="0" lvl="5" marL="0" algn="ctr">
              <a:spcBef>
                <a:spcPts val="0"/>
              </a:spcBef>
              <a:buNone/>
              <a:defRPr b="1" i="0" sz="700" u="none" cap="none" strike="noStrike">
                <a:solidFill>
                  <a:schemeClr val="lt1"/>
                </a:solidFill>
                <a:latin typeface="Libre Franklin"/>
                <a:ea typeface="Libre Franklin"/>
                <a:cs typeface="Libre Franklin"/>
                <a:sym typeface="Libre Franklin"/>
              </a:defRPr>
            </a:lvl6pPr>
            <a:lvl7pPr indent="0" lvl="6" marL="0" algn="ctr">
              <a:spcBef>
                <a:spcPts val="0"/>
              </a:spcBef>
              <a:buNone/>
              <a:defRPr b="1" i="0" sz="700" u="none" cap="none" strike="noStrike">
                <a:solidFill>
                  <a:schemeClr val="lt1"/>
                </a:solidFill>
                <a:latin typeface="Libre Franklin"/>
                <a:ea typeface="Libre Franklin"/>
                <a:cs typeface="Libre Franklin"/>
                <a:sym typeface="Libre Franklin"/>
              </a:defRPr>
            </a:lvl7pPr>
            <a:lvl8pPr indent="0" lvl="7" marL="0" algn="ctr">
              <a:spcBef>
                <a:spcPts val="0"/>
              </a:spcBef>
              <a:buNone/>
              <a:defRPr b="1" i="0" sz="700" u="none" cap="none" strike="noStrike">
                <a:solidFill>
                  <a:schemeClr val="lt1"/>
                </a:solidFill>
                <a:latin typeface="Libre Franklin"/>
                <a:ea typeface="Libre Franklin"/>
                <a:cs typeface="Libre Franklin"/>
                <a:sym typeface="Libre Franklin"/>
              </a:defRPr>
            </a:lvl8pPr>
            <a:lvl9pPr indent="0" lvl="8" marL="0" algn="ctr">
              <a:spcBef>
                <a:spcPts val="0"/>
              </a:spcBef>
              <a:buNone/>
              <a:defRPr b="1" i="0" sz="7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48" name="Shape 48"/>
        <p:cNvGrpSpPr/>
        <p:nvPr/>
      </p:nvGrpSpPr>
      <p:grpSpPr>
        <a:xfrm>
          <a:off x="0" y="0"/>
          <a:ext cx="0" cy="0"/>
          <a:chOff x="0" y="0"/>
          <a:chExt cx="0" cy="0"/>
        </a:xfrm>
      </p:grpSpPr>
      <p:sp>
        <p:nvSpPr>
          <p:cNvPr id="49" name="Google Shape;49;p21"/>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0" name="Google Shape;50;p21"/>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1"/>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re et contenu">
  <p:cSld name="1_Titre et contenu">
    <p:spTree>
      <p:nvGrpSpPr>
        <p:cNvPr id="54" name="Shape 54"/>
        <p:cNvGrpSpPr/>
        <p:nvPr/>
      </p:nvGrpSpPr>
      <p:grpSpPr>
        <a:xfrm>
          <a:off x="0" y="0"/>
          <a:ext cx="0" cy="0"/>
          <a:chOff x="0" y="0"/>
          <a:chExt cx="0" cy="0"/>
        </a:xfrm>
      </p:grpSpPr>
      <p:sp>
        <p:nvSpPr>
          <p:cNvPr id="55" name="Google Shape;55;p22"/>
          <p:cNvSpPr txBox="1"/>
          <p:nvPr>
            <p:ph idx="1" type="body"/>
          </p:nvPr>
        </p:nvSpPr>
        <p:spPr>
          <a:xfrm>
            <a:off x="90487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22"/>
          <p:cNvSpPr/>
          <p:nvPr>
            <p:ph idx="2" type="pic"/>
          </p:nvPr>
        </p:nvSpPr>
        <p:spPr>
          <a:xfrm>
            <a:off x="5486400" y="0"/>
            <a:ext cx="3144838" cy="5143500"/>
          </a:xfrm>
          <a:prstGeom prst="rect">
            <a:avLst/>
          </a:prstGeom>
          <a:noFill/>
          <a:ln>
            <a:noFill/>
          </a:ln>
        </p:spPr>
      </p:sp>
      <p:sp>
        <p:nvSpPr>
          <p:cNvPr id="57" name="Google Shape;57;p22"/>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re et contenu">
  <p:cSld name="2_Titre et contenu">
    <p:spTree>
      <p:nvGrpSpPr>
        <p:cNvPr id="61" name="Shape 61"/>
        <p:cNvGrpSpPr/>
        <p:nvPr/>
      </p:nvGrpSpPr>
      <p:grpSpPr>
        <a:xfrm>
          <a:off x="0" y="0"/>
          <a:ext cx="0" cy="0"/>
          <a:chOff x="0" y="0"/>
          <a:chExt cx="0" cy="0"/>
        </a:xfrm>
      </p:grpSpPr>
      <p:sp>
        <p:nvSpPr>
          <p:cNvPr id="62" name="Google Shape;62;p23"/>
          <p:cNvSpPr/>
          <p:nvPr>
            <p:ph idx="2" type="pic"/>
          </p:nvPr>
        </p:nvSpPr>
        <p:spPr>
          <a:xfrm>
            <a:off x="904875" y="0"/>
            <a:ext cx="3144838" cy="5143500"/>
          </a:xfrm>
          <a:prstGeom prst="rect">
            <a:avLst/>
          </a:prstGeom>
          <a:noFill/>
          <a:ln>
            <a:noFill/>
          </a:ln>
        </p:spPr>
      </p:sp>
      <p:sp>
        <p:nvSpPr>
          <p:cNvPr id="63" name="Google Shape;63;p23"/>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 name="Google Shape;64;p23"/>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
        <p:nvSpPr>
          <p:cNvPr id="67" name="Google Shape;67;p23"/>
          <p:cNvSpPr txBox="1"/>
          <p:nvPr>
            <p:ph type="title"/>
          </p:nvPr>
        </p:nvSpPr>
        <p:spPr>
          <a:xfrm>
            <a:off x="904876"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re et contenu">
  <p:cSld name="4_Titre et contenu">
    <p:spTree>
      <p:nvGrpSpPr>
        <p:cNvPr id="68" name="Shape 68"/>
        <p:cNvGrpSpPr/>
        <p:nvPr/>
      </p:nvGrpSpPr>
      <p:grpSpPr>
        <a:xfrm>
          <a:off x="0" y="0"/>
          <a:ext cx="0" cy="0"/>
          <a:chOff x="0" y="0"/>
          <a:chExt cx="0" cy="0"/>
        </a:xfrm>
      </p:grpSpPr>
      <p:sp>
        <p:nvSpPr>
          <p:cNvPr id="69" name="Google Shape;69;p24"/>
          <p:cNvSpPr/>
          <p:nvPr>
            <p:ph idx="2" type="pic"/>
          </p:nvPr>
        </p:nvSpPr>
        <p:spPr>
          <a:xfrm>
            <a:off x="904875" y="0"/>
            <a:ext cx="3144838" cy="5143500"/>
          </a:xfrm>
          <a:prstGeom prst="rect">
            <a:avLst/>
          </a:prstGeom>
          <a:noFill/>
          <a:ln>
            <a:noFill/>
          </a:ln>
        </p:spPr>
      </p:sp>
      <p:sp>
        <p:nvSpPr>
          <p:cNvPr id="70" name="Google Shape;70;p24"/>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 name="Google Shape;71;p24"/>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
        <p:nvSpPr>
          <p:cNvPr id="74" name="Google Shape;74;p24"/>
          <p:cNvSpPr txBox="1"/>
          <p:nvPr>
            <p:ph type="title"/>
          </p:nvPr>
        </p:nvSpPr>
        <p:spPr>
          <a:xfrm>
            <a:off x="4049395" y="131032"/>
            <a:ext cx="3144520"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re et contenu">
  <p:cSld name="3_Titre et contenu">
    <p:spTree>
      <p:nvGrpSpPr>
        <p:cNvPr id="75" name="Shape 75"/>
        <p:cNvGrpSpPr/>
        <p:nvPr/>
      </p:nvGrpSpPr>
      <p:grpSpPr>
        <a:xfrm>
          <a:off x="0" y="0"/>
          <a:ext cx="0" cy="0"/>
          <a:chOff x="0" y="0"/>
          <a:chExt cx="0" cy="0"/>
        </a:xfrm>
      </p:grpSpPr>
      <p:sp>
        <p:nvSpPr>
          <p:cNvPr id="76" name="Google Shape;76;p25"/>
          <p:cNvSpPr/>
          <p:nvPr>
            <p:ph idx="2" type="pic"/>
          </p:nvPr>
        </p:nvSpPr>
        <p:spPr>
          <a:xfrm>
            <a:off x="904875" y="1563688"/>
            <a:ext cx="3144838" cy="3579812"/>
          </a:xfrm>
          <a:prstGeom prst="rect">
            <a:avLst/>
          </a:prstGeom>
          <a:noFill/>
          <a:ln>
            <a:noFill/>
          </a:ln>
        </p:spPr>
      </p:sp>
      <p:sp>
        <p:nvSpPr>
          <p:cNvPr id="77" name="Google Shape;77;p25"/>
          <p:cNvSpPr txBox="1"/>
          <p:nvPr>
            <p:ph idx="1" type="body"/>
          </p:nvPr>
        </p:nvSpPr>
        <p:spPr>
          <a:xfrm>
            <a:off x="4049395" y="1563688"/>
            <a:ext cx="4581525" cy="3386772"/>
          </a:xfrm>
          <a:prstGeom prst="rect">
            <a:avLst/>
          </a:prstGeom>
          <a:noFill/>
          <a:ln>
            <a:noFill/>
          </a:ln>
        </p:spPr>
        <p:txBody>
          <a:bodyPr anchorCtr="0" anchor="t" bIns="45700" lIns="180000" spcFirstLastPara="1" rIns="91425" wrap="square" tIns="45700">
            <a:normAutofit/>
          </a:bodyPr>
          <a:lstStyle>
            <a:lvl1pPr indent="-331470" lvl="0" marL="457200" algn="l">
              <a:lnSpc>
                <a:spcPct val="90000"/>
              </a:lnSpc>
              <a:spcBef>
                <a:spcPts val="750"/>
              </a:spcBef>
              <a:spcAft>
                <a:spcPts val="0"/>
              </a:spcAft>
              <a:buSzPts val="1620"/>
              <a:buChar char="▪"/>
              <a:defRPr/>
            </a:lvl1pPr>
            <a:lvl2pPr indent="-342900" lvl="1" marL="914400" algn="l">
              <a:lnSpc>
                <a:spcPct val="90000"/>
              </a:lnSpc>
              <a:spcBef>
                <a:spcPts val="375"/>
              </a:spcBef>
              <a:spcAft>
                <a:spcPts val="0"/>
              </a:spcAft>
              <a:buSzPts val="1800"/>
              <a:buChar char="•"/>
              <a:defRPr/>
            </a:lvl2pPr>
            <a:lvl3pPr indent="-331469" lvl="2" marL="1371600" algn="l">
              <a:lnSpc>
                <a:spcPct val="90000"/>
              </a:lnSpc>
              <a:spcBef>
                <a:spcPts val="375"/>
              </a:spcBef>
              <a:spcAft>
                <a:spcPts val="0"/>
              </a:spcAft>
              <a:buClr>
                <a:schemeClr val="dk1"/>
              </a:buClr>
              <a:buSzPts val="162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25"/>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5"/>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theme" Target="../theme/theme1.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lvl1pPr lvl="0" marR="0" rtl="0" algn="l">
              <a:lnSpc>
                <a:spcPct val="90000"/>
              </a:lnSpc>
              <a:spcBef>
                <a:spcPts val="0"/>
              </a:spcBef>
              <a:spcAft>
                <a:spcPts val="0"/>
              </a:spcAft>
              <a:buClr>
                <a:schemeClr val="dk1"/>
              </a:buClr>
              <a:buSzPts val="3200"/>
              <a:buFont typeface="Libre Franklin"/>
              <a:buNone/>
              <a:defRPr b="1" i="0" sz="3200" u="none" cap="none" strike="noStrike">
                <a:solidFill>
                  <a:schemeClr val="dk1"/>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904875" y="1563688"/>
            <a:ext cx="7726363" cy="3386772"/>
          </a:xfrm>
          <a:prstGeom prst="rect">
            <a:avLst/>
          </a:prstGeom>
          <a:noFill/>
          <a:ln>
            <a:noFill/>
          </a:ln>
        </p:spPr>
        <p:txBody>
          <a:bodyPr anchorCtr="0" anchor="t" bIns="45700" lIns="180000" spcFirstLastPara="1" rIns="91425" wrap="square" tIns="45700">
            <a:normAutofit/>
          </a:bodyPr>
          <a:lstStyle>
            <a:lvl1pPr indent="-331470" lvl="0" marL="457200" marR="0" rtl="0" algn="l">
              <a:lnSpc>
                <a:spcPct val="90000"/>
              </a:lnSpc>
              <a:spcBef>
                <a:spcPts val="750"/>
              </a:spcBef>
              <a:spcAft>
                <a:spcPts val="0"/>
              </a:spcAft>
              <a:buClr>
                <a:schemeClr val="accent1"/>
              </a:buClr>
              <a:buSzPts val="1620"/>
              <a:buFont typeface="Noto Sans Symbols"/>
              <a:buChar char="▪"/>
              <a:defRPr b="0" i="0" sz="1800" u="none" cap="none" strike="noStrike">
                <a:solidFill>
                  <a:schemeClr val="dk1"/>
                </a:solidFill>
                <a:latin typeface="Arial"/>
                <a:ea typeface="Arial"/>
                <a:cs typeface="Arial"/>
                <a:sym typeface="Arial"/>
              </a:defRPr>
            </a:lvl1pPr>
            <a:lvl2pPr indent="-330200" lvl="1" marL="914400" marR="0" rtl="0" algn="l">
              <a:lnSpc>
                <a:spcPct val="90000"/>
              </a:lnSpc>
              <a:spcBef>
                <a:spcPts val="375"/>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2pPr>
            <a:lvl3pPr indent="-314325" lvl="2" marL="1371600" marR="0" rtl="0" algn="l">
              <a:lnSpc>
                <a:spcPct val="90000"/>
              </a:lnSpc>
              <a:spcBef>
                <a:spcPts val="375"/>
              </a:spcBef>
              <a:spcAft>
                <a:spcPts val="0"/>
              </a:spcAft>
              <a:buClr>
                <a:schemeClr val="dk1"/>
              </a:buClr>
              <a:buSzPts val="1350"/>
              <a:buFont typeface="Noto Sans Symbols"/>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6"/>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7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3" name="Google Shape;13;p16"/>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7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4" name="Google Shape;14;p1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lvl1pPr indent="0" lvl="0" marL="0" marR="0" rtl="0" algn="ctr">
              <a:spcBef>
                <a:spcPts val="0"/>
              </a:spcBef>
              <a:buNone/>
              <a:defRPr b="1" i="0" sz="700" u="none" cap="none" strike="noStrike">
                <a:solidFill>
                  <a:schemeClr val="dk1"/>
                </a:solidFill>
                <a:latin typeface="Libre Franklin"/>
                <a:ea typeface="Libre Franklin"/>
                <a:cs typeface="Libre Franklin"/>
                <a:sym typeface="Libre Franklin"/>
              </a:defRPr>
            </a:lvl1pPr>
            <a:lvl2pPr indent="0" lvl="1" marL="0" marR="0" rtl="0" algn="ctr">
              <a:spcBef>
                <a:spcPts val="0"/>
              </a:spcBef>
              <a:buNone/>
              <a:defRPr b="1" i="0" sz="700" u="none" cap="none" strike="noStrike">
                <a:solidFill>
                  <a:schemeClr val="dk1"/>
                </a:solidFill>
                <a:latin typeface="Libre Franklin"/>
                <a:ea typeface="Libre Franklin"/>
                <a:cs typeface="Libre Franklin"/>
                <a:sym typeface="Libre Franklin"/>
              </a:defRPr>
            </a:lvl2pPr>
            <a:lvl3pPr indent="0" lvl="2" marL="0" marR="0" rtl="0" algn="ctr">
              <a:spcBef>
                <a:spcPts val="0"/>
              </a:spcBef>
              <a:buNone/>
              <a:defRPr b="1" i="0" sz="700" u="none" cap="none" strike="noStrike">
                <a:solidFill>
                  <a:schemeClr val="dk1"/>
                </a:solidFill>
                <a:latin typeface="Libre Franklin"/>
                <a:ea typeface="Libre Franklin"/>
                <a:cs typeface="Libre Franklin"/>
                <a:sym typeface="Libre Franklin"/>
              </a:defRPr>
            </a:lvl3pPr>
            <a:lvl4pPr indent="0" lvl="3" marL="0" marR="0" rtl="0" algn="ctr">
              <a:spcBef>
                <a:spcPts val="0"/>
              </a:spcBef>
              <a:buNone/>
              <a:defRPr b="1" i="0" sz="700" u="none" cap="none" strike="noStrike">
                <a:solidFill>
                  <a:schemeClr val="dk1"/>
                </a:solidFill>
                <a:latin typeface="Libre Franklin"/>
                <a:ea typeface="Libre Franklin"/>
                <a:cs typeface="Libre Franklin"/>
                <a:sym typeface="Libre Franklin"/>
              </a:defRPr>
            </a:lvl4pPr>
            <a:lvl5pPr indent="0" lvl="4" marL="0" marR="0" rtl="0" algn="ctr">
              <a:spcBef>
                <a:spcPts val="0"/>
              </a:spcBef>
              <a:buNone/>
              <a:defRPr b="1" i="0" sz="700" u="none" cap="none" strike="noStrike">
                <a:solidFill>
                  <a:schemeClr val="dk1"/>
                </a:solidFill>
                <a:latin typeface="Libre Franklin"/>
                <a:ea typeface="Libre Franklin"/>
                <a:cs typeface="Libre Franklin"/>
                <a:sym typeface="Libre Franklin"/>
              </a:defRPr>
            </a:lvl5pPr>
            <a:lvl6pPr indent="0" lvl="5" marL="0" marR="0" rtl="0" algn="ctr">
              <a:spcBef>
                <a:spcPts val="0"/>
              </a:spcBef>
              <a:buNone/>
              <a:defRPr b="1" i="0" sz="700" u="none" cap="none" strike="noStrike">
                <a:solidFill>
                  <a:schemeClr val="dk1"/>
                </a:solidFill>
                <a:latin typeface="Libre Franklin"/>
                <a:ea typeface="Libre Franklin"/>
                <a:cs typeface="Libre Franklin"/>
                <a:sym typeface="Libre Franklin"/>
              </a:defRPr>
            </a:lvl6pPr>
            <a:lvl7pPr indent="0" lvl="6" marL="0" marR="0" rtl="0" algn="ctr">
              <a:spcBef>
                <a:spcPts val="0"/>
              </a:spcBef>
              <a:buNone/>
              <a:defRPr b="1" i="0" sz="700" u="none" cap="none" strike="noStrike">
                <a:solidFill>
                  <a:schemeClr val="dk1"/>
                </a:solidFill>
                <a:latin typeface="Libre Franklin"/>
                <a:ea typeface="Libre Franklin"/>
                <a:cs typeface="Libre Franklin"/>
                <a:sym typeface="Libre Franklin"/>
              </a:defRPr>
            </a:lvl7pPr>
            <a:lvl8pPr indent="0" lvl="7" marL="0" marR="0" rtl="0" algn="ctr">
              <a:spcBef>
                <a:spcPts val="0"/>
              </a:spcBef>
              <a:buNone/>
              <a:defRPr b="1" i="0" sz="700" u="none" cap="none" strike="noStrike">
                <a:solidFill>
                  <a:schemeClr val="dk1"/>
                </a:solidFill>
                <a:latin typeface="Libre Franklin"/>
                <a:ea typeface="Libre Franklin"/>
                <a:cs typeface="Libre Franklin"/>
                <a:sym typeface="Libre Franklin"/>
              </a:defRPr>
            </a:lvl8pPr>
            <a:lvl9pPr indent="0" lvl="8" marL="0" marR="0" rtl="0" algn="ctr">
              <a:spcBef>
                <a:spcPts val="0"/>
              </a:spcBef>
              <a:buNone/>
              <a:defRPr b="1" i="0" sz="700" u="none" cap="none" strike="noStrike">
                <a:solidFill>
                  <a:schemeClr val="dk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fr-FR"/>
              <a:t>‹#›</a:t>
            </a:fld>
            <a:endParaRPr/>
          </a:p>
        </p:txBody>
      </p:sp>
      <p:pic>
        <p:nvPicPr>
          <p:cNvPr id="15" name="Google Shape;15;p16"/>
          <p:cNvPicPr preferRelativeResize="0"/>
          <p:nvPr/>
        </p:nvPicPr>
        <p:blipFill rotWithShape="1">
          <a:blip r:embed="rId1">
            <a:alphaModFix/>
          </a:blip>
          <a:srcRect b="0" l="0" r="0" t="0"/>
          <a:stretch/>
        </p:blipFill>
        <p:spPr>
          <a:xfrm>
            <a:off x="130273" y="132334"/>
            <a:ext cx="653952" cy="283022"/>
          </a:xfrm>
          <a:prstGeom prst="rect">
            <a:avLst/>
          </a:prstGeom>
          <a:noFill/>
          <a:ln>
            <a:noFill/>
          </a:ln>
        </p:spPr>
      </p:pic>
      <p:sp>
        <p:nvSpPr>
          <p:cNvPr id="16" name="Google Shape;16;p16"/>
          <p:cNvSpPr/>
          <p:nvPr/>
        </p:nvSpPr>
        <p:spPr>
          <a:xfrm rot="-5400000">
            <a:off x="430003" y="4897709"/>
            <a:ext cx="45719" cy="597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xinhuanet.com/english/2019-10/30/c_138514701.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hyperlink" Target="https://www.mprnews.org/story/2017/08/17/researchers-search-for-clues-to-toxic-algae-bloom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hyperlink" Target="https://sciencenotes.org/printable-periodic-tabl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4.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hyperlink" Target="https://stormwater.pca.state.mn.us/index.php?title=File:Watershed_scale_GSI.p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hyperlink" Target="https://www.un.org/sustainabledevelopment/news/communications-materia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hyperlink" Target="https://doi.org/10.1038/s43017-019-0019-0" TargetMode="External"/><Relationship Id="rId4" Type="http://schemas.openxmlformats.org/officeDocument/2006/relationships/hyperlink" Target="https://doi.org/10.1038/s41586-019-1111-9" TargetMode="External"/><Relationship Id="rId5" Type="http://schemas.openxmlformats.org/officeDocument/2006/relationships/hyperlink" Target="https://www.axpo.com/ch/en/energy/generation-and-distribution/wasserkraft.html#:~:text=In%20Switzerland%2C%20around%2060%20percent,%2Dfree%2C%20storable%20and%20renewabl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fr.slideshare.net/ICOS_RI/sanders-richard-carbon-cycling-along-the-gb-land-ocean-aquatic-continuum-loac#6" TargetMode="Externa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
          <p:cNvPicPr preferRelativeResize="0"/>
          <p:nvPr>
            <p:ph idx="2" type="pic"/>
          </p:nvPr>
        </p:nvPicPr>
        <p:blipFill rotWithShape="1">
          <a:blip r:embed="rId3">
            <a:alphaModFix/>
          </a:blip>
          <a:srcRect b="2416" l="0" r="0" t="2426"/>
          <a:stretch/>
        </p:blipFill>
        <p:spPr>
          <a:xfrm>
            <a:off x="1331925" y="0"/>
            <a:ext cx="7812000" cy="4825775"/>
          </a:xfrm>
          <a:prstGeom prst="rect">
            <a:avLst/>
          </a:prstGeom>
          <a:noFill/>
          <a:ln>
            <a:noFill/>
          </a:ln>
        </p:spPr>
      </p:pic>
      <p:sp>
        <p:nvSpPr>
          <p:cNvPr id="121" name="Google Shape;121;p1"/>
          <p:cNvSpPr txBox="1"/>
          <p:nvPr>
            <p:ph type="ctrTitle"/>
          </p:nvPr>
        </p:nvSpPr>
        <p:spPr>
          <a:xfrm>
            <a:off x="6097050" y="195275"/>
            <a:ext cx="2896800" cy="2231100"/>
          </a:xfrm>
          <a:prstGeom prst="rect">
            <a:avLst/>
          </a:prstGeom>
          <a:solidFill>
            <a:schemeClr val="accent1"/>
          </a:solidFill>
          <a:ln>
            <a:noFill/>
          </a:ln>
        </p:spPr>
        <p:txBody>
          <a:bodyPr anchorCtr="0" anchor="ctr" bIns="46800" lIns="216000" spcFirstLastPara="1" rIns="72000" wrap="square" tIns="0">
            <a:normAutofit/>
          </a:bodyPr>
          <a:lstStyle/>
          <a:p>
            <a:pPr indent="0" lvl="0" marL="0" rtl="0" algn="l">
              <a:lnSpc>
                <a:spcPct val="90000"/>
              </a:lnSpc>
              <a:spcBef>
                <a:spcPts val="0"/>
              </a:spcBef>
              <a:spcAft>
                <a:spcPts val="0"/>
              </a:spcAft>
              <a:buClr>
                <a:schemeClr val="lt1"/>
              </a:buClr>
              <a:buSzPts val="3600"/>
              <a:buFont typeface="Libre Franklin"/>
              <a:buNone/>
            </a:pPr>
            <a:r>
              <a:rPr lang="fr-FR" sz="2500"/>
              <a:t>River dam impacts on biogeochemical cycling</a:t>
            </a:r>
            <a:endParaRPr sz="2500"/>
          </a:p>
        </p:txBody>
      </p:sp>
      <p:sp>
        <p:nvSpPr>
          <p:cNvPr id="122" name="Google Shape;122;p1"/>
          <p:cNvSpPr txBox="1"/>
          <p:nvPr>
            <p:ph idx="1" type="subTitle"/>
          </p:nvPr>
        </p:nvSpPr>
        <p:spPr>
          <a:xfrm>
            <a:off x="1508450" y="3711200"/>
            <a:ext cx="1909500" cy="1046400"/>
          </a:xfrm>
          <a:prstGeom prst="rect">
            <a:avLst/>
          </a:prstGeom>
          <a:solidFill>
            <a:schemeClr val="dk1"/>
          </a:solidFill>
          <a:ln>
            <a:noFill/>
          </a:ln>
        </p:spPr>
        <p:txBody>
          <a:bodyPr anchorCtr="0" anchor="ctr" bIns="45700" lIns="90000" spcFirstLastPara="1" rIns="91425" wrap="square" tIns="45700">
            <a:normAutofit/>
          </a:bodyPr>
          <a:lstStyle/>
          <a:p>
            <a:pPr indent="0" lvl="0" marL="0" rtl="0" algn="l">
              <a:lnSpc>
                <a:spcPct val="90000"/>
              </a:lnSpc>
              <a:spcBef>
                <a:spcPts val="0"/>
              </a:spcBef>
              <a:spcAft>
                <a:spcPts val="0"/>
              </a:spcAft>
              <a:buSzPts val="1080"/>
              <a:buNone/>
            </a:pPr>
            <a:r>
              <a:rPr lang="fr-FR"/>
              <a:t>Presented by </a:t>
            </a:r>
            <a:endParaRPr/>
          </a:p>
          <a:p>
            <a:pPr indent="0" lvl="0" marL="0" rtl="0" algn="ctr">
              <a:lnSpc>
                <a:spcPct val="90000"/>
              </a:lnSpc>
              <a:spcBef>
                <a:spcPts val="0"/>
              </a:spcBef>
              <a:spcAft>
                <a:spcPts val="0"/>
              </a:spcAft>
              <a:buSzPts val="1080"/>
              <a:buNone/>
            </a:pPr>
            <a:r>
              <a:t/>
            </a:r>
            <a:endParaRPr/>
          </a:p>
          <a:p>
            <a:pPr indent="0" lvl="0" marL="0" rtl="0" algn="l">
              <a:lnSpc>
                <a:spcPct val="90000"/>
              </a:lnSpc>
              <a:spcBef>
                <a:spcPts val="0"/>
              </a:spcBef>
              <a:spcAft>
                <a:spcPts val="0"/>
              </a:spcAft>
              <a:buSzPts val="1080"/>
              <a:buNone/>
            </a:pPr>
            <a:r>
              <a:rPr lang="fr-FR"/>
              <a:t>Jessica Tiago G.</a:t>
            </a:r>
            <a:endParaRPr/>
          </a:p>
          <a:p>
            <a:pPr indent="0" lvl="0" marL="0" rtl="0" algn="l">
              <a:lnSpc>
                <a:spcPct val="90000"/>
              </a:lnSpc>
              <a:spcBef>
                <a:spcPts val="0"/>
              </a:spcBef>
              <a:spcAft>
                <a:spcPts val="0"/>
              </a:spcAft>
              <a:buSzPts val="1080"/>
              <a:buNone/>
            </a:pPr>
            <a:r>
              <a:rPr lang="fr-FR"/>
              <a:t>Marit Nys</a:t>
            </a:r>
            <a:endParaRPr/>
          </a:p>
        </p:txBody>
      </p:sp>
      <p:sp>
        <p:nvSpPr>
          <p:cNvPr id="123" name="Google Shape;123;p1"/>
          <p:cNvSpPr txBox="1"/>
          <p:nvPr>
            <p:ph idx="3" type="body"/>
          </p:nvPr>
        </p:nvSpPr>
        <p:spPr>
          <a:xfrm>
            <a:off x="2056600" y="4880600"/>
            <a:ext cx="6906600" cy="263100"/>
          </a:xfrm>
          <a:prstGeom prst="rect">
            <a:avLst/>
          </a:prstGeom>
          <a:solidFill>
            <a:schemeClr val="lt1"/>
          </a:solidFill>
          <a:ln>
            <a:noFill/>
          </a:ln>
        </p:spPr>
        <p:txBody>
          <a:bodyPr anchorCtr="0" anchor="ctr" bIns="45700" lIns="90000" spcFirstLastPara="1" rIns="91425" wrap="square" tIns="45700">
            <a:noAutofit/>
          </a:bodyPr>
          <a:lstStyle/>
          <a:p>
            <a:pPr indent="0" lvl="0" marL="0" rtl="0" algn="l">
              <a:lnSpc>
                <a:spcPct val="90000"/>
              </a:lnSpc>
              <a:spcBef>
                <a:spcPts val="0"/>
              </a:spcBef>
              <a:spcAft>
                <a:spcPts val="0"/>
              </a:spcAft>
              <a:buSzPts val="990"/>
              <a:buNone/>
            </a:pPr>
            <a:r>
              <a:rPr lang="fr-FR" sz="900">
                <a:solidFill>
                  <a:srgbClr val="222222"/>
                </a:solidFill>
              </a:rPr>
              <a:t>View of the Three Gorges project in Zigui County, central China's Hubei Province. (Photo by Wang Gang/Xinhua)</a:t>
            </a:r>
            <a:endParaRPr sz="900">
              <a:solidFill>
                <a:srgbClr val="222222"/>
              </a:solidFill>
            </a:endParaRPr>
          </a:p>
          <a:p>
            <a:pPr indent="0" lvl="0" marL="0" rtl="0" algn="l">
              <a:lnSpc>
                <a:spcPct val="90000"/>
              </a:lnSpc>
              <a:spcBef>
                <a:spcPts val="0"/>
              </a:spcBef>
              <a:spcAft>
                <a:spcPts val="0"/>
              </a:spcAft>
              <a:buSzPts val="990"/>
              <a:buNone/>
            </a:pPr>
            <a:r>
              <a:rPr lang="fr-FR" sz="800" u="sng">
                <a:solidFill>
                  <a:schemeClr val="hlink"/>
                </a:solidFill>
                <a:hlinkClick r:id="rId4"/>
              </a:rPr>
              <a:t>175-meter experimental impoundment of three gorges reservoir comes to final stage - Xinhua | English.news.cn (xinhuanet.com)</a:t>
            </a:r>
            <a:endParaRPr sz="600">
              <a:solidFill>
                <a:srgbClr val="222222"/>
              </a:solidFill>
            </a:endParaRPr>
          </a:p>
        </p:txBody>
      </p:sp>
      <p:sp>
        <p:nvSpPr>
          <p:cNvPr id="124" name="Google Shape;124;p1"/>
          <p:cNvSpPr txBox="1"/>
          <p:nvPr>
            <p:ph idx="4" type="body"/>
          </p:nvPr>
        </p:nvSpPr>
        <p:spPr>
          <a:xfrm>
            <a:off x="82550" y="4440264"/>
            <a:ext cx="698500" cy="507975"/>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Clr>
                <a:srgbClr val="000000"/>
              </a:buClr>
              <a:buSzPts val="990"/>
              <a:buFont typeface="Arial"/>
              <a:buNone/>
            </a:pPr>
            <a:r>
              <a:rPr lang="fr-FR" sz="1100"/>
              <a:t>ENV-512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30b10f29beb_0_20"/>
          <p:cNvSpPr txBox="1"/>
          <p:nvPr>
            <p:ph idx="1" type="body"/>
          </p:nvPr>
        </p:nvSpPr>
        <p:spPr>
          <a:xfrm>
            <a:off x="695525" y="1136925"/>
            <a:ext cx="8335800" cy="39555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rPr b="1" lang="fr-FR"/>
              <a:t>Si</a:t>
            </a:r>
            <a:r>
              <a:rPr lang="fr-FR"/>
              <a:t> sources: weathering of silicate minerals, groundwater Inflows, anthropogenic</a:t>
            </a:r>
            <a:endParaRPr/>
          </a:p>
          <a:p>
            <a:pPr indent="0" lvl="0" marL="0" rtl="0" algn="l">
              <a:lnSpc>
                <a:spcPct val="90000"/>
              </a:lnSpc>
              <a:spcBef>
                <a:spcPts val="0"/>
              </a:spcBef>
              <a:spcAft>
                <a:spcPts val="0"/>
              </a:spcAft>
              <a:buNone/>
            </a:pPr>
            <a:r>
              <a:rPr b="1" lang="fr-FR"/>
              <a:t>Si</a:t>
            </a:r>
            <a:r>
              <a:rPr lang="fr-FR"/>
              <a:t> elimination: presence of </a:t>
            </a:r>
            <a:r>
              <a:rPr lang="fr-FR"/>
              <a:t>diatoms</a:t>
            </a:r>
            <a:r>
              <a:rPr lang="fr-FR"/>
              <a:t> (lower HRT) → hypothesis, uncertainties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fr-FR"/>
              <a:t>HRTs below ~50 days :  Si can be eliminated more efficiently than P and N</a:t>
            </a:r>
            <a:endParaRPr/>
          </a:p>
          <a:p>
            <a:pPr indent="0" lvl="0" marL="0" rtl="0" algn="l">
              <a:lnSpc>
                <a:spcPct val="90000"/>
              </a:lnSpc>
              <a:spcBef>
                <a:spcPts val="0"/>
              </a:spcBef>
              <a:spcAft>
                <a:spcPts val="0"/>
              </a:spcAft>
              <a:buNone/>
            </a:pPr>
            <a:r>
              <a:rPr lang="fr-FR"/>
              <a:t>→  </a:t>
            </a:r>
            <a:r>
              <a:rPr lang="fr-FR"/>
              <a:t>ability of diatoms to establish communities more rapidly than other phytoplankton communities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11" name="Google Shape;211;g30b10f29beb_0_2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12" name="Google Shape;212;g30b10f29beb_0_2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pic>
        <p:nvPicPr>
          <p:cNvPr id="213" name="Google Shape;213;g30b10f29beb_0_20"/>
          <p:cNvPicPr preferRelativeResize="0"/>
          <p:nvPr/>
        </p:nvPicPr>
        <p:blipFill>
          <a:blip r:embed="rId3">
            <a:alphaModFix/>
          </a:blip>
          <a:stretch>
            <a:fillRect/>
          </a:stretch>
        </p:blipFill>
        <p:spPr>
          <a:xfrm>
            <a:off x="849950" y="2804099"/>
            <a:ext cx="7917350" cy="2195950"/>
          </a:xfrm>
          <a:prstGeom prst="rect">
            <a:avLst/>
          </a:prstGeom>
          <a:noFill/>
          <a:ln>
            <a:noFill/>
          </a:ln>
        </p:spPr>
      </p:pic>
      <p:sp>
        <p:nvSpPr>
          <p:cNvPr id="214" name="Google Shape;214;g30b10f29beb_0_20"/>
          <p:cNvSpPr txBox="1"/>
          <p:nvPr>
            <p:ph type="title"/>
          </p:nvPr>
        </p:nvSpPr>
        <p:spPr>
          <a:xfrm>
            <a:off x="904875" y="358775"/>
            <a:ext cx="62721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Results - Nutrients : Si</a:t>
            </a:r>
            <a:endParaRPr baseline="30000"/>
          </a:p>
          <a:p>
            <a:pPr indent="0" lvl="0" marL="0" rtl="0" algn="l">
              <a:spcBef>
                <a:spcPts val="0"/>
              </a:spcBef>
              <a:spcAft>
                <a:spcPts val="0"/>
              </a:spcAft>
              <a:buNone/>
            </a:pPr>
            <a:r>
              <a:t/>
            </a:r>
            <a:endParaRPr/>
          </a:p>
        </p:txBody>
      </p:sp>
      <p:sp>
        <p:nvSpPr>
          <p:cNvPr id="215" name="Google Shape;215;g30b10f29beb_0_2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0c53323b97_0_15"/>
          <p:cNvSpPr txBox="1"/>
          <p:nvPr>
            <p:ph idx="1" type="body"/>
          </p:nvPr>
        </p:nvSpPr>
        <p:spPr>
          <a:xfrm>
            <a:off x="404100" y="1296425"/>
            <a:ext cx="8335800" cy="2478600"/>
          </a:xfrm>
          <a:prstGeom prst="rect">
            <a:avLst/>
          </a:prstGeom>
          <a:noFill/>
          <a:ln>
            <a:noFill/>
          </a:ln>
        </p:spPr>
        <p:txBody>
          <a:bodyPr anchorCtr="0" anchor="t" bIns="45700" lIns="180000" spcFirstLastPara="1" rIns="91425" wrap="square" tIns="45700">
            <a:normAutofit/>
          </a:bodyPr>
          <a:lstStyle/>
          <a:p>
            <a:pPr indent="0" lvl="0" marL="0" rtl="0" algn="l">
              <a:spcBef>
                <a:spcPts val="0"/>
              </a:spcBef>
              <a:spcAft>
                <a:spcPts val="0"/>
              </a:spcAft>
              <a:buNone/>
            </a:pPr>
            <a:r>
              <a:rPr b="1" lang="fr-FR">
                <a:latin typeface="Libre Franklin"/>
                <a:ea typeface="Libre Franklin"/>
                <a:cs typeface="Libre Franklin"/>
                <a:sym typeface="Libre Franklin"/>
              </a:rPr>
              <a:t>Dam impacts to downstream ecosystems</a:t>
            </a:r>
            <a:endParaRPr b="1">
              <a:latin typeface="Libre Franklin"/>
              <a:ea typeface="Libre Franklin"/>
              <a:cs typeface="Libre Franklin"/>
              <a:sym typeface="Libre Franklin"/>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R</a:t>
            </a:r>
            <a:r>
              <a:rPr lang="fr-FR"/>
              <a:t>ising N and P loads have driven increased </a:t>
            </a:r>
            <a:r>
              <a:rPr b="1" lang="fr-FR">
                <a:solidFill>
                  <a:srgbClr val="FF0000"/>
                </a:solidFill>
              </a:rPr>
              <a:t>eutrophication</a:t>
            </a:r>
            <a:r>
              <a:rPr lang="fr-FR">
                <a:solidFill>
                  <a:srgbClr val="FF0000"/>
                </a:solidFill>
              </a:rPr>
              <a:t> </a:t>
            </a:r>
            <a:r>
              <a:rPr lang="fr-FR"/>
              <a:t>and harmful algal blooms (</a:t>
            </a:r>
            <a:r>
              <a:rPr b="1" lang="fr-FR">
                <a:solidFill>
                  <a:srgbClr val="FF0000"/>
                </a:solidFill>
              </a:rPr>
              <a:t>HABs</a:t>
            </a:r>
            <a:r>
              <a:rPr lang="fr-FR"/>
              <a:t>) in freshwater and coastal zones</a:t>
            </a:r>
            <a:endParaRPr/>
          </a:p>
          <a:p>
            <a:pPr indent="-342900" lvl="1" marL="914400" rtl="0" algn="l">
              <a:lnSpc>
                <a:spcPct val="90000"/>
              </a:lnSpc>
              <a:spcBef>
                <a:spcPts val="0"/>
              </a:spcBef>
              <a:spcAft>
                <a:spcPts val="0"/>
              </a:spcAft>
              <a:buSzPts val="1800"/>
              <a:buChar char="-"/>
            </a:pPr>
            <a:r>
              <a:rPr lang="fr-FR"/>
              <a:t>changes to nutrient ratios that shift the limiting nutrient</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Controlled releases can help mitigate the extent of eutrophication or HABs</a:t>
            </a:r>
            <a:endParaRPr/>
          </a:p>
          <a:p>
            <a:pPr indent="0" lvl="0" marL="0" rtl="0" algn="l">
              <a:lnSpc>
                <a:spcPct val="90000"/>
              </a:lnSpc>
              <a:spcBef>
                <a:spcPts val="0"/>
              </a:spcBef>
              <a:spcAft>
                <a:spcPts val="0"/>
              </a:spcAft>
              <a:buNone/>
            </a:pPr>
            <a:r>
              <a:t/>
            </a:r>
            <a:endParaRPr/>
          </a:p>
        </p:txBody>
      </p:sp>
      <p:sp>
        <p:nvSpPr>
          <p:cNvPr id="221" name="Google Shape;221;g30c53323b97_0_15"/>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22" name="Google Shape;222;g30c53323b97_0_15"/>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223" name="Google Shape;223;g30c53323b97_0_15"/>
          <p:cNvSpPr txBox="1"/>
          <p:nvPr>
            <p:ph type="title"/>
          </p:nvPr>
        </p:nvSpPr>
        <p:spPr>
          <a:xfrm>
            <a:off x="909600" y="358775"/>
            <a:ext cx="62721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Results - Nutrients</a:t>
            </a:r>
            <a:endParaRPr/>
          </a:p>
          <a:p>
            <a:pPr indent="0" lvl="0" marL="0" rtl="0" algn="l">
              <a:spcBef>
                <a:spcPts val="0"/>
              </a:spcBef>
              <a:spcAft>
                <a:spcPts val="0"/>
              </a:spcAft>
              <a:buNone/>
            </a:pPr>
            <a:r>
              <a:t/>
            </a:r>
            <a:endParaRPr/>
          </a:p>
        </p:txBody>
      </p:sp>
      <p:sp>
        <p:nvSpPr>
          <p:cNvPr id="224" name="Google Shape;224;g30c53323b97_0_15"/>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pic>
        <p:nvPicPr>
          <p:cNvPr id="225" name="Google Shape;225;g30c53323b97_0_15"/>
          <p:cNvPicPr preferRelativeResize="0"/>
          <p:nvPr/>
        </p:nvPicPr>
        <p:blipFill>
          <a:blip r:embed="rId3">
            <a:alphaModFix/>
          </a:blip>
          <a:stretch>
            <a:fillRect/>
          </a:stretch>
        </p:blipFill>
        <p:spPr>
          <a:xfrm>
            <a:off x="1452000" y="3151900"/>
            <a:ext cx="2582402" cy="1936775"/>
          </a:xfrm>
          <a:prstGeom prst="rect">
            <a:avLst/>
          </a:prstGeom>
          <a:noFill/>
          <a:ln>
            <a:noFill/>
          </a:ln>
        </p:spPr>
      </p:pic>
      <p:sp>
        <p:nvSpPr>
          <p:cNvPr id="226" name="Google Shape;226;g30c53323b97_0_15"/>
          <p:cNvSpPr txBox="1"/>
          <p:nvPr/>
        </p:nvSpPr>
        <p:spPr>
          <a:xfrm>
            <a:off x="4034400" y="4683125"/>
            <a:ext cx="50043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solidFill>
                  <a:schemeClr val="dk1"/>
                </a:solidFill>
                <a:highlight>
                  <a:srgbClr val="FFFFFF"/>
                </a:highlight>
              </a:rPr>
              <a:t>A blue-green algae bloom on Peltier Lake, near Lino Lakes, Minn., on July 18.Dan Kraker | MPR News</a:t>
            </a:r>
            <a:endParaRPr sz="800">
              <a:solidFill>
                <a:schemeClr val="dk1"/>
              </a:solidFill>
              <a:highlight>
                <a:srgbClr val="FFFFFF"/>
              </a:highlight>
            </a:endParaRPr>
          </a:p>
          <a:p>
            <a:pPr indent="0" lvl="0" marL="0" rtl="0" algn="l">
              <a:spcBef>
                <a:spcPts val="0"/>
              </a:spcBef>
              <a:spcAft>
                <a:spcPts val="0"/>
              </a:spcAft>
              <a:buNone/>
            </a:pPr>
            <a:r>
              <a:rPr lang="fr-FR" sz="800" u="sng">
                <a:solidFill>
                  <a:schemeClr val="hlink"/>
                </a:solidFill>
                <a:hlinkClick r:id="rId4"/>
              </a:rPr>
              <a:t>Researchers search for clues to toxic algae blooms | MPR News</a:t>
            </a:r>
            <a:endParaRPr sz="800">
              <a:solidFill>
                <a:schemeClr val="dk1"/>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0" name="Shape 230"/>
        <p:cNvGrpSpPr/>
        <p:nvPr/>
      </p:nvGrpSpPr>
      <p:grpSpPr>
        <a:xfrm>
          <a:off x="0" y="0"/>
          <a:ext cx="0" cy="0"/>
          <a:chOff x="0" y="0"/>
          <a:chExt cx="0" cy="0"/>
        </a:xfrm>
      </p:grpSpPr>
      <p:sp>
        <p:nvSpPr>
          <p:cNvPr id="231" name="Google Shape;231;g30b10f29beb_0_59"/>
          <p:cNvSpPr txBox="1"/>
          <p:nvPr>
            <p:ph idx="1" type="body"/>
          </p:nvPr>
        </p:nvSpPr>
        <p:spPr>
          <a:xfrm>
            <a:off x="808150" y="1563700"/>
            <a:ext cx="8335800" cy="33867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rPr b="1" lang="fr-FR"/>
              <a:t>Nile damming: </a:t>
            </a:r>
            <a:endParaRPr b="1"/>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90% decrease in flow → reduction of P, N, Si → less diatoms → less sardines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Simultaneously, less annual </a:t>
            </a:r>
            <a:r>
              <a:rPr lang="fr-FR"/>
              <a:t>flooding → less fertile land → more fertilizers → more N, P than pre-damming conditions → more fish</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32" name="Google Shape;232;g30b10f29beb_0_59"/>
          <p:cNvSpPr txBox="1"/>
          <p:nvPr>
            <p:ph type="title"/>
          </p:nvPr>
        </p:nvSpPr>
        <p:spPr>
          <a:xfrm>
            <a:off x="904875" y="131025"/>
            <a:ext cx="49521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Nutrients - Examples</a:t>
            </a:r>
            <a:endParaRPr/>
          </a:p>
        </p:txBody>
      </p:sp>
      <p:sp>
        <p:nvSpPr>
          <p:cNvPr id="233" name="Google Shape;233;g30b10f29beb_0_59"/>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234" name="Google Shape;234;g30b10f29beb_0_59"/>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35" name="Google Shape;235;g30b10f29beb_0_5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 name="Shape 239"/>
        <p:cNvGrpSpPr/>
        <p:nvPr/>
      </p:nvGrpSpPr>
      <p:grpSpPr>
        <a:xfrm>
          <a:off x="0" y="0"/>
          <a:ext cx="0" cy="0"/>
          <a:chOff x="0" y="0"/>
          <a:chExt cx="0" cy="0"/>
        </a:xfrm>
      </p:grpSpPr>
      <p:sp>
        <p:nvSpPr>
          <p:cNvPr id="240" name="Google Shape;240;g30b10f29beb_0_68"/>
          <p:cNvSpPr txBox="1"/>
          <p:nvPr>
            <p:ph idx="1" type="body"/>
          </p:nvPr>
        </p:nvSpPr>
        <p:spPr>
          <a:xfrm>
            <a:off x="808150" y="1563700"/>
            <a:ext cx="8335800" cy="3386700"/>
          </a:xfrm>
          <a:prstGeom prst="rect">
            <a:avLst/>
          </a:prstGeom>
          <a:noFill/>
          <a:ln>
            <a:noFill/>
          </a:ln>
        </p:spPr>
        <p:txBody>
          <a:bodyPr anchorCtr="0" anchor="t" bIns="45700" lIns="180000" spcFirstLastPara="1" rIns="91425" wrap="square" tIns="45700">
            <a:normAutofit/>
          </a:bodyPr>
          <a:lstStyle/>
          <a:p>
            <a:pPr indent="0" lvl="0" marL="0" rtl="0" algn="l">
              <a:lnSpc>
                <a:spcPct val="100000"/>
              </a:lnSpc>
              <a:spcBef>
                <a:spcPts val="0"/>
              </a:spcBef>
              <a:spcAft>
                <a:spcPts val="0"/>
              </a:spcAft>
              <a:buNone/>
            </a:pPr>
            <a:r>
              <a:rPr b="1" lang="fr-FR"/>
              <a:t>Danube </a:t>
            </a:r>
            <a:r>
              <a:rPr b="1" lang="fr-FR"/>
              <a:t>damming: </a:t>
            </a:r>
            <a:endParaRPr b="1"/>
          </a:p>
          <a:p>
            <a:pPr indent="0" lvl="0" marL="0" rtl="0" algn="l">
              <a:lnSpc>
                <a:spcPct val="10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&gt;60% decrease in Si at the mouth of the river → only </a:t>
            </a:r>
            <a:r>
              <a:rPr lang="fr-FR"/>
              <a:t>2x more diatoms but </a:t>
            </a:r>
            <a:r>
              <a:rPr b="1" lang="fr-FR"/>
              <a:t>6x</a:t>
            </a:r>
            <a:r>
              <a:rPr lang="fr-FR"/>
              <a:t> more toxic coastal blooms at the Black Sea!</a:t>
            </a:r>
            <a:endParaRPr/>
          </a:p>
          <a:p>
            <a:pPr indent="0" lvl="0" marL="0" rtl="0" algn="l">
              <a:lnSpc>
                <a:spcPct val="10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Health concerns </a:t>
            </a:r>
            <a:endParaRPr/>
          </a:p>
          <a:p>
            <a:pPr indent="-331470" lvl="0" marL="457200" rtl="0" algn="l">
              <a:lnSpc>
                <a:spcPct val="100000"/>
              </a:lnSpc>
              <a:spcBef>
                <a:spcPts val="0"/>
              </a:spcBef>
              <a:spcAft>
                <a:spcPts val="0"/>
              </a:spcAft>
              <a:buSzPts val="1620"/>
              <a:buChar char="-"/>
            </a:pPr>
            <a:r>
              <a:rPr lang="fr-FR"/>
              <a:t>Shift from diatoms </a:t>
            </a:r>
            <a:r>
              <a:rPr lang="fr-FR"/>
              <a:t>communities</a:t>
            </a:r>
            <a:r>
              <a:rPr lang="fr-FR"/>
              <a:t> to harmful algal blooms</a:t>
            </a:r>
            <a:endParaRPr/>
          </a:p>
          <a:p>
            <a:pPr indent="-331470" lvl="0" marL="457200" rtl="0" algn="l">
              <a:lnSpc>
                <a:spcPct val="100000"/>
              </a:lnSpc>
              <a:spcBef>
                <a:spcPts val="0"/>
              </a:spcBef>
              <a:spcAft>
                <a:spcPts val="0"/>
              </a:spcAft>
              <a:buSzPts val="1620"/>
              <a:buChar char="-"/>
            </a:pPr>
            <a:r>
              <a:rPr lang="fr-FR"/>
              <a:t>Alters coastal </a:t>
            </a:r>
            <a:r>
              <a:rPr lang="fr-FR"/>
              <a:t>food chains</a:t>
            </a:r>
            <a:r>
              <a:rPr lang="fr-FR"/>
              <a:t> (diatoms account for up to 40% of oceanic and 25% of global primary productivity)</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241" name="Google Shape;241;g30b10f29beb_0_68"/>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t/>
            </a:r>
            <a:endParaRPr/>
          </a:p>
          <a:p>
            <a:pPr indent="0" lvl="0" marL="0" rtl="0" algn="r">
              <a:spcBef>
                <a:spcPts val="0"/>
              </a:spcBef>
              <a:spcAft>
                <a:spcPts val="0"/>
              </a:spcAft>
              <a:buNone/>
            </a:pPr>
            <a:r>
              <a:t/>
            </a:r>
            <a:endParaRPr/>
          </a:p>
        </p:txBody>
      </p:sp>
      <p:sp>
        <p:nvSpPr>
          <p:cNvPr id="242" name="Google Shape;242;g30b10f29beb_0_6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43" name="Google Shape;243;g30b10f29beb_0_6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244" name="Google Shape;244;g30b10f29beb_0_68"/>
          <p:cNvSpPr txBox="1"/>
          <p:nvPr>
            <p:ph type="title"/>
          </p:nvPr>
        </p:nvSpPr>
        <p:spPr>
          <a:xfrm>
            <a:off x="904875" y="131025"/>
            <a:ext cx="49521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Nutrients - Examples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0b10f29beb_0_77"/>
          <p:cNvSpPr txBox="1"/>
          <p:nvPr>
            <p:ph idx="1" type="body"/>
          </p:nvPr>
        </p:nvSpPr>
        <p:spPr>
          <a:xfrm>
            <a:off x="615150" y="1211025"/>
            <a:ext cx="8366400" cy="3807300"/>
          </a:xfrm>
          <a:prstGeom prst="rect">
            <a:avLst/>
          </a:prstGeom>
          <a:noFill/>
          <a:ln>
            <a:noFill/>
          </a:ln>
        </p:spPr>
        <p:txBody>
          <a:bodyPr anchorCtr="0" anchor="t" bIns="45700" lIns="180000" spcFirstLastPara="1" rIns="91425" wrap="square" tIns="45700">
            <a:normAutofit/>
          </a:bodyPr>
          <a:lstStyle/>
          <a:p>
            <a:pPr indent="-331470" lvl="0" marL="457200" rtl="0" algn="l">
              <a:lnSpc>
                <a:spcPct val="100000"/>
              </a:lnSpc>
              <a:spcBef>
                <a:spcPts val="0"/>
              </a:spcBef>
              <a:spcAft>
                <a:spcPts val="0"/>
              </a:spcAft>
              <a:buSzPts val="1620"/>
              <a:buChar char="➢"/>
            </a:pPr>
            <a:r>
              <a:rPr lang="fr-FR"/>
              <a:t>Manipulation</a:t>
            </a:r>
            <a:r>
              <a:rPr lang="fr-FR"/>
              <a:t> of HRT to select desired downstream nutrient loads and ratios</a:t>
            </a:r>
            <a:endParaRPr/>
          </a:p>
          <a:p>
            <a:pPr indent="0" lvl="0" marL="457200" rtl="0" algn="l">
              <a:lnSpc>
                <a:spcPct val="10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Implementing environmental flows (e-flows) to optimize nutrient cycling and minimize adverse impacts</a:t>
            </a:r>
            <a:endParaRPr/>
          </a:p>
          <a:p>
            <a:pPr indent="0" lvl="0" marL="457200" rtl="0" algn="l">
              <a:lnSpc>
                <a:spcPct val="10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Remove dam or build dam specifically for nutrient retention</a:t>
            </a:r>
            <a:endParaRPr/>
          </a:p>
          <a:p>
            <a:pPr indent="0" lvl="0" marL="0" rtl="0" algn="l">
              <a:lnSpc>
                <a:spcPct val="10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Other drivers:</a:t>
            </a:r>
            <a:r>
              <a:rPr lang="fr-FR"/>
              <a:t> </a:t>
            </a:r>
            <a:endParaRPr/>
          </a:p>
          <a:p>
            <a:pPr indent="-342900" lvl="1" marL="914400" rtl="0" algn="l">
              <a:lnSpc>
                <a:spcPct val="100000"/>
              </a:lnSpc>
              <a:spcBef>
                <a:spcPts val="0"/>
              </a:spcBef>
              <a:spcAft>
                <a:spcPts val="0"/>
              </a:spcAft>
              <a:buSzPts val="1800"/>
              <a:buChar char="○"/>
            </a:pPr>
            <a:r>
              <a:rPr lang="fr-FR"/>
              <a:t>temperature, light availability, reservoir mixing ,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Management strategies that are focused not only on one nutrient ! </a:t>
            </a:r>
            <a:endParaRPr/>
          </a:p>
        </p:txBody>
      </p:sp>
      <p:sp>
        <p:nvSpPr>
          <p:cNvPr id="250" name="Google Shape;250;g30b10f29beb_0_77"/>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Dam </a:t>
            </a:r>
            <a:r>
              <a:rPr lang="fr-FR"/>
              <a:t>management</a:t>
            </a:r>
            <a:r>
              <a:rPr lang="fr-FR"/>
              <a:t> - Nutrients</a:t>
            </a:r>
            <a:endParaRPr/>
          </a:p>
        </p:txBody>
      </p:sp>
      <p:sp>
        <p:nvSpPr>
          <p:cNvPr id="251" name="Google Shape;251;g30b10f29beb_0_77"/>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52" name="Google Shape;252;g30b10f29beb_0_77"/>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253" name="Google Shape;253;g30b10f29beb_0_77"/>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pic>
        <p:nvPicPr>
          <p:cNvPr id="254" name="Google Shape;254;g30b10f29beb_0_77"/>
          <p:cNvPicPr preferRelativeResize="0"/>
          <p:nvPr/>
        </p:nvPicPr>
        <p:blipFill>
          <a:blip r:embed="rId3">
            <a:alphaModFix/>
          </a:blip>
          <a:stretch>
            <a:fillRect/>
          </a:stretch>
        </p:blipFill>
        <p:spPr>
          <a:xfrm>
            <a:off x="6250975" y="3208725"/>
            <a:ext cx="2419948" cy="1361226"/>
          </a:xfrm>
          <a:prstGeom prst="rect">
            <a:avLst/>
          </a:prstGeom>
          <a:noFill/>
          <a:ln>
            <a:noFill/>
          </a:ln>
        </p:spPr>
      </p:pic>
      <p:sp>
        <p:nvSpPr>
          <p:cNvPr id="255" name="Google Shape;255;g30b10f29beb_0_77"/>
          <p:cNvSpPr txBox="1"/>
          <p:nvPr/>
        </p:nvSpPr>
        <p:spPr>
          <a:xfrm>
            <a:off x="5190175" y="4866500"/>
            <a:ext cx="4896900" cy="1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t>Source: </a:t>
            </a:r>
            <a:r>
              <a:rPr lang="fr-FR" sz="800" u="sng">
                <a:solidFill>
                  <a:schemeClr val="hlink"/>
                </a:solidFill>
                <a:hlinkClick r:id="rId4"/>
              </a:rPr>
              <a:t>Free Printable Periodic Tables (PDF and PNG) - Science Notes and Projects</a:t>
            </a:r>
            <a:endParaRPr sz="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30c53323b97_0_29"/>
          <p:cNvSpPr txBox="1"/>
          <p:nvPr>
            <p:ph idx="1" type="body"/>
          </p:nvPr>
        </p:nvSpPr>
        <p:spPr>
          <a:xfrm>
            <a:off x="808150" y="1563700"/>
            <a:ext cx="8335800" cy="18279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O</a:t>
            </a:r>
            <a:r>
              <a:rPr lang="fr-FR"/>
              <a:t>ften </a:t>
            </a:r>
            <a:r>
              <a:rPr lang="fr-FR"/>
              <a:t>emitted</a:t>
            </a:r>
            <a:r>
              <a:rPr lang="fr-FR"/>
              <a:t> from reservoirs </a:t>
            </a:r>
            <a:r>
              <a:rPr b="1" lang="fr-FR"/>
              <a:t>during nutrient elimination</a:t>
            </a:r>
            <a:r>
              <a:rPr lang="fr-FR"/>
              <a:t> (diffusive fluxes from the reservoir surface and bubbling from the </a:t>
            </a:r>
            <a:r>
              <a:rPr lang="fr-FR"/>
              <a:t>sediments)</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Depends on reservoir’s age</a:t>
            </a:r>
            <a:endParaRPr/>
          </a:p>
          <a:p>
            <a:pPr indent="0" lvl="0" marL="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61" name="Google Shape;261;g30c53323b97_0_29"/>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Results - GHG </a:t>
            </a:r>
            <a:endParaRPr/>
          </a:p>
        </p:txBody>
      </p:sp>
      <p:sp>
        <p:nvSpPr>
          <p:cNvPr id="262" name="Google Shape;262;g30c53323b97_0_29"/>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63" name="Google Shape;263;g30c53323b97_0_2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pic>
        <p:nvPicPr>
          <p:cNvPr id="264" name="Google Shape;264;g30c53323b97_0_29"/>
          <p:cNvPicPr preferRelativeResize="0"/>
          <p:nvPr/>
        </p:nvPicPr>
        <p:blipFill>
          <a:blip r:embed="rId3">
            <a:alphaModFix/>
          </a:blip>
          <a:stretch>
            <a:fillRect/>
          </a:stretch>
        </p:blipFill>
        <p:spPr>
          <a:xfrm>
            <a:off x="1306400" y="2646450"/>
            <a:ext cx="6286524" cy="2364125"/>
          </a:xfrm>
          <a:prstGeom prst="rect">
            <a:avLst/>
          </a:prstGeom>
          <a:noFill/>
          <a:ln>
            <a:noFill/>
          </a:ln>
        </p:spPr>
      </p:pic>
      <p:sp>
        <p:nvSpPr>
          <p:cNvPr id="265" name="Google Shape;265;g30c53323b97_0_29"/>
          <p:cNvSpPr txBox="1"/>
          <p:nvPr>
            <p:ph idx="1" type="body"/>
          </p:nvPr>
        </p:nvSpPr>
        <p:spPr>
          <a:xfrm>
            <a:off x="808150" y="3024675"/>
            <a:ext cx="8335800" cy="1827900"/>
          </a:xfrm>
          <a:prstGeom prst="rect">
            <a:avLst/>
          </a:prstGeom>
          <a:noFill/>
          <a:ln>
            <a:noFill/>
          </a:ln>
        </p:spPr>
        <p:txBody>
          <a:bodyPr anchorCtr="0" anchor="t" bIns="45700" lIns="180000" spcFirstLastPara="1" rIns="91425" wrap="square" tIns="45700">
            <a:normAutofit/>
          </a:bodyPr>
          <a:lstStyle/>
          <a:p>
            <a:pPr indent="0" lvl="0" marL="0" rtl="0" algn="l">
              <a:spcBef>
                <a:spcPts val="0"/>
              </a:spcBef>
              <a:spcAft>
                <a:spcPts val="0"/>
              </a:spcAft>
              <a:buNone/>
            </a:pPr>
            <a:r>
              <a:t/>
            </a:r>
            <a:endParaRPr/>
          </a:p>
          <a:p>
            <a:pPr indent="-331470" lvl="0" marL="457200" rtl="0" algn="l">
              <a:spcBef>
                <a:spcPts val="0"/>
              </a:spcBef>
              <a:spcAft>
                <a:spcPts val="0"/>
              </a:spcAft>
              <a:buSzPts val="1620"/>
              <a:buChar char="▪"/>
            </a:pPr>
            <a:r>
              <a:rPr lang="fr-FR"/>
              <a:t>Importance of dammed reservoirs as a GHG source heavily debated</a:t>
            </a:r>
            <a:endParaRPr/>
          </a:p>
          <a:p>
            <a:pPr indent="-342900" lvl="1" marL="914400" rtl="0" algn="l">
              <a:spcBef>
                <a:spcPts val="0"/>
              </a:spcBef>
              <a:spcAft>
                <a:spcPts val="0"/>
              </a:spcAft>
              <a:buSzPts val="1800"/>
              <a:buChar char="•"/>
            </a:pPr>
            <a:r>
              <a:rPr lang="fr-FR"/>
              <a:t>uncertainties in the mechanisms responsible for GHG production</a:t>
            </a:r>
            <a:endParaRPr/>
          </a:p>
          <a:p>
            <a:pPr indent="0" lvl="0" marL="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pic>
        <p:nvPicPr>
          <p:cNvPr id="266" name="Google Shape;266;g30c53323b97_0_29"/>
          <p:cNvPicPr preferRelativeResize="0"/>
          <p:nvPr/>
        </p:nvPicPr>
        <p:blipFill>
          <a:blip r:embed="rId4">
            <a:alphaModFix/>
          </a:blip>
          <a:stretch>
            <a:fillRect/>
          </a:stretch>
        </p:blipFill>
        <p:spPr>
          <a:xfrm>
            <a:off x="1476713" y="2683800"/>
            <a:ext cx="5838499" cy="2289425"/>
          </a:xfrm>
          <a:prstGeom prst="rect">
            <a:avLst/>
          </a:prstGeom>
          <a:noFill/>
          <a:ln>
            <a:noFill/>
          </a:ln>
        </p:spPr>
      </p:pic>
      <p:pic>
        <p:nvPicPr>
          <p:cNvPr id="267" name="Google Shape;267;g30c53323b97_0_29"/>
          <p:cNvPicPr preferRelativeResize="0"/>
          <p:nvPr/>
        </p:nvPicPr>
        <p:blipFill>
          <a:blip r:embed="rId5">
            <a:alphaModFix/>
          </a:blip>
          <a:stretch>
            <a:fillRect/>
          </a:stretch>
        </p:blipFill>
        <p:spPr>
          <a:xfrm>
            <a:off x="1505163" y="2703925"/>
            <a:ext cx="5889000" cy="2249175"/>
          </a:xfrm>
          <a:prstGeom prst="rect">
            <a:avLst/>
          </a:prstGeom>
          <a:noFill/>
          <a:ln>
            <a:noFill/>
          </a:ln>
        </p:spPr>
      </p:pic>
      <p:sp>
        <p:nvSpPr>
          <p:cNvPr id="268" name="Google Shape;268;g30c53323b97_0_29"/>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30f6fa17c20_0_7"/>
          <p:cNvSpPr txBox="1"/>
          <p:nvPr>
            <p:ph idx="1" type="body"/>
          </p:nvPr>
        </p:nvSpPr>
        <p:spPr>
          <a:xfrm>
            <a:off x="808150" y="1203825"/>
            <a:ext cx="8335800" cy="3746700"/>
          </a:xfrm>
          <a:prstGeom prst="rect">
            <a:avLst/>
          </a:prstGeom>
          <a:noFill/>
          <a:ln>
            <a:noFill/>
          </a:ln>
        </p:spPr>
        <p:txBody>
          <a:bodyPr anchorCtr="0" anchor="t" bIns="45700" lIns="180000" spcFirstLastPara="1" rIns="91425" wrap="square" tIns="45700">
            <a:normAutofit/>
          </a:bodyPr>
          <a:lstStyle/>
          <a:p>
            <a:pPr indent="0" lvl="0" marL="0" rtl="0" algn="l">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Carbon based emissions: CO2, CH4 </a:t>
            </a:r>
            <a:endParaRPr/>
          </a:p>
          <a:p>
            <a:pPr indent="-342900" lvl="1" marL="914400" rtl="0" algn="l">
              <a:lnSpc>
                <a:spcPct val="90000"/>
              </a:lnSpc>
              <a:spcBef>
                <a:spcPts val="0"/>
              </a:spcBef>
              <a:spcAft>
                <a:spcPts val="0"/>
              </a:spcAft>
              <a:buSzPts val="1800"/>
              <a:buChar char="-"/>
            </a:pPr>
            <a:r>
              <a:rPr lang="fr-FR"/>
              <a:t>Reservoir (surface : 1.5*10^6 km2): 273 TgC CO2, 52 TgC CH4 per year </a:t>
            </a:r>
            <a:endParaRPr/>
          </a:p>
          <a:p>
            <a:pPr indent="-342900" lvl="1" marL="914400" rtl="0" algn="l">
              <a:lnSpc>
                <a:spcPct val="90000"/>
              </a:lnSpc>
              <a:spcBef>
                <a:spcPts val="0"/>
              </a:spcBef>
              <a:spcAft>
                <a:spcPts val="0"/>
              </a:spcAft>
              <a:buSzPts val="1800"/>
              <a:buChar char="-"/>
            </a:pPr>
            <a:r>
              <a:rPr lang="fr-FR"/>
              <a:t>Hydropower reservoir (surface : 3.4*10^5 km2): 48 TgC CO2, 3 TgC CH4 per year</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Organic C burial: 160-200 TgC (surface : 3.5*10^5 km2) per year</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fr-FR"/>
              <a:t>→ Higher C emissions in tropical regions (larger surface area, more flooded OC, warmer)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fr-FR"/>
              <a:t>→ one solution : pre-flooding to clear vegetation and biomass</a:t>
            </a:r>
            <a:endParaRPr/>
          </a:p>
          <a:p>
            <a:pPr indent="-331469" lvl="0" marL="914400" rtl="0" algn="l">
              <a:lnSpc>
                <a:spcPct val="90000"/>
              </a:lnSpc>
              <a:spcBef>
                <a:spcPts val="0"/>
              </a:spcBef>
              <a:spcAft>
                <a:spcPts val="0"/>
              </a:spcAft>
              <a:buSzPts val="1620"/>
              <a:buChar char="-"/>
            </a:pPr>
            <a:r>
              <a:rPr lang="fr-FR"/>
              <a:t>Chinese reservoirs example</a:t>
            </a:r>
            <a:endParaRPr/>
          </a:p>
        </p:txBody>
      </p:sp>
      <p:sp>
        <p:nvSpPr>
          <p:cNvPr id="274" name="Google Shape;274;g30f6fa17c20_0_7"/>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Results - GHG - C</a:t>
            </a:r>
            <a:endParaRPr/>
          </a:p>
        </p:txBody>
      </p:sp>
      <p:sp>
        <p:nvSpPr>
          <p:cNvPr id="275" name="Google Shape;275;g30f6fa17c20_0_7"/>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76" name="Google Shape;276;g30f6fa17c20_0_7"/>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277" name="Google Shape;277;g30f6fa17c20_0_7"/>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30c53323b97_0_63"/>
          <p:cNvSpPr txBox="1"/>
          <p:nvPr>
            <p:ph idx="1" type="body"/>
          </p:nvPr>
        </p:nvSpPr>
        <p:spPr>
          <a:xfrm>
            <a:off x="331150" y="1132050"/>
            <a:ext cx="8812800" cy="3543300"/>
          </a:xfrm>
          <a:prstGeom prst="rect">
            <a:avLst/>
          </a:prstGeom>
          <a:noFill/>
          <a:ln>
            <a:noFill/>
          </a:ln>
        </p:spPr>
        <p:txBody>
          <a:bodyPr anchorCtr="0" anchor="t" bIns="45700" lIns="180000" spcFirstLastPara="1" rIns="91425" wrap="square" tIns="45700">
            <a:normAutofit/>
          </a:bodyPr>
          <a:lstStyle/>
          <a:p>
            <a:pPr indent="-337820" lvl="0" marL="457200" rtl="0" algn="l">
              <a:spcBef>
                <a:spcPts val="0"/>
              </a:spcBef>
              <a:spcAft>
                <a:spcPts val="0"/>
              </a:spcAft>
              <a:buSzPts val="1720"/>
              <a:buChar char="▪"/>
            </a:pPr>
            <a:r>
              <a:rPr lang="fr-FR" sz="1900"/>
              <a:t>Long HRT : denitrification N2O → N2</a:t>
            </a:r>
            <a:endParaRPr sz="1900"/>
          </a:p>
          <a:p>
            <a:pPr indent="-337820" lvl="0" marL="457200" rtl="0" algn="l">
              <a:spcBef>
                <a:spcPts val="0"/>
              </a:spcBef>
              <a:spcAft>
                <a:spcPts val="0"/>
              </a:spcAft>
              <a:buSzPts val="1720"/>
              <a:buChar char="▪"/>
            </a:pPr>
            <a:r>
              <a:rPr lang="fr-FR" sz="1900"/>
              <a:t>Short HRT : larger N2O emissions</a:t>
            </a:r>
            <a:endParaRPr sz="1900"/>
          </a:p>
          <a:p>
            <a:pPr indent="0" lvl="0" marL="0" rtl="0" algn="l">
              <a:spcBef>
                <a:spcPts val="0"/>
              </a:spcBef>
              <a:spcAft>
                <a:spcPts val="0"/>
              </a:spcAft>
              <a:buNone/>
            </a:pPr>
            <a:r>
              <a:t/>
            </a:r>
            <a:endParaRPr sz="1900"/>
          </a:p>
          <a:p>
            <a:pPr indent="-337820" lvl="0" marL="457200" rtl="0" algn="l">
              <a:lnSpc>
                <a:spcPct val="90000"/>
              </a:lnSpc>
              <a:spcBef>
                <a:spcPts val="0"/>
              </a:spcBef>
              <a:spcAft>
                <a:spcPts val="0"/>
              </a:spcAft>
              <a:buSzPts val="1720"/>
              <a:buChar char="▪"/>
            </a:pPr>
            <a:r>
              <a:rPr lang="fr-FR" sz="1900"/>
              <a:t>Nitrogen based</a:t>
            </a:r>
            <a:r>
              <a:rPr lang="fr-FR" sz="1900"/>
              <a:t> emissions: N2, N2O </a:t>
            </a:r>
            <a:endParaRPr sz="1900"/>
          </a:p>
          <a:p>
            <a:pPr indent="-349250" lvl="1" marL="914400" rtl="0" algn="l">
              <a:lnSpc>
                <a:spcPct val="90000"/>
              </a:lnSpc>
              <a:spcBef>
                <a:spcPts val="0"/>
              </a:spcBef>
              <a:spcAft>
                <a:spcPts val="0"/>
              </a:spcAft>
              <a:buSzPts val="1900"/>
              <a:buChar char="•"/>
            </a:pPr>
            <a:r>
              <a:rPr lang="fr-FR" sz="1700"/>
              <a:t>Reservoirs: 3.7 TgN (denitrification), 1.54 TgN in sediments, 0.98 TgN fix per year</a:t>
            </a:r>
            <a:endParaRPr sz="1700"/>
          </a:p>
          <a:p>
            <a:pPr indent="-349250" lvl="1" marL="914400" rtl="0" algn="l">
              <a:lnSpc>
                <a:spcPct val="90000"/>
              </a:lnSpc>
              <a:spcBef>
                <a:spcPts val="0"/>
              </a:spcBef>
              <a:spcAft>
                <a:spcPts val="0"/>
              </a:spcAft>
              <a:buSzPts val="1900"/>
              <a:buChar char="•"/>
            </a:pPr>
            <a:r>
              <a:rPr lang="fr-FR" sz="1700"/>
              <a:t>Reservoirs: 34 GgN NO2 per year</a:t>
            </a:r>
            <a:endParaRPr sz="1700"/>
          </a:p>
          <a:p>
            <a:pPr indent="-349250" lvl="1" marL="914400" rtl="0" algn="l">
              <a:lnSpc>
                <a:spcPct val="90000"/>
              </a:lnSpc>
              <a:spcBef>
                <a:spcPts val="0"/>
              </a:spcBef>
              <a:spcAft>
                <a:spcPts val="0"/>
              </a:spcAft>
              <a:buSzPts val="1900"/>
              <a:buChar char="•"/>
            </a:pPr>
            <a:r>
              <a:rPr lang="fr-FR" sz="1700"/>
              <a:t>Lakes, rivers, estuaries: 63 GgN NO2 per year </a:t>
            </a:r>
            <a:endParaRPr sz="1700"/>
          </a:p>
          <a:p>
            <a:pPr indent="0" lvl="0" marL="0" rtl="0" algn="l">
              <a:lnSpc>
                <a:spcPct val="90000"/>
              </a:lnSpc>
              <a:spcBef>
                <a:spcPts val="0"/>
              </a:spcBef>
              <a:spcAft>
                <a:spcPts val="0"/>
              </a:spcAft>
              <a:buNone/>
            </a:pPr>
            <a:r>
              <a:t/>
            </a:r>
            <a:endParaRPr sz="1900"/>
          </a:p>
          <a:p>
            <a:pPr indent="-337820" lvl="0" marL="457200" rtl="0" algn="l">
              <a:lnSpc>
                <a:spcPct val="90000"/>
              </a:lnSpc>
              <a:spcBef>
                <a:spcPts val="0"/>
              </a:spcBef>
              <a:spcAft>
                <a:spcPts val="0"/>
              </a:spcAft>
              <a:buSzPts val="1720"/>
              <a:buChar char="▪"/>
            </a:pPr>
            <a:r>
              <a:rPr lang="fr-FR" sz="1900"/>
              <a:t>N2O has </a:t>
            </a:r>
            <a:r>
              <a:rPr b="1" lang="fr-FR" sz="1900"/>
              <a:t>298 times</a:t>
            </a:r>
            <a:r>
              <a:rPr lang="fr-FR" sz="1900"/>
              <a:t> global warming potential of CO2!</a:t>
            </a:r>
            <a:endParaRPr sz="1900"/>
          </a:p>
          <a:p>
            <a:pPr indent="0" lvl="0" marL="0" rtl="0" algn="l">
              <a:lnSpc>
                <a:spcPct val="90000"/>
              </a:lnSpc>
              <a:spcBef>
                <a:spcPts val="0"/>
              </a:spcBef>
              <a:spcAft>
                <a:spcPts val="0"/>
              </a:spcAft>
              <a:buNone/>
            </a:pPr>
            <a:r>
              <a:t/>
            </a:r>
            <a:endParaRPr sz="1900"/>
          </a:p>
          <a:p>
            <a:pPr indent="-337820" lvl="0" marL="457200" rtl="0" algn="l">
              <a:lnSpc>
                <a:spcPct val="90000"/>
              </a:lnSpc>
              <a:spcBef>
                <a:spcPts val="0"/>
              </a:spcBef>
              <a:spcAft>
                <a:spcPts val="0"/>
              </a:spcAft>
              <a:buSzPts val="1720"/>
              <a:buChar char="▪"/>
            </a:pPr>
            <a:r>
              <a:rPr b="1" lang="fr-FR" sz="1900"/>
              <a:t>N2O </a:t>
            </a:r>
            <a:r>
              <a:rPr lang="fr-FR" sz="1900"/>
              <a:t>emissions from reservoirs: </a:t>
            </a:r>
            <a:r>
              <a:rPr b="1" lang="fr-FR" sz="1900"/>
              <a:t>more than half</a:t>
            </a:r>
            <a:r>
              <a:rPr lang="fr-FR" sz="1900"/>
              <a:t> of the emissions from lentic water bodies (only </a:t>
            </a:r>
            <a:r>
              <a:rPr b="1" lang="fr-FR" sz="1900"/>
              <a:t>9%</a:t>
            </a:r>
            <a:r>
              <a:rPr lang="fr-FR" sz="1900"/>
              <a:t> of global lake+reservoir surface area)</a:t>
            </a:r>
            <a:endParaRPr sz="1900"/>
          </a:p>
        </p:txBody>
      </p:sp>
      <p:sp>
        <p:nvSpPr>
          <p:cNvPr id="283" name="Google Shape;283;g30c53323b97_0_63"/>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84" name="Google Shape;284;g30c53323b97_0_6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285" name="Google Shape;285;g30c53323b97_0_63"/>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Results - GHG - N</a:t>
            </a:r>
            <a:endParaRPr/>
          </a:p>
        </p:txBody>
      </p:sp>
      <p:sp>
        <p:nvSpPr>
          <p:cNvPr id="286" name="Google Shape;286;g30c53323b97_0_63"/>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0c53323b97_0_78"/>
          <p:cNvSpPr txBox="1"/>
          <p:nvPr>
            <p:ph idx="1" type="body"/>
          </p:nvPr>
        </p:nvSpPr>
        <p:spPr>
          <a:xfrm>
            <a:off x="808150" y="1563700"/>
            <a:ext cx="8335800" cy="33867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Young dams (new flooded zones) = notable sources of GHG</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Dam removal :  after 100 year, emissions can be </a:t>
            </a:r>
            <a:r>
              <a:rPr b="1" lang="fr-FR"/>
              <a:t>9 times higher!</a:t>
            </a:r>
            <a:r>
              <a:rPr b="1" lang="fr-FR"/>
              <a:t> </a:t>
            </a:r>
            <a:endParaRPr b="1"/>
          </a:p>
          <a:p>
            <a:pPr indent="0" lvl="0" marL="457200" rtl="0" algn="l">
              <a:lnSpc>
                <a:spcPct val="90000"/>
              </a:lnSpc>
              <a:spcBef>
                <a:spcPts val="0"/>
              </a:spcBef>
              <a:spcAft>
                <a:spcPts val="0"/>
              </a:spcAft>
              <a:buNone/>
            </a:pPr>
            <a:r>
              <a:t/>
            </a:r>
            <a:endParaRPr/>
          </a:p>
          <a:p>
            <a:pPr indent="457200" lvl="0" marL="0" rtl="0" algn="l">
              <a:lnSpc>
                <a:spcPct val="90000"/>
              </a:lnSpc>
              <a:spcBef>
                <a:spcPts val="0"/>
              </a:spcBef>
              <a:spcAft>
                <a:spcPts val="0"/>
              </a:spcAft>
              <a:buNone/>
            </a:pPr>
            <a:r>
              <a:rPr lang="fr-FR"/>
              <a:t>→ dam removal strategies</a:t>
            </a:r>
            <a:endParaRPr/>
          </a:p>
          <a:p>
            <a:pPr indent="457200" lvl="0" marL="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rPr lang="fr-FR"/>
              <a:t>→ d</a:t>
            </a:r>
            <a:r>
              <a:rPr lang="fr-FR"/>
              <a:t>am locations to maximize hydroelectricity generation while minimizing GHG emissions</a:t>
            </a:r>
            <a:endParaRPr/>
          </a:p>
          <a:p>
            <a:pPr indent="0" lvl="0" marL="457200" rtl="0" algn="l">
              <a:lnSpc>
                <a:spcPct val="90000"/>
              </a:lnSpc>
              <a:spcBef>
                <a:spcPts val="0"/>
              </a:spcBef>
              <a:spcAft>
                <a:spcPts val="0"/>
              </a:spcAft>
              <a:buNone/>
            </a:pPr>
            <a:r>
              <a:t/>
            </a:r>
            <a:endParaRPr/>
          </a:p>
          <a:p>
            <a:pPr indent="0" lvl="0" marL="457200" rtl="0" algn="l">
              <a:lnSpc>
                <a:spcPct val="90000"/>
              </a:lnSpc>
              <a:spcBef>
                <a:spcPts val="0"/>
              </a:spcBef>
              <a:spcAft>
                <a:spcPts val="0"/>
              </a:spcAft>
              <a:buNone/>
            </a:pPr>
            <a:r>
              <a:rPr lang="fr-FR"/>
              <a:t>→ impact of dams of GHG is uncertain → is it really </a:t>
            </a:r>
            <a:r>
              <a:rPr i="1" lang="fr-FR"/>
              <a:t>“green”  </a:t>
            </a:r>
            <a:r>
              <a:rPr lang="fr-FR"/>
              <a:t>?</a:t>
            </a:r>
            <a:endParaRPr/>
          </a:p>
          <a:p>
            <a:pPr indent="0" lvl="0" marL="457200" rtl="0" algn="l">
              <a:lnSpc>
                <a:spcPct val="90000"/>
              </a:lnSpc>
              <a:spcBef>
                <a:spcPts val="0"/>
              </a:spcBef>
              <a:spcAft>
                <a:spcPts val="0"/>
              </a:spcAft>
              <a:buNone/>
            </a:pPr>
            <a:r>
              <a:t/>
            </a:r>
            <a:endParaRPr/>
          </a:p>
          <a:p>
            <a:pPr indent="-331469" lvl="0" marL="914400" rtl="0" algn="l">
              <a:lnSpc>
                <a:spcPct val="90000"/>
              </a:lnSpc>
              <a:spcBef>
                <a:spcPts val="0"/>
              </a:spcBef>
              <a:spcAft>
                <a:spcPts val="0"/>
              </a:spcAft>
              <a:buSzPts val="1620"/>
              <a:buChar char="-"/>
            </a:pPr>
            <a:r>
              <a:rPr lang="fr-FR"/>
              <a:t>could compete with fossil fuel emissions … </a:t>
            </a:r>
            <a:endParaRPr/>
          </a:p>
        </p:txBody>
      </p:sp>
      <p:sp>
        <p:nvSpPr>
          <p:cNvPr id="292" name="Google Shape;292;g30c53323b97_0_7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93" name="Google Shape;293;g30c53323b97_0_7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294" name="Google Shape;294;g30c53323b97_0_78"/>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Dam management - GHG</a:t>
            </a:r>
            <a:endParaRPr/>
          </a:p>
        </p:txBody>
      </p:sp>
      <p:sp>
        <p:nvSpPr>
          <p:cNvPr id="295" name="Google Shape;295;g30c53323b97_0_78"/>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0f6fa17c20_0_23"/>
          <p:cNvSpPr txBox="1"/>
          <p:nvPr>
            <p:ph idx="1" type="body"/>
          </p:nvPr>
        </p:nvSpPr>
        <p:spPr>
          <a:xfrm>
            <a:off x="808150" y="1563700"/>
            <a:ext cx="8335800" cy="33867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Generally a positive relationship between nutrient elimination and HRT</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Small reservoirs: high biochemical reactivity, high nutrient elimination efficiency, low discharge, high surface/volume ratio at sediment-water interface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Multiple small reservoirs with HRTs that sum to the same HRT as a single large reservoir will eliminate nutrients and reduce downstream </a:t>
            </a:r>
            <a:r>
              <a:rPr lang="fr-FR"/>
              <a:t>nutrient loads</a:t>
            </a:r>
            <a:r>
              <a:rPr lang="fr-FR"/>
              <a:t> more efficiently </a:t>
            </a:r>
            <a:endParaRPr/>
          </a:p>
          <a:p>
            <a:pPr indent="-342900" lvl="1" marL="914400" rtl="0" algn="l">
              <a:lnSpc>
                <a:spcPct val="90000"/>
              </a:lnSpc>
              <a:spcBef>
                <a:spcPts val="1000"/>
              </a:spcBef>
              <a:spcAft>
                <a:spcPts val="0"/>
              </a:spcAft>
              <a:buSzPts val="1800"/>
              <a:buChar char="•"/>
            </a:pPr>
            <a:r>
              <a:rPr lang="fr-FR"/>
              <a:t>“treatment steps”</a:t>
            </a:r>
            <a:endParaRPr/>
          </a:p>
          <a:p>
            <a:pPr indent="-342900" lvl="1" marL="914400" rtl="0" algn="l">
              <a:lnSpc>
                <a:spcPct val="90000"/>
              </a:lnSpc>
              <a:spcBef>
                <a:spcPts val="1000"/>
              </a:spcBef>
              <a:spcAft>
                <a:spcPts val="0"/>
              </a:spcAft>
              <a:buSzPts val="1800"/>
              <a:buChar char="•"/>
            </a:pPr>
            <a:r>
              <a:rPr lang="fr-FR"/>
              <a:t>reduce risk of eutrophication + of HABs (harmful algal blooms) </a:t>
            </a:r>
            <a:endParaRPr/>
          </a:p>
        </p:txBody>
      </p:sp>
      <p:sp>
        <p:nvSpPr>
          <p:cNvPr id="301" name="Google Shape;301;g30f6fa17c20_0_23"/>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02" name="Google Shape;302;g30f6fa17c20_0_23"/>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03" name="Google Shape;303;g30f6fa17c20_0_23"/>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Reservoir size </a:t>
            </a:r>
            <a:endParaRPr/>
          </a:p>
        </p:txBody>
      </p:sp>
      <p:sp>
        <p:nvSpPr>
          <p:cNvPr id="304" name="Google Shape;304;g30f6fa17c20_0_23"/>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
          <p:cNvSpPr txBox="1"/>
          <p:nvPr>
            <p:ph type="title"/>
          </p:nvPr>
        </p:nvSpPr>
        <p:spPr>
          <a:xfrm>
            <a:off x="4572000" y="777875"/>
            <a:ext cx="4058920" cy="1793875"/>
          </a:xfrm>
          <a:prstGeom prst="rect">
            <a:avLst/>
          </a:prstGeom>
          <a:noFill/>
          <a:ln>
            <a:noFill/>
          </a:ln>
        </p:spPr>
        <p:txBody>
          <a:bodyPr anchorCtr="0" anchor="ctr" bIns="46800" lIns="180000" spcFirstLastPara="1" rIns="72000" wrap="square" tIns="0">
            <a:normAutofit/>
          </a:bodyPr>
          <a:lstStyle/>
          <a:p>
            <a:pPr indent="0" lvl="0" marL="0" rtl="0" algn="l">
              <a:lnSpc>
                <a:spcPct val="90000"/>
              </a:lnSpc>
              <a:spcBef>
                <a:spcPts val="0"/>
              </a:spcBef>
              <a:spcAft>
                <a:spcPts val="0"/>
              </a:spcAft>
              <a:buClr>
                <a:schemeClr val="lt1"/>
              </a:buClr>
              <a:buSzPts val="3200"/>
              <a:buFont typeface="Libre Franklin"/>
              <a:buNone/>
            </a:pPr>
            <a:r>
              <a:rPr lang="fr-FR"/>
              <a:t>Agenda</a:t>
            </a:r>
            <a:endParaRPr/>
          </a:p>
        </p:txBody>
      </p:sp>
      <p:sp>
        <p:nvSpPr>
          <p:cNvPr id="130" name="Google Shape;130;p2"/>
          <p:cNvSpPr txBox="1"/>
          <p:nvPr>
            <p:ph idx="1" type="body"/>
          </p:nvPr>
        </p:nvSpPr>
        <p:spPr>
          <a:xfrm>
            <a:off x="4572000" y="2571750"/>
            <a:ext cx="4572000" cy="21564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rPr lang="fr-FR"/>
              <a:t>Introduction </a:t>
            </a:r>
            <a:endParaRPr/>
          </a:p>
          <a:p>
            <a:pPr indent="0" lvl="0" marL="0" rtl="0" algn="l">
              <a:lnSpc>
                <a:spcPct val="90000"/>
              </a:lnSpc>
              <a:spcBef>
                <a:spcPts val="0"/>
              </a:spcBef>
              <a:spcAft>
                <a:spcPts val="0"/>
              </a:spcAft>
              <a:buNone/>
            </a:pPr>
            <a:r>
              <a:rPr lang="fr-FR"/>
              <a:t>Methods </a:t>
            </a:r>
            <a:endParaRPr/>
          </a:p>
          <a:p>
            <a:pPr indent="0" lvl="0" marL="0" rtl="0" algn="l">
              <a:lnSpc>
                <a:spcPct val="90000"/>
              </a:lnSpc>
              <a:spcBef>
                <a:spcPts val="0"/>
              </a:spcBef>
              <a:spcAft>
                <a:spcPts val="0"/>
              </a:spcAft>
              <a:buNone/>
            </a:pPr>
            <a:r>
              <a:rPr lang="fr-FR"/>
              <a:t>Results-Discussion </a:t>
            </a:r>
            <a:r>
              <a:rPr lang="fr-FR" sz="1600"/>
              <a:t>(Nutrients and GHGs)</a:t>
            </a:r>
            <a:endParaRPr/>
          </a:p>
          <a:p>
            <a:pPr indent="0" lvl="0" marL="0" rtl="0" algn="l">
              <a:lnSpc>
                <a:spcPct val="90000"/>
              </a:lnSpc>
              <a:spcBef>
                <a:spcPts val="0"/>
              </a:spcBef>
              <a:spcAft>
                <a:spcPts val="0"/>
              </a:spcAft>
              <a:buNone/>
            </a:pPr>
            <a:r>
              <a:rPr lang="fr-FR"/>
              <a:t>Conclusion </a:t>
            </a:r>
            <a:endParaRPr/>
          </a:p>
        </p:txBody>
      </p:sp>
      <p:pic>
        <p:nvPicPr>
          <p:cNvPr id="131" name="Google Shape;131;p2"/>
          <p:cNvPicPr preferRelativeResize="0"/>
          <p:nvPr>
            <p:ph idx="2" type="pic"/>
          </p:nvPr>
        </p:nvPicPr>
        <p:blipFill rotWithShape="1">
          <a:blip r:embed="rId3">
            <a:alphaModFix/>
          </a:blip>
          <a:srcRect b="0" l="2143" r="2143" t="0"/>
          <a:stretch/>
        </p:blipFill>
        <p:spPr>
          <a:xfrm>
            <a:off x="904875" y="0"/>
            <a:ext cx="3667124" cy="5143500"/>
          </a:xfrm>
          <a:prstGeom prst="rect">
            <a:avLst/>
          </a:prstGeom>
          <a:noFill/>
          <a:ln>
            <a:noFill/>
          </a:ln>
        </p:spPr>
      </p:pic>
      <p:sp>
        <p:nvSpPr>
          <p:cNvPr id="132" name="Google Shape;132;p2"/>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133" name="Google Shape;133;p2"/>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
        <p:nvSpPr>
          <p:cNvPr id="134" name="Google Shape;134;p2"/>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0c53323b97_0_95"/>
          <p:cNvSpPr txBox="1"/>
          <p:nvPr>
            <p:ph idx="1" type="body"/>
          </p:nvPr>
        </p:nvSpPr>
        <p:spPr>
          <a:xfrm>
            <a:off x="808150" y="1563700"/>
            <a:ext cx="8335800" cy="3386700"/>
          </a:xfrm>
          <a:prstGeom prst="rect">
            <a:avLst/>
          </a:prstGeom>
          <a:noFill/>
          <a:ln>
            <a:noFill/>
          </a:ln>
        </p:spPr>
        <p:txBody>
          <a:bodyPr anchorCtr="0" anchor="t" bIns="45700" lIns="180000" spcFirstLastPara="1" rIns="91425" wrap="square" tIns="45700">
            <a:normAutofit/>
          </a:bodyPr>
          <a:lstStyle/>
          <a:p>
            <a:pPr indent="-342900" lvl="0" marL="457200" rtl="0" algn="l">
              <a:lnSpc>
                <a:spcPct val="90000"/>
              </a:lnSpc>
              <a:spcBef>
                <a:spcPts val="0"/>
              </a:spcBef>
              <a:spcAft>
                <a:spcPts val="0"/>
              </a:spcAft>
              <a:buSzPts val="1800"/>
              <a:buChar char="▪"/>
            </a:pPr>
            <a:r>
              <a:rPr lang="fr-FR"/>
              <a:t>Growing interest in m</a:t>
            </a:r>
            <a:r>
              <a:rPr lang="fr-FR"/>
              <a:t>anipulating dam operations to regulate reservoir and riverine trophic conditions </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fr-FR"/>
              <a:t>E-flow approach is used to optimize the river-flow management to </a:t>
            </a:r>
            <a:r>
              <a:rPr b="1" lang="fr-FR">
                <a:solidFill>
                  <a:srgbClr val="FF0000"/>
                </a:solidFill>
              </a:rPr>
              <a:t>provide services to humans whilst protecting the aquatic environment</a:t>
            </a:r>
            <a:endParaRPr b="1">
              <a:solidFill>
                <a:srgbClr val="FF0000"/>
              </a:solidFill>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fr-FR"/>
              <a:t>Modification of the flow regime achieved through the introduction of river flow dynamics → based on the objectives </a:t>
            </a:r>
            <a:endParaRPr/>
          </a:p>
          <a:p>
            <a:pPr indent="0" lvl="0" marL="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fr-FR"/>
              <a:t>Flow alterations </a:t>
            </a:r>
            <a:r>
              <a:rPr lang="fr-FR"/>
              <a:t>in order to improve downstream conditions</a:t>
            </a:r>
            <a:r>
              <a:rPr lang="fr-FR"/>
              <a:t>:</a:t>
            </a:r>
            <a:endParaRPr/>
          </a:p>
          <a:p>
            <a:pPr indent="-342900" lvl="1" marL="914400" rtl="0" algn="l">
              <a:lnSpc>
                <a:spcPct val="90000"/>
              </a:lnSpc>
              <a:spcBef>
                <a:spcPts val="0"/>
              </a:spcBef>
              <a:spcAft>
                <a:spcPts val="0"/>
              </a:spcAft>
              <a:buSzPts val="1800"/>
              <a:buChar char="•"/>
            </a:pPr>
            <a:r>
              <a:rPr lang="fr-FR" sz="1800"/>
              <a:t>used to modify nutrient ratios, water temperatures, water quantity,... </a:t>
            </a:r>
            <a:endParaRPr sz="1800"/>
          </a:p>
        </p:txBody>
      </p:sp>
      <p:sp>
        <p:nvSpPr>
          <p:cNvPr id="310" name="Google Shape;310;g30c53323b97_0_95"/>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fontScale="90000"/>
          </a:bodyPr>
          <a:lstStyle/>
          <a:p>
            <a:pPr indent="0" lvl="0" marL="0" rtl="0" algn="l">
              <a:lnSpc>
                <a:spcPct val="90000"/>
              </a:lnSpc>
              <a:spcBef>
                <a:spcPts val="0"/>
              </a:spcBef>
              <a:spcAft>
                <a:spcPts val="0"/>
              </a:spcAft>
              <a:buClr>
                <a:schemeClr val="dk1"/>
              </a:buClr>
              <a:buSzPct val="100000"/>
              <a:buFont typeface="Libre Franklin"/>
              <a:buNone/>
            </a:pPr>
            <a:r>
              <a:t/>
            </a:r>
            <a:endParaRPr/>
          </a:p>
          <a:p>
            <a:pPr indent="0" lvl="0" marL="0" rtl="0" algn="l">
              <a:lnSpc>
                <a:spcPct val="90000"/>
              </a:lnSpc>
              <a:spcBef>
                <a:spcPts val="0"/>
              </a:spcBef>
              <a:spcAft>
                <a:spcPts val="0"/>
              </a:spcAft>
              <a:buClr>
                <a:schemeClr val="dk1"/>
              </a:buClr>
              <a:buSzPct val="100000"/>
              <a:buFont typeface="Libre Franklin"/>
              <a:buNone/>
            </a:pPr>
            <a:r>
              <a:rPr lang="fr-FR"/>
              <a:t>Nutrient management with dams</a:t>
            </a:r>
            <a:endParaRPr/>
          </a:p>
        </p:txBody>
      </p:sp>
      <p:sp>
        <p:nvSpPr>
          <p:cNvPr id="311" name="Google Shape;311;g30c53323b97_0_95"/>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12" name="Google Shape;312;g30c53323b97_0_95"/>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13" name="Google Shape;313;g30c53323b97_0_95"/>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pic>
        <p:nvPicPr>
          <p:cNvPr id="314" name="Google Shape;314;g30c53323b97_0_95"/>
          <p:cNvPicPr preferRelativeResize="0"/>
          <p:nvPr/>
        </p:nvPicPr>
        <p:blipFill>
          <a:blip r:embed="rId3">
            <a:alphaModFix/>
          </a:blip>
          <a:stretch>
            <a:fillRect/>
          </a:stretch>
        </p:blipFill>
        <p:spPr>
          <a:xfrm>
            <a:off x="2293550" y="74975"/>
            <a:ext cx="1937375" cy="1405800"/>
          </a:xfrm>
          <a:prstGeom prst="rect">
            <a:avLst/>
          </a:prstGeom>
          <a:noFill/>
          <a:ln>
            <a:noFill/>
          </a:ln>
        </p:spPr>
      </p:pic>
      <p:pic>
        <p:nvPicPr>
          <p:cNvPr id="315" name="Google Shape;315;g30c53323b97_0_95"/>
          <p:cNvPicPr preferRelativeResize="0"/>
          <p:nvPr/>
        </p:nvPicPr>
        <p:blipFill>
          <a:blip r:embed="rId4">
            <a:alphaModFix/>
          </a:blip>
          <a:stretch>
            <a:fillRect/>
          </a:stretch>
        </p:blipFill>
        <p:spPr>
          <a:xfrm>
            <a:off x="3657600" y="1203825"/>
            <a:ext cx="5442750" cy="261800"/>
          </a:xfrm>
          <a:prstGeom prst="rect">
            <a:avLst/>
          </a:prstGeom>
          <a:noFill/>
          <a:ln>
            <a:noFill/>
          </a:ln>
        </p:spPr>
      </p:pic>
      <p:pic>
        <p:nvPicPr>
          <p:cNvPr id="316" name="Google Shape;316;g30c53323b97_0_95"/>
          <p:cNvPicPr preferRelativeResize="0"/>
          <p:nvPr/>
        </p:nvPicPr>
        <p:blipFill>
          <a:blip r:embed="rId5">
            <a:alphaModFix/>
          </a:blip>
          <a:stretch>
            <a:fillRect/>
          </a:stretch>
        </p:blipFill>
        <p:spPr>
          <a:xfrm>
            <a:off x="1419238" y="609200"/>
            <a:ext cx="828675" cy="542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0c53323b97_0_108"/>
          <p:cNvSpPr txBox="1"/>
          <p:nvPr>
            <p:ph idx="1" type="body"/>
          </p:nvPr>
        </p:nvSpPr>
        <p:spPr>
          <a:xfrm>
            <a:off x="808150" y="1482050"/>
            <a:ext cx="8335800" cy="34683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Popular in Europe and North America</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G</a:t>
            </a:r>
            <a:r>
              <a:rPr lang="fr-FR"/>
              <a:t>rowing interest in </a:t>
            </a:r>
            <a:r>
              <a:rPr lang="fr-FR" u="sng"/>
              <a:t>river restoration and ageing infrastructure</a:t>
            </a:r>
            <a:r>
              <a:rPr lang="fr-FR"/>
              <a:t>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Most dam-removal studies have focused on the physical effects of the removal (hydraulics, sediments) or effects on fish communities</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Insufficient understanding of downstream effects associated with </a:t>
            </a:r>
            <a:r>
              <a:rPr b="1" lang="fr-FR"/>
              <a:t>nutrient and contaminant release and water quality</a:t>
            </a:r>
            <a:endParaRPr b="1"/>
          </a:p>
          <a:p>
            <a:pPr indent="-342900" lvl="1" marL="914400" rtl="0" algn="l">
              <a:lnSpc>
                <a:spcPct val="90000"/>
              </a:lnSpc>
              <a:spcBef>
                <a:spcPts val="0"/>
              </a:spcBef>
              <a:spcAft>
                <a:spcPts val="0"/>
              </a:spcAft>
              <a:buSzPts val="1800"/>
              <a:buChar char="•"/>
            </a:pPr>
            <a:r>
              <a:rPr lang="fr-FR"/>
              <a:t>Remobilization of legacy nutrients → n</a:t>
            </a:r>
            <a:r>
              <a:rPr lang="fr-FR"/>
              <a:t>eed to consider </a:t>
            </a:r>
            <a:r>
              <a:rPr lang="fr-FR" u="sng"/>
              <a:t>how and on what timescale</a:t>
            </a:r>
            <a:r>
              <a:rPr lang="fr-FR"/>
              <a:t> dam removal impacts legacy nutrients loading</a:t>
            </a:r>
            <a:endParaRPr/>
          </a:p>
          <a:p>
            <a:pPr indent="-342900" lvl="1" marL="914400" rtl="0" algn="l">
              <a:lnSpc>
                <a:spcPct val="90000"/>
              </a:lnSpc>
              <a:spcBef>
                <a:spcPts val="0"/>
              </a:spcBef>
              <a:spcAft>
                <a:spcPts val="0"/>
              </a:spcAft>
              <a:buSzPts val="1800"/>
              <a:buChar char="•"/>
            </a:pPr>
            <a:r>
              <a:rPr lang="fr-FR"/>
              <a:t>Contaminants remobilization (PCBs for example)</a:t>
            </a:r>
            <a:endParaRPr/>
          </a:p>
          <a:p>
            <a:pPr indent="-342900" lvl="1" marL="914400" rtl="0" algn="l">
              <a:lnSpc>
                <a:spcPct val="90000"/>
              </a:lnSpc>
              <a:spcBef>
                <a:spcPts val="0"/>
              </a:spcBef>
              <a:spcAft>
                <a:spcPts val="0"/>
              </a:spcAft>
              <a:buSzPts val="1800"/>
              <a:buChar char="•"/>
            </a:pPr>
            <a:r>
              <a:rPr lang="fr-FR"/>
              <a:t>Water table drops after draining the reservoir → bed degradation </a:t>
            </a:r>
            <a:endParaRPr/>
          </a:p>
        </p:txBody>
      </p:sp>
      <p:sp>
        <p:nvSpPr>
          <p:cNvPr id="322" name="Google Shape;322;g30c53323b97_0_108"/>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Dam removal (1) </a:t>
            </a:r>
            <a:endParaRPr/>
          </a:p>
        </p:txBody>
      </p:sp>
      <p:sp>
        <p:nvSpPr>
          <p:cNvPr id="323" name="Google Shape;323;g30c53323b97_0_10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24" name="Google Shape;324;g30c53323b97_0_10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25" name="Google Shape;325;g30c53323b97_0_108"/>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0c53323b97_0_122"/>
          <p:cNvSpPr txBox="1"/>
          <p:nvPr>
            <p:ph idx="1" type="body"/>
          </p:nvPr>
        </p:nvSpPr>
        <p:spPr>
          <a:xfrm>
            <a:off x="808150" y="1563700"/>
            <a:ext cx="8335800" cy="33867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Ageing dams:</a:t>
            </a:r>
            <a:endParaRPr/>
          </a:p>
          <a:p>
            <a:pPr indent="-342900" lvl="1" marL="914400" rtl="0" algn="l">
              <a:lnSpc>
                <a:spcPct val="90000"/>
              </a:lnSpc>
              <a:spcBef>
                <a:spcPts val="0"/>
              </a:spcBef>
              <a:spcAft>
                <a:spcPts val="0"/>
              </a:spcAft>
              <a:buSzPts val="1800"/>
              <a:buChar char="•"/>
            </a:pPr>
            <a:r>
              <a:rPr lang="fr-FR"/>
              <a:t>does not ensure that legacy nutrient will remain trapped upstream</a:t>
            </a:r>
            <a:endParaRPr/>
          </a:p>
          <a:p>
            <a:pPr indent="-342900" lvl="1" marL="914400" rtl="0" algn="l">
              <a:lnSpc>
                <a:spcPct val="90000"/>
              </a:lnSpc>
              <a:spcBef>
                <a:spcPts val="0"/>
              </a:spcBef>
              <a:spcAft>
                <a:spcPts val="0"/>
              </a:spcAft>
              <a:buSzPts val="1800"/>
              <a:buChar char="•"/>
            </a:pPr>
            <a:r>
              <a:rPr lang="fr-FR"/>
              <a:t>decreased nutrient elimination efficiency owing to reservoir infilling</a:t>
            </a:r>
            <a:endParaRPr/>
          </a:p>
          <a:p>
            <a:pPr indent="-331469" lvl="2" marL="1371600" rtl="0" algn="l">
              <a:lnSpc>
                <a:spcPct val="90000"/>
              </a:lnSpc>
              <a:spcBef>
                <a:spcPts val="0"/>
              </a:spcBef>
              <a:spcAft>
                <a:spcPts val="0"/>
              </a:spcAft>
              <a:buSzPts val="1620"/>
              <a:buChar char="▪"/>
            </a:pPr>
            <a:r>
              <a:rPr lang="fr-FR"/>
              <a:t>decreases volume and therefore HRT</a:t>
            </a:r>
            <a:endParaRPr/>
          </a:p>
          <a:p>
            <a:pPr indent="0" lvl="0" marL="45720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Primary concern should not only be whether legacy nutrients will be released as a result of dam removals but also to what extent existing reservoirs are already beginning to act as nutrient sources </a:t>
            </a:r>
            <a:endParaRPr/>
          </a:p>
          <a:p>
            <a:pPr indent="-342900" lvl="1" marL="914400" rtl="0" algn="l">
              <a:lnSpc>
                <a:spcPct val="90000"/>
              </a:lnSpc>
              <a:spcBef>
                <a:spcPts val="0"/>
              </a:spcBef>
              <a:spcAft>
                <a:spcPts val="0"/>
              </a:spcAft>
              <a:buSzPts val="1800"/>
              <a:buChar char="•"/>
            </a:pPr>
            <a:r>
              <a:rPr lang="fr-FR"/>
              <a:t>low-flow</a:t>
            </a:r>
            <a:endParaRPr/>
          </a:p>
          <a:p>
            <a:pPr indent="-342900" lvl="1" marL="914400" rtl="0" algn="l">
              <a:lnSpc>
                <a:spcPct val="90000"/>
              </a:lnSpc>
              <a:spcBef>
                <a:spcPts val="0"/>
              </a:spcBef>
              <a:spcAft>
                <a:spcPts val="0"/>
              </a:spcAft>
              <a:buSzPts val="1800"/>
              <a:buChar char="•"/>
            </a:pPr>
            <a:r>
              <a:rPr lang="fr-FR"/>
              <a:t>high </a:t>
            </a:r>
            <a:r>
              <a:rPr lang="fr-FR"/>
              <a:t>nutrient concentration </a:t>
            </a:r>
            <a:endParaRPr/>
          </a:p>
          <a:p>
            <a:pPr indent="-342900" lvl="1" marL="914400" rtl="0" algn="l">
              <a:lnSpc>
                <a:spcPct val="90000"/>
              </a:lnSpc>
              <a:spcBef>
                <a:spcPts val="0"/>
              </a:spcBef>
              <a:spcAft>
                <a:spcPts val="0"/>
              </a:spcAft>
              <a:buSzPts val="1800"/>
              <a:buChar char="•"/>
            </a:pPr>
            <a:r>
              <a:rPr lang="fr-FR"/>
              <a:t>sink → source</a:t>
            </a:r>
            <a:endParaRPr/>
          </a:p>
        </p:txBody>
      </p:sp>
      <p:sp>
        <p:nvSpPr>
          <p:cNvPr id="331" name="Google Shape;331;g30c53323b97_0_122"/>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Dam removal (2)</a:t>
            </a:r>
            <a:endParaRPr/>
          </a:p>
        </p:txBody>
      </p:sp>
      <p:sp>
        <p:nvSpPr>
          <p:cNvPr id="332" name="Google Shape;332;g30c53323b97_0_122"/>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33" name="Google Shape;333;g30c53323b97_0_12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34" name="Google Shape;334;g30c53323b97_0_122"/>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pic>
        <p:nvPicPr>
          <p:cNvPr id="335" name="Google Shape;335;g30c53323b97_0_122"/>
          <p:cNvPicPr preferRelativeResize="0"/>
          <p:nvPr/>
        </p:nvPicPr>
        <p:blipFill>
          <a:blip r:embed="rId3">
            <a:alphaModFix/>
          </a:blip>
          <a:stretch>
            <a:fillRect/>
          </a:stretch>
        </p:blipFill>
        <p:spPr>
          <a:xfrm>
            <a:off x="4572000" y="72800"/>
            <a:ext cx="4171426" cy="159317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103c4958c8_0_0"/>
          <p:cNvSpPr txBox="1"/>
          <p:nvPr>
            <p:ph idx="1" type="body"/>
          </p:nvPr>
        </p:nvSpPr>
        <p:spPr>
          <a:xfrm>
            <a:off x="789875" y="1563700"/>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Size and type of dam</a:t>
            </a:r>
            <a:endParaRPr/>
          </a:p>
        </p:txBody>
      </p:sp>
      <p:sp>
        <p:nvSpPr>
          <p:cNvPr id="341" name="Google Shape;341;g3103c4958c8_0_0"/>
          <p:cNvSpPr txBox="1"/>
          <p:nvPr>
            <p:ph type="title"/>
          </p:nvPr>
        </p:nvSpPr>
        <p:spPr>
          <a:xfrm>
            <a:off x="904875" y="131025"/>
            <a:ext cx="78666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Dam - management consideration</a:t>
            </a:r>
            <a:endParaRPr/>
          </a:p>
        </p:txBody>
      </p:sp>
      <p:sp>
        <p:nvSpPr>
          <p:cNvPr id="342" name="Google Shape;342;g3103c4958c8_0_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43" name="Google Shape;343;g3103c4958c8_0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44" name="Google Shape;344;g3103c4958c8_0_0"/>
          <p:cNvSpPr txBox="1"/>
          <p:nvPr>
            <p:ph idx="1" type="body"/>
          </p:nvPr>
        </p:nvSpPr>
        <p:spPr>
          <a:xfrm>
            <a:off x="3819300" y="1563700"/>
            <a:ext cx="51165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How big? Which function?</a:t>
            </a:r>
            <a:endParaRPr/>
          </a:p>
        </p:txBody>
      </p:sp>
      <p:sp>
        <p:nvSpPr>
          <p:cNvPr id="345" name="Google Shape;345;g3103c4958c8_0_0"/>
          <p:cNvSpPr txBox="1"/>
          <p:nvPr>
            <p:ph idx="1" type="body"/>
          </p:nvPr>
        </p:nvSpPr>
        <p:spPr>
          <a:xfrm>
            <a:off x="789875" y="1884100"/>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Location</a:t>
            </a:r>
            <a:endParaRPr/>
          </a:p>
        </p:txBody>
      </p:sp>
      <p:sp>
        <p:nvSpPr>
          <p:cNvPr id="346" name="Google Shape;346;g3103c4958c8_0_0"/>
          <p:cNvSpPr txBox="1"/>
          <p:nvPr>
            <p:ph idx="1" type="body"/>
          </p:nvPr>
        </p:nvSpPr>
        <p:spPr>
          <a:xfrm>
            <a:off x="789875" y="2243975"/>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Lifespan </a:t>
            </a:r>
            <a:endParaRPr/>
          </a:p>
        </p:txBody>
      </p:sp>
      <p:sp>
        <p:nvSpPr>
          <p:cNvPr id="347" name="Google Shape;347;g3103c4958c8_0_0"/>
          <p:cNvSpPr txBox="1"/>
          <p:nvPr>
            <p:ph idx="1" type="body"/>
          </p:nvPr>
        </p:nvSpPr>
        <p:spPr>
          <a:xfrm>
            <a:off x="789875" y="2603850"/>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GHG emissions</a:t>
            </a:r>
            <a:endParaRPr/>
          </a:p>
        </p:txBody>
      </p:sp>
      <p:sp>
        <p:nvSpPr>
          <p:cNvPr id="348" name="Google Shape;348;g3103c4958c8_0_0"/>
          <p:cNvSpPr txBox="1"/>
          <p:nvPr>
            <p:ph idx="1" type="body"/>
          </p:nvPr>
        </p:nvSpPr>
        <p:spPr>
          <a:xfrm>
            <a:off x="3819300" y="1923575"/>
            <a:ext cx="34959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Where?</a:t>
            </a:r>
            <a:endParaRPr/>
          </a:p>
        </p:txBody>
      </p:sp>
      <p:sp>
        <p:nvSpPr>
          <p:cNvPr id="349" name="Google Shape;349;g3103c4958c8_0_0"/>
          <p:cNvSpPr txBox="1"/>
          <p:nvPr>
            <p:ph idx="1" type="body"/>
          </p:nvPr>
        </p:nvSpPr>
        <p:spPr>
          <a:xfrm>
            <a:off x="3819300" y="2263713"/>
            <a:ext cx="34959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How long?</a:t>
            </a:r>
            <a:endParaRPr/>
          </a:p>
        </p:txBody>
      </p:sp>
      <p:sp>
        <p:nvSpPr>
          <p:cNvPr id="350" name="Google Shape;350;g3103c4958c8_0_0"/>
          <p:cNvSpPr txBox="1"/>
          <p:nvPr>
            <p:ph idx="1" type="body"/>
          </p:nvPr>
        </p:nvSpPr>
        <p:spPr>
          <a:xfrm>
            <a:off x="3819300" y="2603875"/>
            <a:ext cx="46323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Pre-flooding? Minimization? </a:t>
            </a:r>
            <a:endParaRPr/>
          </a:p>
        </p:txBody>
      </p:sp>
      <p:sp>
        <p:nvSpPr>
          <p:cNvPr id="351" name="Google Shape;351;g3103c4958c8_0_0"/>
          <p:cNvSpPr txBox="1"/>
          <p:nvPr>
            <p:ph idx="1" type="body"/>
          </p:nvPr>
        </p:nvSpPr>
        <p:spPr>
          <a:xfrm>
            <a:off x="789875" y="2944025"/>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Eutrophication</a:t>
            </a:r>
            <a:endParaRPr/>
          </a:p>
        </p:txBody>
      </p:sp>
      <p:sp>
        <p:nvSpPr>
          <p:cNvPr id="352" name="Google Shape;352;g3103c4958c8_0_0"/>
          <p:cNvSpPr txBox="1"/>
          <p:nvPr>
            <p:ph idx="1" type="body"/>
          </p:nvPr>
        </p:nvSpPr>
        <p:spPr>
          <a:xfrm>
            <a:off x="3819300" y="2944025"/>
            <a:ext cx="46323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Impact downstream? </a:t>
            </a:r>
            <a:endParaRPr/>
          </a:p>
        </p:txBody>
      </p:sp>
      <p:sp>
        <p:nvSpPr>
          <p:cNvPr id="353" name="Google Shape;353;g3103c4958c8_0_0"/>
          <p:cNvSpPr txBox="1"/>
          <p:nvPr>
            <p:ph idx="1" type="body"/>
          </p:nvPr>
        </p:nvSpPr>
        <p:spPr>
          <a:xfrm>
            <a:off x="789875" y="3284175"/>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Management</a:t>
            </a:r>
            <a:r>
              <a:rPr lang="fr-FR"/>
              <a:t> </a:t>
            </a:r>
            <a:endParaRPr/>
          </a:p>
        </p:txBody>
      </p:sp>
      <p:sp>
        <p:nvSpPr>
          <p:cNvPr id="354" name="Google Shape;354;g3103c4958c8_0_0"/>
          <p:cNvSpPr txBox="1"/>
          <p:nvPr>
            <p:ph idx="1" type="body"/>
          </p:nvPr>
        </p:nvSpPr>
        <p:spPr>
          <a:xfrm>
            <a:off x="3819300" y="3284175"/>
            <a:ext cx="46323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Nutrient elimination? </a:t>
            </a:r>
            <a:endParaRPr/>
          </a:p>
        </p:txBody>
      </p:sp>
      <p:sp>
        <p:nvSpPr>
          <p:cNvPr id="355" name="Google Shape;355;g3103c4958c8_0_0"/>
          <p:cNvSpPr txBox="1"/>
          <p:nvPr>
            <p:ph idx="1" type="body"/>
          </p:nvPr>
        </p:nvSpPr>
        <p:spPr>
          <a:xfrm>
            <a:off x="789875" y="3624325"/>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Nutrient-load </a:t>
            </a:r>
            <a:r>
              <a:rPr lang="fr-FR"/>
              <a:t>management</a:t>
            </a:r>
            <a:r>
              <a:rPr lang="fr-FR"/>
              <a:t> </a:t>
            </a:r>
            <a:endParaRPr/>
          </a:p>
        </p:txBody>
      </p:sp>
      <p:sp>
        <p:nvSpPr>
          <p:cNvPr id="356" name="Google Shape;356;g3103c4958c8_0_0"/>
          <p:cNvSpPr txBox="1"/>
          <p:nvPr>
            <p:ph idx="1" type="body"/>
          </p:nvPr>
        </p:nvSpPr>
        <p:spPr>
          <a:xfrm>
            <a:off x="3819300" y="3644075"/>
            <a:ext cx="46323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E-flow? Which HRT?</a:t>
            </a:r>
            <a:endParaRPr/>
          </a:p>
        </p:txBody>
      </p:sp>
      <p:sp>
        <p:nvSpPr>
          <p:cNvPr id="357" name="Google Shape;357;g3103c4958c8_0_0"/>
          <p:cNvSpPr txBox="1"/>
          <p:nvPr>
            <p:ph idx="1" type="body"/>
          </p:nvPr>
        </p:nvSpPr>
        <p:spPr>
          <a:xfrm>
            <a:off x="789875" y="3964475"/>
            <a:ext cx="3495900" cy="320400"/>
          </a:xfrm>
          <a:prstGeom prst="rect">
            <a:avLst/>
          </a:prstGeom>
          <a:noFill/>
          <a:ln>
            <a:noFill/>
          </a:ln>
        </p:spPr>
        <p:txBody>
          <a:bodyPr anchorCtr="0" anchor="t" bIns="45700" lIns="180000" spcFirstLastPara="1" rIns="91425" wrap="square" tIns="45700">
            <a:normAutofit lnSpcReduction="10000"/>
          </a:bodyPr>
          <a:lstStyle/>
          <a:p>
            <a:pPr indent="-331470" lvl="0" marL="457200" rtl="0" algn="l">
              <a:lnSpc>
                <a:spcPct val="90000"/>
              </a:lnSpc>
              <a:spcBef>
                <a:spcPts val="0"/>
              </a:spcBef>
              <a:spcAft>
                <a:spcPts val="0"/>
              </a:spcAft>
              <a:buSzPts val="1620"/>
              <a:buChar char="➢"/>
            </a:pPr>
            <a:r>
              <a:rPr lang="fr-FR"/>
              <a:t>Remobilization</a:t>
            </a:r>
            <a:endParaRPr/>
          </a:p>
        </p:txBody>
      </p:sp>
      <p:sp>
        <p:nvSpPr>
          <p:cNvPr id="358" name="Google Shape;358;g3103c4958c8_0_0"/>
          <p:cNvSpPr txBox="1"/>
          <p:nvPr>
            <p:ph idx="1" type="body"/>
          </p:nvPr>
        </p:nvSpPr>
        <p:spPr>
          <a:xfrm>
            <a:off x="3819300" y="3964475"/>
            <a:ext cx="4632300" cy="320400"/>
          </a:xfrm>
          <a:prstGeom prst="rect">
            <a:avLst/>
          </a:prstGeom>
          <a:noFill/>
          <a:ln>
            <a:noFill/>
          </a:ln>
        </p:spPr>
        <p:txBody>
          <a:bodyPr anchorCtr="0" anchor="t" bIns="45700" lIns="180000" spcFirstLastPara="1" rIns="91425" wrap="square" tIns="45700">
            <a:normAutofit lnSpcReduction="10000"/>
          </a:bodyPr>
          <a:lstStyle/>
          <a:p>
            <a:pPr indent="0" lvl="0" marL="457200" rtl="0" algn="l">
              <a:lnSpc>
                <a:spcPct val="90000"/>
              </a:lnSpc>
              <a:spcBef>
                <a:spcPts val="0"/>
              </a:spcBef>
              <a:spcAft>
                <a:spcPts val="0"/>
              </a:spcAft>
              <a:buNone/>
            </a:pPr>
            <a:r>
              <a:rPr lang="fr-FR"/>
              <a:t>→ Impacts of destruction? </a:t>
            </a:r>
            <a:endParaRPr/>
          </a:p>
        </p:txBody>
      </p:sp>
      <p:sp>
        <p:nvSpPr>
          <p:cNvPr id="359" name="Google Shape;359;g3103c4958c8_0_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
        <p:nvSpPr>
          <p:cNvPr id="360" name="Google Shape;360;g3103c4958c8_0_0"/>
          <p:cNvSpPr/>
          <p:nvPr/>
        </p:nvSpPr>
        <p:spPr>
          <a:xfrm>
            <a:off x="840000" y="1326700"/>
            <a:ext cx="7464000" cy="3261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30c53323b97_0_134"/>
          <p:cNvSpPr txBox="1"/>
          <p:nvPr>
            <p:ph idx="1" type="body"/>
          </p:nvPr>
        </p:nvSpPr>
        <p:spPr>
          <a:xfrm>
            <a:off x="541425" y="1387275"/>
            <a:ext cx="8602500" cy="3454800"/>
          </a:xfrm>
          <a:prstGeom prst="rect">
            <a:avLst/>
          </a:prstGeom>
          <a:noFill/>
          <a:ln>
            <a:noFill/>
          </a:ln>
        </p:spPr>
        <p:txBody>
          <a:bodyPr anchorCtr="0" anchor="t" bIns="45700" lIns="180000" spcFirstLastPara="1" rIns="91425" wrap="square" tIns="45700">
            <a:normAutofit/>
          </a:bodyPr>
          <a:lstStyle/>
          <a:p>
            <a:pPr indent="-331470" lvl="0" marL="457200" rtl="0" algn="l">
              <a:lnSpc>
                <a:spcPct val="90000"/>
              </a:lnSpc>
              <a:spcBef>
                <a:spcPts val="0"/>
              </a:spcBef>
              <a:spcAft>
                <a:spcPts val="0"/>
              </a:spcAft>
              <a:buSzPts val="1620"/>
              <a:buChar char="▪"/>
            </a:pPr>
            <a:r>
              <a:rPr lang="fr-FR"/>
              <a:t>Damming rivers over time is unlikely to stop (</a:t>
            </a:r>
            <a:r>
              <a:rPr lang="fr-FR"/>
              <a:t>energy production, floods control and unequal distribution of water balance)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Need for a responsible dam construction and management </a:t>
            </a:r>
            <a:endParaRPr/>
          </a:p>
          <a:p>
            <a:pPr indent="-342900" lvl="1" marL="914400" rtl="0" algn="l">
              <a:lnSpc>
                <a:spcPct val="90000"/>
              </a:lnSpc>
              <a:spcBef>
                <a:spcPts val="0"/>
              </a:spcBef>
              <a:spcAft>
                <a:spcPts val="0"/>
              </a:spcAft>
              <a:buSzPts val="1800"/>
              <a:buChar char="•"/>
            </a:pPr>
            <a:r>
              <a:rPr lang="fr-FR"/>
              <a:t>from </a:t>
            </a:r>
            <a:r>
              <a:rPr b="1" lang="fr-FR">
                <a:solidFill>
                  <a:srgbClr val="FF0000"/>
                </a:solidFill>
              </a:rPr>
              <a:t>conception to deconstruction</a:t>
            </a:r>
            <a:r>
              <a:rPr lang="fr-FR"/>
              <a:t> and </a:t>
            </a:r>
            <a:r>
              <a:rPr b="1" lang="fr-FR">
                <a:solidFill>
                  <a:srgbClr val="FF0000"/>
                </a:solidFill>
              </a:rPr>
              <a:t>for the entire watershed</a:t>
            </a:r>
            <a:r>
              <a:rPr lang="fr-FR"/>
              <a:t>  </a:t>
            </a:r>
            <a:endParaRPr/>
          </a:p>
          <a:p>
            <a:pPr indent="-342900" lvl="1" marL="914400" rtl="0" algn="l">
              <a:lnSpc>
                <a:spcPct val="90000"/>
              </a:lnSpc>
              <a:spcBef>
                <a:spcPts val="0"/>
              </a:spcBef>
              <a:spcAft>
                <a:spcPts val="0"/>
              </a:spcAft>
              <a:buSzPts val="1800"/>
              <a:buChar char="•"/>
            </a:pPr>
            <a:r>
              <a:rPr lang="fr-FR"/>
              <a:t>by</a:t>
            </a:r>
            <a:r>
              <a:rPr b="1" lang="fr-FR"/>
              <a:t> </a:t>
            </a:r>
            <a:r>
              <a:rPr b="1" lang="fr-FR">
                <a:solidFill>
                  <a:srgbClr val="FF0000"/>
                </a:solidFill>
              </a:rPr>
              <a:t>balancing</a:t>
            </a:r>
            <a:r>
              <a:rPr b="1" lang="fr-FR"/>
              <a:t> </a:t>
            </a:r>
            <a:r>
              <a:rPr lang="fr-FR"/>
              <a:t>the environmental impacts of damming with the services it provides</a:t>
            </a:r>
            <a:endParaRPr/>
          </a:p>
          <a:p>
            <a:pPr indent="-342900" lvl="1" marL="914400" rtl="0" algn="l">
              <a:lnSpc>
                <a:spcPct val="90000"/>
              </a:lnSpc>
              <a:spcBef>
                <a:spcPts val="0"/>
              </a:spcBef>
              <a:spcAft>
                <a:spcPts val="0"/>
              </a:spcAft>
              <a:buSzPts val="1800"/>
              <a:buChar char="•"/>
            </a:pPr>
            <a:r>
              <a:rPr lang="fr-FR"/>
              <a:t>consider LOAC biogeochemistry </a:t>
            </a:r>
            <a:r>
              <a:rPr b="1" lang="fr-FR">
                <a:solidFill>
                  <a:srgbClr val="FF0000"/>
                </a:solidFill>
              </a:rPr>
              <a:t>at each stage of a dam’s life cycle</a:t>
            </a:r>
            <a:r>
              <a:rPr lang="fr-FR"/>
              <a:t>, </a:t>
            </a:r>
            <a:r>
              <a:rPr lang="fr-FR"/>
              <a:t>to avoid transferring nutrient-related challenges to another part of the LOAC</a:t>
            </a:r>
            <a:endParaRPr/>
          </a:p>
          <a:p>
            <a:pPr indent="0" lvl="0" marL="0" marR="0" rtl="0" algn="l">
              <a:lnSpc>
                <a:spcPct val="90000"/>
              </a:lnSpc>
              <a:spcBef>
                <a:spcPts val="0"/>
              </a:spcBef>
              <a:spcAft>
                <a:spcPts val="0"/>
              </a:spcAft>
              <a:buNone/>
            </a:pPr>
            <a:r>
              <a:t/>
            </a:r>
            <a:endParaRPr/>
          </a:p>
        </p:txBody>
      </p:sp>
      <p:sp>
        <p:nvSpPr>
          <p:cNvPr id="366" name="Google Shape;366;g30c53323b97_0_134"/>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Future perspectives (1)</a:t>
            </a:r>
            <a:endParaRPr/>
          </a:p>
        </p:txBody>
      </p:sp>
      <p:sp>
        <p:nvSpPr>
          <p:cNvPr id="367" name="Google Shape;367;g30c53323b97_0_134"/>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68" name="Google Shape;368;g30c53323b97_0_13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69" name="Google Shape;369;g30c53323b97_0_134"/>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pic>
        <p:nvPicPr>
          <p:cNvPr id="370" name="Google Shape;370;g30c53323b97_0_134"/>
          <p:cNvPicPr preferRelativeResize="0"/>
          <p:nvPr/>
        </p:nvPicPr>
        <p:blipFill>
          <a:blip r:embed="rId3">
            <a:alphaModFix/>
          </a:blip>
          <a:stretch>
            <a:fillRect/>
          </a:stretch>
        </p:blipFill>
        <p:spPr>
          <a:xfrm>
            <a:off x="2668700" y="3404575"/>
            <a:ext cx="2613574" cy="1738925"/>
          </a:xfrm>
          <a:prstGeom prst="rect">
            <a:avLst/>
          </a:prstGeom>
          <a:noFill/>
          <a:ln>
            <a:noFill/>
          </a:ln>
        </p:spPr>
      </p:pic>
      <p:sp>
        <p:nvSpPr>
          <p:cNvPr id="371" name="Google Shape;371;g30c53323b97_0_134"/>
          <p:cNvSpPr txBox="1"/>
          <p:nvPr/>
        </p:nvSpPr>
        <p:spPr>
          <a:xfrm>
            <a:off x="5418600" y="4904750"/>
            <a:ext cx="3910200" cy="23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solidFill>
                  <a:schemeClr val="dk1"/>
                </a:solidFill>
              </a:rPr>
              <a:t>Source: </a:t>
            </a:r>
            <a:r>
              <a:rPr lang="fr-FR" sz="800" u="sng">
                <a:solidFill>
                  <a:schemeClr val="hlink"/>
                </a:solidFill>
                <a:hlinkClick r:id="rId4"/>
              </a:rPr>
              <a:t>File:Watershed scale GSI.png - Minnesota Stormwater Manual</a:t>
            </a:r>
            <a:endParaRPr sz="800">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
          <p:cNvSpPr txBox="1"/>
          <p:nvPr>
            <p:ph idx="1" type="body"/>
          </p:nvPr>
        </p:nvSpPr>
        <p:spPr>
          <a:xfrm>
            <a:off x="904875" y="1518575"/>
            <a:ext cx="7869900" cy="1142100"/>
          </a:xfrm>
          <a:prstGeom prst="rect">
            <a:avLst/>
          </a:prstGeom>
          <a:noFill/>
          <a:ln>
            <a:noFill/>
          </a:ln>
        </p:spPr>
        <p:txBody>
          <a:bodyPr anchorCtr="0" anchor="t" bIns="45700" lIns="180000" spcFirstLastPara="1" rIns="91425" wrap="square" tIns="45700">
            <a:normAutofit/>
          </a:bodyPr>
          <a:lstStyle/>
          <a:p>
            <a:pPr indent="0" lvl="0" marL="0" marR="0" rtl="0" algn="l">
              <a:lnSpc>
                <a:spcPct val="90000"/>
              </a:lnSpc>
              <a:spcBef>
                <a:spcPts val="0"/>
              </a:spcBef>
              <a:spcAft>
                <a:spcPts val="0"/>
              </a:spcAft>
              <a:buNone/>
            </a:pPr>
            <a:r>
              <a:rPr b="1" lang="fr-FR">
                <a:solidFill>
                  <a:srgbClr val="FF0000"/>
                </a:solidFill>
              </a:rPr>
              <a:t>Interdisciplinary collaboration</a:t>
            </a:r>
            <a:r>
              <a:rPr lang="fr-FR"/>
              <a:t> in dam construction and management (including hydrological, ecological, social considerations) to achieve sustainable outcomes</a:t>
            </a:r>
            <a:endParaRPr sz="1200">
              <a:solidFill>
                <a:srgbClr val="374151"/>
              </a:solidFill>
              <a:latin typeface="Roboto"/>
              <a:ea typeface="Roboto"/>
              <a:cs typeface="Roboto"/>
              <a:sym typeface="Roboto"/>
            </a:endParaRPr>
          </a:p>
        </p:txBody>
      </p:sp>
      <p:sp>
        <p:nvSpPr>
          <p:cNvPr id="377" name="Google Shape;377;p6"/>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78" name="Google Shape;378;p6"/>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79" name="Google Shape;379;p6"/>
          <p:cNvSpPr txBox="1"/>
          <p:nvPr>
            <p:ph type="title"/>
          </p:nvPr>
        </p:nvSpPr>
        <p:spPr>
          <a:xfrm>
            <a:off x="904875" y="131025"/>
            <a:ext cx="60849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Future perspectives (2)</a:t>
            </a:r>
            <a:endParaRPr/>
          </a:p>
        </p:txBody>
      </p:sp>
      <p:sp>
        <p:nvSpPr>
          <p:cNvPr id="380" name="Google Shape;380;p6"/>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pic>
        <p:nvPicPr>
          <p:cNvPr id="381" name="Google Shape;381;p6"/>
          <p:cNvPicPr preferRelativeResize="0"/>
          <p:nvPr/>
        </p:nvPicPr>
        <p:blipFill>
          <a:blip r:embed="rId3">
            <a:alphaModFix/>
          </a:blip>
          <a:stretch>
            <a:fillRect/>
          </a:stretch>
        </p:blipFill>
        <p:spPr>
          <a:xfrm>
            <a:off x="2690879" y="2341575"/>
            <a:ext cx="3762248" cy="2660027"/>
          </a:xfrm>
          <a:prstGeom prst="rect">
            <a:avLst/>
          </a:prstGeom>
          <a:noFill/>
          <a:ln>
            <a:noFill/>
          </a:ln>
        </p:spPr>
      </p:pic>
      <p:sp>
        <p:nvSpPr>
          <p:cNvPr id="382" name="Google Shape;382;p6"/>
          <p:cNvSpPr txBox="1"/>
          <p:nvPr/>
        </p:nvSpPr>
        <p:spPr>
          <a:xfrm>
            <a:off x="2616900" y="4666825"/>
            <a:ext cx="3910200" cy="45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solidFill>
                  <a:schemeClr val="dk1"/>
                </a:solidFill>
              </a:rPr>
              <a:t>Source: </a:t>
            </a:r>
            <a:r>
              <a:rPr lang="fr-FR" sz="800" u="sng">
                <a:solidFill>
                  <a:schemeClr val="hlink"/>
                </a:solidFill>
                <a:hlinkClick r:id="rId4"/>
              </a:rPr>
              <a:t>Communications materials - United Nations Sustainable Development</a:t>
            </a:r>
            <a:endParaRPr sz="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3103c4958c8_1_124"/>
          <p:cNvSpPr txBox="1"/>
          <p:nvPr>
            <p:ph idx="1" type="body"/>
          </p:nvPr>
        </p:nvSpPr>
        <p:spPr>
          <a:xfrm>
            <a:off x="395375" y="999475"/>
            <a:ext cx="4176600" cy="4331700"/>
          </a:xfrm>
          <a:prstGeom prst="rect">
            <a:avLst/>
          </a:prstGeom>
          <a:noFill/>
          <a:ln>
            <a:noFill/>
          </a:ln>
        </p:spPr>
        <p:txBody>
          <a:bodyPr anchorCtr="0" anchor="t" bIns="45700" lIns="180000" spcFirstLastPara="1" rIns="91425" wrap="square" tIns="45700">
            <a:normAutofit/>
          </a:bodyPr>
          <a:lstStyle/>
          <a:p>
            <a:pPr indent="0" lvl="0" marL="102870" rtl="0" algn="l">
              <a:lnSpc>
                <a:spcPct val="90000"/>
              </a:lnSpc>
              <a:spcBef>
                <a:spcPts val="0"/>
              </a:spcBef>
              <a:spcAft>
                <a:spcPts val="0"/>
              </a:spcAft>
              <a:buSzPts val="1620"/>
              <a:buNone/>
            </a:pPr>
            <a:r>
              <a:t/>
            </a:r>
            <a:endParaRPr/>
          </a:p>
          <a:p>
            <a:pPr indent="-331470" lvl="0" marL="457200" rtl="0" algn="l">
              <a:spcBef>
                <a:spcPts val="0"/>
              </a:spcBef>
              <a:spcAft>
                <a:spcPts val="0"/>
              </a:spcAft>
              <a:buSzPts val="1620"/>
              <a:buChar char="-"/>
            </a:pPr>
            <a:r>
              <a:rPr lang="fr-FR"/>
              <a:t>loss of connectivity due to</a:t>
            </a:r>
            <a:endParaRPr/>
          </a:p>
          <a:p>
            <a:pPr indent="-342900" lvl="1" marL="914400" rtl="0" algn="l">
              <a:spcBef>
                <a:spcPts val="0"/>
              </a:spcBef>
              <a:spcAft>
                <a:spcPts val="0"/>
              </a:spcAft>
              <a:buSzPts val="1800"/>
              <a:buChar char="-"/>
            </a:pPr>
            <a:r>
              <a:rPr lang="fr-FR" sz="1800"/>
              <a:t>fragmentation </a:t>
            </a:r>
            <a:endParaRPr sz="1800"/>
          </a:p>
          <a:p>
            <a:pPr indent="-342900" lvl="1" marL="914400" rtl="0" algn="l">
              <a:spcBef>
                <a:spcPts val="0"/>
              </a:spcBef>
              <a:spcAft>
                <a:spcPts val="0"/>
              </a:spcAft>
              <a:buSzPts val="1800"/>
              <a:buChar char="-"/>
            </a:pPr>
            <a:r>
              <a:rPr lang="fr-FR" sz="1800"/>
              <a:t>flow regulation</a:t>
            </a:r>
            <a:endParaRPr sz="1800"/>
          </a:p>
          <a:p>
            <a:pPr indent="0" lvl="0" marL="457200" rtl="0" algn="l">
              <a:spcBef>
                <a:spcPts val="0"/>
              </a:spcBef>
              <a:spcAft>
                <a:spcPts val="0"/>
              </a:spcAft>
              <a:buNone/>
            </a:pPr>
            <a:r>
              <a:t/>
            </a:r>
            <a:endParaRPr sz="1800"/>
          </a:p>
          <a:p>
            <a:pPr indent="0" lvl="0" marL="457200" rtl="0" algn="l">
              <a:spcBef>
                <a:spcPts val="0"/>
              </a:spcBef>
              <a:spcAft>
                <a:spcPts val="0"/>
              </a:spcAft>
              <a:buNone/>
            </a:pPr>
            <a:r>
              <a:t/>
            </a:r>
            <a:endParaRPr sz="1800"/>
          </a:p>
          <a:p>
            <a:pPr indent="-342900" lvl="0" marL="457200" rtl="0" algn="l">
              <a:spcBef>
                <a:spcPts val="0"/>
              </a:spcBef>
              <a:spcAft>
                <a:spcPts val="0"/>
              </a:spcAft>
              <a:buSzPts val="1800"/>
              <a:buChar char="-"/>
            </a:pPr>
            <a:r>
              <a:rPr lang="fr-FR"/>
              <a:t>artificial increases in connectivity </a:t>
            </a:r>
            <a:r>
              <a:rPr lang="fr-FR" sz="1600"/>
              <a:t> →</a:t>
            </a:r>
            <a:r>
              <a:rPr lang="fr-FR"/>
              <a:t> spread of invasive species</a:t>
            </a:r>
            <a:endParaRPr/>
          </a:p>
          <a:p>
            <a:pPr indent="-342900" lvl="1" marL="914400" rtl="0" algn="l">
              <a:spcBef>
                <a:spcPts val="1000"/>
              </a:spcBef>
              <a:spcAft>
                <a:spcPts val="0"/>
              </a:spcAft>
              <a:buSzPts val="1800"/>
              <a:buChar char="-"/>
            </a:pPr>
            <a:r>
              <a:rPr lang="fr-FR"/>
              <a:t>due to inter-basin canal systems and water-transfer schemes </a:t>
            </a:r>
            <a:endParaRPr/>
          </a:p>
          <a:p>
            <a:pPr indent="-342900" lvl="1" marL="914400" rtl="0" algn="l">
              <a:spcBef>
                <a:spcPts val="1000"/>
              </a:spcBef>
              <a:spcAft>
                <a:spcPts val="0"/>
              </a:spcAft>
              <a:buSzPts val="1800"/>
              <a:buChar char="-"/>
            </a:pPr>
            <a:r>
              <a:rPr lang="fr-FR"/>
              <a:t>constant water release from dams in naturally intermittent streams</a:t>
            </a:r>
            <a:endParaRPr sz="1800"/>
          </a:p>
        </p:txBody>
      </p:sp>
      <p:sp>
        <p:nvSpPr>
          <p:cNvPr id="388" name="Google Shape;388;g3103c4958c8_1_124"/>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89" name="Google Shape;389;g3103c4958c8_1_124"/>
          <p:cNvSpPr txBox="1"/>
          <p:nvPr>
            <p:ph type="title"/>
          </p:nvPr>
        </p:nvSpPr>
        <p:spPr>
          <a:xfrm>
            <a:off x="904875" y="131025"/>
            <a:ext cx="71298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Other dam impacts</a:t>
            </a:r>
            <a:endParaRPr/>
          </a:p>
          <a:p>
            <a:pPr indent="0" lvl="0" marL="0" rtl="0" algn="l">
              <a:spcBef>
                <a:spcPts val="0"/>
              </a:spcBef>
              <a:spcAft>
                <a:spcPts val="0"/>
              </a:spcAft>
              <a:buClr>
                <a:schemeClr val="dk1"/>
              </a:buClr>
              <a:buSzPts val="3200"/>
              <a:buFont typeface="Libre Franklin"/>
              <a:buNone/>
            </a:pPr>
            <a:r>
              <a:rPr lang="fr-FR" sz="2088"/>
              <a:t>Inputs from other papers - Paper 6  and Paper 7</a:t>
            </a:r>
            <a:endParaRPr/>
          </a:p>
        </p:txBody>
      </p:sp>
      <p:sp>
        <p:nvSpPr>
          <p:cNvPr id="390" name="Google Shape;390;g3103c4958c8_1_12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391" name="Google Shape;391;g3103c4958c8_1_124"/>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
        <p:nvSpPr>
          <p:cNvPr id="392" name="Google Shape;392;g3103c4958c8_1_124"/>
          <p:cNvSpPr txBox="1"/>
          <p:nvPr>
            <p:ph idx="1" type="body"/>
          </p:nvPr>
        </p:nvSpPr>
        <p:spPr>
          <a:xfrm>
            <a:off x="4572000" y="1062100"/>
            <a:ext cx="3651300" cy="3888300"/>
          </a:xfrm>
          <a:prstGeom prst="rect">
            <a:avLst/>
          </a:prstGeom>
          <a:noFill/>
          <a:ln>
            <a:noFill/>
          </a:ln>
        </p:spPr>
        <p:txBody>
          <a:bodyPr anchorCtr="0" anchor="t" bIns="45700" lIns="180000" spcFirstLastPara="1" rIns="91425" wrap="square" tIns="45700">
            <a:normAutofit lnSpcReduction="10000"/>
          </a:bodyPr>
          <a:lstStyle/>
          <a:p>
            <a:pPr indent="-68579" lvl="0" marL="171450" rtl="0" algn="l">
              <a:lnSpc>
                <a:spcPct val="90000"/>
              </a:lnSpc>
              <a:spcBef>
                <a:spcPts val="0"/>
              </a:spcBef>
              <a:spcAft>
                <a:spcPts val="0"/>
              </a:spcAft>
              <a:buSzPts val="1620"/>
              <a:buNone/>
            </a:pPr>
            <a:r>
              <a:t/>
            </a:r>
            <a:endParaRPr sz="2100"/>
          </a:p>
          <a:p>
            <a:pPr indent="-342900" lvl="0" marL="457200" marR="0" rtl="0" algn="l">
              <a:lnSpc>
                <a:spcPct val="90000"/>
              </a:lnSpc>
              <a:spcBef>
                <a:spcPts val="0"/>
              </a:spcBef>
              <a:spcAft>
                <a:spcPts val="0"/>
              </a:spcAft>
              <a:buSzPts val="1800"/>
              <a:buChar char="-"/>
            </a:pPr>
            <a:r>
              <a:rPr lang="fr-FR"/>
              <a:t> Decreasing sediment flux </a:t>
            </a:r>
            <a:endParaRPr/>
          </a:p>
          <a:p>
            <a:pPr indent="-342900" lvl="1" marL="914400" marR="0" rtl="0" algn="l">
              <a:lnSpc>
                <a:spcPct val="90000"/>
              </a:lnSpc>
              <a:spcBef>
                <a:spcPts val="1000"/>
              </a:spcBef>
              <a:spcAft>
                <a:spcPts val="0"/>
              </a:spcAft>
              <a:buSzPts val="1800"/>
              <a:buChar char="-"/>
            </a:pPr>
            <a:r>
              <a:rPr lang="fr-FR" sz="1800"/>
              <a:t>dams : dominant agent of riverine suspended sediment alteration in the past several centuries</a:t>
            </a:r>
            <a:endParaRPr sz="1800"/>
          </a:p>
          <a:p>
            <a:pPr indent="0" lvl="0" marL="0" marR="0" rtl="0" algn="l">
              <a:lnSpc>
                <a:spcPct val="90000"/>
              </a:lnSpc>
              <a:spcBef>
                <a:spcPts val="0"/>
              </a:spcBef>
              <a:spcAft>
                <a:spcPts val="0"/>
              </a:spcAft>
              <a:buNone/>
            </a:pPr>
            <a:r>
              <a:t/>
            </a:r>
            <a:endParaRPr/>
          </a:p>
          <a:p>
            <a:pPr indent="0" lvl="0" marL="0" marR="0" rtl="0" algn="l">
              <a:lnSpc>
                <a:spcPct val="90000"/>
              </a:lnSpc>
              <a:spcBef>
                <a:spcPts val="0"/>
              </a:spcBef>
              <a:spcAft>
                <a:spcPts val="0"/>
              </a:spcAft>
              <a:buNone/>
            </a:pPr>
            <a:r>
              <a:t/>
            </a:r>
            <a:endParaRPr/>
          </a:p>
          <a:p>
            <a:pPr indent="-342900" lvl="0" marL="457200" marR="0" rtl="0" algn="l">
              <a:lnSpc>
                <a:spcPct val="90000"/>
              </a:lnSpc>
              <a:spcBef>
                <a:spcPts val="0"/>
              </a:spcBef>
              <a:spcAft>
                <a:spcPts val="0"/>
              </a:spcAft>
              <a:buSzPts val="1800"/>
              <a:buChar char="-"/>
            </a:pPr>
            <a:r>
              <a:rPr lang="fr-FR"/>
              <a:t>Sediment trapping in the global hydrologic north has contributed to global sediment flux declines to 49% of pre-dam conditions</a:t>
            </a:r>
            <a:endParaRPr sz="2100"/>
          </a:p>
          <a:p>
            <a:pPr indent="0" lvl="0" marL="0" rtl="0" algn="l">
              <a:lnSpc>
                <a:spcPct val="90000"/>
              </a:lnSpc>
              <a:spcBef>
                <a:spcPts val="0"/>
              </a:spcBef>
              <a:spcAft>
                <a:spcPts val="0"/>
              </a:spcAft>
              <a:buNone/>
            </a:pPr>
            <a:r>
              <a:t/>
            </a:r>
            <a:endParaRPr sz="2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3103c4958c8_1_64"/>
          <p:cNvSpPr txBox="1"/>
          <p:nvPr>
            <p:ph idx="1" type="body"/>
          </p:nvPr>
        </p:nvSpPr>
        <p:spPr>
          <a:xfrm>
            <a:off x="4651600" y="633350"/>
            <a:ext cx="4241700" cy="52017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fr-FR"/>
              <a:t>Social and Economical</a:t>
            </a:r>
            <a:endParaRPr i="1"/>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b="1" lang="fr-FR"/>
              <a:t>Hydropower </a:t>
            </a:r>
            <a:r>
              <a:rPr b="1" lang="fr-FR" sz="1600"/>
              <a:t>(around 60% in CH)</a:t>
            </a:r>
            <a:endParaRPr b="1" sz="1600"/>
          </a:p>
          <a:p>
            <a:pPr indent="-331470" lvl="0" marL="457200" rtl="0" algn="l">
              <a:lnSpc>
                <a:spcPct val="90000"/>
              </a:lnSpc>
              <a:spcBef>
                <a:spcPts val="0"/>
              </a:spcBef>
              <a:spcAft>
                <a:spcPts val="0"/>
              </a:spcAft>
              <a:buSzPts val="1620"/>
              <a:buChar char="-"/>
            </a:pPr>
            <a:r>
              <a:rPr lang="fr-FR"/>
              <a:t>Irrigation and Water Supply</a:t>
            </a:r>
            <a:endParaRPr/>
          </a:p>
          <a:p>
            <a:pPr indent="-331470" lvl="0" marL="457200" rtl="0" algn="l">
              <a:lnSpc>
                <a:spcPct val="90000"/>
              </a:lnSpc>
              <a:spcBef>
                <a:spcPts val="0"/>
              </a:spcBef>
              <a:spcAft>
                <a:spcPts val="0"/>
              </a:spcAft>
              <a:buSzPts val="1620"/>
              <a:buChar char="-"/>
            </a:pPr>
            <a:r>
              <a:rPr lang="fr-FR"/>
              <a:t>Displacement of Communities</a:t>
            </a:r>
            <a:endParaRPr/>
          </a:p>
          <a:p>
            <a:pPr indent="-331470" lvl="0" marL="457200" rtl="0" algn="l">
              <a:lnSpc>
                <a:spcPct val="90000"/>
              </a:lnSpc>
              <a:spcBef>
                <a:spcPts val="0"/>
              </a:spcBef>
              <a:spcAft>
                <a:spcPts val="0"/>
              </a:spcAft>
              <a:buSzPts val="1620"/>
              <a:buChar char="-"/>
            </a:pPr>
            <a:r>
              <a:rPr lang="fr-FR"/>
              <a:t>Recreational and Economic Benefits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fr-FR"/>
              <a:t>Flood Control Benefits and Challenges</a:t>
            </a:r>
            <a:endParaRPr i="1"/>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b="1" lang="fr-FR"/>
              <a:t>Flood Risk Mitigation</a:t>
            </a:r>
            <a:endParaRPr b="1"/>
          </a:p>
          <a:p>
            <a:pPr indent="-331470" lvl="0" marL="457200" rtl="0" algn="l">
              <a:lnSpc>
                <a:spcPct val="90000"/>
              </a:lnSpc>
              <a:spcBef>
                <a:spcPts val="0"/>
              </a:spcBef>
              <a:spcAft>
                <a:spcPts val="0"/>
              </a:spcAft>
              <a:buSzPts val="1620"/>
              <a:buChar char="-"/>
            </a:pPr>
            <a:r>
              <a:rPr lang="fr-FR"/>
              <a:t>Downstream Flood Dependency</a:t>
            </a:r>
            <a:endParaRPr/>
          </a:p>
        </p:txBody>
      </p:sp>
      <p:sp>
        <p:nvSpPr>
          <p:cNvPr id="398" name="Google Shape;398;g3103c4958c8_1_64"/>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399" name="Google Shape;399;g3103c4958c8_1_64"/>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400" name="Google Shape;400;g3103c4958c8_1_64"/>
          <p:cNvSpPr txBox="1"/>
          <p:nvPr>
            <p:ph type="title"/>
          </p:nvPr>
        </p:nvSpPr>
        <p:spPr>
          <a:xfrm>
            <a:off x="904875" y="131025"/>
            <a:ext cx="41133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Other dam impacts</a:t>
            </a:r>
            <a:endParaRPr/>
          </a:p>
          <a:p>
            <a:pPr indent="0" lvl="0" marL="0" rtl="0" algn="l">
              <a:spcBef>
                <a:spcPts val="0"/>
              </a:spcBef>
              <a:spcAft>
                <a:spcPts val="0"/>
              </a:spcAft>
              <a:buClr>
                <a:schemeClr val="dk1"/>
              </a:buClr>
              <a:buSzPts val="3200"/>
              <a:buFont typeface="Libre Franklin"/>
              <a:buNone/>
            </a:pPr>
            <a:r>
              <a:t/>
            </a:r>
            <a:endParaRPr/>
          </a:p>
        </p:txBody>
      </p:sp>
      <p:sp>
        <p:nvSpPr>
          <p:cNvPr id="401" name="Google Shape;401;g3103c4958c8_1_64"/>
          <p:cNvSpPr txBox="1"/>
          <p:nvPr>
            <p:ph idx="1" type="body"/>
          </p:nvPr>
        </p:nvSpPr>
        <p:spPr>
          <a:xfrm>
            <a:off x="452400" y="931875"/>
            <a:ext cx="4581600" cy="43656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rPr i="1" lang="fr-FR"/>
              <a:t>Environmental</a:t>
            </a:r>
            <a:endParaRPr i="1"/>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Altered River Flow</a:t>
            </a:r>
            <a:endParaRPr/>
          </a:p>
          <a:p>
            <a:pPr indent="-331470" lvl="0" marL="457200" rtl="0" algn="l">
              <a:lnSpc>
                <a:spcPct val="90000"/>
              </a:lnSpc>
              <a:spcBef>
                <a:spcPts val="0"/>
              </a:spcBef>
              <a:spcAft>
                <a:spcPts val="0"/>
              </a:spcAft>
              <a:buSzPts val="1620"/>
              <a:buChar char="-"/>
            </a:pPr>
            <a:r>
              <a:rPr b="1" lang="fr-FR"/>
              <a:t>Sediment Trapping</a:t>
            </a:r>
            <a:endParaRPr b="1"/>
          </a:p>
          <a:p>
            <a:pPr indent="-331470" lvl="0" marL="457200" rtl="0" algn="l">
              <a:lnSpc>
                <a:spcPct val="90000"/>
              </a:lnSpc>
              <a:spcBef>
                <a:spcPts val="0"/>
              </a:spcBef>
              <a:spcAft>
                <a:spcPts val="0"/>
              </a:spcAft>
              <a:buSzPts val="1620"/>
              <a:buChar char="-"/>
            </a:pPr>
            <a:r>
              <a:rPr lang="fr-FR"/>
              <a:t>Temperature Changes</a:t>
            </a:r>
            <a:endParaRPr/>
          </a:p>
          <a:p>
            <a:pPr indent="-331470" lvl="0" marL="457200" rtl="0" algn="l">
              <a:lnSpc>
                <a:spcPct val="90000"/>
              </a:lnSpc>
              <a:spcBef>
                <a:spcPts val="0"/>
              </a:spcBef>
              <a:spcAft>
                <a:spcPts val="0"/>
              </a:spcAft>
              <a:buSzPts val="1620"/>
              <a:buChar char="-"/>
            </a:pPr>
            <a:r>
              <a:rPr b="1" lang="fr-FR"/>
              <a:t>Fragmented Ecosystems</a:t>
            </a:r>
            <a:endParaRPr b="1"/>
          </a:p>
          <a:p>
            <a:pPr indent="-331470" lvl="0" marL="457200" rtl="0" algn="l">
              <a:lnSpc>
                <a:spcPct val="90000"/>
              </a:lnSpc>
              <a:spcBef>
                <a:spcPts val="0"/>
              </a:spcBef>
              <a:spcAft>
                <a:spcPts val="0"/>
              </a:spcAft>
              <a:buSzPts val="1620"/>
              <a:buChar char="-"/>
            </a:pPr>
            <a:r>
              <a:rPr lang="fr-FR"/>
              <a:t>Reservoir Effects</a:t>
            </a:r>
            <a:r>
              <a:rPr lang="fr-FR" sz="1600"/>
              <a:t> (flooding zones)</a:t>
            </a:r>
            <a:endParaRPr sz="1600"/>
          </a:p>
          <a:p>
            <a:pPr indent="0" lvl="0" marL="45720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i="1" lang="fr-FR"/>
              <a:t>Hydrological </a:t>
            </a:r>
            <a:endParaRPr i="1"/>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Flow Regulation</a:t>
            </a:r>
            <a:endParaRPr/>
          </a:p>
          <a:p>
            <a:pPr indent="-331470" lvl="0" marL="457200" rtl="0" algn="l">
              <a:lnSpc>
                <a:spcPct val="90000"/>
              </a:lnSpc>
              <a:spcBef>
                <a:spcPts val="0"/>
              </a:spcBef>
              <a:spcAft>
                <a:spcPts val="0"/>
              </a:spcAft>
              <a:buSzPts val="1620"/>
              <a:buChar char="-"/>
            </a:pPr>
            <a:r>
              <a:rPr lang="fr-FR"/>
              <a:t>Groundwater Impact</a:t>
            </a:r>
            <a:endParaRPr/>
          </a:p>
          <a:p>
            <a:pPr indent="-331470" lvl="0" marL="457200" rtl="0" algn="l">
              <a:lnSpc>
                <a:spcPct val="90000"/>
              </a:lnSpc>
              <a:spcBef>
                <a:spcPts val="0"/>
              </a:spcBef>
              <a:spcAft>
                <a:spcPts val="0"/>
              </a:spcAft>
              <a:buSzPts val="1620"/>
              <a:buChar char="-"/>
            </a:pPr>
            <a:r>
              <a:rPr lang="fr-FR"/>
              <a:t>Evaporation</a:t>
            </a:r>
            <a:endParaRPr/>
          </a:p>
          <a:p>
            <a:pPr indent="0" lvl="0" marL="0" rtl="0" algn="l">
              <a:lnSpc>
                <a:spcPct val="90000"/>
              </a:lnSpc>
              <a:spcBef>
                <a:spcPts val="0"/>
              </a:spcBef>
              <a:spcAft>
                <a:spcPts val="0"/>
              </a:spcAft>
              <a:buNone/>
            </a:pPr>
            <a:r>
              <a:t/>
            </a:r>
            <a:endParaRPr/>
          </a:p>
        </p:txBody>
      </p:sp>
      <p:sp>
        <p:nvSpPr>
          <p:cNvPr id="402" name="Google Shape;402;g3103c4958c8_1_64"/>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g2d503d4d292_0_12"/>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408" name="Google Shape;408;g2d503d4d292_0_12"/>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409" name="Google Shape;409;g2d503d4d292_0_12"/>
          <p:cNvSpPr txBox="1"/>
          <p:nvPr>
            <p:ph type="title"/>
          </p:nvPr>
        </p:nvSpPr>
        <p:spPr>
          <a:xfrm>
            <a:off x="904875" y="241475"/>
            <a:ext cx="41133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Conclusion</a:t>
            </a:r>
            <a:endParaRPr/>
          </a:p>
          <a:p>
            <a:pPr indent="0" lvl="0" marL="0" rtl="0" algn="l">
              <a:spcBef>
                <a:spcPts val="0"/>
              </a:spcBef>
              <a:spcAft>
                <a:spcPts val="0"/>
              </a:spcAft>
              <a:buClr>
                <a:schemeClr val="dk1"/>
              </a:buClr>
              <a:buSzPts val="3200"/>
              <a:buFont typeface="Libre Franklin"/>
              <a:buNone/>
            </a:pPr>
            <a:r>
              <a:t/>
            </a:r>
            <a:endParaRPr/>
          </a:p>
        </p:txBody>
      </p:sp>
      <p:sp>
        <p:nvSpPr>
          <p:cNvPr id="410" name="Google Shape;410;g2d503d4d292_0_12"/>
          <p:cNvSpPr txBox="1"/>
          <p:nvPr>
            <p:ph idx="1" type="body"/>
          </p:nvPr>
        </p:nvSpPr>
        <p:spPr>
          <a:xfrm>
            <a:off x="452350" y="1314275"/>
            <a:ext cx="8691600" cy="4365600"/>
          </a:xfrm>
          <a:prstGeom prst="rect">
            <a:avLst/>
          </a:prstGeom>
          <a:noFill/>
          <a:ln>
            <a:noFill/>
          </a:ln>
        </p:spPr>
        <p:txBody>
          <a:bodyPr anchorCtr="0" anchor="t" bIns="45700" lIns="180000" spcFirstLastPara="1" rIns="91425" wrap="square" tIns="45700">
            <a:normAutofit/>
          </a:bodyPr>
          <a:lstStyle/>
          <a:p>
            <a:pPr indent="-331470" lvl="0" marL="457200" marR="0" rtl="0" algn="l">
              <a:lnSpc>
                <a:spcPct val="90000"/>
              </a:lnSpc>
              <a:spcBef>
                <a:spcPts val="0"/>
              </a:spcBef>
              <a:spcAft>
                <a:spcPts val="0"/>
              </a:spcAft>
              <a:buSzPts val="1620"/>
              <a:buChar char="▪"/>
            </a:pPr>
            <a:r>
              <a:rPr lang="fr-FR" u="sng"/>
              <a:t>Interdisciplinary collaboration</a:t>
            </a:r>
            <a:r>
              <a:rPr lang="fr-FR"/>
              <a:t> between engineers, environmental scientists, and policymakers  </a:t>
            </a:r>
            <a:endParaRPr/>
          </a:p>
          <a:p>
            <a:pPr indent="-342900" lvl="1" marL="914400" marR="0" rtl="0" algn="l">
              <a:lnSpc>
                <a:spcPct val="90000"/>
              </a:lnSpc>
              <a:spcBef>
                <a:spcPts val="0"/>
              </a:spcBef>
              <a:spcAft>
                <a:spcPts val="0"/>
              </a:spcAft>
              <a:buSzPts val="1800"/>
              <a:buChar char="•"/>
            </a:pPr>
            <a:r>
              <a:rPr lang="fr-FR" sz="1800"/>
              <a:t>energy-efficient and environmentally sustainable</a:t>
            </a:r>
            <a:endParaRPr sz="1800"/>
          </a:p>
          <a:p>
            <a:pPr indent="0" lvl="0" marL="457200" marR="0" rtl="0" algn="l">
              <a:lnSpc>
                <a:spcPct val="90000"/>
              </a:lnSpc>
              <a:spcBef>
                <a:spcPts val="0"/>
              </a:spcBef>
              <a:spcAft>
                <a:spcPts val="0"/>
              </a:spcAft>
              <a:buNone/>
            </a:pPr>
            <a:r>
              <a:t/>
            </a:r>
            <a:endParaRPr/>
          </a:p>
          <a:p>
            <a:pPr indent="0" lvl="0" marL="457200" marR="0" rtl="0" algn="l">
              <a:lnSpc>
                <a:spcPct val="90000"/>
              </a:lnSpc>
              <a:spcBef>
                <a:spcPts val="0"/>
              </a:spcBef>
              <a:spcAft>
                <a:spcPts val="0"/>
              </a:spcAft>
              <a:buNone/>
            </a:pPr>
            <a:r>
              <a:t/>
            </a:r>
            <a:endParaRPr/>
          </a:p>
          <a:p>
            <a:pPr indent="-331470" lvl="0" marL="457200" marR="0" rtl="0" algn="l">
              <a:lnSpc>
                <a:spcPct val="90000"/>
              </a:lnSpc>
              <a:spcBef>
                <a:spcPts val="0"/>
              </a:spcBef>
              <a:spcAft>
                <a:spcPts val="0"/>
              </a:spcAft>
              <a:buSzPts val="1620"/>
              <a:buChar char="▪"/>
            </a:pPr>
            <a:r>
              <a:rPr lang="fr-FR"/>
              <a:t>Recognize that 'green' energy sources like hydropower are not without their own set of environmental challenges</a:t>
            </a:r>
            <a:endParaRPr/>
          </a:p>
          <a:p>
            <a:pPr indent="0" lvl="0" marL="457200" marR="0" rtl="0" algn="l">
              <a:lnSpc>
                <a:spcPct val="90000"/>
              </a:lnSpc>
              <a:spcBef>
                <a:spcPts val="0"/>
              </a:spcBef>
              <a:spcAft>
                <a:spcPts val="0"/>
              </a:spcAft>
              <a:buNone/>
            </a:pPr>
            <a:r>
              <a:t/>
            </a:r>
            <a:endParaRPr/>
          </a:p>
          <a:p>
            <a:pPr indent="0" lvl="0" marL="457200" marR="0" rtl="0" algn="l">
              <a:lnSpc>
                <a:spcPct val="90000"/>
              </a:lnSpc>
              <a:spcBef>
                <a:spcPts val="0"/>
              </a:spcBef>
              <a:spcAft>
                <a:spcPts val="0"/>
              </a:spcAft>
              <a:buNone/>
            </a:pPr>
            <a:r>
              <a:t/>
            </a:r>
            <a:endParaRPr/>
          </a:p>
          <a:p>
            <a:pPr indent="-331470" lvl="0" marL="457200" marR="0" rtl="0" algn="l">
              <a:lnSpc>
                <a:spcPct val="90000"/>
              </a:lnSpc>
              <a:spcBef>
                <a:spcPts val="0"/>
              </a:spcBef>
              <a:spcAft>
                <a:spcPts val="0"/>
              </a:spcAft>
              <a:buSzPts val="1620"/>
              <a:buChar char="▪"/>
            </a:pPr>
            <a:r>
              <a:rPr lang="fr-FR"/>
              <a:t>More responsible dam management</a:t>
            </a:r>
            <a:endParaRPr>
              <a:solidFill>
                <a:srgbClr val="000000"/>
              </a:solidFill>
            </a:endParaRPr>
          </a:p>
          <a:p>
            <a:pPr indent="0" lvl="0" marL="457200" rtl="0" algn="l">
              <a:lnSpc>
                <a:spcPct val="90000"/>
              </a:lnSpc>
              <a:spcBef>
                <a:spcPts val="0"/>
              </a:spcBef>
              <a:spcAft>
                <a:spcPts val="0"/>
              </a:spcAft>
              <a:buNone/>
            </a:pPr>
            <a:r>
              <a:t/>
            </a:r>
            <a:endParaRPr/>
          </a:p>
        </p:txBody>
      </p:sp>
      <p:sp>
        <p:nvSpPr>
          <p:cNvPr id="411" name="Google Shape;411;g2d503d4d292_0_12"/>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12"/>
          <p:cNvSpPr txBox="1"/>
          <p:nvPr>
            <p:ph type="title"/>
          </p:nvPr>
        </p:nvSpPr>
        <p:spPr>
          <a:xfrm>
            <a:off x="6405563" y="2571750"/>
            <a:ext cx="2738437" cy="2111375"/>
          </a:xfrm>
          <a:prstGeom prst="rect">
            <a:avLst/>
          </a:prstGeom>
          <a:solidFill>
            <a:schemeClr val="accent2"/>
          </a:solidFill>
          <a:ln>
            <a:noFill/>
          </a:ln>
        </p:spPr>
        <p:txBody>
          <a:bodyPr anchorCtr="0" anchor="ctr" bIns="46800" lIns="180000" spcFirstLastPara="1" rIns="72000" wrap="square" tIns="0">
            <a:normAutofit/>
          </a:bodyPr>
          <a:lstStyle/>
          <a:p>
            <a:pPr indent="0" lvl="0" marL="0" rtl="0" algn="l">
              <a:lnSpc>
                <a:spcPct val="90000"/>
              </a:lnSpc>
              <a:spcBef>
                <a:spcPts val="0"/>
              </a:spcBef>
              <a:spcAft>
                <a:spcPts val="0"/>
              </a:spcAft>
              <a:buClr>
                <a:schemeClr val="lt1"/>
              </a:buClr>
              <a:buSzPts val="3200"/>
              <a:buFont typeface="Libre Franklin"/>
              <a:buNone/>
            </a:pPr>
            <a:r>
              <a:rPr lang="fr-FR"/>
              <a:t>Thank you for </a:t>
            </a:r>
            <a:r>
              <a:rPr lang="fr-FR"/>
              <a:t>listening</a:t>
            </a:r>
            <a:r>
              <a:rPr lang="fr-FR"/>
              <a:t> </a:t>
            </a:r>
            <a:endParaRPr/>
          </a:p>
        </p:txBody>
      </p:sp>
      <p:sp>
        <p:nvSpPr>
          <p:cNvPr id="417" name="Google Shape;417;p12"/>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NAME EVENT / NAME PRESENTATION</a:t>
            </a:r>
            <a:endParaRPr/>
          </a:p>
        </p:txBody>
      </p:sp>
      <p:sp>
        <p:nvSpPr>
          <p:cNvPr id="418" name="Google Shape;418;p12"/>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
        <p:nvSpPr>
          <p:cNvPr id="419" name="Google Shape;419;p12"/>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pic>
        <p:nvPicPr>
          <p:cNvPr id="420" name="Google Shape;420;p12"/>
          <p:cNvPicPr preferRelativeResize="0"/>
          <p:nvPr/>
        </p:nvPicPr>
        <p:blipFill>
          <a:blip r:embed="rId3">
            <a:alphaModFix/>
          </a:blip>
          <a:stretch>
            <a:fillRect/>
          </a:stretch>
        </p:blipFill>
        <p:spPr>
          <a:xfrm>
            <a:off x="1057275" y="152400"/>
            <a:ext cx="51435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5"/>
          <p:cNvSpPr txBox="1"/>
          <p:nvPr>
            <p:ph idx="1" type="body"/>
          </p:nvPr>
        </p:nvSpPr>
        <p:spPr>
          <a:xfrm>
            <a:off x="554275" y="944150"/>
            <a:ext cx="8589600" cy="40062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SzPts val="1620"/>
              <a:buNone/>
            </a:pPr>
            <a:r>
              <a:rPr b="1" lang="fr-FR"/>
              <a:t>Historical</a:t>
            </a:r>
            <a:r>
              <a:rPr b="1" lang="fr-FR"/>
              <a:t> facts</a:t>
            </a:r>
            <a:endParaRPr b="1"/>
          </a:p>
          <a:p>
            <a:pPr indent="0" lvl="0" marL="0" rtl="0" algn="l">
              <a:lnSpc>
                <a:spcPct val="90000"/>
              </a:lnSpc>
              <a:spcBef>
                <a:spcPts val="0"/>
              </a:spcBef>
              <a:spcAft>
                <a:spcPts val="0"/>
              </a:spcAft>
              <a:buSzPts val="1620"/>
              <a:buNone/>
            </a:pPr>
            <a:r>
              <a:t/>
            </a:r>
            <a:endParaRPr/>
          </a:p>
          <a:p>
            <a:pPr indent="-331470" lvl="0" marL="457200" rtl="0" algn="l">
              <a:lnSpc>
                <a:spcPct val="90000"/>
              </a:lnSpc>
              <a:spcBef>
                <a:spcPts val="0"/>
              </a:spcBef>
              <a:spcAft>
                <a:spcPts val="0"/>
              </a:spcAft>
              <a:buSzPts val="1620"/>
              <a:buChar char="▪"/>
            </a:pPr>
            <a:r>
              <a:rPr lang="fr-FR"/>
              <a:t>Dams </a:t>
            </a:r>
            <a:r>
              <a:rPr lang="fr-FR"/>
              <a:t>built</a:t>
            </a:r>
            <a:r>
              <a:rPr lang="fr-FR"/>
              <a:t> in 2000 BCE </a:t>
            </a:r>
            <a:r>
              <a:rPr lang="fr-FR" sz="1300"/>
              <a:t>(before common era)</a:t>
            </a:r>
            <a:r>
              <a:rPr lang="fr-FR"/>
              <a:t> already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Steady increase until Second World War (1939-1945)</a:t>
            </a:r>
            <a:endParaRPr/>
          </a:p>
          <a:p>
            <a:pPr indent="0" lvl="0" marL="457200" rtl="0" algn="l">
              <a:lnSpc>
                <a:spcPct val="90000"/>
              </a:lnSpc>
              <a:spcBef>
                <a:spcPts val="0"/>
              </a:spcBef>
              <a:spcAft>
                <a:spcPts val="0"/>
              </a:spcAft>
              <a:buNone/>
            </a:pPr>
            <a:r>
              <a:t/>
            </a:r>
            <a:endParaRPr/>
          </a:p>
          <a:p>
            <a:pPr indent="-331470" lvl="0" marL="457200" rtl="0" algn="l">
              <a:lnSpc>
                <a:spcPct val="100000"/>
              </a:lnSpc>
              <a:spcBef>
                <a:spcPts val="0"/>
              </a:spcBef>
              <a:spcAft>
                <a:spcPts val="0"/>
              </a:spcAft>
              <a:buSzPts val="1620"/>
              <a:buChar char="▪"/>
            </a:pPr>
            <a:r>
              <a:rPr lang="fr-FR"/>
              <a:t>2000s: extend energy production in growing economies  → 3700 hydroelectric dams built/planned </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2015: Supply 30-40% irrigation </a:t>
            </a:r>
            <a:r>
              <a:rPr lang="fr-FR"/>
              <a:t>water</a:t>
            </a:r>
            <a:r>
              <a:rPr lang="fr-FR"/>
              <a:t> and generate 16.6% world’s electricity</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Paris Agreement (2016): need for greater renewable energy </a:t>
            </a:r>
            <a:endParaRPr/>
          </a:p>
          <a:p>
            <a:pPr indent="0" lvl="0" marL="0" rtl="0" algn="l">
              <a:lnSpc>
                <a:spcPct val="90000"/>
              </a:lnSpc>
              <a:spcBef>
                <a:spcPts val="0"/>
              </a:spcBef>
              <a:spcAft>
                <a:spcPts val="0"/>
              </a:spcAft>
              <a:buNone/>
            </a:pPr>
            <a:r>
              <a:t/>
            </a:r>
            <a:endParaRPr/>
          </a:p>
          <a:p>
            <a:pPr indent="-342900" lvl="1" marL="914400" rtl="0" algn="l">
              <a:lnSpc>
                <a:spcPct val="100000"/>
              </a:lnSpc>
              <a:spcBef>
                <a:spcPts val="0"/>
              </a:spcBef>
              <a:spcAft>
                <a:spcPts val="0"/>
              </a:spcAft>
              <a:buSzPts val="1800"/>
              <a:buChar char="•"/>
            </a:pPr>
            <a:r>
              <a:rPr lang="fr-FR" sz="1800"/>
              <a:t>freshwater ecosystems considered as the </a:t>
            </a:r>
            <a:r>
              <a:rPr b="1" i="1" lang="fr-FR" sz="1800"/>
              <a:t>“biggest losers”</a:t>
            </a:r>
            <a:endParaRPr b="1" i="1"/>
          </a:p>
          <a:p>
            <a:pPr indent="0" lvl="0" marL="0" rtl="0" algn="l">
              <a:lnSpc>
                <a:spcPct val="90000"/>
              </a:lnSpc>
              <a:spcBef>
                <a:spcPts val="0"/>
              </a:spcBef>
              <a:spcAft>
                <a:spcPts val="0"/>
              </a:spcAft>
              <a:buNone/>
            </a:pPr>
            <a:r>
              <a:t/>
            </a:r>
            <a:endParaRPr/>
          </a:p>
        </p:txBody>
      </p:sp>
      <p:sp>
        <p:nvSpPr>
          <p:cNvPr id="140" name="Google Shape;140;p5"/>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Introduction </a:t>
            </a:r>
            <a:endParaRPr/>
          </a:p>
        </p:txBody>
      </p:sp>
      <p:sp>
        <p:nvSpPr>
          <p:cNvPr id="141" name="Google Shape;141;p5"/>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
        <p:nvSpPr>
          <p:cNvPr id="142" name="Google Shape;142;p5"/>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143" name="Google Shape;143;p5"/>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144" name="Google Shape;144;p5"/>
          <p:cNvSpPr txBox="1"/>
          <p:nvPr/>
        </p:nvSpPr>
        <p:spPr>
          <a:xfrm>
            <a:off x="2885550" y="4478600"/>
            <a:ext cx="5447400" cy="5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14"/>
          <p:cNvSpPr txBox="1"/>
          <p:nvPr>
            <p:ph idx="1" type="body"/>
          </p:nvPr>
        </p:nvSpPr>
        <p:spPr>
          <a:xfrm>
            <a:off x="655000" y="777875"/>
            <a:ext cx="7789500" cy="4126800"/>
          </a:xfrm>
          <a:prstGeom prst="rect">
            <a:avLst/>
          </a:prstGeom>
          <a:noFill/>
          <a:ln>
            <a:noFill/>
          </a:ln>
        </p:spPr>
        <p:txBody>
          <a:bodyPr anchorCtr="0" anchor="t" bIns="45700" lIns="180000" spcFirstLastPara="1" rIns="91425" wrap="square" tIns="45700">
            <a:normAutofit lnSpcReduction="10000"/>
          </a:bodyPr>
          <a:lstStyle/>
          <a:p>
            <a:pPr indent="-68579" lvl="0" marL="171450" rtl="0" algn="l">
              <a:lnSpc>
                <a:spcPct val="90000"/>
              </a:lnSpc>
              <a:spcBef>
                <a:spcPts val="0"/>
              </a:spcBef>
              <a:spcAft>
                <a:spcPts val="0"/>
              </a:spcAft>
              <a:buSzPts val="1620"/>
              <a:buNone/>
            </a:pPr>
            <a:r>
              <a:rPr lang="fr-FR" sz="1700"/>
              <a:t>Paper #9:</a:t>
            </a:r>
            <a:r>
              <a:rPr lang="fr-FR"/>
              <a:t> </a:t>
            </a:r>
            <a:r>
              <a:rPr lang="fr-FR" sz="1400">
                <a:solidFill>
                  <a:srgbClr val="222222"/>
                </a:solidFill>
                <a:highlight>
                  <a:srgbClr val="FFFFFF"/>
                </a:highlight>
              </a:rPr>
              <a:t>Maavara, T., Chen, Q., Van Meter, K. </a:t>
            </a:r>
            <a:r>
              <a:rPr i="1" lang="fr-FR" sz="1400">
                <a:solidFill>
                  <a:srgbClr val="222222"/>
                </a:solidFill>
                <a:highlight>
                  <a:srgbClr val="FFFFFF"/>
                </a:highlight>
              </a:rPr>
              <a:t>et al.</a:t>
            </a:r>
            <a:r>
              <a:rPr lang="fr-FR" sz="1400">
                <a:solidFill>
                  <a:srgbClr val="222222"/>
                </a:solidFill>
                <a:highlight>
                  <a:srgbClr val="FFFFFF"/>
                </a:highlight>
              </a:rPr>
              <a:t> River dam impacts on biogeochemical cycling. </a:t>
            </a:r>
            <a:r>
              <a:rPr i="1" lang="fr-FR" sz="1400">
                <a:solidFill>
                  <a:srgbClr val="222222"/>
                </a:solidFill>
                <a:highlight>
                  <a:srgbClr val="FFFFFF"/>
                </a:highlight>
              </a:rPr>
              <a:t>Nat Rev Earth Environ</a:t>
            </a:r>
            <a:r>
              <a:rPr lang="fr-FR" sz="1400">
                <a:solidFill>
                  <a:srgbClr val="222222"/>
                </a:solidFill>
                <a:highlight>
                  <a:srgbClr val="FFFFFF"/>
                </a:highlight>
              </a:rPr>
              <a:t> 1, 103–116 (2020). </a:t>
            </a:r>
            <a:r>
              <a:rPr lang="fr-FR" sz="1400" u="sng">
                <a:solidFill>
                  <a:schemeClr val="hlink"/>
                </a:solidFill>
                <a:highlight>
                  <a:srgbClr val="FFFFFF"/>
                </a:highlight>
                <a:hlinkClick r:id="rId3"/>
              </a:rPr>
              <a:t>https://doi.org/10.1038/s43017-019-0019-0</a:t>
            </a:r>
            <a:endParaRPr sz="1400">
              <a:solidFill>
                <a:srgbClr val="222222"/>
              </a:solidFill>
              <a:highlight>
                <a:srgbClr val="FFFFFF"/>
              </a:highlight>
            </a:endParaRPr>
          </a:p>
          <a:p>
            <a:pPr indent="-68579" lvl="0" marL="171450" rtl="0" algn="l">
              <a:lnSpc>
                <a:spcPct val="90000"/>
              </a:lnSpc>
              <a:spcBef>
                <a:spcPts val="0"/>
              </a:spcBef>
              <a:spcAft>
                <a:spcPts val="0"/>
              </a:spcAft>
              <a:buSzPts val="1620"/>
              <a:buNone/>
            </a:pPr>
            <a:r>
              <a:t/>
            </a:r>
            <a:endParaRPr sz="1400">
              <a:solidFill>
                <a:srgbClr val="222222"/>
              </a:solidFill>
              <a:highlight>
                <a:srgbClr val="FFFFFF"/>
              </a:highlight>
            </a:endParaRPr>
          </a:p>
          <a:p>
            <a:pPr indent="-68579" lvl="0" marL="171450" rtl="0" algn="l">
              <a:lnSpc>
                <a:spcPct val="90000"/>
              </a:lnSpc>
              <a:spcBef>
                <a:spcPts val="0"/>
              </a:spcBef>
              <a:spcAft>
                <a:spcPts val="0"/>
              </a:spcAft>
              <a:buSzPts val="1620"/>
              <a:buNone/>
            </a:pPr>
            <a:r>
              <a:rPr lang="fr-FR" sz="1700">
                <a:solidFill>
                  <a:srgbClr val="222222"/>
                </a:solidFill>
                <a:highlight>
                  <a:srgbClr val="FFFFFF"/>
                </a:highlight>
              </a:rPr>
              <a:t>Paper #6: </a:t>
            </a:r>
            <a:r>
              <a:rPr lang="fr-FR" sz="1400">
                <a:solidFill>
                  <a:srgbClr val="222222"/>
                </a:solidFill>
                <a:highlight>
                  <a:srgbClr val="FFFFFF"/>
                </a:highlight>
              </a:rPr>
              <a:t>Grill, G., Lehner, B., Thieme, M. </a:t>
            </a:r>
            <a:r>
              <a:rPr i="1" lang="fr-FR" sz="1400">
                <a:solidFill>
                  <a:srgbClr val="222222"/>
                </a:solidFill>
                <a:highlight>
                  <a:srgbClr val="FFFFFF"/>
                </a:highlight>
              </a:rPr>
              <a:t>et al.</a:t>
            </a:r>
            <a:r>
              <a:rPr lang="fr-FR" sz="1400">
                <a:solidFill>
                  <a:srgbClr val="222222"/>
                </a:solidFill>
                <a:highlight>
                  <a:srgbClr val="FFFFFF"/>
                </a:highlight>
              </a:rPr>
              <a:t> Mapping the world’s free-flowing rivers. </a:t>
            </a:r>
            <a:r>
              <a:rPr i="1" lang="fr-FR" sz="1400">
                <a:solidFill>
                  <a:srgbClr val="222222"/>
                </a:solidFill>
                <a:highlight>
                  <a:srgbClr val="FFFFFF"/>
                </a:highlight>
              </a:rPr>
              <a:t>Nature</a:t>
            </a:r>
            <a:r>
              <a:rPr lang="fr-FR" sz="1400">
                <a:solidFill>
                  <a:srgbClr val="222222"/>
                </a:solidFill>
                <a:highlight>
                  <a:srgbClr val="FFFFFF"/>
                </a:highlight>
              </a:rPr>
              <a:t> 569, 215–221 (2019). </a:t>
            </a:r>
            <a:r>
              <a:rPr lang="fr-FR" sz="1400" u="sng">
                <a:solidFill>
                  <a:schemeClr val="hlink"/>
                </a:solidFill>
                <a:highlight>
                  <a:srgbClr val="FFFFFF"/>
                </a:highlight>
                <a:hlinkClick r:id="rId4"/>
              </a:rPr>
              <a:t>https://doi.org/10.1038/s41586-019-1111-9</a:t>
            </a:r>
            <a:endParaRPr sz="1400">
              <a:solidFill>
                <a:srgbClr val="222222"/>
              </a:solidFill>
              <a:highlight>
                <a:srgbClr val="FFFFFF"/>
              </a:highlight>
            </a:endParaRPr>
          </a:p>
          <a:p>
            <a:pPr indent="-68579" lvl="0" marL="171450" rtl="0" algn="l">
              <a:lnSpc>
                <a:spcPct val="90000"/>
              </a:lnSpc>
              <a:spcBef>
                <a:spcPts val="0"/>
              </a:spcBef>
              <a:spcAft>
                <a:spcPts val="0"/>
              </a:spcAft>
              <a:buSzPts val="1620"/>
              <a:buNone/>
            </a:pPr>
            <a:r>
              <a:t/>
            </a:r>
            <a:endParaRPr sz="1400">
              <a:solidFill>
                <a:srgbClr val="222222"/>
              </a:solidFill>
              <a:highlight>
                <a:srgbClr val="FFFFFF"/>
              </a:highlight>
            </a:endParaRPr>
          </a:p>
          <a:p>
            <a:pPr indent="-68579" lvl="0" marL="171450" rtl="0" algn="l">
              <a:spcBef>
                <a:spcPts val="0"/>
              </a:spcBef>
              <a:spcAft>
                <a:spcPts val="0"/>
              </a:spcAft>
              <a:buSzPts val="1620"/>
              <a:buNone/>
            </a:pPr>
            <a:r>
              <a:rPr lang="fr-FR" sz="1700">
                <a:solidFill>
                  <a:srgbClr val="222222"/>
                </a:solidFill>
                <a:highlight>
                  <a:schemeClr val="lt1"/>
                </a:highlight>
              </a:rPr>
              <a:t>Paper #7: </a:t>
            </a:r>
            <a:r>
              <a:rPr lang="fr-FR" sz="1400">
                <a:solidFill>
                  <a:srgbClr val="222222"/>
                </a:solidFill>
                <a:highlight>
                  <a:schemeClr val="lt1"/>
                </a:highlight>
              </a:rPr>
              <a:t>Dethier et al., Rapid changes to global river suspended sediment</a:t>
            </a:r>
            <a:endParaRPr sz="1400">
              <a:solidFill>
                <a:srgbClr val="222222"/>
              </a:solidFill>
              <a:highlight>
                <a:schemeClr val="lt1"/>
              </a:highlight>
            </a:endParaRPr>
          </a:p>
          <a:p>
            <a:pPr indent="-68579" lvl="0" marL="171450" rtl="0" algn="l">
              <a:spcBef>
                <a:spcPts val="0"/>
              </a:spcBef>
              <a:spcAft>
                <a:spcPts val="0"/>
              </a:spcAft>
              <a:buSzPts val="1620"/>
              <a:buNone/>
            </a:pPr>
            <a:r>
              <a:rPr lang="fr-FR" sz="1400">
                <a:solidFill>
                  <a:srgbClr val="222222"/>
                </a:solidFill>
                <a:highlight>
                  <a:schemeClr val="lt1"/>
                </a:highlight>
              </a:rPr>
              <a:t> flux by humans, Science 376, 1447–1452 (2022) </a:t>
            </a:r>
            <a:r>
              <a:rPr lang="fr-FR" sz="1400" u="sng">
                <a:solidFill>
                  <a:schemeClr val="hlink"/>
                </a:solidFill>
                <a:highlight>
                  <a:srgbClr val="FFFFFF"/>
                </a:highlight>
              </a:rPr>
              <a:t>https://www.researchgate.net/publication/361513534_Rapid_changes_to_global_river_suspended_sediment_flux_by_humans</a:t>
            </a:r>
            <a:endParaRPr sz="1400">
              <a:solidFill>
                <a:srgbClr val="222222"/>
              </a:solidFill>
              <a:highlight>
                <a:srgbClr val="FFFFFF"/>
              </a:highlight>
            </a:endParaRPr>
          </a:p>
          <a:p>
            <a:pPr indent="-68579" lvl="0" marL="171450" rtl="0" algn="l">
              <a:spcBef>
                <a:spcPts val="0"/>
              </a:spcBef>
              <a:spcAft>
                <a:spcPts val="0"/>
              </a:spcAft>
              <a:buSzPts val="1620"/>
              <a:buNone/>
            </a:pPr>
            <a:r>
              <a:t/>
            </a:r>
            <a:endParaRPr sz="1400">
              <a:solidFill>
                <a:srgbClr val="222222"/>
              </a:solidFill>
              <a:highlight>
                <a:srgbClr val="FFFFFF"/>
              </a:highlight>
            </a:endParaRPr>
          </a:p>
          <a:p>
            <a:pPr indent="-68579" lvl="0" marL="171450" marR="0" rtl="0" algn="l">
              <a:lnSpc>
                <a:spcPct val="90000"/>
              </a:lnSpc>
              <a:spcBef>
                <a:spcPts val="0"/>
              </a:spcBef>
              <a:spcAft>
                <a:spcPts val="0"/>
              </a:spcAft>
              <a:buSzPts val="1620"/>
              <a:buNone/>
            </a:pPr>
            <a:r>
              <a:rPr lang="fr-FR" sz="1700">
                <a:solidFill>
                  <a:srgbClr val="222222"/>
                </a:solidFill>
                <a:highlight>
                  <a:srgbClr val="FFFFFF"/>
                </a:highlight>
              </a:rPr>
              <a:t>Hydropower in Switzerland (Sustainable security of supply), </a:t>
            </a:r>
            <a:r>
              <a:rPr lang="fr-FR" sz="1400">
                <a:solidFill>
                  <a:srgbClr val="222222"/>
                </a:solidFill>
                <a:highlight>
                  <a:srgbClr val="FFFFFF"/>
                </a:highlight>
              </a:rPr>
              <a:t>AXPO</a:t>
            </a:r>
            <a:endParaRPr sz="1700">
              <a:solidFill>
                <a:srgbClr val="222222"/>
              </a:solidFill>
              <a:highlight>
                <a:srgbClr val="FFFFFF"/>
              </a:highlight>
            </a:endParaRPr>
          </a:p>
          <a:p>
            <a:pPr indent="-68579" lvl="0" marL="171450" marR="0" rtl="0" algn="l">
              <a:lnSpc>
                <a:spcPct val="90000"/>
              </a:lnSpc>
              <a:spcBef>
                <a:spcPts val="0"/>
              </a:spcBef>
              <a:spcAft>
                <a:spcPts val="0"/>
              </a:spcAft>
              <a:buSzPts val="1620"/>
              <a:buNone/>
            </a:pPr>
            <a:r>
              <a:rPr lang="fr-FR" sz="1400" u="sng">
                <a:solidFill>
                  <a:schemeClr val="hlink"/>
                </a:solidFill>
                <a:highlight>
                  <a:srgbClr val="FFFFFF"/>
                </a:highlight>
                <a:hlinkClick r:id="rId5"/>
              </a:rPr>
              <a:t>https://www.axpo.com/ch/en/energy/generation-and-distribution/wasserkraft.html#:~:text=In%20Switzerland%2C%20around%2060%20percent,%2Dfree%2C%20storable%20and%20renewable</a:t>
            </a:r>
            <a:r>
              <a:rPr lang="fr-FR" sz="1400" u="sng">
                <a:solidFill>
                  <a:schemeClr val="hlink"/>
                </a:solidFill>
                <a:highlight>
                  <a:srgbClr val="FFFFFF"/>
                </a:highlight>
              </a:rPr>
              <a:t>.</a:t>
            </a:r>
            <a:endParaRPr sz="1400" u="sng">
              <a:solidFill>
                <a:schemeClr val="hlink"/>
              </a:solidFill>
              <a:highlight>
                <a:srgbClr val="FFFFFF"/>
              </a:highlight>
            </a:endParaRPr>
          </a:p>
          <a:p>
            <a:pPr indent="0" lvl="0" marL="0" marR="0" rtl="0" algn="l">
              <a:lnSpc>
                <a:spcPct val="90000"/>
              </a:lnSpc>
              <a:spcBef>
                <a:spcPts val="0"/>
              </a:spcBef>
              <a:spcAft>
                <a:spcPts val="0"/>
              </a:spcAft>
              <a:buSzPts val="1620"/>
              <a:buNone/>
            </a:pPr>
            <a:r>
              <a:t/>
            </a:r>
            <a:endParaRPr sz="1400" u="sng">
              <a:solidFill>
                <a:schemeClr val="hlink"/>
              </a:solidFill>
              <a:highlight>
                <a:srgbClr val="FFFFFF"/>
              </a:highlight>
            </a:endParaRPr>
          </a:p>
          <a:p>
            <a:pPr indent="-68579" lvl="0" marL="171450" rtl="0" algn="l">
              <a:spcBef>
                <a:spcPts val="0"/>
              </a:spcBef>
              <a:spcAft>
                <a:spcPts val="0"/>
              </a:spcAft>
              <a:buSzPts val="1620"/>
              <a:buNone/>
            </a:pPr>
            <a:r>
              <a:rPr lang="fr-FR" sz="1700">
                <a:solidFill>
                  <a:srgbClr val="222222"/>
                </a:solidFill>
                <a:highlight>
                  <a:schemeClr val="lt1"/>
                </a:highlight>
              </a:rPr>
              <a:t>Dam Dog Meme :</a:t>
            </a:r>
            <a:r>
              <a:rPr lang="fr-FR" sz="1400">
                <a:solidFill>
                  <a:srgbClr val="222222"/>
                </a:solidFill>
                <a:highlight>
                  <a:srgbClr val="FFFFFF"/>
                </a:highlight>
              </a:rPr>
              <a:t> jonibaer (2024)</a:t>
            </a:r>
            <a:endParaRPr sz="1700">
              <a:solidFill>
                <a:srgbClr val="222222"/>
              </a:solidFill>
              <a:highlight>
                <a:schemeClr val="lt1"/>
              </a:highlight>
            </a:endParaRPr>
          </a:p>
          <a:p>
            <a:pPr indent="-68579" lvl="0" marL="171450" rtl="0" algn="l">
              <a:spcBef>
                <a:spcPts val="0"/>
              </a:spcBef>
              <a:spcAft>
                <a:spcPts val="0"/>
              </a:spcAft>
              <a:buSzPts val="1620"/>
              <a:buNone/>
            </a:pPr>
            <a:r>
              <a:rPr lang="fr-FR" sz="1400" u="sng">
                <a:solidFill>
                  <a:schemeClr val="hlink"/>
                </a:solidFill>
                <a:highlight>
                  <a:schemeClr val="lt1"/>
                </a:highlight>
              </a:rPr>
              <a:t>https://tenor.com/fr/view/dam-dog-meme-discord-gif-12347403741096544846</a:t>
            </a:r>
            <a:endParaRPr sz="1400" u="sng">
              <a:solidFill>
                <a:schemeClr val="hlink"/>
              </a:solidFill>
              <a:highlight>
                <a:srgbClr val="FFFFFF"/>
              </a:highlight>
            </a:endParaRPr>
          </a:p>
          <a:p>
            <a:pPr indent="-68579" lvl="0" marL="171450" rtl="0" algn="l">
              <a:lnSpc>
                <a:spcPct val="90000"/>
              </a:lnSpc>
              <a:spcBef>
                <a:spcPts val="0"/>
              </a:spcBef>
              <a:spcAft>
                <a:spcPts val="0"/>
              </a:spcAft>
              <a:buSzPts val="1620"/>
              <a:buNone/>
            </a:pPr>
            <a:r>
              <a:t/>
            </a:r>
            <a:endParaRPr sz="1400">
              <a:solidFill>
                <a:srgbClr val="222222"/>
              </a:solidFill>
              <a:highlight>
                <a:srgbClr val="FFFFFF"/>
              </a:highlight>
            </a:endParaRPr>
          </a:p>
        </p:txBody>
      </p:sp>
      <p:sp>
        <p:nvSpPr>
          <p:cNvPr id="426" name="Google Shape;426;p14"/>
          <p:cNvSpPr txBox="1"/>
          <p:nvPr>
            <p:ph idx="10" type="dt"/>
          </p:nvPr>
        </p:nvSpPr>
        <p:spPr>
          <a:xfrm rot="-5400000">
            <a:off x="-1221413" y="2778452"/>
            <a:ext cx="3341052" cy="9115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NAME EVENT / NAME PRESENTATION</a:t>
            </a:r>
            <a:endParaRPr/>
          </a:p>
        </p:txBody>
      </p:sp>
      <p:sp>
        <p:nvSpPr>
          <p:cNvPr id="427" name="Google Shape;427;p14"/>
          <p:cNvSpPr txBox="1"/>
          <p:nvPr>
            <p:ph idx="11" type="ftr"/>
          </p:nvPr>
        </p:nvSpPr>
        <p:spPr>
          <a:xfrm rot="-5400000">
            <a:off x="7115989" y="1874064"/>
            <a:ext cx="3543260" cy="512762"/>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Speaker </a:t>
            </a:r>
            <a:endParaRPr/>
          </a:p>
        </p:txBody>
      </p:sp>
      <p:sp>
        <p:nvSpPr>
          <p:cNvPr id="428" name="Google Shape;428;p14"/>
          <p:cNvSpPr txBox="1"/>
          <p:nvPr>
            <p:ph idx="12" type="sldNum"/>
          </p:nvPr>
        </p:nvSpPr>
        <p:spPr>
          <a:xfrm>
            <a:off x="8631238" y="195263"/>
            <a:ext cx="512762" cy="163552"/>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429" name="Google Shape;429;p14"/>
          <p:cNvSpPr txBox="1"/>
          <p:nvPr>
            <p:ph type="title"/>
          </p:nvPr>
        </p:nvSpPr>
        <p:spPr>
          <a:xfrm>
            <a:off x="904875" y="131032"/>
            <a:ext cx="3667125" cy="1072753"/>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Sources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1184b84aeb_0_26"/>
          <p:cNvSpPr txBox="1"/>
          <p:nvPr>
            <p:ph idx="1" type="body"/>
          </p:nvPr>
        </p:nvSpPr>
        <p:spPr>
          <a:xfrm>
            <a:off x="904875" y="815127"/>
            <a:ext cx="7647000" cy="3937500"/>
          </a:xfrm>
          <a:prstGeom prst="rect">
            <a:avLst/>
          </a:prstGeom>
        </p:spPr>
        <p:txBody>
          <a:bodyPr anchorCtr="0" anchor="t" bIns="45700" lIns="180000" spcFirstLastPara="1" rIns="91425" wrap="square" tIns="45700">
            <a:noAutofit/>
          </a:bodyPr>
          <a:lstStyle/>
          <a:p>
            <a:pPr indent="0" lvl="0" marL="0" rtl="0" algn="just">
              <a:lnSpc>
                <a:spcPct val="115000"/>
              </a:lnSpc>
              <a:spcBef>
                <a:spcPts val="0"/>
              </a:spcBef>
              <a:spcAft>
                <a:spcPts val="0"/>
              </a:spcAft>
              <a:buNone/>
            </a:pPr>
            <a:r>
              <a:rPr b="1" lang="fr-FR" sz="1400" u="sng">
                <a:solidFill>
                  <a:srgbClr val="111111"/>
                </a:solidFill>
                <a:highlight>
                  <a:srgbClr val="FFFFFF"/>
                </a:highlight>
              </a:rPr>
              <a:t>Remobilization of legacy nutrients</a:t>
            </a:r>
            <a:r>
              <a:rPr b="1" lang="fr-FR" sz="1400">
                <a:solidFill>
                  <a:srgbClr val="111111"/>
                </a:solidFill>
                <a:highlight>
                  <a:srgbClr val="FFFFFF"/>
                </a:highlight>
              </a:rPr>
              <a:t>:</a:t>
            </a:r>
            <a:r>
              <a:rPr lang="fr-FR" sz="1400">
                <a:solidFill>
                  <a:srgbClr val="111111"/>
                </a:solidFill>
                <a:highlight>
                  <a:srgbClr val="FFFFFF"/>
                </a:highlight>
              </a:rPr>
              <a:t> refers to the process by which nutrients that has accumulated and been stored in sediments over time is </a:t>
            </a:r>
            <a:r>
              <a:rPr lang="fr-FR" sz="1400" u="sng">
                <a:solidFill>
                  <a:srgbClr val="111111"/>
                </a:solidFill>
                <a:highlight>
                  <a:srgbClr val="FFFFFF"/>
                </a:highlight>
              </a:rPr>
              <a:t>released back into the overlying water</a:t>
            </a:r>
            <a:r>
              <a:rPr lang="fr-FR" sz="1400">
                <a:solidFill>
                  <a:srgbClr val="111111"/>
                </a:solidFill>
                <a:highlight>
                  <a:srgbClr val="FFFFFF"/>
                </a:highlight>
              </a:rPr>
              <a:t>, making it available for biological uptake and potentially contributing to issues such as eutrophication.</a:t>
            </a:r>
            <a:endParaRPr sz="1400">
              <a:solidFill>
                <a:srgbClr val="111111"/>
              </a:solidFill>
              <a:highlight>
                <a:srgbClr val="FFFFFF"/>
              </a:highlight>
            </a:endParaRPr>
          </a:p>
          <a:p>
            <a:pPr indent="0" lvl="0" marL="0" rtl="0" algn="just">
              <a:lnSpc>
                <a:spcPct val="115000"/>
              </a:lnSpc>
              <a:spcBef>
                <a:spcPts val="0"/>
              </a:spcBef>
              <a:spcAft>
                <a:spcPts val="0"/>
              </a:spcAft>
              <a:buNone/>
            </a:pPr>
            <a:r>
              <a:t/>
            </a:r>
            <a:endParaRPr sz="1400">
              <a:solidFill>
                <a:srgbClr val="111111"/>
              </a:solidFill>
              <a:highlight>
                <a:srgbClr val="FFFFFF"/>
              </a:highlight>
            </a:endParaRPr>
          </a:p>
          <a:p>
            <a:pPr indent="0" lvl="0" marL="0" rtl="0" algn="just">
              <a:lnSpc>
                <a:spcPct val="115000"/>
              </a:lnSpc>
              <a:spcBef>
                <a:spcPts val="0"/>
              </a:spcBef>
              <a:spcAft>
                <a:spcPts val="0"/>
              </a:spcAft>
              <a:buNone/>
            </a:pPr>
            <a:r>
              <a:rPr b="1" lang="fr-FR" sz="1400" u="sng">
                <a:solidFill>
                  <a:srgbClr val="111111"/>
                </a:solidFill>
                <a:highlight>
                  <a:srgbClr val="FFFFFF"/>
                </a:highlight>
              </a:rPr>
              <a:t>Pre-Flooding</a:t>
            </a:r>
            <a:r>
              <a:rPr b="1" lang="fr-FR" sz="1400" u="sng">
                <a:solidFill>
                  <a:srgbClr val="111111"/>
                </a:solidFill>
                <a:highlight>
                  <a:srgbClr val="FFFFFF"/>
                </a:highlight>
              </a:rPr>
              <a:t> </a:t>
            </a:r>
            <a:r>
              <a:rPr lang="fr-FR" sz="1400">
                <a:solidFill>
                  <a:srgbClr val="111111"/>
                </a:solidFill>
                <a:highlight>
                  <a:srgbClr val="FFFFFF"/>
                </a:highlight>
              </a:rPr>
              <a:t>is a proactive measure to reduce greenhouse gas emissions by </a:t>
            </a:r>
            <a:r>
              <a:rPr lang="fr-FR" sz="1400" u="sng">
                <a:solidFill>
                  <a:srgbClr val="111111"/>
                </a:solidFill>
                <a:highlight>
                  <a:srgbClr val="FFFFFF"/>
                </a:highlight>
              </a:rPr>
              <a:t>allowing controlled, partial decomposition of organic material before a reservoir is fully filled</a:t>
            </a:r>
            <a:r>
              <a:rPr lang="fr-FR" sz="1400">
                <a:solidFill>
                  <a:srgbClr val="111111"/>
                </a:solidFill>
                <a:highlight>
                  <a:srgbClr val="FFFFFF"/>
                </a:highlight>
              </a:rPr>
              <a:t>. This practice is especially beneficial for hydropower reservoirs, which otherwise could emit significant amounts of methane and CO₂ due to submerged organic matter decomposing anaerobically.</a:t>
            </a:r>
            <a:endParaRPr sz="1400">
              <a:solidFill>
                <a:srgbClr val="111111"/>
              </a:solidFill>
              <a:highlight>
                <a:srgbClr val="FFFFFF"/>
              </a:highlight>
            </a:endParaRPr>
          </a:p>
        </p:txBody>
      </p:sp>
      <p:sp>
        <p:nvSpPr>
          <p:cNvPr id="436" name="Google Shape;436;g31184b84aeb_0_26"/>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Font typeface="Arial"/>
              <a:buNone/>
            </a:pPr>
            <a:fld id="{00000000-1234-1234-1234-123412341234}" type="slidenum">
              <a:rPr lang="fr-FR"/>
              <a:t>‹#›</a:t>
            </a:fld>
            <a:endParaRPr/>
          </a:p>
        </p:txBody>
      </p:sp>
      <p:sp>
        <p:nvSpPr>
          <p:cNvPr id="437" name="Google Shape;437;g31184b84aeb_0_26"/>
          <p:cNvSpPr txBox="1"/>
          <p:nvPr>
            <p:ph type="title"/>
          </p:nvPr>
        </p:nvSpPr>
        <p:spPr>
          <a:xfrm>
            <a:off x="904875" y="131025"/>
            <a:ext cx="6021000" cy="6840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Backup</a:t>
            </a:r>
            <a:r>
              <a:rPr lang="fr-FR"/>
              <a:t> slides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1184b84aeb_0_45"/>
          <p:cNvSpPr txBox="1"/>
          <p:nvPr>
            <p:ph idx="1" type="body"/>
          </p:nvPr>
        </p:nvSpPr>
        <p:spPr>
          <a:xfrm>
            <a:off x="904875" y="815127"/>
            <a:ext cx="7647000" cy="3937500"/>
          </a:xfrm>
          <a:prstGeom prst="rect">
            <a:avLst/>
          </a:prstGeom>
        </p:spPr>
        <p:txBody>
          <a:bodyPr anchorCtr="0" anchor="t" bIns="45700" lIns="180000" spcFirstLastPara="1" rIns="91425" wrap="square" tIns="45700">
            <a:noAutofit/>
          </a:bodyPr>
          <a:lstStyle/>
          <a:p>
            <a:pPr indent="0" lvl="0" marL="0" rtl="0" algn="l">
              <a:spcBef>
                <a:spcPts val="750"/>
              </a:spcBef>
              <a:spcAft>
                <a:spcPts val="0"/>
              </a:spcAft>
              <a:buNone/>
            </a:pPr>
            <a:r>
              <a:rPr b="1" lang="fr-FR" sz="1400" u="sng"/>
              <a:t>Controlled releases:</a:t>
            </a:r>
            <a:endParaRPr b="1" sz="1400" u="sng"/>
          </a:p>
          <a:p>
            <a:pPr indent="-317500" lvl="0" marL="457200" rtl="0" algn="just">
              <a:spcBef>
                <a:spcPts val="750"/>
              </a:spcBef>
              <a:spcAft>
                <a:spcPts val="0"/>
              </a:spcAft>
              <a:buClr>
                <a:schemeClr val="dk1"/>
              </a:buClr>
              <a:buSzPts val="1400"/>
              <a:buAutoNum type="arabicPeriod"/>
            </a:pPr>
            <a:r>
              <a:rPr b="1" lang="fr-FR" sz="1400"/>
              <a:t>Adjusting Timing and Flow Rates</a:t>
            </a:r>
            <a:r>
              <a:rPr lang="fr-FR" sz="1400"/>
              <a:t>: By releasing water at certain times (often seasonally or during periods of high nutrient runoff), dam operators can dilute nutrient concentrations downstream. </a:t>
            </a:r>
            <a:endParaRPr sz="1400"/>
          </a:p>
          <a:p>
            <a:pPr indent="0" lvl="0" marL="0" rtl="0" algn="just">
              <a:spcBef>
                <a:spcPts val="750"/>
              </a:spcBef>
              <a:spcAft>
                <a:spcPts val="0"/>
              </a:spcAft>
              <a:buNone/>
            </a:pPr>
            <a:r>
              <a:t/>
            </a:r>
            <a:endParaRPr sz="1400"/>
          </a:p>
          <a:p>
            <a:pPr indent="-317500" lvl="0" marL="457200" rtl="0" algn="just">
              <a:spcBef>
                <a:spcPts val="750"/>
              </a:spcBef>
              <a:spcAft>
                <a:spcPts val="0"/>
              </a:spcAft>
              <a:buClr>
                <a:schemeClr val="dk1"/>
              </a:buClr>
              <a:buSzPts val="1400"/>
              <a:buAutoNum type="arabicPeriod"/>
            </a:pPr>
            <a:r>
              <a:rPr b="1" lang="fr-FR" sz="1400"/>
              <a:t>Selective Withdrawal</a:t>
            </a:r>
            <a:r>
              <a:rPr lang="fr-FR" sz="1400"/>
              <a:t>: Many modern dams are equipped with </a:t>
            </a:r>
            <a:r>
              <a:rPr b="1" lang="fr-FR" sz="1400"/>
              <a:t>multi-level intakes</a:t>
            </a:r>
            <a:r>
              <a:rPr lang="fr-FR" sz="1400"/>
              <a:t>, which allow water to be released from different depths within the reservoir. Because nutrient concentrations can vary with depth, withdrawing water from levels with lower nutrient loads helps reduce the downstream nutrient influx. </a:t>
            </a:r>
            <a:endParaRPr sz="1400"/>
          </a:p>
          <a:p>
            <a:pPr indent="0" lvl="0" marL="0" rtl="0" algn="just">
              <a:spcBef>
                <a:spcPts val="750"/>
              </a:spcBef>
              <a:spcAft>
                <a:spcPts val="0"/>
              </a:spcAft>
              <a:buNone/>
            </a:pPr>
            <a:r>
              <a:t/>
            </a:r>
            <a:endParaRPr sz="1400"/>
          </a:p>
          <a:p>
            <a:pPr indent="-317500" lvl="0" marL="457200" rtl="0" algn="just">
              <a:spcBef>
                <a:spcPts val="750"/>
              </a:spcBef>
              <a:spcAft>
                <a:spcPts val="0"/>
              </a:spcAft>
              <a:buClr>
                <a:schemeClr val="dk1"/>
              </a:buClr>
              <a:buSzPts val="1400"/>
              <a:buAutoNum type="arabicPeriod"/>
            </a:pPr>
            <a:r>
              <a:rPr b="1" lang="fr-FR" sz="1400"/>
              <a:t>Pulse or High-Flow Releases</a:t>
            </a:r>
            <a:r>
              <a:rPr lang="fr-FR" sz="1400"/>
              <a:t>: Short, high-flow releases can “flush” sections of the river, helping to move nutrients and organic material through the system and preventing stagnation.</a:t>
            </a:r>
            <a:endParaRPr sz="1400"/>
          </a:p>
          <a:p>
            <a:pPr indent="0" lvl="0" marL="0" rtl="0" algn="just">
              <a:spcBef>
                <a:spcPts val="750"/>
              </a:spcBef>
              <a:spcAft>
                <a:spcPts val="0"/>
              </a:spcAft>
              <a:buNone/>
            </a:pPr>
            <a:r>
              <a:t/>
            </a:r>
            <a:endParaRPr sz="1400"/>
          </a:p>
          <a:p>
            <a:pPr indent="-317500" lvl="0" marL="457200" rtl="0" algn="just">
              <a:spcBef>
                <a:spcPts val="750"/>
              </a:spcBef>
              <a:spcAft>
                <a:spcPts val="0"/>
              </a:spcAft>
              <a:buClr>
                <a:schemeClr val="dk1"/>
              </a:buClr>
              <a:buSzPts val="1400"/>
              <a:buAutoNum type="arabicPeriod"/>
            </a:pPr>
            <a:r>
              <a:rPr b="1" lang="fr-FR" sz="1400"/>
              <a:t>Continuous Low-Flow Releases</a:t>
            </a:r>
            <a:r>
              <a:rPr lang="fr-FR" sz="1400"/>
              <a:t>: Gradual, ongoing releases can help maintain downstream flow levels, which can improve water quality by preventing stagnation and diluting nutrient concentrations over time.</a:t>
            </a:r>
            <a:endParaRPr sz="1400"/>
          </a:p>
          <a:p>
            <a:pPr indent="0" lvl="0" marL="0" rtl="0" algn="l">
              <a:spcBef>
                <a:spcPts val="750"/>
              </a:spcBef>
              <a:spcAft>
                <a:spcPts val="0"/>
              </a:spcAft>
              <a:buNone/>
            </a:pPr>
            <a:r>
              <a:t/>
            </a:r>
            <a:endParaRPr sz="1400"/>
          </a:p>
        </p:txBody>
      </p:sp>
      <p:sp>
        <p:nvSpPr>
          <p:cNvPr id="444" name="Google Shape;444;g31184b84aeb_0_45"/>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445" name="Google Shape;445;g31184b84aeb_0_45"/>
          <p:cNvSpPr txBox="1"/>
          <p:nvPr>
            <p:ph type="title"/>
          </p:nvPr>
        </p:nvSpPr>
        <p:spPr>
          <a:xfrm>
            <a:off x="904875" y="131025"/>
            <a:ext cx="6021000" cy="6840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Backup slides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g31184b84aeb_0_38"/>
          <p:cNvSpPr txBox="1"/>
          <p:nvPr>
            <p:ph idx="1" type="body"/>
          </p:nvPr>
        </p:nvSpPr>
        <p:spPr>
          <a:xfrm>
            <a:off x="904875" y="815127"/>
            <a:ext cx="7647000" cy="3937500"/>
          </a:xfrm>
          <a:prstGeom prst="rect">
            <a:avLst/>
          </a:prstGeom>
        </p:spPr>
        <p:txBody>
          <a:bodyPr anchorCtr="0" anchor="t" bIns="45700" lIns="180000" spcFirstLastPara="1" rIns="91425" wrap="square" tIns="45700">
            <a:noAutofit/>
          </a:bodyPr>
          <a:lstStyle/>
          <a:p>
            <a:pPr indent="0" lvl="0" marL="0" rtl="0" algn="l">
              <a:lnSpc>
                <a:spcPct val="115000"/>
              </a:lnSpc>
              <a:spcBef>
                <a:spcPts val="1200"/>
              </a:spcBef>
              <a:spcAft>
                <a:spcPts val="0"/>
              </a:spcAft>
              <a:buNone/>
            </a:pPr>
            <a:r>
              <a:rPr b="1" lang="fr-FR" sz="1400" u="sng">
                <a:solidFill>
                  <a:srgbClr val="111111"/>
                </a:solidFill>
                <a:highlight>
                  <a:srgbClr val="FFFFFF"/>
                </a:highlight>
              </a:rPr>
              <a:t>Regulate trophic conditions</a:t>
            </a:r>
            <a:r>
              <a:rPr lang="fr-FR" sz="1400">
                <a:solidFill>
                  <a:srgbClr val="111111"/>
                </a:solidFill>
                <a:highlight>
                  <a:srgbClr val="FFFFFF"/>
                </a:highlight>
              </a:rPr>
              <a:t> means controlling the nutrient levels and productivity within the water. "Trophic conditions" refer to the levels of nutrients (like nitrogen and phosphorus) that support plant and algae growth. These conditions impact the entire aquatic food web, from algae to fish.</a:t>
            </a:r>
            <a:endParaRPr sz="1400">
              <a:solidFill>
                <a:srgbClr val="111111"/>
              </a:solidFill>
              <a:highlight>
                <a:srgbClr val="FFFFFF"/>
              </a:highlight>
            </a:endParaRPr>
          </a:p>
          <a:p>
            <a:pPr indent="0" lvl="0" marL="0" rtl="0" algn="just">
              <a:lnSpc>
                <a:spcPct val="115000"/>
              </a:lnSpc>
              <a:spcBef>
                <a:spcPts val="1200"/>
              </a:spcBef>
              <a:spcAft>
                <a:spcPts val="0"/>
              </a:spcAft>
              <a:buNone/>
            </a:pPr>
            <a:r>
              <a:rPr b="1" lang="fr-FR" sz="1400" u="sng">
                <a:solidFill>
                  <a:srgbClr val="111111"/>
                </a:solidFill>
                <a:highlight>
                  <a:srgbClr val="FFFFFF"/>
                </a:highlight>
              </a:rPr>
              <a:t>Trapped sediments</a:t>
            </a:r>
            <a:r>
              <a:rPr lang="fr-FR" sz="1400">
                <a:solidFill>
                  <a:srgbClr val="111111"/>
                </a:solidFill>
                <a:highlight>
                  <a:srgbClr val="FFFFFF"/>
                </a:highlight>
              </a:rPr>
              <a:t> in reservoirs produce GHGs as </a:t>
            </a:r>
            <a:r>
              <a:rPr lang="fr-FR" sz="1400" u="sng">
                <a:solidFill>
                  <a:srgbClr val="111111"/>
                </a:solidFill>
                <a:highlight>
                  <a:srgbClr val="FFFFFF"/>
                </a:highlight>
              </a:rPr>
              <a:t>organic material decomposes under anaerobic conditions,</a:t>
            </a:r>
            <a:r>
              <a:rPr lang="fr-FR" sz="1400">
                <a:solidFill>
                  <a:srgbClr val="111111"/>
                </a:solidFill>
                <a:highlight>
                  <a:srgbClr val="FFFFFF"/>
                </a:highlight>
              </a:rPr>
              <a:t> producing methane, and aerobic conditions, producing carbon dioxide. These emissions can be exacerbated by disturbances, warm temperatures, and ongoing organic input, leading to continuous GHG release into the atmosphere.</a:t>
            </a:r>
            <a:endParaRPr sz="1400">
              <a:solidFill>
                <a:srgbClr val="111111"/>
              </a:solidFill>
              <a:highlight>
                <a:srgbClr val="FFFFFF"/>
              </a:highlight>
            </a:endParaRPr>
          </a:p>
          <a:p>
            <a:pPr indent="0" lvl="0" marL="0" rtl="0" algn="just">
              <a:lnSpc>
                <a:spcPct val="115000"/>
              </a:lnSpc>
              <a:spcBef>
                <a:spcPts val="0"/>
              </a:spcBef>
              <a:spcAft>
                <a:spcPts val="0"/>
              </a:spcAft>
              <a:buNone/>
            </a:pPr>
            <a:r>
              <a:t/>
            </a:r>
            <a:endParaRPr sz="1400">
              <a:solidFill>
                <a:srgbClr val="111111"/>
              </a:solidFill>
              <a:highlight>
                <a:srgbClr val="FFFFFF"/>
              </a:highlight>
            </a:endParaRPr>
          </a:p>
          <a:p>
            <a:pPr indent="0" lvl="0" marL="0" rtl="0" algn="just">
              <a:lnSpc>
                <a:spcPct val="115000"/>
              </a:lnSpc>
              <a:spcBef>
                <a:spcPts val="0"/>
              </a:spcBef>
              <a:spcAft>
                <a:spcPts val="0"/>
              </a:spcAft>
              <a:buNone/>
            </a:pPr>
            <a:r>
              <a:rPr b="1" lang="fr-FR" sz="1400" u="sng">
                <a:solidFill>
                  <a:srgbClr val="111111"/>
                </a:solidFill>
                <a:highlight>
                  <a:srgbClr val="FFFFFF"/>
                </a:highlight>
              </a:rPr>
              <a:t>Older reservoirs</a:t>
            </a:r>
            <a:r>
              <a:rPr lang="fr-FR" sz="1400">
                <a:solidFill>
                  <a:srgbClr val="111111"/>
                </a:solidFill>
                <a:highlight>
                  <a:srgbClr val="FFFFFF"/>
                </a:highlight>
              </a:rPr>
              <a:t> act as significant stores of sediments and organic material, resulting in higher greenhouse gas emissions due to anaerobic decomposition. When disturbed, these sediments also become point sources of nutrients, impacting downstream water quality and ecosystem health.</a:t>
            </a:r>
            <a:endParaRPr sz="1400">
              <a:solidFill>
                <a:srgbClr val="111111"/>
              </a:solidFill>
              <a:highlight>
                <a:srgbClr val="FFFFFF"/>
              </a:highlight>
            </a:endParaRPr>
          </a:p>
          <a:p>
            <a:pPr indent="0" lvl="0" marL="0" rtl="0" algn="l">
              <a:lnSpc>
                <a:spcPct val="115000"/>
              </a:lnSpc>
              <a:spcBef>
                <a:spcPts val="1200"/>
              </a:spcBef>
              <a:spcAft>
                <a:spcPts val="0"/>
              </a:spcAft>
              <a:buNone/>
            </a:pPr>
            <a:r>
              <a:t/>
            </a:r>
            <a:endParaRPr sz="1400">
              <a:solidFill>
                <a:srgbClr val="111111"/>
              </a:solidFill>
              <a:highlight>
                <a:srgbClr val="FFFFFF"/>
              </a:highlight>
            </a:endParaRPr>
          </a:p>
          <a:p>
            <a:pPr indent="0" lvl="0" marL="0" rtl="0" algn="l">
              <a:lnSpc>
                <a:spcPct val="115000"/>
              </a:lnSpc>
              <a:spcBef>
                <a:spcPts val="1200"/>
              </a:spcBef>
              <a:spcAft>
                <a:spcPts val="0"/>
              </a:spcAft>
              <a:buNone/>
            </a:pPr>
            <a:r>
              <a:t/>
            </a:r>
            <a:endParaRPr sz="1400">
              <a:solidFill>
                <a:srgbClr val="111111"/>
              </a:solidFill>
              <a:highlight>
                <a:srgbClr val="FFFFFF"/>
              </a:highlight>
            </a:endParaRPr>
          </a:p>
          <a:p>
            <a:pPr indent="0" lvl="0" marL="0" rtl="0" algn="l">
              <a:spcBef>
                <a:spcPts val="1200"/>
              </a:spcBef>
              <a:spcAft>
                <a:spcPts val="0"/>
              </a:spcAft>
              <a:buNone/>
            </a:pPr>
            <a:r>
              <a:t/>
            </a:r>
            <a:endParaRPr b="1" sz="1400" u="sng"/>
          </a:p>
        </p:txBody>
      </p:sp>
      <p:sp>
        <p:nvSpPr>
          <p:cNvPr id="452" name="Google Shape;452;g31184b84aeb_0_38"/>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453" name="Google Shape;453;g31184b84aeb_0_38"/>
          <p:cNvSpPr txBox="1"/>
          <p:nvPr>
            <p:ph type="title"/>
          </p:nvPr>
        </p:nvSpPr>
        <p:spPr>
          <a:xfrm>
            <a:off x="904875" y="131025"/>
            <a:ext cx="6021000" cy="6840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Backup slides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30c53323b97_0_0"/>
          <p:cNvSpPr txBox="1"/>
          <p:nvPr>
            <p:ph idx="1" type="body"/>
          </p:nvPr>
        </p:nvSpPr>
        <p:spPr>
          <a:xfrm>
            <a:off x="200025" y="942050"/>
            <a:ext cx="4371900" cy="40062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SzPts val="1620"/>
              <a:buNone/>
            </a:pPr>
            <a:r>
              <a:t/>
            </a:r>
            <a:endParaRPr sz="1600"/>
          </a:p>
          <a:p>
            <a:pPr indent="-318770" lvl="0" marL="457200" marR="0" rtl="0" algn="l">
              <a:lnSpc>
                <a:spcPct val="90000"/>
              </a:lnSpc>
              <a:spcBef>
                <a:spcPts val="0"/>
              </a:spcBef>
              <a:spcAft>
                <a:spcPts val="0"/>
              </a:spcAft>
              <a:buSzPts val="1420"/>
              <a:buChar char="▪"/>
            </a:pPr>
            <a:r>
              <a:rPr lang="fr-FR" sz="1600"/>
              <a:t>Nutrients </a:t>
            </a:r>
            <a:r>
              <a:rPr lang="fr-FR" sz="1600"/>
              <a:t>transported and transformed along the land–ocean aquatic continuum (</a:t>
            </a:r>
            <a:r>
              <a:rPr b="1" lang="fr-FR" sz="1600"/>
              <a:t>LOAC</a:t>
            </a:r>
            <a:r>
              <a:rPr lang="fr-FR" sz="1600"/>
              <a:t>)</a:t>
            </a:r>
            <a:r>
              <a:rPr lang="fr-FR" sz="1600"/>
              <a:t>:</a:t>
            </a:r>
            <a:endParaRPr sz="1600"/>
          </a:p>
          <a:p>
            <a:pPr indent="-318769" lvl="1" marL="914400" marR="0" rtl="0" algn="l">
              <a:lnSpc>
                <a:spcPct val="90000"/>
              </a:lnSpc>
              <a:spcBef>
                <a:spcPts val="0"/>
              </a:spcBef>
              <a:spcAft>
                <a:spcPts val="0"/>
              </a:spcAft>
              <a:buSzPts val="1420"/>
              <a:buChar char="•"/>
            </a:pPr>
            <a:r>
              <a:rPr lang="fr-FR"/>
              <a:t>C</a:t>
            </a:r>
            <a:r>
              <a:rPr lang="fr-FR" sz="1600"/>
              <a:t>arbon </a:t>
            </a:r>
            <a:r>
              <a:rPr lang="fr-FR" sz="1600"/>
              <a:t>(C)</a:t>
            </a:r>
            <a:endParaRPr/>
          </a:p>
          <a:p>
            <a:pPr indent="-318769" lvl="1" marL="914400" marR="0" rtl="0" algn="l">
              <a:lnSpc>
                <a:spcPct val="90000"/>
              </a:lnSpc>
              <a:spcBef>
                <a:spcPts val="0"/>
              </a:spcBef>
              <a:spcAft>
                <a:spcPts val="0"/>
              </a:spcAft>
              <a:buSzPts val="1420"/>
              <a:buChar char="•"/>
            </a:pPr>
            <a:r>
              <a:rPr lang="fr-FR"/>
              <a:t>N</a:t>
            </a:r>
            <a:r>
              <a:rPr lang="fr-FR" sz="1600"/>
              <a:t>itrogen (N)</a:t>
            </a:r>
            <a:endParaRPr/>
          </a:p>
          <a:p>
            <a:pPr indent="-318769" lvl="1" marL="914400" marR="0" rtl="0" algn="l">
              <a:lnSpc>
                <a:spcPct val="90000"/>
              </a:lnSpc>
              <a:spcBef>
                <a:spcPts val="0"/>
              </a:spcBef>
              <a:spcAft>
                <a:spcPts val="0"/>
              </a:spcAft>
              <a:buSzPts val="1420"/>
              <a:buChar char="•"/>
            </a:pPr>
            <a:r>
              <a:rPr lang="fr-FR"/>
              <a:t>P</a:t>
            </a:r>
            <a:r>
              <a:rPr lang="fr-FR" sz="1600"/>
              <a:t>hosphorus (P) </a:t>
            </a:r>
            <a:endParaRPr sz="1600"/>
          </a:p>
          <a:p>
            <a:pPr indent="-318769" lvl="1" marL="914400" marR="0" rtl="0" algn="l">
              <a:lnSpc>
                <a:spcPct val="90000"/>
              </a:lnSpc>
              <a:spcBef>
                <a:spcPts val="0"/>
              </a:spcBef>
              <a:spcAft>
                <a:spcPts val="0"/>
              </a:spcAft>
              <a:buSzPts val="1420"/>
              <a:buChar char="•"/>
            </a:pPr>
            <a:r>
              <a:rPr lang="fr-FR"/>
              <a:t>S</a:t>
            </a:r>
            <a:r>
              <a:rPr lang="fr-FR" sz="1600"/>
              <a:t>ilicon (Si)</a:t>
            </a:r>
            <a:endParaRPr sz="1600"/>
          </a:p>
          <a:p>
            <a:pPr indent="0" lvl="0" marL="0" marR="0" rtl="0" algn="l">
              <a:lnSpc>
                <a:spcPct val="90000"/>
              </a:lnSpc>
              <a:spcBef>
                <a:spcPts val="0"/>
              </a:spcBef>
              <a:spcAft>
                <a:spcPts val="0"/>
              </a:spcAft>
              <a:buNone/>
            </a:pPr>
            <a:r>
              <a:t/>
            </a:r>
            <a:endParaRPr sz="1600"/>
          </a:p>
          <a:p>
            <a:pPr indent="0" lvl="0" marL="0" marR="0" rtl="0" algn="l">
              <a:lnSpc>
                <a:spcPct val="90000"/>
              </a:lnSpc>
              <a:spcBef>
                <a:spcPts val="0"/>
              </a:spcBef>
              <a:spcAft>
                <a:spcPts val="0"/>
              </a:spcAft>
              <a:buNone/>
            </a:pPr>
            <a:r>
              <a:t/>
            </a:r>
            <a:endParaRPr sz="1600"/>
          </a:p>
          <a:p>
            <a:pPr indent="-318770" lvl="0" marL="457200" marR="0" rtl="0" algn="l">
              <a:lnSpc>
                <a:spcPct val="90000"/>
              </a:lnSpc>
              <a:spcBef>
                <a:spcPts val="0"/>
              </a:spcBef>
              <a:spcAft>
                <a:spcPts val="0"/>
              </a:spcAft>
              <a:buSzPts val="1420"/>
              <a:buChar char="▪"/>
            </a:pPr>
            <a:r>
              <a:rPr lang="fr-FR" sz="1600"/>
              <a:t>Form the basis for freshwater and, ultimately, marine food webs</a:t>
            </a:r>
            <a:endParaRPr sz="1600"/>
          </a:p>
          <a:p>
            <a:pPr indent="0" lvl="0" marL="0" rtl="0" algn="l">
              <a:lnSpc>
                <a:spcPct val="90000"/>
              </a:lnSpc>
              <a:spcBef>
                <a:spcPts val="0"/>
              </a:spcBef>
              <a:spcAft>
                <a:spcPts val="0"/>
              </a:spcAft>
              <a:buNone/>
            </a:pPr>
            <a:r>
              <a:t/>
            </a:r>
            <a:endParaRPr sz="1600"/>
          </a:p>
        </p:txBody>
      </p:sp>
      <p:sp>
        <p:nvSpPr>
          <p:cNvPr id="150" name="Google Shape;150;g30c53323b97_0_0"/>
          <p:cNvSpPr txBox="1"/>
          <p:nvPr>
            <p:ph type="title"/>
          </p:nvPr>
        </p:nvSpPr>
        <p:spPr>
          <a:xfrm>
            <a:off x="904875" y="131029"/>
            <a:ext cx="3667200" cy="5349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Introduction </a:t>
            </a:r>
            <a:endParaRPr/>
          </a:p>
        </p:txBody>
      </p:sp>
      <p:sp>
        <p:nvSpPr>
          <p:cNvPr id="151" name="Google Shape;151;g30c53323b97_0_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152" name="Google Shape;152;g30c53323b97_0_0"/>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153" name="Google Shape;153;g30c53323b97_0_0"/>
          <p:cNvSpPr txBox="1"/>
          <p:nvPr/>
        </p:nvSpPr>
        <p:spPr>
          <a:xfrm>
            <a:off x="5055575" y="4415675"/>
            <a:ext cx="3837600" cy="53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u="sng">
                <a:solidFill>
                  <a:schemeClr val="hlink"/>
                </a:solidFill>
                <a:hlinkClick r:id="rId3"/>
              </a:rPr>
              <a:t>https://fr.slideshare.net/ICOS_RI/sanders-richard-carbon-cycling-along-the-gb-land-ocean-aquatic-continuum-loac#6</a:t>
            </a:r>
            <a:endParaRPr sz="800">
              <a:solidFill>
                <a:schemeClr val="dk1"/>
              </a:solidFill>
            </a:endParaRPr>
          </a:p>
        </p:txBody>
      </p:sp>
      <p:pic>
        <p:nvPicPr>
          <p:cNvPr id="154" name="Google Shape;154;g30c53323b97_0_0"/>
          <p:cNvPicPr preferRelativeResize="0"/>
          <p:nvPr/>
        </p:nvPicPr>
        <p:blipFill>
          <a:blip r:embed="rId4">
            <a:alphaModFix/>
          </a:blip>
          <a:stretch>
            <a:fillRect/>
          </a:stretch>
        </p:blipFill>
        <p:spPr>
          <a:xfrm>
            <a:off x="4284975" y="1462925"/>
            <a:ext cx="4858975" cy="2698225"/>
          </a:xfrm>
          <a:prstGeom prst="rect">
            <a:avLst/>
          </a:prstGeom>
          <a:noFill/>
          <a:ln>
            <a:noFill/>
          </a:ln>
        </p:spPr>
      </p:pic>
      <p:sp>
        <p:nvSpPr>
          <p:cNvPr id="155" name="Google Shape;155;g30c53323b97_0_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0b10f29beb_0_0"/>
          <p:cNvSpPr txBox="1"/>
          <p:nvPr>
            <p:ph idx="1" type="body"/>
          </p:nvPr>
        </p:nvSpPr>
        <p:spPr>
          <a:xfrm>
            <a:off x="290450" y="854075"/>
            <a:ext cx="8625000" cy="41724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SzPts val="1620"/>
              <a:buNone/>
            </a:pPr>
            <a:r>
              <a:rPr b="1" lang="fr-FR"/>
              <a:t>What happens now</a:t>
            </a:r>
            <a:endParaRPr b="1"/>
          </a:p>
          <a:p>
            <a:pPr indent="0" lvl="0" marL="0" rtl="0" algn="l">
              <a:lnSpc>
                <a:spcPct val="90000"/>
              </a:lnSpc>
              <a:spcBef>
                <a:spcPts val="0"/>
              </a:spcBef>
              <a:spcAft>
                <a:spcPts val="0"/>
              </a:spcAft>
              <a:buSzPts val="1620"/>
              <a:buNone/>
            </a:pPr>
            <a:r>
              <a:t/>
            </a:r>
            <a:endParaRPr b="1"/>
          </a:p>
          <a:p>
            <a:pPr indent="-331470" lvl="0" marL="457200" rtl="0" algn="l">
              <a:spcBef>
                <a:spcPts val="0"/>
              </a:spcBef>
              <a:spcAft>
                <a:spcPts val="0"/>
              </a:spcAft>
              <a:buSzPts val="1620"/>
              <a:buChar char="▪"/>
            </a:pPr>
            <a:r>
              <a:rPr lang="fr-FR"/>
              <a:t>River frag</a:t>
            </a:r>
            <a:r>
              <a:rPr lang="fr-FR"/>
              <a:t>mentation in ⅔  of the world’s </a:t>
            </a:r>
            <a:endParaRPr/>
          </a:p>
          <a:p>
            <a:pPr indent="0" lvl="0" marL="457200" rtl="0" algn="l">
              <a:spcBef>
                <a:spcPts val="0"/>
              </a:spcBef>
              <a:spcAft>
                <a:spcPts val="0"/>
              </a:spcAft>
              <a:buNone/>
            </a:pPr>
            <a:r>
              <a:rPr lang="fr-FR"/>
              <a:t>long rivers (expected to double by 2030)</a:t>
            </a:r>
            <a:endParaRPr/>
          </a:p>
          <a:p>
            <a:pPr indent="0" lvl="0" marL="0" rtl="0" algn="l">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Biogeochemical cycling </a:t>
            </a:r>
            <a:r>
              <a:rPr lang="fr-FR"/>
              <a:t>alteration</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“In-stream reactor”: eutrophication in the reservoirs </a:t>
            </a:r>
            <a:r>
              <a:rPr lang="fr-FR"/>
              <a:t> </a:t>
            </a:r>
            <a:endParaRPr/>
          </a:p>
          <a:p>
            <a:pPr indent="-342900" lvl="1" marL="914400" rtl="0" algn="l">
              <a:lnSpc>
                <a:spcPct val="90000"/>
              </a:lnSpc>
              <a:spcBef>
                <a:spcPts val="0"/>
              </a:spcBef>
              <a:spcAft>
                <a:spcPts val="0"/>
              </a:spcAft>
              <a:buSzPts val="1800"/>
              <a:buChar char="•"/>
            </a:pPr>
            <a:r>
              <a:rPr lang="fr-FR"/>
              <a:t>reduce downstream </a:t>
            </a:r>
            <a:r>
              <a:rPr lang="fr-FR"/>
              <a:t>nutrient flux</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Insufficient environmental impact assessments</a:t>
            </a:r>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40% of the global population rely on marine fisheries for &gt;15% of their protein</a:t>
            </a:r>
            <a:endParaRPr/>
          </a:p>
        </p:txBody>
      </p:sp>
      <p:sp>
        <p:nvSpPr>
          <p:cNvPr id="161" name="Google Shape;161;g30b10f29beb_0_0"/>
          <p:cNvSpPr txBox="1"/>
          <p:nvPr>
            <p:ph type="title"/>
          </p:nvPr>
        </p:nvSpPr>
        <p:spPr>
          <a:xfrm>
            <a:off x="904875" y="131032"/>
            <a:ext cx="36672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rPr lang="fr-FR"/>
              <a:t>Introduction </a:t>
            </a:r>
            <a:endParaRPr/>
          </a:p>
        </p:txBody>
      </p:sp>
      <p:sp>
        <p:nvSpPr>
          <p:cNvPr id="162" name="Google Shape;162;g30b10f29beb_0_0"/>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163" name="Google Shape;163;g30b10f29beb_0_0"/>
          <p:cNvSpPr txBox="1"/>
          <p:nvPr>
            <p:ph idx="10" type="dt"/>
          </p:nvPr>
        </p:nvSpPr>
        <p:spPr>
          <a:xfrm rot="-5400000">
            <a:off x="-1214849" y="277854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pic>
        <p:nvPicPr>
          <p:cNvPr id="164" name="Google Shape;164;g30b10f29beb_0_0"/>
          <p:cNvPicPr preferRelativeResize="0"/>
          <p:nvPr/>
        </p:nvPicPr>
        <p:blipFill>
          <a:blip r:embed="rId3">
            <a:alphaModFix/>
          </a:blip>
          <a:stretch>
            <a:fillRect/>
          </a:stretch>
        </p:blipFill>
        <p:spPr>
          <a:xfrm>
            <a:off x="5218734" y="131025"/>
            <a:ext cx="3588567" cy="2084450"/>
          </a:xfrm>
          <a:prstGeom prst="rect">
            <a:avLst/>
          </a:prstGeom>
          <a:noFill/>
          <a:ln>
            <a:noFill/>
          </a:ln>
        </p:spPr>
      </p:pic>
      <p:sp>
        <p:nvSpPr>
          <p:cNvPr id="165" name="Google Shape;165;g30b10f29beb_0_0"/>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Marit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0b10f29beb_0_11"/>
          <p:cNvSpPr txBox="1"/>
          <p:nvPr>
            <p:ph idx="1" type="body"/>
          </p:nvPr>
        </p:nvSpPr>
        <p:spPr>
          <a:xfrm>
            <a:off x="904875" y="1073325"/>
            <a:ext cx="8239200" cy="38772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SzPts val="1620"/>
              <a:buNone/>
            </a:pPr>
            <a:r>
              <a:rPr b="1" lang="fr-FR"/>
              <a:t>Parameters</a:t>
            </a:r>
            <a:endParaRPr b="1"/>
          </a:p>
          <a:p>
            <a:pPr indent="0" lvl="0" marL="0" rtl="0" algn="l">
              <a:lnSpc>
                <a:spcPct val="90000"/>
              </a:lnSpc>
              <a:spcBef>
                <a:spcPts val="0"/>
              </a:spcBef>
              <a:spcAft>
                <a:spcPts val="0"/>
              </a:spcAft>
              <a:buSzPts val="1620"/>
              <a:buNone/>
            </a:pPr>
            <a:r>
              <a:t/>
            </a:r>
            <a:endParaRPr/>
          </a:p>
          <a:p>
            <a:pPr indent="-331470" lvl="0" marL="457200" rtl="0" algn="l">
              <a:spcBef>
                <a:spcPts val="0"/>
              </a:spcBef>
              <a:spcAft>
                <a:spcPts val="0"/>
              </a:spcAft>
              <a:buSzPts val="1620"/>
              <a:buChar char="▪"/>
            </a:pPr>
            <a:r>
              <a:rPr lang="fr-FR" u="sng"/>
              <a:t>Hydraulic residence time</a:t>
            </a:r>
            <a:r>
              <a:rPr lang="fr-FR"/>
              <a:t>: HRT = V</a:t>
            </a:r>
            <a:r>
              <a:rPr lang="fr-FR" sz="1200"/>
              <a:t>w</a:t>
            </a:r>
            <a:r>
              <a:rPr lang="fr-FR"/>
              <a:t>/Q ,   </a:t>
            </a:r>
            <a:r>
              <a:rPr lang="fr-FR" sz="1400">
                <a:solidFill>
                  <a:srgbClr val="000000"/>
                </a:solidFill>
              </a:rPr>
              <a:t> </a:t>
            </a:r>
            <a:r>
              <a:rPr i="1" lang="fr-FR" sz="1400">
                <a:solidFill>
                  <a:srgbClr val="000000"/>
                </a:solidFill>
              </a:rPr>
              <a:t>V</a:t>
            </a:r>
            <a:r>
              <a:rPr i="1" lang="fr-FR" sz="1000">
                <a:solidFill>
                  <a:srgbClr val="000000"/>
                </a:solidFill>
              </a:rPr>
              <a:t>w</a:t>
            </a:r>
            <a:r>
              <a:rPr i="1" lang="fr-FR" sz="1400">
                <a:solidFill>
                  <a:srgbClr val="000000"/>
                </a:solidFill>
              </a:rPr>
              <a:t>=volume of water, Q=discharge</a:t>
            </a:r>
            <a:endParaRPr i="1" sz="1400">
              <a:solidFill>
                <a:srgbClr val="000000"/>
              </a:solidFill>
            </a:endParaRPr>
          </a:p>
          <a:p>
            <a:pPr indent="0" lvl="0" marL="0" rtl="0" algn="l">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Elimination rates of nutrients:                     , </a:t>
            </a:r>
            <a:r>
              <a:rPr lang="fr-FR">
                <a:solidFill>
                  <a:srgbClr val="000000"/>
                </a:solidFill>
              </a:rPr>
              <a:t>   </a:t>
            </a:r>
            <a:r>
              <a:rPr i="1" lang="fr-FR" sz="1400">
                <a:solidFill>
                  <a:srgbClr val="000000"/>
                </a:solidFill>
              </a:rPr>
              <a:t>F</a:t>
            </a:r>
            <a:r>
              <a:rPr i="1" lang="fr-FR" sz="1000">
                <a:solidFill>
                  <a:srgbClr val="000000"/>
                </a:solidFill>
              </a:rPr>
              <a:t>in/out</a:t>
            </a:r>
            <a:r>
              <a:rPr i="1" lang="fr-FR" sz="1400">
                <a:solidFill>
                  <a:srgbClr val="000000"/>
                </a:solidFill>
              </a:rPr>
              <a:t> = nutrient in/out-flux [M*T^-1]</a:t>
            </a:r>
            <a:endParaRPr i="1" sz="1400">
              <a:solidFill>
                <a:srgbClr val="000000"/>
              </a:solidFill>
            </a:endParaRPr>
          </a:p>
          <a:p>
            <a:pPr indent="0" lvl="0" marL="0" rtl="0" algn="l">
              <a:lnSpc>
                <a:spcPct val="90000"/>
              </a:lnSpc>
              <a:spcBef>
                <a:spcPts val="0"/>
              </a:spcBef>
              <a:spcAft>
                <a:spcPts val="0"/>
              </a:spcAft>
              <a:buNone/>
            </a:pPr>
            <a:r>
              <a:t/>
            </a:r>
            <a:endParaRPr/>
          </a:p>
          <a:p>
            <a:pPr indent="-331470" lvl="0" marL="457200" rtl="0" algn="l">
              <a:lnSpc>
                <a:spcPct val="90000"/>
              </a:lnSpc>
              <a:spcBef>
                <a:spcPts val="0"/>
              </a:spcBef>
              <a:spcAft>
                <a:spcPts val="0"/>
              </a:spcAft>
              <a:buSzPts val="1620"/>
              <a:buChar char="▪"/>
            </a:pPr>
            <a:r>
              <a:rPr lang="fr-FR"/>
              <a:t>Sizes of nutrient loads from upstream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fr-FR"/>
              <a:t>→ Dam removal and other strategies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fr-FR"/>
              <a:t>→ Data from historical records, models, case studies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171" name="Google Shape;171;g30b10f29beb_0_11"/>
          <p:cNvSpPr txBox="1"/>
          <p:nvPr>
            <p:ph type="title"/>
          </p:nvPr>
        </p:nvSpPr>
        <p:spPr>
          <a:xfrm>
            <a:off x="909600" y="7"/>
            <a:ext cx="3667200" cy="1072800"/>
          </a:xfrm>
          <a:prstGeom prst="rect">
            <a:avLst/>
          </a:prstGeom>
          <a:noFill/>
          <a:ln>
            <a:noFill/>
          </a:ln>
        </p:spPr>
        <p:txBody>
          <a:bodyPr anchorCtr="0" anchor="t" bIns="46800" lIns="180000" spcFirstLastPara="1" rIns="72000" wrap="square" tIns="0">
            <a:normAutofit/>
          </a:bodyPr>
          <a:lstStyle/>
          <a:p>
            <a:pPr indent="0" lvl="0" marL="0" rtl="0" algn="l">
              <a:lnSpc>
                <a:spcPct val="90000"/>
              </a:lnSpc>
              <a:spcBef>
                <a:spcPts val="0"/>
              </a:spcBef>
              <a:spcAft>
                <a:spcPts val="0"/>
              </a:spcAft>
              <a:buClr>
                <a:schemeClr val="dk1"/>
              </a:buClr>
              <a:buSzPts val="3200"/>
              <a:buFont typeface="Libre Franklin"/>
              <a:buNone/>
            </a:pPr>
            <a:r>
              <a:t/>
            </a:r>
            <a:endParaRPr/>
          </a:p>
          <a:p>
            <a:pPr indent="0" lvl="0" marL="0" rtl="0" algn="l">
              <a:lnSpc>
                <a:spcPct val="90000"/>
              </a:lnSpc>
              <a:spcBef>
                <a:spcPts val="0"/>
              </a:spcBef>
              <a:spcAft>
                <a:spcPts val="0"/>
              </a:spcAft>
              <a:buClr>
                <a:schemeClr val="dk1"/>
              </a:buClr>
              <a:buSzPts val="3200"/>
              <a:buFont typeface="Libre Franklin"/>
              <a:buNone/>
            </a:pPr>
            <a:r>
              <a:rPr lang="fr-FR"/>
              <a:t>Methods</a:t>
            </a:r>
            <a:endParaRPr/>
          </a:p>
        </p:txBody>
      </p:sp>
      <p:sp>
        <p:nvSpPr>
          <p:cNvPr id="172" name="Google Shape;172;g30b10f29beb_0_11"/>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173" name="Google Shape;173;g30b10f29beb_0_11"/>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pic>
        <p:nvPicPr>
          <p:cNvPr id="174" name="Google Shape;174;g30b10f29beb_0_11"/>
          <p:cNvPicPr preferRelativeResize="0"/>
          <p:nvPr/>
        </p:nvPicPr>
        <p:blipFill>
          <a:blip r:embed="rId3">
            <a:alphaModFix/>
          </a:blip>
          <a:stretch>
            <a:fillRect/>
          </a:stretch>
        </p:blipFill>
        <p:spPr>
          <a:xfrm>
            <a:off x="4526300" y="1855775"/>
            <a:ext cx="1304242" cy="715975"/>
          </a:xfrm>
          <a:prstGeom prst="rect">
            <a:avLst/>
          </a:prstGeom>
          <a:noFill/>
          <a:ln>
            <a:noFill/>
          </a:ln>
        </p:spPr>
      </p:pic>
      <p:sp>
        <p:nvSpPr>
          <p:cNvPr id="175" name="Google Shape;175;g30b10f29beb_0_11"/>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faa796cce6_0_19"/>
          <p:cNvSpPr txBox="1"/>
          <p:nvPr>
            <p:ph idx="1" type="body"/>
          </p:nvPr>
        </p:nvSpPr>
        <p:spPr>
          <a:xfrm>
            <a:off x="904875" y="1421313"/>
            <a:ext cx="7726500" cy="3386700"/>
          </a:xfrm>
          <a:prstGeom prst="rect">
            <a:avLst/>
          </a:prstGeom>
        </p:spPr>
        <p:txBody>
          <a:bodyPr anchorCtr="0" anchor="t" bIns="45700" lIns="180000" spcFirstLastPara="1" rIns="91425" wrap="square" tIns="45700">
            <a:normAutofit/>
          </a:bodyPr>
          <a:lstStyle/>
          <a:p>
            <a:pPr indent="0" lvl="0" marL="0" rtl="0" algn="l">
              <a:spcBef>
                <a:spcPts val="0"/>
              </a:spcBef>
              <a:spcAft>
                <a:spcPts val="0"/>
              </a:spcAft>
              <a:buNone/>
            </a:pPr>
            <a:r>
              <a:rPr b="1" lang="fr-FR"/>
              <a:t>7.4% total N /  12% total P /  5.3% reactive Si</a:t>
            </a:r>
            <a:r>
              <a:rPr lang="fr-FR"/>
              <a:t> were eliminated in reservoirs (in 2000) </a:t>
            </a:r>
            <a:endParaRPr/>
          </a:p>
          <a:p>
            <a:pPr indent="0" lvl="0" marL="0" rtl="0" algn="l">
              <a:spcBef>
                <a:spcPts val="0"/>
              </a:spcBef>
              <a:spcAft>
                <a:spcPts val="0"/>
              </a:spcAft>
              <a:buNone/>
            </a:pPr>
            <a:r>
              <a:t/>
            </a:r>
            <a:endParaRPr sz="1200">
              <a:solidFill>
                <a:srgbClr val="000000"/>
              </a:solidFill>
              <a:latin typeface="Calibri"/>
              <a:ea typeface="Calibri"/>
              <a:cs typeface="Calibri"/>
              <a:sym typeface="Calibri"/>
            </a:endParaRPr>
          </a:p>
          <a:p>
            <a:pPr indent="0" lvl="0" marL="0" rtl="0" algn="l">
              <a:spcBef>
                <a:spcPts val="0"/>
              </a:spcBef>
              <a:spcAft>
                <a:spcPts val="0"/>
              </a:spcAft>
              <a:buNone/>
            </a:pPr>
            <a:r>
              <a:t/>
            </a:r>
            <a:endParaRPr sz="1200">
              <a:solidFill>
                <a:srgbClr val="000000"/>
              </a:solidFill>
              <a:latin typeface="Calibri"/>
              <a:ea typeface="Calibri"/>
              <a:cs typeface="Calibri"/>
              <a:sym typeface="Calibri"/>
            </a:endParaRPr>
          </a:p>
          <a:p>
            <a:pPr indent="0" lvl="0" marL="0" rtl="0" algn="l">
              <a:spcBef>
                <a:spcPts val="0"/>
              </a:spcBef>
              <a:spcAft>
                <a:spcPts val="0"/>
              </a:spcAft>
              <a:buNone/>
            </a:pPr>
            <a:r>
              <a:rPr lang="fr-FR" sz="1300"/>
              <a:t>RSi = dissolved Si (DSi) + biogenic Si (BSi)</a:t>
            </a:r>
            <a:endParaRPr sz="1300"/>
          </a:p>
          <a:p>
            <a:pPr indent="-311150" lvl="0" marL="457200" rtl="0" algn="l">
              <a:spcBef>
                <a:spcPts val="0"/>
              </a:spcBef>
              <a:spcAft>
                <a:spcPts val="0"/>
              </a:spcAft>
              <a:buSzPts val="1300"/>
              <a:buChar char="-"/>
            </a:pPr>
            <a:r>
              <a:rPr lang="fr-FR" sz="1300"/>
              <a:t>DSi : bioavailable form dissolved in water, direct uptake is possible</a:t>
            </a:r>
            <a:endParaRPr sz="1300"/>
          </a:p>
          <a:p>
            <a:pPr indent="-311150" lvl="0" marL="457200" rtl="0" algn="l">
              <a:spcBef>
                <a:spcPts val="0"/>
              </a:spcBef>
              <a:spcAft>
                <a:spcPts val="0"/>
              </a:spcAft>
              <a:buSzPts val="1300"/>
              <a:buChar char="-"/>
            </a:pPr>
            <a:r>
              <a:rPr lang="fr-FR" sz="1300"/>
              <a:t>BSi : has been incorporated into structures of living organisms</a:t>
            </a:r>
            <a:endParaRPr sz="1300"/>
          </a:p>
          <a:p>
            <a:pPr indent="-311150" lvl="0" marL="457200" rtl="0" algn="l">
              <a:spcBef>
                <a:spcPts val="0"/>
              </a:spcBef>
              <a:spcAft>
                <a:spcPts val="0"/>
              </a:spcAft>
              <a:buSzPts val="1300"/>
              <a:buChar char="-"/>
            </a:pPr>
            <a:r>
              <a:rPr lang="fr-FR" sz="1300"/>
              <a:t>diatoms : single-celled algae, primary producers, a type of phytoplanktons</a:t>
            </a:r>
            <a:endParaRPr sz="1300"/>
          </a:p>
          <a:p>
            <a:pPr indent="0" lvl="0" marL="0" rtl="0" algn="l">
              <a:spcBef>
                <a:spcPts val="0"/>
              </a:spcBef>
              <a:spcAft>
                <a:spcPts val="0"/>
              </a:spcAft>
              <a:buNone/>
            </a:pPr>
            <a:r>
              <a:t/>
            </a:r>
            <a:endParaRPr sz="1100">
              <a:solidFill>
                <a:srgbClr val="000000"/>
              </a:solidFill>
              <a:latin typeface="Calibri"/>
              <a:ea typeface="Calibri"/>
              <a:cs typeface="Calibri"/>
              <a:sym typeface="Calibri"/>
            </a:endParaRPr>
          </a:p>
          <a:p>
            <a:pPr indent="0" lvl="0" marL="0" rtl="0" algn="l">
              <a:spcBef>
                <a:spcPts val="0"/>
              </a:spcBef>
              <a:spcAft>
                <a:spcPts val="0"/>
              </a:spcAft>
              <a:buNone/>
            </a:pPr>
            <a:r>
              <a:t/>
            </a:r>
            <a:endParaRPr sz="1100">
              <a:solidFill>
                <a:srgbClr val="000000"/>
              </a:solidFill>
              <a:latin typeface="Calibri"/>
              <a:ea typeface="Calibri"/>
              <a:cs typeface="Calibri"/>
              <a:sym typeface="Calibri"/>
            </a:endParaRPr>
          </a:p>
          <a:p>
            <a:pPr indent="0" lvl="0" marL="0" rtl="0" algn="l">
              <a:spcBef>
                <a:spcPts val="0"/>
              </a:spcBef>
              <a:spcAft>
                <a:spcPts val="0"/>
              </a:spcAft>
              <a:buNone/>
            </a:pPr>
            <a:r>
              <a:rPr lang="fr-FR"/>
              <a:t>→ dammed watersheds have longer HRT’s (&gt;58 days) than undammed watersheds</a:t>
            </a:r>
            <a:endParaRPr/>
          </a:p>
          <a:p>
            <a:pPr indent="0" lvl="0" marL="0" rtl="0" algn="l">
              <a:spcBef>
                <a:spcPts val="0"/>
              </a:spcBef>
              <a:spcAft>
                <a:spcPts val="0"/>
              </a:spcAft>
              <a:buNone/>
            </a:pPr>
            <a:r>
              <a:t/>
            </a:r>
            <a:endParaRPr/>
          </a:p>
          <a:p>
            <a:pPr indent="0" lvl="0" marL="0" rtl="0" algn="l">
              <a:spcBef>
                <a:spcPts val="0"/>
              </a:spcBef>
              <a:spcAft>
                <a:spcPts val="0"/>
              </a:spcAft>
              <a:buNone/>
            </a:pPr>
            <a:r>
              <a:rPr lang="fr-FR"/>
              <a:t>→ enhancing biogeochemical and physical transformations </a:t>
            </a:r>
            <a:endParaRPr/>
          </a:p>
        </p:txBody>
      </p:sp>
      <p:sp>
        <p:nvSpPr>
          <p:cNvPr id="182" name="Google Shape;182;g2faa796cce6_0_19"/>
          <p:cNvSpPr txBox="1"/>
          <p:nvPr>
            <p:ph type="title"/>
          </p:nvPr>
        </p:nvSpPr>
        <p:spPr>
          <a:xfrm>
            <a:off x="909600" y="358775"/>
            <a:ext cx="62721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Results - Nutrients</a:t>
            </a:r>
            <a:endParaRPr/>
          </a:p>
          <a:p>
            <a:pPr indent="0" lvl="0" marL="0" rtl="0" algn="l">
              <a:spcBef>
                <a:spcPts val="0"/>
              </a:spcBef>
              <a:spcAft>
                <a:spcPts val="0"/>
              </a:spcAft>
              <a:buNone/>
            </a:pPr>
            <a:r>
              <a:t/>
            </a:r>
            <a:endParaRPr/>
          </a:p>
        </p:txBody>
      </p:sp>
      <p:sp>
        <p:nvSpPr>
          <p:cNvPr id="183" name="Google Shape;183;g2faa796cce6_0_19"/>
          <p:cNvSpPr txBox="1"/>
          <p:nvPr>
            <p:ph idx="12" type="sldNum"/>
          </p:nvPr>
        </p:nvSpPr>
        <p:spPr>
          <a:xfrm>
            <a:off x="8631238" y="195263"/>
            <a:ext cx="512700" cy="163500"/>
          </a:xfrm>
          <a:prstGeom prst="rect">
            <a:avLst/>
          </a:prstGeom>
        </p:spPr>
        <p:txBody>
          <a:bodyPr anchorCtr="0" anchor="t" bIns="0" lIns="90000" spcFirstLastPara="1" rIns="90000" wrap="square" tIns="0">
            <a:noAutofit/>
          </a:bodyPr>
          <a:lstStyle/>
          <a:p>
            <a:pPr indent="0" lvl="0" marL="0" rtl="0" algn="ctr">
              <a:spcBef>
                <a:spcPts val="0"/>
              </a:spcBef>
              <a:spcAft>
                <a:spcPts val="0"/>
              </a:spcAft>
              <a:buClr>
                <a:srgbClr val="000000"/>
              </a:buClr>
              <a:buFont typeface="Arial"/>
              <a:buNone/>
            </a:pPr>
            <a:fld id="{00000000-1234-1234-1234-123412341234}" type="slidenum">
              <a:rPr lang="fr-FR"/>
              <a:t>‹#›</a:t>
            </a:fld>
            <a:endParaRPr/>
          </a:p>
        </p:txBody>
      </p:sp>
      <p:sp>
        <p:nvSpPr>
          <p:cNvPr id="184" name="Google Shape;184;g2faa796cce6_0_1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sp>
        <p:nvSpPr>
          <p:cNvPr id="185" name="Google Shape;185;g2faa796cce6_0_19"/>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30b10f29beb_0_29"/>
          <p:cNvSpPr txBox="1"/>
          <p:nvPr>
            <p:ph idx="1" type="body"/>
          </p:nvPr>
        </p:nvSpPr>
        <p:spPr>
          <a:xfrm>
            <a:off x="648375" y="1104250"/>
            <a:ext cx="8239200" cy="33867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b="1" lang="fr-FR"/>
              <a:t>P</a:t>
            </a:r>
            <a:r>
              <a:rPr lang="fr-FR"/>
              <a:t> sources: weathering of rocks, soil erosion, anthropogenic sources</a:t>
            </a:r>
            <a:endParaRPr/>
          </a:p>
          <a:p>
            <a:pPr indent="0" lvl="0" marL="0" rtl="0" algn="l">
              <a:lnSpc>
                <a:spcPct val="90000"/>
              </a:lnSpc>
              <a:spcBef>
                <a:spcPts val="0"/>
              </a:spcBef>
              <a:spcAft>
                <a:spcPts val="0"/>
              </a:spcAft>
              <a:buNone/>
            </a:pPr>
            <a:r>
              <a:rPr b="1" lang="fr-FR"/>
              <a:t>P </a:t>
            </a:r>
            <a:r>
              <a:rPr lang="fr-FR"/>
              <a:t>elimination: burial (higher HRT)</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rPr lang="fr-FR"/>
              <a:t>P is typically the most efficiently eliminated nutrient in reservoirs (HRT dependant)</a:t>
            </a:r>
            <a:r>
              <a:rPr lang="fr-FR"/>
              <a:t>  / P-limitation in freshwater bodies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191" name="Google Shape;191;g30b10f29beb_0_29"/>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192" name="Google Shape;192;g30b10f29beb_0_29"/>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pic>
        <p:nvPicPr>
          <p:cNvPr id="193" name="Google Shape;193;g30b10f29beb_0_29"/>
          <p:cNvPicPr preferRelativeResize="0"/>
          <p:nvPr/>
        </p:nvPicPr>
        <p:blipFill>
          <a:blip r:embed="rId3">
            <a:alphaModFix/>
          </a:blip>
          <a:stretch>
            <a:fillRect/>
          </a:stretch>
        </p:blipFill>
        <p:spPr>
          <a:xfrm>
            <a:off x="919775" y="2850244"/>
            <a:ext cx="7696425" cy="2103669"/>
          </a:xfrm>
          <a:prstGeom prst="rect">
            <a:avLst/>
          </a:prstGeom>
          <a:noFill/>
          <a:ln>
            <a:noFill/>
          </a:ln>
        </p:spPr>
      </p:pic>
      <p:sp>
        <p:nvSpPr>
          <p:cNvPr id="194" name="Google Shape;194;g30b10f29beb_0_29"/>
          <p:cNvSpPr txBox="1"/>
          <p:nvPr>
            <p:ph type="title"/>
          </p:nvPr>
        </p:nvSpPr>
        <p:spPr>
          <a:xfrm>
            <a:off x="909600" y="358775"/>
            <a:ext cx="62721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Results - Nutrients : P</a:t>
            </a:r>
            <a:endParaRPr baseline="30000"/>
          </a:p>
          <a:p>
            <a:pPr indent="0" lvl="0" marL="0" rtl="0" algn="l">
              <a:spcBef>
                <a:spcPts val="0"/>
              </a:spcBef>
              <a:spcAft>
                <a:spcPts val="0"/>
              </a:spcAft>
              <a:buNone/>
            </a:pPr>
            <a:r>
              <a:t/>
            </a:r>
            <a:endParaRPr/>
          </a:p>
        </p:txBody>
      </p:sp>
      <p:sp>
        <p:nvSpPr>
          <p:cNvPr id="195" name="Google Shape;195;g30b10f29beb_0_29"/>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30b10f29beb_0_38"/>
          <p:cNvSpPr txBox="1"/>
          <p:nvPr>
            <p:ph idx="1" type="body"/>
          </p:nvPr>
        </p:nvSpPr>
        <p:spPr>
          <a:xfrm>
            <a:off x="734925" y="1368250"/>
            <a:ext cx="8239200" cy="3386700"/>
          </a:xfrm>
          <a:prstGeom prst="rect">
            <a:avLst/>
          </a:prstGeom>
          <a:noFill/>
          <a:ln>
            <a:noFill/>
          </a:ln>
        </p:spPr>
        <p:txBody>
          <a:bodyPr anchorCtr="0" anchor="t" bIns="45700" lIns="180000" spcFirstLastPara="1" rIns="91425" wrap="square" tIns="45700">
            <a:normAutofit/>
          </a:bodyPr>
          <a:lstStyle/>
          <a:p>
            <a:pPr indent="0" lvl="0" marL="0" rtl="0" algn="l">
              <a:lnSpc>
                <a:spcPct val="90000"/>
              </a:lnSpc>
              <a:spcBef>
                <a:spcPts val="0"/>
              </a:spcBef>
              <a:spcAft>
                <a:spcPts val="0"/>
              </a:spcAft>
              <a:buNone/>
            </a:pPr>
            <a:r>
              <a:rPr b="1" lang="fr-FR"/>
              <a:t>N </a:t>
            </a:r>
            <a:r>
              <a:rPr lang="fr-FR"/>
              <a:t>sources: atmospheric N2 fixation, soil erosion, plants, </a:t>
            </a:r>
            <a:r>
              <a:rPr lang="fr-FR"/>
              <a:t>anthropogenic</a:t>
            </a:r>
            <a:r>
              <a:rPr lang="fr-FR"/>
              <a:t> </a:t>
            </a:r>
            <a:endParaRPr/>
          </a:p>
          <a:p>
            <a:pPr indent="0" lvl="0" marL="0" rtl="0" algn="l">
              <a:lnSpc>
                <a:spcPct val="90000"/>
              </a:lnSpc>
              <a:spcBef>
                <a:spcPts val="0"/>
              </a:spcBef>
              <a:spcAft>
                <a:spcPts val="0"/>
              </a:spcAft>
              <a:buNone/>
            </a:pPr>
            <a:r>
              <a:rPr b="1" lang="fr-FR"/>
              <a:t>N </a:t>
            </a:r>
            <a:r>
              <a:rPr lang="fr-FR"/>
              <a:t>elimination: denitrification (lower HRT), burial, N-limitation in marine environments</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a:p>
            <a:pPr indent="0" lvl="0" marL="0" rtl="0" algn="l">
              <a:lnSpc>
                <a:spcPct val="90000"/>
              </a:lnSpc>
              <a:spcBef>
                <a:spcPts val="0"/>
              </a:spcBef>
              <a:spcAft>
                <a:spcPts val="0"/>
              </a:spcAft>
              <a:buNone/>
            </a:pPr>
            <a:r>
              <a:t/>
            </a:r>
            <a:endParaRPr/>
          </a:p>
        </p:txBody>
      </p:sp>
      <p:sp>
        <p:nvSpPr>
          <p:cNvPr id="201" name="Google Shape;201;g30b10f29beb_0_38"/>
          <p:cNvSpPr txBox="1"/>
          <p:nvPr>
            <p:ph idx="12" type="sldNum"/>
          </p:nvPr>
        </p:nvSpPr>
        <p:spPr>
          <a:xfrm>
            <a:off x="8631238" y="195263"/>
            <a:ext cx="512700" cy="163500"/>
          </a:xfrm>
          <a:prstGeom prst="rect">
            <a:avLst/>
          </a:prstGeom>
          <a:noFill/>
          <a:ln>
            <a:noFill/>
          </a:ln>
        </p:spPr>
        <p:txBody>
          <a:bodyPr anchorCtr="0" anchor="t" bIns="0" lIns="90000" spcFirstLastPara="1" rIns="90000" wrap="square" tIns="0">
            <a:noAutofit/>
          </a:bodyPr>
          <a:lstStyle/>
          <a:p>
            <a:pPr indent="0" lvl="0" marL="0" rtl="0" algn="ctr">
              <a:spcBef>
                <a:spcPts val="0"/>
              </a:spcBef>
              <a:spcAft>
                <a:spcPts val="0"/>
              </a:spcAft>
              <a:buNone/>
            </a:pPr>
            <a:fld id="{00000000-1234-1234-1234-123412341234}" type="slidenum">
              <a:rPr lang="fr-FR"/>
              <a:t>‹#›</a:t>
            </a:fld>
            <a:endParaRPr/>
          </a:p>
        </p:txBody>
      </p:sp>
      <p:sp>
        <p:nvSpPr>
          <p:cNvPr id="202" name="Google Shape;202;g30b10f29beb_0_38"/>
          <p:cNvSpPr txBox="1"/>
          <p:nvPr>
            <p:ph idx="10" type="dt"/>
          </p:nvPr>
        </p:nvSpPr>
        <p:spPr>
          <a:xfrm rot="-5400000">
            <a:off x="-1221499" y="2778490"/>
            <a:ext cx="3341100" cy="9114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fr-FR"/>
              <a:t>River dam impacts on biogeochemical cycling</a:t>
            </a:r>
            <a:endParaRPr/>
          </a:p>
        </p:txBody>
      </p:sp>
      <p:pic>
        <p:nvPicPr>
          <p:cNvPr id="203" name="Google Shape;203;g30b10f29beb_0_38"/>
          <p:cNvPicPr preferRelativeResize="0"/>
          <p:nvPr/>
        </p:nvPicPr>
        <p:blipFill>
          <a:blip r:embed="rId3">
            <a:alphaModFix/>
          </a:blip>
          <a:stretch>
            <a:fillRect/>
          </a:stretch>
        </p:blipFill>
        <p:spPr>
          <a:xfrm>
            <a:off x="904738" y="2521689"/>
            <a:ext cx="7899575" cy="2309825"/>
          </a:xfrm>
          <a:prstGeom prst="rect">
            <a:avLst/>
          </a:prstGeom>
          <a:noFill/>
          <a:ln>
            <a:noFill/>
          </a:ln>
        </p:spPr>
      </p:pic>
      <p:sp>
        <p:nvSpPr>
          <p:cNvPr id="204" name="Google Shape;204;g30b10f29beb_0_38"/>
          <p:cNvSpPr txBox="1"/>
          <p:nvPr>
            <p:ph type="title"/>
          </p:nvPr>
        </p:nvSpPr>
        <p:spPr>
          <a:xfrm>
            <a:off x="909600" y="358775"/>
            <a:ext cx="6272100" cy="1072800"/>
          </a:xfrm>
          <a:prstGeom prst="rect">
            <a:avLst/>
          </a:prstGeom>
        </p:spPr>
        <p:txBody>
          <a:bodyPr anchorCtr="0" anchor="t" bIns="46800" lIns="180000" spcFirstLastPara="1" rIns="72000" wrap="square" tIns="0">
            <a:normAutofit/>
          </a:bodyPr>
          <a:lstStyle/>
          <a:p>
            <a:pPr indent="0" lvl="0" marL="0" rtl="0" algn="l">
              <a:spcBef>
                <a:spcPts val="0"/>
              </a:spcBef>
              <a:spcAft>
                <a:spcPts val="0"/>
              </a:spcAft>
              <a:buNone/>
            </a:pPr>
            <a:r>
              <a:rPr lang="fr-FR"/>
              <a:t>Results - Nutrients : N</a:t>
            </a:r>
            <a:endParaRPr baseline="30000"/>
          </a:p>
          <a:p>
            <a:pPr indent="0" lvl="0" marL="0" rtl="0" algn="l">
              <a:spcBef>
                <a:spcPts val="0"/>
              </a:spcBef>
              <a:spcAft>
                <a:spcPts val="0"/>
              </a:spcAft>
              <a:buNone/>
            </a:pPr>
            <a:r>
              <a:t/>
            </a:r>
            <a:endParaRPr/>
          </a:p>
        </p:txBody>
      </p:sp>
      <p:sp>
        <p:nvSpPr>
          <p:cNvPr id="205" name="Google Shape;205;g30b10f29beb_0_38"/>
          <p:cNvSpPr txBox="1"/>
          <p:nvPr>
            <p:ph idx="11" type="ftr"/>
          </p:nvPr>
        </p:nvSpPr>
        <p:spPr>
          <a:xfrm rot="-5400000">
            <a:off x="7115938" y="1874075"/>
            <a:ext cx="3543300" cy="512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fr-FR"/>
              <a:t>Jessica</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2019-04-02T06:24:35Z</dcterms:created>
  <dc:creator>Utilisateur Microsoft Office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