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275" r:id="rId7"/>
    <p:sldId id="261" r:id="rId8"/>
    <p:sldId id="262" r:id="rId9"/>
    <p:sldId id="272" r:id="rId10"/>
    <p:sldId id="273" r:id="rId11"/>
    <p:sldId id="274" r:id="rId12"/>
    <p:sldId id="263" r:id="rId13"/>
    <p:sldId id="264" r:id="rId14"/>
    <p:sldId id="265" r:id="rId15"/>
    <p:sldId id="276" r:id="rId1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C71F7-2D91-0E43-8139-DD1781C0AC16}" v="31" dt="2024-12-11T11:10:25.901"/>
    <p1510:client id="{94F6C126-1379-8D6B-3BBB-6788CFEA7CD9}" v="159" dt="2024-12-10T11:59:41.635"/>
    <p1510:client id="{95EAF16A-2A6F-1062-19E2-2AEBF50B8005}" v="1057" dt="2024-12-11T10:55:40.608"/>
    <p1510:client id="{E2B56428-CC4F-8159-04D3-32C8FAFB6996}" v="149" dt="2024-12-10T14:26:5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10.12.24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9T17:29:54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14552 8882 16383 0 0,'0'-2'0'0'0,"5"-1"0"0"0,4 0 0 0 0,17 5 0 0 0,13 3 0 0 0,3 0 0 0 0,2 1 0 0 0,-5 1 0 0 0,1-2 0 0 0,10-1 0 0 0,13-4 0 0 0,2-2 0 0 0,-5-1 0 0 0,-6 1 0 0 0,-11 0 0 0 0,-8 0 0 0 0,-2 2 0 0 0,-2-1 0 0 0,-5 1 0 0 0,-3 0 0 0 0,1 0 0 0 0,3 0 0 0 0,5 0 0 0 0,2 0 0 0 0,-1 0 0 0 0,2 0 0 0 0,4 0 0 0 0,5 0 0 0 0,10 8 0 0 0,2 4 0 0 0,2 0 0 0 0,-7-2 0 0 0,-8 0 0 0 0,-8-2 0 0 0,-10-2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9T17:29:54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30030 23519 16383 0 0,'3'-3'0'0'0,"9"2"0"0"0,18 2 0 0 0,23 4 0 0 0,17 4 0 0 0,5 1 0 0 0,-2-1 0 0 0,-9-3 0 0 0,-13-2 0 0 0,-10 3 0 0 0,-10 1 0 0 0,-6-2 0 0 0,-1-4 0 0 0,-1-2 0 0 0,-2-1 0 0 0,3-1 0 0 0,0 1 0 0 0,-2-1 0 0 0,-3 1 0 0 0,1 1 0 0 0,-1 0 0 0 0,-1 0 0 0 0,-1 0 0 0 0,0 0 0 0 0,1 0 0 0 0,2 0 0 0 0,4 0 0 0 0,4 0 0 0 0,5 0 0 0 0,8 0 0 0 0,1 0 0 0 0,3 0 0 0 0,4 0 0 0 0,-5 0 0 0 0,-6 0 0 0 0,-6 0 0 0 0,-4-3 0 0 0,-3 0 0 0 0,1-2 0 0 0,-2-1 0 0 0,2 1 0 0 0,2 2 0 0 0,3 1 0 0 0,1 0 0 0 0,-3 2 0 0 0,-1 0 0 0 0,-3 0 0 0 0,-3-2 0 0 0,-4-4 0 0 0,-1 0 0 0 0,-5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9T17:29:54.1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35190 23627 16383 0 0,'2'0'0'0'0,"8"0"0"0"0,8 0 0 0 0,7 0 0 0 0,9 0 0 0 0,1 0 0 0 0,5 0 0 0 0,-1 0 0 0 0,-1 0 0 0 0,-3 0 0 0 0,-5 0 0 0 0,-5 0 0 0 0,-2 0 0 0 0,-2 0 0 0 0,-1 0 0 0 0,4 0 0 0 0,8 0 0 0 0,5 0 0 0 0,6 0 0 0 0,10 0 0 0 0,10 0 0 0 0,7 0 0 0 0,0 0 0 0 0,-4 0 0 0 0,-6 0 0 0 0,-8 0 0 0 0,-9 0 0 0 0,-9 0 0 0 0,-6 0 0 0 0,-2 0 0 0 0,1 0 0 0 0,1 5 0 0 0,0 1 0 0 0,3 0 0 0 0,1 2 0 0 0,0-2 0 0 0,-2 0 0 0 0,1-3 0 0 0,-2-1 0 0 0,-3-1 0 0 0,-1 0 0 0 0,0-1 0 0 0,-2 0 0 0 0,1-1 0 0 0,-1 1 0 0 0,0 0 0 0 0,-3 2 0 0 0,-1 1 0 0 0,0 0 0 0 0,-1-1 0 0 0,0 0 0 0 0,0-1 0 0 0,3 0 0 0 0,0-1 0 0 0,1 0 0 0 0,0 0 0 0 0,0-5 0 0 0,1-1 0 0 0,0-1 0 0 0,-3 2 0 0 0,-1 0 0 0 0,-5-1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9T17:29:54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26353 12303 16383 0 0,'2'0'0'0'0,"6"0"0"0"0,11 0 0 0 0,16 7 0 0 0,10 3 0 0 0,4 1 0 0 0,-1 0 0 0 0,-7-3 0 0 0,-7-2 0 0 0,-8-3 0 0 0,-3-1 0 0 0,-3-1 0 0 0,-3-2 0 0 0,3 1 0 0 0,3 0 0 0 0,0-1 0 0 0,6 1 0 0 0,-1 2 0 0 0,6 1 0 0 0,-1 0 0 0 0,1 2 0 0 0,-1 0 0 0 0,-1-1 0 0 0,0-1 0 0 0,-5-1 0 0 0,-1-1 0 0 0,-3-1 0 0 0,-3 0 0 0 0,2 0 0 0 0,3 0 0 0 0,3 0 0 0 0,5 0 0 0 0,4 0 0 0 0,2-1 0 0 0,3 1 0 0 0,2 8 0 0 0,0 1 0 0 0,6 3 0 0 0,2 0 0 0 0,1 5 0 0 0,2-2 0 0 0,1-1 0 0 0,-7-2 0 0 0,-4-4 0 0 0,-8-3 0 0 0,-5 0 0 0 0,-6-1 0 0 0,-5-1 0 0 0,-3-1 0 0 0,2-1 0 0 0,2-5 0 0 0,5-2 0 0 0,5-3 0 0 0,7 1 0 0 0,6 1 0 0 0,0 0 0 0 0,-3-2 0 0 0,-6 2 0 0 0,-6 0 0 0 0,-10 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9T17:29:54.16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17198 18100 16383 0 0,'2'0'0'0'0,"13"0"0"0"0,45 7 0 0 0,33 3 0 0 0,8-1 0 0 0,-10-2 0 0 0,-19-1 0 0 0,-17-3 0 0 0,-12-1 0 0 0,-7-4 0 0 0,-3-1 0 0 0,1-1 0 0 0,4-1 0 0 0,3 0 0 0 0,1 0 0 0 0,-4 2 0 0 0,-1-1 0 0 0,-4-1 0 0 0,-6 2 0 0 0,-5 0 0 0 0,1-1 0 0 0,-1-2 0 0 0,-2-3 0 0 0,0 0 0 0 0,0 2 0 0 0,-2 2 0 0 0,-1 2 0 0 0,1 1 0 0 0,3-1 0 0 0,-1 0 0 0 0,4 0 0 0 0,0 1 0 0 0,-1 1 0 0 0,0 0 0 0 0,-2 0 0 0 0,-1 1 0 0 0,2 0 0 0 0,0 1 0 0 0,-1-1 0 0 0,-2 0 0 0 0,-2 0 0 0 0,2 0 0 0 0,-1 0 0 0 0,-1 0 0 0 0,4 0 0 0 0,1 0 0 0 0,-2 0 0 0 0,0 0 0 0 0,0 0 0 0 0,-1 0 0 0 0,4 0 0 0 0,0 0 0 0 0,3 0 0 0 0,0 0 0 0 0,-2 0 0 0 0,-3 0 0 0 0,2 2 0 0 0,0 4 0 0 0,-2 0 0 0 0,3 0 0 0 0,2-2 0 0 0,6-1 0 0 0,7 1 0 0 0,9 0 0 0 0,4-1 0 0 0,0 2 0 0 0,-5-1 0 0 0,-2 0 0 0 0,-7 1 0 0 0,-7 0 0 0 0,-5-1 0 0 0,-1-1 0 0 0,2-1 0 0 0,1-4 0 0 0,1 0 0 0 0,-3-1 0 0 0,-5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9T17:29:54.16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14735 25057 16383 0 0,'-2'-3'0'0'0,"13"-2"0"0"0,17-1 0 0 0,11 0 0 0 0,5 2 0 0 0,9 1 0 0 0,1 2 0 0 0,-4 0 0 0 0,-2 3 0 0 0,-6 4 0 0 0,3 0 0 0 0,3 2 0 0 0,13 4 0 0 0,2 3 0 0 0,-1-1 0 0 0,-3-1 0 0 0,1-3 0 0 0,-4 0 0 0 0,-6-2 0 0 0,-5-3 0 0 0,-4-1 0 0 0,-7-3 0 0 0,-3 2 0 0 0,-6 1 0 0 0,-4-2 0 0 0,-1 0 0 0 0,3-3 0 0 0,3-1 0 0 0,4-6 0 0 0,1-3 0 0 0,4-2 0 0 0,-3 0 0 0 0,0 4 0 0 0,1 2 0 0 0,-4 1 0 0 0,-5 0 0 0 0,-3 3 0 0 0,-3-2 0 0 0,-5-2 0 0 0,-2 0 0 0 0,7 2 0 0 0,9 1 0 0 0,6 1 0 0 0,3 2 0 0 0,2 0 0 0 0,-2 1 0 0 0,-2 1 0 0 0,-4-1 0 0 0,-3 0 0 0 0,-1 0 0 0 0,2 1 0 0 0,-1-1 0 0 0,0 0 0 0 0,4 0 0 0 0,0 0 0 0 0,1 0 0 0 0,-2 0 0 0 0,-3 0 0 0 0,0 2 0 0 0,-2 1 0 0 0,2 0 0 0 0,1 2 0 0 0,-1 0 0 0 0,3 2 0 0 0,5 4 0 0 0,0 0 0 0 0,5-1 0 0 0,-3-3 0 0 0,-5-3 0 0 0,-1 1 0 0 0,4-3 0 0 0,1-2 0 0 0,1-1 0 0 0,0 0 0 0 0,0 0 0 0 0,-1-2 0 0 0,-5-3 0 0 0,-5-3 0 0 0,-4 0 0 0 0,-4 1 0 0 0,-2 3 0 0 0,0-3 0 0 0,1 0 0 0 0,-1 1 0 0 0,9 2 0 0 0,12 2 0 0 0,14 1 0 0 0,13 1 0 0 0,8 1 0 0 0,5 0 0 0 0,-5 1 0 0 0,-8-1 0 0 0,-10 0 0 0 0,-14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plein air, nature, ciel, paysage&#10;&#10;Description générée automatiquement">
            <a:extLst>
              <a:ext uri="{FF2B5EF4-FFF2-40B4-BE49-F238E27FC236}">
                <a16:creationId xmlns:a16="http://schemas.microsoft.com/office/drawing/2014/main" id="{71C041AE-7268-9884-962B-BE848F9C70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94" b="2494"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256" y="786535"/>
            <a:ext cx="5815744" cy="2338387"/>
          </a:xfrm>
        </p:spPr>
        <p:txBody>
          <a:bodyPr/>
          <a:lstStyle/>
          <a:p>
            <a:r>
              <a:rPr lang="fr-FR" b="0">
                <a:latin typeface="Franklin Gothic Demi Cond"/>
                <a:ea typeface="Roboto Black"/>
                <a:cs typeface="Arial"/>
              </a:rPr>
              <a:t>Influences of key </a:t>
            </a:r>
            <a:r>
              <a:rPr lang="fr-FR" b="0" err="1">
                <a:latin typeface="Franklin Gothic Demi Cond"/>
                <a:ea typeface="Roboto Black"/>
                <a:cs typeface="Arial"/>
              </a:rPr>
              <a:t>factors</a:t>
            </a:r>
            <a:r>
              <a:rPr lang="fr-FR" b="0">
                <a:latin typeface="Franklin Gothic Demi Cond"/>
                <a:ea typeface="Roboto Black"/>
                <a:cs typeface="Arial"/>
              </a:rPr>
              <a:t> on river water </a:t>
            </a:r>
            <a:r>
              <a:rPr lang="fr-FR" b="0" err="1">
                <a:latin typeface="Franklin Gothic Demi Cond"/>
                <a:ea typeface="Roboto Black"/>
                <a:cs typeface="Arial"/>
              </a:rPr>
              <a:t>quality</a:t>
            </a:r>
            <a:r>
              <a:rPr lang="fr-FR" b="0">
                <a:latin typeface="Franklin Gothic Demi Cond"/>
                <a:ea typeface="Roboto Black"/>
                <a:cs typeface="Arial"/>
              </a:rPr>
              <a:t> in </a:t>
            </a:r>
            <a:r>
              <a:rPr lang="fr-FR" b="0" err="1">
                <a:latin typeface="Franklin Gothic Demi Cond"/>
                <a:ea typeface="Roboto Black"/>
                <a:cs typeface="Arial"/>
              </a:rPr>
              <a:t>urban</a:t>
            </a:r>
            <a:r>
              <a:rPr lang="fr-FR" b="0">
                <a:latin typeface="Franklin Gothic Demi Cond"/>
                <a:ea typeface="Roboto Black"/>
                <a:cs typeface="Arial"/>
              </a:rPr>
              <a:t> and rural areas.</a:t>
            </a:r>
            <a:endParaRPr lang="ru-RU">
              <a:ea typeface="Roboto Black"/>
              <a:cs typeface="Arial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9963" y="3124922"/>
            <a:ext cx="1824192" cy="931363"/>
          </a:xfrm>
        </p:spPr>
        <p:txBody>
          <a:bodyPr/>
          <a:lstStyle/>
          <a:p>
            <a:r>
              <a:rPr lang="fr-FR" err="1">
                <a:latin typeface="Arial"/>
                <a:cs typeface="Arial"/>
              </a:rPr>
              <a:t>Evie</a:t>
            </a:r>
            <a:r>
              <a:rPr lang="fr-FR">
                <a:latin typeface="Arial"/>
                <a:cs typeface="Arial"/>
              </a:rPr>
              <a:t> Bonner</a:t>
            </a:r>
            <a:br>
              <a:rPr lang="fr-FR">
                <a:latin typeface="Arial"/>
              </a:rPr>
            </a:br>
            <a:r>
              <a:rPr lang="fr-FR">
                <a:latin typeface="Arial"/>
                <a:cs typeface="Arial"/>
              </a:rPr>
              <a:t>Capucine </a:t>
            </a:r>
            <a:r>
              <a:rPr lang="fr-FR" err="1">
                <a:latin typeface="Arial"/>
                <a:cs typeface="Arial"/>
              </a:rPr>
              <a:t>Mondhard</a:t>
            </a:r>
            <a:br>
              <a:rPr lang="fr-FR">
                <a:latin typeface="Arial"/>
              </a:rPr>
            </a:br>
            <a:r>
              <a:rPr lang="fr-FR" err="1">
                <a:latin typeface="Arial"/>
                <a:cs typeface="Arial"/>
              </a:rPr>
              <a:t>Marzhan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Zhailau</a:t>
            </a:r>
            <a:endParaRPr lang="ru-RU" err="1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0658" y="4054972"/>
            <a:ext cx="1823341" cy="714359"/>
          </a:xfrm>
        </p:spPr>
        <p:txBody>
          <a:bodyPr/>
          <a:lstStyle/>
          <a:p>
            <a:endParaRPr lang="fr-FR">
              <a:latin typeface="Arial"/>
              <a:cs typeface="Arial"/>
            </a:endParaRPr>
          </a:p>
          <a:p>
            <a:r>
              <a:rPr lang="fr-FR">
                <a:latin typeface="Arial"/>
                <a:cs typeface="Arial"/>
              </a:rPr>
              <a:t>ENV-512: </a:t>
            </a:r>
            <a:r>
              <a:rPr lang="fr-FR">
                <a:solidFill>
                  <a:srgbClr val="1D2125"/>
                </a:solidFill>
                <a:latin typeface="Arial"/>
                <a:cs typeface="Arial"/>
              </a:rPr>
              <a:t>Global Change </a:t>
            </a:r>
            <a:r>
              <a:rPr lang="fr-FR" err="1">
                <a:solidFill>
                  <a:srgbClr val="1D2125"/>
                </a:solidFill>
                <a:latin typeface="Arial"/>
                <a:cs typeface="Arial"/>
              </a:rPr>
              <a:t>Ecology</a:t>
            </a:r>
            <a:r>
              <a:rPr lang="fr-FR">
                <a:solidFill>
                  <a:srgbClr val="1D2125"/>
                </a:solidFill>
                <a:latin typeface="Arial"/>
                <a:cs typeface="Arial"/>
              </a:rPr>
              <a:t> and Fluvial </a:t>
            </a:r>
            <a:r>
              <a:rPr lang="fr-FR" err="1">
                <a:solidFill>
                  <a:srgbClr val="1D2125"/>
                </a:solidFill>
                <a:latin typeface="Arial"/>
                <a:cs typeface="Arial"/>
              </a:rPr>
              <a:t>Ecosystems</a:t>
            </a:r>
            <a:endParaRPr lang="fr-FR">
              <a:latin typeface="Arial"/>
              <a:cs typeface="Arial"/>
            </a:endParaRPr>
          </a:p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11/12/2024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1B708E-5D66-AC4E-88EB-D50C6EC8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44" y="275628"/>
            <a:ext cx="2279197" cy="3454001"/>
          </a:xfrm>
        </p:spPr>
        <p:txBody>
          <a:bodyPr>
            <a:normAutofit/>
          </a:bodyPr>
          <a:lstStyle/>
          <a:p>
            <a:r>
              <a:rPr lang="fr-FR" dirty="0">
                <a:latin typeface="Franklin Gothic Demi Cond"/>
                <a:ea typeface="Roboto Black"/>
                <a:cs typeface="Arial"/>
              </a:rPr>
              <a:t>Possible key sources and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affected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water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quality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parameters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in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urban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and rural areas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8F7D4-36A8-704E-AF37-08718846C3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2BFF2-E242-3048-A665-79FC4A427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1" name="Espace réservé pour une image  10" descr="Une image contenant texte, capture d’écran, menu, document&#10;&#10;Description générée automatiquement">
            <a:extLst>
              <a:ext uri="{FF2B5EF4-FFF2-40B4-BE49-F238E27FC236}">
                <a16:creationId xmlns:a16="http://schemas.microsoft.com/office/drawing/2014/main" id="{C1296FF2-3ADA-A824-597B-59D496B983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56" t="-394" r="1056" b="24152"/>
          <a:stretch/>
        </p:blipFill>
        <p:spPr>
          <a:xfrm>
            <a:off x="904875" y="3191"/>
            <a:ext cx="5818298" cy="501404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BA3CE6-DD5F-7B4A-A5E7-32B2B2E0DA87}"/>
              </a:ext>
            </a:extLst>
          </p:cNvPr>
          <p:cNvSpPr/>
          <p:nvPr/>
        </p:nvSpPr>
        <p:spPr>
          <a:xfrm>
            <a:off x="1838158" y="359178"/>
            <a:ext cx="2435249" cy="46658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2C8AE-748C-4697-ACA1-1244506E6120}"/>
              </a:ext>
            </a:extLst>
          </p:cNvPr>
          <p:cNvSpPr/>
          <p:nvPr/>
        </p:nvSpPr>
        <p:spPr>
          <a:xfrm>
            <a:off x="4355480" y="359177"/>
            <a:ext cx="2367212" cy="40671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F485EAB-144B-200E-0733-7DB69C787113}"/>
              </a:ext>
            </a:extLst>
          </p:cNvPr>
          <p:cNvSpPr/>
          <p:nvPr/>
        </p:nvSpPr>
        <p:spPr>
          <a:xfrm>
            <a:off x="2648890" y="706339"/>
            <a:ext cx="1162517" cy="880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68D965-C752-C193-2534-BC67404E9AE5}"/>
              </a:ext>
            </a:extLst>
          </p:cNvPr>
          <p:cNvSpPr/>
          <p:nvPr/>
        </p:nvSpPr>
        <p:spPr>
          <a:xfrm>
            <a:off x="5166211" y="2393626"/>
            <a:ext cx="597822" cy="302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97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BC4BC0-7D27-3444-A1AD-65DBA4239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7842055" cy="3263504"/>
          </a:xfrm>
        </p:spPr>
        <p:txBody>
          <a:bodyPr vert="horz" lIns="180000" tIns="45720" rIns="91440" bIns="45720" rtlCol="0" anchor="t">
            <a:normAutofit/>
          </a:bodyPr>
          <a:lstStyle/>
          <a:p>
            <a:pPr marL="285750" indent="-285750"/>
            <a:r>
              <a:rPr lang="fr-FR" u="sng">
                <a:latin typeface="Arial"/>
                <a:cs typeface="Arial"/>
              </a:rPr>
              <a:t>Urban </a:t>
            </a:r>
            <a:r>
              <a:rPr lang="fr-FR" dirty="0">
                <a:latin typeface="Arial"/>
                <a:cs typeface="Arial"/>
              </a:rPr>
              <a:t>areas are </a:t>
            </a:r>
            <a:r>
              <a:rPr lang="fr-FR" err="1">
                <a:latin typeface="Arial"/>
                <a:cs typeface="Arial"/>
              </a:rPr>
              <a:t>dominated</a:t>
            </a:r>
            <a:r>
              <a:rPr lang="fr-FR" dirty="0">
                <a:latin typeface="Arial"/>
                <a:cs typeface="Arial"/>
              </a:rPr>
              <a:t> by </a:t>
            </a:r>
            <a:r>
              <a:rPr lang="fr-FR" err="1">
                <a:latin typeface="Arial"/>
                <a:cs typeface="Arial"/>
              </a:rPr>
              <a:t>industrial</a:t>
            </a:r>
            <a:r>
              <a:rPr lang="fr-FR" dirty="0">
                <a:latin typeface="Arial"/>
                <a:cs typeface="Arial"/>
              </a:rPr>
              <a:t> and </a:t>
            </a:r>
            <a:r>
              <a:rPr lang="fr-FR" err="1">
                <a:latin typeface="Arial"/>
                <a:cs typeface="Arial"/>
              </a:rPr>
              <a:t>residential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pollution </a:t>
            </a:r>
            <a:r>
              <a:rPr lang="fr-FR" dirty="0">
                <a:latin typeface="Arial"/>
                <a:cs typeface="Arial"/>
              </a:rPr>
              <a:t>sources, </a:t>
            </a:r>
            <a:endParaRPr lang="fr-FR"/>
          </a:p>
          <a:p>
            <a:pPr marL="0" indent="0">
              <a:buNone/>
            </a:pPr>
            <a:r>
              <a:rPr lang="fr-FR">
                <a:latin typeface="Arial"/>
                <a:cs typeface="Arial"/>
              </a:rPr>
              <a:t>  while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u="sng">
                <a:latin typeface="Arial"/>
                <a:cs typeface="Arial"/>
              </a:rPr>
              <a:t>Rural </a:t>
            </a:r>
            <a:r>
              <a:rPr lang="fr-FR" dirty="0">
                <a:latin typeface="Arial"/>
                <a:cs typeface="Arial"/>
              </a:rPr>
              <a:t>areas face </a:t>
            </a:r>
            <a:r>
              <a:rPr lang="fr-FR" b="1" dirty="0">
                <a:latin typeface="Arial"/>
                <a:cs typeface="Arial"/>
              </a:rPr>
              <a:t>agricultural </a:t>
            </a:r>
            <a:r>
              <a:rPr lang="fr-FR" b="1" err="1">
                <a:latin typeface="Arial"/>
                <a:cs typeface="Arial"/>
              </a:rPr>
              <a:t>runoff</a:t>
            </a:r>
            <a:r>
              <a:rPr lang="fr-FR" b="1" dirty="0">
                <a:latin typeface="Arial"/>
                <a:cs typeface="Arial"/>
              </a:rPr>
              <a:t> challenges</a:t>
            </a:r>
            <a:r>
              <a:rPr lang="fr-FR" dirty="0">
                <a:latin typeface="Arial"/>
                <a:cs typeface="Arial"/>
              </a:rPr>
              <a:t>.</a:t>
            </a:r>
            <a:endParaRPr lang="fr-FR"/>
          </a:p>
          <a:p>
            <a:pPr marL="285750" indent="-285750"/>
            <a:endParaRPr lang="fr-FR" dirty="0">
              <a:latin typeface="Arial"/>
              <a:cs typeface="Arial"/>
            </a:endParaRPr>
          </a:p>
          <a:p>
            <a:pPr marL="285750" indent="-285750"/>
            <a:r>
              <a:rPr lang="fr-FR" b="1" dirty="0">
                <a:latin typeface="Arial"/>
                <a:cs typeface="Arial"/>
              </a:rPr>
              <a:t>Land use</a:t>
            </a:r>
            <a:r>
              <a:rPr lang="fr-FR" dirty="0">
                <a:latin typeface="Arial"/>
                <a:cs typeface="Arial"/>
              </a:rPr>
              <a:t>, </a:t>
            </a:r>
            <a:r>
              <a:rPr lang="fr-FR" b="1" err="1">
                <a:latin typeface="Arial"/>
                <a:cs typeface="Arial"/>
              </a:rPr>
              <a:t>catchment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err="1">
                <a:latin typeface="Arial"/>
                <a:cs typeface="Arial"/>
              </a:rPr>
              <a:t>characteristics</a:t>
            </a:r>
            <a:r>
              <a:rPr lang="fr-FR" dirty="0">
                <a:latin typeface="Arial"/>
                <a:cs typeface="Arial"/>
              </a:rPr>
              <a:t>, and </a:t>
            </a:r>
            <a:r>
              <a:rPr lang="fr-FR" b="1" err="1">
                <a:latin typeface="Arial"/>
                <a:cs typeface="Arial"/>
              </a:rPr>
              <a:t>hydrology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are key to </a:t>
            </a:r>
            <a:r>
              <a:rPr lang="fr-FR" err="1">
                <a:latin typeface="Arial"/>
                <a:cs typeface="Arial"/>
              </a:rPr>
              <a:t>understanding</a:t>
            </a:r>
            <a:r>
              <a:rPr lang="fr-FR" dirty="0">
                <a:latin typeface="Arial"/>
                <a:cs typeface="Arial"/>
              </a:rPr>
              <a:t> and </a:t>
            </a:r>
            <a:r>
              <a:rPr lang="fr-FR" err="1">
                <a:latin typeface="Arial"/>
                <a:cs typeface="Arial"/>
              </a:rPr>
              <a:t>managing</a:t>
            </a:r>
            <a:r>
              <a:rPr lang="fr-FR" dirty="0">
                <a:latin typeface="Arial"/>
                <a:cs typeface="Arial"/>
              </a:rPr>
              <a:t> water </a:t>
            </a:r>
            <a:r>
              <a:rPr lang="fr-FR" err="1">
                <a:latin typeface="Arial"/>
                <a:cs typeface="Arial"/>
              </a:rPr>
              <a:t>quality</a:t>
            </a:r>
            <a:r>
              <a:rPr lang="fr-FR" dirty="0">
                <a:latin typeface="Arial"/>
                <a:cs typeface="Arial"/>
              </a:rPr>
              <a:t>.</a:t>
            </a:r>
            <a:endParaRPr lang="fr-FR"/>
          </a:p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6A5C954-4D50-5646-BD86-11914F92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1853"/>
            <a:ext cx="5735410" cy="103193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Franklin Gothic Demi Cond"/>
                <a:ea typeface="Roboto Black"/>
                <a:cs typeface="Arial"/>
              </a:rPr>
              <a:t>General insights on key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factors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affecting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water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quality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in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urban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and rural areas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81E69-B0C7-CB4A-8857-52A3E798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594FF-570A-9347-A32A-D6F6024A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8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вода, озеро, на открытом воздухе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8892CD87-70B2-B24C-7245-A1B26A98F9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763" r="1" b="1"/>
          <a:stretch/>
        </p:blipFill>
        <p:spPr>
          <a:xfrm>
            <a:off x="1706336" y="444047"/>
            <a:ext cx="5461907" cy="3820886"/>
          </a:xfr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8A4A43F-294F-9FDD-449A-68F428E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99" y="1915206"/>
            <a:ext cx="2738437" cy="878567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  <a:endParaRPr lang="ru-KZ" dirty="0">
              <a:solidFill>
                <a:schemeClr val="tx1"/>
              </a:solidFill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E0C834-3670-53DE-DEF6-90B191BB61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21413" y="2778452"/>
            <a:ext cx="3341052" cy="911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CH"/>
              <a:t>NAME EVENT / NAME PRESENTATION</a:t>
            </a:r>
            <a:endParaRPr lang="fr-FR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CF5A75-38F9-235E-6E62-F4F6EDFEED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Speaker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4B4BFF-790E-FCD9-420D-21D979ECC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7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083356"/>
            <a:ext cx="7726363" cy="3386772"/>
          </a:xfrm>
        </p:spPr>
        <p:txBody>
          <a:bodyPr vert="horz" lIns="18000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r-FR" b="1" err="1">
                <a:solidFill>
                  <a:srgbClr val="000000"/>
                </a:solidFill>
                <a:latin typeface="Arial"/>
                <a:cs typeface="Arial"/>
              </a:rPr>
              <a:t>Current</a:t>
            </a:r>
            <a:r>
              <a:rPr lang="fr-FR" b="1">
                <a:solidFill>
                  <a:srgbClr val="000000"/>
                </a:solidFill>
                <a:latin typeface="Arial"/>
                <a:cs typeface="Arial"/>
              </a:rPr>
              <a:t> Issue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: River water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quality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declining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globally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due to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activities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climate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change,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"/>
              <a:t>traditional and emerging pollutants 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threatening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ecosystems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health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fr-FR" b="1" err="1">
                <a:solidFill>
                  <a:srgbClr val="000000"/>
                </a:solidFill>
                <a:latin typeface="Arial"/>
                <a:cs typeface="Arial"/>
              </a:rPr>
              <a:t>Why</a:t>
            </a:r>
            <a:r>
              <a:rPr lang="fr-FR" b="1">
                <a:solidFill>
                  <a:srgbClr val="000000"/>
                </a:solidFill>
                <a:latin typeface="Arial"/>
                <a:cs typeface="Arial"/>
              </a:rPr>
              <a:t> It </a:t>
            </a:r>
            <a:r>
              <a:rPr lang="fr-FR" b="1" err="1">
                <a:solidFill>
                  <a:srgbClr val="000000"/>
                </a:solidFill>
                <a:latin typeface="Arial"/>
                <a:cs typeface="Arial"/>
              </a:rPr>
              <a:t>Matters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: Rivers (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their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water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quality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) are vital for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ecosystems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societies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fr-FR" b="1">
                <a:solidFill>
                  <a:srgbClr val="000000"/>
                </a:solidFill>
                <a:latin typeface="Arial"/>
                <a:cs typeface="Arial"/>
              </a:rPr>
              <a:t>Objective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Understanding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how changes and key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factors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affect river water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quality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crucial for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managing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water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quality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controlling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000000"/>
                </a:solidFill>
                <a:latin typeface="Arial"/>
                <a:cs typeface="Arial"/>
              </a:rPr>
              <a:t>pollutants</a:t>
            </a: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 in river basins. </a:t>
            </a:r>
          </a:p>
          <a:p>
            <a:pPr marL="0" indent="0">
              <a:buNone/>
            </a:pPr>
            <a:endParaRPr lang="fr-FR">
              <a:latin typeface="Arial"/>
              <a:cs typeface="Arial"/>
            </a:endParaRPr>
          </a:p>
          <a:p>
            <a:pPr>
              <a:buAutoNum type="arabicPeriod"/>
            </a:pP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869348" cy="606761"/>
          </a:xfrm>
        </p:spPr>
        <p:txBody>
          <a:bodyPr/>
          <a:lstStyle/>
          <a:p>
            <a:r>
              <a:rPr lang="fr-FR">
                <a:latin typeface="Franklin Gothic Demi Cond"/>
                <a:ea typeface="Roboto Black"/>
                <a:cs typeface="Arial"/>
              </a:rPr>
              <a:t>Introduction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88" y="1382932"/>
            <a:ext cx="3509247" cy="2382039"/>
          </a:xfrm>
        </p:spPr>
        <p:txBody>
          <a:bodyPr vert="horz" lIns="180000" tIns="45720" rIns="91440" bIns="45720" rtlCol="0" anchor="ctr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POPs and EPs 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Physical characteristics (DO, TSS, conductivity)</a:t>
            </a:r>
          </a:p>
          <a:p>
            <a:r>
              <a:rPr lang="en-GB" dirty="0">
                <a:latin typeface="Arial"/>
                <a:cs typeface="Arial"/>
              </a:rPr>
              <a:t>Nutrients and organic matter </a:t>
            </a:r>
          </a:p>
          <a:p>
            <a:r>
              <a:rPr lang="en-GB" dirty="0">
                <a:latin typeface="Arial"/>
                <a:cs typeface="Arial"/>
              </a:rPr>
              <a:t>Heavy metals </a:t>
            </a:r>
          </a:p>
          <a:p>
            <a:r>
              <a:rPr lang="en-GB" dirty="0">
                <a:latin typeface="Arial"/>
                <a:cs typeface="Arial"/>
              </a:rPr>
              <a:t>Pathogens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81" y="57290"/>
            <a:ext cx="4938606" cy="606761"/>
          </a:xfrm>
        </p:spPr>
        <p:txBody>
          <a:bodyPr>
            <a:normAutofit/>
          </a:bodyPr>
          <a:lstStyle/>
          <a:p>
            <a:r>
              <a:rPr lang="fr-FR" dirty="0" err="1">
                <a:latin typeface="Franklin Gothic Demi Cond"/>
                <a:ea typeface="Roboto Black"/>
                <a:cs typeface="Arial"/>
              </a:rPr>
              <a:t>Problems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of river water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quality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058077B-3539-E29B-CDE7-A4D98D4D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832" y="1028700"/>
            <a:ext cx="4209633" cy="30861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F26563-4668-AE97-F5CB-3360E9F0CD16}"/>
              </a:ext>
            </a:extLst>
          </p:cNvPr>
          <p:cNvSpPr txBox="1"/>
          <p:nvPr/>
        </p:nvSpPr>
        <p:spPr>
          <a:xfrm>
            <a:off x="4675238" y="4108348"/>
            <a:ext cx="44623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rgbClr val="413C3A"/>
                </a:solidFill>
              </a:rPr>
              <a:t>Richmond, E.K., Rosi, E.J., Walters, D.M. </a:t>
            </a:r>
            <a:r>
              <a:rPr lang="en-US" sz="700" i="1">
                <a:solidFill>
                  <a:srgbClr val="413C3A"/>
                </a:solidFill>
              </a:rPr>
              <a:t>et al.</a:t>
            </a:r>
            <a:r>
              <a:rPr lang="en-US" sz="700">
                <a:solidFill>
                  <a:srgbClr val="413C3A"/>
                </a:solidFill>
              </a:rPr>
              <a:t> A diverse suite of pharmaceuticals contaminates stream and riparian food webs. </a:t>
            </a:r>
            <a:r>
              <a:rPr lang="en-US" sz="700" i="1">
                <a:solidFill>
                  <a:srgbClr val="413C3A"/>
                </a:solidFill>
              </a:rPr>
              <a:t>Nat Commun</a:t>
            </a:r>
            <a:r>
              <a:rPr lang="en-US" sz="700">
                <a:solidFill>
                  <a:srgbClr val="413C3A"/>
                </a:solidFill>
              </a:rPr>
              <a:t> </a:t>
            </a:r>
            <a:r>
              <a:rPr lang="en-US" sz="700" b="1">
                <a:solidFill>
                  <a:srgbClr val="413C3A"/>
                </a:solidFill>
              </a:rPr>
              <a:t>9</a:t>
            </a:r>
            <a:r>
              <a:rPr lang="en-US" sz="700">
                <a:solidFill>
                  <a:srgbClr val="413C3A"/>
                </a:solidFill>
              </a:rPr>
              <a:t>, 4491 (2018). https://doi.org/10.1038/s41467-018-06822-w</a:t>
            </a:r>
          </a:p>
        </p:txBody>
      </p:sp>
    </p:spTree>
    <p:extLst>
      <p:ext uri="{BB962C8B-B14F-4D97-AF65-F5344CB8AC3E}">
        <p14:creationId xmlns:p14="http://schemas.microsoft.com/office/powerpoint/2010/main" val="26405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49831-68FD-ECC2-5B71-96A6489B8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9772" y="857890"/>
            <a:ext cx="3498714" cy="30441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000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Advanced Analysis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Statistical tools </a:t>
            </a:r>
            <a:r>
              <a:rPr lang="en-US" sz="1600" dirty="0">
                <a:solidFill>
                  <a:srgbClr val="000000"/>
                </a:solidFill>
              </a:rPr>
              <a:t>(e.g., Pearson or Spearman, Multivariable linear regression, factor analysis , principal component analysis, and cluster analysis )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Machine Learning </a:t>
            </a:r>
            <a:r>
              <a:rPr lang="en-US" sz="1600" dirty="0">
                <a:solidFill>
                  <a:srgbClr val="000000"/>
                </a:solidFill>
              </a:rPr>
              <a:t>for pattern recognition (</a:t>
            </a:r>
            <a:r>
              <a:rPr lang="en-US" sz="1600" dirty="0" err="1">
                <a:solidFill>
                  <a:srgbClr val="000000"/>
                </a:solidFill>
              </a:rPr>
              <a:t>e.g</a:t>
            </a:r>
            <a:r>
              <a:rPr lang="en-US" sz="1600" dirty="0">
                <a:solidFill>
                  <a:srgbClr val="000000"/>
                </a:solidFill>
              </a:rPr>
              <a:t> (ANN), support vector machine (SVM), decision tree (DT), naive Bayes, k-nearest neighbor (KNN), and random forest (RF) </a:t>
            </a:r>
            <a:endParaRPr lang="en-US" sz="1600" dirty="0"/>
          </a:p>
          <a:p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F1D1852-F1F6-2C65-7E4B-E7CC8BCD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95263"/>
            <a:ext cx="7429500" cy="662999"/>
          </a:xfrm>
        </p:spPr>
        <p:txBody>
          <a:bodyPr vert="horz" lIns="180000" tIns="0" rIns="72000" bIns="46800" rtlCol="0" anchor="t">
            <a:noAutofit/>
          </a:bodyPr>
          <a:lstStyle/>
          <a:p>
            <a:r>
              <a:rPr lang="en-US" b="0">
                <a:solidFill>
                  <a:srgbClr val="000000"/>
                </a:solidFill>
                <a:latin typeface="Franklin Gothic Demi Cond"/>
                <a:ea typeface="Roboto Black"/>
                <a:cs typeface="Arial"/>
              </a:rPr>
              <a:t>Methods &amp; Tools assessing surface water quality</a:t>
            </a:r>
            <a:endParaRPr lang="ru-RU">
              <a:latin typeface="Franklin Gothic Demi Cond"/>
              <a:ea typeface="Roboto Black"/>
              <a:cs typeface="Arial"/>
            </a:endParaRPr>
          </a:p>
          <a:p>
            <a:endParaRPr lang="en-US" b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2428FB8-E6A4-F8F3-CECE-0775F2B23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987" y="857891"/>
            <a:ext cx="3306250" cy="30441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" b="1" dirty="0"/>
              <a:t>Standard Approach</a:t>
            </a:r>
            <a:r>
              <a:rPr lang="en" dirty="0"/>
              <a:t>:</a:t>
            </a:r>
          </a:p>
          <a:p>
            <a:pPr marL="0" indent="0">
              <a:buNone/>
            </a:pPr>
            <a:r>
              <a:rPr lang="en" sz="1600" dirty="0"/>
              <a:t>Direct comparison of water quality parameters with guideline values (e.g., WHO standards).</a:t>
            </a:r>
          </a:p>
          <a:p>
            <a:r>
              <a:rPr lang="en" b="1" dirty="0"/>
              <a:t>Derived Indices</a:t>
            </a:r>
            <a:r>
              <a:rPr lang="en" dirty="0"/>
              <a:t>:</a:t>
            </a:r>
          </a:p>
          <a:p>
            <a:pPr marL="0" indent="0">
              <a:buNone/>
            </a:pPr>
            <a:r>
              <a:rPr lang="en" sz="1600" dirty="0"/>
              <a:t>Water Quality Index (WQI): Simplifies multiple parameters into one value.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DB08C-6EDB-B47A-E570-B5B395C27884}"/>
              </a:ext>
            </a:extLst>
          </p:cNvPr>
          <p:cNvSpPr txBox="1"/>
          <p:nvPr/>
        </p:nvSpPr>
        <p:spPr>
          <a:xfrm>
            <a:off x="1155217" y="4168439"/>
            <a:ext cx="7225679" cy="792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" sz="1600" b="1"/>
              <a:t>The combination of multiple methods has proven to be effective in identifying factors and pollution sources. </a:t>
            </a:r>
          </a:p>
          <a:p>
            <a:endParaRPr lang="ru-KZ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43CF121-1C8D-09B5-DCDD-75DD97A858FE}"/>
              </a:ext>
            </a:extLst>
          </p:cNvPr>
          <p:cNvCxnSpPr/>
          <p:nvPr/>
        </p:nvCxnSpPr>
        <p:spPr>
          <a:xfrm flipV="1">
            <a:off x="2939143" y="3902075"/>
            <a:ext cx="0" cy="266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B5A4693-F70A-336D-1BA2-074ACB31EC06}"/>
              </a:ext>
            </a:extLst>
          </p:cNvPr>
          <p:cNvCxnSpPr/>
          <p:nvPr/>
        </p:nvCxnSpPr>
        <p:spPr>
          <a:xfrm flipV="1">
            <a:off x="6789965" y="3902075"/>
            <a:ext cx="0" cy="266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4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36F30073-690C-E0EA-BBF8-A5367288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9" y="1214719"/>
            <a:ext cx="5250809" cy="3386772"/>
          </a:xfrm>
          <a:prstGeom prst="rect">
            <a:avLst/>
          </a:prstGeom>
          <a:noFill/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19" y="138878"/>
            <a:ext cx="5700248" cy="1072753"/>
          </a:xfrm>
        </p:spPr>
        <p:txBody>
          <a:bodyPr anchor="t">
            <a:normAutofit/>
          </a:bodyPr>
          <a:lstStyle/>
          <a:p>
            <a:pPr algn="ctr"/>
            <a:r>
              <a:rPr lang="fr-FR" dirty="0">
                <a:latin typeface="Franklin Gothic Demi Cond"/>
                <a:ea typeface="Roboto Black"/>
                <a:cs typeface="Arial"/>
              </a:rPr>
              <a:t>Factors </a:t>
            </a:r>
            <a:r>
              <a:rPr lang="en-GB" dirty="0">
                <a:latin typeface="Franklin Gothic Demi Cond"/>
                <a:ea typeface="Roboto Black"/>
                <a:cs typeface="Arial"/>
              </a:rPr>
              <a:t>affecting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river water </a:t>
            </a:r>
            <a:r>
              <a:rPr lang="en-GB" dirty="0">
                <a:latin typeface="Franklin Gothic Demi Cond"/>
                <a:ea typeface="Roboto Black"/>
                <a:cs typeface="Arial"/>
              </a:rPr>
              <a:t>quality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C55ABF36-1480-DEA4-EF94-B5D34DF2D392}"/>
                  </a:ext>
                </a:extLst>
              </p14:cNvPr>
              <p14:cNvContentPartPr/>
              <p14:nvPr/>
            </p14:nvContentPartPr>
            <p14:xfrm>
              <a:off x="2043239" y="1301746"/>
              <a:ext cx="474068" cy="31817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C55ABF36-1480-DEA4-EF94-B5D34DF2D3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9286" y="1194498"/>
                <a:ext cx="581615" cy="245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E9C1187D-8ED8-CEAD-D095-8A7DF540D48A}"/>
                  </a:ext>
                </a:extLst>
              </p14:cNvPr>
              <p14:cNvContentPartPr/>
              <p14:nvPr/>
            </p14:nvContentPartPr>
            <p14:xfrm>
              <a:off x="5001889" y="4100506"/>
              <a:ext cx="561906" cy="24031"/>
            </p14:xfrm>
          </p:contentPart>
        </mc:Choice>
        <mc:Fallback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E9C1187D-8ED8-CEAD-D095-8A7DF540D4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7929" y="3994487"/>
                <a:ext cx="669467" cy="23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4ADEEF66-0F1B-3BA7-EA5F-229711C74E83}"/>
                  </a:ext>
                </a:extLst>
              </p14:cNvPr>
              <p14:cNvContentPartPr/>
              <p14:nvPr/>
            </p14:nvContentPartPr>
            <p14:xfrm>
              <a:off x="5988106" y="4121880"/>
              <a:ext cx="667036" cy="20446"/>
            </p14:xfrm>
          </p:contentPart>
        </mc:Choice>
        <mc:Fallback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4ADEEF66-0F1B-3BA7-EA5F-229711C74E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4110" y="4016125"/>
                <a:ext cx="774669" cy="231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AE4C7B7F-2AAB-7901-94EF-79984CF2A0BB}"/>
                  </a:ext>
                </a:extLst>
              </p14:cNvPr>
              <p14:cNvContentPartPr/>
              <p14:nvPr/>
            </p14:nvContentPartPr>
            <p14:xfrm>
              <a:off x="4298893" y="1957260"/>
              <a:ext cx="702346" cy="76041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AE4C7B7F-2AAB-7901-94EF-79984CF2A0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4894" y="1849655"/>
                <a:ext cx="809984" cy="290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F9FD4E0C-8468-0E01-98FE-F2820C72157A}"/>
                  </a:ext>
                </a:extLst>
              </p14:cNvPr>
              <p14:cNvContentPartPr/>
              <p14:nvPr/>
            </p14:nvContentPartPr>
            <p14:xfrm>
              <a:off x="2548991" y="3054512"/>
              <a:ext cx="846022" cy="36044"/>
            </p14:xfrm>
          </p:contentPart>
        </mc:Choice>
        <mc:Fallback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F9FD4E0C-8468-0E01-98FE-F2820C7215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5013" y="2948500"/>
                <a:ext cx="953619" cy="24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97D54D0E-B810-A4DA-C6EF-19C8CBDFC245}"/>
                  </a:ext>
                </a:extLst>
              </p14:cNvPr>
              <p14:cNvContentPartPr/>
              <p14:nvPr/>
            </p14:nvContentPartPr>
            <p14:xfrm>
              <a:off x="2077781" y="4389574"/>
              <a:ext cx="1186639" cy="45219"/>
            </p14:xfrm>
          </p:contentPart>
        </mc:Choice>
        <mc:Fallback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97D54D0E-B810-A4DA-C6EF-19C8CBDFC2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23794" y="4281910"/>
                <a:ext cx="1294254" cy="26018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2DE34DEB-45D1-8A15-5A15-D958E24EE0C9}"/>
              </a:ext>
            </a:extLst>
          </p:cNvPr>
          <p:cNvSpPr txBox="1"/>
          <p:nvPr/>
        </p:nvSpPr>
        <p:spPr>
          <a:xfrm>
            <a:off x="677707" y="829433"/>
            <a:ext cx="7662146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highlight>
                  <a:srgbClr val="FFFF00"/>
                </a:highlight>
                <a:cs typeface="Arial"/>
              </a:rPr>
              <a:t>Land use/land cover (LULC)</a:t>
            </a:r>
            <a:r>
              <a:rPr lang="fr-FR" dirty="0">
                <a:cs typeface="Arial"/>
              </a:rPr>
              <a:t>, </a:t>
            </a:r>
            <a:r>
              <a:rPr lang="fr-FR" err="1">
                <a:highlight>
                  <a:srgbClr val="FF00FF"/>
                </a:highlight>
                <a:cs typeface="Arial"/>
              </a:rPr>
              <a:t>climate</a:t>
            </a:r>
            <a:r>
              <a:rPr lang="fr-FR" dirty="0">
                <a:highlight>
                  <a:srgbClr val="FF00FF"/>
                </a:highlight>
                <a:cs typeface="Arial"/>
              </a:rPr>
              <a:t> conditions</a:t>
            </a:r>
            <a:r>
              <a:rPr lang="fr-FR" dirty="0">
                <a:cs typeface="Arial"/>
              </a:rPr>
              <a:t> &amp; </a:t>
            </a:r>
            <a:r>
              <a:rPr lang="fr-FR" err="1">
                <a:highlight>
                  <a:srgbClr val="00FF00"/>
                </a:highlight>
                <a:cs typeface="Arial"/>
              </a:rPr>
              <a:t>catchment</a:t>
            </a:r>
            <a:r>
              <a:rPr lang="fr-FR" dirty="0">
                <a:highlight>
                  <a:srgbClr val="00FF00"/>
                </a:highlight>
                <a:cs typeface="Arial"/>
              </a:rPr>
              <a:t> </a:t>
            </a:r>
            <a:r>
              <a:rPr lang="fr-FR" err="1">
                <a:highlight>
                  <a:srgbClr val="00FF00"/>
                </a:highlight>
                <a:cs typeface="Arial"/>
              </a:rPr>
              <a:t>geology</a:t>
            </a:r>
            <a:r>
              <a:rPr lang="fr-FR" dirty="0">
                <a:highlight>
                  <a:srgbClr val="00FF00"/>
                </a:highlight>
                <a:cs typeface="Arial"/>
              </a:rPr>
              <a:t>, </a:t>
            </a:r>
            <a:r>
              <a:rPr lang="fr-FR" err="1">
                <a:highlight>
                  <a:srgbClr val="00FF00"/>
                </a:highlight>
                <a:cs typeface="Arial"/>
              </a:rPr>
              <a:t>topography</a:t>
            </a:r>
            <a:r>
              <a:rPr lang="fr-FR" dirty="0">
                <a:highlight>
                  <a:srgbClr val="00FF00"/>
                </a:highlight>
                <a:cs typeface="Arial"/>
              </a:rPr>
              <a:t> and </a:t>
            </a:r>
            <a:r>
              <a:rPr lang="fr-FR" err="1">
                <a:highlight>
                  <a:srgbClr val="00FF00"/>
                </a:highlight>
                <a:cs typeface="Arial"/>
              </a:rPr>
              <a:t>hydrology</a:t>
            </a:r>
            <a:endParaRPr lang="fr-FR" dirty="0">
              <a:highlight>
                <a:srgbClr val="00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09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530" y="195556"/>
            <a:ext cx="1201126" cy="865395"/>
          </a:xfrm>
        </p:spPr>
        <p:txBody>
          <a:bodyPr/>
          <a:lstStyle/>
          <a:p>
            <a:r>
              <a:rPr lang="fr-FR" dirty="0">
                <a:highlight>
                  <a:srgbClr val="FFFF00"/>
                </a:highlight>
                <a:latin typeface="Franklin Gothic Demi Cond"/>
                <a:ea typeface="Roboto Black"/>
                <a:cs typeface="Arial"/>
              </a:rPr>
              <a:t>LULC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74560B-F01F-647E-6A68-F737E7B28D40}"/>
              </a:ext>
            </a:extLst>
          </p:cNvPr>
          <p:cNvSpPr txBox="1"/>
          <p:nvPr/>
        </p:nvSpPr>
        <p:spPr>
          <a:xfrm>
            <a:off x="682765" y="758628"/>
            <a:ext cx="3494747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err="1">
                <a:solidFill>
                  <a:schemeClr val="accent3"/>
                </a:solidFill>
                <a:cs typeface="Arial"/>
              </a:rPr>
              <a:t>Correlations</a:t>
            </a:r>
            <a:r>
              <a:rPr lang="fr-FR" b="1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b="1" err="1">
                <a:solidFill>
                  <a:schemeClr val="accent3"/>
                </a:solidFill>
                <a:cs typeface="Arial"/>
              </a:rPr>
              <a:t>between</a:t>
            </a:r>
            <a:r>
              <a:rPr lang="fr-FR" b="1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b="1" err="1">
                <a:solidFill>
                  <a:schemeClr val="accent3"/>
                </a:solidFill>
                <a:cs typeface="Arial"/>
              </a:rPr>
              <a:t>surrounding</a:t>
            </a:r>
            <a:r>
              <a:rPr lang="fr-FR" b="1" dirty="0">
                <a:solidFill>
                  <a:schemeClr val="accent3"/>
                </a:solidFill>
                <a:cs typeface="Arial"/>
              </a:rPr>
              <a:t> LULC and river water </a:t>
            </a:r>
            <a:r>
              <a:rPr lang="fr-FR" b="1" err="1">
                <a:solidFill>
                  <a:schemeClr val="accent3"/>
                </a:solidFill>
                <a:cs typeface="Arial"/>
              </a:rPr>
              <a:t>quality</a:t>
            </a:r>
            <a:r>
              <a:rPr lang="fr-FR" b="1" dirty="0">
                <a:solidFill>
                  <a:schemeClr val="accent3"/>
                </a:solidFill>
                <a:cs typeface="Arial"/>
              </a:rPr>
              <a:t>  </a:t>
            </a:r>
          </a:p>
          <a:p>
            <a:endParaRPr lang="fr-FR" dirty="0">
              <a:cs typeface="Arial"/>
            </a:endParaRPr>
          </a:p>
        </p:txBody>
      </p:sp>
      <p:pic>
        <p:nvPicPr>
          <p:cNvPr id="12" name="Image 11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9BA3FE31-429A-2745-52D3-C4995E9A9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5" y="280359"/>
            <a:ext cx="2880913" cy="22870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29ECCF-4FA4-6F67-0A5B-72DABCF9F4CA}"/>
              </a:ext>
            </a:extLst>
          </p:cNvPr>
          <p:cNvSpPr txBox="1"/>
          <p:nvPr/>
        </p:nvSpPr>
        <p:spPr>
          <a:xfrm>
            <a:off x="5481342" y="2508376"/>
            <a:ext cx="28797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Awe, A. A. et al. (2020). Occurrence and probabilistic risk assessment of PAHs in water and sediment samples of the Diep River, South Africa. </a:t>
            </a:r>
            <a:r>
              <a:rPr lang="en-US" sz="800" i="1" err="1">
                <a:solidFill>
                  <a:schemeClr val="accent3"/>
                </a:solidFill>
              </a:rPr>
              <a:t>Heliyon</a:t>
            </a:r>
            <a:r>
              <a:rPr lang="en-US" sz="800" dirty="0">
                <a:solidFill>
                  <a:schemeClr val="accent3"/>
                </a:solidFill>
              </a:rPr>
              <a:t>, </a:t>
            </a:r>
            <a:r>
              <a:rPr lang="en-US" sz="800" i="1" dirty="0">
                <a:solidFill>
                  <a:schemeClr val="accent3"/>
                </a:solidFill>
              </a:rPr>
              <a:t>6</a:t>
            </a:r>
            <a:r>
              <a:rPr lang="en-US" sz="800" dirty="0">
                <a:solidFill>
                  <a:schemeClr val="accent3"/>
                </a:solidFill>
              </a:rPr>
              <a:t>(6), e04306</a:t>
            </a:r>
            <a:r>
              <a:rPr lang="en-US" sz="800" dirty="0"/>
              <a:t>. </a:t>
            </a:r>
            <a:endParaRPr lang="en-US" sz="800" dirty="0">
              <a:cs typeface="Arial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BAA32C-2514-B051-176A-240C035EE2E9}"/>
              </a:ext>
            </a:extLst>
          </p:cNvPr>
          <p:cNvSpPr txBox="1"/>
          <p:nvPr/>
        </p:nvSpPr>
        <p:spPr>
          <a:xfrm>
            <a:off x="5694769" y="2933362"/>
            <a:ext cx="2796809" cy="730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>
                <a:cs typeface="Arial"/>
              </a:rPr>
              <a:t>Industrial</a:t>
            </a:r>
            <a:r>
              <a:rPr lang="fr-FR" sz="1400" dirty="0">
                <a:cs typeface="Arial"/>
              </a:rPr>
              <a:t> </a:t>
            </a:r>
            <a:r>
              <a:rPr lang="en-GB" sz="1400" dirty="0">
                <a:cs typeface="Arial"/>
              </a:rPr>
              <a:t>activities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found</a:t>
            </a:r>
            <a:r>
              <a:rPr lang="fr-FR" sz="1400" dirty="0">
                <a:cs typeface="Arial"/>
              </a:rPr>
              <a:t> to lead to </a:t>
            </a:r>
            <a:r>
              <a:rPr lang="fr-FR" sz="1400" dirty="0" err="1">
                <a:cs typeface="Arial"/>
              </a:rPr>
              <a:t>increased</a:t>
            </a:r>
            <a:r>
              <a:rPr lang="fr-FR" sz="1400" dirty="0">
                <a:cs typeface="Arial"/>
              </a:rPr>
              <a:t> PAH concentrations </a:t>
            </a:r>
            <a:endParaRPr lang="en-US" sz="1400" dirty="0">
              <a:cs typeface="Arial"/>
            </a:endParaRPr>
          </a:p>
          <a:p>
            <a:pPr algn="l"/>
            <a:endParaRPr lang="fr-FR" dirty="0">
              <a:cs typeface="Arial"/>
            </a:endParaRPr>
          </a:p>
        </p:txBody>
      </p:sp>
      <p:pic>
        <p:nvPicPr>
          <p:cNvPr id="15" name="Image 1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FDF0C01-64E2-70EB-3B23-47615061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42" y="1465797"/>
            <a:ext cx="3492725" cy="241420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423C2E3-0545-CAE3-1C04-A79DEF111254}"/>
              </a:ext>
            </a:extLst>
          </p:cNvPr>
          <p:cNvSpPr txBox="1"/>
          <p:nvPr/>
        </p:nvSpPr>
        <p:spPr>
          <a:xfrm>
            <a:off x="1365653" y="4536027"/>
            <a:ext cx="234559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413C3A"/>
                </a:solidFill>
                <a:latin typeface="Arial"/>
                <a:cs typeface="Arial"/>
              </a:rPr>
              <a:t>Positive </a:t>
            </a:r>
            <a:r>
              <a:rPr lang="fr-FR" dirty="0" err="1">
                <a:solidFill>
                  <a:srgbClr val="413C3A"/>
                </a:solidFill>
                <a:latin typeface="Arial"/>
                <a:cs typeface="Arial"/>
              </a:rPr>
              <a:t>correlation</a:t>
            </a:r>
            <a:r>
              <a:rPr lang="fr-FR" dirty="0">
                <a:solidFill>
                  <a:srgbClr val="413C3A"/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rgbClr val="413C3A"/>
                </a:solidFill>
                <a:latin typeface="Arial"/>
                <a:cs typeface="Arial"/>
              </a:rPr>
              <a:t>between</a:t>
            </a:r>
            <a:r>
              <a:rPr lang="fr-FR" dirty="0">
                <a:solidFill>
                  <a:srgbClr val="413C3A"/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rgbClr val="413C3A"/>
                </a:solidFill>
                <a:latin typeface="Arial"/>
                <a:cs typeface="Arial"/>
              </a:rPr>
              <a:t>forest</a:t>
            </a:r>
            <a:r>
              <a:rPr lang="fr-FR" dirty="0">
                <a:solidFill>
                  <a:srgbClr val="413C3A"/>
                </a:solidFill>
                <a:latin typeface="Arial"/>
                <a:cs typeface="Arial"/>
              </a:rPr>
              <a:t> cover and DO </a:t>
            </a:r>
            <a:r>
              <a:rPr lang="fr-FR" dirty="0" err="1">
                <a:solidFill>
                  <a:srgbClr val="413C3A"/>
                </a:solidFill>
                <a:latin typeface="Arial"/>
                <a:cs typeface="Arial"/>
              </a:rPr>
              <a:t>levels</a:t>
            </a:r>
            <a:r>
              <a:rPr lang="fr-FR" dirty="0">
                <a:solidFill>
                  <a:srgbClr val="413C3A"/>
                </a:solidFill>
                <a:latin typeface="Arial"/>
                <a:cs typeface="Arial"/>
              </a:rPr>
              <a:t> ! </a:t>
            </a:r>
            <a:endParaRPr lang="fr-FR" dirty="0">
              <a:cs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2FF024-6CC2-4782-DF35-00E28FA09048}"/>
              </a:ext>
            </a:extLst>
          </p:cNvPr>
          <p:cNvSpPr txBox="1"/>
          <p:nvPr/>
        </p:nvSpPr>
        <p:spPr>
          <a:xfrm>
            <a:off x="794030" y="3828544"/>
            <a:ext cx="36060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Mainali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,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Janardan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&amp; Chang,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Heejun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. (2020).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Environmental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and Spatial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Factors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Affecting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Surface Water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Quality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in a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Himalayan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Watershed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, Central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Nepal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.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Environmental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and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Sustainability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Indicators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. 9. 100096. 10.1016/j.indic.2020.100096. </a:t>
            </a:r>
            <a:endParaRPr lang="fr-FR" sz="8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EBEE436-2664-A645-748C-5254AD93447A}"/>
              </a:ext>
            </a:extLst>
          </p:cNvPr>
          <p:cNvSpPr/>
          <p:nvPr/>
        </p:nvSpPr>
        <p:spPr>
          <a:xfrm>
            <a:off x="1760017" y="3256471"/>
            <a:ext cx="365365" cy="19622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A29F96F-6EE3-CF7F-F0CE-01BB7A1FC1E1}"/>
              </a:ext>
            </a:extLst>
          </p:cNvPr>
          <p:cNvSpPr/>
          <p:nvPr/>
        </p:nvSpPr>
        <p:spPr>
          <a:xfrm>
            <a:off x="6562460" y="283748"/>
            <a:ext cx="932255" cy="19568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25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272" y="195557"/>
            <a:ext cx="3339642" cy="870003"/>
          </a:xfrm>
        </p:spPr>
        <p:txBody>
          <a:bodyPr>
            <a:normAutofit/>
          </a:bodyPr>
          <a:lstStyle/>
          <a:p>
            <a:r>
              <a:rPr lang="fr-FR" err="1">
                <a:highlight>
                  <a:srgbClr val="FF00FF"/>
                </a:highlight>
                <a:latin typeface="Franklin Gothic Demi Cond"/>
                <a:ea typeface="Roboto Black"/>
                <a:cs typeface="Arial"/>
              </a:rPr>
              <a:t>Climate</a:t>
            </a:r>
            <a:r>
              <a:rPr lang="fr-FR" dirty="0">
                <a:highlight>
                  <a:srgbClr val="FF00FF"/>
                </a:highlight>
                <a:latin typeface="Franklin Gothic Demi Cond"/>
                <a:ea typeface="Roboto Black"/>
                <a:cs typeface="Arial"/>
              </a:rPr>
              <a:t> conditions</a:t>
            </a:r>
            <a:endParaRPr lang="fr-FR">
              <a:highlight>
                <a:srgbClr val="FF00FF"/>
              </a:highlight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23C2E3-0545-CAE3-1C04-A79DEF111254}"/>
              </a:ext>
            </a:extLst>
          </p:cNvPr>
          <p:cNvSpPr txBox="1"/>
          <p:nvPr/>
        </p:nvSpPr>
        <p:spPr>
          <a:xfrm>
            <a:off x="619016" y="4512982"/>
            <a:ext cx="33318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  <a:ea typeface="+mn-lt"/>
                <a:cs typeface="+mn-lt"/>
              </a:rPr>
              <a:t>M. Mamun, N. Jargal, K.-G. An, </a:t>
            </a:r>
            <a:r>
              <a:rPr lang="en-US" sz="800" dirty="0" err="1">
                <a:solidFill>
                  <a:schemeClr val="tx2"/>
                </a:solidFill>
                <a:ea typeface="+mn-lt"/>
                <a:cs typeface="+mn-lt"/>
              </a:rPr>
              <a:t>Spatio</a:t>
            </a:r>
            <a:r>
              <a:rPr lang="en-US" sz="800" dirty="0">
                <a:solidFill>
                  <a:schemeClr val="tx2"/>
                </a:solidFill>
                <a:ea typeface="+mn-lt"/>
                <a:cs typeface="+mn-lt"/>
              </a:rPr>
              <a:t>-temporal characterization of nutrient and organic pollution along with nutrient-chlorophyll-a dynamics in the Geum River, (2022)</a:t>
            </a:r>
            <a:endParaRPr lang="fr-FR" sz="800">
              <a:solidFill>
                <a:schemeClr val="tx2"/>
              </a:solidFill>
              <a:cs typeface="Arial"/>
            </a:endParaRPr>
          </a:p>
        </p:txBody>
      </p:sp>
      <p:pic>
        <p:nvPicPr>
          <p:cNvPr id="2" name="Image 1" descr="Une image contenant diagramme, texte, Plan, Dessin technique&#10;&#10;Description générée automatiquement">
            <a:extLst>
              <a:ext uri="{FF2B5EF4-FFF2-40B4-BE49-F238E27FC236}">
                <a16:creationId xmlns:a16="http://schemas.microsoft.com/office/drawing/2014/main" id="{63775FD1-666F-B1F3-CAE4-05E8B9FA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58" y="1004636"/>
            <a:ext cx="3333177" cy="2860266"/>
          </a:xfrm>
          <a:prstGeom prst="rect">
            <a:avLst/>
          </a:prstGeom>
        </p:spPr>
      </p:pic>
      <p:pic>
        <p:nvPicPr>
          <p:cNvPr id="3" name="Image 2" descr="Une image contenant texte, Police, blanc, capture d’écran&#10;&#10;Description générée automatiquement">
            <a:extLst>
              <a:ext uri="{FF2B5EF4-FFF2-40B4-BE49-F238E27FC236}">
                <a16:creationId xmlns:a16="http://schemas.microsoft.com/office/drawing/2014/main" id="{FF39243F-DEB8-87BA-E414-C5A85972E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44" y="3860083"/>
            <a:ext cx="1921900" cy="389845"/>
          </a:xfrm>
          <a:prstGeom prst="rect">
            <a:avLst/>
          </a:prstGeom>
        </p:spPr>
      </p:pic>
      <p:pic>
        <p:nvPicPr>
          <p:cNvPr id="5" name="Image 4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92494E2F-EF1F-6726-F157-6DC120706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085" y="1799725"/>
            <a:ext cx="4572000" cy="14610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69C6FA-6386-11F7-BA28-5669DAD57C38}"/>
              </a:ext>
            </a:extLst>
          </p:cNvPr>
          <p:cNvSpPr txBox="1"/>
          <p:nvPr/>
        </p:nvSpPr>
        <p:spPr>
          <a:xfrm>
            <a:off x="4510658" y="3264141"/>
            <a:ext cx="45745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Zwolsman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, J., &amp; AJ, v. B. (2007). Impact of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summer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droughts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on water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quality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of the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rhine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river - a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preview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of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climate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 change?</a:t>
            </a:r>
            <a:r>
              <a:rPr lang="fr-FR" sz="800" i="1" dirty="0">
                <a:solidFill>
                  <a:schemeClr val="accent3"/>
                </a:solidFill>
                <a:ea typeface="+mn-lt"/>
                <a:cs typeface="+mn-lt"/>
              </a:rPr>
              <a:t> Water Science and </a:t>
            </a:r>
            <a:r>
              <a:rPr lang="fr-FR" sz="800" i="1" err="1">
                <a:solidFill>
                  <a:schemeClr val="accent3"/>
                </a:solidFill>
                <a:ea typeface="+mn-lt"/>
                <a:cs typeface="+mn-lt"/>
              </a:rPr>
              <a:t>Technology</a:t>
            </a:r>
            <a:r>
              <a:rPr lang="fr-FR" sz="800" i="1" dirty="0">
                <a:solidFill>
                  <a:schemeClr val="accent3"/>
                </a:solidFill>
                <a:ea typeface="+mn-lt"/>
                <a:cs typeface="+mn-lt"/>
              </a:rPr>
              <a:t>, 56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(4), 45-55. </a:t>
            </a:r>
            <a:r>
              <a:rPr lang="fr-FR" sz="800" err="1">
                <a:solidFill>
                  <a:schemeClr val="accent3"/>
                </a:solidFill>
                <a:ea typeface="+mn-lt"/>
                <a:cs typeface="+mn-lt"/>
              </a:rPr>
              <a:t>doi:https</a:t>
            </a:r>
            <a:r>
              <a:rPr lang="fr-FR" sz="800" dirty="0">
                <a:solidFill>
                  <a:schemeClr val="accent3"/>
                </a:solidFill>
                <a:ea typeface="+mn-lt"/>
                <a:cs typeface="+mn-lt"/>
              </a:rPr>
              <a:t>://doi.org/10.2166/wst.2007.535 </a:t>
            </a:r>
            <a:endParaRPr lang="fr-FR" sz="8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8C879B-6071-88B6-BAAE-D06330CB4553}"/>
              </a:ext>
            </a:extLst>
          </p:cNvPr>
          <p:cNvSpPr txBox="1"/>
          <p:nvPr/>
        </p:nvSpPr>
        <p:spPr>
          <a:xfrm>
            <a:off x="1339101" y="666532"/>
            <a:ext cx="1891513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 err="1">
                <a:cs typeface="Arial"/>
              </a:rPr>
              <a:t>Seasonal</a:t>
            </a:r>
            <a:r>
              <a:rPr lang="fr-FR" b="1" dirty="0">
                <a:cs typeface="Arial"/>
              </a:rPr>
              <a:t> variation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382A82-FB0A-00B4-8C45-805C43422471}"/>
              </a:ext>
            </a:extLst>
          </p:cNvPr>
          <p:cNvSpPr txBox="1"/>
          <p:nvPr/>
        </p:nvSpPr>
        <p:spPr>
          <a:xfrm>
            <a:off x="5159855" y="1445431"/>
            <a:ext cx="327878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 err="1">
                <a:cs typeface="Arial"/>
              </a:rPr>
              <a:t>Drought</a:t>
            </a:r>
            <a:r>
              <a:rPr lang="fr-FR" b="1" dirty="0">
                <a:cs typeface="Arial"/>
              </a:rPr>
              <a:t> </a:t>
            </a:r>
            <a:r>
              <a:rPr lang="fr-FR" b="1" dirty="0" err="1">
                <a:cs typeface="Arial"/>
              </a:rPr>
              <a:t>exacerbated</a:t>
            </a:r>
            <a:r>
              <a:rPr lang="fr-FR" b="1" dirty="0">
                <a:cs typeface="Arial"/>
              </a:rPr>
              <a:t> eutrophication</a:t>
            </a:r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9F77C9A-77EE-B935-4D93-12C928FF6625}"/>
              </a:ext>
            </a:extLst>
          </p:cNvPr>
          <p:cNvSpPr/>
          <p:nvPr/>
        </p:nvSpPr>
        <p:spPr>
          <a:xfrm>
            <a:off x="575539" y="2809411"/>
            <a:ext cx="1241048" cy="10212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FEFCD02-53F5-F8F4-2506-B6407DE112D0}"/>
              </a:ext>
            </a:extLst>
          </p:cNvPr>
          <p:cNvSpPr/>
          <p:nvPr/>
        </p:nvSpPr>
        <p:spPr>
          <a:xfrm>
            <a:off x="1667963" y="1924344"/>
            <a:ext cx="1241048" cy="102121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63AB95-7F66-DC07-12AB-B62BF8B8574F}"/>
              </a:ext>
            </a:extLst>
          </p:cNvPr>
          <p:cNvSpPr txBox="1"/>
          <p:nvPr/>
        </p:nvSpPr>
        <p:spPr>
          <a:xfrm>
            <a:off x="4723725" y="4329238"/>
            <a:ext cx="3853831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cs typeface="Arial"/>
              </a:rPr>
              <a:t>+ </a:t>
            </a:r>
            <a:r>
              <a:rPr lang="fr-FR" b="1" err="1">
                <a:cs typeface="Arial"/>
              </a:rPr>
              <a:t>Atmospheric</a:t>
            </a:r>
            <a:r>
              <a:rPr lang="fr-FR" b="1" dirty="0">
                <a:cs typeface="Arial"/>
              </a:rPr>
              <a:t> </a:t>
            </a:r>
            <a:r>
              <a:rPr lang="fr-FR" b="1" err="1">
                <a:cs typeface="Arial"/>
              </a:rPr>
              <a:t>deposition</a:t>
            </a:r>
            <a:r>
              <a:rPr lang="fr-FR" b="1" dirty="0">
                <a:cs typeface="Arial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6214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3B10A-ED1A-8846-97E5-AD42E8205C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35" y="195557"/>
            <a:ext cx="4418117" cy="870003"/>
          </a:xfrm>
        </p:spPr>
        <p:txBody>
          <a:bodyPr>
            <a:normAutofit/>
          </a:bodyPr>
          <a:lstStyle/>
          <a:p>
            <a:pPr algn="ctr"/>
            <a:r>
              <a:rPr lang="fr-FR" err="1">
                <a:highlight>
                  <a:srgbClr val="00FF00"/>
                </a:highlight>
                <a:latin typeface="Franklin Gothic Demi Cond"/>
                <a:ea typeface="Roboto Black"/>
                <a:cs typeface="Arial"/>
              </a:rPr>
              <a:t>Catchment</a:t>
            </a:r>
            <a:r>
              <a:rPr lang="fr-FR" dirty="0">
                <a:highlight>
                  <a:srgbClr val="00FF00"/>
                </a:highlight>
                <a:latin typeface="Franklin Gothic Demi Cond"/>
                <a:ea typeface="Roboto Black"/>
                <a:cs typeface="Arial"/>
              </a:rPr>
              <a:t> </a:t>
            </a:r>
            <a:r>
              <a:rPr lang="fr-FR" err="1">
                <a:highlight>
                  <a:srgbClr val="00FF00"/>
                </a:highlight>
                <a:latin typeface="Franklin Gothic Demi Cond"/>
                <a:ea typeface="Roboto Black"/>
                <a:cs typeface="Arial"/>
              </a:rPr>
              <a:t>characteristics</a:t>
            </a:r>
            <a:r>
              <a:rPr lang="fr-FR" dirty="0">
                <a:highlight>
                  <a:srgbClr val="00FF00"/>
                </a:highlight>
                <a:latin typeface="Franklin Gothic Demi Cond"/>
                <a:ea typeface="Roboto Black"/>
                <a:cs typeface="Arial"/>
              </a:rPr>
              <a:t> </a:t>
            </a:r>
            <a:endParaRPr lang="fr-FR" dirty="0">
              <a:highlight>
                <a:srgbClr val="00FF00"/>
              </a:highlight>
            </a:endParaRPr>
          </a:p>
        </p:txBody>
      </p:sp>
      <p:pic>
        <p:nvPicPr>
          <p:cNvPr id="14" name="Image 13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2D7312E9-E90A-437B-4443-E1609414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11" y="1065371"/>
            <a:ext cx="2119720" cy="2188839"/>
          </a:xfrm>
          <a:prstGeom prst="rect">
            <a:avLst/>
          </a:prstGeom>
        </p:spPr>
      </p:pic>
      <p:pic>
        <p:nvPicPr>
          <p:cNvPr id="15" name="Image 14" descr="Une image contenant texte, Police, blanc&#10;&#10;Description générée automatiquement">
            <a:extLst>
              <a:ext uri="{FF2B5EF4-FFF2-40B4-BE49-F238E27FC236}">
                <a16:creationId xmlns:a16="http://schemas.microsoft.com/office/drawing/2014/main" id="{B5D34DF2-F55C-16BE-8145-5480E695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93" y="3397841"/>
            <a:ext cx="1852078" cy="29988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FA9D76E-1968-AB23-5FC9-0E2D9B66CCD9}"/>
              </a:ext>
            </a:extLst>
          </p:cNvPr>
          <p:cNvSpPr txBox="1"/>
          <p:nvPr/>
        </p:nvSpPr>
        <p:spPr>
          <a:xfrm>
            <a:off x="2320390" y="3759256"/>
            <a:ext cx="50241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dirty="0" err="1"/>
              <a:t>Shuci</a:t>
            </a:r>
            <a:r>
              <a:rPr lang="en-US" sz="600" dirty="0"/>
              <a:t> Liu, </a:t>
            </a:r>
            <a:r>
              <a:rPr lang="en-US" sz="600" dirty="0" err="1"/>
              <a:t>Dongryeol</a:t>
            </a:r>
            <a:r>
              <a:rPr lang="en-US" sz="600" dirty="0"/>
              <a:t> Ryu, J. Angus Webb, Anna Lintern, </a:t>
            </a:r>
            <a:r>
              <a:rPr lang="en-US" sz="600" dirty="0" err="1"/>
              <a:t>Danlu</a:t>
            </a:r>
            <a:r>
              <a:rPr lang="en-US" sz="600" dirty="0"/>
              <a:t> Guo, David Waters, Andrew W. Western, A multi-model approach to assessing the impacts of catchment characteristics on spatial water quality in the Great Barrier Reef catchments, Environmental Pollution, Volume 288, 2021, 117337</a:t>
            </a:r>
            <a:endParaRPr lang="en-US" sz="600" dirty="0">
              <a:cs typeface="Arial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FC6479-72DA-80F5-FAD4-64DEECC9E5B9}"/>
              </a:ext>
            </a:extLst>
          </p:cNvPr>
          <p:cNvSpPr txBox="1"/>
          <p:nvPr/>
        </p:nvSpPr>
        <p:spPr>
          <a:xfrm>
            <a:off x="1346265" y="1774106"/>
            <a:ext cx="2038181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>
                <a:ea typeface="+mn-lt"/>
                <a:cs typeface="+mn-lt"/>
              </a:rPr>
              <a:t>Catchment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elevation</a:t>
            </a:r>
            <a:r>
              <a:rPr lang="fr-FR" dirty="0">
                <a:ea typeface="+mn-lt"/>
                <a:cs typeface="+mn-lt"/>
              </a:rPr>
              <a:t> has </a:t>
            </a:r>
            <a:r>
              <a:rPr lang="fr-FR" dirty="0" err="1">
                <a:ea typeface="+mn-lt"/>
                <a:cs typeface="+mn-lt"/>
              </a:rPr>
              <a:t>negative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effect</a:t>
            </a:r>
            <a:r>
              <a:rPr lang="fr-FR" dirty="0">
                <a:ea typeface="+mn-lt"/>
                <a:cs typeface="+mn-lt"/>
              </a:rPr>
              <a:t> on NH4 concentration</a:t>
            </a:r>
            <a:endParaRPr lang="fr-FR" sz="2000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baseline="-25000" dirty="0">
              <a:ea typeface="+mn-lt"/>
              <a:cs typeface="+mn-lt"/>
            </a:endParaRPr>
          </a:p>
          <a:p>
            <a:pPr algn="ctr"/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4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6A7BAC-1FF0-0541-9F85-EBD9723850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ENV-512: Global Change Ecology and Fluvial Ecosystems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ECE36-6FA9-F448-B7FB-41F2F6A524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84B9A52-4FC3-684F-BF5F-786B61CB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3" y="192263"/>
            <a:ext cx="7097395" cy="1011522"/>
          </a:xfrm>
        </p:spPr>
        <p:txBody>
          <a:bodyPr>
            <a:normAutofit/>
          </a:bodyPr>
          <a:lstStyle/>
          <a:p>
            <a:r>
              <a:rPr lang="fr-FR" dirty="0">
                <a:latin typeface="Franklin Gothic Demi Cond"/>
                <a:ea typeface="Roboto Black"/>
                <a:cs typeface="Arial"/>
              </a:rPr>
              <a:t>Key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factors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affecting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river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quality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in </a:t>
            </a:r>
            <a:r>
              <a:rPr lang="fr-FR" dirty="0" err="1">
                <a:latin typeface="Franklin Gothic Demi Cond"/>
                <a:ea typeface="Roboto Black"/>
                <a:cs typeface="Arial"/>
              </a:rPr>
              <a:t>urban</a:t>
            </a:r>
            <a:r>
              <a:rPr lang="fr-FR" dirty="0">
                <a:latin typeface="Franklin Gothic Demi Cond"/>
                <a:ea typeface="Roboto Black"/>
                <a:cs typeface="Arial"/>
              </a:rPr>
              <a:t> and rural areas</a:t>
            </a:r>
            <a:endParaRPr lang="fr-FR"/>
          </a:p>
        </p:txBody>
      </p:sp>
      <p:pic>
        <p:nvPicPr>
          <p:cNvPr id="9" name="Espace réservé du contenu 8" descr="Une image contenant texte, capture d’écran, nombre, ligne&#10;&#10;Description générée automatiquement">
            <a:extLst>
              <a:ext uri="{FF2B5EF4-FFF2-40B4-BE49-F238E27FC236}">
                <a16:creationId xmlns:a16="http://schemas.microsoft.com/office/drawing/2014/main" id="{B7339A03-912E-B6F3-CA22-59DA4E4C0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018" y="1065898"/>
            <a:ext cx="6595381" cy="399454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87B9E1-13FA-1B22-DC7B-EFD82A8EA616}"/>
              </a:ext>
            </a:extLst>
          </p:cNvPr>
          <p:cNvSpPr/>
          <p:nvPr/>
        </p:nvSpPr>
        <p:spPr>
          <a:xfrm>
            <a:off x="1872177" y="1400124"/>
            <a:ext cx="986088" cy="326433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2ABCF-FE83-4B30-DC6D-7DC76B850CE1}"/>
              </a:ext>
            </a:extLst>
          </p:cNvPr>
          <p:cNvSpPr/>
          <p:nvPr/>
        </p:nvSpPr>
        <p:spPr>
          <a:xfrm>
            <a:off x="6757142" y="1400124"/>
            <a:ext cx="897641" cy="326433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60728-2618-3A1F-426B-7CF22B19A078}"/>
              </a:ext>
            </a:extLst>
          </p:cNvPr>
          <p:cNvSpPr/>
          <p:nvPr/>
        </p:nvSpPr>
        <p:spPr>
          <a:xfrm>
            <a:off x="4022105" y="1400123"/>
            <a:ext cx="2625748" cy="326433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CED5F3-27ED-00D8-3CB7-34CB3C249D09}"/>
              </a:ext>
            </a:extLst>
          </p:cNvPr>
          <p:cNvSpPr/>
          <p:nvPr/>
        </p:nvSpPr>
        <p:spPr>
          <a:xfrm>
            <a:off x="5336301" y="3318910"/>
            <a:ext cx="373303" cy="12006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4B9A61-8F0D-641F-5266-6960CF6693A9}"/>
              </a:ext>
            </a:extLst>
          </p:cNvPr>
          <p:cNvSpPr/>
          <p:nvPr/>
        </p:nvSpPr>
        <p:spPr>
          <a:xfrm>
            <a:off x="4023211" y="2080660"/>
            <a:ext cx="407321" cy="880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4F3EF81-16F5-3EF4-8CE8-4AD0628C1DE0}"/>
              </a:ext>
            </a:extLst>
          </p:cNvPr>
          <p:cNvSpPr/>
          <p:nvPr/>
        </p:nvSpPr>
        <p:spPr>
          <a:xfrm>
            <a:off x="6758247" y="2264355"/>
            <a:ext cx="318875" cy="880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980B03B-1100-EC91-FD8A-1FF636C01D6A}"/>
              </a:ext>
            </a:extLst>
          </p:cNvPr>
          <p:cNvSpPr/>
          <p:nvPr/>
        </p:nvSpPr>
        <p:spPr>
          <a:xfrm>
            <a:off x="6731032" y="4264604"/>
            <a:ext cx="373303" cy="506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677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769</Words>
  <Application>Microsoft Macintosh PowerPoint</Application>
  <PresentationFormat>Экран (16:9)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Franklin Gothic Demi Cond</vt:lpstr>
      <vt:lpstr>Roboto Black</vt:lpstr>
      <vt:lpstr>Wingdings</vt:lpstr>
      <vt:lpstr>Thème Office</vt:lpstr>
      <vt:lpstr>Influences of key factors on river water quality in urban and rural areas.</vt:lpstr>
      <vt:lpstr>Introduction</vt:lpstr>
      <vt:lpstr>Problems of river water quality </vt:lpstr>
      <vt:lpstr>Methods &amp; Tools assessing surface water quality </vt:lpstr>
      <vt:lpstr>Factors affecting river water quality</vt:lpstr>
      <vt:lpstr>LULC</vt:lpstr>
      <vt:lpstr>Climate conditions</vt:lpstr>
      <vt:lpstr>Catchment characteristics </vt:lpstr>
      <vt:lpstr>Key factors affecting river quality in urban and rural areas</vt:lpstr>
      <vt:lpstr>Possible key sources and affected water quality parameters in urban and rural areas</vt:lpstr>
      <vt:lpstr>General insights on key factors affecting water quality in urban and rural areas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Marzhan Zhailau</cp:lastModifiedBy>
  <cp:revision>2</cp:revision>
  <dcterms:created xsi:type="dcterms:W3CDTF">2019-04-02T06:24:35Z</dcterms:created>
  <dcterms:modified xsi:type="dcterms:W3CDTF">2024-12-11T11:10:26Z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