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4"/>
  </p:sldMasterIdLst>
  <p:sldIdLst>
    <p:sldId id="256" r:id="rId5"/>
    <p:sldId id="281" r:id="rId6"/>
    <p:sldId id="257" r:id="rId7"/>
    <p:sldId id="264" r:id="rId8"/>
    <p:sldId id="265" r:id="rId9"/>
    <p:sldId id="266" r:id="rId10"/>
    <p:sldId id="258" r:id="rId11"/>
    <p:sldId id="260" r:id="rId12"/>
    <p:sldId id="271" r:id="rId13"/>
    <p:sldId id="259" r:id="rId14"/>
    <p:sldId id="272" r:id="rId15"/>
    <p:sldId id="273" r:id="rId16"/>
    <p:sldId id="274" r:id="rId17"/>
    <p:sldId id="276" r:id="rId18"/>
    <p:sldId id="275" r:id="rId19"/>
    <p:sldId id="278" r:id="rId20"/>
    <p:sldId id="277" r:id="rId21"/>
    <p:sldId id="280" r:id="rId22"/>
    <p:sldId id="279" r:id="rId23"/>
    <p:sldId id="267" r:id="rId24"/>
    <p:sldId id="268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B24"/>
    <a:srgbClr val="408E1C"/>
    <a:srgbClr val="8EB21E"/>
    <a:srgbClr val="D8B11D"/>
    <a:srgbClr val="E9713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7E0AC4-CFCD-E504-D540-45BE528C8161}" v="17" dt="2024-12-11T11:14:06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40" autoAdjust="0"/>
    <p:restoredTop sz="94660"/>
  </p:normalViewPr>
  <p:slideViewPr>
    <p:cSldViewPr snapToGrid="0">
      <p:cViewPr varScale="1">
        <p:scale>
          <a:sx n="45" d="100"/>
          <a:sy n="45" d="100"/>
        </p:scale>
        <p:origin x="2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3E475A-CF18-4775-AF18-EDF448D3894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4F7EE4AF-D2E3-4E30-AE99-34FD5DCCD6E4}">
      <dgm:prSet/>
      <dgm:spPr/>
      <dgm:t>
        <a:bodyPr/>
        <a:lstStyle/>
        <a:p>
          <a:r>
            <a:rPr lang="fr-FR"/>
            <a:t>Introduction</a:t>
          </a:r>
          <a:endParaRPr lang="en-US"/>
        </a:p>
      </dgm:t>
    </dgm:pt>
    <dgm:pt modelId="{393FFDFF-A1EC-421B-8CBD-A0A30C39EE07}" type="parTrans" cxnId="{333585AC-CB32-456C-93A3-6ADEA3C5EF09}">
      <dgm:prSet/>
      <dgm:spPr/>
      <dgm:t>
        <a:bodyPr/>
        <a:lstStyle/>
        <a:p>
          <a:endParaRPr lang="en-US"/>
        </a:p>
      </dgm:t>
    </dgm:pt>
    <dgm:pt modelId="{13608A7A-D8BC-4758-B55B-B40EC98ACC56}" type="sibTrans" cxnId="{333585AC-CB32-456C-93A3-6ADEA3C5EF09}">
      <dgm:prSet/>
      <dgm:spPr/>
      <dgm:t>
        <a:bodyPr/>
        <a:lstStyle/>
        <a:p>
          <a:endParaRPr lang="en-US"/>
        </a:p>
      </dgm:t>
    </dgm:pt>
    <dgm:pt modelId="{73375CCC-6FE4-4A03-B3EF-E6B55A99AAD4}">
      <dgm:prSet/>
      <dgm:spPr/>
      <dgm:t>
        <a:bodyPr/>
        <a:lstStyle/>
        <a:p>
          <a:r>
            <a:rPr lang="fr-FR"/>
            <a:t>Methods</a:t>
          </a:r>
          <a:endParaRPr lang="en-US"/>
        </a:p>
      </dgm:t>
    </dgm:pt>
    <dgm:pt modelId="{BD5A402E-B1C6-4FA9-A3E8-960B621582CE}" type="parTrans" cxnId="{6988C5EF-A423-4232-B4AF-5B5DE28EFC67}">
      <dgm:prSet/>
      <dgm:spPr/>
      <dgm:t>
        <a:bodyPr/>
        <a:lstStyle/>
        <a:p>
          <a:endParaRPr lang="en-US"/>
        </a:p>
      </dgm:t>
    </dgm:pt>
    <dgm:pt modelId="{ECBFC449-EA0B-4B54-A347-88462D2A53E3}" type="sibTrans" cxnId="{6988C5EF-A423-4232-B4AF-5B5DE28EFC67}">
      <dgm:prSet/>
      <dgm:spPr/>
      <dgm:t>
        <a:bodyPr/>
        <a:lstStyle/>
        <a:p>
          <a:endParaRPr lang="en-US"/>
        </a:p>
      </dgm:t>
    </dgm:pt>
    <dgm:pt modelId="{5AE8B66D-B171-4055-8658-75401F2ECFCC}">
      <dgm:prSet/>
      <dgm:spPr/>
      <dgm:t>
        <a:bodyPr/>
        <a:lstStyle/>
        <a:p>
          <a:r>
            <a:rPr lang="fr-FR"/>
            <a:t>Results</a:t>
          </a:r>
          <a:endParaRPr lang="en-US"/>
        </a:p>
      </dgm:t>
    </dgm:pt>
    <dgm:pt modelId="{38DEAEB8-E602-45EC-8626-5D38E56E6BD9}" type="parTrans" cxnId="{87AF9380-C04B-4954-9BBD-23A021DA1E73}">
      <dgm:prSet/>
      <dgm:spPr/>
      <dgm:t>
        <a:bodyPr/>
        <a:lstStyle/>
        <a:p>
          <a:endParaRPr lang="en-US"/>
        </a:p>
      </dgm:t>
    </dgm:pt>
    <dgm:pt modelId="{5B6B78FD-45F3-4749-B176-20E655F258B4}" type="sibTrans" cxnId="{87AF9380-C04B-4954-9BBD-23A021DA1E73}">
      <dgm:prSet/>
      <dgm:spPr/>
      <dgm:t>
        <a:bodyPr/>
        <a:lstStyle/>
        <a:p>
          <a:endParaRPr lang="en-US"/>
        </a:p>
      </dgm:t>
    </dgm:pt>
    <dgm:pt modelId="{064EC721-A00B-488A-A270-54181A81E987}">
      <dgm:prSet/>
      <dgm:spPr/>
      <dgm:t>
        <a:bodyPr/>
        <a:lstStyle/>
        <a:p>
          <a:r>
            <a:rPr lang="fr-FR"/>
            <a:t>Discussion</a:t>
          </a:r>
          <a:endParaRPr lang="en-US"/>
        </a:p>
      </dgm:t>
    </dgm:pt>
    <dgm:pt modelId="{EC187C0E-0500-4F2F-9D3D-23A0D808DCFF}" type="parTrans" cxnId="{8456F2FB-68B8-4067-A63B-B97B63400E39}">
      <dgm:prSet/>
      <dgm:spPr/>
      <dgm:t>
        <a:bodyPr/>
        <a:lstStyle/>
        <a:p>
          <a:endParaRPr lang="en-US"/>
        </a:p>
      </dgm:t>
    </dgm:pt>
    <dgm:pt modelId="{6A1DF653-F5B1-40E7-8AC7-D1542163E4B0}" type="sibTrans" cxnId="{8456F2FB-68B8-4067-A63B-B97B63400E39}">
      <dgm:prSet/>
      <dgm:spPr/>
      <dgm:t>
        <a:bodyPr/>
        <a:lstStyle/>
        <a:p>
          <a:endParaRPr lang="en-US"/>
        </a:p>
      </dgm:t>
    </dgm:pt>
    <dgm:pt modelId="{3D9CF083-DBA5-4D74-9D39-A6407D5B994E}">
      <dgm:prSet/>
      <dgm:spPr/>
      <dgm:t>
        <a:bodyPr/>
        <a:lstStyle/>
        <a:p>
          <a:r>
            <a:rPr lang="fr-FR"/>
            <a:t>Summary and conclusion</a:t>
          </a:r>
          <a:endParaRPr lang="en-US"/>
        </a:p>
      </dgm:t>
    </dgm:pt>
    <dgm:pt modelId="{12EE0FBF-C728-46DC-AF8B-E27FF76EBB8C}" type="parTrans" cxnId="{95492F1B-47B4-4B3D-97AA-6B96A0C9643C}">
      <dgm:prSet/>
      <dgm:spPr/>
      <dgm:t>
        <a:bodyPr/>
        <a:lstStyle/>
        <a:p>
          <a:endParaRPr lang="en-US"/>
        </a:p>
      </dgm:t>
    </dgm:pt>
    <dgm:pt modelId="{AA81A4E5-3BA8-4194-8F98-B64E71A31FF8}" type="sibTrans" cxnId="{95492F1B-47B4-4B3D-97AA-6B96A0C9643C}">
      <dgm:prSet/>
      <dgm:spPr/>
      <dgm:t>
        <a:bodyPr/>
        <a:lstStyle/>
        <a:p>
          <a:endParaRPr lang="en-US"/>
        </a:p>
      </dgm:t>
    </dgm:pt>
    <dgm:pt modelId="{8C4593E3-3D11-49A2-9A06-95313173E72E}" type="pres">
      <dgm:prSet presAssocID="{153E475A-CF18-4775-AF18-EDF448D3894C}" presName="root" presStyleCnt="0">
        <dgm:presLayoutVars>
          <dgm:dir/>
          <dgm:resizeHandles val="exact"/>
        </dgm:presLayoutVars>
      </dgm:prSet>
      <dgm:spPr/>
    </dgm:pt>
    <dgm:pt modelId="{AE2FA70F-1CD9-4760-82D0-60DFFB766424}" type="pres">
      <dgm:prSet presAssocID="{4F7EE4AF-D2E3-4E30-AE99-34FD5DCCD6E4}" presName="compNode" presStyleCnt="0"/>
      <dgm:spPr/>
    </dgm:pt>
    <dgm:pt modelId="{E9752057-6266-47E9-A406-50D0DE1C81E5}" type="pres">
      <dgm:prSet presAssocID="{4F7EE4AF-D2E3-4E30-AE99-34FD5DCCD6E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seignant"/>
        </a:ext>
      </dgm:extLst>
    </dgm:pt>
    <dgm:pt modelId="{5BEA5FE7-FFE1-4463-A639-F2E8D18006C3}" type="pres">
      <dgm:prSet presAssocID="{4F7EE4AF-D2E3-4E30-AE99-34FD5DCCD6E4}" presName="spaceRect" presStyleCnt="0"/>
      <dgm:spPr/>
    </dgm:pt>
    <dgm:pt modelId="{3C6F98BA-3F4C-4D4B-AC9D-772AD8701A7F}" type="pres">
      <dgm:prSet presAssocID="{4F7EE4AF-D2E3-4E30-AE99-34FD5DCCD6E4}" presName="textRect" presStyleLbl="revTx" presStyleIdx="0" presStyleCnt="5">
        <dgm:presLayoutVars>
          <dgm:chMax val="1"/>
          <dgm:chPref val="1"/>
        </dgm:presLayoutVars>
      </dgm:prSet>
      <dgm:spPr/>
    </dgm:pt>
    <dgm:pt modelId="{24FC38DF-5D28-49DD-A157-16CE61A2315F}" type="pres">
      <dgm:prSet presAssocID="{13608A7A-D8BC-4758-B55B-B40EC98ACC56}" presName="sibTrans" presStyleCnt="0"/>
      <dgm:spPr/>
    </dgm:pt>
    <dgm:pt modelId="{8A641164-5B94-4EF0-864A-C831FD43C03D}" type="pres">
      <dgm:prSet presAssocID="{73375CCC-6FE4-4A03-B3EF-E6B55A99AAD4}" presName="compNode" presStyleCnt="0"/>
      <dgm:spPr/>
    </dgm:pt>
    <dgm:pt modelId="{CB7CA105-2208-4E13-A31C-32EE45B27E62}" type="pres">
      <dgm:prSet presAssocID="{73375CCC-6FE4-4A03-B3EF-E6B55A99AAD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CA7395CF-42EA-4421-9653-BC6BE6F1501F}" type="pres">
      <dgm:prSet presAssocID="{73375CCC-6FE4-4A03-B3EF-E6B55A99AAD4}" presName="spaceRect" presStyleCnt="0"/>
      <dgm:spPr/>
    </dgm:pt>
    <dgm:pt modelId="{FEEEE4B2-268C-4DFB-BA96-C00070470888}" type="pres">
      <dgm:prSet presAssocID="{73375CCC-6FE4-4A03-B3EF-E6B55A99AAD4}" presName="textRect" presStyleLbl="revTx" presStyleIdx="1" presStyleCnt="5">
        <dgm:presLayoutVars>
          <dgm:chMax val="1"/>
          <dgm:chPref val="1"/>
        </dgm:presLayoutVars>
      </dgm:prSet>
      <dgm:spPr/>
    </dgm:pt>
    <dgm:pt modelId="{1F3780C6-848D-4354-9C1A-C4F3E23A85EE}" type="pres">
      <dgm:prSet presAssocID="{ECBFC449-EA0B-4B54-A347-88462D2A53E3}" presName="sibTrans" presStyleCnt="0"/>
      <dgm:spPr/>
    </dgm:pt>
    <dgm:pt modelId="{FAC9FFF4-3D8E-4BA7-9128-56878F89AD92}" type="pres">
      <dgm:prSet presAssocID="{5AE8B66D-B171-4055-8658-75401F2ECFCC}" presName="compNode" presStyleCnt="0"/>
      <dgm:spPr/>
    </dgm:pt>
    <dgm:pt modelId="{F0D8A3B1-A019-44D4-AD89-B0089A487C5B}" type="pres">
      <dgm:prSet presAssocID="{5AE8B66D-B171-4055-8658-75401F2ECFC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746C1FAB-3D7F-4356-9D04-A345F4B5A933}" type="pres">
      <dgm:prSet presAssocID="{5AE8B66D-B171-4055-8658-75401F2ECFCC}" presName="spaceRect" presStyleCnt="0"/>
      <dgm:spPr/>
    </dgm:pt>
    <dgm:pt modelId="{58D1D5AA-91B9-434B-B3BB-C0F200DD95F9}" type="pres">
      <dgm:prSet presAssocID="{5AE8B66D-B171-4055-8658-75401F2ECFCC}" presName="textRect" presStyleLbl="revTx" presStyleIdx="2" presStyleCnt="5">
        <dgm:presLayoutVars>
          <dgm:chMax val="1"/>
          <dgm:chPref val="1"/>
        </dgm:presLayoutVars>
      </dgm:prSet>
      <dgm:spPr/>
    </dgm:pt>
    <dgm:pt modelId="{EF52D1CC-FC5C-4E4E-AF3F-47521698D931}" type="pres">
      <dgm:prSet presAssocID="{5B6B78FD-45F3-4749-B176-20E655F258B4}" presName="sibTrans" presStyleCnt="0"/>
      <dgm:spPr/>
    </dgm:pt>
    <dgm:pt modelId="{BB496503-90F7-4427-82C7-3EA1C82B9B26}" type="pres">
      <dgm:prSet presAssocID="{064EC721-A00B-488A-A270-54181A81E987}" presName="compNode" presStyleCnt="0"/>
      <dgm:spPr/>
    </dgm:pt>
    <dgm:pt modelId="{33AB1B4F-E98D-4312-A2D1-68659B05A897}" type="pres">
      <dgm:prSet presAssocID="{064EC721-A00B-488A-A270-54181A81E98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29E1BB1-A7DD-4DE4-83BD-3A504EA6E963}" type="pres">
      <dgm:prSet presAssocID="{064EC721-A00B-488A-A270-54181A81E987}" presName="spaceRect" presStyleCnt="0"/>
      <dgm:spPr/>
    </dgm:pt>
    <dgm:pt modelId="{A5A994DE-5F67-43A6-9D54-68368F7EB168}" type="pres">
      <dgm:prSet presAssocID="{064EC721-A00B-488A-A270-54181A81E987}" presName="textRect" presStyleLbl="revTx" presStyleIdx="3" presStyleCnt="5">
        <dgm:presLayoutVars>
          <dgm:chMax val="1"/>
          <dgm:chPref val="1"/>
        </dgm:presLayoutVars>
      </dgm:prSet>
      <dgm:spPr/>
    </dgm:pt>
    <dgm:pt modelId="{53548D52-649F-47D8-9424-735065713109}" type="pres">
      <dgm:prSet presAssocID="{6A1DF653-F5B1-40E7-8AC7-D1542163E4B0}" presName="sibTrans" presStyleCnt="0"/>
      <dgm:spPr/>
    </dgm:pt>
    <dgm:pt modelId="{9928C5B1-43E8-47A0-8847-7423AD2AB267}" type="pres">
      <dgm:prSet presAssocID="{3D9CF083-DBA5-4D74-9D39-A6407D5B994E}" presName="compNode" presStyleCnt="0"/>
      <dgm:spPr/>
    </dgm:pt>
    <dgm:pt modelId="{F8F31525-9902-43F2-993B-07E83A78E1BB}" type="pres">
      <dgm:prSet presAssocID="{3D9CF083-DBA5-4D74-9D39-A6407D5B994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240DB6E7-A0B5-4D24-8E16-1EB6DC862E81}" type="pres">
      <dgm:prSet presAssocID="{3D9CF083-DBA5-4D74-9D39-A6407D5B994E}" presName="spaceRect" presStyleCnt="0"/>
      <dgm:spPr/>
    </dgm:pt>
    <dgm:pt modelId="{CA568A2F-2A43-45C9-8DC6-DEAA0C01B845}" type="pres">
      <dgm:prSet presAssocID="{3D9CF083-DBA5-4D74-9D39-A6407D5B994E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D33041B-9317-4979-8E35-4F4C4C5A46B9}" type="presOf" srcId="{73375CCC-6FE4-4A03-B3EF-E6B55A99AAD4}" destId="{FEEEE4B2-268C-4DFB-BA96-C00070470888}" srcOrd="0" destOrd="0" presId="urn:microsoft.com/office/officeart/2018/2/layout/IconLabelList"/>
    <dgm:cxn modelId="{95492F1B-47B4-4B3D-97AA-6B96A0C9643C}" srcId="{153E475A-CF18-4775-AF18-EDF448D3894C}" destId="{3D9CF083-DBA5-4D74-9D39-A6407D5B994E}" srcOrd="4" destOrd="0" parTransId="{12EE0FBF-C728-46DC-AF8B-E27FF76EBB8C}" sibTransId="{AA81A4E5-3BA8-4194-8F98-B64E71A31FF8}"/>
    <dgm:cxn modelId="{7449AA66-5860-44E1-B148-BBB630D53C47}" type="presOf" srcId="{153E475A-CF18-4775-AF18-EDF448D3894C}" destId="{8C4593E3-3D11-49A2-9A06-95313173E72E}" srcOrd="0" destOrd="0" presId="urn:microsoft.com/office/officeart/2018/2/layout/IconLabelList"/>
    <dgm:cxn modelId="{03CD2E79-06AB-4354-BDE5-BABEEB338BE7}" type="presOf" srcId="{064EC721-A00B-488A-A270-54181A81E987}" destId="{A5A994DE-5F67-43A6-9D54-68368F7EB168}" srcOrd="0" destOrd="0" presId="urn:microsoft.com/office/officeart/2018/2/layout/IconLabelList"/>
    <dgm:cxn modelId="{87AF9380-C04B-4954-9BBD-23A021DA1E73}" srcId="{153E475A-CF18-4775-AF18-EDF448D3894C}" destId="{5AE8B66D-B171-4055-8658-75401F2ECFCC}" srcOrd="2" destOrd="0" parTransId="{38DEAEB8-E602-45EC-8626-5D38E56E6BD9}" sibTransId="{5B6B78FD-45F3-4749-B176-20E655F258B4}"/>
    <dgm:cxn modelId="{722E1E81-F029-4113-B322-3D932DFB59E7}" type="presOf" srcId="{4F7EE4AF-D2E3-4E30-AE99-34FD5DCCD6E4}" destId="{3C6F98BA-3F4C-4D4B-AC9D-772AD8701A7F}" srcOrd="0" destOrd="0" presId="urn:microsoft.com/office/officeart/2018/2/layout/IconLabelList"/>
    <dgm:cxn modelId="{333585AC-CB32-456C-93A3-6ADEA3C5EF09}" srcId="{153E475A-CF18-4775-AF18-EDF448D3894C}" destId="{4F7EE4AF-D2E3-4E30-AE99-34FD5DCCD6E4}" srcOrd="0" destOrd="0" parTransId="{393FFDFF-A1EC-421B-8CBD-A0A30C39EE07}" sibTransId="{13608A7A-D8BC-4758-B55B-B40EC98ACC56}"/>
    <dgm:cxn modelId="{41083DBF-BE27-4CF6-865C-36EB992C7CB7}" type="presOf" srcId="{5AE8B66D-B171-4055-8658-75401F2ECFCC}" destId="{58D1D5AA-91B9-434B-B3BB-C0F200DD95F9}" srcOrd="0" destOrd="0" presId="urn:microsoft.com/office/officeart/2018/2/layout/IconLabelList"/>
    <dgm:cxn modelId="{D6121BCA-6475-4529-AA86-E986FBE624E2}" type="presOf" srcId="{3D9CF083-DBA5-4D74-9D39-A6407D5B994E}" destId="{CA568A2F-2A43-45C9-8DC6-DEAA0C01B845}" srcOrd="0" destOrd="0" presId="urn:microsoft.com/office/officeart/2018/2/layout/IconLabelList"/>
    <dgm:cxn modelId="{6988C5EF-A423-4232-B4AF-5B5DE28EFC67}" srcId="{153E475A-CF18-4775-AF18-EDF448D3894C}" destId="{73375CCC-6FE4-4A03-B3EF-E6B55A99AAD4}" srcOrd="1" destOrd="0" parTransId="{BD5A402E-B1C6-4FA9-A3E8-960B621582CE}" sibTransId="{ECBFC449-EA0B-4B54-A347-88462D2A53E3}"/>
    <dgm:cxn modelId="{8456F2FB-68B8-4067-A63B-B97B63400E39}" srcId="{153E475A-CF18-4775-AF18-EDF448D3894C}" destId="{064EC721-A00B-488A-A270-54181A81E987}" srcOrd="3" destOrd="0" parTransId="{EC187C0E-0500-4F2F-9D3D-23A0D808DCFF}" sibTransId="{6A1DF653-F5B1-40E7-8AC7-D1542163E4B0}"/>
    <dgm:cxn modelId="{7510372D-7C77-4343-8826-76F487993CC7}" type="presParOf" srcId="{8C4593E3-3D11-49A2-9A06-95313173E72E}" destId="{AE2FA70F-1CD9-4760-82D0-60DFFB766424}" srcOrd="0" destOrd="0" presId="urn:microsoft.com/office/officeart/2018/2/layout/IconLabelList"/>
    <dgm:cxn modelId="{4731536F-3DB3-4BC3-9BA9-2BBB058B1580}" type="presParOf" srcId="{AE2FA70F-1CD9-4760-82D0-60DFFB766424}" destId="{E9752057-6266-47E9-A406-50D0DE1C81E5}" srcOrd="0" destOrd="0" presId="urn:microsoft.com/office/officeart/2018/2/layout/IconLabelList"/>
    <dgm:cxn modelId="{37DB5D71-B90E-4904-85D9-4178C02F2ECB}" type="presParOf" srcId="{AE2FA70F-1CD9-4760-82D0-60DFFB766424}" destId="{5BEA5FE7-FFE1-4463-A639-F2E8D18006C3}" srcOrd="1" destOrd="0" presId="urn:microsoft.com/office/officeart/2018/2/layout/IconLabelList"/>
    <dgm:cxn modelId="{421B4077-0AAD-4557-9944-DD898EB209D2}" type="presParOf" srcId="{AE2FA70F-1CD9-4760-82D0-60DFFB766424}" destId="{3C6F98BA-3F4C-4D4B-AC9D-772AD8701A7F}" srcOrd="2" destOrd="0" presId="urn:microsoft.com/office/officeart/2018/2/layout/IconLabelList"/>
    <dgm:cxn modelId="{31327EFA-0F3B-4B0B-8E01-EFE094C0C801}" type="presParOf" srcId="{8C4593E3-3D11-49A2-9A06-95313173E72E}" destId="{24FC38DF-5D28-49DD-A157-16CE61A2315F}" srcOrd="1" destOrd="0" presId="urn:microsoft.com/office/officeart/2018/2/layout/IconLabelList"/>
    <dgm:cxn modelId="{F770E8EA-BDEA-42CF-A344-546DD37F3C58}" type="presParOf" srcId="{8C4593E3-3D11-49A2-9A06-95313173E72E}" destId="{8A641164-5B94-4EF0-864A-C831FD43C03D}" srcOrd="2" destOrd="0" presId="urn:microsoft.com/office/officeart/2018/2/layout/IconLabelList"/>
    <dgm:cxn modelId="{36F9212F-8EB0-4EBF-A4B1-0B2F5D3E00DE}" type="presParOf" srcId="{8A641164-5B94-4EF0-864A-C831FD43C03D}" destId="{CB7CA105-2208-4E13-A31C-32EE45B27E62}" srcOrd="0" destOrd="0" presId="urn:microsoft.com/office/officeart/2018/2/layout/IconLabelList"/>
    <dgm:cxn modelId="{8C477CB9-D0FC-431D-AB37-EEDC5B9BAD58}" type="presParOf" srcId="{8A641164-5B94-4EF0-864A-C831FD43C03D}" destId="{CA7395CF-42EA-4421-9653-BC6BE6F1501F}" srcOrd="1" destOrd="0" presId="urn:microsoft.com/office/officeart/2018/2/layout/IconLabelList"/>
    <dgm:cxn modelId="{EBD476B2-1E8D-46B3-9C26-31AFA29A5F71}" type="presParOf" srcId="{8A641164-5B94-4EF0-864A-C831FD43C03D}" destId="{FEEEE4B2-268C-4DFB-BA96-C00070470888}" srcOrd="2" destOrd="0" presId="urn:microsoft.com/office/officeart/2018/2/layout/IconLabelList"/>
    <dgm:cxn modelId="{014D4E66-C502-457B-A0CF-C54FB39105A1}" type="presParOf" srcId="{8C4593E3-3D11-49A2-9A06-95313173E72E}" destId="{1F3780C6-848D-4354-9C1A-C4F3E23A85EE}" srcOrd="3" destOrd="0" presId="urn:microsoft.com/office/officeart/2018/2/layout/IconLabelList"/>
    <dgm:cxn modelId="{F6F76AF6-7966-4E04-94D2-181D0D23EFBF}" type="presParOf" srcId="{8C4593E3-3D11-49A2-9A06-95313173E72E}" destId="{FAC9FFF4-3D8E-4BA7-9128-56878F89AD92}" srcOrd="4" destOrd="0" presId="urn:microsoft.com/office/officeart/2018/2/layout/IconLabelList"/>
    <dgm:cxn modelId="{0A57C32E-9DED-435C-B1CA-BCD3513DF821}" type="presParOf" srcId="{FAC9FFF4-3D8E-4BA7-9128-56878F89AD92}" destId="{F0D8A3B1-A019-44D4-AD89-B0089A487C5B}" srcOrd="0" destOrd="0" presId="urn:microsoft.com/office/officeart/2018/2/layout/IconLabelList"/>
    <dgm:cxn modelId="{8C551E47-A4A0-4532-BB60-41F62DE87A9E}" type="presParOf" srcId="{FAC9FFF4-3D8E-4BA7-9128-56878F89AD92}" destId="{746C1FAB-3D7F-4356-9D04-A345F4B5A933}" srcOrd="1" destOrd="0" presId="urn:microsoft.com/office/officeart/2018/2/layout/IconLabelList"/>
    <dgm:cxn modelId="{28B44126-1D0C-4006-80FB-223D06E14547}" type="presParOf" srcId="{FAC9FFF4-3D8E-4BA7-9128-56878F89AD92}" destId="{58D1D5AA-91B9-434B-B3BB-C0F200DD95F9}" srcOrd="2" destOrd="0" presId="urn:microsoft.com/office/officeart/2018/2/layout/IconLabelList"/>
    <dgm:cxn modelId="{B31D97F9-A4F5-415D-8CC0-66D8316C04E1}" type="presParOf" srcId="{8C4593E3-3D11-49A2-9A06-95313173E72E}" destId="{EF52D1CC-FC5C-4E4E-AF3F-47521698D931}" srcOrd="5" destOrd="0" presId="urn:microsoft.com/office/officeart/2018/2/layout/IconLabelList"/>
    <dgm:cxn modelId="{DDAAB175-DD6E-4B5E-A0F3-0B61073762BC}" type="presParOf" srcId="{8C4593E3-3D11-49A2-9A06-95313173E72E}" destId="{BB496503-90F7-4427-82C7-3EA1C82B9B26}" srcOrd="6" destOrd="0" presId="urn:microsoft.com/office/officeart/2018/2/layout/IconLabelList"/>
    <dgm:cxn modelId="{52FAA833-A1AD-4479-90A7-4C8A1AA5F779}" type="presParOf" srcId="{BB496503-90F7-4427-82C7-3EA1C82B9B26}" destId="{33AB1B4F-E98D-4312-A2D1-68659B05A897}" srcOrd="0" destOrd="0" presId="urn:microsoft.com/office/officeart/2018/2/layout/IconLabelList"/>
    <dgm:cxn modelId="{357930B6-F1E8-4880-8B96-D62B991C79E4}" type="presParOf" srcId="{BB496503-90F7-4427-82C7-3EA1C82B9B26}" destId="{E29E1BB1-A7DD-4DE4-83BD-3A504EA6E963}" srcOrd="1" destOrd="0" presId="urn:microsoft.com/office/officeart/2018/2/layout/IconLabelList"/>
    <dgm:cxn modelId="{50AEF356-8D0C-4103-A321-9D9BE0EA5B1C}" type="presParOf" srcId="{BB496503-90F7-4427-82C7-3EA1C82B9B26}" destId="{A5A994DE-5F67-43A6-9D54-68368F7EB168}" srcOrd="2" destOrd="0" presId="urn:microsoft.com/office/officeart/2018/2/layout/IconLabelList"/>
    <dgm:cxn modelId="{5A40E0A4-6B56-4057-BD42-BBCBF32AC2A1}" type="presParOf" srcId="{8C4593E3-3D11-49A2-9A06-95313173E72E}" destId="{53548D52-649F-47D8-9424-735065713109}" srcOrd="7" destOrd="0" presId="urn:microsoft.com/office/officeart/2018/2/layout/IconLabelList"/>
    <dgm:cxn modelId="{DF5866E0-4881-412C-AB52-B4D0C79E3824}" type="presParOf" srcId="{8C4593E3-3D11-49A2-9A06-95313173E72E}" destId="{9928C5B1-43E8-47A0-8847-7423AD2AB267}" srcOrd="8" destOrd="0" presId="urn:microsoft.com/office/officeart/2018/2/layout/IconLabelList"/>
    <dgm:cxn modelId="{71F10D77-6538-446D-ADFB-6148EC6DA60E}" type="presParOf" srcId="{9928C5B1-43E8-47A0-8847-7423AD2AB267}" destId="{F8F31525-9902-43F2-993B-07E83A78E1BB}" srcOrd="0" destOrd="0" presId="urn:microsoft.com/office/officeart/2018/2/layout/IconLabelList"/>
    <dgm:cxn modelId="{4F47052F-4CEE-43C8-8406-C94DAC26EDD9}" type="presParOf" srcId="{9928C5B1-43E8-47A0-8847-7423AD2AB267}" destId="{240DB6E7-A0B5-4D24-8E16-1EB6DC862E81}" srcOrd="1" destOrd="0" presId="urn:microsoft.com/office/officeart/2018/2/layout/IconLabelList"/>
    <dgm:cxn modelId="{FE36F62F-B59E-47AB-ADD8-EAE0FCD1C82F}" type="presParOf" srcId="{9928C5B1-43E8-47A0-8847-7423AD2AB267}" destId="{CA568A2F-2A43-45C9-8DC6-DEAA0C01B84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52057-6266-47E9-A406-50D0DE1C81E5}">
      <dsp:nvSpPr>
        <dsp:cNvPr id="0" name=""/>
        <dsp:cNvSpPr/>
      </dsp:nvSpPr>
      <dsp:spPr>
        <a:xfrm>
          <a:off x="622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F98BA-3F4C-4D4B-AC9D-772AD8701A7F}">
      <dsp:nvSpPr>
        <dsp:cNvPr id="0" name=""/>
        <dsp:cNvSpPr/>
      </dsp:nvSpPr>
      <dsp:spPr>
        <a:xfrm>
          <a:off x="127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Introduction</a:t>
          </a:r>
          <a:endParaRPr lang="en-US" sz="2300" kern="1200"/>
        </a:p>
      </dsp:txBody>
      <dsp:txXfrm>
        <a:off x="127800" y="2355670"/>
        <a:ext cx="1800000" cy="720000"/>
      </dsp:txXfrm>
    </dsp:sp>
    <dsp:sp modelId="{CB7CA105-2208-4E13-A31C-32EE45B27E62}">
      <dsp:nvSpPr>
        <dsp:cNvPr id="0" name=""/>
        <dsp:cNvSpPr/>
      </dsp:nvSpPr>
      <dsp:spPr>
        <a:xfrm>
          <a:off x="2737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EEE4B2-268C-4DFB-BA96-C00070470888}">
      <dsp:nvSpPr>
        <dsp:cNvPr id="0" name=""/>
        <dsp:cNvSpPr/>
      </dsp:nvSpPr>
      <dsp:spPr>
        <a:xfrm>
          <a:off x="2242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Methods</a:t>
          </a:r>
          <a:endParaRPr lang="en-US" sz="2300" kern="1200"/>
        </a:p>
      </dsp:txBody>
      <dsp:txXfrm>
        <a:off x="2242800" y="2355670"/>
        <a:ext cx="1800000" cy="720000"/>
      </dsp:txXfrm>
    </dsp:sp>
    <dsp:sp modelId="{F0D8A3B1-A019-44D4-AD89-B0089A487C5B}">
      <dsp:nvSpPr>
        <dsp:cNvPr id="0" name=""/>
        <dsp:cNvSpPr/>
      </dsp:nvSpPr>
      <dsp:spPr>
        <a:xfrm>
          <a:off x="4852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1D5AA-91B9-434B-B3BB-C0F200DD95F9}">
      <dsp:nvSpPr>
        <dsp:cNvPr id="0" name=""/>
        <dsp:cNvSpPr/>
      </dsp:nvSpPr>
      <dsp:spPr>
        <a:xfrm>
          <a:off x="4357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Results</a:t>
          </a:r>
          <a:endParaRPr lang="en-US" sz="2300" kern="1200"/>
        </a:p>
      </dsp:txBody>
      <dsp:txXfrm>
        <a:off x="4357800" y="2355670"/>
        <a:ext cx="1800000" cy="720000"/>
      </dsp:txXfrm>
    </dsp:sp>
    <dsp:sp modelId="{33AB1B4F-E98D-4312-A2D1-68659B05A897}">
      <dsp:nvSpPr>
        <dsp:cNvPr id="0" name=""/>
        <dsp:cNvSpPr/>
      </dsp:nvSpPr>
      <dsp:spPr>
        <a:xfrm>
          <a:off x="6967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994DE-5F67-43A6-9D54-68368F7EB168}">
      <dsp:nvSpPr>
        <dsp:cNvPr id="0" name=""/>
        <dsp:cNvSpPr/>
      </dsp:nvSpPr>
      <dsp:spPr>
        <a:xfrm>
          <a:off x="6472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Discussion</a:t>
          </a:r>
          <a:endParaRPr lang="en-US" sz="2300" kern="1200"/>
        </a:p>
      </dsp:txBody>
      <dsp:txXfrm>
        <a:off x="6472800" y="2355670"/>
        <a:ext cx="1800000" cy="720000"/>
      </dsp:txXfrm>
    </dsp:sp>
    <dsp:sp modelId="{F8F31525-9902-43F2-993B-07E83A78E1BB}">
      <dsp:nvSpPr>
        <dsp:cNvPr id="0" name=""/>
        <dsp:cNvSpPr/>
      </dsp:nvSpPr>
      <dsp:spPr>
        <a:xfrm>
          <a:off x="9082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68A2F-2A43-45C9-8DC6-DEAA0C01B845}">
      <dsp:nvSpPr>
        <dsp:cNvPr id="0" name=""/>
        <dsp:cNvSpPr/>
      </dsp:nvSpPr>
      <dsp:spPr>
        <a:xfrm>
          <a:off x="8587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Summary and conclusion</a:t>
          </a:r>
          <a:endParaRPr lang="en-US" sz="2300" kern="1200"/>
        </a:p>
      </dsp:txBody>
      <dsp:txXfrm>
        <a:off x="8587800" y="2355670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46A8FE-CCC5-F208-B92B-26EEC68EE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C7CAE47-F2D6-A510-215C-709995EA7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20BD2E-9D58-CFB1-4AEA-7EBEE83DC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F01-0D46-4E20-8577-EEFAAA512710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290355-6A57-5D06-B09B-21E5DF9A7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7D80A3-7504-D4AE-6581-396E1607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5416-9DDE-463C-92BB-4CAA3FABF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970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A25D55-ED42-7057-1F3F-3A164280C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30C8CB0-82A1-1189-E1E5-EA646472B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F59D66-8CA4-B852-8CC6-7FAD77C02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F01-0D46-4E20-8577-EEFAAA512710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A557DB-F6D9-78F8-1EE2-8F591C4A5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22913C-E8CB-4FC6-02BE-92DD49B6E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5416-9DDE-463C-92BB-4CAA3FABF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116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AC1C137-BA89-02B4-95FF-488D195FA8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78865B-6EDE-9EB5-0502-90314E5D5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1FB0AE-F17B-84E8-1529-0C068828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F01-0D46-4E20-8577-EEFAAA512710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CC037F-32D7-A8C1-336C-1FF1A2805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06BFCC-3F41-50D4-0B8D-6CF0D77DE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5416-9DDE-463C-92BB-4CAA3FABF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47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45CDA-B01D-9A30-06CD-E918BE283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E243B1-4E1B-E632-B9D1-CC993B54D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31CDC4-C5CE-F6D4-5BEB-E5113A649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F01-0D46-4E20-8577-EEFAAA512710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CCE2B2-0799-AC06-B485-CAB41C590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FF31B0-AD4F-747F-FDCD-F6EE81E1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5416-9DDE-463C-92BB-4CAA3FABF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56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70CFA-B237-EC1C-8702-AC6B735D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709A9B-60A5-DD39-D6BC-4097641DE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8C076A-3761-6912-9AE7-F8C78DABC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F01-0D46-4E20-8577-EEFAAA512710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C01214-BEFF-4179-7D92-C24CBE06A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265515-265C-9CD0-99C8-7F47CF7D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5416-9DDE-463C-92BB-4CAA3FABF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326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2940D1-5ADC-5085-2938-BFB08FACC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7DD915-83E6-CB22-53C8-6CFB0BAAA6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182AD7-0C1E-02E1-2F89-C790F07B6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DA9E46-3990-8A98-D05D-21E5A0CB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F01-0D46-4E20-8577-EEFAAA512710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6B749C-794B-AAE7-A06C-43F7BAF89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EE0A92-E8CD-63E4-9D2F-CF4E30FC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5416-9DDE-463C-92BB-4CAA3FABF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199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5B683C-11B7-0FBC-B4D2-C528A5A6B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E50891-CE02-D42D-EB51-04713C1F8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CA1785-FD3D-0A14-821B-E85FB302B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07F6BA7-ED67-97C9-5BCE-37C33FA5DD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2D67A6-108F-8EC2-ACE4-8E45B5E3E0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F3F20F6-A079-EF81-4D2B-01D43004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F01-0D46-4E20-8577-EEFAAA512710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8B60A31-CFDB-2A1A-0515-2A5CE287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1DBE341-7FCB-AE88-B096-A7519662D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5416-9DDE-463C-92BB-4CAA3FABF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76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1B338-7CF5-E3C0-0801-C5B0BD69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A89A3B9-A5A3-1474-4E7C-53B2ACA8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F01-0D46-4E20-8577-EEFAAA512710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0D07E3-8C04-DAD6-E9FB-7F146690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CA7C0CD-BA61-27E3-DFCC-5DC56B358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5416-9DDE-463C-92BB-4CAA3FABF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0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75397B4-6B71-B432-7219-DE7023180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F01-0D46-4E20-8577-EEFAAA512710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132EF83-28CA-5B97-B5F8-FD0B9B61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EE2B91-5A96-91B2-A7FD-3F6F4E5C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5416-9DDE-463C-92BB-4CAA3FABF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241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399293-228C-7A68-9406-1EA574F9C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B72B1D-2B50-C8D2-63E8-B84D444D8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377EE3-3163-68AC-EC8D-D5DDE7BB7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1FEF9B-74BF-4AB6-2429-0829EA920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F01-0D46-4E20-8577-EEFAAA512710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D579B7-D54C-9BEE-076E-B1989BE9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58A347-C0A6-09FE-B6B9-71B96B96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5416-9DDE-463C-92BB-4CAA3FABF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67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AD9051-FE4A-B07A-2865-B02115164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19C973C-1D59-9320-B531-7E35B455C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DB9A09-E6EB-F007-A940-18469305A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538CB9-1395-6305-F7C2-CFF87367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F01-0D46-4E20-8577-EEFAAA512710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488BB5-A31F-A92D-F147-4C85D0FA5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EAC678-964D-3732-7722-F851E706D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5416-9DDE-463C-92BB-4CAA3FABF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826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DD20D23-8524-9410-29F5-A88A71A02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8DAF39-EB88-F006-F340-EA65159C8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662A86-EE80-7BED-4C31-F2E2F08E38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434F01-0D46-4E20-8577-EEFAAA512710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3BDD70-03C4-A33D-544A-2253BBE07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3F3DC5-2469-CF8A-F382-4066CA884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365416-9DDE-463C-92BB-4CAA3FABF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91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Un fond abstrait dans le mur">
            <a:extLst>
              <a:ext uri="{FF2B5EF4-FFF2-40B4-BE49-F238E27FC236}">
                <a16:creationId xmlns:a16="http://schemas.microsoft.com/office/drawing/2014/main" id="{8AA5C2B8-46A2-7D7E-756A-6669A71A4E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21" t="9091" r="2254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13CE3E-F890-5EFD-C7B3-C9E4FD67C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THE FUTURE OF GLOBAL RIVER HEALTH MONITORING</a:t>
            </a:r>
            <a:endParaRPr lang="fr-FR" sz="480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D7B2772-05B8-F507-E1BB-883C80107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fr-FR" sz="2000" dirty="0"/>
              <a:t>Jules </a:t>
            </a:r>
            <a:r>
              <a:rPr lang="fr-FR" sz="2000" err="1"/>
              <a:t>Tresca</a:t>
            </a:r>
            <a:r>
              <a:rPr lang="fr-FR" sz="2000" dirty="0"/>
              <a:t>, Jules Breton,</a:t>
            </a:r>
          </a:p>
          <a:p>
            <a:pPr algn="l"/>
            <a:r>
              <a:rPr lang="fr-FR" sz="2000" dirty="0"/>
              <a:t>Quentin </a:t>
            </a:r>
            <a:r>
              <a:rPr lang="fr-FR" sz="2000"/>
              <a:t>Poindextre</a:t>
            </a:r>
            <a:endParaRPr lang="fr-FR" sz="2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31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636E1-8AD6-4D06-071C-965B0A742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5573"/>
            <a:ext cx="7729728" cy="1188720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RESULTS – FRAMEWORK</a:t>
            </a:r>
          </a:p>
        </p:txBody>
      </p:sp>
      <p:pic>
        <p:nvPicPr>
          <p:cNvPr id="4" name="Espace réservé du contenu 3" descr="Une image contenant nature, plein air, nuage, lac&#10;&#10;Description générée automatiquement">
            <a:extLst>
              <a:ext uri="{FF2B5EF4-FFF2-40B4-BE49-F238E27FC236}">
                <a16:creationId xmlns:a16="http://schemas.microsoft.com/office/drawing/2014/main" id="{FF19C454-ED9A-F771-8C53-2BAEF73EE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5617" y="2807432"/>
            <a:ext cx="6140766" cy="238772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262791-55F1-4685-A7E2-531CF74BA34C}"/>
              </a:ext>
            </a:extLst>
          </p:cNvPr>
          <p:cNvSpPr/>
          <p:nvPr/>
        </p:nvSpPr>
        <p:spPr>
          <a:xfrm rot="1970720">
            <a:off x="9865961" y="132689"/>
            <a:ext cx="2793566" cy="627949"/>
          </a:xfrm>
          <a:prstGeom prst="rect">
            <a:avLst/>
          </a:prstGeom>
          <a:solidFill>
            <a:srgbClr val="8EB21E"/>
          </a:solidFill>
          <a:ln>
            <a:solidFill>
              <a:srgbClr val="8EB2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5540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A06186-185C-42E0-B1C0-11AD216A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5573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fr-FR" dirty="0"/>
              <a:t>RESULTS – INDICATORS CATEGORY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066B97-F655-20EE-CFC8-25DD2363E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55" y="250411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3600" err="1"/>
              <a:t>Biology</a:t>
            </a:r>
            <a:endParaRPr lang="fr-FR" sz="3600"/>
          </a:p>
          <a:p>
            <a:r>
              <a:rPr lang="fr-FR" sz="3600"/>
              <a:t>Water </a:t>
            </a:r>
            <a:r>
              <a:rPr lang="fr-FR" sz="3600" err="1"/>
              <a:t>Quality</a:t>
            </a:r>
            <a:endParaRPr lang="fr-FR" sz="3600"/>
          </a:p>
          <a:p>
            <a:r>
              <a:rPr lang="fr-FR" sz="3600"/>
              <a:t>Physical Habitat</a:t>
            </a:r>
          </a:p>
          <a:p>
            <a:r>
              <a:rPr lang="fr-FR" sz="3600" err="1"/>
              <a:t>Hydrology</a:t>
            </a:r>
            <a:endParaRPr lang="fr-FR" sz="36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95EAC78-1FC5-DD48-F712-C438A6019D10}"/>
              </a:ext>
            </a:extLst>
          </p:cNvPr>
          <p:cNvSpPr txBox="1"/>
          <p:nvPr/>
        </p:nvSpPr>
        <p:spPr>
          <a:xfrm>
            <a:off x="2224321" y="5858424"/>
            <a:ext cx="755016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/>
              <a:t>(1) </a:t>
            </a:r>
            <a:r>
              <a:rPr lang="fr-FR" sz="1000" err="1">
                <a:ea typeface="+mn-lt"/>
                <a:cs typeface="+mn-lt"/>
              </a:rPr>
              <a:t>Proposed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framework</a:t>
            </a:r>
            <a:r>
              <a:rPr lang="fr-FR" sz="1000">
                <a:ea typeface="+mn-lt"/>
                <a:cs typeface="+mn-lt"/>
              </a:rPr>
              <a:t> of </a:t>
            </a:r>
            <a:r>
              <a:rPr lang="fr-FR" sz="1000" err="1">
                <a:ea typeface="+mn-lt"/>
                <a:cs typeface="+mn-lt"/>
              </a:rPr>
              <a:t>indicators</a:t>
            </a:r>
            <a:r>
              <a:rPr lang="fr-FR" sz="1000">
                <a:ea typeface="+mn-lt"/>
                <a:cs typeface="+mn-lt"/>
              </a:rPr>
              <a:t> to monitor global river </a:t>
            </a:r>
            <a:r>
              <a:rPr lang="fr-FR" sz="1000" err="1">
                <a:ea typeface="+mn-lt"/>
                <a:cs typeface="+mn-lt"/>
              </a:rPr>
              <a:t>health</a:t>
            </a:r>
            <a:r>
              <a:rPr lang="fr-FR" sz="1000">
                <a:ea typeface="+mn-lt"/>
                <a:cs typeface="+mn-lt"/>
              </a:rPr>
              <a:t>. </a:t>
            </a:r>
            <a:r>
              <a:rPr lang="fr-FR" sz="1000" err="1">
                <a:ea typeface="+mn-lt"/>
                <a:cs typeface="+mn-lt"/>
              </a:rPr>
              <a:t>Each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indicator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is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described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with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both</a:t>
            </a:r>
            <a:r>
              <a:rPr lang="fr-FR" sz="1000">
                <a:ea typeface="+mn-lt"/>
                <a:cs typeface="+mn-lt"/>
              </a:rPr>
              <a:t> challenges and </a:t>
            </a:r>
            <a:r>
              <a:rPr lang="fr-FR" sz="1000" err="1">
                <a:ea typeface="+mn-lt"/>
                <a:cs typeface="+mn-lt"/>
              </a:rPr>
              <a:t>opportunities</a:t>
            </a:r>
            <a:r>
              <a:rPr lang="fr-FR" sz="1000">
                <a:ea typeface="+mn-lt"/>
                <a:cs typeface="+mn-lt"/>
              </a:rPr>
              <a:t> for application to global monitoring, the </a:t>
            </a:r>
            <a:r>
              <a:rPr lang="fr-FR" sz="1000" err="1">
                <a:ea typeface="+mn-lt"/>
                <a:cs typeface="+mn-lt"/>
              </a:rPr>
              <a:t>methods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available</a:t>
            </a:r>
            <a:r>
              <a:rPr lang="fr-FR" sz="1000">
                <a:ea typeface="+mn-lt"/>
                <a:cs typeface="+mn-lt"/>
              </a:rPr>
              <a:t> for </a:t>
            </a:r>
            <a:r>
              <a:rPr lang="fr-FR" sz="1000" err="1">
                <a:ea typeface="+mn-lt"/>
                <a:cs typeface="+mn-lt"/>
              </a:rPr>
              <a:t>implementation</a:t>
            </a:r>
            <a:r>
              <a:rPr lang="fr-FR" sz="1000">
                <a:ea typeface="+mn-lt"/>
                <a:cs typeface="+mn-lt"/>
              </a:rPr>
              <a:t> by 2030, and </a:t>
            </a:r>
            <a:r>
              <a:rPr lang="fr-FR" sz="1000" err="1">
                <a:ea typeface="+mn-lt"/>
                <a:cs typeface="+mn-lt"/>
              </a:rPr>
              <a:t>recommendations</a:t>
            </a:r>
            <a:r>
              <a:rPr lang="fr-FR" sz="1000">
                <a:ea typeface="+mn-lt"/>
                <a:cs typeface="+mn-lt"/>
              </a:rPr>
              <a:t> for </a:t>
            </a:r>
            <a:r>
              <a:rPr lang="fr-FR" sz="1000" err="1">
                <a:ea typeface="+mn-lt"/>
                <a:cs typeface="+mn-lt"/>
              </a:rPr>
              <a:t>development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toward</a:t>
            </a:r>
            <a:r>
              <a:rPr lang="fr-FR" sz="1000">
                <a:ea typeface="+mn-lt"/>
                <a:cs typeface="+mn-lt"/>
              </a:rPr>
              <a:t> more </a:t>
            </a:r>
            <a:r>
              <a:rPr lang="fr-FR" sz="1000" err="1">
                <a:ea typeface="+mn-lt"/>
                <a:cs typeface="+mn-lt"/>
              </a:rPr>
              <a:t>accurate</a:t>
            </a:r>
            <a:r>
              <a:rPr lang="fr-FR" sz="1000">
                <a:ea typeface="+mn-lt"/>
                <a:cs typeface="+mn-lt"/>
              </a:rPr>
              <a:t> and </a:t>
            </a:r>
            <a:r>
              <a:rPr lang="fr-FR" sz="1000" err="1">
                <a:ea typeface="+mn-lt"/>
                <a:cs typeface="+mn-lt"/>
              </a:rPr>
              <a:t>widespread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implementation</a:t>
            </a:r>
            <a:r>
              <a:rPr lang="fr-FR" sz="1000">
                <a:ea typeface="+mn-lt"/>
                <a:cs typeface="+mn-lt"/>
              </a:rPr>
              <a:t> by 2050, The future of global river </a:t>
            </a:r>
            <a:r>
              <a:rPr lang="fr-FR" sz="1000" err="1">
                <a:ea typeface="+mn-lt"/>
                <a:cs typeface="+mn-lt"/>
              </a:rPr>
              <a:t>health</a:t>
            </a:r>
            <a:r>
              <a:rPr lang="fr-FR" sz="1000">
                <a:ea typeface="+mn-lt"/>
                <a:cs typeface="+mn-lt"/>
              </a:rPr>
              <a:t> monitoring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333CD3-BC03-486B-C912-0BAEF12F08CF}"/>
              </a:ext>
            </a:extLst>
          </p:cNvPr>
          <p:cNvSpPr/>
          <p:nvPr/>
        </p:nvSpPr>
        <p:spPr>
          <a:xfrm rot="1970720">
            <a:off x="9865961" y="132689"/>
            <a:ext cx="2793566" cy="627949"/>
          </a:xfrm>
          <a:prstGeom prst="rect">
            <a:avLst/>
          </a:prstGeom>
          <a:solidFill>
            <a:srgbClr val="8EB21E"/>
          </a:solidFill>
          <a:ln>
            <a:solidFill>
              <a:srgbClr val="8EB2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0416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C9B13C-EF25-4240-2819-01461C687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5573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fr-FR" dirty="0"/>
              <a:t>RESULTS – BIOLOGY INDICATORS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F40740D7-F14C-2839-1D9F-B5AFBEBC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858" y="2330908"/>
            <a:ext cx="4733389" cy="42901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3600" u="sng"/>
              <a:t>Fish </a:t>
            </a:r>
            <a:r>
              <a:rPr lang="fr-FR" sz="3600" u="sng" err="1"/>
              <a:t>abundance</a:t>
            </a:r>
          </a:p>
          <a:p>
            <a:r>
              <a:rPr lang="fr-FR" sz="3600"/>
              <a:t>Fish </a:t>
            </a:r>
            <a:r>
              <a:rPr lang="fr-FR" sz="3600" err="1"/>
              <a:t>Richness</a:t>
            </a:r>
            <a:endParaRPr lang="fr-FR" sz="3600"/>
          </a:p>
          <a:p>
            <a:r>
              <a:rPr lang="fr-FR" sz="3600" err="1"/>
              <a:t>Invertebrate</a:t>
            </a:r>
            <a:r>
              <a:rPr lang="fr-FR" sz="3600"/>
              <a:t> Diversity</a:t>
            </a:r>
          </a:p>
          <a:p>
            <a:r>
              <a:rPr lang="fr-FR" sz="3600" err="1"/>
              <a:t>Aquatic</a:t>
            </a:r>
            <a:r>
              <a:rPr lang="fr-FR" sz="3600"/>
              <a:t> Invasive </a:t>
            </a:r>
            <a:r>
              <a:rPr lang="fr-FR" sz="3600" err="1"/>
              <a:t>Species</a:t>
            </a:r>
            <a:endParaRPr lang="fr-FR" sz="3600"/>
          </a:p>
          <a:p>
            <a:r>
              <a:rPr lang="fr-FR" sz="3600" err="1"/>
              <a:t>Primary</a:t>
            </a:r>
            <a:r>
              <a:rPr lang="fr-FR" sz="3600"/>
              <a:t> Production</a:t>
            </a:r>
          </a:p>
        </p:txBody>
      </p:sp>
      <p:pic>
        <p:nvPicPr>
          <p:cNvPr id="7" name="Image 6" descr="Une image contenant texte, document, capture d’écran, Parallèle&#10;&#10;Description générée automatiquement">
            <a:extLst>
              <a:ext uri="{FF2B5EF4-FFF2-40B4-BE49-F238E27FC236}">
                <a16:creationId xmlns:a16="http://schemas.microsoft.com/office/drawing/2014/main" id="{DF2C5900-4047-CC73-C722-C8FC827BA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568" y="1492519"/>
            <a:ext cx="4725208" cy="490618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F7C2162-6215-83B3-3BBD-35275ACA0EBC}"/>
              </a:ext>
            </a:extLst>
          </p:cNvPr>
          <p:cNvSpPr txBox="1"/>
          <p:nvPr/>
        </p:nvSpPr>
        <p:spPr>
          <a:xfrm>
            <a:off x="7215453" y="6383213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/>
              <a:t>(1)</a:t>
            </a:r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B8A302-2D59-5B11-66D6-5AD46F6BB0C8}"/>
              </a:ext>
            </a:extLst>
          </p:cNvPr>
          <p:cNvSpPr/>
          <p:nvPr/>
        </p:nvSpPr>
        <p:spPr>
          <a:xfrm rot="1970720">
            <a:off x="9865961" y="132689"/>
            <a:ext cx="2793566" cy="627949"/>
          </a:xfrm>
          <a:prstGeom prst="rect">
            <a:avLst/>
          </a:prstGeom>
          <a:solidFill>
            <a:srgbClr val="8EB21E"/>
          </a:solidFill>
          <a:ln>
            <a:solidFill>
              <a:srgbClr val="8EB2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3766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14DA54-53C1-C708-8C21-520DD1B32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6281"/>
            <a:ext cx="7729728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fr-FR"/>
              <a:t>RESULTS – BIOLOGY INDICATORS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6F8053B-EF33-EC95-8ABB-3E6CA0943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067" y="1869321"/>
            <a:ext cx="5157526" cy="4109372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234ED18-F512-2C09-ECB2-790D8735E00F}"/>
              </a:ext>
            </a:extLst>
          </p:cNvPr>
          <p:cNvSpPr txBox="1"/>
          <p:nvPr/>
        </p:nvSpPr>
        <p:spPr>
          <a:xfrm>
            <a:off x="996899" y="1543825"/>
            <a:ext cx="478256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/>
              <a:t>Fish </a:t>
            </a:r>
            <a:r>
              <a:rPr lang="fr-FR" sz="3600" err="1"/>
              <a:t>abundance</a:t>
            </a:r>
            <a:r>
              <a:rPr lang="fr-FR" sz="360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6FAD685-FC01-24BD-828E-67BDD9593C43}"/>
              </a:ext>
            </a:extLst>
          </p:cNvPr>
          <p:cNvSpPr txBox="1"/>
          <p:nvPr/>
        </p:nvSpPr>
        <p:spPr>
          <a:xfrm>
            <a:off x="6192572" y="5947882"/>
            <a:ext cx="505954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 err="1">
                <a:latin typeface="Aptos Display"/>
              </a:rPr>
              <a:t>Overview</a:t>
            </a:r>
            <a:r>
              <a:rPr lang="fr-FR" sz="1000">
                <a:latin typeface="Aptos Display"/>
              </a:rPr>
              <a:t> of </a:t>
            </a:r>
            <a:r>
              <a:rPr lang="fr-FR" sz="1000" err="1">
                <a:latin typeface="Aptos Display"/>
              </a:rPr>
              <a:t>fish</a:t>
            </a:r>
            <a:r>
              <a:rPr lang="fr-FR" sz="1000">
                <a:latin typeface="Aptos Display"/>
              </a:rPr>
              <a:t> monitoring programmes </a:t>
            </a:r>
            <a:r>
              <a:rPr lang="fr-FR" sz="1000" err="1">
                <a:latin typeface="Aptos Display"/>
              </a:rPr>
              <a:t>across</a:t>
            </a:r>
            <a:r>
              <a:rPr lang="fr-FR" sz="1000">
                <a:latin typeface="Aptos Display"/>
              </a:rPr>
              <a:t> global </a:t>
            </a:r>
            <a:r>
              <a:rPr lang="fr-FR" sz="1000" err="1">
                <a:latin typeface="Aptos Display"/>
              </a:rPr>
              <a:t>regions</a:t>
            </a:r>
            <a:r>
              <a:rPr lang="fr-FR" sz="1000">
                <a:latin typeface="Aptos Display"/>
              </a:rPr>
              <a:t> (a), </a:t>
            </a:r>
            <a:r>
              <a:rPr lang="fr-FR" sz="1000" err="1">
                <a:latin typeface="Aptos Display"/>
              </a:rPr>
              <a:t>taxonomic</a:t>
            </a:r>
            <a:r>
              <a:rPr lang="fr-FR" sz="1000">
                <a:latin typeface="Aptos Display"/>
              </a:rPr>
              <a:t> </a:t>
            </a:r>
            <a:r>
              <a:rPr lang="fr-FR" sz="1000" err="1">
                <a:latin typeface="Aptos Display"/>
              </a:rPr>
              <a:t>orders</a:t>
            </a:r>
            <a:r>
              <a:rPr lang="fr-FR" sz="1000">
                <a:latin typeface="Aptos Display"/>
              </a:rPr>
              <a:t> (b) and biotope types (c) </a:t>
            </a:r>
            <a:r>
              <a:rPr lang="fr-FR" sz="1000" err="1">
                <a:latin typeface="Aptos Display"/>
              </a:rPr>
              <a:t>based</a:t>
            </a:r>
            <a:r>
              <a:rPr lang="fr-FR" sz="1000">
                <a:latin typeface="Aptos Display"/>
              </a:rPr>
              <a:t> on records of the </a:t>
            </a:r>
            <a:r>
              <a:rPr lang="fr-FR" sz="1000" err="1">
                <a:latin typeface="Aptos Display"/>
              </a:rPr>
              <a:t>taxonomic</a:t>
            </a:r>
            <a:r>
              <a:rPr lang="fr-FR" sz="1000">
                <a:latin typeface="Aptos Display"/>
              </a:rPr>
              <a:t> group </a:t>
            </a:r>
            <a:r>
              <a:rPr lang="fr-FR" sz="1000" err="1">
                <a:latin typeface="Aptos Display"/>
              </a:rPr>
              <a:t>Osteichthyes</a:t>
            </a:r>
            <a:r>
              <a:rPr lang="fr-FR" sz="1000">
                <a:latin typeface="Aptos Display"/>
              </a:rPr>
              <a:t> (n = 543) in the Global Population Dynamics </a:t>
            </a:r>
            <a:r>
              <a:rPr lang="fr-FR" sz="1000" err="1">
                <a:latin typeface="Aptos Display"/>
              </a:rPr>
              <a:t>Database</a:t>
            </a:r>
            <a:r>
              <a:rPr lang="fr-FR" sz="1000">
                <a:latin typeface="Aptos Display"/>
              </a:rPr>
              <a:t> (GPDD, version 2.0, </a:t>
            </a:r>
            <a:r>
              <a:rPr lang="fr-FR" sz="1000" err="1">
                <a:latin typeface="Aptos Display"/>
              </a:rPr>
              <a:t>released</a:t>
            </a:r>
            <a:r>
              <a:rPr lang="fr-FR" sz="1000">
                <a:latin typeface="Aptos Display"/>
              </a:rPr>
              <a:t> 2010),  Effective monitoring of </a:t>
            </a:r>
            <a:r>
              <a:rPr lang="fr-FR" sz="1000" err="1">
                <a:latin typeface="Aptos Display"/>
              </a:rPr>
              <a:t>freshwater</a:t>
            </a:r>
            <a:r>
              <a:rPr lang="fr-FR" sz="1000">
                <a:latin typeface="Aptos Display"/>
              </a:rPr>
              <a:t> </a:t>
            </a:r>
            <a:r>
              <a:rPr lang="fr-FR" sz="1000" err="1">
                <a:latin typeface="Aptos Display"/>
              </a:rPr>
              <a:t>fish</a:t>
            </a:r>
            <a:r>
              <a:rPr lang="fr-FR" sz="1000">
                <a:latin typeface="Aptos Display"/>
              </a:rPr>
              <a:t>, Johannes </a:t>
            </a:r>
            <a:r>
              <a:rPr lang="fr-FR" sz="1000" err="1">
                <a:latin typeface="Aptos Display"/>
              </a:rPr>
              <a:t>Radinger</a:t>
            </a:r>
            <a:r>
              <a:rPr lang="fr-FR" sz="1000">
                <a:latin typeface="Aptos Display"/>
              </a:rPr>
              <a:t> et al, 2019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BBAB98-83DF-8B42-CC83-7E7C33796351}"/>
              </a:ext>
            </a:extLst>
          </p:cNvPr>
          <p:cNvSpPr/>
          <p:nvPr/>
        </p:nvSpPr>
        <p:spPr>
          <a:xfrm rot="1970720">
            <a:off x="9865961" y="132689"/>
            <a:ext cx="2793566" cy="627949"/>
          </a:xfrm>
          <a:prstGeom prst="rect">
            <a:avLst/>
          </a:prstGeom>
          <a:solidFill>
            <a:srgbClr val="8EB21E"/>
          </a:solidFill>
          <a:ln>
            <a:solidFill>
              <a:srgbClr val="8EB2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B30A364-AB70-ACD5-9AC0-B80D0A3A048B}"/>
              </a:ext>
            </a:extLst>
          </p:cNvPr>
          <p:cNvSpPr txBox="1"/>
          <p:nvPr/>
        </p:nvSpPr>
        <p:spPr>
          <a:xfrm>
            <a:off x="739747" y="2559850"/>
            <a:ext cx="4586516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err="1"/>
              <a:t>Remote</a:t>
            </a:r>
            <a:r>
              <a:rPr lang="fr-FR" dirty="0"/>
              <a:t> </a:t>
            </a:r>
            <a:r>
              <a:rPr lang="fr-FR" dirty="0" err="1"/>
              <a:t>sensing</a:t>
            </a:r>
            <a:r>
              <a:rPr lang="fr-FR" dirty="0"/>
              <a:t> data are not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usefull</a:t>
            </a:r>
            <a:r>
              <a:rPr lang="fr-FR" dirty="0"/>
              <a:t>. Need more in situ data.</a:t>
            </a:r>
          </a:p>
          <a:p>
            <a:pPr marL="285750" indent="-285750" algn="l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err="1"/>
              <a:t>Geographically</a:t>
            </a:r>
            <a:r>
              <a:rPr lang="fr-FR" dirty="0"/>
              <a:t> </a:t>
            </a:r>
            <a:r>
              <a:rPr lang="fr-FR" dirty="0" err="1"/>
              <a:t>biased</a:t>
            </a:r>
            <a:r>
              <a:rPr lang="fr-FR" dirty="0"/>
              <a:t> and </a:t>
            </a:r>
            <a:r>
              <a:rPr lang="fr-FR" dirty="0" err="1"/>
              <a:t>limited</a:t>
            </a:r>
            <a:r>
              <a:rPr lang="fr-FR" dirty="0"/>
              <a:t> of in situ data in global compilation.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Pushing for Living Planet Index for </a:t>
            </a:r>
            <a:r>
              <a:rPr lang="fr-FR" dirty="0" err="1"/>
              <a:t>riverine</a:t>
            </a:r>
            <a:r>
              <a:rPr lang="fr-FR" dirty="0"/>
              <a:t> </a:t>
            </a:r>
            <a:r>
              <a:rPr lang="fr-FR" dirty="0" err="1"/>
              <a:t>fish</a:t>
            </a:r>
            <a:r>
              <a:rPr lang="fr-FR" dirty="0"/>
              <a:t> and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geographic</a:t>
            </a:r>
            <a:r>
              <a:rPr lang="fr-FR" dirty="0"/>
              <a:t> </a:t>
            </a:r>
            <a:r>
              <a:rPr lang="fr-FR" dirty="0" err="1"/>
              <a:t>representation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6934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F40740D7-F14C-2839-1D9F-B5AFBEBC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619" y="2323124"/>
            <a:ext cx="4733389" cy="42901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3600"/>
              <a:t>Water </a:t>
            </a:r>
            <a:r>
              <a:rPr lang="fr-FR" sz="3600" err="1"/>
              <a:t>temperature</a:t>
            </a:r>
            <a:endParaRPr lang="fr-FR" sz="3600"/>
          </a:p>
          <a:p>
            <a:r>
              <a:rPr lang="fr-FR" sz="3600" err="1"/>
              <a:t>Nutrient</a:t>
            </a:r>
            <a:r>
              <a:rPr lang="fr-FR" sz="3600"/>
              <a:t> concentration</a:t>
            </a:r>
          </a:p>
          <a:p>
            <a:r>
              <a:rPr lang="fr-FR" sz="3600" u="sng" err="1"/>
              <a:t>Suspended</a:t>
            </a:r>
            <a:r>
              <a:rPr lang="fr-FR" sz="3600" u="sng"/>
              <a:t> </a:t>
            </a:r>
            <a:r>
              <a:rPr lang="fr-FR" sz="3600" u="sng" err="1"/>
              <a:t>sediment</a:t>
            </a:r>
          </a:p>
          <a:p>
            <a:r>
              <a:rPr lang="fr-FR" sz="3600" err="1"/>
              <a:t>Ecotoxicants</a:t>
            </a:r>
            <a:endParaRPr lang="fr-FR" sz="3600"/>
          </a:p>
        </p:txBody>
      </p:sp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CF9040B3-01E7-725B-71A8-33F9D3D72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989" y="1859796"/>
            <a:ext cx="6450767" cy="399081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A526B6D-1B89-3ECB-66D9-4F607904EEB5}"/>
              </a:ext>
            </a:extLst>
          </p:cNvPr>
          <p:cNvSpPr txBox="1"/>
          <p:nvPr/>
        </p:nvSpPr>
        <p:spPr>
          <a:xfrm>
            <a:off x="5672698" y="5916495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/>
              <a:t>(1)</a:t>
            </a:r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32534A-76E1-2B3B-683C-BA8FD21AFE96}"/>
              </a:ext>
            </a:extLst>
          </p:cNvPr>
          <p:cNvSpPr/>
          <p:nvPr/>
        </p:nvSpPr>
        <p:spPr>
          <a:xfrm rot="1970720">
            <a:off x="9865961" y="132689"/>
            <a:ext cx="2793566" cy="627949"/>
          </a:xfrm>
          <a:prstGeom prst="rect">
            <a:avLst/>
          </a:prstGeom>
          <a:solidFill>
            <a:srgbClr val="8EB21E"/>
          </a:solidFill>
          <a:ln>
            <a:solidFill>
              <a:srgbClr val="8EB2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123E9C7-C62B-1388-619A-FE5D74D1708D}"/>
              </a:ext>
            </a:extLst>
          </p:cNvPr>
          <p:cNvSpPr txBox="1">
            <a:spLocks/>
          </p:cNvSpPr>
          <p:nvPr/>
        </p:nvSpPr>
        <p:spPr>
          <a:xfrm>
            <a:off x="1333437" y="223569"/>
            <a:ext cx="9525125" cy="1240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RESULTS – WATER QUALITY INDICATORS</a:t>
            </a:r>
          </a:p>
        </p:txBody>
      </p:sp>
    </p:spTree>
    <p:extLst>
      <p:ext uri="{BB962C8B-B14F-4D97-AF65-F5344CB8AC3E}">
        <p14:creationId xmlns:p14="http://schemas.microsoft.com/office/powerpoint/2010/main" val="987901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14DA54-53C1-C708-8C21-520DD1B32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711" y="223569"/>
            <a:ext cx="8836194" cy="1240911"/>
          </a:xfrm>
        </p:spPr>
        <p:txBody>
          <a:bodyPr>
            <a:normAutofit fontScale="90000"/>
          </a:bodyPr>
          <a:lstStyle/>
          <a:p>
            <a:r>
              <a:rPr lang="fr-FR"/>
              <a:t>RESULTS – WATER QUALITY INDICATORS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D6F4AD-7087-DC01-E742-0D8D34ECCF70}"/>
              </a:ext>
            </a:extLst>
          </p:cNvPr>
          <p:cNvSpPr txBox="1"/>
          <p:nvPr/>
        </p:nvSpPr>
        <p:spPr>
          <a:xfrm>
            <a:off x="600546" y="1467480"/>
            <a:ext cx="41823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err="1"/>
              <a:t>Suspended</a:t>
            </a:r>
            <a:r>
              <a:rPr lang="fr-FR" sz="3600"/>
              <a:t> </a:t>
            </a:r>
            <a:r>
              <a:rPr lang="fr-FR" sz="3600" err="1"/>
              <a:t>Solids</a:t>
            </a:r>
            <a:endParaRPr lang="fr-FR" sz="3600"/>
          </a:p>
        </p:txBody>
      </p:sp>
      <p:pic>
        <p:nvPicPr>
          <p:cNvPr id="5" name="Image 4" descr="Une image contenant texte, diagramme, carte&#10;&#10;Description générée automatiquement">
            <a:extLst>
              <a:ext uri="{FF2B5EF4-FFF2-40B4-BE49-F238E27FC236}">
                <a16:creationId xmlns:a16="http://schemas.microsoft.com/office/drawing/2014/main" id="{59FD19DE-F738-B279-C77C-A605EBC15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709" y="1924372"/>
            <a:ext cx="5494108" cy="392623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2940218-3BBB-23D7-146A-059C265A7AE7}"/>
              </a:ext>
            </a:extLst>
          </p:cNvPr>
          <p:cNvSpPr txBox="1"/>
          <p:nvPr/>
        </p:nvSpPr>
        <p:spPr>
          <a:xfrm>
            <a:off x="6041137" y="5983048"/>
            <a:ext cx="571197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>
                <a:ea typeface="+mn-lt"/>
                <a:cs typeface="+mn-lt"/>
              </a:rPr>
              <a:t>Global variations in SSC, as </a:t>
            </a:r>
            <a:r>
              <a:rPr lang="fr-FR" sz="1000" err="1">
                <a:ea typeface="+mn-lt"/>
                <a:cs typeface="+mn-lt"/>
              </a:rPr>
              <a:t>estimated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from</a:t>
            </a:r>
            <a:r>
              <a:rPr lang="fr-FR" sz="1000">
                <a:ea typeface="+mn-lt"/>
                <a:cs typeface="+mn-lt"/>
              </a:rPr>
              <a:t> satellite </a:t>
            </a:r>
            <a:r>
              <a:rPr lang="fr-FR" sz="1000" err="1">
                <a:ea typeface="+mn-lt"/>
                <a:cs typeface="+mn-lt"/>
              </a:rPr>
              <a:t>imagery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from</a:t>
            </a:r>
            <a:r>
              <a:rPr lang="fr-FR" sz="1000">
                <a:ea typeface="+mn-lt"/>
                <a:cs typeface="+mn-lt"/>
              </a:rPr>
              <a:t> 1984 to 2021. (A and C) Variation in </a:t>
            </a:r>
            <a:r>
              <a:rPr lang="fr-FR" sz="1000" err="1">
                <a:ea typeface="+mn-lt"/>
                <a:cs typeface="+mn-lt"/>
              </a:rPr>
              <a:t>suspended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sediment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is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shown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with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color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wheels</a:t>
            </a:r>
            <a:r>
              <a:rPr lang="fr-FR" sz="1000">
                <a:ea typeface="+mn-lt"/>
                <a:cs typeface="+mn-lt"/>
              </a:rPr>
              <a:t> for select </a:t>
            </a:r>
            <a:r>
              <a:rPr lang="fr-FR" sz="1000" err="1">
                <a:ea typeface="+mn-lt"/>
                <a:cs typeface="+mn-lt"/>
              </a:rPr>
              <a:t>rivers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from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each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primary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landmass</a:t>
            </a:r>
            <a:r>
              <a:rPr lang="fr-FR" sz="1000">
                <a:ea typeface="+mn-lt"/>
                <a:cs typeface="+mn-lt"/>
              </a:rPr>
              <a:t>.. (B) Global </a:t>
            </a:r>
            <a:r>
              <a:rPr lang="fr-FR" sz="1000" err="1">
                <a:ea typeface="+mn-lt"/>
                <a:cs typeface="+mn-lt"/>
              </a:rPr>
              <a:t>map</a:t>
            </a:r>
            <a:r>
              <a:rPr lang="fr-FR" sz="1000">
                <a:ea typeface="+mn-lt"/>
                <a:cs typeface="+mn-lt"/>
              </a:rPr>
              <a:t> of </a:t>
            </a:r>
            <a:r>
              <a:rPr lang="fr-FR" sz="1000" err="1">
                <a:ea typeface="+mn-lt"/>
                <a:cs typeface="+mn-lt"/>
              </a:rPr>
              <a:t>average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discharge-weighted</a:t>
            </a:r>
            <a:r>
              <a:rPr lang="fr-FR" sz="1000">
                <a:ea typeface="+mn-lt"/>
                <a:cs typeface="+mn-lt"/>
              </a:rPr>
              <a:t> SSC. Rapid changes to global river </a:t>
            </a:r>
            <a:r>
              <a:rPr lang="fr-FR" sz="1000" err="1">
                <a:ea typeface="+mn-lt"/>
                <a:cs typeface="+mn-lt"/>
              </a:rPr>
              <a:t>suspended</a:t>
            </a:r>
            <a:r>
              <a:rPr lang="fr-FR" sz="1000">
                <a:ea typeface="+mn-lt"/>
                <a:cs typeface="+mn-lt"/>
              </a:rPr>
              <a:t> </a:t>
            </a:r>
            <a:r>
              <a:rPr lang="fr-FR" sz="1000" err="1">
                <a:ea typeface="+mn-lt"/>
                <a:cs typeface="+mn-lt"/>
              </a:rPr>
              <a:t>sediment</a:t>
            </a:r>
            <a:r>
              <a:rPr lang="fr-FR" sz="1000">
                <a:ea typeface="+mn-lt"/>
                <a:cs typeface="+mn-lt"/>
              </a:rPr>
              <a:t> flux by </a:t>
            </a:r>
            <a:r>
              <a:rPr lang="fr-FR" sz="1000" err="1">
                <a:ea typeface="+mn-lt"/>
                <a:cs typeface="+mn-lt"/>
              </a:rPr>
              <a:t>humans</a:t>
            </a:r>
            <a:r>
              <a:rPr lang="fr-FR" sz="1000">
                <a:ea typeface="+mn-lt"/>
                <a:cs typeface="+mn-lt"/>
              </a:rPr>
              <a:t>, </a:t>
            </a:r>
            <a:r>
              <a:rPr lang="fr-FR" sz="1000" err="1">
                <a:ea typeface="+mn-lt"/>
                <a:cs typeface="+mn-lt"/>
              </a:rPr>
              <a:t>Evan</a:t>
            </a:r>
            <a:r>
              <a:rPr lang="fr-FR" sz="1000">
                <a:ea typeface="+mn-lt"/>
                <a:cs typeface="+mn-lt"/>
              </a:rPr>
              <a:t> N. Dethier et al , 2022</a:t>
            </a:r>
            <a:endParaRPr lang="fr-FR" sz="1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827AB8-79A8-5036-1500-7020863D82A1}"/>
              </a:ext>
            </a:extLst>
          </p:cNvPr>
          <p:cNvSpPr/>
          <p:nvPr/>
        </p:nvSpPr>
        <p:spPr>
          <a:xfrm rot="1970720">
            <a:off x="9865961" y="132689"/>
            <a:ext cx="2793566" cy="627949"/>
          </a:xfrm>
          <a:prstGeom prst="rect">
            <a:avLst/>
          </a:prstGeom>
          <a:solidFill>
            <a:srgbClr val="8EB21E"/>
          </a:solidFill>
          <a:ln>
            <a:solidFill>
              <a:srgbClr val="8EB2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4F01913-72BE-4CC8-FD05-6B390DF79F18}"/>
              </a:ext>
            </a:extLst>
          </p:cNvPr>
          <p:cNvSpPr txBox="1"/>
          <p:nvPr/>
        </p:nvSpPr>
        <p:spPr>
          <a:xfrm>
            <a:off x="739747" y="2559850"/>
            <a:ext cx="4586516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err="1"/>
              <a:t>Remote</a:t>
            </a:r>
            <a:r>
              <a:rPr lang="fr-FR" dirty="0"/>
              <a:t> </a:t>
            </a:r>
            <a:r>
              <a:rPr lang="fr-FR" err="1"/>
              <a:t>sensing</a:t>
            </a:r>
            <a:r>
              <a:rPr lang="fr-FR" dirty="0"/>
              <a:t> data and </a:t>
            </a:r>
            <a:r>
              <a:rPr lang="fr-FR" err="1"/>
              <a:t>modelling</a:t>
            </a:r>
            <a:r>
              <a:rPr lang="fr-FR" dirty="0"/>
              <a:t> are </a:t>
            </a:r>
            <a:r>
              <a:rPr lang="fr-FR" err="1"/>
              <a:t>well</a:t>
            </a:r>
            <a:r>
              <a:rPr lang="fr-FR" dirty="0"/>
              <a:t> </a:t>
            </a:r>
            <a:r>
              <a:rPr lang="fr-FR" err="1"/>
              <a:t>developed</a:t>
            </a:r>
            <a:r>
              <a:rPr lang="fr-FR"/>
              <a:t> but </a:t>
            </a:r>
            <a:r>
              <a:rPr lang="fr-FR" err="1"/>
              <a:t>limited</a:t>
            </a:r>
            <a:r>
              <a:rPr lang="fr-FR"/>
              <a:t> by </a:t>
            </a:r>
            <a:r>
              <a:rPr lang="fr-FR" err="1"/>
              <a:t>resolution</a:t>
            </a:r>
            <a:endParaRPr lang="fr-FR" dirty="0" err="1"/>
          </a:p>
          <a:p>
            <a:pPr marL="285750" indent="-285750" algn="l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In situ data </a:t>
            </a:r>
            <a:r>
              <a:rPr lang="fr-FR" dirty="0" err="1"/>
              <a:t>needed</a:t>
            </a:r>
            <a:r>
              <a:rPr lang="fr-FR" dirty="0"/>
              <a:t> for model calibration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In the future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resolution</a:t>
            </a:r>
            <a:r>
              <a:rPr lang="fr-FR" dirty="0"/>
              <a:t> and more </a:t>
            </a:r>
            <a:r>
              <a:rPr lang="fr-FR" dirty="0" err="1"/>
              <a:t>widespread</a:t>
            </a:r>
            <a:r>
              <a:rPr lang="fr-FR" dirty="0"/>
              <a:t> data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needed</a:t>
            </a:r>
            <a:r>
              <a:rPr lang="fr-FR" dirty="0"/>
              <a:t> for </a:t>
            </a:r>
            <a:r>
              <a:rPr lang="fr-FR" dirty="0" err="1"/>
              <a:t>modelling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0061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F40740D7-F14C-2839-1D9F-B5AFBEBC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28" y="2184595"/>
            <a:ext cx="4733389" cy="42901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3600" u="sng"/>
              <a:t>Connectivity</a:t>
            </a:r>
            <a:endParaRPr lang="fr-FR" u="sng"/>
          </a:p>
          <a:p>
            <a:r>
              <a:rPr lang="fr-FR" sz="3600"/>
              <a:t>Chanel </a:t>
            </a:r>
            <a:r>
              <a:rPr lang="fr-FR" sz="3600" err="1"/>
              <a:t>feature</a:t>
            </a:r>
            <a:r>
              <a:rPr lang="fr-FR" sz="3600"/>
              <a:t> </a:t>
            </a:r>
            <a:r>
              <a:rPr lang="fr-FR" sz="3600" err="1"/>
              <a:t>diversity</a:t>
            </a:r>
            <a:endParaRPr lang="fr-FR" err="1"/>
          </a:p>
          <a:p>
            <a:r>
              <a:rPr lang="fr-FR" sz="3600" err="1"/>
              <a:t>Riparian</a:t>
            </a:r>
            <a:r>
              <a:rPr lang="fr-FR" sz="3600"/>
              <a:t> </a:t>
            </a:r>
            <a:r>
              <a:rPr lang="fr-FR" sz="3600" err="1"/>
              <a:t>vegetation</a:t>
            </a:r>
          </a:p>
          <a:p>
            <a:r>
              <a:rPr lang="fr-FR" sz="3600" err="1"/>
              <a:t>Instream</a:t>
            </a:r>
            <a:r>
              <a:rPr lang="fr-FR" sz="3600"/>
              <a:t> </a:t>
            </a:r>
            <a:r>
              <a:rPr lang="fr-FR" sz="3600" err="1"/>
              <a:t>vegetation</a:t>
            </a:r>
          </a:p>
        </p:txBody>
      </p:sp>
      <p:pic>
        <p:nvPicPr>
          <p:cNvPr id="3" name="Image 2" descr="Une image contenant texte, capture d’écran, document, Parallèle&#10;&#10;Description générée automatiquement">
            <a:extLst>
              <a:ext uri="{FF2B5EF4-FFF2-40B4-BE49-F238E27FC236}">
                <a16:creationId xmlns:a16="http://schemas.microsoft.com/office/drawing/2014/main" id="{915DDF0A-DEB2-A62B-222F-76CE58193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237" y="1674867"/>
            <a:ext cx="5288474" cy="498432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72CE8D6-1BA0-ED80-01D9-292A70CA84B2}"/>
              </a:ext>
            </a:extLst>
          </p:cNvPr>
          <p:cNvSpPr txBox="1"/>
          <p:nvPr/>
        </p:nvSpPr>
        <p:spPr>
          <a:xfrm>
            <a:off x="5789113" y="6237962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/>
              <a:t>(1)</a:t>
            </a:r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5FA92D-788C-00D7-1466-B61AC3CD1216}"/>
              </a:ext>
            </a:extLst>
          </p:cNvPr>
          <p:cNvSpPr/>
          <p:nvPr/>
        </p:nvSpPr>
        <p:spPr>
          <a:xfrm rot="1970720">
            <a:off x="9865961" y="132689"/>
            <a:ext cx="2793566" cy="627949"/>
          </a:xfrm>
          <a:prstGeom prst="rect">
            <a:avLst/>
          </a:prstGeom>
          <a:solidFill>
            <a:srgbClr val="8EB21E"/>
          </a:solidFill>
          <a:ln>
            <a:solidFill>
              <a:srgbClr val="8EB2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3B6DA3E8-5504-66F0-CAD5-E62D8331F85F}"/>
              </a:ext>
            </a:extLst>
          </p:cNvPr>
          <p:cNvSpPr txBox="1">
            <a:spLocks/>
          </p:cNvSpPr>
          <p:nvPr/>
        </p:nvSpPr>
        <p:spPr>
          <a:xfrm>
            <a:off x="1281247" y="557598"/>
            <a:ext cx="9629508" cy="1261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/>
              <a:t>RESULTS – PHYSICAL HABITAT INDICATORS</a:t>
            </a:r>
          </a:p>
        </p:txBody>
      </p:sp>
    </p:spTree>
    <p:extLst>
      <p:ext uri="{BB962C8B-B14F-4D97-AF65-F5344CB8AC3E}">
        <p14:creationId xmlns:p14="http://schemas.microsoft.com/office/powerpoint/2010/main" val="1646110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14DA54-53C1-C708-8C21-520DD1B32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247" y="557598"/>
            <a:ext cx="9629508" cy="1261787"/>
          </a:xfrm>
        </p:spPr>
        <p:txBody>
          <a:bodyPr>
            <a:normAutofit fontScale="90000"/>
          </a:bodyPr>
          <a:lstStyle/>
          <a:p>
            <a:pPr algn="ctr"/>
            <a:r>
              <a:rPr lang="fr-FR"/>
              <a:t>RESULTS – PHYSICAL HABITAT INDICATORS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A188C0-A14B-9CDA-CAA5-B614B184AD78}"/>
              </a:ext>
            </a:extLst>
          </p:cNvPr>
          <p:cNvSpPr txBox="1"/>
          <p:nvPr/>
        </p:nvSpPr>
        <p:spPr>
          <a:xfrm>
            <a:off x="496163" y="1498795"/>
            <a:ext cx="41823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/>
              <a:t>Connectivity</a:t>
            </a:r>
          </a:p>
        </p:txBody>
      </p:sp>
      <p:pic>
        <p:nvPicPr>
          <p:cNvPr id="8" name="Image 7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8D5C9865-3C1B-B699-E5FD-C3D11E71E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626" y="2080405"/>
            <a:ext cx="6539801" cy="371749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F676F4B-0165-7794-2BB5-0808C62A8DE3}"/>
              </a:ext>
            </a:extLst>
          </p:cNvPr>
          <p:cNvSpPr txBox="1"/>
          <p:nvPr/>
        </p:nvSpPr>
        <p:spPr>
          <a:xfrm>
            <a:off x="5746315" y="5793805"/>
            <a:ext cx="557053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>
                <a:latin typeface="Aptos Display"/>
                <a:ea typeface="+mn-lt"/>
                <a:cs typeface="+mn-lt"/>
              </a:rPr>
              <a:t>Connectivity </a:t>
            </a:r>
            <a:r>
              <a:rPr lang="fr-FR" sz="1000" err="1">
                <a:latin typeface="Aptos Display"/>
                <a:ea typeface="+mn-lt"/>
                <a:cs typeface="+mn-lt"/>
              </a:rPr>
              <a:t>status</a:t>
            </a:r>
            <a:r>
              <a:rPr lang="fr-FR" sz="1000">
                <a:latin typeface="Aptos Display"/>
                <a:ea typeface="+mn-lt"/>
                <a:cs typeface="+mn-lt"/>
              </a:rPr>
              <a:t> index of the </a:t>
            </a:r>
            <a:r>
              <a:rPr lang="fr-FR" sz="1000" err="1">
                <a:latin typeface="Aptos Display"/>
                <a:ea typeface="+mn-lt"/>
                <a:cs typeface="+mn-lt"/>
              </a:rPr>
              <a:t>world’s</a:t>
            </a:r>
            <a:r>
              <a:rPr lang="fr-FR" sz="1000">
                <a:latin typeface="Aptos Display"/>
                <a:ea typeface="+mn-lt"/>
                <a:cs typeface="+mn-lt"/>
              </a:rPr>
              <a:t> river </a:t>
            </a:r>
            <a:r>
              <a:rPr lang="fr-FR" sz="1000" err="1">
                <a:latin typeface="Aptos Display"/>
                <a:ea typeface="+mn-lt"/>
                <a:cs typeface="+mn-lt"/>
              </a:rPr>
              <a:t>reaches</a:t>
            </a:r>
            <a:r>
              <a:rPr lang="fr-FR" sz="1000">
                <a:latin typeface="Aptos Display"/>
                <a:ea typeface="+mn-lt"/>
                <a:cs typeface="+mn-lt"/>
              </a:rPr>
              <a:t>, </a:t>
            </a:r>
            <a:r>
              <a:rPr lang="fr-FR" sz="1000" err="1">
                <a:latin typeface="Aptos Display"/>
                <a:ea typeface="+mn-lt"/>
                <a:cs typeface="+mn-lt"/>
              </a:rPr>
              <a:t>with</a:t>
            </a:r>
            <a:r>
              <a:rPr lang="fr-FR" sz="1000">
                <a:latin typeface="Aptos Display"/>
                <a:ea typeface="+mn-lt"/>
                <a:cs typeface="+mn-lt"/>
              </a:rPr>
              <a:t> </a:t>
            </a:r>
            <a:r>
              <a:rPr lang="fr-FR" sz="1000" err="1">
                <a:latin typeface="Aptos Display"/>
                <a:ea typeface="+mn-lt"/>
                <a:cs typeface="+mn-lt"/>
              </a:rPr>
              <a:t>calculation</a:t>
            </a:r>
            <a:r>
              <a:rPr lang="fr-FR" sz="1000">
                <a:latin typeface="Aptos Display"/>
                <a:ea typeface="+mn-lt"/>
                <a:cs typeface="+mn-lt"/>
              </a:rPr>
              <a:t> of proxy </a:t>
            </a:r>
            <a:r>
              <a:rPr lang="fr-FR" sz="1000" err="1">
                <a:latin typeface="Aptos Display"/>
                <a:ea typeface="+mn-lt"/>
                <a:cs typeface="+mn-lt"/>
              </a:rPr>
              <a:t>indicators</a:t>
            </a:r>
            <a:r>
              <a:rPr lang="fr-FR" sz="1000">
                <a:latin typeface="Aptos Display"/>
                <a:ea typeface="+mn-lt"/>
                <a:cs typeface="+mn-lt"/>
              </a:rPr>
              <a:t> and</a:t>
            </a:r>
            <a:br>
              <a:rPr lang="fr-FR" sz="1000">
                <a:latin typeface="Aptos Display"/>
                <a:ea typeface="+mn-lt"/>
                <a:cs typeface="+mn-lt"/>
              </a:rPr>
            </a:br>
            <a:r>
              <a:rPr lang="fr-FR" sz="1000">
                <a:latin typeface="Aptos Display"/>
                <a:ea typeface="+mn-lt"/>
                <a:cs typeface="+mn-lt"/>
              </a:rPr>
              <a:t>application of a </a:t>
            </a:r>
            <a:r>
              <a:rPr lang="fr-FR" sz="1000" err="1">
                <a:latin typeface="Aptos Display"/>
                <a:ea typeface="+mn-lt"/>
                <a:cs typeface="+mn-lt"/>
              </a:rPr>
              <a:t>weighting</a:t>
            </a:r>
            <a:r>
              <a:rPr lang="fr-FR" sz="1000">
                <a:latin typeface="Aptos Display"/>
                <a:ea typeface="+mn-lt"/>
                <a:cs typeface="+mn-lt"/>
              </a:rPr>
              <a:t> </a:t>
            </a:r>
            <a:r>
              <a:rPr lang="fr-FR" sz="1000" err="1">
                <a:latin typeface="Aptos Display"/>
                <a:ea typeface="+mn-lt"/>
                <a:cs typeface="+mn-lt"/>
              </a:rPr>
              <a:t>models</a:t>
            </a:r>
            <a:r>
              <a:rPr lang="fr-FR" sz="1000">
                <a:latin typeface="Aptos Display"/>
                <a:ea typeface="+mn-lt"/>
                <a:cs typeface="+mn-lt"/>
              </a:rPr>
              <a:t>, Mapping the </a:t>
            </a:r>
            <a:r>
              <a:rPr lang="fr-FR" sz="1000" err="1">
                <a:latin typeface="Aptos Display"/>
                <a:ea typeface="+mn-lt"/>
                <a:cs typeface="+mn-lt"/>
              </a:rPr>
              <a:t>world’s</a:t>
            </a:r>
            <a:r>
              <a:rPr lang="fr-FR" sz="1000">
                <a:latin typeface="Aptos Display"/>
                <a:ea typeface="+mn-lt"/>
                <a:cs typeface="+mn-lt"/>
              </a:rPr>
              <a:t> free-</a:t>
            </a:r>
            <a:r>
              <a:rPr lang="fr-FR" sz="1000" err="1">
                <a:latin typeface="Aptos Display"/>
                <a:ea typeface="+mn-lt"/>
                <a:cs typeface="+mn-lt"/>
              </a:rPr>
              <a:t>flowing</a:t>
            </a:r>
            <a:r>
              <a:rPr lang="fr-FR" sz="1000">
                <a:latin typeface="Aptos Display"/>
                <a:ea typeface="+mn-lt"/>
                <a:cs typeface="+mn-lt"/>
              </a:rPr>
              <a:t> </a:t>
            </a:r>
            <a:r>
              <a:rPr lang="fr-FR" sz="1000" err="1">
                <a:latin typeface="Aptos Display"/>
                <a:ea typeface="+mn-lt"/>
                <a:cs typeface="+mn-lt"/>
              </a:rPr>
              <a:t>rivers</a:t>
            </a:r>
            <a:r>
              <a:rPr lang="fr-FR" sz="1000">
                <a:latin typeface="Aptos Display"/>
                <a:ea typeface="+mn-lt"/>
                <a:cs typeface="+mn-lt"/>
              </a:rPr>
              <a:t>, </a:t>
            </a:r>
            <a:r>
              <a:rPr lang="fr-FR" sz="1000" err="1">
                <a:latin typeface="Aptos Display"/>
                <a:ea typeface="+mn-lt"/>
                <a:cs typeface="+mn-lt"/>
              </a:rPr>
              <a:t>G.Grill</a:t>
            </a:r>
            <a:r>
              <a:rPr lang="fr-FR" sz="1000">
                <a:latin typeface="Aptos Display"/>
                <a:ea typeface="+mn-lt"/>
                <a:cs typeface="+mn-lt"/>
              </a:rPr>
              <a:t> et al. 2019 </a:t>
            </a:r>
            <a:endParaRPr lang="fr-FR" sz="1000">
              <a:latin typeface="Aptos Display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4CC672-426C-0B3B-C821-F0BA53D92AE7}"/>
              </a:ext>
            </a:extLst>
          </p:cNvPr>
          <p:cNvSpPr/>
          <p:nvPr/>
        </p:nvSpPr>
        <p:spPr>
          <a:xfrm rot="1970720">
            <a:off x="9865961" y="132689"/>
            <a:ext cx="2793566" cy="627949"/>
          </a:xfrm>
          <a:prstGeom prst="rect">
            <a:avLst/>
          </a:prstGeom>
          <a:solidFill>
            <a:srgbClr val="8EB21E"/>
          </a:solidFill>
          <a:ln>
            <a:solidFill>
              <a:srgbClr val="8EB2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DB9FD3-ED5B-9AD3-6476-ACB9BEF7C139}"/>
              </a:ext>
            </a:extLst>
          </p:cNvPr>
          <p:cNvSpPr txBox="1"/>
          <p:nvPr/>
        </p:nvSpPr>
        <p:spPr>
          <a:xfrm>
            <a:off x="739747" y="2559850"/>
            <a:ext cx="4586516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Limited on the longitudinal </a:t>
            </a:r>
            <a:r>
              <a:rPr lang="fr-FR" dirty="0" err="1"/>
              <a:t>connectivity</a:t>
            </a:r>
            <a:r>
              <a:rPr lang="fr-FR" dirty="0"/>
              <a:t>,  </a:t>
            </a:r>
            <a:r>
              <a:rPr lang="fr-FR" dirty="0" err="1"/>
              <a:t>sparse</a:t>
            </a:r>
            <a:r>
              <a:rPr lang="fr-FR" dirty="0"/>
              <a:t> </a:t>
            </a:r>
            <a:r>
              <a:rPr lang="fr-FR" dirty="0" err="1"/>
              <a:t>invetory</a:t>
            </a:r>
            <a:r>
              <a:rPr lang="fr-FR" dirty="0"/>
              <a:t> for </a:t>
            </a:r>
            <a:r>
              <a:rPr lang="fr-FR" dirty="0" err="1"/>
              <a:t>natural</a:t>
            </a:r>
            <a:r>
              <a:rPr lang="fr-FR" dirty="0"/>
              <a:t> longitudinal fragmentation</a:t>
            </a:r>
          </a:p>
          <a:p>
            <a:pPr marL="285750" indent="-285750" algn="l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err="1"/>
              <a:t>Research</a:t>
            </a:r>
            <a:r>
              <a:rPr lang="fr-FR" dirty="0"/>
              <a:t> on </a:t>
            </a:r>
            <a:r>
              <a:rPr lang="fr-FR" dirty="0" err="1"/>
              <a:t>lateral</a:t>
            </a:r>
            <a:r>
              <a:rPr lang="fr-FR" dirty="0"/>
              <a:t> </a:t>
            </a:r>
            <a:r>
              <a:rPr lang="fr-FR" dirty="0" err="1"/>
              <a:t>connectivity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limited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err="1"/>
              <a:t>Improve</a:t>
            </a:r>
            <a:r>
              <a:rPr lang="fr-FR" dirty="0"/>
              <a:t> </a:t>
            </a:r>
            <a:r>
              <a:rPr lang="fr-FR" dirty="0" err="1"/>
              <a:t>modelling</a:t>
            </a:r>
            <a:r>
              <a:rPr lang="fr-FR" dirty="0"/>
              <a:t> for longitudinal </a:t>
            </a:r>
            <a:r>
              <a:rPr lang="fr-FR" dirty="0" err="1"/>
              <a:t>connectivity</a:t>
            </a:r>
            <a:r>
              <a:rPr lang="fr-FR" dirty="0"/>
              <a:t> and </a:t>
            </a:r>
            <a:r>
              <a:rPr lang="fr-FR" dirty="0" err="1"/>
              <a:t>include</a:t>
            </a:r>
            <a:r>
              <a:rPr lang="fr-FR" dirty="0"/>
              <a:t> latitudinal, vertical and temporal </a:t>
            </a:r>
            <a:r>
              <a:rPr lang="fr-FR" dirty="0" err="1"/>
              <a:t>connectivity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9528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C9B13C-EF25-4240-2819-01461C687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054" y="442067"/>
            <a:ext cx="8220330" cy="1240911"/>
          </a:xfrm>
        </p:spPr>
        <p:txBody>
          <a:bodyPr>
            <a:normAutofit fontScale="90000"/>
          </a:bodyPr>
          <a:lstStyle/>
          <a:p>
            <a:pPr algn="ctr"/>
            <a:r>
              <a:rPr lang="fr-FR"/>
              <a:t>RESULTS – HYDROLOGY INDICATORS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F40740D7-F14C-2839-1D9F-B5AFBEBC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21" y="3311053"/>
            <a:ext cx="4733389" cy="13842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3600"/>
              <a:t>Surface water </a:t>
            </a:r>
            <a:r>
              <a:rPr lang="fr-FR" sz="3600" err="1"/>
              <a:t>extent</a:t>
            </a:r>
            <a:endParaRPr lang="fr-FR" sz="3600"/>
          </a:p>
          <a:p>
            <a:r>
              <a:rPr lang="fr-FR" sz="3600" u="sng"/>
              <a:t>Flow Alteration</a:t>
            </a:r>
          </a:p>
        </p:txBody>
      </p:sp>
      <p:pic>
        <p:nvPicPr>
          <p:cNvPr id="3" name="Image 2" descr="Une image contenant texte, capture d’écran, document, Parallèle&#10;&#10;Description générée automatiquement">
            <a:extLst>
              <a:ext uri="{FF2B5EF4-FFF2-40B4-BE49-F238E27FC236}">
                <a16:creationId xmlns:a16="http://schemas.microsoft.com/office/drawing/2014/main" id="{9486159A-26CF-EDD6-B0BF-C534D12ED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421" y="1826648"/>
            <a:ext cx="6286500" cy="43529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1E11A6E-2D41-28A7-2911-BAE5733B62FB}"/>
              </a:ext>
            </a:extLst>
          </p:cNvPr>
          <p:cNvSpPr txBox="1"/>
          <p:nvPr/>
        </p:nvSpPr>
        <p:spPr>
          <a:xfrm>
            <a:off x="6206646" y="6175331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/>
              <a:t>(1)</a:t>
            </a:r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C7D9A-F58D-CA28-B192-A0DE708DE913}"/>
              </a:ext>
            </a:extLst>
          </p:cNvPr>
          <p:cNvSpPr/>
          <p:nvPr/>
        </p:nvSpPr>
        <p:spPr>
          <a:xfrm rot="1970720">
            <a:off x="9865961" y="132689"/>
            <a:ext cx="2793566" cy="627949"/>
          </a:xfrm>
          <a:prstGeom prst="rect">
            <a:avLst/>
          </a:prstGeom>
          <a:solidFill>
            <a:srgbClr val="8EB21E"/>
          </a:solidFill>
          <a:ln>
            <a:solidFill>
              <a:srgbClr val="8EB2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2863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3BADF78-3E9D-D9E8-5A54-720C9C42992C}"/>
              </a:ext>
            </a:extLst>
          </p:cNvPr>
          <p:cNvSpPr txBox="1"/>
          <p:nvPr/>
        </p:nvSpPr>
        <p:spPr>
          <a:xfrm>
            <a:off x="464847" y="1488357"/>
            <a:ext cx="4234542" cy="656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/>
              <a:t>Surface water </a:t>
            </a:r>
            <a:r>
              <a:rPr lang="fr-FR" sz="3600" err="1"/>
              <a:t>extent</a:t>
            </a:r>
          </a:p>
        </p:txBody>
      </p:sp>
      <p:pic>
        <p:nvPicPr>
          <p:cNvPr id="6" name="Image 5" descr="Une image contenant texte, diagramme, Plan, ligne&#10;&#10;Description générée automatiquement">
            <a:extLst>
              <a:ext uri="{FF2B5EF4-FFF2-40B4-BE49-F238E27FC236}">
                <a16:creationId xmlns:a16="http://schemas.microsoft.com/office/drawing/2014/main" id="{BCC0566C-80DF-6E01-87DB-5A46FD65C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492" y="1845889"/>
            <a:ext cx="4954061" cy="409965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843356B-89F3-8361-9EA8-C172BF57F226}"/>
              </a:ext>
            </a:extLst>
          </p:cNvPr>
          <p:cNvSpPr txBox="1"/>
          <p:nvPr/>
        </p:nvSpPr>
        <p:spPr>
          <a:xfrm>
            <a:off x="6111890" y="5947032"/>
            <a:ext cx="5581776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 err="1">
                <a:latin typeface="Open Sans"/>
                <a:ea typeface="Open Sans"/>
                <a:cs typeface="Open Sans"/>
              </a:rPr>
              <a:t>Steps</a:t>
            </a:r>
            <a:r>
              <a:rPr lang="fr-FR" sz="1000">
                <a:latin typeface="Open Sans"/>
                <a:ea typeface="Open Sans"/>
                <a:cs typeface="Open Sans"/>
              </a:rPr>
              <a:t> for </a:t>
            </a:r>
            <a:r>
              <a:rPr lang="fr-FR" sz="1000" err="1">
                <a:latin typeface="Open Sans"/>
                <a:ea typeface="Open Sans"/>
                <a:cs typeface="Open Sans"/>
              </a:rPr>
              <a:t>developing</a:t>
            </a:r>
            <a:r>
              <a:rPr lang="fr-FR" sz="1000">
                <a:latin typeface="Open Sans"/>
                <a:ea typeface="Open Sans"/>
                <a:cs typeface="Open Sans"/>
              </a:rPr>
              <a:t> the </a:t>
            </a:r>
            <a:r>
              <a:rPr lang="fr-FR" sz="1000" err="1">
                <a:latin typeface="Open Sans"/>
                <a:ea typeface="Open Sans"/>
                <a:cs typeface="Open Sans"/>
              </a:rPr>
              <a:t>hydrologic</a:t>
            </a:r>
            <a:r>
              <a:rPr lang="fr-FR" sz="1000">
                <a:latin typeface="Open Sans"/>
                <a:ea typeface="Open Sans"/>
                <a:cs typeface="Open Sans"/>
              </a:rPr>
              <a:t> </a:t>
            </a:r>
            <a:r>
              <a:rPr lang="fr-FR" sz="1000" err="1">
                <a:latin typeface="Open Sans"/>
                <a:ea typeface="Open Sans"/>
                <a:cs typeface="Open Sans"/>
              </a:rPr>
              <a:t>foundation</a:t>
            </a:r>
            <a:r>
              <a:rPr lang="fr-FR" sz="1000">
                <a:latin typeface="Open Sans"/>
                <a:ea typeface="Open Sans"/>
                <a:cs typeface="Open Sans"/>
              </a:rPr>
              <a:t> (ELOHA </a:t>
            </a:r>
            <a:r>
              <a:rPr lang="fr-FR" sz="1000" err="1">
                <a:latin typeface="Open Sans"/>
                <a:ea typeface="Open Sans"/>
                <a:cs typeface="Open Sans"/>
              </a:rPr>
              <a:t>step</a:t>
            </a:r>
            <a:r>
              <a:rPr lang="fr-FR" sz="1000">
                <a:latin typeface="Open Sans"/>
                <a:ea typeface="Open Sans"/>
                <a:cs typeface="Open Sans"/>
              </a:rPr>
              <a:t> 1 </a:t>
            </a:r>
            <a:r>
              <a:rPr lang="fr-FR" sz="1000" err="1">
                <a:latin typeface="Open Sans"/>
                <a:ea typeface="Open Sans"/>
                <a:cs typeface="Open Sans"/>
              </a:rPr>
              <a:t>inside</a:t>
            </a:r>
            <a:r>
              <a:rPr lang="fr-FR" sz="1000">
                <a:latin typeface="Open Sans"/>
                <a:ea typeface="Open Sans"/>
                <a:cs typeface="Open Sans"/>
              </a:rPr>
              <a:t> </a:t>
            </a:r>
            <a:r>
              <a:rPr lang="fr-FR" sz="1000" err="1">
                <a:latin typeface="Open Sans"/>
                <a:ea typeface="Open Sans"/>
                <a:cs typeface="Open Sans"/>
              </a:rPr>
              <a:t>dashed</a:t>
            </a:r>
            <a:r>
              <a:rPr lang="fr-FR" sz="1000">
                <a:latin typeface="Open Sans"/>
                <a:ea typeface="Open Sans"/>
                <a:cs typeface="Open Sans"/>
              </a:rPr>
              <a:t> box), </a:t>
            </a:r>
            <a:r>
              <a:rPr lang="fr-FR" sz="1000" err="1">
                <a:latin typeface="Open Sans"/>
                <a:ea typeface="Open Sans"/>
                <a:cs typeface="Open Sans"/>
              </a:rPr>
              <a:t>showing</a:t>
            </a:r>
            <a:r>
              <a:rPr lang="fr-FR" sz="1000">
                <a:latin typeface="Open Sans"/>
                <a:ea typeface="Open Sans"/>
                <a:cs typeface="Open Sans"/>
              </a:rPr>
              <a:t> how the </a:t>
            </a:r>
            <a:r>
              <a:rPr lang="fr-FR" sz="1000" err="1">
                <a:latin typeface="Open Sans"/>
                <a:ea typeface="Open Sans"/>
                <a:cs typeface="Open Sans"/>
              </a:rPr>
              <a:t>resulting</a:t>
            </a:r>
            <a:r>
              <a:rPr lang="fr-FR" sz="1000">
                <a:latin typeface="Open Sans"/>
                <a:ea typeface="Open Sans"/>
                <a:cs typeface="Open Sans"/>
              </a:rPr>
              <a:t> </a:t>
            </a:r>
            <a:r>
              <a:rPr lang="fr-FR" sz="1000" err="1">
                <a:latin typeface="Open Sans"/>
                <a:ea typeface="Open Sans"/>
                <a:cs typeface="Open Sans"/>
              </a:rPr>
              <a:t>hydrographs</a:t>
            </a:r>
            <a:r>
              <a:rPr lang="fr-FR" sz="1000">
                <a:latin typeface="Open Sans"/>
                <a:ea typeface="Open Sans"/>
                <a:cs typeface="Open Sans"/>
              </a:rPr>
              <a:t> are </a:t>
            </a:r>
            <a:r>
              <a:rPr lang="fr-FR" sz="1000" err="1">
                <a:latin typeface="Open Sans"/>
                <a:ea typeface="Open Sans"/>
                <a:cs typeface="Open Sans"/>
              </a:rPr>
              <a:t>used</a:t>
            </a:r>
            <a:r>
              <a:rPr lang="fr-FR" sz="1000">
                <a:latin typeface="Open Sans"/>
                <a:ea typeface="Open Sans"/>
                <a:cs typeface="Open Sans"/>
              </a:rPr>
              <a:t> to </a:t>
            </a:r>
            <a:r>
              <a:rPr lang="fr-FR" sz="1000" err="1">
                <a:latin typeface="Open Sans"/>
                <a:ea typeface="Open Sans"/>
                <a:cs typeface="Open Sans"/>
              </a:rPr>
              <a:t>classify</a:t>
            </a:r>
            <a:r>
              <a:rPr lang="fr-FR" sz="1000">
                <a:latin typeface="Open Sans"/>
                <a:ea typeface="Open Sans"/>
                <a:cs typeface="Open Sans"/>
              </a:rPr>
              <a:t> river types (ELOHA </a:t>
            </a:r>
            <a:r>
              <a:rPr lang="fr-FR" sz="1000" err="1">
                <a:latin typeface="Open Sans"/>
                <a:ea typeface="Open Sans"/>
                <a:cs typeface="Open Sans"/>
              </a:rPr>
              <a:t>step</a:t>
            </a:r>
            <a:r>
              <a:rPr lang="fr-FR" sz="1000">
                <a:latin typeface="Open Sans"/>
                <a:ea typeface="Open Sans"/>
                <a:cs typeface="Open Sans"/>
              </a:rPr>
              <a:t> 2) and </a:t>
            </a:r>
            <a:r>
              <a:rPr lang="fr-FR" sz="1000" err="1">
                <a:latin typeface="Open Sans"/>
                <a:ea typeface="Open Sans"/>
                <a:cs typeface="Open Sans"/>
              </a:rPr>
              <a:t>calculate</a:t>
            </a:r>
            <a:r>
              <a:rPr lang="fr-FR" sz="1000">
                <a:latin typeface="Open Sans"/>
                <a:ea typeface="Open Sans"/>
                <a:cs typeface="Open Sans"/>
              </a:rPr>
              <a:t> flow </a:t>
            </a:r>
            <a:r>
              <a:rPr lang="fr-FR" sz="1000" err="1">
                <a:latin typeface="Open Sans"/>
                <a:ea typeface="Open Sans"/>
                <a:cs typeface="Open Sans"/>
              </a:rPr>
              <a:t>alteration</a:t>
            </a:r>
            <a:r>
              <a:rPr lang="fr-FR" sz="1000">
                <a:latin typeface="Open Sans"/>
                <a:ea typeface="Open Sans"/>
                <a:cs typeface="Open Sans"/>
              </a:rPr>
              <a:t> (ELOHA </a:t>
            </a:r>
            <a:r>
              <a:rPr lang="fr-FR" sz="1000" err="1">
                <a:latin typeface="Open Sans"/>
                <a:ea typeface="Open Sans"/>
                <a:cs typeface="Open Sans"/>
              </a:rPr>
              <a:t>step</a:t>
            </a:r>
            <a:r>
              <a:rPr lang="fr-FR" sz="1000">
                <a:latin typeface="Open Sans"/>
                <a:ea typeface="Open Sans"/>
                <a:cs typeface="Open Sans"/>
              </a:rPr>
              <a:t> 3) at </a:t>
            </a:r>
            <a:r>
              <a:rPr lang="fr-FR" sz="1000" err="1">
                <a:latin typeface="Open Sans"/>
                <a:ea typeface="Open Sans"/>
                <a:cs typeface="Open Sans"/>
              </a:rPr>
              <a:t>each</a:t>
            </a:r>
            <a:r>
              <a:rPr lang="fr-FR" sz="1000">
                <a:latin typeface="Open Sans"/>
                <a:ea typeface="Open Sans"/>
                <a:cs typeface="Open Sans"/>
              </a:rPr>
              <a:t> </a:t>
            </a:r>
            <a:r>
              <a:rPr lang="fr-FR" sz="1000" err="1">
                <a:latin typeface="Open Sans"/>
                <a:ea typeface="Open Sans"/>
                <a:cs typeface="Open Sans"/>
              </a:rPr>
              <a:t>analysis</a:t>
            </a:r>
            <a:r>
              <a:rPr lang="fr-FR" sz="1000">
                <a:latin typeface="Open Sans"/>
                <a:ea typeface="Open Sans"/>
                <a:cs typeface="Open Sans"/>
              </a:rPr>
              <a:t> </a:t>
            </a:r>
            <a:r>
              <a:rPr lang="fr-FR" sz="1000" err="1">
                <a:latin typeface="Open Sans"/>
                <a:ea typeface="Open Sans"/>
                <a:cs typeface="Open Sans"/>
              </a:rPr>
              <a:t>node</a:t>
            </a:r>
            <a:r>
              <a:rPr lang="fr-FR" sz="1000">
                <a:latin typeface="Open Sans"/>
                <a:ea typeface="Open Sans"/>
                <a:cs typeface="Open Sans"/>
              </a:rPr>
              <a:t>. </a:t>
            </a:r>
            <a:r>
              <a:rPr lang="fr-FR" sz="1000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The </a:t>
            </a:r>
            <a:r>
              <a:rPr lang="fr-FR" sz="1000" err="1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ecological</a:t>
            </a:r>
            <a:r>
              <a:rPr lang="fr-FR" sz="1000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r-FR" sz="1000" err="1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limits</a:t>
            </a:r>
            <a:r>
              <a:rPr lang="fr-FR" sz="1000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 of </a:t>
            </a:r>
            <a:r>
              <a:rPr lang="fr-FR" sz="1000" err="1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hydrologic</a:t>
            </a:r>
            <a:r>
              <a:rPr lang="fr-FR" sz="1000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r-FR" sz="1000" err="1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alteration</a:t>
            </a:r>
            <a:r>
              <a:rPr lang="fr-FR" sz="1000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 (ELOHA): a new </a:t>
            </a:r>
            <a:r>
              <a:rPr lang="fr-FR" sz="1000" err="1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framework</a:t>
            </a:r>
            <a:r>
              <a:rPr lang="fr-FR" sz="1000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 for </a:t>
            </a:r>
            <a:r>
              <a:rPr lang="fr-FR" sz="1000" err="1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developing</a:t>
            </a:r>
            <a:r>
              <a:rPr lang="fr-FR" sz="1000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r-FR" sz="1000" err="1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regional</a:t>
            </a:r>
            <a:r>
              <a:rPr lang="fr-FR" sz="1000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r-FR" sz="1000" err="1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environmental</a:t>
            </a:r>
            <a:r>
              <a:rPr lang="fr-FR" sz="1000">
                <a:solidFill>
                  <a:srgbClr val="1C1D1E"/>
                </a:solidFill>
                <a:latin typeface="Open Sans"/>
                <a:ea typeface="Open Sans"/>
                <a:cs typeface="Open Sans"/>
              </a:rPr>
              <a:t> flow standards, </a:t>
            </a:r>
            <a:r>
              <a:rPr lang="fr-FR" sz="1000">
                <a:solidFill>
                  <a:srgbClr val="1C1D1E"/>
                </a:solidFill>
                <a:ea typeface="+mn-lt"/>
                <a:cs typeface="+mn-lt"/>
              </a:rPr>
              <a:t>N. LEROY POFF et al. 2009</a:t>
            </a:r>
            <a:endParaRPr lang="fr-FR" sz="1000">
              <a:latin typeface="Gill Sans MT" panose="020B0502020104020203"/>
              <a:ea typeface="Open Sans"/>
              <a:cs typeface="Open Sans"/>
            </a:endParaRPr>
          </a:p>
          <a:p>
            <a:endParaRPr lang="fr-FR" sz="1200">
              <a:latin typeface="Open Sans"/>
              <a:ea typeface="Open Sans"/>
              <a:cs typeface="Open Sans"/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83AF64-0750-4756-3576-1E47BE592562}"/>
              </a:ext>
            </a:extLst>
          </p:cNvPr>
          <p:cNvSpPr/>
          <p:nvPr/>
        </p:nvSpPr>
        <p:spPr>
          <a:xfrm rot="1970720">
            <a:off x="9865961" y="132689"/>
            <a:ext cx="2793566" cy="627949"/>
          </a:xfrm>
          <a:prstGeom prst="rect">
            <a:avLst/>
          </a:prstGeom>
          <a:solidFill>
            <a:srgbClr val="8EB21E"/>
          </a:solidFill>
          <a:ln>
            <a:solidFill>
              <a:srgbClr val="8EB2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BE84AAB-3E09-FF7C-94F0-12EB0CA2871E}"/>
              </a:ext>
            </a:extLst>
          </p:cNvPr>
          <p:cNvSpPr txBox="1">
            <a:spLocks/>
          </p:cNvSpPr>
          <p:nvPr/>
        </p:nvSpPr>
        <p:spPr>
          <a:xfrm>
            <a:off x="1719657" y="442067"/>
            <a:ext cx="8752686" cy="1261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/>
              <a:t>RESULTS – HYDROLOGY INDICATORS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34CCF1-E0E8-8FF3-B37C-7CB32D4D6043}"/>
              </a:ext>
            </a:extLst>
          </p:cNvPr>
          <p:cNvSpPr txBox="1"/>
          <p:nvPr/>
        </p:nvSpPr>
        <p:spPr>
          <a:xfrm>
            <a:off x="739747" y="2559850"/>
            <a:ext cx="4586516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Mapping of surface water </a:t>
            </a:r>
            <a:r>
              <a:rPr lang="fr-FR" dirty="0" err="1"/>
              <a:t>extent</a:t>
            </a:r>
            <a:r>
              <a:rPr lang="fr-FR" dirty="0"/>
              <a:t> </a:t>
            </a:r>
            <a:r>
              <a:rPr lang="fr-FR" dirty="0" err="1"/>
              <a:t>exist</a:t>
            </a:r>
            <a:r>
              <a:rPr lang="fr-FR" dirty="0"/>
              <a:t> but </a:t>
            </a:r>
            <a:r>
              <a:rPr lang="fr-FR" dirty="0" err="1"/>
              <a:t>limited</a:t>
            </a:r>
            <a:r>
              <a:rPr lang="fr-FR" dirty="0"/>
              <a:t> to large </a:t>
            </a:r>
            <a:r>
              <a:rPr lang="fr-FR" dirty="0" err="1"/>
              <a:t>rivers</a:t>
            </a:r>
            <a:r>
              <a:rPr lang="fr-FR" dirty="0"/>
              <a:t>.</a:t>
            </a:r>
          </a:p>
          <a:p>
            <a:pPr marL="285750" indent="-285750" algn="l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Trade-</a:t>
            </a:r>
            <a:r>
              <a:rPr lang="fr-FR" dirty="0" err="1"/>
              <a:t>offs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spectral and spatial </a:t>
            </a:r>
            <a:r>
              <a:rPr lang="fr-FR" dirty="0" err="1"/>
              <a:t>connectivity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For the future, the main </a:t>
            </a:r>
            <a:r>
              <a:rPr lang="fr-FR" dirty="0" err="1"/>
              <a:t>improvment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resolution</a:t>
            </a:r>
            <a:r>
              <a:rPr lang="fr-FR" dirty="0"/>
              <a:t> 10-m in 2030 and 3-m in 2050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topographic</a:t>
            </a:r>
            <a:r>
              <a:rPr lang="fr-FR" dirty="0"/>
              <a:t> </a:t>
            </a:r>
            <a:r>
              <a:rPr lang="fr-FR" dirty="0" err="1"/>
              <a:t>analysis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5188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1731A5-DBA4-FA0C-19A1-3803F9D1E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F0764F-8050-639F-8483-2F0D63C0D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CONTENTS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CBB6DB5D-4899-0374-D18F-59774F094CE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5818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1252E5-33E7-F844-B824-31F6D0630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/>
              <a:t>DISCUSSION – ADDRESSING</a:t>
            </a:r>
            <a:br>
              <a:rPr lang="fr-FR"/>
            </a:br>
            <a:r>
              <a:rPr lang="fr-FR"/>
              <a:t>GLOBAL </a:t>
            </a:r>
            <a:r>
              <a:rPr lang="fr-FR" dirty="0"/>
              <a:t>DISPARITIES</a:t>
            </a:r>
          </a:p>
        </p:txBody>
      </p:sp>
      <p:pic>
        <p:nvPicPr>
          <p:cNvPr id="6" name="Espace réservé du contenu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36080460-9386-A144-7584-ED90CE091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00" y="2102564"/>
            <a:ext cx="7164477" cy="3399375"/>
          </a:xfrm>
        </p:spPr>
      </p:pic>
      <p:pic>
        <p:nvPicPr>
          <p:cNvPr id="8" name="Image 7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1DB9EE5B-D19E-05A0-4C01-2AFDD10B1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47" y="2884529"/>
            <a:ext cx="1961282" cy="10889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7B4807-8273-C41E-D28A-888656F94539}"/>
              </a:ext>
            </a:extLst>
          </p:cNvPr>
          <p:cNvSpPr/>
          <p:nvPr/>
        </p:nvSpPr>
        <p:spPr>
          <a:xfrm rot="1970720">
            <a:off x="9865962" y="132689"/>
            <a:ext cx="2793566" cy="627949"/>
          </a:xfrm>
          <a:prstGeom prst="rect">
            <a:avLst/>
          </a:prstGeom>
          <a:solidFill>
            <a:srgbClr val="408E1C"/>
          </a:solidFill>
          <a:ln>
            <a:solidFill>
              <a:srgbClr val="408E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27C125-811B-6563-C0C0-5858A0FCA4E1}"/>
              </a:ext>
            </a:extLst>
          </p:cNvPr>
          <p:cNvSpPr txBox="1"/>
          <p:nvPr/>
        </p:nvSpPr>
        <p:spPr>
          <a:xfrm>
            <a:off x="2642981" y="5667594"/>
            <a:ext cx="5997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Global disparities in implementing a global river health monitoring framework.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910327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937447-33A9-B16E-76BE-8751E6246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/>
              <a:t>DISCUSSION – </a:t>
            </a:r>
            <a:r>
              <a:rPr lang="fr-FR" dirty="0"/>
              <a:t>POTENTIAL FOR </a:t>
            </a:r>
            <a:br>
              <a:rPr lang="fr-FR"/>
            </a:br>
            <a:r>
              <a:rPr lang="fr-FR" dirty="0"/>
              <a:t>IMMEDIATE IMPACTS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7A35B5A-AC9E-9FE9-70A7-B2EB872BA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68745" y="2128191"/>
            <a:ext cx="6654509" cy="3756025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78D4FE-A2E0-C783-7F5B-80D99355B9C9}"/>
              </a:ext>
            </a:extLst>
          </p:cNvPr>
          <p:cNvSpPr txBox="1"/>
          <p:nvPr/>
        </p:nvSpPr>
        <p:spPr>
          <a:xfrm>
            <a:off x="2767459" y="2064464"/>
            <a:ext cx="221729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River </a:t>
            </a:r>
            <a:r>
              <a:rPr lang="fr-FR" sz="1400" dirty="0" err="1"/>
              <a:t>Health</a:t>
            </a:r>
            <a:r>
              <a:rPr lang="fr-FR" sz="1400" dirty="0"/>
              <a:t> Index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AC9415D-FB37-CEA5-0BC1-FB22115C0514}"/>
              </a:ext>
            </a:extLst>
          </p:cNvPr>
          <p:cNvSpPr txBox="1"/>
          <p:nvPr/>
        </p:nvSpPr>
        <p:spPr>
          <a:xfrm>
            <a:off x="4748514" y="5932425"/>
            <a:ext cx="2694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Initial global assessment by 2030 and further.</a:t>
            </a:r>
            <a:endParaRPr lang="fr-FR" sz="1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33BFDF-6F40-B3E6-C4FA-3723CF566895}"/>
              </a:ext>
            </a:extLst>
          </p:cNvPr>
          <p:cNvSpPr/>
          <p:nvPr/>
        </p:nvSpPr>
        <p:spPr>
          <a:xfrm rot="1970720">
            <a:off x="9865962" y="132689"/>
            <a:ext cx="2793566" cy="627949"/>
          </a:xfrm>
          <a:prstGeom prst="rect">
            <a:avLst/>
          </a:prstGeom>
          <a:solidFill>
            <a:srgbClr val="408E1C"/>
          </a:solidFill>
          <a:ln>
            <a:solidFill>
              <a:srgbClr val="408E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7495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D994DB-1AFE-91C2-246A-EAF219318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03219"/>
            <a:ext cx="7729728" cy="1188720"/>
          </a:xfrm>
        </p:spPr>
        <p:txBody>
          <a:bodyPr/>
          <a:lstStyle/>
          <a:p>
            <a:pPr algn="ctr"/>
            <a:r>
              <a:rPr lang="fr-FR" dirty="0"/>
              <a:t>CONCLUSION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2F02F6-B649-3E25-161B-F57031B7C7F3}"/>
              </a:ext>
            </a:extLst>
          </p:cNvPr>
          <p:cNvSpPr txBox="1"/>
          <p:nvPr/>
        </p:nvSpPr>
        <p:spPr>
          <a:xfrm>
            <a:off x="179665" y="5854616"/>
            <a:ext cx="3616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err="1"/>
              <a:t>Historical</a:t>
            </a:r>
            <a:r>
              <a:rPr lang="fr-FR" sz="2400"/>
              <a:t> </a:t>
            </a:r>
            <a:r>
              <a:rPr lang="fr-FR" sz="2400" err="1"/>
              <a:t>lack</a:t>
            </a:r>
            <a:r>
              <a:rPr lang="fr-FR" sz="2400"/>
              <a:t> of </a:t>
            </a:r>
            <a:r>
              <a:rPr lang="fr-FR" sz="2400" err="1"/>
              <a:t>awareness</a:t>
            </a:r>
            <a:endParaRPr lang="fr-FR" sz="2400"/>
          </a:p>
          <a:p>
            <a:endParaRPr lang="en-US" sz="2400"/>
          </a:p>
        </p:txBody>
      </p:sp>
      <p:pic>
        <p:nvPicPr>
          <p:cNvPr id="6" name="Image 5" descr="Une image contenant texte, Panneau de signalisation, signalisation, Police&#10;&#10;Description générée automatiquement">
            <a:extLst>
              <a:ext uri="{FF2B5EF4-FFF2-40B4-BE49-F238E27FC236}">
                <a16:creationId xmlns:a16="http://schemas.microsoft.com/office/drawing/2014/main" id="{FBEA6CBD-4B31-AA3C-2BBB-7B4406B5F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65" y="1870512"/>
            <a:ext cx="2807580" cy="4211370"/>
          </a:xfrm>
          <a:prstGeom prst="rect">
            <a:avLst/>
          </a:prstGeom>
        </p:spPr>
      </p:pic>
      <p:pic>
        <p:nvPicPr>
          <p:cNvPr id="9" name="Image 8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14D7168C-B14B-6738-76E9-446E34168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927" y="2181226"/>
            <a:ext cx="3325477" cy="249554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BAF1A4B-AB24-EC5F-B209-038F3905647E}"/>
              </a:ext>
            </a:extLst>
          </p:cNvPr>
          <p:cNvSpPr txBox="1"/>
          <p:nvPr/>
        </p:nvSpPr>
        <p:spPr>
          <a:xfrm>
            <a:off x="4316927" y="5851049"/>
            <a:ext cx="392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err="1"/>
              <a:t>Technology</a:t>
            </a:r>
            <a:r>
              <a:rPr lang="fr-FR" sz="2400"/>
              <a:t> and </a:t>
            </a:r>
            <a:r>
              <a:rPr lang="fr-FR" sz="2400" err="1"/>
              <a:t>cooperation</a:t>
            </a:r>
            <a:endParaRPr lang="en-US" sz="2400"/>
          </a:p>
        </p:txBody>
      </p:sp>
      <p:pic>
        <p:nvPicPr>
          <p:cNvPr id="1026" name="Picture 2" descr="Free photo: World Globe Logo - Banner, Clipart, Global - Free Download ...">
            <a:extLst>
              <a:ext uri="{FF2B5EF4-FFF2-40B4-BE49-F238E27FC236}">
                <a16:creationId xmlns:a16="http://schemas.microsoft.com/office/drawing/2014/main" id="{A3A68DFF-77B7-63B7-FB48-4FB59747A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441" y="1925053"/>
            <a:ext cx="3007894" cy="300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1669E028-9360-982F-757F-21EF633301D0}"/>
              </a:ext>
            </a:extLst>
          </p:cNvPr>
          <p:cNvSpPr/>
          <p:nvPr/>
        </p:nvSpPr>
        <p:spPr>
          <a:xfrm>
            <a:off x="3139645" y="3101026"/>
            <a:ext cx="1024882" cy="646331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ABF3D31-19C6-3880-470A-4F071608B577}"/>
              </a:ext>
            </a:extLst>
          </p:cNvPr>
          <p:cNvSpPr txBox="1"/>
          <p:nvPr/>
        </p:nvSpPr>
        <p:spPr>
          <a:xfrm>
            <a:off x="9245073" y="5784531"/>
            <a:ext cx="3859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Global </a:t>
            </a:r>
            <a:r>
              <a:rPr lang="fr-FR" sz="2400" err="1"/>
              <a:t>framework</a:t>
            </a:r>
            <a:endParaRPr lang="en-US" sz="2400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C24765C8-1159-C3A7-49FA-975A004D53B8}"/>
              </a:ext>
            </a:extLst>
          </p:cNvPr>
          <p:cNvSpPr/>
          <p:nvPr/>
        </p:nvSpPr>
        <p:spPr>
          <a:xfrm>
            <a:off x="7865710" y="3168457"/>
            <a:ext cx="1024882" cy="646331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E0A0F3-F848-C736-1D02-18AD98D9C670}"/>
              </a:ext>
            </a:extLst>
          </p:cNvPr>
          <p:cNvSpPr/>
          <p:nvPr/>
        </p:nvSpPr>
        <p:spPr>
          <a:xfrm rot="1970720">
            <a:off x="9865962" y="132689"/>
            <a:ext cx="2793566" cy="627949"/>
          </a:xfrm>
          <a:prstGeom prst="rect">
            <a:avLst/>
          </a:prstGeom>
          <a:solidFill>
            <a:srgbClr val="196B24"/>
          </a:solidFill>
          <a:ln>
            <a:solidFill>
              <a:srgbClr val="196B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9876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AA9EF-4193-4524-91D2-34E969E51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dirty="0"/>
              <a:t>INTRO</a:t>
            </a:r>
            <a:r>
              <a:rPr lang="fr-FR"/>
              <a:t> – </a:t>
            </a:r>
            <a:r>
              <a:rPr lang="fr-FR" dirty="0"/>
              <a:t>WHY RIVER HEALTH </a:t>
            </a:r>
            <a:br>
              <a:rPr lang="fr-FR" dirty="0"/>
            </a:br>
            <a:r>
              <a:rPr lang="fr-FR" dirty="0"/>
              <a:t>MONITORING MATTERS</a:t>
            </a:r>
          </a:p>
        </p:txBody>
      </p:sp>
      <p:pic>
        <p:nvPicPr>
          <p:cNvPr id="36" name="Espace réservé du contenu 35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B1CCEA42-DC35-3601-8455-4E4D03176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54" y="2141537"/>
            <a:ext cx="7196831" cy="4255135"/>
          </a:xfr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0ED7408E-7FAB-D331-5F05-C1433052D2DD}"/>
              </a:ext>
            </a:extLst>
          </p:cNvPr>
          <p:cNvSpPr txBox="1"/>
          <p:nvPr/>
        </p:nvSpPr>
        <p:spPr>
          <a:xfrm>
            <a:off x="739140" y="2141537"/>
            <a:ext cx="3688080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Declining river health in certain areas due to pollution, habitat loss, etc.</a:t>
            </a:r>
            <a:endParaRPr lang="fr-FR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Importance for biodiversity and human societies (e.g., water resources, agriculture).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D69B50-473B-4AA2-0216-FFD3E9BC6158}"/>
              </a:ext>
            </a:extLst>
          </p:cNvPr>
          <p:cNvSpPr/>
          <p:nvPr/>
        </p:nvSpPr>
        <p:spPr>
          <a:xfrm rot="1970720">
            <a:off x="9865962" y="132689"/>
            <a:ext cx="2793566" cy="627949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0E474FD-3602-7364-244A-2955FDC8A635}"/>
              </a:ext>
            </a:extLst>
          </p:cNvPr>
          <p:cNvSpPr txBox="1"/>
          <p:nvPr/>
        </p:nvSpPr>
        <p:spPr>
          <a:xfrm>
            <a:off x="5631180" y="6396672"/>
            <a:ext cx="47929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dirty="0">
                <a:solidFill>
                  <a:srgbClr val="1A1A1A"/>
                </a:solidFill>
                <a:effectLst/>
                <a:latin typeface="Whitney A"/>
              </a:rPr>
              <a:t>Global status of free-flowing rivers (Grill 2019).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4188542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8BADA-596F-74DB-CD7F-B4C94A02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INTRO </a:t>
            </a:r>
            <a:r>
              <a:rPr lang="fr-FR"/>
              <a:t>– </a:t>
            </a:r>
            <a:r>
              <a:rPr lang="fr-FR" dirty="0"/>
              <a:t>THE URGENCY OF ACTION</a:t>
            </a:r>
          </a:p>
        </p:txBody>
      </p:sp>
      <p:pic>
        <p:nvPicPr>
          <p:cNvPr id="7" name="Espace réservé du contenu 6" descr="Une image contenant plein air, eau, arbre, ciel&#10;&#10;Description générée automatiquement">
            <a:extLst>
              <a:ext uri="{FF2B5EF4-FFF2-40B4-BE49-F238E27FC236}">
                <a16:creationId xmlns:a16="http://schemas.microsoft.com/office/drawing/2014/main" id="{5C266EE0-74F4-91D6-D97A-7E44794C1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2137052"/>
            <a:ext cx="5770695" cy="4121925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0340510-0F78-1789-5DA3-861A4BE69C8D}"/>
              </a:ext>
            </a:extLst>
          </p:cNvPr>
          <p:cNvSpPr txBox="1"/>
          <p:nvPr/>
        </p:nvSpPr>
        <p:spPr>
          <a:xfrm>
            <a:off x="739140" y="2141537"/>
            <a:ext cx="3893820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Global River Health is Declining. </a:t>
            </a:r>
            <a:endParaRPr lang="fr-FR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The trajectory is uncertain without better knowledge and intervention.</a:t>
            </a:r>
          </a:p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49039-2800-D259-612B-23D0E73EC626}"/>
              </a:ext>
            </a:extLst>
          </p:cNvPr>
          <p:cNvSpPr/>
          <p:nvPr/>
        </p:nvSpPr>
        <p:spPr>
          <a:xfrm rot="1970720">
            <a:off x="9865962" y="132689"/>
            <a:ext cx="2793566" cy="627949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52578A7-8328-D611-93D0-8713D9608E2B}"/>
              </a:ext>
            </a:extLst>
          </p:cNvPr>
          <p:cNvSpPr txBox="1"/>
          <p:nvPr/>
        </p:nvSpPr>
        <p:spPr>
          <a:xfrm>
            <a:off x="5645057" y="6248400"/>
            <a:ext cx="47929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dirty="0">
                <a:effectLst/>
                <a:latin typeface="+mj-lt"/>
              </a:rPr>
              <a:t>2015 Gold King Mine waste water spill</a:t>
            </a:r>
          </a:p>
        </p:txBody>
      </p:sp>
    </p:spTree>
    <p:extLst>
      <p:ext uri="{BB962C8B-B14F-4D97-AF65-F5344CB8AC3E}">
        <p14:creationId xmlns:p14="http://schemas.microsoft.com/office/powerpoint/2010/main" val="3037030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B886EC-F873-EC53-6718-9D5D7F0A8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INTRO</a:t>
            </a:r>
            <a:r>
              <a:rPr lang="fr-FR"/>
              <a:t> – </a:t>
            </a:r>
            <a:r>
              <a:rPr lang="fr-FR" dirty="0"/>
              <a:t>THE PROPOSED </a:t>
            </a:r>
            <a:br>
              <a:rPr lang="fr-FR" dirty="0"/>
            </a:br>
            <a:r>
              <a:rPr lang="fr-FR" dirty="0"/>
              <a:t>GLOBAL FRAMEWORK</a:t>
            </a:r>
          </a:p>
        </p:txBody>
      </p:sp>
      <p:pic>
        <p:nvPicPr>
          <p:cNvPr id="6" name="Espace réservé du contenu 5" descr="Une image contenant texte, carte, diagramme&#10;&#10;Description générée automatiquement">
            <a:extLst>
              <a:ext uri="{FF2B5EF4-FFF2-40B4-BE49-F238E27FC236}">
                <a16:creationId xmlns:a16="http://schemas.microsoft.com/office/drawing/2014/main" id="{AA69BC82-F776-5C98-12C8-A20B494BF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05" y="2478421"/>
            <a:ext cx="7406970" cy="329520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F54C135-EF1F-70B6-D501-BD9E6D0F714F}"/>
              </a:ext>
            </a:extLst>
          </p:cNvPr>
          <p:cNvSpPr txBox="1"/>
          <p:nvPr/>
        </p:nvSpPr>
        <p:spPr>
          <a:xfrm>
            <a:off x="739140" y="2141537"/>
            <a:ext cx="3682411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Prioritization of river health monitoring (importance for water management, biodiversity)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Coordination and development of indicators (technologies, remote sensing, eDNA)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International coordination (global agency, accountability)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30E0D9-775F-9172-EEAA-A0071489F487}"/>
              </a:ext>
            </a:extLst>
          </p:cNvPr>
          <p:cNvSpPr/>
          <p:nvPr/>
        </p:nvSpPr>
        <p:spPr>
          <a:xfrm rot="1970720">
            <a:off x="9865962" y="132689"/>
            <a:ext cx="2793566" cy="627949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053F10-D5DB-42E0-E251-5573A7FF63D3}"/>
              </a:ext>
            </a:extLst>
          </p:cNvPr>
          <p:cNvSpPr txBox="1"/>
          <p:nvPr/>
        </p:nvSpPr>
        <p:spPr>
          <a:xfrm>
            <a:off x="5356686" y="5927824"/>
            <a:ext cx="5997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Implementing a global river health monitoring framework.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857930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C36C96-4C2C-67B5-34FD-4B11B6E6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INTRO </a:t>
            </a:r>
            <a:r>
              <a:rPr lang="fr-FR"/>
              <a:t>– </a:t>
            </a:r>
            <a:r>
              <a:rPr lang="fr-FR" dirty="0"/>
              <a:t>THE ROLE OF TECHNOLOGY</a:t>
            </a:r>
          </a:p>
        </p:txBody>
      </p:sp>
      <p:pic>
        <p:nvPicPr>
          <p:cNvPr id="6" name="Espace réservé du contenu 5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7BCB864F-F7B5-6D1C-F728-6EE124D5C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15" y="2699944"/>
            <a:ext cx="7497369" cy="3086742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C20911D-97D7-59F5-8F9A-6926213DDDF1}"/>
              </a:ext>
            </a:extLst>
          </p:cNvPr>
          <p:cNvSpPr txBox="1"/>
          <p:nvPr/>
        </p:nvSpPr>
        <p:spPr>
          <a:xfrm>
            <a:off x="739140" y="2168844"/>
            <a:ext cx="826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Emerging technologies can significantly improve river health monitoring.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B76BFD-6130-7080-85B5-8FD617EB7C7A}"/>
              </a:ext>
            </a:extLst>
          </p:cNvPr>
          <p:cNvSpPr/>
          <p:nvPr/>
        </p:nvSpPr>
        <p:spPr>
          <a:xfrm rot="1970720">
            <a:off x="9865962" y="132689"/>
            <a:ext cx="2793566" cy="627949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B000A68-5F0F-CC82-7DA6-204A9878294D}"/>
              </a:ext>
            </a:extLst>
          </p:cNvPr>
          <p:cNvSpPr txBox="1"/>
          <p:nvPr/>
        </p:nvSpPr>
        <p:spPr>
          <a:xfrm>
            <a:off x="2411729" y="5925259"/>
            <a:ext cx="7368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1A1A1A"/>
                </a:solidFill>
                <a:effectLst/>
                <a:latin typeface="+mj-lt"/>
              </a:rPr>
              <a:t>Applied technologies on field, </a:t>
            </a:r>
          </a:p>
          <a:p>
            <a:r>
              <a:rPr lang="en-US" sz="1000" b="0" i="0" dirty="0">
                <a:solidFill>
                  <a:srgbClr val="1A1A1A"/>
                </a:solidFill>
                <a:effectLst/>
                <a:latin typeface="+mj-lt"/>
              </a:rPr>
              <a:t>Environmental DNA and remote sensing datasets reveal the spatial distribution of aquatic insects in a disturbed subtropical river system, Journal of Environmental Management, 2024</a:t>
            </a:r>
            <a:endParaRPr lang="fr-FR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6413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F66267-DF5C-45FB-A74E-2DA0FCC10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60008"/>
            <a:ext cx="7729728" cy="1188720"/>
          </a:xfrm>
        </p:spPr>
        <p:txBody>
          <a:bodyPr/>
          <a:lstStyle/>
          <a:p>
            <a:pPr algn="ctr"/>
            <a:r>
              <a:rPr lang="fr-FR" dirty="0"/>
              <a:t>METHODS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149EC4-8A84-2FBD-AD1E-3B37C4BCD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139" y="2141537"/>
            <a:ext cx="6443921" cy="4106863"/>
          </a:xfrm>
        </p:spPr>
        <p:txBody>
          <a:bodyPr>
            <a:normAutofit/>
          </a:bodyPr>
          <a:lstStyle/>
          <a:p>
            <a:r>
              <a:rPr lang="fr-FR" sz="1800" dirty="0" err="1"/>
              <a:t>Review</a:t>
            </a:r>
            <a:r>
              <a:rPr lang="fr-FR" sz="1800" dirty="0"/>
              <a:t> of </a:t>
            </a:r>
            <a:r>
              <a:rPr lang="fr-FR" sz="1800" dirty="0" err="1"/>
              <a:t>existing</a:t>
            </a:r>
            <a:r>
              <a:rPr lang="fr-FR" sz="1800" dirty="0"/>
              <a:t> programs </a:t>
            </a:r>
            <a:r>
              <a:rPr lang="fr-FR" sz="1800" dirty="0">
                <a:sym typeface="Wingdings" panose="05000000000000000000" pitchFamily="2" charset="2"/>
              </a:rPr>
              <a:t> </a:t>
            </a:r>
            <a:r>
              <a:rPr lang="en-US" sz="1800" dirty="0">
                <a:sym typeface="Wingdings" panose="05000000000000000000" pitchFamily="2" charset="2"/>
              </a:rPr>
              <a:t>Development</a:t>
            </a:r>
            <a:r>
              <a:rPr lang="fr-FR" sz="1800" dirty="0">
                <a:sym typeface="Wingdings" panose="05000000000000000000" pitchFamily="2" charset="2"/>
              </a:rPr>
              <a:t> of the Global Framework</a:t>
            </a:r>
          </a:p>
          <a:p>
            <a:r>
              <a:rPr lang="fr-FR" sz="1800" dirty="0">
                <a:sym typeface="Wingdings" panose="05000000000000000000" pitchFamily="2" charset="2"/>
              </a:rPr>
              <a:t>Data challenges </a:t>
            </a:r>
          </a:p>
          <a:p>
            <a:r>
              <a:rPr lang="fr-FR" sz="1800" dirty="0">
                <a:sym typeface="Wingdings" panose="05000000000000000000" pitchFamily="2" charset="2"/>
              </a:rPr>
              <a:t>Mix of Top-down and Bottom-up </a:t>
            </a:r>
            <a:r>
              <a:rPr lang="fr-FR" sz="1800" dirty="0" err="1">
                <a:sym typeface="Wingdings" panose="05000000000000000000" pitchFamily="2" charset="2"/>
              </a:rPr>
              <a:t>approaches</a:t>
            </a:r>
            <a:r>
              <a:rPr lang="fr-FR" sz="1800" dirty="0">
                <a:sym typeface="Wingdings" panose="05000000000000000000" pitchFamily="2" charset="2"/>
              </a:rPr>
              <a:t> = </a:t>
            </a:r>
            <a:r>
              <a:rPr lang="fr-FR" sz="1800" dirty="0" err="1">
                <a:sym typeface="Wingdings" panose="05000000000000000000" pitchFamily="2" charset="2"/>
              </a:rPr>
              <a:t>ideal</a:t>
            </a:r>
            <a:endParaRPr lang="fr-FR" sz="1800" dirty="0">
              <a:sym typeface="Wingdings" panose="05000000000000000000" pitchFamily="2" charset="2"/>
            </a:endParaRPr>
          </a:p>
          <a:p>
            <a:pPr rtl="0"/>
            <a:r>
              <a:rPr lang="fr-FR" sz="1800" dirty="0">
                <a:sym typeface="Wingdings" panose="05000000000000000000" pitchFamily="2" charset="2"/>
              </a:rPr>
              <a:t>7 </a:t>
            </a:r>
            <a:r>
              <a:rPr lang="fr-FR" sz="1800" dirty="0" err="1">
                <a:sym typeface="Wingdings" panose="05000000000000000000" pitchFamily="2" charset="2"/>
              </a:rPr>
              <a:t>criteria</a:t>
            </a:r>
            <a:r>
              <a:rPr lang="fr-FR" sz="1800" dirty="0">
                <a:sym typeface="Wingdings" panose="05000000000000000000" pitchFamily="2" charset="2"/>
              </a:rPr>
              <a:t> for </a:t>
            </a:r>
            <a:r>
              <a:rPr lang="en-US" sz="1800" dirty="0">
                <a:sym typeface="Wingdings" panose="05000000000000000000" pitchFamily="2" charset="2"/>
              </a:rPr>
              <a:t>successful</a:t>
            </a:r>
            <a:r>
              <a:rPr lang="fr-FR" sz="1800" dirty="0">
                <a:sym typeface="Wingdings" panose="05000000000000000000" pitchFamily="2" charset="2"/>
              </a:rPr>
              <a:t> </a:t>
            </a:r>
            <a:r>
              <a:rPr lang="fr-FR" sz="1800" dirty="0" err="1">
                <a:sym typeface="Wingdings" panose="05000000000000000000" pitchFamily="2" charset="2"/>
              </a:rPr>
              <a:t>framework</a:t>
            </a:r>
            <a:r>
              <a:rPr lang="fr-FR" sz="1800" dirty="0">
                <a:sym typeface="Wingdings" panose="05000000000000000000" pitchFamily="2" charset="2"/>
              </a:rPr>
              <a:t> :</a:t>
            </a:r>
            <a:endParaRPr lang="en-US" sz="1800" b="0" dirty="0">
              <a:effectLst/>
            </a:endParaRPr>
          </a:p>
          <a:p>
            <a:pPr lvl="3"/>
            <a:r>
              <a:rPr lang="en-US" dirty="0"/>
              <a:t>Consistency</a:t>
            </a:r>
          </a:p>
          <a:p>
            <a:pPr lvl="3"/>
            <a:r>
              <a:rPr lang="en-US" dirty="0"/>
              <a:t>Representativeness</a:t>
            </a:r>
          </a:p>
          <a:p>
            <a:pPr lvl="3"/>
            <a:r>
              <a:rPr lang="en-US" dirty="0"/>
              <a:t>Robustness</a:t>
            </a:r>
          </a:p>
          <a:p>
            <a:pPr lvl="3"/>
            <a:r>
              <a:rPr lang="en-US" dirty="0"/>
              <a:t>Flexibility</a:t>
            </a:r>
          </a:p>
          <a:p>
            <a:pPr lvl="3"/>
            <a:r>
              <a:rPr lang="en-US" dirty="0"/>
              <a:t>Scalability</a:t>
            </a:r>
          </a:p>
          <a:p>
            <a:pPr lvl="3"/>
            <a:r>
              <a:rPr lang="en-US" dirty="0"/>
              <a:t>Feasibility</a:t>
            </a:r>
          </a:p>
          <a:p>
            <a:pPr lvl="3"/>
            <a:r>
              <a:rPr lang="en-US" dirty="0"/>
              <a:t>Informativeness</a:t>
            </a:r>
            <a:endParaRPr lang="fr-FR" dirty="0">
              <a:sym typeface="Wingdings" panose="05000000000000000000" pitchFamily="2" charset="2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27DDAB90-4E07-AA1A-AF02-4D0BEDE48675}"/>
              </a:ext>
            </a:extLst>
          </p:cNvPr>
          <p:cNvGrpSpPr/>
          <p:nvPr/>
        </p:nvGrpSpPr>
        <p:grpSpPr>
          <a:xfrm>
            <a:off x="7302815" y="1888878"/>
            <a:ext cx="4455775" cy="4143213"/>
            <a:chOff x="489060" y="2582052"/>
            <a:chExt cx="4455775" cy="4143213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ACC3AAB-9934-0718-0B9B-94CE7CD4A92E}"/>
                </a:ext>
              </a:extLst>
            </p:cNvPr>
            <p:cNvSpPr/>
            <p:nvPr/>
          </p:nvSpPr>
          <p:spPr>
            <a:xfrm>
              <a:off x="1194620" y="2582052"/>
              <a:ext cx="2861187" cy="1297858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err="1"/>
                <a:t>Available</a:t>
              </a:r>
              <a:r>
                <a:rPr lang="fr-FR"/>
                <a:t> Data</a:t>
              </a:r>
              <a:endParaRPr lang="en-US"/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2E0AD1ED-3C48-AA67-C005-3E94D3515C6E}"/>
                </a:ext>
              </a:extLst>
            </p:cNvPr>
            <p:cNvGrpSpPr/>
            <p:nvPr/>
          </p:nvGrpSpPr>
          <p:grpSpPr>
            <a:xfrm>
              <a:off x="489060" y="3879910"/>
              <a:ext cx="4455775" cy="2845355"/>
              <a:chOff x="489060" y="3879910"/>
              <a:chExt cx="4455775" cy="2845355"/>
            </a:xfrm>
          </p:grpSpPr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843E64AC-758D-F843-4CEC-1F6A1FB88AD8}"/>
                  </a:ext>
                </a:extLst>
              </p:cNvPr>
              <p:cNvSpPr/>
              <p:nvPr/>
            </p:nvSpPr>
            <p:spPr>
              <a:xfrm>
                <a:off x="489060" y="4540791"/>
                <a:ext cx="1474244" cy="218447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18FAFF55-29CE-59CB-0732-6B1D1F354F03}"/>
                  </a:ext>
                </a:extLst>
              </p:cNvPr>
              <p:cNvSpPr/>
              <p:nvPr/>
            </p:nvSpPr>
            <p:spPr>
              <a:xfrm>
                <a:off x="1970975" y="4540792"/>
                <a:ext cx="2973860" cy="2184473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AED7D41E-F633-EC4B-8E3E-880BA8AAEADA}"/>
                  </a:ext>
                </a:extLst>
              </p:cNvPr>
              <p:cNvSpPr/>
              <p:nvPr/>
            </p:nvSpPr>
            <p:spPr>
              <a:xfrm>
                <a:off x="726801" y="4913234"/>
                <a:ext cx="1190490" cy="910373"/>
              </a:xfrm>
              <a:prstGeom prst="round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/>
                  <a:t>In Situ</a:t>
                </a:r>
                <a:endParaRPr lang="en-US"/>
              </a:p>
            </p:txBody>
          </p:sp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3E6E47E7-E642-40E5-16FB-4AE7EDF386C8}"/>
                  </a:ext>
                </a:extLst>
              </p:cNvPr>
              <p:cNvSpPr/>
              <p:nvPr/>
            </p:nvSpPr>
            <p:spPr>
              <a:xfrm>
                <a:off x="2029968" y="4913234"/>
                <a:ext cx="1190490" cy="910373"/>
              </a:xfrm>
              <a:prstGeom prst="round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err="1"/>
                  <a:t>Remote</a:t>
                </a:r>
                <a:r>
                  <a:rPr lang="fr-FR"/>
                  <a:t> </a:t>
                </a:r>
                <a:r>
                  <a:rPr lang="fr-FR" err="1"/>
                  <a:t>Sensing</a:t>
                </a:r>
                <a:endParaRPr lang="en-US"/>
              </a:p>
            </p:txBody>
          </p:sp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76470D41-F24A-0E63-59F4-6834DA00CFC2}"/>
                  </a:ext>
                </a:extLst>
              </p:cNvPr>
              <p:cNvSpPr/>
              <p:nvPr/>
            </p:nvSpPr>
            <p:spPr>
              <a:xfrm>
                <a:off x="3460562" y="4925976"/>
                <a:ext cx="1317916" cy="910373"/>
              </a:xfrm>
              <a:prstGeom prst="round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err="1"/>
                  <a:t>Modelling</a:t>
                </a:r>
                <a:endParaRPr lang="en-US"/>
              </a:p>
            </p:txBody>
          </p:sp>
          <p:cxnSp>
            <p:nvCxnSpPr>
              <p:cNvPr id="13" name="Connecteur : en angle 12">
                <a:extLst>
                  <a:ext uri="{FF2B5EF4-FFF2-40B4-BE49-F238E27FC236}">
                    <a16:creationId xmlns:a16="http://schemas.microsoft.com/office/drawing/2014/main" id="{6B393C35-0C71-D76D-EE9C-420CC27D2631}"/>
                  </a:ext>
                </a:extLst>
              </p:cNvPr>
              <p:cNvCxnSpPr>
                <a:stCxn id="4" idx="2"/>
                <a:endCxn id="9" idx="0"/>
              </p:cNvCxnSpPr>
              <p:nvPr/>
            </p:nvCxnSpPr>
            <p:spPr>
              <a:xfrm rot="5400000">
                <a:off x="1456968" y="3744988"/>
                <a:ext cx="1033324" cy="1303168"/>
              </a:xfrm>
              <a:prstGeom prst="bentConnector3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 : en angle 14">
                <a:extLst>
                  <a:ext uri="{FF2B5EF4-FFF2-40B4-BE49-F238E27FC236}">
                    <a16:creationId xmlns:a16="http://schemas.microsoft.com/office/drawing/2014/main" id="{FFF34E3C-7EFF-5DC1-4B0E-A333507E3A71}"/>
                  </a:ext>
                </a:extLst>
              </p:cNvPr>
              <p:cNvCxnSpPr>
                <a:stCxn id="4" idx="2"/>
                <a:endCxn id="10" idx="0"/>
              </p:cNvCxnSpPr>
              <p:nvPr/>
            </p:nvCxnSpPr>
            <p:spPr>
              <a:xfrm rot="5400000">
                <a:off x="2108552" y="4396572"/>
                <a:ext cx="1033324" cy="1"/>
              </a:xfrm>
              <a:prstGeom prst="bentConnector3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 : en angle 16">
                <a:extLst>
                  <a:ext uri="{FF2B5EF4-FFF2-40B4-BE49-F238E27FC236}">
                    <a16:creationId xmlns:a16="http://schemas.microsoft.com/office/drawing/2014/main" id="{7487B765-1D04-16C0-1188-CF6437979BEE}"/>
                  </a:ext>
                </a:extLst>
              </p:cNvPr>
              <p:cNvCxnSpPr>
                <a:cxnSpLocks/>
                <a:stCxn id="4" idx="2"/>
                <a:endCxn id="11" idx="0"/>
              </p:cNvCxnSpPr>
              <p:nvPr/>
            </p:nvCxnSpPr>
            <p:spPr>
              <a:xfrm rot="16200000" flipH="1">
                <a:off x="2849334" y="3655790"/>
                <a:ext cx="1046066" cy="1494306"/>
              </a:xfrm>
              <a:prstGeom prst="bentConnector3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69AF8940-9C5F-2C83-A7A1-394A295F568A}"/>
                  </a:ext>
                </a:extLst>
              </p:cNvPr>
              <p:cNvSpPr txBox="1"/>
              <p:nvPr/>
            </p:nvSpPr>
            <p:spPr>
              <a:xfrm>
                <a:off x="2201045" y="6036867"/>
                <a:ext cx="24500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/>
                  <a:t>Top-down </a:t>
                </a:r>
                <a:r>
                  <a:rPr lang="fr-FR" err="1"/>
                  <a:t>approaches</a:t>
                </a:r>
                <a:endParaRPr lang="en-US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DFB897F-C5F0-DF7B-42EF-DD0EE91B92F8}"/>
                  </a:ext>
                </a:extLst>
              </p:cNvPr>
              <p:cNvSpPr txBox="1"/>
              <p:nvPr/>
            </p:nvSpPr>
            <p:spPr>
              <a:xfrm>
                <a:off x="691994" y="5887926"/>
                <a:ext cx="14182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/>
                  <a:t>Bottom-up </a:t>
                </a:r>
                <a:r>
                  <a:rPr lang="fr-FR" err="1"/>
                  <a:t>approach</a:t>
                </a:r>
                <a:endParaRPr lang="en-US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A99CCF8-8FA8-0856-7907-BA851A098107}"/>
              </a:ext>
            </a:extLst>
          </p:cNvPr>
          <p:cNvSpPr/>
          <p:nvPr/>
        </p:nvSpPr>
        <p:spPr>
          <a:xfrm rot="1970720">
            <a:off x="9865961" y="132688"/>
            <a:ext cx="2793566" cy="627949"/>
          </a:xfrm>
          <a:prstGeom prst="rect">
            <a:avLst/>
          </a:prstGeom>
          <a:solidFill>
            <a:srgbClr val="D8B11D"/>
          </a:solidFill>
          <a:ln>
            <a:solidFill>
              <a:srgbClr val="D8B1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6071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A750BD-AD71-2624-50DA-116F093B6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330199"/>
            <a:ext cx="7729728" cy="1188720"/>
          </a:xfrm>
        </p:spPr>
        <p:txBody>
          <a:bodyPr/>
          <a:lstStyle/>
          <a:p>
            <a:pPr algn="ctr"/>
            <a:r>
              <a:rPr lang="fr-FR"/>
              <a:t>RESULTS – REVIEW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C08068B-91D5-F3A4-7D49-8849A69DF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181350"/>
            <a:ext cx="12140381" cy="377844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6348-3E7F-C10C-DEB2-0FEF45B0D4C2}"/>
              </a:ext>
            </a:extLst>
          </p:cNvPr>
          <p:cNvSpPr/>
          <p:nvPr/>
        </p:nvSpPr>
        <p:spPr>
          <a:xfrm>
            <a:off x="10755750" y="3552825"/>
            <a:ext cx="870155" cy="1823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678769-4125-8FC2-002C-1E912E077426}"/>
              </a:ext>
            </a:extLst>
          </p:cNvPr>
          <p:cNvSpPr/>
          <p:nvPr/>
        </p:nvSpPr>
        <p:spPr>
          <a:xfrm>
            <a:off x="9773263" y="5459361"/>
            <a:ext cx="1852641" cy="1344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303885-AA45-6129-0015-3A2097CB01D0}"/>
              </a:ext>
            </a:extLst>
          </p:cNvPr>
          <p:cNvSpPr/>
          <p:nvPr/>
        </p:nvSpPr>
        <p:spPr>
          <a:xfrm>
            <a:off x="7816399" y="5459361"/>
            <a:ext cx="1022801" cy="1398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7AE25B-481B-2DBB-B7E2-71EBF6FB628C}"/>
              </a:ext>
            </a:extLst>
          </p:cNvPr>
          <p:cNvSpPr/>
          <p:nvPr/>
        </p:nvSpPr>
        <p:spPr>
          <a:xfrm>
            <a:off x="4180799" y="3984522"/>
            <a:ext cx="1022801" cy="1398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A580E7-991E-AA97-0AEA-CFF2BFA8089B}"/>
              </a:ext>
            </a:extLst>
          </p:cNvPr>
          <p:cNvSpPr/>
          <p:nvPr/>
        </p:nvSpPr>
        <p:spPr>
          <a:xfrm>
            <a:off x="5073198" y="3695217"/>
            <a:ext cx="1022801" cy="1398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71A002-5B20-5213-2D2C-6B7F8BF242C2}"/>
              </a:ext>
            </a:extLst>
          </p:cNvPr>
          <p:cNvSpPr/>
          <p:nvPr/>
        </p:nvSpPr>
        <p:spPr>
          <a:xfrm>
            <a:off x="7138219" y="3760840"/>
            <a:ext cx="1198061" cy="1622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35487C-CC68-0C51-48F2-BADE281CB521}"/>
              </a:ext>
            </a:extLst>
          </p:cNvPr>
          <p:cNvSpPr/>
          <p:nvPr/>
        </p:nvSpPr>
        <p:spPr>
          <a:xfrm>
            <a:off x="1060798" y="4101639"/>
            <a:ext cx="1022801" cy="749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8572C0-1B76-CAFB-32FF-B13B79480818}"/>
              </a:ext>
            </a:extLst>
          </p:cNvPr>
          <p:cNvSpPr/>
          <p:nvPr/>
        </p:nvSpPr>
        <p:spPr>
          <a:xfrm>
            <a:off x="7749660" y="3684641"/>
            <a:ext cx="1022802" cy="616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CE742DA-150A-68BF-03ED-CC3A9728ABD0}"/>
              </a:ext>
            </a:extLst>
          </p:cNvPr>
          <p:cNvSpPr txBox="1"/>
          <p:nvPr/>
        </p:nvSpPr>
        <p:spPr>
          <a:xfrm>
            <a:off x="739139" y="2118588"/>
            <a:ext cx="6399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err="1"/>
              <a:t>Selection</a:t>
            </a:r>
            <a:r>
              <a:rPr lang="fr-FR" sz="2200"/>
              <a:t> of 10 River </a:t>
            </a:r>
            <a:r>
              <a:rPr lang="fr-FR" sz="2200" err="1"/>
              <a:t>Health</a:t>
            </a:r>
            <a:r>
              <a:rPr lang="fr-FR" sz="2200"/>
              <a:t> Monitoring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err="1"/>
              <a:t>Different</a:t>
            </a:r>
            <a:r>
              <a:rPr lang="fr-FR" sz="2200"/>
              <a:t> </a:t>
            </a:r>
            <a:r>
              <a:rPr lang="fr-FR" sz="2200" err="1"/>
              <a:t>purposes</a:t>
            </a:r>
            <a:r>
              <a:rPr lang="fr-FR" sz="2200"/>
              <a:t> and </a:t>
            </a:r>
            <a:r>
              <a:rPr lang="fr-FR" sz="2200" err="1"/>
              <a:t>approaches</a:t>
            </a:r>
            <a:endParaRPr lang="fr-FR" sz="2200"/>
          </a:p>
          <a:p>
            <a:endParaRPr lang="en-US" sz="2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63EFBF-417C-E63A-4FFB-4D025CDA24ED}"/>
              </a:ext>
            </a:extLst>
          </p:cNvPr>
          <p:cNvSpPr/>
          <p:nvPr/>
        </p:nvSpPr>
        <p:spPr>
          <a:xfrm rot="1970720">
            <a:off x="9865961" y="132689"/>
            <a:ext cx="2793566" cy="627949"/>
          </a:xfrm>
          <a:prstGeom prst="rect">
            <a:avLst/>
          </a:prstGeom>
          <a:solidFill>
            <a:srgbClr val="8EB21E"/>
          </a:solidFill>
          <a:ln>
            <a:solidFill>
              <a:srgbClr val="8EB2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AC076-C739-8563-15B9-50E37F5B192D}"/>
              </a:ext>
            </a:extLst>
          </p:cNvPr>
          <p:cNvSpPr txBox="1"/>
          <p:nvPr/>
        </p:nvSpPr>
        <p:spPr>
          <a:xfrm>
            <a:off x="6950520" y="2100600"/>
            <a:ext cx="6452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200"/>
              <a:t>National, </a:t>
            </a:r>
            <a:r>
              <a:rPr lang="fr-FR" sz="2200" err="1"/>
              <a:t>regional</a:t>
            </a:r>
            <a:r>
              <a:rPr lang="fr-FR" sz="2200"/>
              <a:t> or global </a:t>
            </a:r>
            <a:r>
              <a:rPr lang="fr-FR" sz="2200" err="1"/>
              <a:t>scale</a:t>
            </a:r>
            <a:endParaRPr lang="fr-FR" sz="22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200" err="1"/>
              <a:t>Based</a:t>
            </a:r>
            <a:r>
              <a:rPr lang="fr-FR" sz="2200"/>
              <a:t> on the 7 </a:t>
            </a:r>
            <a:r>
              <a:rPr lang="fr-FR" sz="2200" err="1"/>
              <a:t>criteria</a:t>
            </a:r>
            <a:r>
              <a:rPr lang="fr-FR" sz="220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37411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C6BBA-AF2D-AF99-7930-737BBCA01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DFFB7-61EF-B47B-3CA2-E177E952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535" y="128057"/>
            <a:ext cx="8608929" cy="1188720"/>
          </a:xfrm>
        </p:spPr>
        <p:txBody>
          <a:bodyPr>
            <a:noAutofit/>
          </a:bodyPr>
          <a:lstStyle/>
          <a:p>
            <a:pPr algn="ctr"/>
            <a:r>
              <a:rPr lang="fr-FR"/>
              <a:t>RESULTS – REVIEW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C5707D-8E98-A566-2864-58F730C6C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2" y="2246929"/>
            <a:ext cx="5390147" cy="1188721"/>
          </a:xfrm>
        </p:spPr>
        <p:txBody>
          <a:bodyPr>
            <a:noAutofit/>
          </a:bodyPr>
          <a:lstStyle/>
          <a:p>
            <a:r>
              <a:rPr lang="fr-FR" sz="2400"/>
              <a:t>Clear </a:t>
            </a:r>
            <a:r>
              <a:rPr lang="fr-FR" sz="2400" err="1"/>
              <a:t>definition</a:t>
            </a:r>
            <a:r>
              <a:rPr lang="fr-FR" sz="2400"/>
              <a:t> of </a:t>
            </a:r>
            <a:r>
              <a:rPr lang="fr-FR" sz="2400" err="1"/>
              <a:t>ecosystem</a:t>
            </a:r>
            <a:r>
              <a:rPr lang="fr-FR" sz="2400"/>
              <a:t> </a:t>
            </a:r>
            <a:r>
              <a:rPr lang="fr-FR" sz="2400" err="1"/>
              <a:t>health</a:t>
            </a:r>
            <a:endParaRPr lang="fr-FR" sz="2400"/>
          </a:p>
          <a:p>
            <a:r>
              <a:rPr lang="fr-FR" sz="2400" err="1"/>
              <a:t>Standardised</a:t>
            </a:r>
            <a:r>
              <a:rPr lang="fr-FR" sz="2400"/>
              <a:t> </a:t>
            </a:r>
            <a:r>
              <a:rPr lang="fr-FR" sz="2400" err="1"/>
              <a:t>methods</a:t>
            </a:r>
            <a:r>
              <a:rPr lang="fr-FR" sz="2400"/>
              <a:t> and </a:t>
            </a:r>
            <a:r>
              <a:rPr lang="fr-FR" sz="2400" err="1"/>
              <a:t>protocols</a:t>
            </a:r>
            <a:endParaRPr lang="fr-FR" sz="24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FCB9CB-3BCB-3A1D-CE0F-0B9A2ABA9E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21489"/>
          <a:stretch/>
        </p:blipFill>
        <p:spPr>
          <a:xfrm>
            <a:off x="5755" y="3490684"/>
            <a:ext cx="12186245" cy="315227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62858B0-4399-6362-D8C3-8ADC89AB28F9}"/>
              </a:ext>
            </a:extLst>
          </p:cNvPr>
          <p:cNvSpPr txBox="1"/>
          <p:nvPr/>
        </p:nvSpPr>
        <p:spPr>
          <a:xfrm>
            <a:off x="6856716" y="2316883"/>
            <a:ext cx="68499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The 4 </a:t>
            </a:r>
            <a:r>
              <a:rPr lang="fr-FR" sz="2400" err="1"/>
              <a:t>most</a:t>
            </a:r>
            <a:r>
              <a:rPr lang="fr-FR" sz="2400"/>
              <a:t> </a:t>
            </a:r>
            <a:r>
              <a:rPr lang="fr-FR" sz="2400" err="1"/>
              <a:t>common</a:t>
            </a:r>
            <a:r>
              <a:rPr lang="fr-FR" sz="2400"/>
              <a:t>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Limitations </a:t>
            </a:r>
            <a:r>
              <a:rPr lang="fr-FR" sz="2400" err="1"/>
              <a:t>with</a:t>
            </a:r>
            <a:r>
              <a:rPr lang="fr-FR" sz="2400"/>
              <a:t> </a:t>
            </a:r>
            <a:r>
              <a:rPr lang="fr-FR" sz="2400" err="1"/>
              <a:t>scalability</a:t>
            </a:r>
            <a:endParaRPr lang="en-US" sz="240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30A22D-5AEB-B9F3-BE03-8EC2081F57C3}"/>
              </a:ext>
            </a:extLst>
          </p:cNvPr>
          <p:cNvSpPr txBox="1"/>
          <p:nvPr/>
        </p:nvSpPr>
        <p:spPr>
          <a:xfrm>
            <a:off x="5092085" y="1569851"/>
            <a:ext cx="551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/>
              <a:t>Key </a:t>
            </a:r>
            <a:r>
              <a:rPr lang="fr-FR" sz="2800" err="1"/>
              <a:t>Findings</a:t>
            </a:r>
            <a:r>
              <a:rPr lang="fr-FR" sz="2800"/>
              <a:t> :</a:t>
            </a:r>
            <a:endParaRPr lang="en-US" sz="2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59B59-9477-8202-732A-DC3DCA752EBC}"/>
              </a:ext>
            </a:extLst>
          </p:cNvPr>
          <p:cNvSpPr/>
          <p:nvPr/>
        </p:nvSpPr>
        <p:spPr>
          <a:xfrm rot="1970720">
            <a:off x="9865961" y="132689"/>
            <a:ext cx="2793566" cy="627949"/>
          </a:xfrm>
          <a:prstGeom prst="rect">
            <a:avLst/>
          </a:prstGeom>
          <a:solidFill>
            <a:srgbClr val="8EB21E"/>
          </a:solidFill>
          <a:ln>
            <a:solidFill>
              <a:srgbClr val="8EB2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0927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42389216C9B844B29A136900D96422" ma:contentTypeVersion="11" ma:contentTypeDescription="Crée un document." ma:contentTypeScope="" ma:versionID="f6d1ca90f25bb28040ace436a2033486">
  <xsd:schema xmlns:xsd="http://www.w3.org/2001/XMLSchema" xmlns:xs="http://www.w3.org/2001/XMLSchema" xmlns:p="http://schemas.microsoft.com/office/2006/metadata/properties" xmlns:ns3="005daece-5990-4845-9fb2-d0864f2f537d" xmlns:ns4="b035465f-481f-4fed-b90f-1446ec8a8ecc" targetNamespace="http://schemas.microsoft.com/office/2006/metadata/properties" ma:root="true" ma:fieldsID="c4f7cb356b675a1c43cdebed92246cfe" ns3:_="" ns4:_="">
    <xsd:import namespace="005daece-5990-4845-9fb2-d0864f2f537d"/>
    <xsd:import namespace="b035465f-481f-4fed-b90f-1446ec8a8ec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daece-5990-4845-9fb2-d0864f2f53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35465f-481f-4fed-b90f-1446ec8a8ec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05daece-5990-4845-9fb2-d0864f2f537d" xsi:nil="true"/>
  </documentManagement>
</p:properties>
</file>

<file path=customXml/itemProps1.xml><?xml version="1.0" encoding="utf-8"?>
<ds:datastoreItem xmlns:ds="http://schemas.openxmlformats.org/officeDocument/2006/customXml" ds:itemID="{DCE100B9-ED5C-4063-BD0A-546CB212B163}">
  <ds:schemaRefs>
    <ds:schemaRef ds:uri="005daece-5990-4845-9fb2-d0864f2f537d"/>
    <ds:schemaRef ds:uri="b035465f-481f-4fed-b90f-1446ec8a8e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AB488C-1DC6-4FEB-91EC-C5D031214D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1775E3-7023-456D-9705-17BE82F3F2BE}">
  <ds:schemaRefs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035465f-481f-4fed-b90f-1446ec8a8ecc"/>
    <ds:schemaRef ds:uri="005daece-5990-4845-9fb2-d0864f2f537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863</Words>
  <Application>Microsoft Office PowerPoint</Application>
  <PresentationFormat>Grand écran</PresentationFormat>
  <Paragraphs>144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THE FUTURE OF GLOBAL RIVER HEALTH MONITORING</vt:lpstr>
      <vt:lpstr>CONTENTS</vt:lpstr>
      <vt:lpstr>INTRO – WHY RIVER HEALTH  MONITORING MATTERS</vt:lpstr>
      <vt:lpstr>INTRO – THE URGENCY OF ACTION</vt:lpstr>
      <vt:lpstr>INTRO – THE PROPOSED  GLOBAL FRAMEWORK</vt:lpstr>
      <vt:lpstr>INTRO – THE ROLE OF TECHNOLOGY</vt:lpstr>
      <vt:lpstr>METHODS</vt:lpstr>
      <vt:lpstr>RESULTS – REVIEW </vt:lpstr>
      <vt:lpstr>RESULTS – REVIEW</vt:lpstr>
      <vt:lpstr>RESULTS – FRAMEWORK</vt:lpstr>
      <vt:lpstr>RESULTS – INDICATORS CATEGORY</vt:lpstr>
      <vt:lpstr>RESULTS – BIOLOGY INDICATORS</vt:lpstr>
      <vt:lpstr>RESULTS – BIOLOGY INDICATORS</vt:lpstr>
      <vt:lpstr>Présentation PowerPoint</vt:lpstr>
      <vt:lpstr>RESULTS – WATER QUALITY INDICATORS</vt:lpstr>
      <vt:lpstr>Présentation PowerPoint</vt:lpstr>
      <vt:lpstr>RESULTS – PHYSICAL HABITAT INDICATORS</vt:lpstr>
      <vt:lpstr>RESULTS – HYDROLOGY INDICATORS</vt:lpstr>
      <vt:lpstr>Présentation PowerPoint</vt:lpstr>
      <vt:lpstr>DISCUSSION – ADDRESSING GLOBAL DISPARITIES</vt:lpstr>
      <vt:lpstr>DISCUSSION – POTENTIAL FOR  IMMEDIATE IMPACTS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Jules Antoine Alexandre Tresca</dc:creator>
  <cp:lastModifiedBy>Jules Antoine Alexandre Tresca</cp:lastModifiedBy>
  <cp:revision>21</cp:revision>
  <dcterms:created xsi:type="dcterms:W3CDTF">2024-12-03T15:49:23Z</dcterms:created>
  <dcterms:modified xsi:type="dcterms:W3CDTF">2024-12-11T11:14:15Z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0x0101004742389216C9B844B29A136900D96422</vt:lpwstr>
  </property>
</Properties>
</file>