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311" r:id="rId3"/>
    <p:sldId id="257" r:id="rId4"/>
    <p:sldId id="302" r:id="rId5"/>
    <p:sldId id="258" r:id="rId6"/>
    <p:sldId id="265" r:id="rId7"/>
    <p:sldId id="303" r:id="rId8"/>
    <p:sldId id="304" r:id="rId9"/>
    <p:sldId id="266" r:id="rId10"/>
    <p:sldId id="260" r:id="rId11"/>
    <p:sldId id="267" r:id="rId12"/>
    <p:sldId id="269" r:id="rId13"/>
    <p:sldId id="271" r:id="rId14"/>
    <p:sldId id="259" r:id="rId15"/>
    <p:sldId id="274" r:id="rId16"/>
    <p:sldId id="275" r:id="rId17"/>
    <p:sldId id="261" r:id="rId18"/>
    <p:sldId id="307" r:id="rId19"/>
    <p:sldId id="308" r:id="rId20"/>
    <p:sldId id="272" r:id="rId21"/>
    <p:sldId id="310" r:id="rId22"/>
    <p:sldId id="262" r:id="rId23"/>
    <p:sldId id="305" r:id="rId24"/>
    <p:sldId id="263" r:id="rId25"/>
    <p:sldId id="276" r:id="rId26"/>
    <p:sldId id="277" r:id="rId27"/>
    <p:sldId id="278" r:id="rId28"/>
    <p:sldId id="264" r:id="rId29"/>
    <p:sldId id="279" r:id="rId30"/>
    <p:sldId id="280" r:id="rId31"/>
    <p:sldId id="301" r:id="rId32"/>
    <p:sldId id="312" r:id="rId33"/>
    <p:sldId id="313" r:id="rId34"/>
    <p:sldId id="315" r:id="rId35"/>
    <p:sldId id="316" r:id="rId36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25"/>
    <p:restoredTop sz="94771"/>
  </p:normalViewPr>
  <p:slideViewPr>
    <p:cSldViewPr snapToGrid="0">
      <p:cViewPr>
        <p:scale>
          <a:sx n="138" d="100"/>
          <a:sy n="138" d="100"/>
        </p:scale>
        <p:origin x="1064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F326D-1467-B747-A244-B67F1A1FB427}" type="datetimeFigureOut">
              <a:rPr lang="en-CH" smtClean="0"/>
              <a:t>11.09.24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A8E0C-477C-BB43-B00E-99BDECB3F9C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5320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A8E0C-477C-BB43-B00E-99BDECB3F9C9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65634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A8E0C-477C-BB43-B00E-99BDECB3F9C9}" type="slidenum">
              <a:rPr lang="en-CH" smtClean="0"/>
              <a:t>33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43475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A8E0C-477C-BB43-B00E-99BDECB3F9C9}" type="slidenum">
              <a:rPr lang="en-CH" smtClean="0"/>
              <a:t>34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27497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05B3A-FCE8-D5C8-AC5F-C50012348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D3098B-F9F3-383E-A131-2014C5190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B0BEA-BD77-368D-8308-67A41ED03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BC98-3041-ED4C-9EAF-E54818469F92}" type="datetimeFigureOut">
              <a:rPr lang="en-CH" smtClean="0"/>
              <a:t>11.09.24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7C46C-3F74-4716-A10F-0F1F89647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EC8BF-8043-0C2D-AB6D-C63DCD0A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08DF-11CD-5B48-BAB6-4A73BBCD1C2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80832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37EB-DD65-AA03-21CC-9B18BB7D8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3B5D86-5110-3C39-C8A0-4B0EF7B72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D0D7F-1B46-6B5A-FE3F-6C7474CD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BC98-3041-ED4C-9EAF-E54818469F92}" type="datetimeFigureOut">
              <a:rPr lang="en-CH" smtClean="0"/>
              <a:t>11.09.24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422C4-493D-FD82-3EC5-9993A95A0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2A79C-D1C9-A823-EC5D-8AAFB36F2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08DF-11CD-5B48-BAB6-4A73BBCD1C2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28287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CEBA3D-E773-9A2A-E782-22AECA1B5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5A96D-3511-466E-7712-9A38A5F87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F66B3-DAE7-708D-4227-7DDBFC8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BC98-3041-ED4C-9EAF-E54818469F92}" type="datetimeFigureOut">
              <a:rPr lang="en-CH" smtClean="0"/>
              <a:t>11.09.24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01CFE-EB40-3C55-CCDC-4E3D35EF6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AC56D-982E-27A4-B820-8F8E6B421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08DF-11CD-5B48-BAB6-4A73BBCD1C2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97750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38A16-2088-CDE0-2FBD-53FCBF20B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6F857-6F91-6DED-4860-ACCBC8F7F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1ED24-6778-993F-F1BE-4285ABCFC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BC98-3041-ED4C-9EAF-E54818469F92}" type="datetimeFigureOut">
              <a:rPr lang="en-CH" smtClean="0"/>
              <a:t>11.09.24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C9E0F-EA18-99B5-DA58-3CD52519A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403D9-2F58-E352-F83D-4AB371E1B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08DF-11CD-5B48-BAB6-4A73BBCD1C2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3696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E3627-73C0-66C3-4137-DA2D28474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D7FE5-26CC-960E-ABA6-47A3D9404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D1863-7B25-3CC9-BDCD-F6503BC87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BC98-3041-ED4C-9EAF-E54818469F92}" type="datetimeFigureOut">
              <a:rPr lang="en-CH" smtClean="0"/>
              <a:t>11.09.24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0FC8C-31BC-603C-65B0-9F8E54103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CFF80-386D-E83B-3DD1-B79EEDC80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08DF-11CD-5B48-BAB6-4A73BBCD1C2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0582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841FC-3E5D-DDD9-7E57-915959891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333C1-E4AC-9925-D2E6-7E7E71B07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2B8CF-CCE2-DFD3-2998-42390054D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A1C47-869D-AB06-F7F7-92743E637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BC98-3041-ED4C-9EAF-E54818469F92}" type="datetimeFigureOut">
              <a:rPr lang="en-CH" smtClean="0"/>
              <a:t>11.09.24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8AC1B-AF0A-FBAB-0490-6CC8B6DF0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16597-63F6-798C-AED5-BB4C9288C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08DF-11CD-5B48-BAB6-4A73BBCD1C2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81580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1E9E7-79F9-F3FB-C592-51E2AED02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C1D5C-4452-63D6-B900-08F2CA1A2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1DE1F9-D57E-7708-C595-61F9D463A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D8E1DF-B63F-77ED-FB0C-780F686C2B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C35A91-9FEC-80C2-7341-C86EF754F8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32DB27-D334-061B-446B-6FF9068CD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BC98-3041-ED4C-9EAF-E54818469F92}" type="datetimeFigureOut">
              <a:rPr lang="en-CH" smtClean="0"/>
              <a:t>11.09.24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C048C-3A12-7598-9E63-F7FBE2210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8CA3FE-B834-0372-E66E-6713E938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08DF-11CD-5B48-BAB6-4A73BBCD1C2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9348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C713A-41E9-4FFD-FAA0-09F141DC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8C6506-4455-A384-4646-AF1B32875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BC98-3041-ED4C-9EAF-E54818469F92}" type="datetimeFigureOut">
              <a:rPr lang="en-CH" smtClean="0"/>
              <a:t>11.09.24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3AB372-F8F5-011B-B05E-5C10ACE5F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0B44F-57E2-BDAB-27B0-81B0EE2A3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08DF-11CD-5B48-BAB6-4A73BBCD1C2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00064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F9FE8D-89E3-310D-75A4-C30A0CE2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BC98-3041-ED4C-9EAF-E54818469F92}" type="datetimeFigureOut">
              <a:rPr lang="en-CH" smtClean="0"/>
              <a:t>11.09.24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6079FD-EB36-47E3-C37A-0AEFC27A8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458E5-C287-9355-A981-9481E237A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08DF-11CD-5B48-BAB6-4A73BBCD1C2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14892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52D07-80A0-1AAB-1E9F-2EEF698F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0B3E8-ABAD-F2E5-91EF-A3C5B5948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C8047-B211-B95E-16F2-2E1DDCBE7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FAC43-DA42-0338-A494-544E9C4C1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BC98-3041-ED4C-9EAF-E54818469F92}" type="datetimeFigureOut">
              <a:rPr lang="en-CH" smtClean="0"/>
              <a:t>11.09.24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A3EC1-F624-D162-107A-356BBE22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604C6-DF19-64C1-4A45-66DDE4CA9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08DF-11CD-5B48-BAB6-4A73BBCD1C2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91788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B4BAE-2A2C-A8FF-0E2D-DECB58846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A3045-756A-DB7D-7C24-0D97F3D4AC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2601FF-DAD8-A634-05D2-E4FD89B0A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4B1B83-6672-5A3F-4907-B7B8AE29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BC98-3041-ED4C-9EAF-E54818469F92}" type="datetimeFigureOut">
              <a:rPr lang="en-CH" smtClean="0"/>
              <a:t>11.09.24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C3DF0-A35E-BC6D-ADCF-89BBEB2BB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6C834-B627-D76C-A752-2C169A8A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08DF-11CD-5B48-BAB6-4A73BBCD1C2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41040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FF8185-E02E-ADA4-9F08-D6DF670F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2DC53-426D-4B35-6AFD-2A896EEA3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CC9C5-245D-02B0-E787-523871E20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6BC98-3041-ED4C-9EAF-E54818469F92}" type="datetimeFigureOut">
              <a:rPr lang="en-CH" smtClean="0"/>
              <a:t>11.09.24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2562E-60DB-837C-EBF9-959909DC9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7D534-A4B7-D832-330D-9FC6AEBB8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E08DF-11CD-5B48-BAB6-4A73BBCD1C2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6986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E99DC8-7495-40EE-958B-40DD62270A27}"/>
              </a:ext>
            </a:extLst>
          </p:cNvPr>
          <p:cNvSpPr txBox="1"/>
          <p:nvPr/>
        </p:nvSpPr>
        <p:spPr>
          <a:xfrm>
            <a:off x="2350624" y="873303"/>
            <a:ext cx="7018140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F</a:t>
            </a:r>
            <a:r>
              <a:rPr lang="en-CH" sz="2000" dirty="0"/>
              <a:t>all Semester 2024-2025</a:t>
            </a:r>
          </a:p>
          <a:p>
            <a:pPr algn="ctr"/>
            <a:endParaRPr lang="en-CH" sz="2000" dirty="0"/>
          </a:p>
          <a:p>
            <a:pPr algn="ctr"/>
            <a:r>
              <a:rPr lang="en-CH" sz="2800" b="1" dirty="0"/>
              <a:t>Global Change Ecology and Fluvial Ecosystems</a:t>
            </a:r>
          </a:p>
          <a:p>
            <a:pPr algn="ctr"/>
            <a:r>
              <a:rPr lang="en-CH" sz="2800" b="1" dirty="0"/>
              <a:t>ENV-512</a:t>
            </a:r>
          </a:p>
          <a:p>
            <a:pPr algn="ctr"/>
            <a:endParaRPr lang="en-CH" sz="2800" dirty="0"/>
          </a:p>
          <a:p>
            <a:pPr algn="ctr"/>
            <a:r>
              <a:rPr lang="en-CH" sz="2000" dirty="0"/>
              <a:t>Tom J Battin</a:t>
            </a:r>
          </a:p>
          <a:p>
            <a:pPr algn="ctr"/>
            <a:r>
              <a:rPr lang="en-CH" sz="2000" dirty="0"/>
              <a:t>David Touchette</a:t>
            </a:r>
          </a:p>
          <a:p>
            <a:pPr algn="ctr"/>
            <a:endParaRPr lang="en-CH" sz="2000" dirty="0"/>
          </a:p>
          <a:p>
            <a:pPr algn="ctr"/>
            <a:endParaRPr lang="en-CH" sz="2000" dirty="0"/>
          </a:p>
          <a:p>
            <a:pPr algn="ctr"/>
            <a:endParaRPr lang="en-CH" sz="2000" dirty="0"/>
          </a:p>
          <a:p>
            <a:pPr algn="ctr"/>
            <a:endParaRPr lang="en-CH" sz="2000" dirty="0"/>
          </a:p>
          <a:p>
            <a:pPr algn="ctr"/>
            <a:r>
              <a:rPr lang="en-CH" sz="2000" dirty="0"/>
              <a:t>River Ecosystems Laboratory</a:t>
            </a:r>
          </a:p>
          <a:p>
            <a:pPr algn="ctr"/>
            <a:r>
              <a:rPr lang="en-GB" sz="2000" dirty="0"/>
              <a:t>(</a:t>
            </a:r>
            <a:r>
              <a:rPr lang="en-GB" sz="2000" dirty="0" err="1"/>
              <a:t>www.epfl.ch</a:t>
            </a:r>
            <a:r>
              <a:rPr lang="en-GB" sz="2000" dirty="0"/>
              <a:t>/labs/river/)</a:t>
            </a:r>
            <a:endParaRPr lang="en-CH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82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60E5E9-F8D5-9D22-1396-88E830E69E74}"/>
              </a:ext>
            </a:extLst>
          </p:cNvPr>
          <p:cNvSpPr txBox="1"/>
          <p:nvPr/>
        </p:nvSpPr>
        <p:spPr>
          <a:xfrm>
            <a:off x="627083" y="670827"/>
            <a:ext cx="36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dirty="0"/>
              <a:t>The Anthropocene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33ED2E-360A-8260-65CF-C360C8875462}"/>
              </a:ext>
            </a:extLst>
          </p:cNvPr>
          <p:cNvSpPr txBox="1"/>
          <p:nvPr/>
        </p:nvSpPr>
        <p:spPr>
          <a:xfrm>
            <a:off x="627082" y="1317158"/>
            <a:ext cx="546891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>
                <a:effectLst/>
                <a:latin typeface="Helvetica" pitchFamily="2" charset="0"/>
              </a:rPr>
              <a:t> </a:t>
            </a:r>
          </a:p>
          <a:p>
            <a:pPr algn="just"/>
            <a:r>
              <a:rPr lang="en-GB" dirty="0">
                <a:effectLst/>
                <a:latin typeface="Helvetica" pitchFamily="2" charset="0"/>
              </a:rPr>
              <a:t>Human actions have released 555 </a:t>
            </a:r>
            <a:r>
              <a:rPr lang="en-GB" dirty="0" err="1">
                <a:effectLst/>
                <a:latin typeface="Helvetica" pitchFamily="2" charset="0"/>
              </a:rPr>
              <a:t>petagrams</a:t>
            </a:r>
            <a:r>
              <a:rPr lang="en-GB" dirty="0">
                <a:effectLst/>
                <a:latin typeface="Helvetica" pitchFamily="2" charset="0"/>
              </a:rPr>
              <a:t> of carbon (where 1 Pg</a:t>
            </a:r>
            <a:r>
              <a:rPr lang="en-GB" dirty="0">
                <a:effectLst/>
                <a:latin typeface="Times" pitchFamily="2" charset="0"/>
              </a:rPr>
              <a:t>=</a:t>
            </a:r>
            <a:r>
              <a:rPr lang="en-GB" dirty="0">
                <a:effectLst/>
                <a:latin typeface="Helvetica" pitchFamily="2" charset="0"/>
              </a:rPr>
              <a:t>10</a:t>
            </a:r>
            <a:r>
              <a:rPr lang="en-GB" baseline="30000" dirty="0">
                <a:effectLst/>
                <a:latin typeface="Helvetica" pitchFamily="2" charset="0"/>
              </a:rPr>
              <a:t>15 </a:t>
            </a:r>
            <a:r>
              <a:rPr lang="en-GB" dirty="0">
                <a:effectLst/>
                <a:latin typeface="Helvetica" pitchFamily="2" charset="0"/>
              </a:rPr>
              <a:t>g</a:t>
            </a:r>
            <a:r>
              <a:rPr lang="en-GB" dirty="0">
                <a:effectLst/>
                <a:latin typeface="Times" pitchFamily="2" charset="0"/>
              </a:rPr>
              <a:t> =</a:t>
            </a:r>
            <a:r>
              <a:rPr lang="en-GB" dirty="0">
                <a:effectLst/>
                <a:latin typeface="Helvetica" pitchFamily="2" charset="0"/>
              </a:rPr>
              <a:t> billion metric tons) to the atmosphere since 1750, </a:t>
            </a:r>
            <a:r>
              <a:rPr lang="en-GB" dirty="0">
                <a:effectLst/>
                <a:highlight>
                  <a:srgbClr val="FFFF00"/>
                </a:highlight>
                <a:latin typeface="Helvetica" pitchFamily="2" charset="0"/>
              </a:rPr>
              <a:t>increasing atmospheric CO</a:t>
            </a:r>
            <a:r>
              <a:rPr lang="en-GB" baseline="-25000" dirty="0">
                <a:effectLst/>
                <a:highlight>
                  <a:srgbClr val="FFFF00"/>
                </a:highlight>
                <a:latin typeface="Helvetica" pitchFamily="2" charset="0"/>
              </a:rPr>
              <a:t>2</a:t>
            </a:r>
            <a:r>
              <a:rPr lang="en-GB" dirty="0">
                <a:effectLst/>
                <a:highlight>
                  <a:srgbClr val="FFFF00"/>
                </a:highlight>
                <a:latin typeface="Helvetica" pitchFamily="2" charset="0"/>
              </a:rPr>
              <a:t> to a level not seen for at least 800,000 years</a:t>
            </a:r>
            <a:r>
              <a:rPr lang="en-GB" dirty="0">
                <a:effectLst/>
                <a:latin typeface="Helvetica" pitchFamily="2" charset="0"/>
              </a:rPr>
              <a:t>, and possibly several million years, thereby delaying Earth’s next glaciation event. The released carbon has increased ocean water acidity at a rate probably not exceeded in the last 300 million years.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0EE3F0-FBDC-ABD5-7EBF-F96DE1CD8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97" y="4469994"/>
            <a:ext cx="4436370" cy="1070848"/>
          </a:xfrm>
          <a:prstGeom prst="rect">
            <a:avLst/>
          </a:prstGeom>
        </p:spPr>
      </p:pic>
      <p:pic>
        <p:nvPicPr>
          <p:cNvPr id="3074" name="Picture 2" descr="Ice core CO2 data past 800 000 years">
            <a:extLst>
              <a:ext uri="{FF2B5EF4-FFF2-40B4-BE49-F238E27FC236}">
                <a16:creationId xmlns:a16="http://schemas.microsoft.com/office/drawing/2014/main" id="{88AD4090-605E-0072-684A-1F1776122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81" y="3665484"/>
            <a:ext cx="4510687" cy="281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2CA772C-FEC6-290C-A124-99F8EAD8E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49" y="205756"/>
            <a:ext cx="4510688" cy="327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085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60E5E9-F8D5-9D22-1396-88E830E69E74}"/>
              </a:ext>
            </a:extLst>
          </p:cNvPr>
          <p:cNvSpPr txBox="1"/>
          <p:nvPr/>
        </p:nvSpPr>
        <p:spPr>
          <a:xfrm>
            <a:off x="627083" y="670827"/>
            <a:ext cx="36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dirty="0"/>
              <a:t>The Anthropocene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33ED2E-360A-8260-65CF-C360C8875462}"/>
              </a:ext>
            </a:extLst>
          </p:cNvPr>
          <p:cNvSpPr txBox="1"/>
          <p:nvPr/>
        </p:nvSpPr>
        <p:spPr>
          <a:xfrm>
            <a:off x="627083" y="1317158"/>
            <a:ext cx="486884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>
                <a:effectLst/>
                <a:latin typeface="Helvetica" pitchFamily="2" charset="0"/>
              </a:rPr>
              <a:t> </a:t>
            </a:r>
          </a:p>
          <a:p>
            <a:pPr algn="just"/>
            <a:r>
              <a:rPr lang="en-GB" dirty="0">
                <a:effectLst/>
                <a:latin typeface="Helvetica" pitchFamily="2" charset="0"/>
              </a:rPr>
              <a:t>Human actions have released 555 </a:t>
            </a:r>
            <a:r>
              <a:rPr lang="en-GB" dirty="0" err="1">
                <a:effectLst/>
                <a:latin typeface="Helvetica" pitchFamily="2" charset="0"/>
              </a:rPr>
              <a:t>petagrams</a:t>
            </a:r>
            <a:r>
              <a:rPr lang="en-GB" dirty="0">
                <a:effectLst/>
                <a:latin typeface="Helvetica" pitchFamily="2" charset="0"/>
              </a:rPr>
              <a:t> of carbon (where 1 Pg</a:t>
            </a:r>
            <a:r>
              <a:rPr lang="en-GB" dirty="0">
                <a:effectLst/>
                <a:latin typeface="Times" pitchFamily="2" charset="0"/>
              </a:rPr>
              <a:t>=</a:t>
            </a:r>
            <a:r>
              <a:rPr lang="en-GB" dirty="0">
                <a:effectLst/>
                <a:latin typeface="Helvetica" pitchFamily="2" charset="0"/>
              </a:rPr>
              <a:t>10</a:t>
            </a:r>
            <a:r>
              <a:rPr lang="en-GB" baseline="30000" dirty="0">
                <a:effectLst/>
                <a:latin typeface="Helvetica" pitchFamily="2" charset="0"/>
              </a:rPr>
              <a:t>15</a:t>
            </a:r>
            <a:r>
              <a:rPr lang="en-GB" dirty="0">
                <a:effectLst/>
                <a:latin typeface="Helvetica" pitchFamily="2" charset="0"/>
              </a:rPr>
              <a:t>g</a:t>
            </a:r>
            <a:r>
              <a:rPr lang="en-GB" dirty="0">
                <a:effectLst/>
                <a:latin typeface="Times" pitchFamily="2" charset="0"/>
              </a:rPr>
              <a:t> =</a:t>
            </a:r>
            <a:r>
              <a:rPr lang="en-GB" dirty="0">
                <a:effectLst/>
                <a:latin typeface="Helvetica" pitchFamily="2" charset="0"/>
              </a:rPr>
              <a:t> billion metric tons) to the atmosphere since 1750, increasing atmospheric CO</a:t>
            </a:r>
            <a:r>
              <a:rPr lang="en-GB" baseline="-25000" dirty="0">
                <a:effectLst/>
                <a:latin typeface="Helvetica" pitchFamily="2" charset="0"/>
              </a:rPr>
              <a:t>2</a:t>
            </a:r>
            <a:r>
              <a:rPr lang="en-GB" dirty="0">
                <a:effectLst/>
                <a:latin typeface="Helvetica" pitchFamily="2" charset="0"/>
              </a:rPr>
              <a:t> to a level not seen for at least 800,000 years, and possibly several million years, thereby delaying Earth’s next glaciation event. The released carbon has increased ocean water acidity at a rate probably not exceeded in the last 300 million years.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0EE3F0-FBDC-ABD5-7EBF-F96DE1CD8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97" y="4717420"/>
            <a:ext cx="3481044" cy="840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1DAF62-3A54-21A2-819F-9EF59180E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430" y="1688585"/>
            <a:ext cx="4814629" cy="4366591"/>
          </a:xfrm>
          <a:prstGeom prst="rect">
            <a:avLst/>
          </a:prstGeom>
        </p:spPr>
      </p:pic>
      <p:pic>
        <p:nvPicPr>
          <p:cNvPr id="4102" name="Picture 6" descr="NASA Home">
            <a:extLst>
              <a:ext uri="{FF2B5EF4-FFF2-40B4-BE49-F238E27FC236}">
                <a16:creationId xmlns:a16="http://schemas.microsoft.com/office/drawing/2014/main" id="{A67BE42F-C2EB-6FA8-3D88-5AF715217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984" y="5105677"/>
            <a:ext cx="1064319" cy="84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641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60E5E9-F8D5-9D22-1396-88E830E69E74}"/>
              </a:ext>
            </a:extLst>
          </p:cNvPr>
          <p:cNvSpPr txBox="1"/>
          <p:nvPr/>
        </p:nvSpPr>
        <p:spPr>
          <a:xfrm>
            <a:off x="627083" y="670827"/>
            <a:ext cx="36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dirty="0"/>
              <a:t>The Anthropocene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9C2A922-3219-67A2-6072-17B8C8BD0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092" y="912184"/>
            <a:ext cx="5111825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ow water levels after recent dry weather continue to prevent cargo vessels from sailing fully loaded on the river Rhine in Germany">
            <a:extLst>
              <a:ext uri="{FF2B5EF4-FFF2-40B4-BE49-F238E27FC236}">
                <a16:creationId xmlns:a16="http://schemas.microsoft.com/office/drawing/2014/main" id="{AF33BD15-2932-208D-1352-C727E58CD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57" y="1425341"/>
            <a:ext cx="3738893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n the Po Valley, a historic drought is threatening Italy's breadbasket">
            <a:extLst>
              <a:ext uri="{FF2B5EF4-FFF2-40B4-BE49-F238E27FC236}">
                <a16:creationId xmlns:a16="http://schemas.microsoft.com/office/drawing/2014/main" id="{C9CF9092-222E-3536-FC2A-36B5345CF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57" y="3780288"/>
            <a:ext cx="3738892" cy="249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9F18A-5B9C-915A-734A-72D4D64BA326}"/>
              </a:ext>
            </a:extLst>
          </p:cNvPr>
          <p:cNvSpPr txBox="1"/>
          <p:nvPr/>
        </p:nvSpPr>
        <p:spPr>
          <a:xfrm>
            <a:off x="4422212" y="3420481"/>
            <a:ext cx="1250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Rhine River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9ECD7-209B-82B8-C95E-3BFE3F241603}"/>
              </a:ext>
            </a:extLst>
          </p:cNvPr>
          <p:cNvSpPr txBox="1"/>
          <p:nvPr/>
        </p:nvSpPr>
        <p:spPr>
          <a:xfrm>
            <a:off x="4422212" y="6007147"/>
            <a:ext cx="948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Po River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7875B-FF69-8B37-C057-2EE2857E8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092" y="287926"/>
            <a:ext cx="1901825" cy="59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62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60E5E9-F8D5-9D22-1396-88E830E69E74}"/>
              </a:ext>
            </a:extLst>
          </p:cNvPr>
          <p:cNvSpPr txBox="1"/>
          <p:nvPr/>
        </p:nvSpPr>
        <p:spPr>
          <a:xfrm>
            <a:off x="627083" y="670827"/>
            <a:ext cx="36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dirty="0"/>
              <a:t>The Anthropocene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9C2A922-3219-67A2-6072-17B8C8BD0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092" y="912184"/>
            <a:ext cx="5111825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7875B-FF69-8B37-C057-2EE2857E8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092" y="287926"/>
            <a:ext cx="1901825" cy="590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A585B9-3AC4-B271-5F56-D30365D9C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83" y="1743498"/>
            <a:ext cx="4476860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82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663D51-FE56-2D7C-838B-06B3EB433689}"/>
              </a:ext>
            </a:extLst>
          </p:cNvPr>
          <p:cNvSpPr txBox="1"/>
          <p:nvPr/>
        </p:nvSpPr>
        <p:spPr>
          <a:xfrm>
            <a:off x="4389458" y="137427"/>
            <a:ext cx="36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dirty="0"/>
              <a:t>The Anthropocene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BA6852-8582-3F1E-48C6-384A3D26282C}"/>
              </a:ext>
            </a:extLst>
          </p:cNvPr>
          <p:cNvSpPr txBox="1"/>
          <p:nvPr/>
        </p:nvSpPr>
        <p:spPr>
          <a:xfrm>
            <a:off x="4257979" y="783758"/>
            <a:ext cx="3927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Examples related to Climate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C749DC-788F-292C-DF0C-DD81AA4E2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131" y="1430089"/>
            <a:ext cx="3116924" cy="46026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62A832-FAE7-4039-A75C-7D2CE80EFCD8}"/>
              </a:ext>
            </a:extLst>
          </p:cNvPr>
          <p:cNvSpPr/>
          <p:nvPr/>
        </p:nvSpPr>
        <p:spPr>
          <a:xfrm>
            <a:off x="6514531" y="4836290"/>
            <a:ext cx="1069906" cy="1183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6CB971-05B2-C874-F94D-954C2F6D49DF}"/>
              </a:ext>
            </a:extLst>
          </p:cNvPr>
          <p:cNvSpPr txBox="1"/>
          <p:nvPr/>
        </p:nvSpPr>
        <p:spPr>
          <a:xfrm>
            <a:off x="7584437" y="5563738"/>
            <a:ext cx="233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rgbClr val="FF0000"/>
                </a:solidFill>
              </a:rPr>
              <a:t>The Great Acceleration</a:t>
            </a:r>
          </a:p>
        </p:txBody>
      </p:sp>
    </p:spTree>
    <p:extLst>
      <p:ext uri="{BB962C8B-B14F-4D97-AF65-F5344CB8AC3E}">
        <p14:creationId xmlns:p14="http://schemas.microsoft.com/office/powerpoint/2010/main" val="2686837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464B79-D9E1-8FE2-B8F1-807D6C6995B8}"/>
              </a:ext>
            </a:extLst>
          </p:cNvPr>
          <p:cNvSpPr txBox="1"/>
          <p:nvPr/>
        </p:nvSpPr>
        <p:spPr>
          <a:xfrm>
            <a:off x="5734050" y="2800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23439C-79FD-6278-4DBF-FD97D9A5D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25" y="211729"/>
            <a:ext cx="2771085" cy="1355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99B0B3-257B-2638-E0D4-C82D24BC7F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394"/>
          <a:stretch/>
        </p:blipFill>
        <p:spPr>
          <a:xfrm>
            <a:off x="1872299" y="1936331"/>
            <a:ext cx="4775900" cy="45483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1CEDCA-B109-8FDD-B528-FD919DE15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259" y="3624603"/>
            <a:ext cx="5633002" cy="2720531"/>
          </a:xfrm>
          <a:prstGeom prst="rect">
            <a:avLst/>
          </a:prstGeom>
        </p:spPr>
      </p:pic>
      <p:sp>
        <p:nvSpPr>
          <p:cNvPr id="6" name="7-point Star 5">
            <a:extLst>
              <a:ext uri="{FF2B5EF4-FFF2-40B4-BE49-F238E27FC236}">
                <a16:creationId xmlns:a16="http://schemas.microsoft.com/office/drawing/2014/main" id="{9E17E87A-8D08-9921-74AA-254C8AA56AF6}"/>
              </a:ext>
            </a:extLst>
          </p:cNvPr>
          <p:cNvSpPr/>
          <p:nvPr/>
        </p:nvSpPr>
        <p:spPr>
          <a:xfrm>
            <a:off x="2368052" y="3261134"/>
            <a:ext cx="550258" cy="509798"/>
          </a:xfrm>
          <a:prstGeom prst="star7">
            <a:avLst>
              <a:gd name="adj" fmla="val 18005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7-point Star 9">
            <a:extLst>
              <a:ext uri="{FF2B5EF4-FFF2-40B4-BE49-F238E27FC236}">
                <a16:creationId xmlns:a16="http://schemas.microsoft.com/office/drawing/2014/main" id="{3127941E-A1C8-7A96-517D-4B8759C54820}"/>
              </a:ext>
            </a:extLst>
          </p:cNvPr>
          <p:cNvSpPr/>
          <p:nvPr/>
        </p:nvSpPr>
        <p:spPr>
          <a:xfrm>
            <a:off x="3911897" y="3261134"/>
            <a:ext cx="550258" cy="509798"/>
          </a:xfrm>
          <a:prstGeom prst="star7">
            <a:avLst>
              <a:gd name="adj" fmla="val 18005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7-point Star 10">
            <a:extLst>
              <a:ext uri="{FF2B5EF4-FFF2-40B4-BE49-F238E27FC236}">
                <a16:creationId xmlns:a16="http://schemas.microsoft.com/office/drawing/2014/main" id="{8CF1FE81-F5CD-6F9F-25E3-62777C14D224}"/>
              </a:ext>
            </a:extLst>
          </p:cNvPr>
          <p:cNvSpPr/>
          <p:nvPr/>
        </p:nvSpPr>
        <p:spPr>
          <a:xfrm>
            <a:off x="5348194" y="3261134"/>
            <a:ext cx="550258" cy="509798"/>
          </a:xfrm>
          <a:prstGeom prst="star7">
            <a:avLst>
              <a:gd name="adj" fmla="val 18005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7-point Star 11">
            <a:extLst>
              <a:ext uri="{FF2B5EF4-FFF2-40B4-BE49-F238E27FC236}">
                <a16:creationId xmlns:a16="http://schemas.microsoft.com/office/drawing/2014/main" id="{967F632E-2566-937C-0C4F-EC1C54CA011C}"/>
              </a:ext>
            </a:extLst>
          </p:cNvPr>
          <p:cNvSpPr/>
          <p:nvPr/>
        </p:nvSpPr>
        <p:spPr>
          <a:xfrm>
            <a:off x="3839200" y="4363100"/>
            <a:ext cx="550258" cy="509798"/>
          </a:xfrm>
          <a:prstGeom prst="star7">
            <a:avLst>
              <a:gd name="adj" fmla="val 18005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45DFBF-1C84-618B-D6B6-8834A4906A5A}"/>
              </a:ext>
            </a:extLst>
          </p:cNvPr>
          <p:cNvSpPr txBox="1"/>
          <p:nvPr/>
        </p:nvSpPr>
        <p:spPr>
          <a:xfrm>
            <a:off x="6648199" y="1995637"/>
            <a:ext cx="3519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/>
              <a:t>The Great Acceleration</a:t>
            </a:r>
          </a:p>
        </p:txBody>
      </p:sp>
      <p:sp>
        <p:nvSpPr>
          <p:cNvPr id="14" name="7-point Star 13">
            <a:extLst>
              <a:ext uri="{FF2B5EF4-FFF2-40B4-BE49-F238E27FC236}">
                <a16:creationId xmlns:a16="http://schemas.microsoft.com/office/drawing/2014/main" id="{B8C1AB0E-3295-BB3A-05E1-8C1D9F711F9A}"/>
              </a:ext>
            </a:extLst>
          </p:cNvPr>
          <p:cNvSpPr/>
          <p:nvPr/>
        </p:nvSpPr>
        <p:spPr>
          <a:xfrm>
            <a:off x="2368052" y="4363100"/>
            <a:ext cx="550258" cy="509798"/>
          </a:xfrm>
          <a:prstGeom prst="star7">
            <a:avLst>
              <a:gd name="adj" fmla="val 18005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61728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663D51-FE56-2D7C-838B-06B3EB433689}"/>
              </a:ext>
            </a:extLst>
          </p:cNvPr>
          <p:cNvSpPr txBox="1"/>
          <p:nvPr/>
        </p:nvSpPr>
        <p:spPr>
          <a:xfrm>
            <a:off x="4389458" y="137427"/>
            <a:ext cx="36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dirty="0"/>
              <a:t>The Anthropocene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BA6852-8582-3F1E-48C6-384A3D26282C}"/>
              </a:ext>
            </a:extLst>
          </p:cNvPr>
          <p:cNvSpPr txBox="1"/>
          <p:nvPr/>
        </p:nvSpPr>
        <p:spPr>
          <a:xfrm>
            <a:off x="3537942" y="750693"/>
            <a:ext cx="5367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…there is more when we talk about global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464B79-D9E1-8FE2-B8F1-807D6C6995B8}"/>
              </a:ext>
            </a:extLst>
          </p:cNvPr>
          <p:cNvSpPr txBox="1"/>
          <p:nvPr/>
        </p:nvSpPr>
        <p:spPr>
          <a:xfrm>
            <a:off x="5734050" y="2800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219A3D-4798-F753-9C7E-142C8384C274}"/>
              </a:ext>
            </a:extLst>
          </p:cNvPr>
          <p:cNvSpPr txBox="1"/>
          <p:nvPr/>
        </p:nvSpPr>
        <p:spPr>
          <a:xfrm>
            <a:off x="4869903" y="1166889"/>
            <a:ext cx="2575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/>
              <a:t>The Great Acceleration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23439C-79FD-6278-4DBF-FD97D9A5D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25" y="211729"/>
            <a:ext cx="2771085" cy="1355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0BE369-7209-8FAE-E608-19480B92DC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889"/>
          <a:stretch/>
        </p:blipFill>
        <p:spPr>
          <a:xfrm>
            <a:off x="1574898" y="1721579"/>
            <a:ext cx="4981361" cy="50427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F22A8F-0EE6-7CFB-AD36-A2CB5AF46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259" y="3624603"/>
            <a:ext cx="5633002" cy="2720531"/>
          </a:xfrm>
          <a:prstGeom prst="rect">
            <a:avLst/>
          </a:prstGeom>
        </p:spPr>
      </p:pic>
      <p:sp>
        <p:nvSpPr>
          <p:cNvPr id="6" name="7-point Star 5">
            <a:extLst>
              <a:ext uri="{FF2B5EF4-FFF2-40B4-BE49-F238E27FC236}">
                <a16:creationId xmlns:a16="http://schemas.microsoft.com/office/drawing/2014/main" id="{A1876382-4B9B-171C-84FB-62FC2862EBB9}"/>
              </a:ext>
            </a:extLst>
          </p:cNvPr>
          <p:cNvSpPr/>
          <p:nvPr/>
        </p:nvSpPr>
        <p:spPr>
          <a:xfrm>
            <a:off x="5348194" y="3261134"/>
            <a:ext cx="550258" cy="509798"/>
          </a:xfrm>
          <a:prstGeom prst="star7">
            <a:avLst>
              <a:gd name="adj" fmla="val 18005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7-point Star 9">
            <a:extLst>
              <a:ext uri="{FF2B5EF4-FFF2-40B4-BE49-F238E27FC236}">
                <a16:creationId xmlns:a16="http://schemas.microsoft.com/office/drawing/2014/main" id="{02C1FF43-459F-85F7-DFF2-37384F0BD6B3}"/>
              </a:ext>
            </a:extLst>
          </p:cNvPr>
          <p:cNvSpPr/>
          <p:nvPr/>
        </p:nvSpPr>
        <p:spPr>
          <a:xfrm>
            <a:off x="5316768" y="4273674"/>
            <a:ext cx="550258" cy="509798"/>
          </a:xfrm>
          <a:prstGeom prst="star7">
            <a:avLst>
              <a:gd name="adj" fmla="val 18005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7-point Star 10">
            <a:extLst>
              <a:ext uri="{FF2B5EF4-FFF2-40B4-BE49-F238E27FC236}">
                <a16:creationId xmlns:a16="http://schemas.microsoft.com/office/drawing/2014/main" id="{F0E81412-7A24-9943-F64E-13C16168842C}"/>
              </a:ext>
            </a:extLst>
          </p:cNvPr>
          <p:cNvSpPr/>
          <p:nvPr/>
        </p:nvSpPr>
        <p:spPr>
          <a:xfrm>
            <a:off x="5289138" y="5436212"/>
            <a:ext cx="550258" cy="509798"/>
          </a:xfrm>
          <a:prstGeom prst="star7">
            <a:avLst>
              <a:gd name="adj" fmla="val 18005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7-point Star 12">
            <a:extLst>
              <a:ext uri="{FF2B5EF4-FFF2-40B4-BE49-F238E27FC236}">
                <a16:creationId xmlns:a16="http://schemas.microsoft.com/office/drawing/2014/main" id="{23992C2F-0D59-B533-E2CE-021F70C04583}"/>
              </a:ext>
            </a:extLst>
          </p:cNvPr>
          <p:cNvSpPr/>
          <p:nvPr/>
        </p:nvSpPr>
        <p:spPr>
          <a:xfrm>
            <a:off x="3790449" y="5436212"/>
            <a:ext cx="550258" cy="509798"/>
          </a:xfrm>
          <a:prstGeom prst="star7">
            <a:avLst>
              <a:gd name="adj" fmla="val 18005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7-point Star 13">
            <a:extLst>
              <a:ext uri="{FF2B5EF4-FFF2-40B4-BE49-F238E27FC236}">
                <a16:creationId xmlns:a16="http://schemas.microsoft.com/office/drawing/2014/main" id="{37F87E75-7392-66CA-2FAC-D8CA5E0C62DF}"/>
              </a:ext>
            </a:extLst>
          </p:cNvPr>
          <p:cNvSpPr/>
          <p:nvPr/>
        </p:nvSpPr>
        <p:spPr>
          <a:xfrm>
            <a:off x="2248200" y="5436212"/>
            <a:ext cx="550258" cy="509798"/>
          </a:xfrm>
          <a:prstGeom prst="star7">
            <a:avLst>
              <a:gd name="adj" fmla="val 18005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7-point Star 14">
            <a:extLst>
              <a:ext uri="{FF2B5EF4-FFF2-40B4-BE49-F238E27FC236}">
                <a16:creationId xmlns:a16="http://schemas.microsoft.com/office/drawing/2014/main" id="{B3ABD03E-0061-AEE2-6DE3-DEC692B6A872}"/>
              </a:ext>
            </a:extLst>
          </p:cNvPr>
          <p:cNvSpPr/>
          <p:nvPr/>
        </p:nvSpPr>
        <p:spPr>
          <a:xfrm>
            <a:off x="2248200" y="4242955"/>
            <a:ext cx="550258" cy="509798"/>
          </a:xfrm>
          <a:prstGeom prst="star7">
            <a:avLst>
              <a:gd name="adj" fmla="val 18005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7-point Star 15">
            <a:extLst>
              <a:ext uri="{FF2B5EF4-FFF2-40B4-BE49-F238E27FC236}">
                <a16:creationId xmlns:a16="http://schemas.microsoft.com/office/drawing/2014/main" id="{17DE5885-39BB-F996-6D37-DCFF4B72E4CD}"/>
              </a:ext>
            </a:extLst>
          </p:cNvPr>
          <p:cNvSpPr/>
          <p:nvPr/>
        </p:nvSpPr>
        <p:spPr>
          <a:xfrm>
            <a:off x="3782484" y="4242955"/>
            <a:ext cx="550258" cy="509798"/>
          </a:xfrm>
          <a:prstGeom prst="star7">
            <a:avLst>
              <a:gd name="adj" fmla="val 18005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7-point Star 16">
            <a:extLst>
              <a:ext uri="{FF2B5EF4-FFF2-40B4-BE49-F238E27FC236}">
                <a16:creationId xmlns:a16="http://schemas.microsoft.com/office/drawing/2014/main" id="{4069C7C2-C337-5A07-0D7D-F3D5DE8363AE}"/>
              </a:ext>
            </a:extLst>
          </p:cNvPr>
          <p:cNvSpPr/>
          <p:nvPr/>
        </p:nvSpPr>
        <p:spPr>
          <a:xfrm>
            <a:off x="5316768" y="2098596"/>
            <a:ext cx="550258" cy="509798"/>
          </a:xfrm>
          <a:prstGeom prst="star7">
            <a:avLst>
              <a:gd name="adj" fmla="val 18005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7-point Star 17">
            <a:extLst>
              <a:ext uri="{FF2B5EF4-FFF2-40B4-BE49-F238E27FC236}">
                <a16:creationId xmlns:a16="http://schemas.microsoft.com/office/drawing/2014/main" id="{AB3EDD75-2D44-8766-F291-F76DA105410B}"/>
              </a:ext>
            </a:extLst>
          </p:cNvPr>
          <p:cNvSpPr/>
          <p:nvPr/>
        </p:nvSpPr>
        <p:spPr>
          <a:xfrm>
            <a:off x="3782484" y="2105247"/>
            <a:ext cx="550258" cy="509798"/>
          </a:xfrm>
          <a:prstGeom prst="star7">
            <a:avLst>
              <a:gd name="adj" fmla="val 18005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7-point Star 18">
            <a:extLst>
              <a:ext uri="{FF2B5EF4-FFF2-40B4-BE49-F238E27FC236}">
                <a16:creationId xmlns:a16="http://schemas.microsoft.com/office/drawing/2014/main" id="{8F87BC1B-5375-7B5F-D8A8-9FCF4495A3A8}"/>
              </a:ext>
            </a:extLst>
          </p:cNvPr>
          <p:cNvSpPr/>
          <p:nvPr/>
        </p:nvSpPr>
        <p:spPr>
          <a:xfrm>
            <a:off x="2248200" y="2098596"/>
            <a:ext cx="550258" cy="509798"/>
          </a:xfrm>
          <a:prstGeom prst="star7">
            <a:avLst>
              <a:gd name="adj" fmla="val 18005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95414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FA158B-7657-37B3-6682-ED54718690DA}"/>
              </a:ext>
            </a:extLst>
          </p:cNvPr>
          <p:cNvSpPr txBox="1"/>
          <p:nvPr/>
        </p:nvSpPr>
        <p:spPr>
          <a:xfrm>
            <a:off x="147225" y="93669"/>
            <a:ext cx="5205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The Planetary Boundaries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DF097-6813-92FB-BFC5-34AF848DF5E5}"/>
              </a:ext>
            </a:extLst>
          </p:cNvPr>
          <p:cNvSpPr txBox="1"/>
          <p:nvPr/>
        </p:nvSpPr>
        <p:spPr>
          <a:xfrm>
            <a:off x="147225" y="6102783"/>
            <a:ext cx="71439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200" dirty="0"/>
              <a:t>https://www.stockholmresilience.org/research/planetary-boundaries/the-nine-planetary-boundaries.html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D3E04F-8F82-179C-4BEC-2136CAD3333E}"/>
              </a:ext>
            </a:extLst>
          </p:cNvPr>
          <p:cNvSpPr txBox="1"/>
          <p:nvPr/>
        </p:nvSpPr>
        <p:spPr>
          <a:xfrm>
            <a:off x="147225" y="584238"/>
            <a:ext cx="97743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Estimates of how the different control variables for planetary boundaries have changed from 1950 to present. The green shaded polygon represents the safe operating space. </a:t>
            </a:r>
            <a:endParaRPr lang="en-CH" sz="20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23BF98B-FBD6-7611-0D39-0BFFEF1EC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310091"/>
            <a:ext cx="11170825" cy="47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034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FA158B-7657-37B3-6682-ED54718690DA}"/>
              </a:ext>
            </a:extLst>
          </p:cNvPr>
          <p:cNvSpPr txBox="1"/>
          <p:nvPr/>
        </p:nvSpPr>
        <p:spPr>
          <a:xfrm>
            <a:off x="945247" y="216608"/>
            <a:ext cx="5205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The nine planetary boundaries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DF097-6813-92FB-BFC5-34AF848DF5E5}"/>
              </a:ext>
            </a:extLst>
          </p:cNvPr>
          <p:cNvSpPr txBox="1"/>
          <p:nvPr/>
        </p:nvSpPr>
        <p:spPr>
          <a:xfrm>
            <a:off x="147225" y="6102783"/>
            <a:ext cx="71439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200" dirty="0"/>
              <a:t>https://www.stockholmresilience.org/research/planetary-boundaries/the-nine-planetary-boundaries.html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AB5567-51EA-48DF-813D-0A55E2870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47" y="895778"/>
            <a:ext cx="5947075" cy="4935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F71710-C73D-934B-7B35-A0EB423D2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626" y="187973"/>
            <a:ext cx="4099112" cy="14156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336B8F-9246-6E58-B8A0-083A6EB4A790}"/>
              </a:ext>
            </a:extLst>
          </p:cNvPr>
          <p:cNvSpPr txBox="1"/>
          <p:nvPr/>
        </p:nvSpPr>
        <p:spPr>
          <a:xfrm>
            <a:off x="6967626" y="1855467"/>
            <a:ext cx="447376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>
                <a:effectLst/>
                <a:latin typeface="Arial" panose="020B0604020202020204" pitchFamily="34" charset="0"/>
              </a:rPr>
              <a:t>Planetary boundaries framework update finds that six of the nine boundaries are transgressed, suggesting that Earth is now well outside of the safe operating space for humanity.</a:t>
            </a:r>
          </a:p>
          <a:p>
            <a:pPr algn="just"/>
            <a:endParaRPr lang="en-GB" dirty="0">
              <a:latin typeface="Arial" panose="020B0604020202020204" pitchFamily="34" charset="0"/>
            </a:endParaRPr>
          </a:p>
          <a:p>
            <a:pPr algn="just"/>
            <a:r>
              <a:rPr lang="en-GB" dirty="0">
                <a:effectLst/>
                <a:latin typeface="Arial" panose="020B0604020202020204" pitchFamily="34" charset="0"/>
              </a:rPr>
              <a:t>Ocean acidification is close to being breached, while aerosol loading regionally exceeds the boundary.</a:t>
            </a:r>
          </a:p>
          <a:p>
            <a:pPr algn="just"/>
            <a:endParaRPr lang="en-GB" dirty="0">
              <a:latin typeface="Arial" panose="020B0604020202020204" pitchFamily="34" charset="0"/>
            </a:endParaRPr>
          </a:p>
          <a:p>
            <a:pPr algn="just"/>
            <a:r>
              <a:rPr lang="en-GB" dirty="0">
                <a:effectLst/>
                <a:latin typeface="Arial" panose="020B0604020202020204" pitchFamily="34" charset="0"/>
              </a:rPr>
              <a:t>Stratospheric ozone levels have slightly re-covered.</a:t>
            </a:r>
          </a:p>
          <a:p>
            <a:pPr algn="just"/>
            <a:endParaRPr lang="en-GB" dirty="0">
              <a:latin typeface="Arial" panose="020B0604020202020204" pitchFamily="34" charset="0"/>
            </a:endParaRPr>
          </a:p>
          <a:p>
            <a:pPr algn="just"/>
            <a:r>
              <a:rPr lang="en-GB" dirty="0">
                <a:effectLst/>
                <a:latin typeface="Arial" panose="020B0604020202020204" pitchFamily="34" charset="0"/>
              </a:rPr>
              <a:t>The transgression level has increased for all boundaries earlier identified as overstepped.</a:t>
            </a:r>
            <a:endParaRPr lang="en-CH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EFDA53-6AEC-5AF2-5687-7BA18607FC38}"/>
              </a:ext>
            </a:extLst>
          </p:cNvPr>
          <p:cNvSpPr txBox="1"/>
          <p:nvPr/>
        </p:nvSpPr>
        <p:spPr>
          <a:xfrm>
            <a:off x="571869" y="5109815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248543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FA158B-7657-37B3-6682-ED54718690DA}"/>
              </a:ext>
            </a:extLst>
          </p:cNvPr>
          <p:cNvSpPr txBox="1"/>
          <p:nvPr/>
        </p:nvSpPr>
        <p:spPr>
          <a:xfrm>
            <a:off x="945247" y="216608"/>
            <a:ext cx="5205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The nine planetary boundaries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DF097-6813-92FB-BFC5-34AF848DF5E5}"/>
              </a:ext>
            </a:extLst>
          </p:cNvPr>
          <p:cNvSpPr txBox="1"/>
          <p:nvPr/>
        </p:nvSpPr>
        <p:spPr>
          <a:xfrm>
            <a:off x="147225" y="6102783"/>
            <a:ext cx="71439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200" dirty="0"/>
              <a:t>https://www.stockholmresilience.org/research/planetary-boundaries/the-nine-planetary-boundaries.html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C5A5DA-C30F-976D-D554-CA66FCF0AE95}"/>
              </a:ext>
            </a:extLst>
          </p:cNvPr>
          <p:cNvSpPr txBox="1"/>
          <p:nvPr/>
        </p:nvSpPr>
        <p:spPr>
          <a:xfrm>
            <a:off x="6986694" y="1996797"/>
            <a:ext cx="520530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ffectLst/>
                <a:latin typeface="Helvetica" pitchFamily="2" charset="0"/>
              </a:rPr>
              <a:t>Novel entities: synthetic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>
                <a:effectLst/>
                <a:latin typeface="Helvetica" pitchFamily="2" charset="0"/>
              </a:rPr>
              <a:t>chemicals and substances (e.g., microplastics, endocrine disruptors, and organic pollutants); anthropogenically mobilized radioactive</a:t>
            </a:r>
          </a:p>
          <a:p>
            <a:r>
              <a:rPr lang="en-GB" dirty="0">
                <a:effectLst/>
                <a:latin typeface="Helvetica" pitchFamily="2" charset="0"/>
              </a:rPr>
              <a:t>materials, including nuclear waste and nuclear weapons; and human modification of evolution, genetically modified organisms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>
                <a:effectLst/>
                <a:latin typeface="Helvetica" pitchFamily="2" charset="0"/>
              </a:rPr>
              <a:t>and other direct human interventions in evolutionary processes.</a:t>
            </a:r>
            <a:r>
              <a:rPr lang="en-GB" dirty="0">
                <a:latin typeface="Helvetica" pitchFamily="2" charset="0"/>
              </a:rPr>
              <a:t> </a:t>
            </a:r>
          </a:p>
          <a:p>
            <a:endParaRPr lang="en-GB" dirty="0">
              <a:effectLst/>
              <a:latin typeface="Helvetica" pitchFamily="2" charset="0"/>
            </a:endParaRPr>
          </a:p>
          <a:p>
            <a:r>
              <a:rPr lang="en-GB" dirty="0">
                <a:effectLst/>
                <a:latin typeface="Helvetica" pitchFamily="2" charset="0"/>
              </a:rPr>
              <a:t>Novel entities serve as geological markers of the Anthropocene. </a:t>
            </a:r>
          </a:p>
          <a:p>
            <a:endParaRPr lang="en-GB" dirty="0">
              <a:effectLst/>
              <a:latin typeface="Helvetica" pitchFamily="2" charset="0"/>
            </a:endParaRPr>
          </a:p>
          <a:p>
            <a:r>
              <a:rPr lang="en-GB" dirty="0">
                <a:effectLst/>
                <a:latin typeface="Helvetica" pitchFamily="2" charset="0"/>
              </a:rPr>
              <a:t>However, their impacts on Earth system as a whole remain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>
                <a:effectLst/>
                <a:latin typeface="Helvetica" pitchFamily="2" charset="0"/>
              </a:rPr>
              <a:t>largely unstudied.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AB5567-51EA-48DF-813D-0A55E2870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47" y="895778"/>
            <a:ext cx="5947075" cy="4935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F71710-C73D-934B-7B35-A0EB423D2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694" y="183080"/>
            <a:ext cx="4099112" cy="14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99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F70775-C9F6-9A6F-9154-4788E55E4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490" y="1336978"/>
            <a:ext cx="9839764" cy="373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88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FA158B-7657-37B3-6682-ED54718690DA}"/>
              </a:ext>
            </a:extLst>
          </p:cNvPr>
          <p:cNvSpPr txBox="1"/>
          <p:nvPr/>
        </p:nvSpPr>
        <p:spPr>
          <a:xfrm>
            <a:off x="945247" y="216608"/>
            <a:ext cx="5205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The nine planetary boundaries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DF097-6813-92FB-BFC5-34AF848DF5E5}"/>
              </a:ext>
            </a:extLst>
          </p:cNvPr>
          <p:cNvSpPr txBox="1"/>
          <p:nvPr/>
        </p:nvSpPr>
        <p:spPr>
          <a:xfrm>
            <a:off x="147225" y="6102783"/>
            <a:ext cx="71439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200" dirty="0"/>
              <a:t>https://www.stockholmresilience.org/research/planetary-boundaries/the-nine-planetary-boundaries.html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6A0D41-EE07-970D-46F5-FFF87BA728FA}"/>
              </a:ext>
            </a:extLst>
          </p:cNvPr>
          <p:cNvSpPr txBox="1"/>
          <p:nvPr/>
        </p:nvSpPr>
        <p:spPr>
          <a:xfrm>
            <a:off x="6953109" y="1213492"/>
            <a:ext cx="504464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GB" dirty="0">
              <a:effectLst/>
              <a:latin typeface="Helvetica" pitchFamily="2" charset="0"/>
            </a:endParaRPr>
          </a:p>
          <a:p>
            <a:pPr algn="just"/>
            <a:r>
              <a:rPr lang="en-GB" dirty="0">
                <a:effectLst/>
                <a:latin typeface="Helvetica" pitchFamily="2" charset="0"/>
              </a:rPr>
              <a:t>Global net primary productivity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>
                <a:effectLst/>
                <a:latin typeface="Helvetica" pitchFamily="2" charset="0"/>
              </a:rPr>
              <a:t>appears to be relatively constant; however, </a:t>
            </a:r>
            <a:r>
              <a:rPr lang="en-GB" dirty="0">
                <a:effectLst/>
                <a:highlight>
                  <a:srgbClr val="FFFF00"/>
                </a:highlight>
                <a:latin typeface="Helvetica" pitchFamily="2" charset="0"/>
              </a:rPr>
              <a:t>the appropriation</a:t>
            </a:r>
            <a:r>
              <a:rPr lang="en-GB" dirty="0">
                <a:highlight>
                  <a:srgbClr val="FFFF00"/>
                </a:highlight>
                <a:latin typeface="Helvetica" pitchFamily="2" charset="0"/>
              </a:rPr>
              <a:t> </a:t>
            </a:r>
            <a:r>
              <a:rPr lang="en-GB" dirty="0">
                <a:effectLst/>
                <a:highlight>
                  <a:srgbClr val="FFFF00"/>
                </a:highlight>
                <a:latin typeface="Helvetica" pitchFamily="2" charset="0"/>
              </a:rPr>
              <a:t>of 25–38% of net primary productivity for human use reduces the amount available for millions of other species on Earth</a:t>
            </a:r>
            <a:r>
              <a:rPr lang="en-GB" dirty="0">
                <a:effectLst/>
                <a:latin typeface="Helvetica" pitchFamily="2" charset="0"/>
              </a:rPr>
              <a:t>. </a:t>
            </a:r>
          </a:p>
          <a:p>
            <a:pPr algn="just"/>
            <a:endParaRPr lang="en-GB" dirty="0">
              <a:latin typeface="Helvetica" pitchFamily="2" charset="0"/>
            </a:endParaRPr>
          </a:p>
          <a:p>
            <a:pPr algn="just"/>
            <a:r>
              <a:rPr lang="en-GB" dirty="0">
                <a:effectLst/>
                <a:latin typeface="Helvetica" pitchFamily="2" charset="0"/>
              </a:rPr>
              <a:t>This land-use conversion to produce food, fuel, fibre and fodder, combined with targeted hunting and harvesting, </a:t>
            </a:r>
            <a:r>
              <a:rPr lang="en-GB" dirty="0">
                <a:effectLst/>
                <a:highlight>
                  <a:srgbClr val="FFFF00"/>
                </a:highlight>
                <a:latin typeface="Helvetica" pitchFamily="2" charset="0"/>
              </a:rPr>
              <a:t>has resulted in species extinctions some</a:t>
            </a:r>
            <a:r>
              <a:rPr lang="en-GB" dirty="0">
                <a:highlight>
                  <a:srgbClr val="FFFF00"/>
                </a:highlight>
                <a:latin typeface="Helvetica" pitchFamily="2" charset="0"/>
              </a:rPr>
              <a:t> </a:t>
            </a:r>
            <a:r>
              <a:rPr lang="en-GB" dirty="0">
                <a:effectLst/>
                <a:highlight>
                  <a:srgbClr val="FFFF00"/>
                </a:highlight>
                <a:latin typeface="Helvetica" pitchFamily="2" charset="0"/>
              </a:rPr>
              <a:t>100 to 1,000 times higher than background rates, and probably constitutes the beginning of the sixth mass extinction in Earth’s history.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C35C3-975A-7AA3-38CA-388086638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47" y="895778"/>
            <a:ext cx="5947075" cy="49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1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B9F97F-C7DF-60D0-F782-B86B31FD4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25" y="222698"/>
            <a:ext cx="7772400" cy="1222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8713D-8709-D05C-0E5D-8D70C72A5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25" y="2629685"/>
            <a:ext cx="2608397" cy="3482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A85855-0894-8A38-8B75-228682324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659" y="3482599"/>
            <a:ext cx="2932790" cy="250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4C99DA-3C6D-63C6-2341-E523167C60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0256" y="1592322"/>
            <a:ext cx="4701416" cy="439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71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B68C93-3CA8-247E-4E08-F4653B3177B3}"/>
              </a:ext>
            </a:extLst>
          </p:cNvPr>
          <p:cNvSpPr txBox="1"/>
          <p:nvPr/>
        </p:nvSpPr>
        <p:spPr>
          <a:xfrm>
            <a:off x="4179518" y="129871"/>
            <a:ext cx="4733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dirty="0"/>
              <a:t>Streams and rivers </a:t>
            </a:r>
            <a:r>
              <a:rPr lang="en-GB" sz="2400" dirty="0"/>
              <a:t>f</a:t>
            </a:r>
            <a:r>
              <a:rPr lang="en-CH" sz="2400" dirty="0"/>
              <a:t>igure among the most diverse ecosystems on Earth</a:t>
            </a:r>
          </a:p>
        </p:txBody>
      </p:sp>
      <p:pic>
        <p:nvPicPr>
          <p:cNvPr id="2050" name="Picture 2" descr="content hero image">
            <a:extLst>
              <a:ext uri="{FF2B5EF4-FFF2-40B4-BE49-F238E27FC236}">
                <a16:creationId xmlns:a16="http://schemas.microsoft.com/office/drawing/2014/main" id="{B4409D12-D166-E48D-8B6F-FD7271D8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960" y="1600448"/>
            <a:ext cx="7244080" cy="40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633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8432FD-B88C-BB40-6538-FAF4001F0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007" y="283468"/>
            <a:ext cx="4815840" cy="1486769"/>
          </a:xfrm>
          <a:prstGeom prst="rect">
            <a:avLst/>
          </a:prstGeom>
        </p:spPr>
      </p:pic>
      <p:pic>
        <p:nvPicPr>
          <p:cNvPr id="5122" name="Picture 2" descr="The arapaima, or pirarucu, an air-breathing fish, has been making a comeback in Brazil where fishing villages have taken steps to sustainably manage their populations.">
            <a:extLst>
              <a:ext uri="{FF2B5EF4-FFF2-40B4-BE49-F238E27FC236}">
                <a16:creationId xmlns:a16="http://schemas.microsoft.com/office/drawing/2014/main" id="{13E6DD91-6E0A-C5A5-9ABE-31706B4E6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4219735"/>
            <a:ext cx="2862729" cy="190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atur und Umwelt - german.china.org.cn - Artenschutz: China rettet seine  Glattschweinswale">
            <a:extLst>
              <a:ext uri="{FF2B5EF4-FFF2-40B4-BE49-F238E27FC236}">
                <a16:creationId xmlns:a16="http://schemas.microsoft.com/office/drawing/2014/main" id="{ED2E7047-144A-FB16-4FE3-1BC7FCA0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358" y="4219735"/>
            <a:ext cx="1415948" cy="192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harismatic freshwater megafauna species. Left to right: (a) large... |  Download Scientific Diagram">
            <a:extLst>
              <a:ext uri="{FF2B5EF4-FFF2-40B4-BE49-F238E27FC236}">
                <a16:creationId xmlns:a16="http://schemas.microsoft.com/office/drawing/2014/main" id="{D14683FC-0464-01BB-4566-0CEFA9114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2204681"/>
            <a:ext cx="4341906" cy="192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400+ kostenlose Beaver und Biber-Bilder - Pixabay">
            <a:extLst>
              <a:ext uri="{FF2B5EF4-FFF2-40B4-BE49-F238E27FC236}">
                <a16:creationId xmlns:a16="http://schemas.microsoft.com/office/drawing/2014/main" id="{A30F1F42-02E6-97FF-513C-F8F52229F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52" y="3981921"/>
            <a:ext cx="37973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580F09-A83A-9A70-C900-A17D547E9EEB}"/>
              </a:ext>
            </a:extLst>
          </p:cNvPr>
          <p:cNvSpPr txBox="1"/>
          <p:nvPr/>
        </p:nvSpPr>
        <p:spPr>
          <a:xfrm>
            <a:off x="6555847" y="2091249"/>
            <a:ext cx="31245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Megafauna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</a:t>
            </a:r>
            <a:r>
              <a:rPr lang="en-CH" sz="2400" dirty="0"/>
              <a:t>op predators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</a:t>
            </a:r>
            <a:r>
              <a:rPr lang="en-CH" sz="2400" dirty="0"/>
              <a:t>cosystem engineers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400" dirty="0"/>
              <a:t>Fisheries</a:t>
            </a:r>
          </a:p>
        </p:txBody>
      </p:sp>
    </p:spTree>
    <p:extLst>
      <p:ext uri="{BB962C8B-B14F-4D97-AF65-F5344CB8AC3E}">
        <p14:creationId xmlns:p14="http://schemas.microsoft.com/office/powerpoint/2010/main" val="3966447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8432FD-B88C-BB40-6538-FAF4001F0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69"/>
            <a:ext cx="4815840" cy="1486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FB0F5-CA18-7EF3-A7E3-79761E3A0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320" y="2700372"/>
            <a:ext cx="7772400" cy="40639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5BA5C7-004E-8D62-D71C-28C3FDA3C284}"/>
              </a:ext>
            </a:extLst>
          </p:cNvPr>
          <p:cNvSpPr txBox="1"/>
          <p:nvPr/>
        </p:nvSpPr>
        <p:spPr>
          <a:xfrm>
            <a:off x="8130706" y="2228753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CH" dirty="0">
                <a:solidFill>
                  <a:schemeClr val="accent1">
                    <a:lumMod val="75000"/>
                  </a:schemeClr>
                </a:solidFill>
              </a:rPr>
              <a:t>ree-flowing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07E0E5-16D6-EE9A-FBAE-6BD935845C62}"/>
              </a:ext>
            </a:extLst>
          </p:cNvPr>
          <p:cNvSpPr txBox="1"/>
          <p:nvPr/>
        </p:nvSpPr>
        <p:spPr>
          <a:xfrm>
            <a:off x="6324775" y="2237241"/>
            <a:ext cx="1281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accent1">
                    <a:lumMod val="75000"/>
                  </a:schemeClr>
                </a:solidFill>
              </a:rPr>
              <a:t>fragmented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5B211E-736F-3877-9F7F-92444B04EC0F}"/>
              </a:ext>
            </a:extLst>
          </p:cNvPr>
          <p:cNvCxnSpPr>
            <a:cxnSpLocks/>
          </p:cNvCxnSpPr>
          <p:nvPr/>
        </p:nvCxnSpPr>
        <p:spPr>
          <a:xfrm>
            <a:off x="7606151" y="2421907"/>
            <a:ext cx="506083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789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8432FD-B88C-BB40-6538-FAF4001F0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963" y="307370"/>
            <a:ext cx="4815840" cy="1486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AAE36F-B816-855D-2AA8-DB8AFF86E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127" y="1944990"/>
            <a:ext cx="9371733" cy="4539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7D429D-1E57-A0FF-F252-D05B21C9E2D0}"/>
              </a:ext>
            </a:extLst>
          </p:cNvPr>
          <p:cNvSpPr txBox="1"/>
          <p:nvPr/>
        </p:nvSpPr>
        <p:spPr>
          <a:xfrm>
            <a:off x="2583255" y="4539266"/>
            <a:ext cx="1684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/>
              <a:t>Free-flowing rivers</a:t>
            </a:r>
          </a:p>
        </p:txBody>
      </p:sp>
    </p:spTree>
    <p:extLst>
      <p:ext uri="{BB962C8B-B14F-4D97-AF65-F5344CB8AC3E}">
        <p14:creationId xmlns:p14="http://schemas.microsoft.com/office/powerpoint/2010/main" val="1349094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78EE38-DB05-9251-279A-FA6CDC0EE1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005"/>
          <a:stretch/>
        </p:blipFill>
        <p:spPr>
          <a:xfrm>
            <a:off x="7480300" y="2326777"/>
            <a:ext cx="4711700" cy="3564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8EC3DB-25EB-6A56-312E-9EF709536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25" y="224034"/>
            <a:ext cx="3522980" cy="1525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FE8BA7-8CAB-0B42-9F6E-ED914D2B8416}"/>
              </a:ext>
            </a:extLst>
          </p:cNvPr>
          <p:cNvSpPr txBox="1"/>
          <p:nvPr/>
        </p:nvSpPr>
        <p:spPr>
          <a:xfrm>
            <a:off x="6803660" y="1358544"/>
            <a:ext cx="5241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/>
              <a:t>Freshwater biodiversity is at threat</a:t>
            </a:r>
          </a:p>
        </p:txBody>
      </p:sp>
      <p:sp>
        <p:nvSpPr>
          <p:cNvPr id="8" name="Up-down Arrow 7">
            <a:extLst>
              <a:ext uri="{FF2B5EF4-FFF2-40B4-BE49-F238E27FC236}">
                <a16:creationId xmlns:a16="http://schemas.microsoft.com/office/drawing/2014/main" id="{9BDCCA18-EB56-DC66-2C0D-0408123CDE4C}"/>
              </a:ext>
            </a:extLst>
          </p:cNvPr>
          <p:cNvSpPr/>
          <p:nvPr/>
        </p:nvSpPr>
        <p:spPr>
          <a:xfrm>
            <a:off x="11320712" y="3877378"/>
            <a:ext cx="342900" cy="759759"/>
          </a:xfrm>
          <a:prstGeom prst="upDownArrow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AA66D-FABE-EEAD-04C3-81EAC5509D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17"/>
          <a:stretch/>
        </p:blipFill>
        <p:spPr>
          <a:xfrm>
            <a:off x="1927188" y="2853114"/>
            <a:ext cx="4711700" cy="26789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FDDC5A-306E-875D-6E5C-DF0B95EC0657}"/>
              </a:ext>
            </a:extLst>
          </p:cNvPr>
          <p:cNvSpPr/>
          <p:nvPr/>
        </p:nvSpPr>
        <p:spPr>
          <a:xfrm>
            <a:off x="7601527" y="3429000"/>
            <a:ext cx="203200" cy="104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B4F767-C644-B3CA-92BC-CDC2A83BCEC2}"/>
              </a:ext>
            </a:extLst>
          </p:cNvPr>
          <p:cNvSpPr txBox="1"/>
          <p:nvPr/>
        </p:nvSpPr>
        <p:spPr>
          <a:xfrm rot="16200000">
            <a:off x="6667841" y="3688089"/>
            <a:ext cx="177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dirty="0"/>
              <a:t>Biodiversity loss relative to 1970</a:t>
            </a:r>
          </a:p>
        </p:txBody>
      </p:sp>
    </p:spTree>
    <p:extLst>
      <p:ext uri="{BB962C8B-B14F-4D97-AF65-F5344CB8AC3E}">
        <p14:creationId xmlns:p14="http://schemas.microsoft.com/office/powerpoint/2010/main" val="2821837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8EC3DB-25EB-6A56-312E-9EF709536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25" y="224034"/>
            <a:ext cx="3522980" cy="1525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E1AF85-6981-AD03-1D18-BCB00871B605}"/>
              </a:ext>
            </a:extLst>
          </p:cNvPr>
          <p:cNvSpPr txBox="1"/>
          <p:nvPr/>
        </p:nvSpPr>
        <p:spPr>
          <a:xfrm>
            <a:off x="2761559" y="2391235"/>
            <a:ext cx="405853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effectLst/>
                <a:latin typeface="Times" pitchFamily="2" charset="0"/>
              </a:rPr>
              <a:t>Emerging threats </a:t>
            </a:r>
          </a:p>
          <a:p>
            <a:pPr marL="342900" indent="-342900">
              <a:buAutoNum type="arabicParenBoth"/>
            </a:pPr>
            <a:r>
              <a:rPr lang="en-GB" sz="2000" i="1" dirty="0">
                <a:effectLst/>
                <a:latin typeface="Times" pitchFamily="2" charset="0"/>
              </a:rPr>
              <a:t>Changing climates</a:t>
            </a:r>
          </a:p>
          <a:p>
            <a:pPr marL="342900" indent="-342900">
              <a:buAutoNum type="arabicParenBoth"/>
            </a:pPr>
            <a:r>
              <a:rPr lang="en-GB" sz="2000" i="1" dirty="0">
                <a:effectLst/>
                <a:latin typeface="Times" pitchFamily="2" charset="0"/>
              </a:rPr>
              <a:t>E-commerce and invasions </a:t>
            </a:r>
          </a:p>
          <a:p>
            <a:pPr marL="342900" indent="-342900">
              <a:buAutoNum type="arabicParenBoth"/>
            </a:pPr>
            <a:r>
              <a:rPr lang="en-GB" sz="2000" i="1" dirty="0">
                <a:effectLst/>
                <a:latin typeface="Times" pitchFamily="2" charset="0"/>
              </a:rPr>
              <a:t>Infectious diseases</a:t>
            </a:r>
          </a:p>
          <a:p>
            <a:r>
              <a:rPr lang="en-GB" sz="2000" i="1" dirty="0">
                <a:effectLst/>
                <a:latin typeface="Times" pitchFamily="2" charset="0"/>
              </a:rPr>
              <a:t>(4) Harmful algal blooms</a:t>
            </a:r>
          </a:p>
          <a:p>
            <a:r>
              <a:rPr lang="en-GB" sz="2000" i="1" dirty="0">
                <a:effectLst/>
                <a:latin typeface="Times" pitchFamily="2" charset="0"/>
              </a:rPr>
              <a:t>(5) Expanding hydropower </a:t>
            </a:r>
            <a:endParaRPr lang="en-GB" sz="2000" i="1" dirty="0">
              <a:effectLst/>
              <a:latin typeface="Helvetica" pitchFamily="2" charset="0"/>
            </a:endParaRPr>
          </a:p>
          <a:p>
            <a:r>
              <a:rPr lang="en-GB" sz="2000" i="1" dirty="0">
                <a:effectLst/>
                <a:latin typeface="Times" pitchFamily="2" charset="0"/>
              </a:rPr>
              <a:t>(6) Emerging contaminants</a:t>
            </a:r>
          </a:p>
          <a:p>
            <a:r>
              <a:rPr lang="en-GB" sz="2000" i="1" dirty="0">
                <a:effectLst/>
                <a:latin typeface="Times" pitchFamily="2" charset="0"/>
              </a:rPr>
              <a:t>(7) Engineered nanomaterials </a:t>
            </a:r>
            <a:endParaRPr lang="en-GB" sz="2000" i="1" dirty="0">
              <a:effectLst/>
              <a:latin typeface="Helvetica" pitchFamily="2" charset="0"/>
            </a:endParaRPr>
          </a:p>
          <a:p>
            <a:r>
              <a:rPr lang="en-GB" sz="2000" i="1" dirty="0">
                <a:effectLst/>
                <a:latin typeface="Times" pitchFamily="2" charset="0"/>
              </a:rPr>
              <a:t>(8) Microplastic pollution </a:t>
            </a:r>
            <a:endParaRPr lang="en-GB" sz="2000" dirty="0">
              <a:effectLst/>
              <a:latin typeface="Helvetica" pitchFamily="2" charset="0"/>
            </a:endParaRPr>
          </a:p>
          <a:p>
            <a:r>
              <a:rPr lang="en-GB" sz="2000" i="1" dirty="0">
                <a:effectLst/>
                <a:latin typeface="Times" pitchFamily="2" charset="0"/>
              </a:rPr>
              <a:t>(9) Light and noise pollution</a:t>
            </a:r>
          </a:p>
          <a:p>
            <a:r>
              <a:rPr lang="en-GB" sz="2000" i="1" dirty="0">
                <a:effectLst/>
                <a:latin typeface="Times" pitchFamily="2" charset="0"/>
              </a:rPr>
              <a:t>(10) Freshwater salinisation </a:t>
            </a:r>
            <a:endParaRPr lang="en-GB" sz="2000" i="1" dirty="0">
              <a:effectLst/>
              <a:latin typeface="Helvetica" pitchFamily="2" charset="0"/>
            </a:endParaRPr>
          </a:p>
          <a:p>
            <a:r>
              <a:rPr lang="en-GB" sz="2000" i="1" dirty="0">
                <a:effectLst/>
                <a:latin typeface="Times" pitchFamily="2" charset="0"/>
              </a:rPr>
              <a:t>(11) Declining calcium </a:t>
            </a:r>
            <a:endParaRPr lang="en-GB" sz="2000" i="1" dirty="0">
              <a:effectLst/>
              <a:latin typeface="Helvetica" pitchFamily="2" charset="0"/>
            </a:endParaRPr>
          </a:p>
          <a:p>
            <a:r>
              <a:rPr lang="en-GB" sz="2000" i="1" dirty="0">
                <a:effectLst/>
                <a:latin typeface="Times" pitchFamily="2" charset="0"/>
              </a:rPr>
              <a:t>(12) Cumulative stressors</a:t>
            </a:r>
            <a:endParaRPr lang="en-GB" sz="2000" dirty="0">
              <a:effectLst/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E8D3F0-A630-BCA3-66A5-3503986B8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290" y="3013941"/>
            <a:ext cx="4634345" cy="336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58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26D8A6-C3E7-BF49-AED8-F9651824D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0" y="835707"/>
            <a:ext cx="8112855" cy="59286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03D124-A643-0BF1-EDFD-3FEBC0700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25" y="224034"/>
            <a:ext cx="3522980" cy="15250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A64F6B-3CF1-E50C-42A7-A66310E827B0}"/>
              </a:ext>
            </a:extLst>
          </p:cNvPr>
          <p:cNvSpPr/>
          <p:nvPr/>
        </p:nvSpPr>
        <p:spPr>
          <a:xfrm>
            <a:off x="3931920" y="2969112"/>
            <a:ext cx="8112855" cy="7207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6A2339-E5CC-C4CA-9372-583603D9264B}"/>
              </a:ext>
            </a:extLst>
          </p:cNvPr>
          <p:cNvSpPr/>
          <p:nvPr/>
        </p:nvSpPr>
        <p:spPr>
          <a:xfrm>
            <a:off x="3931920" y="1749050"/>
            <a:ext cx="8112855" cy="4132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48674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F07780-980B-6679-DDE6-0F94A58A8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25" y="261559"/>
            <a:ext cx="4394295" cy="1750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3E39BE-0BAB-D635-C302-5EFE23918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567" y="520029"/>
            <a:ext cx="5805068" cy="5445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7719C-4DB2-B385-F4A2-71501C26C883}"/>
              </a:ext>
            </a:extLst>
          </p:cNvPr>
          <p:cNvSpPr txBox="1"/>
          <p:nvPr/>
        </p:nvSpPr>
        <p:spPr>
          <a:xfrm>
            <a:off x="196212" y="4765460"/>
            <a:ext cx="5006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dirty="0"/>
              <a:t>Biodiversity, ecosystem functioning and services are connected</a:t>
            </a:r>
          </a:p>
          <a:p>
            <a:endParaRPr lang="en-CH" sz="2400" dirty="0"/>
          </a:p>
        </p:txBody>
      </p:sp>
    </p:spTree>
    <p:extLst>
      <p:ext uri="{BB962C8B-B14F-4D97-AF65-F5344CB8AC3E}">
        <p14:creationId xmlns:p14="http://schemas.microsoft.com/office/powerpoint/2010/main" val="825507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854C96-8783-958B-2AB9-EB8A2EC6BA9C}"/>
              </a:ext>
            </a:extLst>
          </p:cNvPr>
          <p:cNvSpPr txBox="1"/>
          <p:nvPr/>
        </p:nvSpPr>
        <p:spPr>
          <a:xfrm>
            <a:off x="4139586" y="383493"/>
            <a:ext cx="3725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2800" dirty="0"/>
              <a:t>Introduction to the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849DA-22C1-A937-FC89-DF77E28F66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9549" t="15555" r="3802" b="16112"/>
          <a:stretch/>
        </p:blipFill>
        <p:spPr>
          <a:xfrm>
            <a:off x="1452125" y="1101894"/>
            <a:ext cx="9100814" cy="538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52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pic>
        <p:nvPicPr>
          <p:cNvPr id="3074" name="Picture 2" descr="IPBES Global Assessment Report Cover">
            <a:extLst>
              <a:ext uri="{FF2B5EF4-FFF2-40B4-BE49-F238E27FC236}">
                <a16:creationId xmlns:a16="http://schemas.microsoft.com/office/drawing/2014/main" id="{B04C01EF-932B-0C28-B5AC-B01B4A17F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83" y="182880"/>
            <a:ext cx="3393228" cy="479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1C660-ED9C-3698-640C-3311C133B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365" y="182880"/>
            <a:ext cx="7144410" cy="653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05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pic>
        <p:nvPicPr>
          <p:cNvPr id="3074" name="Picture 2" descr="Plants Altered Early Earth's Rivers | Live Science">
            <a:extLst>
              <a:ext uri="{FF2B5EF4-FFF2-40B4-BE49-F238E27FC236}">
                <a16:creationId xmlns:a16="http://schemas.microsoft.com/office/drawing/2014/main" id="{EB14FBDF-3774-167D-96B8-DE7867194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2" y="1086522"/>
            <a:ext cx="6068658" cy="404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BCFC47-9A7F-0771-E1F8-6D0FC1BBA65B}"/>
              </a:ext>
            </a:extLst>
          </p:cNvPr>
          <p:cNvSpPr txBox="1"/>
          <p:nvPr/>
        </p:nvSpPr>
        <p:spPr>
          <a:xfrm>
            <a:off x="6567543" y="1075764"/>
            <a:ext cx="44809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2800" b="1" dirty="0"/>
              <a:t>Global Change Ecology and Fluvial Ecosystems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D42C98-D2E7-DA63-5BBB-B217AF143411}"/>
              </a:ext>
            </a:extLst>
          </p:cNvPr>
          <p:cNvSpPr txBox="1"/>
          <p:nvPr/>
        </p:nvSpPr>
        <p:spPr>
          <a:xfrm>
            <a:off x="6567543" y="2069577"/>
            <a:ext cx="526586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This course lays the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foundation towards mechanistic understanding of global-change impacts on stream and river ecosystem structure and function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. The students will revisit the major agents of environmental change, including climate change, damming, eutrophication, and emergent pollutants, for instance, and discuss their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potential relevance for coupled physical, chemical and biological processes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in fluvial ecosystems. This approach will enable the students to better understand and predict the future of fluvial ecosystems and the services that they provide.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5841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C2B85-CC67-61C0-F373-B6FCCA6E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A58C0-82CA-806E-0766-A09D4DB15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41925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E17775-B799-1F8C-797E-7ED104C404DC}"/>
              </a:ext>
            </a:extLst>
          </p:cNvPr>
          <p:cNvSpPr txBox="1"/>
          <p:nvPr/>
        </p:nvSpPr>
        <p:spPr>
          <a:xfrm>
            <a:off x="997527" y="249382"/>
            <a:ext cx="3129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How to present a paper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88F8D-19B0-1ABC-5077-6B470F62F7C9}"/>
              </a:ext>
            </a:extLst>
          </p:cNvPr>
          <p:cNvSpPr txBox="1"/>
          <p:nvPr/>
        </p:nvSpPr>
        <p:spPr>
          <a:xfrm>
            <a:off x="1019777" y="1108364"/>
            <a:ext cx="9494138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</a:t>
            </a:r>
            <a:r>
              <a:rPr lang="en-CH" dirty="0"/>
              <a:t>ead t</a:t>
            </a:r>
            <a:r>
              <a:rPr lang="en-GB" dirty="0"/>
              <a:t>he</a:t>
            </a:r>
            <a:r>
              <a:rPr lang="en-CH" dirty="0"/>
              <a:t> paper carefully</a:t>
            </a:r>
          </a:p>
          <a:p>
            <a:endParaRPr lang="en-GB" dirty="0"/>
          </a:p>
          <a:p>
            <a:r>
              <a:rPr lang="en-GB" dirty="0"/>
              <a:t>E</a:t>
            </a:r>
            <a:r>
              <a:rPr lang="en-CH" dirty="0"/>
              <a:t>xtract the most critical information from the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Introduction (the ‘why’)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Methods (the ‘how’)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Results (the ‘what’)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</a:t>
            </a:r>
            <a:r>
              <a:rPr lang="en-CH" dirty="0"/>
              <a:t>iscussion (the ‘now’ and ‘next’)</a:t>
            </a:r>
          </a:p>
          <a:p>
            <a:endParaRPr lang="en-CH" dirty="0"/>
          </a:p>
          <a:p>
            <a:r>
              <a:rPr lang="en-GB" dirty="0"/>
              <a:t>Devote 20% to the introduction, 10 % to the methods, 30% to the results and 30% to the discussion</a:t>
            </a:r>
          </a:p>
          <a:p>
            <a:endParaRPr lang="en-GB" dirty="0"/>
          </a:p>
          <a:p>
            <a:r>
              <a:rPr lang="en-GB" dirty="0"/>
              <a:t>You are encouraged to add your personal reflections and conclusion </a:t>
            </a:r>
            <a:r>
              <a:rPr lang="en-GB" dirty="0" err="1"/>
              <a:t>en</a:t>
            </a:r>
            <a:r>
              <a:rPr lang="en-GB" dirty="0"/>
              <a:t> top of this</a:t>
            </a:r>
          </a:p>
          <a:p>
            <a:endParaRPr lang="en-CH" dirty="0"/>
          </a:p>
          <a:p>
            <a:r>
              <a:rPr lang="en-CH" dirty="0"/>
              <a:t>Use scientific language</a:t>
            </a:r>
          </a:p>
          <a:p>
            <a:r>
              <a:rPr lang="en-CH" dirty="0"/>
              <a:t>Use scientific illustrations to make the argument clear</a:t>
            </a:r>
          </a:p>
          <a:p>
            <a:r>
              <a:rPr lang="en-GB" dirty="0"/>
              <a:t>G</a:t>
            </a:r>
            <a:r>
              <a:rPr lang="en-CH" dirty="0"/>
              <a:t>uide the audience through your arguments</a:t>
            </a:r>
          </a:p>
          <a:p>
            <a:endParaRPr lang="en-CH" dirty="0"/>
          </a:p>
          <a:p>
            <a:r>
              <a:rPr lang="en-CH" dirty="0"/>
              <a:t>’Ornamental’ displays (e.g., photos, pictogram) are welcome</a:t>
            </a:r>
          </a:p>
          <a:p>
            <a:endParaRPr lang="en-CH" dirty="0"/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703349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E17775-B799-1F8C-797E-7ED104C404DC}"/>
              </a:ext>
            </a:extLst>
          </p:cNvPr>
          <p:cNvSpPr txBox="1"/>
          <p:nvPr/>
        </p:nvSpPr>
        <p:spPr>
          <a:xfrm>
            <a:off x="997527" y="249382"/>
            <a:ext cx="3129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How to present a paper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88F8D-19B0-1ABC-5077-6B470F62F7C9}"/>
              </a:ext>
            </a:extLst>
          </p:cNvPr>
          <p:cNvSpPr txBox="1"/>
          <p:nvPr/>
        </p:nvSpPr>
        <p:spPr>
          <a:xfrm>
            <a:off x="1019778" y="1108364"/>
            <a:ext cx="102762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Keep</a:t>
            </a:r>
            <a:r>
              <a:rPr lang="fr-CH" dirty="0"/>
              <a:t> </a:t>
            </a:r>
            <a:r>
              <a:rPr lang="fr-CH" dirty="0" err="1"/>
              <a:t>your</a:t>
            </a:r>
            <a:r>
              <a:rPr lang="fr-CH" dirty="0"/>
              <a:t> </a:t>
            </a:r>
            <a:r>
              <a:rPr lang="fr-CH" dirty="0" err="1"/>
              <a:t>presentation</a:t>
            </a:r>
            <a:r>
              <a:rPr lang="fr-CH" dirty="0"/>
              <a:t> time to 20 – 25  minutes</a:t>
            </a:r>
          </a:p>
          <a:p>
            <a:r>
              <a:rPr lang="fr-CH" dirty="0" err="1"/>
              <a:t>Allow</a:t>
            </a:r>
            <a:r>
              <a:rPr lang="fr-CH" dirty="0"/>
              <a:t> time for discussion</a:t>
            </a:r>
          </a:p>
          <a:p>
            <a:endParaRPr lang="fr-CH" dirty="0"/>
          </a:p>
          <a:p>
            <a:r>
              <a:rPr lang="fr-CH" dirty="0" err="1"/>
              <a:t>Build</a:t>
            </a:r>
            <a:r>
              <a:rPr lang="fr-CH" dirty="0"/>
              <a:t> a storyline </a:t>
            </a:r>
            <a:r>
              <a:rPr lang="fr-CH" dirty="0" err="1"/>
              <a:t>based</a:t>
            </a:r>
            <a:r>
              <a:rPr lang="fr-CH" dirty="0"/>
              <a:t> on the introduction, </a:t>
            </a:r>
            <a:r>
              <a:rPr lang="fr-CH" dirty="0" err="1"/>
              <a:t>results</a:t>
            </a:r>
            <a:r>
              <a:rPr lang="fr-CH" dirty="0"/>
              <a:t> and discussion</a:t>
            </a:r>
          </a:p>
          <a:p>
            <a:r>
              <a:rPr lang="fr-CH" dirty="0"/>
              <a:t>For </a:t>
            </a:r>
            <a:r>
              <a:rPr lang="fr-CH" dirty="0" err="1"/>
              <a:t>this</a:t>
            </a:r>
            <a:r>
              <a:rPr lang="fr-CH" dirty="0"/>
              <a:t>, </a:t>
            </a:r>
            <a:r>
              <a:rPr lang="fr-CH" dirty="0" err="1"/>
              <a:t>you</a:t>
            </a:r>
            <a:r>
              <a:rPr lang="fr-CH" dirty="0"/>
              <a:t> </a:t>
            </a:r>
            <a:r>
              <a:rPr lang="fr-CH" dirty="0" err="1"/>
              <a:t>may</a:t>
            </a:r>
            <a:r>
              <a:rPr lang="fr-CH" dirty="0"/>
              <a:t> follow the </a:t>
            </a:r>
            <a:r>
              <a:rPr lang="fr-CH" dirty="0" err="1"/>
              <a:t>paper</a:t>
            </a:r>
            <a:r>
              <a:rPr lang="fr-CH" dirty="0"/>
              <a:t> or </a:t>
            </a:r>
            <a:r>
              <a:rPr lang="fr-CH" dirty="0" err="1"/>
              <a:t>produce</a:t>
            </a:r>
            <a:r>
              <a:rPr lang="fr-CH" dirty="0"/>
              <a:t> </a:t>
            </a:r>
            <a:r>
              <a:rPr lang="fr-CH" dirty="0" err="1"/>
              <a:t>your</a:t>
            </a:r>
            <a:r>
              <a:rPr lang="fr-CH" dirty="0"/>
              <a:t> </a:t>
            </a:r>
            <a:r>
              <a:rPr lang="fr-CH" dirty="0" err="1"/>
              <a:t>own</a:t>
            </a:r>
            <a:r>
              <a:rPr lang="fr-CH" dirty="0"/>
              <a:t> – </a:t>
            </a:r>
            <a:r>
              <a:rPr lang="fr-CH" dirty="0" err="1"/>
              <a:t>consult</a:t>
            </a:r>
            <a:r>
              <a:rPr lang="fr-CH" dirty="0"/>
              <a:t> the abstract as </a:t>
            </a:r>
            <a:r>
              <a:rPr lang="fr-CH" dirty="0" err="1"/>
              <a:t>it</a:t>
            </a:r>
            <a:r>
              <a:rPr lang="fr-CH" dirty="0"/>
              <a:t> </a:t>
            </a:r>
            <a:r>
              <a:rPr lang="fr-CH" dirty="0" err="1"/>
              <a:t>should</a:t>
            </a:r>
            <a:r>
              <a:rPr lang="fr-CH" dirty="0"/>
              <a:t> </a:t>
            </a:r>
            <a:r>
              <a:rPr lang="fr-CH" dirty="0" err="1"/>
              <a:t>give</a:t>
            </a:r>
            <a:r>
              <a:rPr lang="fr-CH" dirty="0"/>
              <a:t> a good </a:t>
            </a:r>
            <a:r>
              <a:rPr lang="fr-CH" dirty="0" err="1"/>
              <a:t>summary</a:t>
            </a:r>
            <a:r>
              <a:rPr lang="fr-CH" dirty="0"/>
              <a:t> of the </a:t>
            </a:r>
            <a:r>
              <a:rPr lang="fr-CH" dirty="0" err="1"/>
              <a:t>paper</a:t>
            </a:r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en-CH" dirty="0"/>
          </a:p>
          <a:p>
            <a:endParaRPr lang="en-CH" dirty="0"/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60038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AD44D-4CDB-480F-A06C-568687F8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B2401-7C30-4B47-8A2F-B52415BD8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5994" cy="4351338"/>
          </a:xfrm>
        </p:spPr>
        <p:txBody>
          <a:bodyPr/>
          <a:lstStyle/>
          <a:p>
            <a:pPr marL="346075" indent="-346075">
              <a:buFont typeface="+mj-lt"/>
              <a:buAutoNum type="arabicParenR"/>
            </a:pPr>
            <a:r>
              <a:rPr lang="en-US" dirty="0"/>
              <a:t>Review the syllabus</a:t>
            </a:r>
          </a:p>
          <a:p>
            <a:pPr marL="346075" indent="-346075">
              <a:buFont typeface="+mj-lt"/>
              <a:buAutoNum type="arabicParenR"/>
            </a:pPr>
            <a:r>
              <a:rPr lang="en-US" dirty="0"/>
              <a:t>Read Chapter 1 of ‘Stream Ecology’ &amp; ‘Rivers in the Anthropocene’ for broad introduction to course topic</a:t>
            </a:r>
          </a:p>
          <a:p>
            <a:pPr marL="346075" indent="-346075">
              <a:buFont typeface="+mj-lt"/>
              <a:buAutoNum type="arabicParenR"/>
            </a:pPr>
            <a:r>
              <a:rPr lang="en-US" dirty="0"/>
              <a:t>Sign up for presentation groups on Moodle</a:t>
            </a:r>
          </a:p>
          <a:p>
            <a:pPr marL="346075" indent="-346075">
              <a:buFont typeface="+mj-lt"/>
              <a:buAutoNum type="arabicParenR"/>
            </a:pPr>
            <a:r>
              <a:rPr lang="en-US" dirty="0"/>
              <a:t>Next week: Tour of campus stream, </a:t>
            </a:r>
            <a:r>
              <a:rPr lang="en-US" u="sng" dirty="0"/>
              <a:t>please wear appropriate attire</a:t>
            </a:r>
            <a:r>
              <a:rPr lang="en-US" dirty="0"/>
              <a:t>, we will provide boots/waders</a:t>
            </a:r>
          </a:p>
          <a:p>
            <a:endParaRPr lang="en-US" dirty="0"/>
          </a:p>
        </p:txBody>
      </p:sp>
      <p:pic>
        <p:nvPicPr>
          <p:cNvPr id="4098" name="Picture 2" descr="College of the Environment - Salish Sea Region | College of the Environment  | Western Washington University">
            <a:extLst>
              <a:ext uri="{FF2B5EF4-FFF2-40B4-BE49-F238E27FC236}">
                <a16:creationId xmlns:a16="http://schemas.microsoft.com/office/drawing/2014/main" id="{6EACAA62-E29F-4457-BCFE-4A7D95E4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94" y="1825625"/>
            <a:ext cx="4321277" cy="4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77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896598-F1A6-5BE6-DCEB-078BDE867D8B}"/>
              </a:ext>
            </a:extLst>
          </p:cNvPr>
          <p:cNvSpPr txBox="1"/>
          <p:nvPr/>
        </p:nvSpPr>
        <p:spPr>
          <a:xfrm>
            <a:off x="4157860" y="617691"/>
            <a:ext cx="3011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Global Change Ecology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A84CF-23EB-9315-1965-72A9E3A6840B}"/>
              </a:ext>
            </a:extLst>
          </p:cNvPr>
          <p:cNvSpPr txBox="1"/>
          <p:nvPr/>
        </p:nvSpPr>
        <p:spPr>
          <a:xfrm>
            <a:off x="2371165" y="1659605"/>
            <a:ext cx="69765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‘At the interface between ecological systems and all aspects of environmental change that affects a substantial part of the globe’.</a:t>
            </a:r>
            <a:endParaRPr lang="en-CH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7AF767-ABDF-EF4A-17B4-D5A7400031BD}"/>
              </a:ext>
            </a:extLst>
          </p:cNvPr>
          <p:cNvSpPr txBox="1"/>
          <p:nvPr/>
        </p:nvSpPr>
        <p:spPr>
          <a:xfrm>
            <a:off x="4299130" y="4613620"/>
            <a:ext cx="3120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200" b="1" dirty="0"/>
              <a:t>The Anthropcene</a:t>
            </a:r>
          </a:p>
        </p:txBody>
      </p:sp>
    </p:spTree>
    <p:extLst>
      <p:ext uri="{BB962C8B-B14F-4D97-AF65-F5344CB8AC3E}">
        <p14:creationId xmlns:p14="http://schemas.microsoft.com/office/powerpoint/2010/main" val="3536355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203E14-60A0-3008-0DB4-EFEAEFF6DB9F}"/>
              </a:ext>
            </a:extLst>
          </p:cNvPr>
          <p:cNvSpPr txBox="1"/>
          <p:nvPr/>
        </p:nvSpPr>
        <p:spPr>
          <a:xfrm>
            <a:off x="627083" y="121536"/>
            <a:ext cx="36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dirty="0"/>
              <a:t>The Anthropocene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136614-16B8-D2AF-C6EC-D1C713A8F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759" y="754292"/>
            <a:ext cx="4218368" cy="56587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B114A4-D9A6-C649-FB51-682BE19DC28E}"/>
              </a:ext>
            </a:extLst>
          </p:cNvPr>
          <p:cNvSpPr txBox="1"/>
          <p:nvPr/>
        </p:nvSpPr>
        <p:spPr>
          <a:xfrm>
            <a:off x="627083" y="962121"/>
            <a:ext cx="60935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i="1" dirty="0">
                <a:effectLst/>
                <a:latin typeface="Helvetica" pitchFamily="2" charset="0"/>
              </a:rPr>
              <a:t>The magnitude, variety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i="1" dirty="0">
                <a:effectLst/>
                <a:latin typeface="Helvetica" pitchFamily="2" charset="0"/>
              </a:rPr>
              <a:t>and longevity of human-induced changes, including land surface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i="1" dirty="0">
                <a:effectLst/>
                <a:latin typeface="Helvetica" pitchFamily="2" charset="0"/>
              </a:rPr>
              <a:t>transformation and changing the composition of the atmosphere,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i="1" dirty="0">
                <a:effectLst/>
                <a:latin typeface="Helvetica" pitchFamily="2" charset="0"/>
              </a:rPr>
              <a:t>has led to the </a:t>
            </a:r>
            <a:r>
              <a:rPr lang="en-GB" i="1" dirty="0">
                <a:effectLst/>
                <a:highlight>
                  <a:srgbClr val="FFFF00"/>
                </a:highlight>
                <a:latin typeface="Helvetica" pitchFamily="2" charset="0"/>
              </a:rPr>
              <a:t>suggestion that we should refer to the present, not as within the Holocene Epoch </a:t>
            </a:r>
            <a:r>
              <a:rPr lang="en-GB" i="1" dirty="0">
                <a:effectLst/>
                <a:latin typeface="Helvetica" pitchFamily="2" charset="0"/>
              </a:rPr>
              <a:t>(as it is currently formally referred to), but instead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i="1" dirty="0">
                <a:effectLst/>
                <a:latin typeface="Helvetica" pitchFamily="2" charset="0"/>
              </a:rPr>
              <a:t>as within the </a:t>
            </a:r>
            <a:r>
              <a:rPr lang="en-GB" i="1" dirty="0">
                <a:effectLst/>
                <a:highlight>
                  <a:srgbClr val="FFFF00"/>
                </a:highlight>
                <a:latin typeface="Helvetica" pitchFamily="2" charset="0"/>
              </a:rPr>
              <a:t>Anthropocene Epoch</a:t>
            </a:r>
            <a:r>
              <a:rPr lang="en-GB" i="1" dirty="0">
                <a:effectLst/>
                <a:latin typeface="Helvetica" pitchFamily="2" charset="0"/>
              </a:rPr>
              <a:t>.</a:t>
            </a:r>
            <a:endParaRPr lang="en-GB" dirty="0">
              <a:effectLst/>
              <a:latin typeface="Helvetica" pitchFamily="2" charset="0"/>
            </a:endParaRPr>
          </a:p>
        </p:txBody>
      </p:sp>
      <p:pic>
        <p:nvPicPr>
          <p:cNvPr id="1026" name="Picture 2" descr="Fig. 3.3">
            <a:extLst>
              <a:ext uri="{FF2B5EF4-FFF2-40B4-BE49-F238E27FC236}">
                <a16:creationId xmlns:a16="http://schemas.microsoft.com/office/drawing/2014/main" id="{E6D8E1B6-0D5D-7962-164A-469F2DED4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55" y="3281113"/>
            <a:ext cx="6136575" cy="269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D762E0-662A-9F6B-8F54-D28630EF823B}"/>
              </a:ext>
            </a:extLst>
          </p:cNvPr>
          <p:cNvSpPr txBox="1"/>
          <p:nvPr/>
        </p:nvSpPr>
        <p:spPr>
          <a:xfrm>
            <a:off x="2685060" y="6141756"/>
            <a:ext cx="457635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050" dirty="0"/>
              <a:t>https://link.springer.com/chapter/10.1007/978-981-15-1443-2_3/figures/3</a:t>
            </a:r>
          </a:p>
        </p:txBody>
      </p:sp>
    </p:spTree>
    <p:extLst>
      <p:ext uri="{BB962C8B-B14F-4D97-AF65-F5344CB8AC3E}">
        <p14:creationId xmlns:p14="http://schemas.microsoft.com/office/powerpoint/2010/main" val="1143662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60E5E9-F8D5-9D22-1396-88E830E69E74}"/>
              </a:ext>
            </a:extLst>
          </p:cNvPr>
          <p:cNvSpPr txBox="1"/>
          <p:nvPr/>
        </p:nvSpPr>
        <p:spPr>
          <a:xfrm>
            <a:off x="607965" y="352808"/>
            <a:ext cx="36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dirty="0"/>
              <a:t>The Anthropocene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650516-5CD6-55C9-34F2-68608443811E}"/>
              </a:ext>
            </a:extLst>
          </p:cNvPr>
          <p:cNvSpPr txBox="1"/>
          <p:nvPr/>
        </p:nvSpPr>
        <p:spPr>
          <a:xfrm>
            <a:off x="634126" y="1127445"/>
            <a:ext cx="3638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When has the Anthropocene begun?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A1A728-3174-62E1-A35D-55659EBB4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37" y="5162028"/>
            <a:ext cx="3630100" cy="907525"/>
          </a:xfrm>
          <a:prstGeom prst="rect">
            <a:avLst/>
          </a:prstGeom>
        </p:spPr>
      </p:pic>
      <p:pic>
        <p:nvPicPr>
          <p:cNvPr id="4098" name="Picture 2" descr="10 Interesting Facts About the Geological Time Scale - Geology In">
            <a:extLst>
              <a:ext uri="{FF2B5EF4-FFF2-40B4-BE49-F238E27FC236}">
                <a16:creationId xmlns:a16="http://schemas.microsoft.com/office/drawing/2014/main" id="{8661165B-3E13-ED0D-B53B-1103DE124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81" y="352808"/>
            <a:ext cx="6256147" cy="471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E4047AC-E72F-71F5-F09A-E201359B8683}"/>
              </a:ext>
            </a:extLst>
          </p:cNvPr>
          <p:cNvSpPr txBox="1"/>
          <p:nvPr/>
        </p:nvSpPr>
        <p:spPr>
          <a:xfrm>
            <a:off x="627083" y="3021224"/>
            <a:ext cx="65266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Defining the beginning of the Anthropocene as a formal geologic unit of time requires the location of a global marker of an event in stratigraphic material, such as rock, sediment, or glacier ice, known as a </a:t>
            </a:r>
            <a:r>
              <a:rPr lang="en-GB" sz="2000" dirty="0">
                <a:highlight>
                  <a:srgbClr val="FFFF00"/>
                </a:highlight>
              </a:rPr>
              <a:t>Global </a:t>
            </a:r>
            <a:r>
              <a:rPr lang="en-GB" sz="2000" dirty="0" err="1">
                <a:highlight>
                  <a:srgbClr val="FFFF00"/>
                </a:highlight>
              </a:rPr>
              <a:t>Stratotype</a:t>
            </a:r>
            <a:r>
              <a:rPr lang="en-GB" sz="2000" dirty="0">
                <a:highlight>
                  <a:srgbClr val="FFFF00"/>
                </a:highlight>
              </a:rPr>
              <a:t> Section and Point</a:t>
            </a:r>
            <a:r>
              <a:rPr lang="en-GB" sz="2000" dirty="0"/>
              <a:t> (GSSP), plus other auxiliary stratigraphic markers indicating changes to the Earth system</a:t>
            </a:r>
            <a:endParaRPr lang="en-CH" sz="2000" dirty="0"/>
          </a:p>
        </p:txBody>
      </p:sp>
    </p:spTree>
    <p:extLst>
      <p:ext uri="{BB962C8B-B14F-4D97-AF65-F5344CB8AC3E}">
        <p14:creationId xmlns:p14="http://schemas.microsoft.com/office/powerpoint/2010/main" val="30822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0FF2D6-AC93-D2BD-2F7C-E6B16EA59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919" y="71694"/>
            <a:ext cx="4436614" cy="6551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60E5E9-F8D5-9D22-1396-88E830E69E74}"/>
              </a:ext>
            </a:extLst>
          </p:cNvPr>
          <p:cNvSpPr txBox="1"/>
          <p:nvPr/>
        </p:nvSpPr>
        <p:spPr>
          <a:xfrm>
            <a:off x="607965" y="352808"/>
            <a:ext cx="36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dirty="0"/>
              <a:t>The Anthropocene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650516-5CD6-55C9-34F2-68608443811E}"/>
              </a:ext>
            </a:extLst>
          </p:cNvPr>
          <p:cNvSpPr txBox="1"/>
          <p:nvPr/>
        </p:nvSpPr>
        <p:spPr>
          <a:xfrm>
            <a:off x="799334" y="1127446"/>
            <a:ext cx="3638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When has the Anthropocene begun?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BE463B-6841-C8AD-368C-8EB5513958F5}"/>
              </a:ext>
            </a:extLst>
          </p:cNvPr>
          <p:cNvSpPr txBox="1"/>
          <p:nvPr/>
        </p:nvSpPr>
        <p:spPr>
          <a:xfrm>
            <a:off x="843280" y="1903672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Early Anthropogenic Hypothesis suggests boundary, which posits that </a:t>
            </a:r>
            <a:r>
              <a:rPr lang="en-GB" sz="1600" dirty="0">
                <a:highlight>
                  <a:srgbClr val="FFFF00"/>
                </a:highlight>
              </a:rPr>
              <a:t>early extensive farming impacts caused global environmental changes</a:t>
            </a:r>
            <a:r>
              <a:rPr lang="en-GB" sz="1600" dirty="0"/>
              <a:t>, defined here by the inflection and lowest level of atmospheric methane</a:t>
            </a:r>
            <a:endParaRPr lang="en-CH" sz="16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4E563A-FDDD-8B79-148E-60E8C1CC1D12}"/>
              </a:ext>
            </a:extLst>
          </p:cNvPr>
          <p:cNvSpPr/>
          <p:nvPr/>
        </p:nvSpPr>
        <p:spPr>
          <a:xfrm>
            <a:off x="812800" y="1706993"/>
            <a:ext cx="6228080" cy="1280047"/>
          </a:xfrm>
          <a:prstGeom prst="roundRect">
            <a:avLst>
              <a:gd name="adj" fmla="val 873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E8E563-9724-870F-B79B-8B396121B2B6}"/>
              </a:ext>
            </a:extLst>
          </p:cNvPr>
          <p:cNvSpPr/>
          <p:nvPr/>
        </p:nvSpPr>
        <p:spPr>
          <a:xfrm>
            <a:off x="812800" y="3233576"/>
            <a:ext cx="6224774" cy="1280047"/>
          </a:xfrm>
          <a:prstGeom prst="roundRect">
            <a:avLst>
              <a:gd name="adj" fmla="val 873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BE946EF-4FBB-7D76-9C87-80E5F53AA032}"/>
              </a:ext>
            </a:extLst>
          </p:cNvPr>
          <p:cNvSpPr/>
          <p:nvPr/>
        </p:nvSpPr>
        <p:spPr>
          <a:xfrm>
            <a:off x="812800" y="4760159"/>
            <a:ext cx="6224774" cy="1280047"/>
          </a:xfrm>
          <a:prstGeom prst="roundRect">
            <a:avLst>
              <a:gd name="adj" fmla="val 873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B4764E-6BBE-F015-4A2C-81CA2428A3F8}"/>
              </a:ext>
            </a:extLst>
          </p:cNvPr>
          <p:cNvSpPr txBox="1"/>
          <p:nvPr/>
        </p:nvSpPr>
        <p:spPr>
          <a:xfrm>
            <a:off x="799334" y="3313294"/>
            <a:ext cx="61569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/>
              <a:t>Orbis GSSP suggested boundary (dashed line), representing the </a:t>
            </a:r>
            <a:r>
              <a:rPr lang="en-GB" sz="1600" dirty="0">
                <a:highlight>
                  <a:srgbClr val="FFFF00"/>
                </a:highlight>
              </a:rPr>
              <a:t>collision of the Old and New World peoples and homogenization of once distinct biota</a:t>
            </a:r>
            <a:r>
              <a:rPr lang="en-GB" sz="1600" dirty="0"/>
              <a:t>s, and defined by the pronounced dip in atmospheric carbon dioxide</a:t>
            </a:r>
            <a:endParaRPr lang="en-CH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951DE4-052A-9E10-DEEC-831AF1A84B13}"/>
              </a:ext>
            </a:extLst>
          </p:cNvPr>
          <p:cNvSpPr txBox="1"/>
          <p:nvPr/>
        </p:nvSpPr>
        <p:spPr>
          <a:xfrm>
            <a:off x="812800" y="4760159"/>
            <a:ext cx="6156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/>
              <a:t>Bomb GSSP suggested boundary, </a:t>
            </a:r>
            <a:r>
              <a:rPr lang="en-GB" sz="1600" dirty="0">
                <a:highlight>
                  <a:srgbClr val="FFFF00"/>
                </a:highlight>
              </a:rPr>
              <a:t>characterized by the peak in atmospheric radiocarbon </a:t>
            </a:r>
            <a:r>
              <a:rPr lang="en-GB" sz="1600" dirty="0"/>
              <a:t>from annual tree-rings (the </a:t>
            </a:r>
            <a:r>
              <a:rPr lang="el-GR" sz="1600" dirty="0"/>
              <a:t>Δ</a:t>
            </a:r>
            <a:r>
              <a:rPr lang="el-GR" sz="1600" baseline="30000" dirty="0"/>
              <a:t>14</a:t>
            </a:r>
            <a:r>
              <a:rPr lang="en-GB" sz="1600" dirty="0"/>
              <a:t>C value is the relative difference between the absolute international standard (base year 1950) and sample activity corrected for the time of collection and </a:t>
            </a:r>
            <a:r>
              <a:rPr lang="el-GR" sz="1600" dirty="0"/>
              <a:t>δ</a:t>
            </a:r>
            <a:r>
              <a:rPr lang="el-GR" sz="1600" baseline="30000" dirty="0"/>
              <a:t>13</a:t>
            </a:r>
            <a:r>
              <a:rPr lang="en-GB" sz="1600" dirty="0"/>
              <a:t>C)</a:t>
            </a:r>
            <a:endParaRPr lang="en-CH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6ED9F4-CC10-ECBA-4D35-216D305EC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792" y="234907"/>
            <a:ext cx="2463800" cy="6159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648271F-5707-49E8-0301-461FB64AC3A1}"/>
              </a:ext>
            </a:extLst>
          </p:cNvPr>
          <p:cNvSpPr/>
          <p:nvPr/>
        </p:nvSpPr>
        <p:spPr>
          <a:xfrm>
            <a:off x="9525419" y="2474615"/>
            <a:ext cx="393215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D065BDF-42FC-F14B-3EF5-26BC8CB786C8}"/>
              </a:ext>
            </a:extLst>
          </p:cNvPr>
          <p:cNvSpPr/>
          <p:nvPr/>
        </p:nvSpPr>
        <p:spPr>
          <a:xfrm>
            <a:off x="9901408" y="4144291"/>
            <a:ext cx="393215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B5643C-3651-46E1-B408-E58FCEC117B5}"/>
              </a:ext>
            </a:extLst>
          </p:cNvPr>
          <p:cNvSpPr/>
          <p:nvPr/>
        </p:nvSpPr>
        <p:spPr>
          <a:xfrm>
            <a:off x="9778439" y="5215516"/>
            <a:ext cx="393215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79172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0FF2D6-AC93-D2BD-2F7C-E6B16EA59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6010" y="1454515"/>
            <a:ext cx="3116924" cy="4602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60E5E9-F8D5-9D22-1396-88E830E69E74}"/>
              </a:ext>
            </a:extLst>
          </p:cNvPr>
          <p:cNvSpPr txBox="1"/>
          <p:nvPr/>
        </p:nvSpPr>
        <p:spPr>
          <a:xfrm>
            <a:off x="607965" y="352808"/>
            <a:ext cx="36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dirty="0"/>
              <a:t>The Anthropocene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650516-5CD6-55C9-34F2-68608443811E}"/>
              </a:ext>
            </a:extLst>
          </p:cNvPr>
          <p:cNvSpPr txBox="1"/>
          <p:nvPr/>
        </p:nvSpPr>
        <p:spPr>
          <a:xfrm>
            <a:off x="634126" y="1039910"/>
            <a:ext cx="3638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When has the Anthropocene begun?</a:t>
            </a:r>
          </a:p>
          <a:p>
            <a:r>
              <a:rPr lang="en-CH" dirty="0"/>
              <a:t>Why does this matter?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5B4D0-59CF-A896-C09B-05624590C9B9}"/>
              </a:ext>
            </a:extLst>
          </p:cNvPr>
          <p:cNvSpPr txBox="1"/>
          <p:nvPr/>
        </p:nvSpPr>
        <p:spPr>
          <a:xfrm>
            <a:off x="634126" y="1731666"/>
            <a:ext cx="790027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/>
              <a:t>The choice of either 1610 or 1964 as the beginning of the Anthropocene would probably affect the perception of human actions on the environment. </a:t>
            </a:r>
          </a:p>
          <a:p>
            <a:pPr algn="just"/>
            <a:endParaRPr lang="en-GB" dirty="0"/>
          </a:p>
          <a:p>
            <a:pPr algn="just"/>
            <a:r>
              <a:rPr lang="en-GB" dirty="0">
                <a:highlight>
                  <a:srgbClr val="FFFF00"/>
                </a:highlight>
              </a:rPr>
              <a:t>The Orbis spike (1610) implies that colonialism, global trade and coal brought about the Anthropocene</a:t>
            </a:r>
            <a:r>
              <a:rPr lang="en-GB" dirty="0"/>
              <a:t>. Broadly, this highlights social concerns, particularly the unequal power relationships between different groups of people, </a:t>
            </a:r>
            <a:r>
              <a:rPr lang="en-GB" dirty="0">
                <a:highlight>
                  <a:srgbClr val="FFFF00"/>
                </a:highlight>
              </a:rPr>
              <a:t>economic growth</a:t>
            </a:r>
            <a:r>
              <a:rPr lang="en-GB" dirty="0"/>
              <a:t>, </a:t>
            </a:r>
            <a:r>
              <a:rPr lang="en-GB" dirty="0">
                <a:highlight>
                  <a:srgbClr val="FFFF00"/>
                </a:highlight>
              </a:rPr>
              <a:t>the impacts of globalized trade</a:t>
            </a:r>
            <a:r>
              <a:rPr lang="en-GB" dirty="0"/>
              <a:t>, and our current reliance on fossil fuels. The onward effects of the arrival of Europeans in the Americas also highlights a long-term and large-scale example of human actions unleashing processes that are difficult to predict or manage.</a:t>
            </a:r>
          </a:p>
          <a:p>
            <a:pPr algn="just"/>
            <a:endParaRPr lang="en-GB" dirty="0"/>
          </a:p>
          <a:p>
            <a:pPr algn="just"/>
            <a:r>
              <a:rPr lang="en-GB" dirty="0">
                <a:highlight>
                  <a:srgbClr val="FFFF00"/>
                </a:highlight>
              </a:rPr>
              <a:t>Choosing the bomb spike (1964) tells a story of an elite-driven technological development that threatens planet-wide destruction</a:t>
            </a:r>
            <a:r>
              <a:rPr lang="en-GB" dirty="0"/>
              <a:t>. The long-term advancement of technology deployed to kill people, from spears to nuclear weapons, highlights the more general problem of ‘progress traps’.</a:t>
            </a:r>
            <a:endParaRPr lang="en-CH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B6C36C-E8F1-C27F-10C2-99E399F25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455" y="367998"/>
            <a:ext cx="2463800" cy="61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10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AEAB4B-4CF4-9B3B-0D54-5C3B1BF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6484663"/>
            <a:ext cx="959717" cy="279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60E5E9-F8D5-9D22-1396-88E830E69E74}"/>
              </a:ext>
            </a:extLst>
          </p:cNvPr>
          <p:cNvSpPr txBox="1"/>
          <p:nvPr/>
        </p:nvSpPr>
        <p:spPr>
          <a:xfrm>
            <a:off x="627083" y="670827"/>
            <a:ext cx="36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dirty="0"/>
              <a:t>The Anthropocene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33ED2E-360A-8260-65CF-C360C8875462}"/>
              </a:ext>
            </a:extLst>
          </p:cNvPr>
          <p:cNvSpPr txBox="1"/>
          <p:nvPr/>
        </p:nvSpPr>
        <p:spPr>
          <a:xfrm>
            <a:off x="693758" y="1473696"/>
            <a:ext cx="546891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>
                <a:effectLst/>
                <a:latin typeface="Helvetica" pitchFamily="2" charset="0"/>
              </a:rPr>
              <a:t>Human activity profoundly affects the environment, from Earth’s major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>
                <a:effectLst/>
                <a:latin typeface="Helvetica" pitchFamily="2" charset="0"/>
              </a:rPr>
              <a:t>biogeochemical cycles to the evolution of life. </a:t>
            </a:r>
          </a:p>
          <a:p>
            <a:pPr algn="just"/>
            <a:endParaRPr lang="en-GB" dirty="0">
              <a:effectLst/>
              <a:latin typeface="Helvetica" pitchFamily="2" charset="0"/>
            </a:endParaRPr>
          </a:p>
          <a:p>
            <a:pPr algn="just"/>
            <a:r>
              <a:rPr lang="en-GB" dirty="0">
                <a:effectLst/>
                <a:latin typeface="Helvetica" pitchFamily="2" charset="0"/>
              </a:rPr>
              <a:t>The early twentieth-century invention of the Haber–Bosch process, which allows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>
                <a:effectLst/>
                <a:latin typeface="Helvetica" pitchFamily="2" charset="0"/>
              </a:rPr>
              <a:t>the conversion of atmospheric nitrogen to ammonia for use as fertilizer, has </a:t>
            </a:r>
            <a:r>
              <a:rPr lang="en-GB" dirty="0">
                <a:effectLst/>
                <a:highlight>
                  <a:srgbClr val="FFFF00"/>
                </a:highlight>
                <a:latin typeface="Helvetica" pitchFamily="2" charset="0"/>
              </a:rPr>
              <a:t>altered the global nitrogen cycle</a:t>
            </a:r>
            <a:r>
              <a:rPr lang="en-GB" dirty="0">
                <a:effectLst/>
                <a:latin typeface="Helvetica" pitchFamily="2" charset="0"/>
              </a:rPr>
              <a:t> so fundamentally that the nearest suggested geological comparison refers to events about 2.5 billion years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>
                <a:effectLst/>
                <a:latin typeface="Helvetica" pitchFamily="2" charset="0"/>
              </a:rPr>
              <a:t>ago.</a:t>
            </a:r>
          </a:p>
          <a:p>
            <a:pPr algn="just"/>
            <a:r>
              <a:rPr lang="en-GB" dirty="0">
                <a:effectLst/>
                <a:latin typeface="Helvetica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7A9106-FD29-C1EB-8691-5ECDD74EF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97" y="4717420"/>
            <a:ext cx="3481044" cy="840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D7176D-F98E-F771-DA0D-F141116BE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658" y="601912"/>
            <a:ext cx="5483342" cy="4781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D915CE-97F7-4235-19A7-BA738566E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5835" y="5557672"/>
            <a:ext cx="3616325" cy="8532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9CF535-4CDB-3579-9FD0-F4D348AC0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5835" y="6447683"/>
            <a:ext cx="2901950" cy="17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2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5834</TotalTime>
  <Words>1498</Words>
  <Application>Microsoft Macintosh PowerPoint</Application>
  <PresentationFormat>Widescreen</PresentationFormat>
  <Paragraphs>148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Helvetica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do: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55</cp:revision>
  <dcterms:created xsi:type="dcterms:W3CDTF">2022-09-14T12:38:00Z</dcterms:created>
  <dcterms:modified xsi:type="dcterms:W3CDTF">2024-09-11T09:17:31Z</dcterms:modified>
</cp:coreProperties>
</file>