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366" r:id="rId5"/>
    <p:sldId id="435" r:id="rId6"/>
    <p:sldId id="436" r:id="rId7"/>
    <p:sldId id="441" r:id="rId8"/>
    <p:sldId id="437" r:id="rId9"/>
    <p:sldId id="442" r:id="rId10"/>
    <p:sldId id="438" r:id="rId11"/>
    <p:sldId id="370" r:id="rId12"/>
    <p:sldId id="425" r:id="rId13"/>
    <p:sldId id="426" r:id="rId14"/>
    <p:sldId id="439" r:id="rId15"/>
    <p:sldId id="428" r:id="rId16"/>
    <p:sldId id="429" r:id="rId17"/>
    <p:sldId id="430" r:id="rId18"/>
    <p:sldId id="431" r:id="rId19"/>
    <p:sldId id="432" r:id="rId20"/>
    <p:sldId id="443" r:id="rId21"/>
    <p:sldId id="440" r:id="rId22"/>
    <p:sldId id="423" r:id="rId23"/>
    <p:sldId id="419" r:id="rId24"/>
    <p:sldId id="417" r:id="rId25"/>
    <p:sldId id="411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1715164F-9813-4F06-B6BA-6657A6848454}">
          <p14:sldIdLst>
            <p14:sldId id="366"/>
            <p14:sldId id="435"/>
          </p14:sldIdLst>
        </p14:section>
        <p14:section name="Motivation" id="{6B1B8F16-62DF-48C4-89E4-004D00BA4858}">
          <p14:sldIdLst>
            <p14:sldId id="436"/>
            <p14:sldId id="441"/>
          </p14:sldIdLst>
        </p14:section>
        <p14:section name="Related Work" id="{D2B07C57-5800-476A-8C88-5440AFF7443D}">
          <p14:sldIdLst>
            <p14:sldId id="437"/>
            <p14:sldId id="442"/>
          </p14:sldIdLst>
        </p14:section>
        <p14:section name="Methodology" id="{91589832-314D-4659-B74A-A9F9A49B67D1}">
          <p14:sldIdLst>
            <p14:sldId id="438"/>
            <p14:sldId id="370"/>
            <p14:sldId id="425"/>
            <p14:sldId id="426"/>
          </p14:sldIdLst>
        </p14:section>
        <p14:section name="Evaluation" id="{47C7B065-94EF-4C6C-A2EC-6E34B07CBFC9}">
          <p14:sldIdLst>
            <p14:sldId id="439"/>
            <p14:sldId id="428"/>
            <p14:sldId id="429"/>
            <p14:sldId id="430"/>
            <p14:sldId id="431"/>
            <p14:sldId id="432"/>
            <p14:sldId id="443"/>
          </p14:sldIdLst>
        </p14:section>
        <p14:section name="Conclusion" id="{46C77035-9E62-42F0-A508-EA0C7583ADFB}">
          <p14:sldIdLst>
            <p14:sldId id="440"/>
            <p14:sldId id="423"/>
          </p14:sldIdLst>
        </p14:section>
        <p14:section name="Thank You" id="{5DA362F6-44B1-48D3-930A-5D7D47B596E5}">
          <p14:sldIdLst>
            <p14:sldId id="419"/>
          </p14:sldIdLst>
        </p14:section>
        <p14:section name="Resources" id="{90B8BD7A-A137-4D6A-8418-01927A9F52CF}">
          <p14:sldIdLst>
            <p14:sldId id="417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my Vinitra" initials="SV" lastIdx="1" clrIdx="0">
    <p:extLst>
      <p:ext uri="{19B8F6BF-5375-455C-9EA6-DF929625EA0E}">
        <p15:presenceInfo xmlns:p15="http://schemas.microsoft.com/office/powerpoint/2012/main" userId="S::vinitra.swamy@epfl.ch::b0ebfd14-d8ee-4316-b1f2-7c9c0584e7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CFEFE"/>
    <a:srgbClr val="2B4B82"/>
    <a:srgbClr val="4F5F7B"/>
    <a:srgbClr val="64B7CE"/>
    <a:srgbClr val="311A57"/>
    <a:srgbClr val="F7B4A7"/>
    <a:srgbClr val="DBF5F4"/>
    <a:srgbClr val="A7E2E3"/>
    <a:srgbClr val="CD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57122-95EC-45D3-BAAD-EE9D360A3DDC}" v="105" dt="2021-07-21T15:09:08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82719" autoAdjust="0"/>
  </p:normalViewPr>
  <p:slideViewPr>
    <p:cSldViewPr>
      <p:cViewPr varScale="1">
        <p:scale>
          <a:sx n="59" d="100"/>
          <a:sy n="59" d="100"/>
        </p:scale>
        <p:origin x="1107" y="31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98EF-2297-42C8-9853-03152E721763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7F4AC-E91B-41E5-960F-50FF242D7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8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38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7F4AC-E91B-41E5-960F-50FF242D7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945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10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9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62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76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7F4AC-E91B-41E5-960F-50FF242D7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23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0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7F4AC-E91B-41E5-960F-50FF242D7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89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92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4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7F4AC-E91B-41E5-960F-50FF242D7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36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3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7F4AC-E91B-41E5-960F-50FF242D7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99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3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7F4AC-E91B-41E5-960F-50FF242D76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1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0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7F4AC-E91B-41E5-960F-50FF242D76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1A9350-0976-48BE-862F-B7AF08934F50}"/>
              </a:ext>
            </a:extLst>
          </p:cNvPr>
          <p:cNvSpPr txBox="1"/>
          <p:nvPr/>
        </p:nvSpPr>
        <p:spPr>
          <a:xfrm>
            <a:off x="609600" y="653951"/>
            <a:ext cx="169926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Learning from Non-Assessed Resources: Deep Multi-Type Knowledge Tracing</a:t>
            </a:r>
          </a:p>
          <a:p>
            <a:endParaRPr lang="en-US" sz="48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800" b="1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Chunpai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Wang,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Siquian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Zhao,</a:t>
            </a:r>
            <a:br>
              <a:rPr lang="en-US" sz="4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800" b="1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Shaghayegh</a:t>
            </a:r>
            <a:r>
              <a:rPr lang="en-US" sz="4800" b="1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Sahebi</a:t>
            </a:r>
            <a:endParaRPr lang="en-US" sz="4800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University at Albany-SUNY</a:t>
            </a:r>
            <a:endParaRPr lang="en-US" sz="4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4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4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Published in </a:t>
            </a:r>
            <a:r>
              <a:rPr lang="en-US" sz="40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EDM</a:t>
            </a:r>
            <a:r>
              <a:rPr lang="en-US" sz="4000" i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2021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C61FCBA-8319-429B-80E3-D74A1B71F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0600" y="3238500"/>
            <a:ext cx="8839200" cy="6855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13A41-0C7D-4AC0-B00A-79869EFD5DB6}"/>
              </a:ext>
            </a:extLst>
          </p:cNvPr>
          <p:cNvSpPr txBox="1"/>
          <p:nvPr/>
        </p:nvSpPr>
        <p:spPr>
          <a:xfrm>
            <a:off x="609600" y="9213492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effectLst/>
                <a:latin typeface="+mj-lt"/>
                <a:cs typeface="Calibri Light" panose="020F0302020204030204" pitchFamily="34" charset="0"/>
              </a:rPr>
              <a:t>Presentation by Lucas Ramirez</a:t>
            </a:r>
            <a:endParaRPr lang="en-US" sz="240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8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7AAAE05E-FB44-4BFC-B542-9F1556A8F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084" y="3086100"/>
            <a:ext cx="5749713" cy="6122786"/>
          </a:xfrm>
          <a:prstGeom prst="rect">
            <a:avLst/>
          </a:prstGeom>
        </p:spPr>
      </p:pic>
      <p:pic>
        <p:nvPicPr>
          <p:cNvPr id="3" name="Graphic 3">
            <a:extLst>
              <a:ext uri="{FF2B5EF4-FFF2-40B4-BE49-F238E27FC236}">
                <a16:creationId xmlns:a16="http://schemas.microsoft.com/office/drawing/2014/main" id="{3BBF2C75-AE5E-411A-BC45-845AB0A531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3000" y="2792064"/>
            <a:ext cx="8653018" cy="671085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2F5EC9BA-AB10-414A-9072-B0F252F8F406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Methodology</a:t>
            </a:r>
          </a:p>
          <a:p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COMPARING DKVMN and DMKT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E7894094-407E-4AEF-A3E6-BC3F875BDCB6}"/>
              </a:ext>
            </a:extLst>
          </p:cNvPr>
          <p:cNvGrpSpPr/>
          <p:nvPr/>
        </p:nvGrpSpPr>
        <p:grpSpPr>
          <a:xfrm>
            <a:off x="7162800" y="4152900"/>
            <a:ext cx="960063" cy="3276600"/>
            <a:chOff x="6400800" y="3886200"/>
            <a:chExt cx="960063" cy="3276600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FB9C8D9B-4DEB-48B3-88DD-457585D4B1B8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7162800"/>
              <a:ext cx="960063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D7CB8F84-4565-43AF-A66A-05698BD9FF55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5524500"/>
              <a:ext cx="960063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>
              <a:extLst>
                <a:ext uri="{FF2B5EF4-FFF2-40B4-BE49-F238E27FC236}">
                  <a16:creationId xmlns:a16="http://schemas.microsoft.com/office/drawing/2014/main" id="{080B6B87-4D95-40DA-B152-CBDCE35BD881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3886200"/>
              <a:ext cx="960063" cy="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315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0D917-7BB3-42DF-939D-AE53DEF2C72E}"/>
              </a:ext>
            </a:extLst>
          </p:cNvPr>
          <p:cNvSpPr txBox="1"/>
          <p:nvPr/>
        </p:nvSpPr>
        <p:spPr>
          <a:xfrm>
            <a:off x="1828800" y="683448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00DC1-5F95-4470-B4F3-2FB7F312CF54}"/>
              </a:ext>
            </a:extLst>
          </p:cNvPr>
          <p:cNvCxnSpPr/>
          <p:nvPr/>
        </p:nvCxnSpPr>
        <p:spPr>
          <a:xfrm>
            <a:off x="914400" y="4576636"/>
            <a:ext cx="16459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BD3C74-2793-4902-9F50-7C9C54CD04A7}"/>
              </a:ext>
            </a:extLst>
          </p:cNvPr>
          <p:cNvSpPr/>
          <p:nvPr/>
        </p:nvSpPr>
        <p:spPr>
          <a:xfrm>
            <a:off x="2603500" y="4309936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77984-9BAB-4397-BB85-846C8F4119BD}"/>
              </a:ext>
            </a:extLst>
          </p:cNvPr>
          <p:cNvSpPr/>
          <p:nvPr/>
        </p:nvSpPr>
        <p:spPr>
          <a:xfrm>
            <a:off x="5740400" y="4309936"/>
            <a:ext cx="533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FD5A43-2470-42CE-B7C7-9142E5598658}"/>
              </a:ext>
            </a:extLst>
          </p:cNvPr>
          <p:cNvSpPr/>
          <p:nvPr/>
        </p:nvSpPr>
        <p:spPr>
          <a:xfrm>
            <a:off x="8877300" y="4309936"/>
            <a:ext cx="533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BFC7A5-1D42-4E2A-B963-608928E09F9A}"/>
              </a:ext>
            </a:extLst>
          </p:cNvPr>
          <p:cNvSpPr/>
          <p:nvPr/>
        </p:nvSpPr>
        <p:spPr>
          <a:xfrm>
            <a:off x="12014200" y="4309936"/>
            <a:ext cx="533400" cy="53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31D0B-7D8D-4139-9A26-637F0779040C}"/>
              </a:ext>
            </a:extLst>
          </p:cNvPr>
          <p:cNvSpPr/>
          <p:nvPr/>
        </p:nvSpPr>
        <p:spPr>
          <a:xfrm>
            <a:off x="15151100" y="4309936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D9D36-4A8A-4C79-9D06-315EECD5C5B4}"/>
              </a:ext>
            </a:extLst>
          </p:cNvPr>
          <p:cNvSpPr txBox="1"/>
          <p:nvPr/>
        </p:nvSpPr>
        <p:spPr>
          <a:xfrm>
            <a:off x="1469034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494F5-BF70-4098-BD50-79BBAC1054DF}"/>
              </a:ext>
            </a:extLst>
          </p:cNvPr>
          <p:cNvSpPr txBox="1"/>
          <p:nvPr/>
        </p:nvSpPr>
        <p:spPr>
          <a:xfrm>
            <a:off x="4599534" y="53370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A9CEA-9955-4C3E-B576-E40679DF4FEF}"/>
              </a:ext>
            </a:extLst>
          </p:cNvPr>
          <p:cNvSpPr txBox="1"/>
          <p:nvPr/>
        </p:nvSpPr>
        <p:spPr>
          <a:xfrm>
            <a:off x="7738568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9799D-CA72-4C82-9F47-68B3538ED0D1}"/>
              </a:ext>
            </a:extLst>
          </p:cNvPr>
          <p:cNvSpPr txBox="1"/>
          <p:nvPr/>
        </p:nvSpPr>
        <p:spPr>
          <a:xfrm>
            <a:off x="10869066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541CF-B455-4B6B-A422-DC2012C206F3}"/>
              </a:ext>
            </a:extLst>
          </p:cNvPr>
          <p:cNvSpPr txBox="1"/>
          <p:nvPr/>
        </p:nvSpPr>
        <p:spPr>
          <a:xfrm>
            <a:off x="14008100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AD313261-047A-4C7C-9A07-6E087A1B0B83}"/>
              </a:ext>
            </a:extLst>
          </p:cNvPr>
          <p:cNvCxnSpPr>
            <a:cxnSpLocks/>
          </p:cNvCxnSpPr>
          <p:nvPr/>
        </p:nvCxnSpPr>
        <p:spPr>
          <a:xfrm>
            <a:off x="12280900" y="3238500"/>
            <a:ext cx="0" cy="762000"/>
          </a:xfrm>
          <a:prstGeom prst="straightConnector1">
            <a:avLst/>
          </a:prstGeom>
          <a:ln w="762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F932446-E16E-4678-914B-08AE94A8DD7F}"/>
              </a:ext>
            </a:extLst>
          </p:cNvPr>
          <p:cNvGrpSpPr/>
          <p:nvPr/>
        </p:nvGrpSpPr>
        <p:grpSpPr>
          <a:xfrm>
            <a:off x="4495800" y="6934199"/>
            <a:ext cx="9372600" cy="533400"/>
            <a:chOff x="4495800" y="6934199"/>
            <a:chExt cx="9372600" cy="533400"/>
          </a:xfrm>
        </p:grpSpPr>
        <p:cxnSp>
          <p:nvCxnSpPr>
            <p:cNvPr id="22" name="Straight Arrow Connector 4">
              <a:extLst>
                <a:ext uri="{FF2B5EF4-FFF2-40B4-BE49-F238E27FC236}">
                  <a16:creationId xmlns:a16="http://schemas.microsoft.com/office/drawing/2014/main" id="{1951E6B8-0B2B-4D83-A677-E52735622F8F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7200899"/>
              <a:ext cx="9372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9AEAE0F8-3042-422A-B387-58F00DE7A102}"/>
                </a:ext>
              </a:extLst>
            </p:cNvPr>
            <p:cNvSpPr/>
            <p:nvPr/>
          </p:nvSpPr>
          <p:spPr>
            <a:xfrm>
              <a:off x="11747500" y="6934199"/>
              <a:ext cx="533400" cy="533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3BF111A7-A34E-46F3-BD42-F8467ADB5451}"/>
                </a:ext>
              </a:extLst>
            </p:cNvPr>
            <p:cNvSpPr/>
            <p:nvPr/>
          </p:nvSpPr>
          <p:spPr>
            <a:xfrm>
              <a:off x="8886496" y="6934199"/>
              <a:ext cx="533400" cy="533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D8729D76-62EE-488C-9C2A-770E4D70E9FE}"/>
                </a:ext>
              </a:extLst>
            </p:cNvPr>
            <p:cNvSpPr/>
            <p:nvPr/>
          </p:nvSpPr>
          <p:spPr>
            <a:xfrm>
              <a:off x="6025493" y="6934199"/>
              <a:ext cx="533400" cy="5334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318CC06D-D36F-4870-9DE1-AC319406C500}"/>
              </a:ext>
            </a:extLst>
          </p:cNvPr>
          <p:cNvSpPr txBox="1"/>
          <p:nvPr/>
        </p:nvSpPr>
        <p:spPr>
          <a:xfrm>
            <a:off x="5111093" y="7695529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Comparison against 13 baselines on student performance prediction</a:t>
            </a:r>
            <a:endParaRPr lang="fr-FR" sz="20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80A4B6C-E55E-44E9-B95F-9ED82C8D1FE1}"/>
              </a:ext>
            </a:extLst>
          </p:cNvPr>
          <p:cNvSpPr txBox="1"/>
          <p:nvPr/>
        </p:nvSpPr>
        <p:spPr>
          <a:xfrm>
            <a:off x="7972097" y="7695529"/>
            <a:ext cx="236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Analyze knowledge state evolution with respect to assessed and non-assessed learning activities</a:t>
            </a:r>
            <a:endParaRPr lang="fr-FR" sz="20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3878B02-B5C0-4160-B345-4F44FC038FCE}"/>
              </a:ext>
            </a:extLst>
          </p:cNvPr>
          <p:cNvSpPr txBox="1"/>
          <p:nvPr/>
        </p:nvSpPr>
        <p:spPr>
          <a:xfrm>
            <a:off x="10833100" y="7695529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Validation of discovered latent concepts</a:t>
            </a:r>
            <a:endParaRPr lang="fr-FR" sz="20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0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Evaluation</a:t>
            </a:r>
          </a:p>
          <a:p>
            <a:r>
              <a:rPr lang="en-US" sz="36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THREE REAL-WORLD DATASETS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397D96-A6DC-4447-AF34-7BF2B04113D5}"/>
              </a:ext>
            </a:extLst>
          </p:cNvPr>
          <p:cNvSpPr txBox="1"/>
          <p:nvPr/>
        </p:nvSpPr>
        <p:spPr>
          <a:xfrm>
            <a:off x="914400" y="2471797"/>
            <a:ext cx="1645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tx2"/>
                </a:solidFill>
              </a:rPr>
              <a:t>MORF</a:t>
            </a:r>
            <a:r>
              <a:rPr lang="en-US" sz="3600" dirty="0">
                <a:solidFill>
                  <a:schemeClr val="tx2"/>
                </a:solidFill>
              </a:rPr>
              <a:t>: an open online course from Coursera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Problems (assessed) &amp; </a:t>
            </a:r>
            <a:r>
              <a:rPr lang="en-US" sz="3200" dirty="0">
                <a:solidFill>
                  <a:schemeClr val="accent5"/>
                </a:solidFill>
              </a:rPr>
              <a:t>lectures</a:t>
            </a:r>
            <a:r>
              <a:rPr lang="en-US" sz="3200" dirty="0">
                <a:solidFill>
                  <a:schemeClr val="tx2"/>
                </a:solidFill>
              </a:rPr>
              <a:t> (non-assessed)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Multiple attempts on each problem, watch any video anytime</a:t>
            </a:r>
            <a:endParaRPr lang="en-US" sz="36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tx2"/>
                </a:solidFill>
              </a:rPr>
              <a:t>EdNet</a:t>
            </a:r>
            <a:r>
              <a:rPr lang="en-US" sz="3600" dirty="0">
                <a:solidFill>
                  <a:schemeClr val="tx2"/>
                </a:solidFill>
              </a:rPr>
              <a:t>: an AI tutoring service to prepare TOEIC English testing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Problems (assessed) &amp; </a:t>
            </a:r>
            <a:r>
              <a:rPr lang="en-US" sz="3200" dirty="0">
                <a:solidFill>
                  <a:schemeClr val="accent5"/>
                </a:solidFill>
              </a:rPr>
              <a:t>explanation documents</a:t>
            </a:r>
            <a:r>
              <a:rPr lang="en-US" sz="3200" dirty="0">
                <a:solidFill>
                  <a:schemeClr val="tx2"/>
                </a:solidFill>
              </a:rPr>
              <a:t> (non-assessed)</a:t>
            </a:r>
            <a:endParaRPr lang="en-US" sz="3600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i="1" dirty="0" err="1">
                <a:solidFill>
                  <a:schemeClr val="tx2"/>
                </a:solidFill>
              </a:rPr>
              <a:t>Junyi</a:t>
            </a:r>
            <a:r>
              <a:rPr lang="en-US" sz="3600" dirty="0">
                <a:solidFill>
                  <a:schemeClr val="tx2"/>
                </a:solidFill>
              </a:rPr>
              <a:t>: a Chinese e-learning website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Problems (assessed) &amp; </a:t>
            </a:r>
            <a:r>
              <a:rPr lang="en-US" sz="3200" dirty="0">
                <a:solidFill>
                  <a:schemeClr val="accent5"/>
                </a:solidFill>
              </a:rPr>
              <a:t>problem hints</a:t>
            </a:r>
            <a:r>
              <a:rPr lang="en-US" sz="3200" dirty="0">
                <a:solidFill>
                  <a:schemeClr val="tx2"/>
                </a:solidFill>
              </a:rPr>
              <a:t> (non-assessed)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Students can request hints when solving problems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0D7DFFB-2962-4D75-9BA0-E713B9EBF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24635" y="7124700"/>
            <a:ext cx="1383872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Evaluation</a:t>
            </a:r>
          </a:p>
          <a:p>
            <a:r>
              <a:rPr lang="en-US" sz="36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13 BASELINE METHODS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C00E378-2434-4859-B17B-5A9C0C4D959F}"/>
              </a:ext>
            </a:extLst>
          </p:cNvPr>
          <p:cNvSpPr txBox="1"/>
          <p:nvPr/>
        </p:nvSpPr>
        <p:spPr>
          <a:xfrm>
            <a:off x="914400" y="25527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state-of-the-art </a:t>
            </a:r>
            <a:r>
              <a:rPr lang="en-US" sz="3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based knowledge tracing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models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4C65E294-790E-42A6-A4E5-AE07B987D841}"/>
              </a:ext>
            </a:extLst>
          </p:cNvPr>
          <p:cNvSpPr txBox="1"/>
          <p:nvPr/>
        </p:nvSpPr>
        <p:spPr>
          <a:xfrm>
            <a:off x="9677402" y="25527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baselines that can </a:t>
            </a:r>
            <a:r>
              <a:rPr lang="en-US" sz="3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leverage non-assessed activities by design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FAA9EDF-AA54-41D5-9F5B-EC89242F9CA7}"/>
              </a:ext>
            </a:extLst>
          </p:cNvPr>
          <p:cNvGrpSpPr/>
          <p:nvPr/>
        </p:nvGrpSpPr>
        <p:grpSpPr>
          <a:xfrm>
            <a:off x="-457200" y="4010680"/>
            <a:ext cx="8994295" cy="4932640"/>
            <a:chOff x="-457200" y="4010680"/>
            <a:chExt cx="8994295" cy="4932640"/>
          </a:xfrm>
        </p:grpSpPr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7FB3238E-239B-479F-8DB3-AEFB2CB0A363}"/>
                </a:ext>
              </a:extLst>
            </p:cNvPr>
            <p:cNvGrpSpPr/>
            <p:nvPr/>
          </p:nvGrpSpPr>
          <p:grpSpPr>
            <a:xfrm>
              <a:off x="-457200" y="4892564"/>
              <a:ext cx="8994295" cy="523220"/>
              <a:chOff x="8686801" y="5852830"/>
              <a:chExt cx="8686798" cy="523220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3AAACF01-4E6C-422B-A5B9-84922F78120E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DKT</a:t>
                </a:r>
              </a:p>
            </p:txBody>
          </p:sp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0EBDC28E-AD8C-4990-A254-3AFFA0E15AAC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Uses RNNs and LSTM cells</a:t>
                </a:r>
              </a:p>
            </p:txBody>
          </p:sp>
        </p:grpSp>
        <p:grpSp>
          <p:nvGrpSpPr>
            <p:cNvPr id="12" name="Group 18">
              <a:extLst>
                <a:ext uri="{FF2B5EF4-FFF2-40B4-BE49-F238E27FC236}">
                  <a16:creationId xmlns:a16="http://schemas.microsoft.com/office/drawing/2014/main" id="{FCEC7E33-1867-460D-ABC9-9823F3242A1F}"/>
                </a:ext>
              </a:extLst>
            </p:cNvPr>
            <p:cNvGrpSpPr/>
            <p:nvPr/>
          </p:nvGrpSpPr>
          <p:grpSpPr>
            <a:xfrm>
              <a:off x="-457200" y="6656332"/>
              <a:ext cx="8994295" cy="523220"/>
              <a:chOff x="8686801" y="5852830"/>
              <a:chExt cx="8686798" cy="523220"/>
            </a:xfrm>
          </p:grpSpPr>
          <p:sp>
            <p:nvSpPr>
              <p:cNvPr id="13" name="TextBox 19">
                <a:extLst>
                  <a:ext uri="{FF2B5EF4-FFF2-40B4-BE49-F238E27FC236}">
                    <a16:creationId xmlns:a16="http://schemas.microsoft.com/office/drawing/2014/main" id="{8F3E8253-CC0C-4187-8EE6-96C92C2B5545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DKVMN</a:t>
                </a:r>
              </a:p>
            </p:txBody>
          </p:sp>
          <p:sp>
            <p:nvSpPr>
              <p:cNvPr id="14" name="TextBox 20">
                <a:extLst>
                  <a:ext uri="{FF2B5EF4-FFF2-40B4-BE49-F238E27FC236}">
                    <a16:creationId xmlns:a16="http://schemas.microsoft.com/office/drawing/2014/main" id="{799B594B-D5C7-42E6-9647-0BACA84C33C6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Variant of MANNs</a:t>
                </a:r>
              </a:p>
            </p:txBody>
          </p:sp>
        </p:grpSp>
        <p:grpSp>
          <p:nvGrpSpPr>
            <p:cNvPr id="15" name="Group 18">
              <a:extLst>
                <a:ext uri="{FF2B5EF4-FFF2-40B4-BE49-F238E27FC236}">
                  <a16:creationId xmlns:a16="http://schemas.microsoft.com/office/drawing/2014/main" id="{63ED6B01-C3D3-431C-8CF6-CCDD5E136263}"/>
                </a:ext>
              </a:extLst>
            </p:cNvPr>
            <p:cNvGrpSpPr/>
            <p:nvPr/>
          </p:nvGrpSpPr>
          <p:grpSpPr>
            <a:xfrm>
              <a:off x="-457200" y="4010680"/>
              <a:ext cx="8994295" cy="523220"/>
              <a:chOff x="8686801" y="5852830"/>
              <a:chExt cx="8686798" cy="523220"/>
            </a:xfrm>
          </p:grpSpPr>
          <p:sp>
            <p:nvSpPr>
              <p:cNvPr id="16" name="TextBox 19">
                <a:extLst>
                  <a:ext uri="{FF2B5EF4-FFF2-40B4-BE49-F238E27FC236}">
                    <a16:creationId xmlns:a16="http://schemas.microsoft.com/office/drawing/2014/main" id="{522AE02F-0A6A-4A45-89E7-54CCBBA0BB9B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DeepIRT</a:t>
                </a:r>
                <a:endParaRPr lang="en-US" sz="2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TextBox 20">
                <a:extLst>
                  <a:ext uri="{FF2B5EF4-FFF2-40B4-BE49-F238E27FC236}">
                    <a16:creationId xmlns:a16="http://schemas.microsoft.com/office/drawing/2014/main" id="{166DA65A-1555-4CD1-8A76-3E839972FD7A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Extension of DKVMN with IRT</a:t>
                </a: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CA203CD9-82C1-471A-B55C-41E1F86551D9}"/>
                </a:ext>
              </a:extLst>
            </p:cNvPr>
            <p:cNvGrpSpPr/>
            <p:nvPr/>
          </p:nvGrpSpPr>
          <p:grpSpPr>
            <a:xfrm>
              <a:off x="-457200" y="7538216"/>
              <a:ext cx="8994295" cy="523220"/>
              <a:chOff x="8686801" y="5852830"/>
              <a:chExt cx="8686798" cy="523220"/>
            </a:xfrm>
          </p:grpSpPr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id="{3E9CE9E1-DF66-41C6-9481-5EFDC41FC501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SAKT</a:t>
                </a: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0D54589B-8B0B-4A73-979C-1184161C0798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Attention-based</a:t>
                </a:r>
              </a:p>
            </p:txBody>
          </p:sp>
        </p:grp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2121C85A-01A6-4E9C-9C33-33B9C683EE7C}"/>
                </a:ext>
              </a:extLst>
            </p:cNvPr>
            <p:cNvGrpSpPr/>
            <p:nvPr/>
          </p:nvGrpSpPr>
          <p:grpSpPr>
            <a:xfrm>
              <a:off x="-457200" y="5774448"/>
              <a:ext cx="8994295" cy="523220"/>
              <a:chOff x="8686801" y="5852830"/>
              <a:chExt cx="8686798" cy="523220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C480C0C7-A1F9-495B-8525-F7D7E398E809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SAINT</a:t>
                </a:r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B14937C2-B47D-45EA-BC09-AF0C9C3A5859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Transformer-based</a:t>
                </a:r>
              </a:p>
            </p:txBody>
          </p:sp>
        </p:grpSp>
        <p:grpSp>
          <p:nvGrpSpPr>
            <p:cNvPr id="24" name="Group 18">
              <a:extLst>
                <a:ext uri="{FF2B5EF4-FFF2-40B4-BE49-F238E27FC236}">
                  <a16:creationId xmlns:a16="http://schemas.microsoft.com/office/drawing/2014/main" id="{46DF58B6-57C1-410E-99B0-FF55AEE7FADE}"/>
                </a:ext>
              </a:extLst>
            </p:cNvPr>
            <p:cNvGrpSpPr/>
            <p:nvPr/>
          </p:nvGrpSpPr>
          <p:grpSpPr>
            <a:xfrm>
              <a:off x="-457200" y="8420100"/>
              <a:ext cx="8994295" cy="523220"/>
              <a:chOff x="8686801" y="5852830"/>
              <a:chExt cx="8686798" cy="523220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7F373222-E600-45E3-BDF7-A5C3E3C0C03F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AKT</a:t>
                </a:r>
              </a:p>
            </p:txBody>
          </p:sp>
          <p:sp>
            <p:nvSpPr>
              <p:cNvPr id="26" name="TextBox 20">
                <a:extLst>
                  <a:ext uri="{FF2B5EF4-FFF2-40B4-BE49-F238E27FC236}">
                    <a16:creationId xmlns:a16="http://schemas.microsoft.com/office/drawing/2014/main" id="{B4E2F500-BACB-4C7B-9D67-78F162D7D92E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Variant of transformer-based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86E3664-BDBB-4F4E-85D2-F83B021A4603}"/>
              </a:ext>
            </a:extLst>
          </p:cNvPr>
          <p:cNvGrpSpPr/>
          <p:nvPr/>
        </p:nvGrpSpPr>
        <p:grpSpPr>
          <a:xfrm>
            <a:off x="8370002" y="3924300"/>
            <a:ext cx="8994295" cy="2199620"/>
            <a:chOff x="8370002" y="3924300"/>
            <a:chExt cx="8994295" cy="2199620"/>
          </a:xfrm>
        </p:grpSpPr>
        <p:grpSp>
          <p:nvGrpSpPr>
            <p:cNvPr id="39" name="Group 18">
              <a:extLst>
                <a:ext uri="{FF2B5EF4-FFF2-40B4-BE49-F238E27FC236}">
                  <a16:creationId xmlns:a16="http://schemas.microsoft.com/office/drawing/2014/main" id="{0BD8D900-F79F-4DDF-BEFA-2159C7AEE6B6}"/>
                </a:ext>
              </a:extLst>
            </p:cNvPr>
            <p:cNvGrpSpPr/>
            <p:nvPr/>
          </p:nvGrpSpPr>
          <p:grpSpPr>
            <a:xfrm>
              <a:off x="8370002" y="3924300"/>
              <a:ext cx="8994295" cy="523220"/>
              <a:chOff x="8686801" y="5852830"/>
              <a:chExt cx="8686798" cy="523220"/>
            </a:xfrm>
          </p:grpSpPr>
          <p:sp>
            <p:nvSpPr>
              <p:cNvPr id="40" name="TextBox 19">
                <a:extLst>
                  <a:ext uri="{FF2B5EF4-FFF2-40B4-BE49-F238E27FC236}">
                    <a16:creationId xmlns:a16="http://schemas.microsoft.com/office/drawing/2014/main" id="{AD185645-5433-470E-BB2C-7A9EBF639703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MLP-M</a:t>
                </a:r>
              </a:p>
            </p:txBody>
          </p:sp>
          <p:sp>
            <p:nvSpPr>
              <p:cNvPr id="41" name="TextBox 20">
                <a:extLst>
                  <a:ext uri="{FF2B5EF4-FFF2-40B4-BE49-F238E27FC236}">
                    <a16:creationId xmlns:a16="http://schemas.microsoft.com/office/drawing/2014/main" id="{9FEE81ED-876E-4638-9E52-9A797E2BA181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Multi-layer perceptron</a:t>
                </a:r>
              </a:p>
            </p:txBody>
          </p:sp>
        </p:grpSp>
        <p:grpSp>
          <p:nvGrpSpPr>
            <p:cNvPr id="42" name="Group 18">
              <a:extLst>
                <a:ext uri="{FF2B5EF4-FFF2-40B4-BE49-F238E27FC236}">
                  <a16:creationId xmlns:a16="http://schemas.microsoft.com/office/drawing/2014/main" id="{5FCEBE7F-A637-4BF3-8D87-949A4B8641C4}"/>
                </a:ext>
              </a:extLst>
            </p:cNvPr>
            <p:cNvGrpSpPr/>
            <p:nvPr/>
          </p:nvGrpSpPr>
          <p:grpSpPr>
            <a:xfrm>
              <a:off x="8370002" y="4483100"/>
              <a:ext cx="8994295" cy="523220"/>
              <a:chOff x="8686801" y="5852830"/>
              <a:chExt cx="8686798" cy="523220"/>
            </a:xfrm>
          </p:grpSpPr>
          <p:sp>
            <p:nvSpPr>
              <p:cNvPr id="43" name="TextBox 19">
                <a:extLst>
                  <a:ext uri="{FF2B5EF4-FFF2-40B4-BE49-F238E27FC236}">
                    <a16:creationId xmlns:a16="http://schemas.microsoft.com/office/drawing/2014/main" id="{8B8FDF5A-7A7C-43E4-BE4B-55A45CDB6AC7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DKT-M</a:t>
                </a:r>
              </a:p>
            </p:txBody>
          </p:sp>
          <p:sp>
            <p:nvSpPr>
              <p:cNvPr id="44" name="TextBox 20">
                <a:extLst>
                  <a:ext uri="{FF2B5EF4-FFF2-40B4-BE49-F238E27FC236}">
                    <a16:creationId xmlns:a16="http://schemas.microsoft.com/office/drawing/2014/main" id="{979423E2-10D1-473C-8E52-B9C47F3F6482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DKT w/ feature embeddings</a:t>
                </a:r>
              </a:p>
            </p:txBody>
          </p:sp>
        </p:grpSp>
        <p:grpSp>
          <p:nvGrpSpPr>
            <p:cNvPr id="45" name="Group 18">
              <a:extLst>
                <a:ext uri="{FF2B5EF4-FFF2-40B4-BE49-F238E27FC236}">
                  <a16:creationId xmlns:a16="http://schemas.microsoft.com/office/drawing/2014/main" id="{9C595D4B-6C36-48D3-B46D-D203899E8F8E}"/>
                </a:ext>
              </a:extLst>
            </p:cNvPr>
            <p:cNvGrpSpPr/>
            <p:nvPr/>
          </p:nvGrpSpPr>
          <p:grpSpPr>
            <a:xfrm>
              <a:off x="8370002" y="5041900"/>
              <a:ext cx="8994295" cy="523220"/>
              <a:chOff x="8686801" y="5852830"/>
              <a:chExt cx="8686798" cy="523220"/>
            </a:xfrm>
          </p:grpSpPr>
          <p:sp>
            <p:nvSpPr>
              <p:cNvPr id="46" name="TextBox 19">
                <a:extLst>
                  <a:ext uri="{FF2B5EF4-FFF2-40B4-BE49-F238E27FC236}">
                    <a16:creationId xmlns:a16="http://schemas.microsoft.com/office/drawing/2014/main" id="{64A2E9B6-7BA3-491E-8A84-142FDB335FA4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SAINT-M</a:t>
                </a:r>
              </a:p>
            </p:txBody>
          </p:sp>
          <p:sp>
            <p:nvSpPr>
              <p:cNvPr id="47" name="TextBox 20">
                <a:extLst>
                  <a:ext uri="{FF2B5EF4-FFF2-40B4-BE49-F238E27FC236}">
                    <a16:creationId xmlns:a16="http://schemas.microsoft.com/office/drawing/2014/main" id="{B650EE25-E434-4E19-AA25-106FE1D0FBFE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Variant of SAINT</a:t>
                </a:r>
              </a:p>
            </p:txBody>
          </p:sp>
        </p:grpSp>
        <p:grpSp>
          <p:nvGrpSpPr>
            <p:cNvPr id="48" name="Group 18">
              <a:extLst>
                <a:ext uri="{FF2B5EF4-FFF2-40B4-BE49-F238E27FC236}">
                  <a16:creationId xmlns:a16="http://schemas.microsoft.com/office/drawing/2014/main" id="{B4E1901E-06B7-4B93-A446-932AED211404}"/>
                </a:ext>
              </a:extLst>
            </p:cNvPr>
            <p:cNvGrpSpPr/>
            <p:nvPr/>
          </p:nvGrpSpPr>
          <p:grpSpPr>
            <a:xfrm>
              <a:off x="8370002" y="5600700"/>
              <a:ext cx="8994295" cy="523220"/>
              <a:chOff x="8686801" y="5852830"/>
              <a:chExt cx="8686798" cy="523220"/>
            </a:xfrm>
          </p:grpSpPr>
          <p:sp>
            <p:nvSpPr>
              <p:cNvPr id="49" name="TextBox 19">
                <a:extLst>
                  <a:ext uri="{FF2B5EF4-FFF2-40B4-BE49-F238E27FC236}">
                    <a16:creationId xmlns:a16="http://schemas.microsoft.com/office/drawing/2014/main" id="{B44BD545-AAB0-4096-A6D5-5EA7358DD3FA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MVKM</a:t>
                </a:r>
              </a:p>
            </p:txBody>
          </p:sp>
          <p:sp>
            <p:nvSpPr>
              <p:cNvPr id="50" name="TextBox 20">
                <a:extLst>
                  <a:ext uri="{FF2B5EF4-FFF2-40B4-BE49-F238E27FC236}">
                    <a16:creationId xmlns:a16="http://schemas.microsoft.com/office/drawing/2014/main" id="{9C63A482-EE3B-4D70-ADB8-98A42B8A3167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Multiview tensor factorization</a:t>
                </a:r>
              </a:p>
            </p:txBody>
          </p:sp>
        </p:grpSp>
      </p:grpSp>
      <p:sp>
        <p:nvSpPr>
          <p:cNvPr id="51" name="TextBox 5">
            <a:extLst>
              <a:ext uri="{FF2B5EF4-FFF2-40B4-BE49-F238E27FC236}">
                <a16:creationId xmlns:a16="http://schemas.microsoft.com/office/drawing/2014/main" id="{F0BF8EB7-0D16-4AC6-8311-47D43F50E5B0}"/>
              </a:ext>
            </a:extLst>
          </p:cNvPr>
          <p:cNvSpPr txBox="1"/>
          <p:nvPr/>
        </p:nvSpPr>
        <p:spPr>
          <a:xfrm>
            <a:off x="9677400" y="6233658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baselines from </a:t>
            </a:r>
            <a:r>
              <a:rPr lang="en-US" sz="3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models not supporting non-assessed activities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2EF819-2592-4055-8E21-28F4ADAB0929}"/>
              </a:ext>
            </a:extLst>
          </p:cNvPr>
          <p:cNvGrpSpPr/>
          <p:nvPr/>
        </p:nvGrpSpPr>
        <p:grpSpPr>
          <a:xfrm>
            <a:off x="8370002" y="7617480"/>
            <a:ext cx="8994295" cy="1640820"/>
            <a:chOff x="8370002" y="7617480"/>
            <a:chExt cx="8994295" cy="1640820"/>
          </a:xfrm>
        </p:grpSpPr>
        <p:grpSp>
          <p:nvGrpSpPr>
            <p:cNvPr id="61" name="Group 18">
              <a:extLst>
                <a:ext uri="{FF2B5EF4-FFF2-40B4-BE49-F238E27FC236}">
                  <a16:creationId xmlns:a16="http://schemas.microsoft.com/office/drawing/2014/main" id="{F8504DEB-FAE7-4D57-AED7-D41AD7A43CB0}"/>
                </a:ext>
              </a:extLst>
            </p:cNvPr>
            <p:cNvGrpSpPr/>
            <p:nvPr/>
          </p:nvGrpSpPr>
          <p:grpSpPr>
            <a:xfrm>
              <a:off x="8370002" y="7617480"/>
              <a:ext cx="8994295" cy="523220"/>
              <a:chOff x="8686801" y="5852830"/>
              <a:chExt cx="8686798" cy="523220"/>
            </a:xfrm>
          </p:grpSpPr>
          <p:sp>
            <p:nvSpPr>
              <p:cNvPr id="62" name="TextBox 19">
                <a:extLst>
                  <a:ext uri="{FF2B5EF4-FFF2-40B4-BE49-F238E27FC236}">
                    <a16:creationId xmlns:a16="http://schemas.microsoft.com/office/drawing/2014/main" id="{0A8D17AC-C12C-4DEF-9DA8-22A543B0C492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DKVMN-M</a:t>
                </a:r>
              </a:p>
            </p:txBody>
          </p:sp>
          <p:sp>
            <p:nvSpPr>
              <p:cNvPr id="63" name="TextBox 20">
                <a:extLst>
                  <a:ext uri="{FF2B5EF4-FFF2-40B4-BE49-F238E27FC236}">
                    <a16:creationId xmlns:a16="http://schemas.microsoft.com/office/drawing/2014/main" id="{064A0780-50F0-4EFF-AC15-D97F5A6FCA79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Multi-layer perceptron</a:t>
                </a:r>
              </a:p>
            </p:txBody>
          </p:sp>
        </p:grpSp>
        <p:grpSp>
          <p:nvGrpSpPr>
            <p:cNvPr id="64" name="Group 18">
              <a:extLst>
                <a:ext uri="{FF2B5EF4-FFF2-40B4-BE49-F238E27FC236}">
                  <a16:creationId xmlns:a16="http://schemas.microsoft.com/office/drawing/2014/main" id="{59582AE0-A7E3-441E-AAF3-B601736A7FAB}"/>
                </a:ext>
              </a:extLst>
            </p:cNvPr>
            <p:cNvGrpSpPr/>
            <p:nvPr/>
          </p:nvGrpSpPr>
          <p:grpSpPr>
            <a:xfrm>
              <a:off x="8370002" y="8176280"/>
              <a:ext cx="8994295" cy="523220"/>
              <a:chOff x="8686801" y="5852830"/>
              <a:chExt cx="8686798" cy="523220"/>
            </a:xfrm>
          </p:grpSpPr>
          <p:sp>
            <p:nvSpPr>
              <p:cNvPr id="65" name="TextBox 19">
                <a:extLst>
                  <a:ext uri="{FF2B5EF4-FFF2-40B4-BE49-F238E27FC236}">
                    <a16:creationId xmlns:a16="http://schemas.microsoft.com/office/drawing/2014/main" id="{E9069051-E581-4A6D-9A29-C006A7727996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SAKT-M</a:t>
                </a:r>
              </a:p>
            </p:txBody>
          </p:sp>
          <p:sp>
            <p:nvSpPr>
              <p:cNvPr id="66" name="TextBox 20">
                <a:extLst>
                  <a:ext uri="{FF2B5EF4-FFF2-40B4-BE49-F238E27FC236}">
                    <a16:creationId xmlns:a16="http://schemas.microsoft.com/office/drawing/2014/main" id="{F283F8B6-B64F-4A26-9F39-F25EAD8282BD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DKT w/ feature embeddings</a:t>
                </a:r>
              </a:p>
            </p:txBody>
          </p:sp>
        </p:grp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18726E9A-1CCD-4E60-9137-9084A2EEC95D}"/>
                </a:ext>
              </a:extLst>
            </p:cNvPr>
            <p:cNvGrpSpPr/>
            <p:nvPr/>
          </p:nvGrpSpPr>
          <p:grpSpPr>
            <a:xfrm>
              <a:off x="8370002" y="8735080"/>
              <a:ext cx="8994295" cy="523220"/>
              <a:chOff x="8686801" y="5852830"/>
              <a:chExt cx="8686798" cy="523220"/>
            </a:xfrm>
          </p:grpSpPr>
          <p:sp>
            <p:nvSpPr>
              <p:cNvPr id="68" name="TextBox 19">
                <a:extLst>
                  <a:ext uri="{FF2B5EF4-FFF2-40B4-BE49-F238E27FC236}">
                    <a16:creationId xmlns:a16="http://schemas.microsoft.com/office/drawing/2014/main" id="{D27384E7-7094-4956-A26B-70953604CFE8}"/>
                  </a:ext>
                </a:extLst>
              </p:cNvPr>
              <p:cNvSpPr txBox="1"/>
              <p:nvPr/>
            </p:nvSpPr>
            <p:spPr>
              <a:xfrm>
                <a:off x="8686801" y="5852830"/>
                <a:ext cx="304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AKT-M</a:t>
                </a:r>
              </a:p>
            </p:txBody>
          </p:sp>
          <p:sp>
            <p:nvSpPr>
              <p:cNvPr id="69" name="TextBox 20">
                <a:extLst>
                  <a:ext uri="{FF2B5EF4-FFF2-40B4-BE49-F238E27FC236}">
                    <a16:creationId xmlns:a16="http://schemas.microsoft.com/office/drawing/2014/main" id="{DB228BCB-FCBA-4D4C-B891-E04355B2654E}"/>
                  </a:ext>
                </a:extLst>
              </p:cNvPr>
              <p:cNvSpPr txBox="1"/>
              <p:nvPr/>
            </p:nvSpPr>
            <p:spPr>
              <a:xfrm>
                <a:off x="12572999" y="5852830"/>
                <a:ext cx="4800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Variant of SAINT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30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CA83FF-71BF-4D1E-8362-3CCA245750A4}"/>
              </a:ext>
            </a:extLst>
          </p:cNvPr>
          <p:cNvSpPr/>
          <p:nvPr/>
        </p:nvSpPr>
        <p:spPr>
          <a:xfrm>
            <a:off x="4297680" y="7252531"/>
            <a:ext cx="9753600" cy="5131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D1F2BC-342F-4698-A9F8-20F17DEFD759}"/>
              </a:ext>
            </a:extLst>
          </p:cNvPr>
          <p:cNvSpPr/>
          <p:nvPr/>
        </p:nvSpPr>
        <p:spPr>
          <a:xfrm>
            <a:off x="4267200" y="8267700"/>
            <a:ext cx="97536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110FDC-F8B9-429C-8468-97EDA9F64889}"/>
              </a:ext>
            </a:extLst>
          </p:cNvPr>
          <p:cNvSpPr/>
          <p:nvPr/>
        </p:nvSpPr>
        <p:spPr>
          <a:xfrm>
            <a:off x="7924800" y="6362700"/>
            <a:ext cx="5943600" cy="381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975261-1ED4-41AD-9157-FBE982FC7EA1}"/>
              </a:ext>
            </a:extLst>
          </p:cNvPr>
          <p:cNvSpPr/>
          <p:nvPr/>
        </p:nvSpPr>
        <p:spPr>
          <a:xfrm>
            <a:off x="4297680" y="8028396"/>
            <a:ext cx="9753600" cy="2618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Evaluation</a:t>
            </a:r>
          </a:p>
          <a:p>
            <a:r>
              <a:rPr lang="en-US" sz="36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PERFORMANCE PREDICTION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CD20585-11C6-4EFC-8B76-179A708F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67438" y="3307866"/>
            <a:ext cx="12153124" cy="53408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3F968-21E7-46B6-A636-E524D5D47575}"/>
              </a:ext>
            </a:extLst>
          </p:cNvPr>
          <p:cNvSpPr txBox="1"/>
          <p:nvPr/>
        </p:nvSpPr>
        <p:spPr>
          <a:xfrm>
            <a:off x="5181600" y="8887480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DMKT outperforms all baselines on all datasets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F4E9D-2E42-4481-9250-202B5FCCB6E9}"/>
              </a:ext>
            </a:extLst>
          </p:cNvPr>
          <p:cNvSpPr txBox="1"/>
          <p:nvPr/>
        </p:nvSpPr>
        <p:spPr>
          <a:xfrm>
            <a:off x="13868400" y="5860702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MVKM</a:t>
            </a:r>
            <a:r>
              <a:rPr lang="en-US" sz="28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doesn’t run efficiently for larger datasets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E4180F-4986-4536-9B0F-05AB3E4375DC}"/>
              </a:ext>
            </a:extLst>
          </p:cNvPr>
          <p:cNvSpPr txBox="1"/>
          <p:nvPr/>
        </p:nvSpPr>
        <p:spPr>
          <a:xfrm>
            <a:off x="228600" y="6763871"/>
            <a:ext cx="38500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Simply adding non-assessed activities as features may harm prediction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26906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 animBg="1"/>
      <p:bldP spid="12" grpId="0" animBg="1"/>
      <p:bldP spid="6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Evaluation</a:t>
            </a:r>
          </a:p>
          <a:p>
            <a:r>
              <a:rPr lang="en-US" sz="36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STATE VISUALIZATION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19FF8A-70D8-4291-AAFC-CF4C6BE3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2200" y="4152900"/>
            <a:ext cx="13563600" cy="38913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9384CB-7AC0-4A82-B98F-C86FF874308E}"/>
              </a:ext>
            </a:extLst>
          </p:cNvPr>
          <p:cNvSpPr txBox="1"/>
          <p:nvPr/>
        </p:nvSpPr>
        <p:spPr>
          <a:xfrm>
            <a:off x="-152400" y="55245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 latent concepts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14298-43AC-4575-8140-3BC4BAC7517E}"/>
              </a:ext>
            </a:extLst>
          </p:cNvPr>
          <p:cNvSpPr txBox="1"/>
          <p:nvPr/>
        </p:nvSpPr>
        <p:spPr>
          <a:xfrm>
            <a:off x="3962400" y="3034725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Assessed activities start with A, non-assessed ones with 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A046FB-7C4D-43C7-ACC2-6260CD811A51}"/>
              </a:ext>
            </a:extLst>
          </p:cNvPr>
          <p:cNvSpPr txBox="1"/>
          <p:nvPr/>
        </p:nvSpPr>
        <p:spPr>
          <a:xfrm>
            <a:off x="3390900" y="8368725"/>
            <a:ext cx="1150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performance on assessed activities indicated by a number</a:t>
            </a:r>
          </a:p>
        </p:txBody>
      </p:sp>
    </p:spTree>
    <p:extLst>
      <p:ext uri="{BB962C8B-B14F-4D97-AF65-F5344CB8AC3E}">
        <p14:creationId xmlns:p14="http://schemas.microsoft.com/office/powerpoint/2010/main" val="316122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Evaluation</a:t>
            </a:r>
          </a:p>
          <a:p>
            <a:r>
              <a:rPr lang="en-US" sz="36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CONCEPT DISCOVERY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AF71426-3B1F-47C9-B869-5DA39B7E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0" y="2781300"/>
            <a:ext cx="9601200" cy="27068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D3427A7-0A65-43F9-91DE-503BEF3CD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58200" y="5936766"/>
            <a:ext cx="9034229" cy="39431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ECF164-4521-4561-8ADD-58893EDD4340}"/>
              </a:ext>
            </a:extLst>
          </p:cNvPr>
          <p:cNvSpPr txBox="1"/>
          <p:nvPr/>
        </p:nvSpPr>
        <p:spPr>
          <a:xfrm>
            <a:off x="925158" y="2801471"/>
            <a:ext cx="699964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weights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within network can be interpreted as </a:t>
            </a:r>
            <a:r>
              <a:rPr lang="en-US" sz="3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each latent concept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each activity</a:t>
            </a:r>
          </a:p>
          <a:p>
            <a:endParaRPr lang="en-US" sz="3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can use these weights to find similar learning resources</a:t>
            </a:r>
          </a:p>
          <a:p>
            <a:endParaRPr lang="en-US" sz="3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Concept matrix for </a:t>
            </a:r>
            <a:r>
              <a:rPr lang="en-US" sz="3200" i="1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MORF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dataset is </a:t>
            </a:r>
            <a:r>
              <a:rPr lang="en-US" sz="3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relatively sparse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with most video lectures belonging to 2-3 concepts</a:t>
            </a:r>
          </a:p>
          <a:p>
            <a:endParaRPr lang="en-US" sz="3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Video lectures in the same week have </a:t>
            </a:r>
            <a:r>
              <a:rPr lang="en-US" sz="32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similar concepts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which is expected</a:t>
            </a:r>
          </a:p>
        </p:txBody>
      </p:sp>
    </p:spTree>
    <p:extLst>
      <p:ext uri="{BB962C8B-B14F-4D97-AF65-F5344CB8AC3E}">
        <p14:creationId xmlns:p14="http://schemas.microsoft.com/office/powerpoint/2010/main" val="21978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</a:rPr>
              <a:t>Evaluation</a:t>
            </a:r>
          </a:p>
          <a:p>
            <a:r>
              <a:rPr lang="en-US" sz="36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CONCEPT DISCOVERY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D97DD6C-0B68-48E0-AC98-1D1FA44F4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76500" y="2324100"/>
            <a:ext cx="13335000" cy="75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86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0D917-7BB3-42DF-939D-AE53DEF2C72E}"/>
              </a:ext>
            </a:extLst>
          </p:cNvPr>
          <p:cNvSpPr txBox="1"/>
          <p:nvPr/>
        </p:nvSpPr>
        <p:spPr>
          <a:xfrm>
            <a:off x="1828800" y="683448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00DC1-5F95-4470-B4F3-2FB7F312CF54}"/>
              </a:ext>
            </a:extLst>
          </p:cNvPr>
          <p:cNvCxnSpPr/>
          <p:nvPr/>
        </p:nvCxnSpPr>
        <p:spPr>
          <a:xfrm>
            <a:off x="914400" y="4576636"/>
            <a:ext cx="16459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BD3C74-2793-4902-9F50-7C9C54CD04A7}"/>
              </a:ext>
            </a:extLst>
          </p:cNvPr>
          <p:cNvSpPr/>
          <p:nvPr/>
        </p:nvSpPr>
        <p:spPr>
          <a:xfrm>
            <a:off x="2603500" y="4309936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77984-9BAB-4397-BB85-846C8F4119BD}"/>
              </a:ext>
            </a:extLst>
          </p:cNvPr>
          <p:cNvSpPr/>
          <p:nvPr/>
        </p:nvSpPr>
        <p:spPr>
          <a:xfrm>
            <a:off x="5740400" y="4309936"/>
            <a:ext cx="533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FD5A43-2470-42CE-B7C7-9142E5598658}"/>
              </a:ext>
            </a:extLst>
          </p:cNvPr>
          <p:cNvSpPr/>
          <p:nvPr/>
        </p:nvSpPr>
        <p:spPr>
          <a:xfrm>
            <a:off x="8877300" y="4309936"/>
            <a:ext cx="533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BFC7A5-1D42-4E2A-B963-608928E09F9A}"/>
              </a:ext>
            </a:extLst>
          </p:cNvPr>
          <p:cNvSpPr/>
          <p:nvPr/>
        </p:nvSpPr>
        <p:spPr>
          <a:xfrm>
            <a:off x="12014200" y="4309936"/>
            <a:ext cx="533400" cy="53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31D0B-7D8D-4139-9A26-637F0779040C}"/>
              </a:ext>
            </a:extLst>
          </p:cNvPr>
          <p:cNvSpPr/>
          <p:nvPr/>
        </p:nvSpPr>
        <p:spPr>
          <a:xfrm>
            <a:off x="15151100" y="4309936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D9D36-4A8A-4C79-9D06-315EECD5C5B4}"/>
              </a:ext>
            </a:extLst>
          </p:cNvPr>
          <p:cNvSpPr txBox="1"/>
          <p:nvPr/>
        </p:nvSpPr>
        <p:spPr>
          <a:xfrm>
            <a:off x="1469034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494F5-BF70-4098-BD50-79BBAC1054DF}"/>
              </a:ext>
            </a:extLst>
          </p:cNvPr>
          <p:cNvSpPr txBox="1"/>
          <p:nvPr/>
        </p:nvSpPr>
        <p:spPr>
          <a:xfrm>
            <a:off x="4599534" y="53370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A9CEA-9955-4C3E-B576-E40679DF4FEF}"/>
              </a:ext>
            </a:extLst>
          </p:cNvPr>
          <p:cNvSpPr txBox="1"/>
          <p:nvPr/>
        </p:nvSpPr>
        <p:spPr>
          <a:xfrm>
            <a:off x="7738568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9799D-CA72-4C82-9F47-68B3538ED0D1}"/>
              </a:ext>
            </a:extLst>
          </p:cNvPr>
          <p:cNvSpPr txBox="1"/>
          <p:nvPr/>
        </p:nvSpPr>
        <p:spPr>
          <a:xfrm>
            <a:off x="10869066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541CF-B455-4B6B-A422-DC2012C206F3}"/>
              </a:ext>
            </a:extLst>
          </p:cNvPr>
          <p:cNvSpPr txBox="1"/>
          <p:nvPr/>
        </p:nvSpPr>
        <p:spPr>
          <a:xfrm>
            <a:off x="14008100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0972FAD0-0FFB-4C71-A78A-1FA54504EF0F}"/>
              </a:ext>
            </a:extLst>
          </p:cNvPr>
          <p:cNvCxnSpPr>
            <a:cxnSpLocks/>
          </p:cNvCxnSpPr>
          <p:nvPr/>
        </p:nvCxnSpPr>
        <p:spPr>
          <a:xfrm>
            <a:off x="15417800" y="3238500"/>
            <a:ext cx="0" cy="7620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6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CF853D4-118F-4CBA-B277-B24879DFBA27}"/>
              </a:ext>
            </a:extLst>
          </p:cNvPr>
          <p:cNvSpPr txBox="1"/>
          <p:nvPr/>
        </p:nvSpPr>
        <p:spPr>
          <a:xfrm>
            <a:off x="914400" y="437971"/>
            <a:ext cx="1645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/>
                </a:solidFill>
              </a:rPr>
              <a:t>Conclusion &amp; Future Work</a:t>
            </a:r>
          </a:p>
        </p:txBody>
      </p:sp>
      <p:sp>
        <p:nvSpPr>
          <p:cNvPr id="4" name="TextBox 98">
            <a:extLst>
              <a:ext uri="{FF2B5EF4-FFF2-40B4-BE49-F238E27FC236}">
                <a16:creationId xmlns:a16="http://schemas.microsoft.com/office/drawing/2014/main" id="{50A1D3F8-A011-4BBA-860A-B38970123D16}"/>
              </a:ext>
            </a:extLst>
          </p:cNvPr>
          <p:cNvSpPr txBox="1"/>
          <p:nvPr/>
        </p:nvSpPr>
        <p:spPr>
          <a:xfrm>
            <a:off x="1371600" y="2324100"/>
            <a:ext cx="1554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cs typeface="Calibri Light" panose="020F0302020204030204" pitchFamily="34" charset="0"/>
              </a:rPr>
              <a:t>The paper proposes DMKT, the first </a:t>
            </a:r>
            <a:r>
              <a:rPr lang="en-US" sz="4800" dirty="0">
                <a:solidFill>
                  <a:schemeClr val="accent2"/>
                </a:solidFill>
                <a:cs typeface="Calibri Light" panose="020F0302020204030204" pitchFamily="34" charset="0"/>
              </a:rPr>
              <a:t>deep learning based KT framework</a:t>
            </a:r>
            <a:r>
              <a:rPr lang="en-US" sz="4800" dirty="0">
                <a:cs typeface="Calibri Light" panose="020F0302020204030204" pitchFamily="34" charset="0"/>
              </a:rPr>
              <a:t> to incorporate </a:t>
            </a:r>
            <a:r>
              <a:rPr lang="en-US" sz="4800" dirty="0">
                <a:solidFill>
                  <a:schemeClr val="accent2"/>
                </a:solidFill>
                <a:cs typeface="Calibri Light" panose="020F0302020204030204" pitchFamily="34" charset="0"/>
              </a:rPr>
              <a:t>non-assessed learning resources</a:t>
            </a: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79E14C56-F54E-4E94-BD21-4D9F786A52E5}"/>
              </a:ext>
            </a:extLst>
          </p:cNvPr>
          <p:cNvSpPr txBox="1"/>
          <p:nvPr/>
        </p:nvSpPr>
        <p:spPr>
          <a:xfrm>
            <a:off x="920496" y="4457700"/>
            <a:ext cx="4565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cs typeface="Calibri Light" panose="020F0302020204030204" pitchFamily="34" charset="0"/>
              </a:rPr>
              <a:t>DMKT outperforms all baselines on the evaluated datasets</a:t>
            </a:r>
            <a:endParaRPr lang="en-US" sz="36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96">
            <a:extLst>
              <a:ext uri="{FF2B5EF4-FFF2-40B4-BE49-F238E27FC236}">
                <a16:creationId xmlns:a16="http://schemas.microsoft.com/office/drawing/2014/main" id="{6DAA38D0-1C9A-4117-BDA2-30364B327DC7}"/>
              </a:ext>
            </a:extLst>
          </p:cNvPr>
          <p:cNvSpPr txBox="1"/>
          <p:nvPr/>
        </p:nvSpPr>
        <p:spPr>
          <a:xfrm>
            <a:off x="12801600" y="5011697"/>
            <a:ext cx="456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cs typeface="Calibri Light" panose="020F0302020204030204" pitchFamily="34" charset="0"/>
              </a:rPr>
              <a:t>Future work</a:t>
            </a:r>
            <a:endParaRPr lang="en-US" sz="36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97">
            <a:extLst>
              <a:ext uri="{FF2B5EF4-FFF2-40B4-BE49-F238E27FC236}">
                <a16:creationId xmlns:a16="http://schemas.microsoft.com/office/drawing/2014/main" id="{B04E925B-6027-4320-981C-441DC890F884}"/>
              </a:ext>
            </a:extLst>
          </p:cNvPr>
          <p:cNvSpPr txBox="1"/>
          <p:nvPr/>
        </p:nvSpPr>
        <p:spPr>
          <a:xfrm>
            <a:off x="6861049" y="4457700"/>
            <a:ext cx="4565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cs typeface="Calibri Light" panose="020F0302020204030204" pitchFamily="34" charset="0"/>
              </a:rPr>
              <a:t>DMKT can discover latent concepts of non-assessed materials</a:t>
            </a:r>
            <a:endParaRPr lang="en-US" sz="36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0" name="TextBox 99">
            <a:extLst>
              <a:ext uri="{FF2B5EF4-FFF2-40B4-BE49-F238E27FC236}">
                <a16:creationId xmlns:a16="http://schemas.microsoft.com/office/drawing/2014/main" id="{DD80616D-9F7E-4782-BC55-2E6B1275146A}"/>
              </a:ext>
            </a:extLst>
          </p:cNvPr>
          <p:cNvSpPr txBox="1"/>
          <p:nvPr/>
        </p:nvSpPr>
        <p:spPr>
          <a:xfrm>
            <a:off x="914400" y="6504444"/>
            <a:ext cx="4565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Same </a:t>
            </a:r>
            <a:r>
              <a:rPr lang="en-US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qualitative advantages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that DKVMN has: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represent non-linear relationships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Performance scales well with amount of data</a:t>
            </a:r>
          </a:p>
        </p:txBody>
      </p:sp>
      <p:sp>
        <p:nvSpPr>
          <p:cNvPr id="11" name="TextBox 101">
            <a:extLst>
              <a:ext uri="{FF2B5EF4-FFF2-40B4-BE49-F238E27FC236}">
                <a16:creationId xmlns:a16="http://schemas.microsoft.com/office/drawing/2014/main" id="{42E28BD4-7829-4ADD-B03A-76383B47598C}"/>
              </a:ext>
            </a:extLst>
          </p:cNvPr>
          <p:cNvSpPr txBox="1"/>
          <p:nvPr/>
        </p:nvSpPr>
        <p:spPr>
          <a:xfrm>
            <a:off x="6858001" y="6504444"/>
            <a:ext cx="4565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 </a:t>
            </a:r>
            <a:r>
              <a:rPr lang="en-US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finds similarities 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between learning resources</a:t>
            </a:r>
          </a:p>
          <a:p>
            <a:endParaRPr lang="en-US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Evolution of knowledge state for each student is </a:t>
            </a:r>
            <a:r>
              <a:rPr lang="en-US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interpretable</a:t>
            </a:r>
          </a:p>
        </p:txBody>
      </p:sp>
      <p:sp>
        <p:nvSpPr>
          <p:cNvPr id="12" name="TextBox 103">
            <a:extLst>
              <a:ext uri="{FF2B5EF4-FFF2-40B4-BE49-F238E27FC236}">
                <a16:creationId xmlns:a16="http://schemas.microsoft.com/office/drawing/2014/main" id="{377C45D9-2C99-4C9D-B663-E6E7DF266AAA}"/>
              </a:ext>
            </a:extLst>
          </p:cNvPr>
          <p:cNvSpPr txBox="1"/>
          <p:nvPr/>
        </p:nvSpPr>
        <p:spPr>
          <a:xfrm>
            <a:off x="12801602" y="6504444"/>
            <a:ext cx="4565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Investigate model performance on </a:t>
            </a:r>
            <a:r>
              <a:rPr lang="en-US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learning resources</a:t>
            </a:r>
          </a:p>
          <a:p>
            <a:endParaRPr lang="en-US" sz="28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Goal is to provide </a:t>
            </a:r>
            <a:r>
              <a:rPr lang="en-US" sz="280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tailored learning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9928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0D917-7BB3-42DF-939D-AE53DEF2C72E}"/>
              </a:ext>
            </a:extLst>
          </p:cNvPr>
          <p:cNvSpPr txBox="1"/>
          <p:nvPr/>
        </p:nvSpPr>
        <p:spPr>
          <a:xfrm>
            <a:off x="1828800" y="683448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4E6CA9-BC29-4A19-A4C3-53A28D877770}"/>
              </a:ext>
            </a:extLst>
          </p:cNvPr>
          <p:cNvGrpSpPr/>
          <p:nvPr/>
        </p:nvGrpSpPr>
        <p:grpSpPr>
          <a:xfrm>
            <a:off x="914400" y="4309936"/>
            <a:ext cx="16459200" cy="533400"/>
            <a:chOff x="914400" y="8534400"/>
            <a:chExt cx="16459200" cy="5334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6100DC1-5F95-4470-B4F3-2FB7F312CF54}"/>
                </a:ext>
              </a:extLst>
            </p:cNvPr>
            <p:cNvCxnSpPr/>
            <p:nvPr/>
          </p:nvCxnSpPr>
          <p:spPr>
            <a:xfrm>
              <a:off x="914400" y="8801100"/>
              <a:ext cx="164592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2303453-94C0-481F-B925-68B8B4DAE3BC}"/>
                </a:ext>
              </a:extLst>
            </p:cNvPr>
            <p:cNvGrpSpPr/>
            <p:nvPr/>
          </p:nvGrpSpPr>
          <p:grpSpPr>
            <a:xfrm>
              <a:off x="2603500" y="8534400"/>
              <a:ext cx="13081000" cy="533400"/>
              <a:chOff x="2603500" y="4876800"/>
              <a:chExt cx="13081000" cy="53340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ABD3C74-2793-4902-9F50-7C9C54CD04A7}"/>
                  </a:ext>
                </a:extLst>
              </p:cNvPr>
              <p:cNvSpPr/>
              <p:nvPr/>
            </p:nvSpPr>
            <p:spPr>
              <a:xfrm>
                <a:off x="2603500" y="4876800"/>
                <a:ext cx="533400" cy="533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accent6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3377984-9BAB-4397-BB85-846C8F4119BD}"/>
                  </a:ext>
                </a:extLst>
              </p:cNvPr>
              <p:cNvSpPr/>
              <p:nvPr/>
            </p:nvSpPr>
            <p:spPr>
              <a:xfrm>
                <a:off x="5740400" y="4876800"/>
                <a:ext cx="533400" cy="53340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EFD5A43-2470-42CE-B7C7-9142E5598658}"/>
                  </a:ext>
                </a:extLst>
              </p:cNvPr>
              <p:cNvSpPr/>
              <p:nvPr/>
            </p:nvSpPr>
            <p:spPr>
              <a:xfrm>
                <a:off x="8877300" y="4876800"/>
                <a:ext cx="533400" cy="533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BFC7A5-1D42-4E2A-B963-608928E09F9A}"/>
                  </a:ext>
                </a:extLst>
              </p:cNvPr>
              <p:cNvSpPr/>
              <p:nvPr/>
            </p:nvSpPr>
            <p:spPr>
              <a:xfrm>
                <a:off x="12014200" y="4876800"/>
                <a:ext cx="533400" cy="5334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F531D0B-7D8D-4139-9A26-637F0779040C}"/>
                  </a:ext>
                </a:extLst>
              </p:cNvPr>
              <p:cNvSpPr/>
              <p:nvPr/>
            </p:nvSpPr>
            <p:spPr>
              <a:xfrm>
                <a:off x="15151100" y="4876800"/>
                <a:ext cx="533400" cy="5334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9AD9D36-4A8A-4C79-9D06-315EECD5C5B4}"/>
              </a:ext>
            </a:extLst>
          </p:cNvPr>
          <p:cNvSpPr txBox="1"/>
          <p:nvPr/>
        </p:nvSpPr>
        <p:spPr>
          <a:xfrm>
            <a:off x="1469034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494F5-BF70-4098-BD50-79BBAC1054DF}"/>
              </a:ext>
            </a:extLst>
          </p:cNvPr>
          <p:cNvSpPr txBox="1"/>
          <p:nvPr/>
        </p:nvSpPr>
        <p:spPr>
          <a:xfrm>
            <a:off x="4599534" y="53370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A9CEA-9955-4C3E-B576-E40679DF4FEF}"/>
              </a:ext>
            </a:extLst>
          </p:cNvPr>
          <p:cNvSpPr txBox="1"/>
          <p:nvPr/>
        </p:nvSpPr>
        <p:spPr>
          <a:xfrm>
            <a:off x="7738568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9799D-CA72-4C82-9F47-68B3538ED0D1}"/>
              </a:ext>
            </a:extLst>
          </p:cNvPr>
          <p:cNvSpPr txBox="1"/>
          <p:nvPr/>
        </p:nvSpPr>
        <p:spPr>
          <a:xfrm>
            <a:off x="10869066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541CF-B455-4B6B-A422-DC2012C206F3}"/>
              </a:ext>
            </a:extLst>
          </p:cNvPr>
          <p:cNvSpPr txBox="1"/>
          <p:nvPr/>
        </p:nvSpPr>
        <p:spPr>
          <a:xfrm>
            <a:off x="14008100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103920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99C88E8-084C-449F-B879-549C98AF9466}"/>
              </a:ext>
            </a:extLst>
          </p:cNvPr>
          <p:cNvSpPr txBox="1"/>
          <p:nvPr/>
        </p:nvSpPr>
        <p:spPr>
          <a:xfrm>
            <a:off x="3467100" y="3204507"/>
            <a:ext cx="11353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  <a:br>
              <a:rPr lang="en-US" sz="16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Questions?</a:t>
            </a:r>
            <a:endParaRPr lang="en-US" sz="7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3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id="{8C8716FC-3A43-4D99-A135-A0D205AE2F07}"/>
              </a:ext>
            </a:extLst>
          </p:cNvPr>
          <p:cNvSpPr txBox="1"/>
          <p:nvPr/>
        </p:nvSpPr>
        <p:spPr>
          <a:xfrm>
            <a:off x="762000" y="3989338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/>
                </a:solidFill>
              </a:rPr>
              <a:t>Architecture of DMKT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B44029-6A1B-446A-B467-55CB6E306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552450"/>
            <a:ext cx="11839451" cy="918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99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4">
            <a:extLst>
              <a:ext uri="{FF2B5EF4-FFF2-40B4-BE49-F238E27FC236}">
                <a16:creationId xmlns:a16="http://schemas.microsoft.com/office/drawing/2014/main" id="{F59DC52F-8738-44B1-A0DA-A26632765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4814" y="453252"/>
            <a:ext cx="8791575" cy="9362021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8C8716FC-3A43-4D99-A135-A0D205AE2F07}"/>
              </a:ext>
            </a:extLst>
          </p:cNvPr>
          <p:cNvSpPr txBox="1"/>
          <p:nvPr/>
        </p:nvSpPr>
        <p:spPr>
          <a:xfrm>
            <a:off x="1905000" y="3989336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/>
                </a:solidFill>
              </a:rPr>
              <a:t>Architecture of DKVMN</a:t>
            </a:r>
          </a:p>
        </p:txBody>
      </p:sp>
    </p:spTree>
    <p:extLst>
      <p:ext uri="{BB962C8B-B14F-4D97-AF65-F5344CB8AC3E}">
        <p14:creationId xmlns:p14="http://schemas.microsoft.com/office/powerpoint/2010/main" val="368831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0D917-7BB3-42DF-939D-AE53DEF2C72E}"/>
              </a:ext>
            </a:extLst>
          </p:cNvPr>
          <p:cNvSpPr txBox="1"/>
          <p:nvPr/>
        </p:nvSpPr>
        <p:spPr>
          <a:xfrm>
            <a:off x="1828800" y="683448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00DC1-5F95-4470-B4F3-2FB7F312CF54}"/>
              </a:ext>
            </a:extLst>
          </p:cNvPr>
          <p:cNvCxnSpPr/>
          <p:nvPr/>
        </p:nvCxnSpPr>
        <p:spPr>
          <a:xfrm>
            <a:off x="914400" y="4576636"/>
            <a:ext cx="16459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BD3C74-2793-4902-9F50-7C9C54CD04A7}"/>
              </a:ext>
            </a:extLst>
          </p:cNvPr>
          <p:cNvSpPr/>
          <p:nvPr/>
        </p:nvSpPr>
        <p:spPr>
          <a:xfrm>
            <a:off x="2603500" y="4309936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77984-9BAB-4397-BB85-846C8F4119BD}"/>
              </a:ext>
            </a:extLst>
          </p:cNvPr>
          <p:cNvSpPr/>
          <p:nvPr/>
        </p:nvSpPr>
        <p:spPr>
          <a:xfrm>
            <a:off x="5740400" y="4309936"/>
            <a:ext cx="533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FD5A43-2470-42CE-B7C7-9142E5598658}"/>
              </a:ext>
            </a:extLst>
          </p:cNvPr>
          <p:cNvSpPr/>
          <p:nvPr/>
        </p:nvSpPr>
        <p:spPr>
          <a:xfrm>
            <a:off x="8877300" y="4309936"/>
            <a:ext cx="533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BFC7A5-1D42-4E2A-B963-608928E09F9A}"/>
              </a:ext>
            </a:extLst>
          </p:cNvPr>
          <p:cNvSpPr/>
          <p:nvPr/>
        </p:nvSpPr>
        <p:spPr>
          <a:xfrm>
            <a:off x="12014200" y="4309936"/>
            <a:ext cx="533400" cy="53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31D0B-7D8D-4139-9A26-637F0779040C}"/>
              </a:ext>
            </a:extLst>
          </p:cNvPr>
          <p:cNvSpPr/>
          <p:nvPr/>
        </p:nvSpPr>
        <p:spPr>
          <a:xfrm>
            <a:off x="15151100" y="4309936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D9D36-4A8A-4C79-9D06-315EECD5C5B4}"/>
              </a:ext>
            </a:extLst>
          </p:cNvPr>
          <p:cNvSpPr txBox="1"/>
          <p:nvPr/>
        </p:nvSpPr>
        <p:spPr>
          <a:xfrm>
            <a:off x="1469034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494F5-BF70-4098-BD50-79BBAC1054DF}"/>
              </a:ext>
            </a:extLst>
          </p:cNvPr>
          <p:cNvSpPr txBox="1"/>
          <p:nvPr/>
        </p:nvSpPr>
        <p:spPr>
          <a:xfrm>
            <a:off x="4599534" y="53370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A9CEA-9955-4C3E-B576-E40679DF4FEF}"/>
              </a:ext>
            </a:extLst>
          </p:cNvPr>
          <p:cNvSpPr txBox="1"/>
          <p:nvPr/>
        </p:nvSpPr>
        <p:spPr>
          <a:xfrm>
            <a:off x="7738568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9799D-CA72-4C82-9F47-68B3538ED0D1}"/>
              </a:ext>
            </a:extLst>
          </p:cNvPr>
          <p:cNvSpPr txBox="1"/>
          <p:nvPr/>
        </p:nvSpPr>
        <p:spPr>
          <a:xfrm>
            <a:off x="10869066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541CF-B455-4B6B-A422-DC2012C206F3}"/>
              </a:ext>
            </a:extLst>
          </p:cNvPr>
          <p:cNvSpPr txBox="1"/>
          <p:nvPr/>
        </p:nvSpPr>
        <p:spPr>
          <a:xfrm>
            <a:off x="14008100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</a:p>
        </p:txBody>
      </p:sp>
      <p:cxnSp>
        <p:nvCxnSpPr>
          <p:cNvPr id="24" name="Straight Arrow Connector 2">
            <a:extLst>
              <a:ext uri="{FF2B5EF4-FFF2-40B4-BE49-F238E27FC236}">
                <a16:creationId xmlns:a16="http://schemas.microsoft.com/office/drawing/2014/main" id="{947B028E-33BC-41F5-96B4-78232F7FAF15}"/>
              </a:ext>
            </a:extLst>
          </p:cNvPr>
          <p:cNvCxnSpPr>
            <a:cxnSpLocks/>
          </p:cNvCxnSpPr>
          <p:nvPr/>
        </p:nvCxnSpPr>
        <p:spPr>
          <a:xfrm>
            <a:off x="2870200" y="3238500"/>
            <a:ext cx="0" cy="76200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1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DE8C7-CADD-4DC0-857E-88796AB68CFD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6"/>
                </a:solidFill>
              </a:rPr>
              <a:t>Motivation</a:t>
            </a:r>
          </a:p>
          <a:p>
            <a:r>
              <a:rPr lang="en-US" sz="36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 NON-ASSESSED LEARNING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FB8165-BE88-42D0-91AB-58034E743FFA}"/>
              </a:ext>
            </a:extLst>
          </p:cNvPr>
          <p:cNvSpPr txBox="1"/>
          <p:nvPr/>
        </p:nvSpPr>
        <p:spPr>
          <a:xfrm>
            <a:off x="304802" y="3530144"/>
            <a:ext cx="7924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Education landscape shifts toward distance learning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Modern online systems can handle heterogenous types of learning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E9366-C8C1-4045-A133-136D98BC24D2}"/>
              </a:ext>
            </a:extLst>
          </p:cNvPr>
          <p:cNvSpPr txBox="1"/>
          <p:nvPr/>
        </p:nvSpPr>
        <p:spPr>
          <a:xfrm>
            <a:off x="9897919" y="3314700"/>
            <a:ext cx="79247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Some activities are assessed (e.g., quiz), some are non-assessed (e.g., lecture)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Assessed activities provide a direct window to student knowledge though activity performance, but such observations do not exist for non-assessed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029B6-FB48-4F44-811D-C2BA29E8BBB9}"/>
              </a:ext>
            </a:extLst>
          </p:cNvPr>
          <p:cNvSpPr txBox="1"/>
          <p:nvPr/>
        </p:nvSpPr>
        <p:spPr>
          <a:xfrm>
            <a:off x="468870" y="6438900"/>
            <a:ext cx="77607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Most KT approaches do not model non-assessed activities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student learn though these materials too. Modeling them should result in better knowledge state accuracy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EC73F-8639-4042-91BD-55F01C389E8E}"/>
              </a:ext>
            </a:extLst>
          </p:cNvPr>
          <p:cNvSpPr txBox="1"/>
          <p:nvPr/>
        </p:nvSpPr>
        <p:spPr>
          <a:xfrm>
            <a:off x="9897918" y="6438900"/>
            <a:ext cx="792479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DMKT </a:t>
            </a:r>
            <a:r>
              <a:rPr lang="en-US" sz="3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student knowledge gain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between consecutive assessed activities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gain is </a:t>
            </a:r>
            <a:r>
              <a:rPr lang="en-US" sz="28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distributed among in-between non-assessed activities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DMKT can </a:t>
            </a:r>
            <a:r>
              <a:rPr lang="en-US" sz="2800" dirty="0">
                <a:solidFill>
                  <a:schemeClr val="accent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discover the underlying latent concept</a:t>
            </a:r>
            <a:r>
              <a:rPr lang="en-US" sz="28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 (non-)assessed materials.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D3DAF3-F5B6-407A-AF42-2310140F0076}"/>
              </a:ext>
            </a:extLst>
          </p:cNvPr>
          <p:cNvCxnSpPr>
            <a:cxnSpLocks/>
          </p:cNvCxnSpPr>
          <p:nvPr/>
        </p:nvCxnSpPr>
        <p:spPr>
          <a:xfrm>
            <a:off x="8377959" y="4561195"/>
            <a:ext cx="1371600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82724B-0C8D-4F25-8D3D-D47157C89C6C}"/>
              </a:ext>
            </a:extLst>
          </p:cNvPr>
          <p:cNvCxnSpPr>
            <a:cxnSpLocks/>
          </p:cNvCxnSpPr>
          <p:nvPr/>
        </p:nvCxnSpPr>
        <p:spPr>
          <a:xfrm>
            <a:off x="8377958" y="7685395"/>
            <a:ext cx="1371600" cy="0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4A847E-9FD7-421F-8BA3-3554A0FB3774}"/>
              </a:ext>
            </a:extLst>
          </p:cNvPr>
          <p:cNvCxnSpPr>
            <a:cxnSpLocks/>
          </p:cNvCxnSpPr>
          <p:nvPr/>
        </p:nvCxnSpPr>
        <p:spPr>
          <a:xfrm flipH="1">
            <a:off x="8382000" y="5807690"/>
            <a:ext cx="1515919" cy="772383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0D917-7BB3-42DF-939D-AE53DEF2C72E}"/>
              </a:ext>
            </a:extLst>
          </p:cNvPr>
          <p:cNvSpPr txBox="1"/>
          <p:nvPr/>
        </p:nvSpPr>
        <p:spPr>
          <a:xfrm>
            <a:off x="1828800" y="683448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00DC1-5F95-4470-B4F3-2FB7F312CF54}"/>
              </a:ext>
            </a:extLst>
          </p:cNvPr>
          <p:cNvCxnSpPr/>
          <p:nvPr/>
        </p:nvCxnSpPr>
        <p:spPr>
          <a:xfrm>
            <a:off x="914400" y="4576636"/>
            <a:ext cx="16459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BD3C74-2793-4902-9F50-7C9C54CD04A7}"/>
              </a:ext>
            </a:extLst>
          </p:cNvPr>
          <p:cNvSpPr/>
          <p:nvPr/>
        </p:nvSpPr>
        <p:spPr>
          <a:xfrm>
            <a:off x="2603500" y="4309936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77984-9BAB-4397-BB85-846C8F4119BD}"/>
              </a:ext>
            </a:extLst>
          </p:cNvPr>
          <p:cNvSpPr/>
          <p:nvPr/>
        </p:nvSpPr>
        <p:spPr>
          <a:xfrm>
            <a:off x="5740400" y="4309936"/>
            <a:ext cx="533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FD5A43-2470-42CE-B7C7-9142E5598658}"/>
              </a:ext>
            </a:extLst>
          </p:cNvPr>
          <p:cNvSpPr/>
          <p:nvPr/>
        </p:nvSpPr>
        <p:spPr>
          <a:xfrm>
            <a:off x="8877300" y="4309936"/>
            <a:ext cx="533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BFC7A5-1D42-4E2A-B963-608928E09F9A}"/>
              </a:ext>
            </a:extLst>
          </p:cNvPr>
          <p:cNvSpPr/>
          <p:nvPr/>
        </p:nvSpPr>
        <p:spPr>
          <a:xfrm>
            <a:off x="12014200" y="4309936"/>
            <a:ext cx="533400" cy="53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31D0B-7D8D-4139-9A26-637F0779040C}"/>
              </a:ext>
            </a:extLst>
          </p:cNvPr>
          <p:cNvSpPr/>
          <p:nvPr/>
        </p:nvSpPr>
        <p:spPr>
          <a:xfrm>
            <a:off x="15151100" y="4309936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D9D36-4A8A-4C79-9D06-315EECD5C5B4}"/>
              </a:ext>
            </a:extLst>
          </p:cNvPr>
          <p:cNvSpPr txBox="1"/>
          <p:nvPr/>
        </p:nvSpPr>
        <p:spPr>
          <a:xfrm>
            <a:off x="1469034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494F5-BF70-4098-BD50-79BBAC1054DF}"/>
              </a:ext>
            </a:extLst>
          </p:cNvPr>
          <p:cNvSpPr txBox="1"/>
          <p:nvPr/>
        </p:nvSpPr>
        <p:spPr>
          <a:xfrm>
            <a:off x="4599534" y="53370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24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A9CEA-9955-4C3E-B576-E40679DF4FEF}"/>
              </a:ext>
            </a:extLst>
          </p:cNvPr>
          <p:cNvSpPr txBox="1"/>
          <p:nvPr/>
        </p:nvSpPr>
        <p:spPr>
          <a:xfrm>
            <a:off x="7738568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2000" dirty="0">
              <a:solidFill>
                <a:schemeClr val="accent1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9799D-CA72-4C82-9F47-68B3538ED0D1}"/>
              </a:ext>
            </a:extLst>
          </p:cNvPr>
          <p:cNvSpPr txBox="1"/>
          <p:nvPr/>
        </p:nvSpPr>
        <p:spPr>
          <a:xfrm>
            <a:off x="10869066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541CF-B455-4B6B-A422-DC2012C206F3}"/>
              </a:ext>
            </a:extLst>
          </p:cNvPr>
          <p:cNvSpPr txBox="1"/>
          <p:nvPr/>
        </p:nvSpPr>
        <p:spPr>
          <a:xfrm>
            <a:off x="14008100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612C64CA-7B42-41A2-AEED-48CC868F555B}"/>
              </a:ext>
            </a:extLst>
          </p:cNvPr>
          <p:cNvCxnSpPr>
            <a:cxnSpLocks/>
          </p:cNvCxnSpPr>
          <p:nvPr/>
        </p:nvCxnSpPr>
        <p:spPr>
          <a:xfrm>
            <a:off x="6007100" y="3238500"/>
            <a:ext cx="0" cy="76200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4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DE8C7-CADD-4DC0-857E-88796AB68CFD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3"/>
                </a:solidFill>
              </a:rPr>
              <a:t>Related Work</a:t>
            </a:r>
          </a:p>
          <a:p>
            <a:r>
              <a:rPr lang="en-US" sz="36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KNOWLEDGE TRACING IN THE LITERATURE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1F15D4-4E9A-4A2B-A4F1-C375BABE7D67}"/>
              </a:ext>
            </a:extLst>
          </p:cNvPr>
          <p:cNvSpPr txBox="1"/>
          <p:nvPr/>
        </p:nvSpPr>
        <p:spPr>
          <a:xfrm>
            <a:off x="609601" y="2937510"/>
            <a:ext cx="5486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 methods model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transitions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assessed learning resources using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predefined knowledge model</a:t>
            </a:r>
          </a:p>
          <a:p>
            <a:endParaRPr lang="en-US" sz="3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Bayesian Knowledge Tracing (</a:t>
            </a:r>
            <a:r>
              <a:rPr lang="en-US" sz="32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BKT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Item Response Theory (</a:t>
            </a:r>
            <a:r>
              <a:rPr lang="en-US" sz="32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IRT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6DABFE-C336-4DB0-A9F2-ACC3B88C72B8}"/>
              </a:ext>
            </a:extLst>
          </p:cNvPr>
          <p:cNvSpPr txBox="1"/>
          <p:nvPr/>
        </p:nvSpPr>
        <p:spPr>
          <a:xfrm>
            <a:off x="12192000" y="2937510"/>
            <a:ext cx="5486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None of the deep learning models have focused on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non-assessed activities</a:t>
            </a:r>
          </a:p>
          <a:p>
            <a:endParaRPr lang="en-US" sz="3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According to authors, only </a:t>
            </a:r>
            <a:r>
              <a:rPr lang="en-US" sz="32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Multi-View Knowledge Models 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32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MVKMs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 support such resources.</a:t>
            </a:r>
          </a:p>
          <a:p>
            <a:endParaRPr lang="en-US" sz="3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it can </a:t>
            </a:r>
            <a:r>
              <a:rPr lang="en-US" sz="32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only learn linear relationships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between latent concepts and faces </a:t>
            </a:r>
            <a:r>
              <a:rPr lang="en-US" sz="320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scalability issues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34136F-E3DA-41A5-872D-8C4759CB8EC9}"/>
              </a:ext>
            </a:extLst>
          </p:cNvPr>
          <p:cNvSpPr txBox="1"/>
          <p:nvPr/>
        </p:nvSpPr>
        <p:spPr>
          <a:xfrm>
            <a:off x="6400801" y="2937510"/>
            <a:ext cx="54864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Recent techniques based on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deep learning 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</a:t>
            </a:r>
            <a:r>
              <a:rPr lang="en-US" sz="36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latent concepts in activities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while training</a:t>
            </a:r>
          </a:p>
          <a:p>
            <a:endParaRPr lang="en-US" sz="3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Deep Knowledge Tracing (DKT)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Transformer-based neural networks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Dynamic Key-Value Memory Networks (</a:t>
            </a:r>
            <a:r>
              <a:rPr lang="en-US" sz="32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DKVMNs</a:t>
            </a: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Extensions to </a:t>
            </a:r>
            <a:r>
              <a:rPr lang="en-US" sz="3200" dirty="0" err="1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DKVMN</a:t>
            </a:r>
            <a:endParaRPr lang="en-US" sz="3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60D917-7BB3-42DF-939D-AE53DEF2C72E}"/>
              </a:ext>
            </a:extLst>
          </p:cNvPr>
          <p:cNvSpPr txBox="1"/>
          <p:nvPr/>
        </p:nvSpPr>
        <p:spPr>
          <a:xfrm>
            <a:off x="1828800" y="683448"/>
            <a:ext cx="1463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Timeline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100DC1-5F95-4470-B4F3-2FB7F312CF54}"/>
              </a:ext>
            </a:extLst>
          </p:cNvPr>
          <p:cNvCxnSpPr/>
          <p:nvPr/>
        </p:nvCxnSpPr>
        <p:spPr>
          <a:xfrm>
            <a:off x="914400" y="4576636"/>
            <a:ext cx="16459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BD3C74-2793-4902-9F50-7C9C54CD04A7}"/>
              </a:ext>
            </a:extLst>
          </p:cNvPr>
          <p:cNvSpPr/>
          <p:nvPr/>
        </p:nvSpPr>
        <p:spPr>
          <a:xfrm>
            <a:off x="2603500" y="4309936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3377984-9BAB-4397-BB85-846C8F4119BD}"/>
              </a:ext>
            </a:extLst>
          </p:cNvPr>
          <p:cNvSpPr/>
          <p:nvPr/>
        </p:nvSpPr>
        <p:spPr>
          <a:xfrm>
            <a:off x="5740400" y="4309936"/>
            <a:ext cx="533400" cy="533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FD5A43-2470-42CE-B7C7-9142E5598658}"/>
              </a:ext>
            </a:extLst>
          </p:cNvPr>
          <p:cNvSpPr/>
          <p:nvPr/>
        </p:nvSpPr>
        <p:spPr>
          <a:xfrm>
            <a:off x="8877300" y="4309936"/>
            <a:ext cx="5334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BFC7A5-1D42-4E2A-B963-608928E09F9A}"/>
              </a:ext>
            </a:extLst>
          </p:cNvPr>
          <p:cNvSpPr/>
          <p:nvPr/>
        </p:nvSpPr>
        <p:spPr>
          <a:xfrm>
            <a:off x="12014200" y="4309936"/>
            <a:ext cx="533400" cy="53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F531D0B-7D8D-4139-9A26-637F0779040C}"/>
              </a:ext>
            </a:extLst>
          </p:cNvPr>
          <p:cNvSpPr/>
          <p:nvPr/>
        </p:nvSpPr>
        <p:spPr>
          <a:xfrm>
            <a:off x="15151100" y="4309936"/>
            <a:ext cx="533400" cy="533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D9D36-4A8A-4C79-9D06-315EECD5C5B4}"/>
              </a:ext>
            </a:extLst>
          </p:cNvPr>
          <p:cNvSpPr txBox="1"/>
          <p:nvPr/>
        </p:nvSpPr>
        <p:spPr>
          <a:xfrm>
            <a:off x="1469034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Motivation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B494F5-BF70-4098-BD50-79BBAC1054DF}"/>
              </a:ext>
            </a:extLst>
          </p:cNvPr>
          <p:cNvSpPr txBox="1"/>
          <p:nvPr/>
        </p:nvSpPr>
        <p:spPr>
          <a:xfrm>
            <a:off x="4599534" y="533702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Work</a:t>
            </a:r>
            <a:endParaRPr lang="en-US" sz="2400" dirty="0">
              <a:solidFill>
                <a:schemeClr val="accent3">
                  <a:lumMod val="40000"/>
                  <a:lumOff val="6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0A9CEA-9955-4C3E-B576-E40679DF4FEF}"/>
              </a:ext>
            </a:extLst>
          </p:cNvPr>
          <p:cNvSpPr txBox="1"/>
          <p:nvPr/>
        </p:nvSpPr>
        <p:spPr>
          <a:xfrm>
            <a:off x="7738568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Methodology</a:t>
            </a:r>
            <a:endParaRPr lang="en-US" sz="20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09799D-CA72-4C82-9F47-68B3538ED0D1}"/>
              </a:ext>
            </a:extLst>
          </p:cNvPr>
          <p:cNvSpPr txBox="1"/>
          <p:nvPr/>
        </p:nvSpPr>
        <p:spPr>
          <a:xfrm>
            <a:off x="10869066" y="5361682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F541CF-B455-4B6B-A422-DC2012C206F3}"/>
              </a:ext>
            </a:extLst>
          </p:cNvPr>
          <p:cNvSpPr txBox="1"/>
          <p:nvPr/>
        </p:nvSpPr>
        <p:spPr>
          <a:xfrm>
            <a:off x="14008100" y="536168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 &amp; Future Work</a:t>
            </a:r>
          </a:p>
        </p:txBody>
      </p:sp>
      <p:cxnSp>
        <p:nvCxnSpPr>
          <p:cNvPr id="18" name="Straight Arrow Connector 2">
            <a:extLst>
              <a:ext uri="{FF2B5EF4-FFF2-40B4-BE49-F238E27FC236}">
                <a16:creationId xmlns:a16="http://schemas.microsoft.com/office/drawing/2014/main" id="{F95171B4-583D-4E30-ABDA-FBE09DC594DA}"/>
              </a:ext>
            </a:extLst>
          </p:cNvPr>
          <p:cNvCxnSpPr>
            <a:cxnSpLocks/>
          </p:cNvCxnSpPr>
          <p:nvPr/>
        </p:nvCxnSpPr>
        <p:spPr>
          <a:xfrm>
            <a:off x="9144000" y="3238500"/>
            <a:ext cx="0" cy="76200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20">
            <a:extLst>
              <a:ext uri="{FF2B5EF4-FFF2-40B4-BE49-F238E27FC236}">
                <a16:creationId xmlns:a16="http://schemas.microsoft.com/office/drawing/2014/main" id="{EAD789C7-E93F-49CC-A304-A506B8FD1AE2}"/>
              </a:ext>
            </a:extLst>
          </p:cNvPr>
          <p:cNvGrpSpPr/>
          <p:nvPr/>
        </p:nvGrpSpPr>
        <p:grpSpPr>
          <a:xfrm>
            <a:off x="4495800" y="6934199"/>
            <a:ext cx="9372600" cy="533400"/>
            <a:chOff x="4495800" y="6934199"/>
            <a:chExt cx="9372600" cy="533400"/>
          </a:xfrm>
        </p:grpSpPr>
        <p:cxnSp>
          <p:nvCxnSpPr>
            <p:cNvPr id="21" name="Straight Arrow Connector 4">
              <a:extLst>
                <a:ext uri="{FF2B5EF4-FFF2-40B4-BE49-F238E27FC236}">
                  <a16:creationId xmlns:a16="http://schemas.microsoft.com/office/drawing/2014/main" id="{44CACF66-99AA-466F-916B-1D3685D7EA9B}"/>
                </a:ext>
              </a:extLst>
            </p:cNvPr>
            <p:cNvCxnSpPr>
              <a:cxnSpLocks/>
            </p:cNvCxnSpPr>
            <p:nvPr/>
          </p:nvCxnSpPr>
          <p:spPr>
            <a:xfrm>
              <a:off x="4495800" y="7200899"/>
              <a:ext cx="9372600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BC4B265F-F1C3-41D7-A4B0-C78EE82D9C82}"/>
                </a:ext>
              </a:extLst>
            </p:cNvPr>
            <p:cNvSpPr/>
            <p:nvPr/>
          </p:nvSpPr>
          <p:spPr>
            <a:xfrm>
              <a:off x="11747500" y="6934199"/>
              <a:ext cx="5334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C69C4DB8-2FC0-436F-BD89-DC8DD4F9806A}"/>
                </a:ext>
              </a:extLst>
            </p:cNvPr>
            <p:cNvSpPr/>
            <p:nvPr/>
          </p:nvSpPr>
          <p:spPr>
            <a:xfrm>
              <a:off x="8886496" y="6934199"/>
              <a:ext cx="5334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3922123E-182A-4444-9518-42EC41F2819D}"/>
                </a:ext>
              </a:extLst>
            </p:cNvPr>
            <p:cNvSpPr/>
            <p:nvPr/>
          </p:nvSpPr>
          <p:spPr>
            <a:xfrm>
              <a:off x="6025493" y="6934199"/>
              <a:ext cx="533400" cy="533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5" name="ZoneTexte 25">
            <a:extLst>
              <a:ext uri="{FF2B5EF4-FFF2-40B4-BE49-F238E27FC236}">
                <a16:creationId xmlns:a16="http://schemas.microsoft.com/office/drawing/2014/main" id="{317346F2-3C98-4548-8A7C-1DC0B13E243B}"/>
              </a:ext>
            </a:extLst>
          </p:cNvPr>
          <p:cNvSpPr txBox="1"/>
          <p:nvPr/>
        </p:nvSpPr>
        <p:spPr>
          <a:xfrm>
            <a:off x="5111093" y="769552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Recall </a:t>
            </a:r>
            <a:r>
              <a:rPr lang="en-US" sz="24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DKVMN</a:t>
            </a: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architecture</a:t>
            </a:r>
            <a:endParaRPr lang="fr-FR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6" name="ZoneTexte 26">
            <a:extLst>
              <a:ext uri="{FF2B5EF4-FFF2-40B4-BE49-F238E27FC236}">
                <a16:creationId xmlns:a16="http://schemas.microsoft.com/office/drawing/2014/main" id="{357D6C67-2CFC-4194-B710-118396F4736C}"/>
              </a:ext>
            </a:extLst>
          </p:cNvPr>
          <p:cNvSpPr txBox="1"/>
          <p:nvPr/>
        </p:nvSpPr>
        <p:spPr>
          <a:xfrm>
            <a:off x="7972097" y="769552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DMKT architecture</a:t>
            </a:r>
          </a:p>
        </p:txBody>
      </p:sp>
      <p:sp>
        <p:nvSpPr>
          <p:cNvPr id="27" name="ZoneTexte 27">
            <a:extLst>
              <a:ext uri="{FF2B5EF4-FFF2-40B4-BE49-F238E27FC236}">
                <a16:creationId xmlns:a16="http://schemas.microsoft.com/office/drawing/2014/main" id="{662FA808-D662-4617-9221-AFCE93D0B7B0}"/>
              </a:ext>
            </a:extLst>
          </p:cNvPr>
          <p:cNvSpPr txBox="1"/>
          <p:nvPr/>
        </p:nvSpPr>
        <p:spPr>
          <a:xfrm>
            <a:off x="10833100" y="7695529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Side-by-side comparison between the two architectures</a:t>
            </a:r>
            <a:endParaRPr lang="fr-FR" sz="24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9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DE8C7-CADD-4DC0-857E-88796AB68CFD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Methodology</a:t>
            </a:r>
          </a:p>
          <a:p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DKVMN (RECALL)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02D7A0-1381-4E01-AC5A-DEA0F31D3AEE}"/>
              </a:ext>
            </a:extLst>
          </p:cNvPr>
          <p:cNvSpPr txBox="1"/>
          <p:nvPr/>
        </p:nvSpPr>
        <p:spPr>
          <a:xfrm>
            <a:off x="914400" y="2552700"/>
            <a:ext cx="8229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key-value memory networks 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latent concepts</a:t>
            </a:r>
            <a:r>
              <a:rPr lang="en-US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while training</a:t>
            </a:r>
            <a:endParaRPr lang="en-US" sz="3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Memory </a:t>
            </a:r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split</a:t>
            </a:r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two matrices:</a:t>
            </a:r>
            <a:endParaRPr lang="en-US" sz="3600" i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Key matrix (static) </a:t>
            </a:r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stores associations between questions and latent concepts </a:t>
            </a:r>
            <a:endParaRPr lang="en-US" sz="3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Value matrix (dynamic) </a:t>
            </a:r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stores evolving student knowledge state</a:t>
            </a:r>
          </a:p>
          <a:p>
            <a:endParaRPr lang="en-US" sz="3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Given a one-hot encoded question, model yields </a:t>
            </a:r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probability of correct answer</a:t>
            </a:r>
            <a:r>
              <a:rPr lang="en-US" sz="3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at the current timestep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BC16850E-588E-4B1A-9BFE-CE2789AB6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39200" y="366700"/>
            <a:ext cx="8791575" cy="93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5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DE8C7-CADD-4DC0-857E-88796AB68CFD}"/>
              </a:ext>
            </a:extLst>
          </p:cNvPr>
          <p:cNvSpPr txBox="1"/>
          <p:nvPr/>
        </p:nvSpPr>
        <p:spPr>
          <a:xfrm>
            <a:off x="914400" y="437971"/>
            <a:ext cx="164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1"/>
                </a:solidFill>
              </a:rPr>
              <a:t>Methodology</a:t>
            </a:r>
          </a:p>
          <a:p>
            <a:r>
              <a:rPr lang="en-US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DMKT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BA64C103-DD38-4A69-BF5C-D8693A2AA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72400" y="1307160"/>
            <a:ext cx="10199850" cy="7910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06CE0116-9CFD-4098-BA01-AC1E589136F9}"/>
                  </a:ext>
                </a:extLst>
              </p:cNvPr>
              <p:cNvSpPr txBox="1"/>
              <p:nvPr/>
            </p:nvSpPr>
            <p:spPr>
              <a:xfrm>
                <a:off x="914400" y="2552700"/>
                <a:ext cx="6781800" cy="623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Deep multi-type knowledge tracing includes </a:t>
                </a:r>
                <a:r>
                  <a:rPr lang="en-US" sz="3600" b="1" dirty="0">
                    <a:solidFill>
                      <a:schemeClr val="accent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non-assessed activities</a:t>
                </a:r>
                <a:r>
                  <a:rPr lang="en-US" sz="3600" b="1" dirty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 predictions</a:t>
                </a:r>
                <a:endParaRPr lang="en-US" sz="3600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3600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Prediction at time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involves </a:t>
                </a:r>
                <a:r>
                  <a:rPr lang="en-US" sz="3600" dirty="0">
                    <a:solidFill>
                      <a:schemeClr val="accent1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embeddings for all non-assessed activities</a:t>
                </a:r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between time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  <m:r>
                      <a:rPr lang="en-US" sz="3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−1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Calibri Light" panose="020F030202020403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𝑘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embeddings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  <m:t>𝑙</m:t>
                        </m:r>
                      </m:sup>
                    </m:sSubSup>
                  </m:oMath>
                </a14:m>
                <a:r>
                  <a:rPr lang="en-US" sz="3600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: attention weights (correlation of non-assessed activities with latent concepts)</a:t>
                </a:r>
              </a:p>
            </p:txBody>
          </p:sp>
        </mc:Choice>
        <mc:Fallback xmlns="">
          <p:sp>
            <p:nvSpPr>
              <p:cNvPr id="7" name="TextBox 2">
                <a:extLst>
                  <a:ext uri="{FF2B5EF4-FFF2-40B4-BE49-F238E27FC236}">
                    <a16:creationId xmlns:a16="http://schemas.microsoft.com/office/drawing/2014/main" id="{06CE0116-9CFD-4098-BA01-AC1E58913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552700"/>
                <a:ext cx="6781800" cy="6233886"/>
              </a:xfrm>
              <a:prstGeom prst="rect">
                <a:avLst/>
              </a:prstGeom>
              <a:blipFill>
                <a:blip r:embed="rId5"/>
                <a:stretch>
                  <a:fillRect l="-2695" t="-1566" r="-2516" b="-28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963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ndidacy">
      <a:dk1>
        <a:srgbClr val="03045E"/>
      </a:dk1>
      <a:lt1>
        <a:srgbClr val="FFFFFF"/>
      </a:lt1>
      <a:dk2>
        <a:srgbClr val="023E8A"/>
      </a:dk2>
      <a:lt2>
        <a:srgbClr val="90DDF0"/>
      </a:lt2>
      <a:accent1>
        <a:srgbClr val="FF961F"/>
      </a:accent1>
      <a:accent2>
        <a:srgbClr val="4CB944"/>
      </a:accent2>
      <a:accent3>
        <a:srgbClr val="C45A92"/>
      </a:accent3>
      <a:accent4>
        <a:srgbClr val="776E87"/>
      </a:accent4>
      <a:accent5>
        <a:srgbClr val="B92E28"/>
      </a:accent5>
      <a:accent6>
        <a:srgbClr val="A7754D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42B1F9FBB64541B0C8475621F5CF2E" ma:contentTypeVersion="7" ma:contentTypeDescription="Crée un document." ma:contentTypeScope="" ma:versionID="2d6e68ac6631b614cedeca6a625c3811">
  <xsd:schema xmlns:xsd="http://www.w3.org/2001/XMLSchema" xmlns:xs="http://www.w3.org/2001/XMLSchema" xmlns:p="http://schemas.microsoft.com/office/2006/metadata/properties" xmlns:ns3="b3183977-deb7-4ab4-bddc-cf6cda378c52" xmlns:ns4="fe6873f7-7c96-459a-90e2-3a2249aed7c3" targetNamespace="http://schemas.microsoft.com/office/2006/metadata/properties" ma:root="true" ma:fieldsID="130b0060c606ae13fc706ef99e23721a" ns3:_="" ns4:_="">
    <xsd:import namespace="b3183977-deb7-4ab4-bddc-cf6cda378c52"/>
    <xsd:import namespace="fe6873f7-7c96-459a-90e2-3a2249aed7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83977-deb7-4ab4-bddc-cf6cda378c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873f7-7c96-459a-90e2-3a2249aed7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89770F-3686-4FBA-8F10-F217F056F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183977-deb7-4ab4-bddc-cf6cda378c52"/>
    <ds:schemaRef ds:uri="fe6873f7-7c96-459a-90e2-3a2249aed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6584C3-F095-420B-8CFF-4D4177686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625C6D-3EA5-4145-848D-04598E069562}">
  <ds:schemaRefs>
    <ds:schemaRef ds:uri="http://purl.org/dc/elements/1.1/"/>
    <ds:schemaRef ds:uri="http://www.w3.org/XML/1998/namespace"/>
    <ds:schemaRef ds:uri="b3183977-deb7-4ab4-bddc-cf6cda378c52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e6873f7-7c96-459a-90e2-3a2249aed7c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11549</TotalTime>
  <Words>864</Words>
  <Application>Microsoft Office PowerPoint</Application>
  <PresentationFormat>Custom</PresentationFormat>
  <Paragraphs>194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Cambria Math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Candidacy Exam - Vinitra</dc:title>
  <dc:creator>Vinitra</dc:creator>
  <cp:lastModifiedBy>Lucas Ramirez</cp:lastModifiedBy>
  <cp:revision>663</cp:revision>
  <dcterms:created xsi:type="dcterms:W3CDTF">2006-08-16T00:00:00Z</dcterms:created>
  <dcterms:modified xsi:type="dcterms:W3CDTF">2021-11-16T10:18:07Z</dcterms:modified>
  <dc:identifier>DAEjJfnHq6s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0x0101001F42B1F9FBB64541B0C8475621F5CF2E</vt:lpwstr>
  </property>
</Properties>
</file>